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44"/>
  </p:notesMasterIdLst>
  <p:handoutMasterIdLst>
    <p:handoutMasterId r:id="rId45"/>
  </p:handoutMasterIdLst>
  <p:sldIdLst>
    <p:sldId id="259" r:id="rId5"/>
    <p:sldId id="260" r:id="rId6"/>
    <p:sldId id="261" r:id="rId7"/>
    <p:sldId id="262" r:id="rId8"/>
    <p:sldId id="263" r:id="rId9"/>
    <p:sldId id="264" r:id="rId10"/>
    <p:sldId id="266" r:id="rId11"/>
    <p:sldId id="265"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92" r:id="rId35"/>
    <p:sldId id="289" r:id="rId36"/>
    <p:sldId id="290" r:id="rId37"/>
    <p:sldId id="291" r:id="rId38"/>
    <p:sldId id="293" r:id="rId39"/>
    <p:sldId id="294" r:id="rId40"/>
    <p:sldId id="295" r:id="rId41"/>
    <p:sldId id="296" r:id="rId42"/>
    <p:sldId id="297" r:id="rId4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0E5D5-0EE8-4254-8E27-DA8756814816}" type="doc">
      <dgm:prSet loTypeId="urn:microsoft.com/office/officeart/2016/7/layout/RoundedRectangleTimeline" loCatId="process" qsTypeId="urn:microsoft.com/office/officeart/2005/8/quickstyle/simple1" qsCatId="simple" csTypeId="urn:microsoft.com/office/officeart/2005/8/colors/colorful2" csCatId="colorful" phldr="1"/>
      <dgm:spPr/>
      <dgm:t>
        <a:bodyPr rtlCol="0"/>
        <a:lstStyle/>
        <a:p>
          <a:pPr rtl="0"/>
          <a:endParaRPr lang="en-US"/>
        </a:p>
      </dgm:t>
    </dgm:pt>
    <dgm:pt modelId="{D130958B-FBF2-4409-BF62-2070FD3EF2CB}">
      <dgm:prSet/>
      <dgm:spPr/>
      <dgm:t>
        <a:bodyPr rtlCol="0"/>
        <a:lstStyle/>
        <a:p>
          <a:pPr rtl="0"/>
          <a:r>
            <a:rPr lang="ru-RU" noProof="1" smtClean="0"/>
            <a:t>до І</a:t>
          </a:r>
          <a:r>
            <a:rPr lang="en-US" noProof="1" smtClean="0"/>
            <a:t>V</a:t>
          </a:r>
          <a:r>
            <a:rPr lang="uk-UA" noProof="1" smtClean="0"/>
            <a:t>ст.</a:t>
          </a:r>
          <a:endParaRPr lang="ru-RU" noProof="1"/>
        </a:p>
      </dgm:t>
    </dgm:pt>
    <dgm:pt modelId="{F0548967-25A0-4BDA-98E5-5FD2EE882B0D}" type="parTrans" cxnId="{C9BE25DB-5F9B-42DF-978C-E74C6B79ADB9}">
      <dgm:prSet/>
      <dgm:spPr/>
      <dgm:t>
        <a:bodyPr rtlCol="0"/>
        <a:lstStyle/>
        <a:p>
          <a:pPr rtl="0"/>
          <a:endParaRPr lang="ru-RU" noProof="1"/>
        </a:p>
      </dgm:t>
    </dgm:pt>
    <dgm:pt modelId="{A32C0954-D9E3-4BE6-BA03-3AECB9AB647A}" type="sibTrans" cxnId="{C9BE25DB-5F9B-42DF-978C-E74C6B79ADB9}">
      <dgm:prSet/>
      <dgm:spPr/>
      <dgm:t>
        <a:bodyPr rtlCol="0"/>
        <a:lstStyle/>
        <a:p>
          <a:pPr rtl="0"/>
          <a:endParaRPr lang="ru-RU" noProof="1"/>
        </a:p>
      </dgm:t>
    </dgm:pt>
    <dgm:pt modelId="{DF2526BB-4EEA-40F8-A8EA-A6D7F4151EBB}">
      <dgm:prSet/>
      <dgm:spPr/>
      <dgm:t>
        <a:bodyPr rtlCol="0"/>
        <a:lstStyle/>
        <a:p>
          <a:pPr rtl="0"/>
          <a:r>
            <a:rPr lang="ru-RU" noProof="1" smtClean="0"/>
            <a:t>Пропаганда та маніпулятивні практики стародавнього світу</a:t>
          </a:r>
          <a:endParaRPr lang="ru-RU" noProof="1"/>
        </a:p>
      </dgm:t>
    </dgm:pt>
    <dgm:pt modelId="{16F412D2-BB07-48AB-9C75-398A1F353A24}" type="parTrans" cxnId="{4EAD35E0-EACD-42CB-9957-5B48FBDEAD3D}">
      <dgm:prSet/>
      <dgm:spPr/>
      <dgm:t>
        <a:bodyPr rtlCol="0"/>
        <a:lstStyle/>
        <a:p>
          <a:pPr rtl="0"/>
          <a:endParaRPr lang="ru-RU" noProof="1"/>
        </a:p>
      </dgm:t>
    </dgm:pt>
    <dgm:pt modelId="{94B54A91-CEB3-4422-9994-0AD80E2A3FBA}" type="sibTrans" cxnId="{4EAD35E0-EACD-42CB-9957-5B48FBDEAD3D}">
      <dgm:prSet/>
      <dgm:spPr/>
      <dgm:t>
        <a:bodyPr rtlCol="0"/>
        <a:lstStyle/>
        <a:p>
          <a:pPr rtl="0"/>
          <a:endParaRPr lang="ru-RU" noProof="1"/>
        </a:p>
      </dgm:t>
    </dgm:pt>
    <dgm:pt modelId="{BA8B7847-952B-40AE-B05B-1428403A5D73}">
      <dgm:prSet/>
      <dgm:spPr/>
      <dgm:t>
        <a:bodyPr rtlCol="0"/>
        <a:lstStyle/>
        <a:p>
          <a:pPr rtl="0"/>
          <a:r>
            <a:rPr lang="ru-RU" noProof="1" smtClean="0"/>
            <a:t>І</a:t>
          </a:r>
          <a:r>
            <a:rPr lang="en-US" noProof="1" smtClean="0"/>
            <a:t>V</a:t>
          </a:r>
          <a:r>
            <a:rPr lang="uk-UA" noProof="1" smtClean="0"/>
            <a:t>-</a:t>
          </a:r>
          <a:r>
            <a:rPr lang="en-US" noProof="1" smtClean="0"/>
            <a:t>XVI</a:t>
          </a:r>
          <a:r>
            <a:rPr lang="uk-UA" noProof="1" smtClean="0"/>
            <a:t> ст.</a:t>
          </a:r>
          <a:endParaRPr lang="ru-RU" noProof="1"/>
        </a:p>
      </dgm:t>
    </dgm:pt>
    <dgm:pt modelId="{A2A411F3-01C6-4917-A3B5-251D17C7DAE3}" type="parTrans" cxnId="{35767B43-1B1E-40B3-B4B1-C6CD3954748D}">
      <dgm:prSet/>
      <dgm:spPr/>
      <dgm:t>
        <a:bodyPr rtlCol="0"/>
        <a:lstStyle/>
        <a:p>
          <a:pPr rtl="0"/>
          <a:endParaRPr lang="ru-RU" noProof="1"/>
        </a:p>
      </dgm:t>
    </dgm:pt>
    <dgm:pt modelId="{41B295C3-F967-4B3E-BDC8-FB77D4058C8E}" type="sibTrans" cxnId="{35767B43-1B1E-40B3-B4B1-C6CD3954748D}">
      <dgm:prSet/>
      <dgm:spPr/>
      <dgm:t>
        <a:bodyPr rtlCol="0"/>
        <a:lstStyle/>
        <a:p>
          <a:pPr rtl="0"/>
          <a:endParaRPr lang="ru-RU" noProof="1"/>
        </a:p>
      </dgm:t>
    </dgm:pt>
    <dgm:pt modelId="{A128E7FE-F456-4E59-80EF-3A1CCFCEC862}">
      <dgm:prSet/>
      <dgm:spPr/>
      <dgm:t>
        <a:bodyPr rtlCol="0"/>
        <a:lstStyle/>
        <a:p>
          <a:pPr rtl="0"/>
          <a:r>
            <a:rPr lang="ru-RU" noProof="1" smtClean="0"/>
            <a:t>Пропаганда та маніпулятивні практики в епохи Середньовіччя та Відродження</a:t>
          </a:r>
          <a:endParaRPr lang="ru-RU" noProof="1"/>
        </a:p>
      </dgm:t>
    </dgm:pt>
    <dgm:pt modelId="{8FBD57D9-0E5F-4452-A138-B40FAE167158}" type="parTrans" cxnId="{99BB4718-BB0D-472E-A7A8-55FCE9C097E2}">
      <dgm:prSet/>
      <dgm:spPr/>
      <dgm:t>
        <a:bodyPr rtlCol="0"/>
        <a:lstStyle/>
        <a:p>
          <a:pPr rtl="0"/>
          <a:endParaRPr lang="ru-RU" noProof="1"/>
        </a:p>
      </dgm:t>
    </dgm:pt>
    <dgm:pt modelId="{55A375E4-45C1-449B-9673-F8217B96448B}" type="sibTrans" cxnId="{99BB4718-BB0D-472E-A7A8-55FCE9C097E2}">
      <dgm:prSet/>
      <dgm:spPr/>
      <dgm:t>
        <a:bodyPr rtlCol="0"/>
        <a:lstStyle/>
        <a:p>
          <a:pPr rtl="0"/>
          <a:endParaRPr lang="ru-RU" noProof="1"/>
        </a:p>
      </dgm:t>
    </dgm:pt>
    <dgm:pt modelId="{6F33629D-6E86-4055-B560-4D1368E879FA}">
      <dgm:prSet/>
      <dgm:spPr/>
      <dgm:t>
        <a:bodyPr rtlCol="0"/>
        <a:lstStyle/>
        <a:p>
          <a:pPr rtl="0"/>
          <a:r>
            <a:rPr lang="en-US" noProof="1" smtClean="0"/>
            <a:t>XVI</a:t>
          </a:r>
          <a:r>
            <a:rPr lang="uk-UA" noProof="1" smtClean="0"/>
            <a:t>-</a:t>
          </a:r>
          <a:r>
            <a:rPr lang="ru-RU" noProof="1" smtClean="0"/>
            <a:t>ХІХ ст.</a:t>
          </a:r>
          <a:endParaRPr lang="ru-RU" noProof="1"/>
        </a:p>
      </dgm:t>
    </dgm:pt>
    <dgm:pt modelId="{08F3C943-B4F5-4E33-AD4B-FB5A154F3C4D}" type="parTrans" cxnId="{4D6FD672-925A-4A64-9F96-E225F3EEB1A3}">
      <dgm:prSet/>
      <dgm:spPr/>
      <dgm:t>
        <a:bodyPr rtlCol="0"/>
        <a:lstStyle/>
        <a:p>
          <a:pPr rtl="0"/>
          <a:endParaRPr lang="ru-RU" noProof="1"/>
        </a:p>
      </dgm:t>
    </dgm:pt>
    <dgm:pt modelId="{AB7EAE83-DD42-470D-AAB0-4D1D50F63409}" type="sibTrans" cxnId="{4D6FD672-925A-4A64-9F96-E225F3EEB1A3}">
      <dgm:prSet/>
      <dgm:spPr/>
      <dgm:t>
        <a:bodyPr rtlCol="0"/>
        <a:lstStyle/>
        <a:p>
          <a:pPr rtl="0"/>
          <a:endParaRPr lang="ru-RU" noProof="1"/>
        </a:p>
      </dgm:t>
    </dgm:pt>
    <dgm:pt modelId="{AFC1A476-769A-4FDF-BFF2-B3AECD23FA59}">
      <dgm:prSet/>
      <dgm:spPr/>
      <dgm:t>
        <a:bodyPr rtlCol="0"/>
        <a:lstStyle/>
        <a:p>
          <a:pPr rtl="0"/>
          <a:r>
            <a:rPr lang="ru-RU" noProof="1" smtClean="0"/>
            <a:t>Пропаганда та маніпулятивні практики в Новий час та в ХІХст.</a:t>
          </a:r>
          <a:endParaRPr lang="ru-RU" noProof="1"/>
        </a:p>
      </dgm:t>
    </dgm:pt>
    <dgm:pt modelId="{B1BE9323-7D43-479A-8059-F7436AB5B825}" type="parTrans" cxnId="{FF2C049B-DEA9-4F15-94E2-AD1A53394EB4}">
      <dgm:prSet/>
      <dgm:spPr/>
      <dgm:t>
        <a:bodyPr rtlCol="0"/>
        <a:lstStyle/>
        <a:p>
          <a:pPr rtl="0"/>
          <a:endParaRPr lang="ru-RU" noProof="1"/>
        </a:p>
      </dgm:t>
    </dgm:pt>
    <dgm:pt modelId="{CAFB53F6-AEA9-4CED-ACAD-C3D9D4B3BAFF}" type="sibTrans" cxnId="{FF2C049B-DEA9-4F15-94E2-AD1A53394EB4}">
      <dgm:prSet/>
      <dgm:spPr/>
      <dgm:t>
        <a:bodyPr rtlCol="0"/>
        <a:lstStyle/>
        <a:p>
          <a:pPr rtl="0"/>
          <a:endParaRPr lang="ru-RU" noProof="1"/>
        </a:p>
      </dgm:t>
    </dgm:pt>
    <dgm:pt modelId="{9898553F-ED9F-4ED5-A68C-5BCF3206843E}" type="pres">
      <dgm:prSet presAssocID="{FDE0E5D5-0EE8-4254-8E27-DA8756814816}" presName="Name0" presStyleCnt="0">
        <dgm:presLayoutVars>
          <dgm:chMax/>
          <dgm:chPref/>
          <dgm:animLvl val="lvl"/>
        </dgm:presLayoutVars>
      </dgm:prSet>
      <dgm:spPr/>
      <dgm:t>
        <a:bodyPr/>
        <a:lstStyle/>
        <a:p>
          <a:endParaRPr lang="ru-RU"/>
        </a:p>
      </dgm:t>
    </dgm:pt>
    <dgm:pt modelId="{626E77E8-CBD1-4A0D-BE5D-05C1797B2844}" type="pres">
      <dgm:prSet presAssocID="{D130958B-FBF2-4409-BF62-2070FD3EF2CB}" presName="composite1" presStyleCnt="0"/>
      <dgm:spPr/>
    </dgm:pt>
    <dgm:pt modelId="{B261DD21-E0C1-42B6-AC94-914A4D87A48D}" type="pres">
      <dgm:prSet presAssocID="{D130958B-FBF2-4409-BF62-2070FD3EF2CB}" presName="parent1" presStyleLbl="alignNode1" presStyleIdx="0" presStyleCnt="3">
        <dgm:presLayoutVars>
          <dgm:chMax val="1"/>
          <dgm:chPref val="1"/>
          <dgm:bulletEnabled val="1"/>
        </dgm:presLayoutVars>
      </dgm:prSet>
      <dgm:spPr/>
      <dgm:t>
        <a:bodyPr/>
        <a:lstStyle/>
        <a:p>
          <a:endParaRPr lang="ru-RU"/>
        </a:p>
      </dgm:t>
    </dgm:pt>
    <dgm:pt modelId="{FE954242-D11C-43AA-B102-68814FB4D39A}" type="pres">
      <dgm:prSet presAssocID="{D130958B-FBF2-4409-BF62-2070FD3EF2CB}" presName="Childtext1" presStyleLbl="revTx" presStyleIdx="0" presStyleCnt="3">
        <dgm:presLayoutVars>
          <dgm:bulletEnabled val="1"/>
        </dgm:presLayoutVars>
      </dgm:prSet>
      <dgm:spPr/>
      <dgm:t>
        <a:bodyPr/>
        <a:lstStyle/>
        <a:p>
          <a:endParaRPr lang="ru-RU"/>
        </a:p>
      </dgm:t>
    </dgm:pt>
    <dgm:pt modelId="{57938E7E-DCCE-419A-80C7-A8948311AE69}" type="pres">
      <dgm:prSet presAssocID="{D130958B-FBF2-4409-BF62-2070FD3EF2CB}" presName="ConnectLine1" presStyleLbl="sibTrans1D1" presStyleIdx="0" presStyleCnt="3"/>
      <dgm:spPr>
        <a:noFill/>
        <a:ln w="9525" cap="flat" cmpd="sng" algn="ctr">
          <a:solidFill>
            <a:schemeClr val="accent2">
              <a:hueOff val="0"/>
              <a:satOff val="0"/>
              <a:lumOff val="0"/>
              <a:alphaOff val="0"/>
            </a:schemeClr>
          </a:solidFill>
          <a:prstDash val="dash"/>
        </a:ln>
        <a:effectLst/>
      </dgm:spPr>
    </dgm:pt>
    <dgm:pt modelId="{158801C7-A3B6-40DD-AE22-F64B625ABDA2}" type="pres">
      <dgm:prSet presAssocID="{D130958B-FBF2-4409-BF62-2070FD3EF2CB}" presName="ConnectLineEnd1" presStyleLbl="lnNode1" presStyleIdx="0" presStyleCnt="3"/>
      <dgm:spPr/>
    </dgm:pt>
    <dgm:pt modelId="{E0A56948-F108-4594-AA9E-414547F197F2}" type="pres">
      <dgm:prSet presAssocID="{D130958B-FBF2-4409-BF62-2070FD3EF2CB}" presName="EmptyPane1" presStyleCnt="0"/>
      <dgm:spPr/>
    </dgm:pt>
    <dgm:pt modelId="{74E2B631-F8B0-45DF-8779-E8E976A4E8DD}" type="pres">
      <dgm:prSet presAssocID="{A32C0954-D9E3-4BE6-BA03-3AECB9AB647A}" presName="spaceBetweenRectangles1" presStyleCnt="0"/>
      <dgm:spPr/>
    </dgm:pt>
    <dgm:pt modelId="{8F385E7C-4CF5-4383-9C31-8A1ADF899481}" type="pres">
      <dgm:prSet presAssocID="{BA8B7847-952B-40AE-B05B-1428403A5D73}" presName="composite1" presStyleCnt="0"/>
      <dgm:spPr/>
    </dgm:pt>
    <dgm:pt modelId="{928D62E6-29C6-4D5E-8236-4218D4663DF0}" type="pres">
      <dgm:prSet presAssocID="{BA8B7847-952B-40AE-B05B-1428403A5D73}" presName="parent1" presStyleLbl="alignNode1" presStyleIdx="1" presStyleCnt="3">
        <dgm:presLayoutVars>
          <dgm:chMax val="1"/>
          <dgm:chPref val="1"/>
          <dgm:bulletEnabled val="1"/>
        </dgm:presLayoutVars>
      </dgm:prSet>
      <dgm:spPr/>
      <dgm:t>
        <a:bodyPr/>
        <a:lstStyle/>
        <a:p>
          <a:endParaRPr lang="ru-RU"/>
        </a:p>
      </dgm:t>
    </dgm:pt>
    <dgm:pt modelId="{FD20AFC5-2A73-42CB-84BE-A8E017ECC87D}" type="pres">
      <dgm:prSet presAssocID="{BA8B7847-952B-40AE-B05B-1428403A5D73}" presName="Childtext1" presStyleLbl="revTx" presStyleIdx="1" presStyleCnt="3">
        <dgm:presLayoutVars>
          <dgm:bulletEnabled val="1"/>
        </dgm:presLayoutVars>
      </dgm:prSet>
      <dgm:spPr/>
      <dgm:t>
        <a:bodyPr/>
        <a:lstStyle/>
        <a:p>
          <a:endParaRPr lang="ru-RU"/>
        </a:p>
      </dgm:t>
    </dgm:pt>
    <dgm:pt modelId="{D6FB894C-E3B6-420F-973E-12289D20CF9D}" type="pres">
      <dgm:prSet presAssocID="{BA8B7847-952B-40AE-B05B-1428403A5D73}" presName="ConnectLine1" presStyleLbl="sibTrans1D1" presStyleIdx="1" presStyleCnt="3"/>
      <dgm:spPr>
        <a:noFill/>
        <a:ln w="9525" cap="flat" cmpd="sng" algn="ctr">
          <a:solidFill>
            <a:schemeClr val="accent2">
              <a:hueOff val="1327892"/>
              <a:satOff val="4567"/>
              <a:lumOff val="-882"/>
              <a:alphaOff val="0"/>
            </a:schemeClr>
          </a:solidFill>
          <a:prstDash val="dash"/>
        </a:ln>
        <a:effectLst/>
      </dgm:spPr>
    </dgm:pt>
    <dgm:pt modelId="{DEEC814E-BA89-4075-8258-A90E8BEEFC05}" type="pres">
      <dgm:prSet presAssocID="{BA8B7847-952B-40AE-B05B-1428403A5D73}" presName="ConnectLineEnd1" presStyleLbl="lnNode1" presStyleIdx="1" presStyleCnt="3"/>
      <dgm:spPr/>
    </dgm:pt>
    <dgm:pt modelId="{1E7B800C-BCA3-410F-899B-5F5FBF287185}" type="pres">
      <dgm:prSet presAssocID="{BA8B7847-952B-40AE-B05B-1428403A5D73}" presName="EmptyPane1" presStyleCnt="0"/>
      <dgm:spPr/>
    </dgm:pt>
    <dgm:pt modelId="{1C600D5F-A444-47D6-9A0B-1F59508AF1C3}" type="pres">
      <dgm:prSet presAssocID="{41B295C3-F967-4B3E-BDC8-FB77D4058C8E}" presName="spaceBetweenRectangles1" presStyleCnt="0"/>
      <dgm:spPr/>
    </dgm:pt>
    <dgm:pt modelId="{64CDA4B0-46CE-4B41-9BC0-03131E7BF3ED}" type="pres">
      <dgm:prSet presAssocID="{6F33629D-6E86-4055-B560-4D1368E879FA}" presName="composite1" presStyleCnt="0"/>
      <dgm:spPr/>
    </dgm:pt>
    <dgm:pt modelId="{EF3B521D-180C-4EE9-9764-8939A4B361F6}" type="pres">
      <dgm:prSet presAssocID="{6F33629D-6E86-4055-B560-4D1368E879FA}" presName="parent1" presStyleLbl="alignNode1" presStyleIdx="2" presStyleCnt="3">
        <dgm:presLayoutVars>
          <dgm:chMax val="1"/>
          <dgm:chPref val="1"/>
          <dgm:bulletEnabled val="1"/>
        </dgm:presLayoutVars>
      </dgm:prSet>
      <dgm:spPr/>
      <dgm:t>
        <a:bodyPr/>
        <a:lstStyle/>
        <a:p>
          <a:endParaRPr lang="ru-RU"/>
        </a:p>
      </dgm:t>
    </dgm:pt>
    <dgm:pt modelId="{207C9C97-E6E8-4219-8659-BA0D9218D130}" type="pres">
      <dgm:prSet presAssocID="{6F33629D-6E86-4055-B560-4D1368E879FA}" presName="Childtext1" presStyleLbl="revTx" presStyleIdx="2" presStyleCnt="3">
        <dgm:presLayoutVars>
          <dgm:bulletEnabled val="1"/>
        </dgm:presLayoutVars>
      </dgm:prSet>
      <dgm:spPr/>
      <dgm:t>
        <a:bodyPr/>
        <a:lstStyle/>
        <a:p>
          <a:endParaRPr lang="ru-RU"/>
        </a:p>
      </dgm:t>
    </dgm:pt>
    <dgm:pt modelId="{7A073645-50D5-40B9-BB40-0415D3CDFC4C}" type="pres">
      <dgm:prSet presAssocID="{6F33629D-6E86-4055-B560-4D1368E879FA}" presName="ConnectLine1" presStyleLbl="sibTrans1D1" presStyleIdx="2" presStyleCnt="3"/>
      <dgm:spPr>
        <a:noFill/>
        <a:ln w="9525" cap="flat" cmpd="sng" algn="ctr">
          <a:solidFill>
            <a:schemeClr val="accent2">
              <a:hueOff val="2655785"/>
              <a:satOff val="9135"/>
              <a:lumOff val="-1765"/>
              <a:alphaOff val="0"/>
            </a:schemeClr>
          </a:solidFill>
          <a:prstDash val="dash"/>
        </a:ln>
        <a:effectLst/>
      </dgm:spPr>
    </dgm:pt>
    <dgm:pt modelId="{21C72DDB-041E-424A-896D-1A3DA22F8372}" type="pres">
      <dgm:prSet presAssocID="{6F33629D-6E86-4055-B560-4D1368E879FA}" presName="ConnectLineEnd1" presStyleLbl="lnNode1" presStyleIdx="2" presStyleCnt="3"/>
      <dgm:spPr/>
    </dgm:pt>
    <dgm:pt modelId="{722C47DF-ABF8-4B74-A2AE-36A2770A5117}" type="pres">
      <dgm:prSet presAssocID="{6F33629D-6E86-4055-B560-4D1368E879FA}" presName="EmptyPane1" presStyleCnt="0"/>
      <dgm:spPr/>
    </dgm:pt>
  </dgm:ptLst>
  <dgm:cxnLst>
    <dgm:cxn modelId="{FF2C049B-DEA9-4F15-94E2-AD1A53394EB4}" srcId="{6F33629D-6E86-4055-B560-4D1368E879FA}" destId="{AFC1A476-769A-4FDF-BFF2-B3AECD23FA59}" srcOrd="0" destOrd="0" parTransId="{B1BE9323-7D43-479A-8059-F7436AB5B825}" sibTransId="{CAFB53F6-AEA9-4CED-ACAD-C3D9D4B3BAFF}"/>
    <dgm:cxn modelId="{99BB4718-BB0D-472E-A7A8-55FCE9C097E2}" srcId="{BA8B7847-952B-40AE-B05B-1428403A5D73}" destId="{A128E7FE-F456-4E59-80EF-3A1CCFCEC862}" srcOrd="0" destOrd="0" parTransId="{8FBD57D9-0E5F-4452-A138-B40FAE167158}" sibTransId="{55A375E4-45C1-449B-9673-F8217B96448B}"/>
    <dgm:cxn modelId="{B5F29796-39FC-409E-A2C4-E420C8C1EF68}" type="presOf" srcId="{BA8B7847-952B-40AE-B05B-1428403A5D73}" destId="{928D62E6-29C6-4D5E-8236-4218D4663DF0}" srcOrd="0" destOrd="0" presId="urn:microsoft.com/office/officeart/2016/7/layout/RoundedRectangleTimeline"/>
    <dgm:cxn modelId="{4EAD35E0-EACD-42CB-9957-5B48FBDEAD3D}" srcId="{D130958B-FBF2-4409-BF62-2070FD3EF2CB}" destId="{DF2526BB-4EEA-40F8-A8EA-A6D7F4151EBB}" srcOrd="0" destOrd="0" parTransId="{16F412D2-BB07-48AB-9C75-398A1F353A24}" sibTransId="{94B54A91-CEB3-4422-9994-0AD80E2A3FBA}"/>
    <dgm:cxn modelId="{D101B0BA-00FB-401C-AC7E-BBC331DFB532}" type="presOf" srcId="{6F33629D-6E86-4055-B560-4D1368E879FA}" destId="{EF3B521D-180C-4EE9-9764-8939A4B361F6}" srcOrd="0" destOrd="0" presId="urn:microsoft.com/office/officeart/2016/7/layout/RoundedRectangleTimeline"/>
    <dgm:cxn modelId="{906E6067-30DC-4C3F-A3DB-BBCD29033ECF}" type="presOf" srcId="{DF2526BB-4EEA-40F8-A8EA-A6D7F4151EBB}" destId="{FE954242-D11C-43AA-B102-68814FB4D39A}" srcOrd="0" destOrd="0" presId="urn:microsoft.com/office/officeart/2016/7/layout/RoundedRectangleTimeline"/>
    <dgm:cxn modelId="{42B8A665-C624-49F0-A0A5-D9D6C8B47E30}" type="presOf" srcId="{FDE0E5D5-0EE8-4254-8E27-DA8756814816}" destId="{9898553F-ED9F-4ED5-A68C-5BCF3206843E}" srcOrd="0" destOrd="0" presId="urn:microsoft.com/office/officeart/2016/7/layout/RoundedRectangleTimeline"/>
    <dgm:cxn modelId="{B069FFBF-2F24-44A1-8B23-C9C4B56CECBA}" type="presOf" srcId="{A128E7FE-F456-4E59-80EF-3A1CCFCEC862}" destId="{FD20AFC5-2A73-42CB-84BE-A8E017ECC87D}" srcOrd="0" destOrd="0" presId="urn:microsoft.com/office/officeart/2016/7/layout/RoundedRectangleTimeline"/>
    <dgm:cxn modelId="{C9BE25DB-5F9B-42DF-978C-E74C6B79ADB9}" srcId="{FDE0E5D5-0EE8-4254-8E27-DA8756814816}" destId="{D130958B-FBF2-4409-BF62-2070FD3EF2CB}" srcOrd="0" destOrd="0" parTransId="{F0548967-25A0-4BDA-98E5-5FD2EE882B0D}" sibTransId="{A32C0954-D9E3-4BE6-BA03-3AECB9AB647A}"/>
    <dgm:cxn modelId="{4D6FD672-925A-4A64-9F96-E225F3EEB1A3}" srcId="{FDE0E5D5-0EE8-4254-8E27-DA8756814816}" destId="{6F33629D-6E86-4055-B560-4D1368E879FA}" srcOrd="2" destOrd="0" parTransId="{08F3C943-B4F5-4E33-AD4B-FB5A154F3C4D}" sibTransId="{AB7EAE83-DD42-470D-AAB0-4D1D50F63409}"/>
    <dgm:cxn modelId="{504A1C57-962A-4C45-B4F0-446FC12986F0}" type="presOf" srcId="{AFC1A476-769A-4FDF-BFF2-B3AECD23FA59}" destId="{207C9C97-E6E8-4219-8659-BA0D9218D130}" srcOrd="0" destOrd="0" presId="urn:microsoft.com/office/officeart/2016/7/layout/RoundedRectangleTimeline"/>
    <dgm:cxn modelId="{523EA585-AD2C-4F90-907C-747ACD64CFAA}" type="presOf" srcId="{D130958B-FBF2-4409-BF62-2070FD3EF2CB}" destId="{B261DD21-E0C1-42B6-AC94-914A4D87A48D}" srcOrd="0" destOrd="0" presId="urn:microsoft.com/office/officeart/2016/7/layout/RoundedRectangleTimeline"/>
    <dgm:cxn modelId="{35767B43-1B1E-40B3-B4B1-C6CD3954748D}" srcId="{FDE0E5D5-0EE8-4254-8E27-DA8756814816}" destId="{BA8B7847-952B-40AE-B05B-1428403A5D73}" srcOrd="1" destOrd="0" parTransId="{A2A411F3-01C6-4917-A3B5-251D17C7DAE3}" sibTransId="{41B295C3-F967-4B3E-BDC8-FB77D4058C8E}"/>
    <dgm:cxn modelId="{D3B18C33-5769-45BD-B6AB-E429C9FF302C}" type="presParOf" srcId="{9898553F-ED9F-4ED5-A68C-5BCF3206843E}" destId="{626E77E8-CBD1-4A0D-BE5D-05C1797B2844}" srcOrd="0" destOrd="0" presId="urn:microsoft.com/office/officeart/2016/7/layout/RoundedRectangleTimeline"/>
    <dgm:cxn modelId="{F524B3B4-2AAD-494F-9548-4CF687F7F1F5}" type="presParOf" srcId="{626E77E8-CBD1-4A0D-BE5D-05C1797B2844}" destId="{B261DD21-E0C1-42B6-AC94-914A4D87A48D}" srcOrd="0" destOrd="0" presId="urn:microsoft.com/office/officeart/2016/7/layout/RoundedRectangleTimeline"/>
    <dgm:cxn modelId="{5918BF59-CCCD-4839-B77C-EC927F21CC0E}" type="presParOf" srcId="{626E77E8-CBD1-4A0D-BE5D-05C1797B2844}" destId="{FE954242-D11C-43AA-B102-68814FB4D39A}" srcOrd="1" destOrd="0" presId="urn:microsoft.com/office/officeart/2016/7/layout/RoundedRectangleTimeline"/>
    <dgm:cxn modelId="{E2986599-A97E-4D36-B588-17330E6DC9E7}" type="presParOf" srcId="{626E77E8-CBD1-4A0D-BE5D-05C1797B2844}" destId="{57938E7E-DCCE-419A-80C7-A8948311AE69}" srcOrd="2" destOrd="0" presId="urn:microsoft.com/office/officeart/2016/7/layout/RoundedRectangleTimeline"/>
    <dgm:cxn modelId="{0C83FFF0-BED6-4245-8281-34B67DA3416E}" type="presParOf" srcId="{626E77E8-CBD1-4A0D-BE5D-05C1797B2844}" destId="{158801C7-A3B6-40DD-AE22-F64B625ABDA2}" srcOrd="3" destOrd="0" presId="urn:microsoft.com/office/officeart/2016/7/layout/RoundedRectangleTimeline"/>
    <dgm:cxn modelId="{C261480A-1F9F-49DF-B051-2EE88F62B633}" type="presParOf" srcId="{626E77E8-CBD1-4A0D-BE5D-05C1797B2844}" destId="{E0A56948-F108-4594-AA9E-414547F197F2}" srcOrd="4" destOrd="0" presId="urn:microsoft.com/office/officeart/2016/7/layout/RoundedRectangleTimeline"/>
    <dgm:cxn modelId="{54D4CE18-90B3-4C07-9101-E725A796CCC7}" type="presParOf" srcId="{9898553F-ED9F-4ED5-A68C-5BCF3206843E}" destId="{74E2B631-F8B0-45DF-8779-E8E976A4E8DD}" srcOrd="1" destOrd="0" presId="urn:microsoft.com/office/officeart/2016/7/layout/RoundedRectangleTimeline"/>
    <dgm:cxn modelId="{494326E2-DFCB-4805-A8D2-D75A9E05BCED}" type="presParOf" srcId="{9898553F-ED9F-4ED5-A68C-5BCF3206843E}" destId="{8F385E7C-4CF5-4383-9C31-8A1ADF899481}" srcOrd="2" destOrd="0" presId="urn:microsoft.com/office/officeart/2016/7/layout/RoundedRectangleTimeline"/>
    <dgm:cxn modelId="{6B441584-4E24-40F7-AD3B-298D3E07341D}" type="presParOf" srcId="{8F385E7C-4CF5-4383-9C31-8A1ADF899481}" destId="{928D62E6-29C6-4D5E-8236-4218D4663DF0}" srcOrd="0" destOrd="0" presId="urn:microsoft.com/office/officeart/2016/7/layout/RoundedRectangleTimeline"/>
    <dgm:cxn modelId="{D7AB99E9-40E9-4846-99E5-40E43E68C216}" type="presParOf" srcId="{8F385E7C-4CF5-4383-9C31-8A1ADF899481}" destId="{FD20AFC5-2A73-42CB-84BE-A8E017ECC87D}" srcOrd="1" destOrd="0" presId="urn:microsoft.com/office/officeart/2016/7/layout/RoundedRectangleTimeline"/>
    <dgm:cxn modelId="{4C1F02BB-7FB3-46FD-8924-68BD4756ADF5}" type="presParOf" srcId="{8F385E7C-4CF5-4383-9C31-8A1ADF899481}" destId="{D6FB894C-E3B6-420F-973E-12289D20CF9D}" srcOrd="2" destOrd="0" presId="urn:microsoft.com/office/officeart/2016/7/layout/RoundedRectangleTimeline"/>
    <dgm:cxn modelId="{A153101C-7B02-4280-8260-4A0C9E027F09}" type="presParOf" srcId="{8F385E7C-4CF5-4383-9C31-8A1ADF899481}" destId="{DEEC814E-BA89-4075-8258-A90E8BEEFC05}" srcOrd="3" destOrd="0" presId="urn:microsoft.com/office/officeart/2016/7/layout/RoundedRectangleTimeline"/>
    <dgm:cxn modelId="{35095E83-D8A6-4327-BCB8-CDC253696016}" type="presParOf" srcId="{8F385E7C-4CF5-4383-9C31-8A1ADF899481}" destId="{1E7B800C-BCA3-410F-899B-5F5FBF287185}" srcOrd="4" destOrd="0" presId="urn:microsoft.com/office/officeart/2016/7/layout/RoundedRectangleTimeline"/>
    <dgm:cxn modelId="{4D17487A-D5DF-452E-AE38-D96A24C381B2}" type="presParOf" srcId="{9898553F-ED9F-4ED5-A68C-5BCF3206843E}" destId="{1C600D5F-A444-47D6-9A0B-1F59508AF1C3}" srcOrd="3" destOrd="0" presId="urn:microsoft.com/office/officeart/2016/7/layout/RoundedRectangleTimeline"/>
    <dgm:cxn modelId="{0BDB84F7-2EC2-4E7D-BE87-C55EAB7E711E}" type="presParOf" srcId="{9898553F-ED9F-4ED5-A68C-5BCF3206843E}" destId="{64CDA4B0-46CE-4B41-9BC0-03131E7BF3ED}" srcOrd="4" destOrd="0" presId="urn:microsoft.com/office/officeart/2016/7/layout/RoundedRectangleTimeline"/>
    <dgm:cxn modelId="{C4A55923-D61C-4152-8889-D997EE85E5A3}" type="presParOf" srcId="{64CDA4B0-46CE-4B41-9BC0-03131E7BF3ED}" destId="{EF3B521D-180C-4EE9-9764-8939A4B361F6}" srcOrd="0" destOrd="0" presId="urn:microsoft.com/office/officeart/2016/7/layout/RoundedRectangleTimeline"/>
    <dgm:cxn modelId="{C7097E64-D307-433A-A220-0BAE6558A87E}" type="presParOf" srcId="{64CDA4B0-46CE-4B41-9BC0-03131E7BF3ED}" destId="{207C9C97-E6E8-4219-8659-BA0D9218D130}" srcOrd="1" destOrd="0" presId="urn:microsoft.com/office/officeart/2016/7/layout/RoundedRectangleTimeline"/>
    <dgm:cxn modelId="{9B79B1C2-3FC0-4426-B2B7-5CACBBE45F40}" type="presParOf" srcId="{64CDA4B0-46CE-4B41-9BC0-03131E7BF3ED}" destId="{7A073645-50D5-40B9-BB40-0415D3CDFC4C}" srcOrd="2" destOrd="0" presId="urn:microsoft.com/office/officeart/2016/7/layout/RoundedRectangleTimeline"/>
    <dgm:cxn modelId="{1F5A254B-D750-47A8-9054-103A768CA37B}" type="presParOf" srcId="{64CDA4B0-46CE-4B41-9BC0-03131E7BF3ED}" destId="{21C72DDB-041E-424A-896D-1A3DA22F8372}" srcOrd="3" destOrd="0" presId="urn:microsoft.com/office/officeart/2016/7/layout/RoundedRectangleTimeline"/>
    <dgm:cxn modelId="{6C8D8A91-DDE2-40A0-972D-D98322C20E45}" type="presParOf" srcId="{64CDA4B0-46CE-4B41-9BC0-03131E7BF3ED}" destId="{722C47DF-ABF8-4B74-A2AE-36A2770A5117}"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1DD21-E0C1-42B6-AC94-914A4D87A48D}">
      <dsp:nvSpPr>
        <dsp:cNvPr id="0" name=""/>
        <dsp:cNvSpPr/>
      </dsp:nvSpPr>
      <dsp:spPr>
        <a:xfrm rot="16200000">
          <a:off x="1642489" y="599249"/>
          <a:ext cx="336683" cy="2168334"/>
        </a:xfrm>
        <a:prstGeom prst="round2Same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ru-RU" sz="1100" kern="1200" noProof="1" smtClean="0"/>
            <a:t>до І</a:t>
          </a:r>
          <a:r>
            <a:rPr lang="en-US" sz="1100" kern="1200" noProof="1" smtClean="0"/>
            <a:t>V</a:t>
          </a:r>
          <a:r>
            <a:rPr lang="uk-UA" sz="1100" kern="1200" noProof="1" smtClean="0"/>
            <a:t>ст.</a:t>
          </a:r>
          <a:endParaRPr lang="ru-RU" sz="1100" kern="1200" noProof="1"/>
        </a:p>
      </dsp:txBody>
      <dsp:txXfrm rot="5400000">
        <a:off x="743100" y="1531510"/>
        <a:ext cx="2151898" cy="303811"/>
      </dsp:txXfrm>
    </dsp:sp>
    <dsp:sp modelId="{FE954242-D11C-43AA-B102-68814FB4D39A}">
      <dsp:nvSpPr>
        <dsp:cNvPr id="0" name=""/>
        <dsp:cNvSpPr/>
      </dsp:nvSpPr>
      <dsp:spPr>
        <a:xfrm>
          <a:off x="3885" y="0"/>
          <a:ext cx="3613890" cy="11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lvl="0" algn="ctr" defTabSz="488950" rtl="0">
            <a:lnSpc>
              <a:spcPct val="90000"/>
            </a:lnSpc>
            <a:spcBef>
              <a:spcPct val="0"/>
            </a:spcBef>
            <a:spcAft>
              <a:spcPct val="35000"/>
            </a:spcAft>
          </a:pPr>
          <a:r>
            <a:rPr lang="ru-RU" sz="1100" kern="1200" noProof="1" smtClean="0"/>
            <a:t>Пропаганда та маніпулятивні практики стародавнього світу</a:t>
          </a:r>
          <a:endParaRPr lang="ru-RU" sz="1100" kern="1200" noProof="1"/>
        </a:p>
      </dsp:txBody>
      <dsp:txXfrm>
        <a:off x="3885" y="0"/>
        <a:ext cx="3613890" cy="1178391"/>
      </dsp:txXfrm>
    </dsp:sp>
    <dsp:sp modelId="{57938E7E-DCCE-419A-80C7-A8948311AE69}">
      <dsp:nvSpPr>
        <dsp:cNvPr id="0" name=""/>
        <dsp:cNvSpPr/>
      </dsp:nvSpPr>
      <dsp:spPr>
        <a:xfrm>
          <a:off x="1810831" y="1245728"/>
          <a:ext cx="0" cy="269346"/>
        </a:xfrm>
        <a:prstGeom prst="line">
          <a:avLst/>
        </a:prstGeom>
        <a:noFill/>
        <a:ln w="9525"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58801C7-A3B6-40DD-AE22-F64B625ABDA2}">
      <dsp:nvSpPr>
        <dsp:cNvPr id="0" name=""/>
        <dsp:cNvSpPr/>
      </dsp:nvSpPr>
      <dsp:spPr>
        <a:xfrm>
          <a:off x="1777162" y="1178391"/>
          <a:ext cx="67336" cy="6733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D62E6-29C6-4D5E-8236-4218D4663DF0}">
      <dsp:nvSpPr>
        <dsp:cNvPr id="0" name=""/>
        <dsp:cNvSpPr/>
      </dsp:nvSpPr>
      <dsp:spPr>
        <a:xfrm>
          <a:off x="2894998" y="1515075"/>
          <a:ext cx="2168334" cy="336683"/>
        </a:xfrm>
        <a:prstGeom prst="rect">
          <a:avLst/>
        </a:prstGeom>
        <a:solidFill>
          <a:schemeClr val="accent2">
            <a:hueOff val="1327892"/>
            <a:satOff val="4567"/>
            <a:lumOff val="-882"/>
            <a:alphaOff val="0"/>
          </a:schemeClr>
        </a:solidFill>
        <a:ln w="15875" cap="flat" cmpd="sng" algn="ctr">
          <a:solidFill>
            <a:schemeClr val="accent2">
              <a:hueOff val="1327892"/>
              <a:satOff val="4567"/>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ru-RU" sz="1100" kern="1200" noProof="1" smtClean="0"/>
            <a:t>І</a:t>
          </a:r>
          <a:r>
            <a:rPr lang="en-US" sz="1100" kern="1200" noProof="1" smtClean="0"/>
            <a:t>V</a:t>
          </a:r>
          <a:r>
            <a:rPr lang="uk-UA" sz="1100" kern="1200" noProof="1" smtClean="0"/>
            <a:t>-</a:t>
          </a:r>
          <a:r>
            <a:rPr lang="en-US" sz="1100" kern="1200" noProof="1" smtClean="0"/>
            <a:t>XVI</a:t>
          </a:r>
          <a:r>
            <a:rPr lang="uk-UA" sz="1100" kern="1200" noProof="1" smtClean="0"/>
            <a:t> ст.</a:t>
          </a:r>
          <a:endParaRPr lang="ru-RU" sz="1100" kern="1200" noProof="1"/>
        </a:p>
      </dsp:txBody>
      <dsp:txXfrm>
        <a:off x="2894998" y="1515075"/>
        <a:ext cx="2168334" cy="336683"/>
      </dsp:txXfrm>
    </dsp:sp>
    <dsp:sp modelId="{FD20AFC5-2A73-42CB-84BE-A8E017ECC87D}">
      <dsp:nvSpPr>
        <dsp:cNvPr id="0" name=""/>
        <dsp:cNvSpPr/>
      </dsp:nvSpPr>
      <dsp:spPr>
        <a:xfrm>
          <a:off x="2172220" y="2188442"/>
          <a:ext cx="3613890" cy="11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lvl="0" algn="ctr" defTabSz="488950" rtl="0">
            <a:lnSpc>
              <a:spcPct val="90000"/>
            </a:lnSpc>
            <a:spcBef>
              <a:spcPct val="0"/>
            </a:spcBef>
            <a:spcAft>
              <a:spcPct val="35000"/>
            </a:spcAft>
          </a:pPr>
          <a:r>
            <a:rPr lang="ru-RU" sz="1100" kern="1200" noProof="1" smtClean="0"/>
            <a:t>Пропаганда та маніпулятивні практики в епохи Середньовіччя та Відродження</a:t>
          </a:r>
          <a:endParaRPr lang="ru-RU" sz="1100" kern="1200" noProof="1"/>
        </a:p>
      </dsp:txBody>
      <dsp:txXfrm>
        <a:off x="2172220" y="2188442"/>
        <a:ext cx="3613890" cy="1178391"/>
      </dsp:txXfrm>
    </dsp:sp>
    <dsp:sp modelId="{D6FB894C-E3B6-420F-973E-12289D20CF9D}">
      <dsp:nvSpPr>
        <dsp:cNvPr id="0" name=""/>
        <dsp:cNvSpPr/>
      </dsp:nvSpPr>
      <dsp:spPr>
        <a:xfrm>
          <a:off x="3979165" y="1851758"/>
          <a:ext cx="0" cy="269346"/>
        </a:xfrm>
        <a:prstGeom prst="line">
          <a:avLst/>
        </a:prstGeom>
        <a:noFill/>
        <a:ln w="9525" cap="flat" cmpd="sng" algn="ctr">
          <a:solidFill>
            <a:schemeClr val="accent2">
              <a:hueOff val="1327892"/>
              <a:satOff val="4567"/>
              <a:lumOff val="-882"/>
              <a:alphaOff val="0"/>
            </a:schemeClr>
          </a:solidFill>
          <a:prstDash val="dash"/>
        </a:ln>
        <a:effectLst/>
      </dsp:spPr>
      <dsp:style>
        <a:lnRef idx="1">
          <a:scrgbClr r="0" g="0" b="0"/>
        </a:lnRef>
        <a:fillRef idx="0">
          <a:scrgbClr r="0" g="0" b="0"/>
        </a:fillRef>
        <a:effectRef idx="0">
          <a:scrgbClr r="0" g="0" b="0"/>
        </a:effectRef>
        <a:fontRef idx="minor"/>
      </dsp:style>
    </dsp:sp>
    <dsp:sp modelId="{DEEC814E-BA89-4075-8258-A90E8BEEFC05}">
      <dsp:nvSpPr>
        <dsp:cNvPr id="0" name=""/>
        <dsp:cNvSpPr/>
      </dsp:nvSpPr>
      <dsp:spPr>
        <a:xfrm>
          <a:off x="3945497" y="2121105"/>
          <a:ext cx="67336" cy="67336"/>
        </a:xfrm>
        <a:prstGeom prst="ellipse">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B521D-180C-4EE9-9764-8939A4B361F6}">
      <dsp:nvSpPr>
        <dsp:cNvPr id="0" name=""/>
        <dsp:cNvSpPr/>
      </dsp:nvSpPr>
      <dsp:spPr>
        <a:xfrm rot="5400000">
          <a:off x="5979158" y="599249"/>
          <a:ext cx="336683" cy="2168334"/>
        </a:xfrm>
        <a:prstGeom prst="round2SameRect">
          <a:avLst/>
        </a:prstGeom>
        <a:solidFill>
          <a:schemeClr val="accent2">
            <a:hueOff val="2655785"/>
            <a:satOff val="9135"/>
            <a:lumOff val="-1765"/>
            <a:alphaOff val="0"/>
          </a:schemeClr>
        </a:solidFill>
        <a:ln w="15875" cap="flat" cmpd="sng" algn="ctr">
          <a:solidFill>
            <a:schemeClr val="accent2">
              <a:hueOff val="2655785"/>
              <a:satOff val="9135"/>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lvl="0" algn="ctr" defTabSz="488950" rtl="0">
            <a:lnSpc>
              <a:spcPct val="90000"/>
            </a:lnSpc>
            <a:spcBef>
              <a:spcPct val="0"/>
            </a:spcBef>
            <a:spcAft>
              <a:spcPct val="35000"/>
            </a:spcAft>
          </a:pPr>
          <a:r>
            <a:rPr lang="en-US" sz="1100" kern="1200" noProof="1" smtClean="0"/>
            <a:t>XVI</a:t>
          </a:r>
          <a:r>
            <a:rPr lang="uk-UA" sz="1100" kern="1200" noProof="1" smtClean="0"/>
            <a:t>-</a:t>
          </a:r>
          <a:r>
            <a:rPr lang="ru-RU" sz="1100" kern="1200" noProof="1" smtClean="0"/>
            <a:t>ХІХ ст.</a:t>
          </a:r>
          <a:endParaRPr lang="ru-RU" sz="1100" kern="1200" noProof="1"/>
        </a:p>
      </dsp:txBody>
      <dsp:txXfrm rot="-5400000">
        <a:off x="5063333" y="1531510"/>
        <a:ext cx="2151898" cy="303811"/>
      </dsp:txXfrm>
    </dsp:sp>
    <dsp:sp modelId="{207C9C97-E6E8-4219-8659-BA0D9218D130}">
      <dsp:nvSpPr>
        <dsp:cNvPr id="0" name=""/>
        <dsp:cNvSpPr/>
      </dsp:nvSpPr>
      <dsp:spPr>
        <a:xfrm>
          <a:off x="4340554" y="0"/>
          <a:ext cx="3613890" cy="11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lvl="0" algn="ctr" defTabSz="488950" rtl="0">
            <a:lnSpc>
              <a:spcPct val="90000"/>
            </a:lnSpc>
            <a:spcBef>
              <a:spcPct val="0"/>
            </a:spcBef>
            <a:spcAft>
              <a:spcPct val="35000"/>
            </a:spcAft>
          </a:pPr>
          <a:r>
            <a:rPr lang="ru-RU" sz="1100" kern="1200" noProof="1" smtClean="0"/>
            <a:t>Пропаганда та маніпулятивні практики в Новий час та в ХІХст.</a:t>
          </a:r>
          <a:endParaRPr lang="ru-RU" sz="1100" kern="1200" noProof="1"/>
        </a:p>
      </dsp:txBody>
      <dsp:txXfrm>
        <a:off x="4340554" y="0"/>
        <a:ext cx="3613890" cy="1178391"/>
      </dsp:txXfrm>
    </dsp:sp>
    <dsp:sp modelId="{7A073645-50D5-40B9-BB40-0415D3CDFC4C}">
      <dsp:nvSpPr>
        <dsp:cNvPr id="0" name=""/>
        <dsp:cNvSpPr/>
      </dsp:nvSpPr>
      <dsp:spPr>
        <a:xfrm>
          <a:off x="6147499" y="1245728"/>
          <a:ext cx="0" cy="269346"/>
        </a:xfrm>
        <a:prstGeom prst="line">
          <a:avLst/>
        </a:prstGeom>
        <a:noFill/>
        <a:ln w="9525" cap="flat" cmpd="sng" algn="ctr">
          <a:solidFill>
            <a:schemeClr val="accent2">
              <a:hueOff val="2655785"/>
              <a:satOff val="9135"/>
              <a:lumOff val="-1765"/>
              <a:alphaOff val="0"/>
            </a:schemeClr>
          </a:solidFill>
          <a:prstDash val="dash"/>
        </a:ln>
        <a:effectLst/>
      </dsp:spPr>
      <dsp:style>
        <a:lnRef idx="1">
          <a:scrgbClr r="0" g="0" b="0"/>
        </a:lnRef>
        <a:fillRef idx="0">
          <a:scrgbClr r="0" g="0" b="0"/>
        </a:fillRef>
        <a:effectRef idx="0">
          <a:scrgbClr r="0" g="0" b="0"/>
        </a:effectRef>
        <a:fontRef idx="minor"/>
      </dsp:style>
    </dsp:sp>
    <dsp:sp modelId="{21C72DDB-041E-424A-896D-1A3DA22F8372}">
      <dsp:nvSpPr>
        <dsp:cNvPr id="0" name=""/>
        <dsp:cNvSpPr/>
      </dsp:nvSpPr>
      <dsp:spPr>
        <a:xfrm>
          <a:off x="6113831" y="1178391"/>
          <a:ext cx="67336" cy="67336"/>
        </a:xfrm>
        <a:prstGeom prst="ellipse">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Временная шкала со скругленными прямоугольниками"/>
  <dgm:desc val="Используется для отображения списка событий в хронологическом порядке. Невидимое поле содержит описание, а дата отображается в прямоугольниках, кроме первого и последнего узла, у которых углы прямоугольника скруглены. В ней может содержаться большое количество текста с длинным описательным форматом даты."/>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6EC16BE-DC89-4BBB-B801-534D1184A985}" type="datetime1">
              <a:rPr lang="ru-RU" noProof="1" smtClean="0"/>
              <a:t>14.09.2022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371D633-9DD7-49CB-ADF7-75325D4C4636}" type="slidenum">
              <a:rPr lang="ru-RU" noProof="1" smtClean="0"/>
              <a:t>‹#›</a:t>
            </a:fld>
            <a:endParaRPr lang="ru-RU" noProof="1"/>
          </a:p>
        </p:txBody>
      </p:sp>
    </p:spTree>
    <p:extLst>
      <p:ext uri="{BB962C8B-B14F-4D97-AF65-F5344CB8AC3E}">
        <p14:creationId xmlns:p14="http://schemas.microsoft.com/office/powerpoint/2010/main" val="326074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FF083A1-7128-43FF-943B-DA3133109D6F}" type="datetime1">
              <a:rPr lang="ru-RU" noProof="1" smtClean="0"/>
              <a:t>14.09.2022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C0D42F3-CDD5-4B19-B3DB-7C5223465AF0}" type="slidenum">
              <a:rPr lang="ru-RU" noProof="1" dirty="0" smtClean="0"/>
              <a:t>‹#›</a:t>
            </a:fld>
            <a:endParaRPr lang="ru-RU" noProof="1"/>
          </a:p>
        </p:txBody>
      </p:sp>
    </p:spTree>
    <p:extLst>
      <p:ext uri="{BB962C8B-B14F-4D97-AF65-F5344CB8AC3E}">
        <p14:creationId xmlns:p14="http://schemas.microsoft.com/office/powerpoint/2010/main" val="481058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DC0D42F3-CDD5-4B19-B3DB-7C5223465AF0}" type="slidenum">
              <a:rPr lang="ru-RU" noProof="1" smtClean="0"/>
              <a:t>1</a:t>
            </a:fld>
            <a:endParaRPr lang="ru-RU" noProof="1"/>
          </a:p>
        </p:txBody>
      </p:sp>
    </p:spTree>
    <p:extLst>
      <p:ext uri="{BB962C8B-B14F-4D97-AF65-F5344CB8AC3E}">
        <p14:creationId xmlns:p14="http://schemas.microsoft.com/office/powerpoint/2010/main" val="30369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DC0D42F3-CDD5-4B19-B3DB-7C5223465AF0}" type="slidenum">
              <a:rPr lang="ru-RU" noProof="1" smtClean="0"/>
              <a:t>2</a:t>
            </a:fld>
            <a:endParaRPr lang="ru-RU" noProof="1"/>
          </a:p>
        </p:txBody>
      </p:sp>
    </p:spTree>
    <p:extLst>
      <p:ext uri="{BB962C8B-B14F-4D97-AF65-F5344CB8AC3E}">
        <p14:creationId xmlns:p14="http://schemas.microsoft.com/office/powerpoint/2010/main" val="61007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Прямоугольник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2611808" y="3428998"/>
            <a:ext cx="5518066" cy="2268559"/>
          </a:xfrm>
        </p:spPr>
        <p:txBody>
          <a:bodyPr rtlCol="0" anchor="t">
            <a:normAutofit/>
          </a:bodyPr>
          <a:lstStyle>
            <a:lvl1pPr algn="r">
              <a:defRPr sz="6000"/>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1" smtClean="0"/>
              <a:t>Образец подзаголовка</a:t>
            </a:r>
            <a:endParaRPr lang="ru-RU" noProof="1"/>
          </a:p>
        </p:txBody>
      </p:sp>
      <p:sp>
        <p:nvSpPr>
          <p:cNvPr id="4" name="Дата 3"/>
          <p:cNvSpPr>
            <a:spLocks noGrp="1"/>
          </p:cNvSpPr>
          <p:nvPr>
            <p:ph type="dt" sz="half" idx="10"/>
          </p:nvPr>
        </p:nvSpPr>
        <p:spPr/>
        <p:txBody>
          <a:bodyPr rtlCol="0"/>
          <a:lstStyle/>
          <a:p>
            <a:pPr rtl="0"/>
            <a:fld id="{00D7BF56-2A79-48D6-963D-7803B5BD1132}" type="datetime1">
              <a:rPr lang="ru-RU" noProof="1" smtClean="0"/>
              <a:t>14.09.2022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Ins="45720" rtlCol="0"/>
          <a:lstStyle/>
          <a:p>
            <a:pPr rtl="0"/>
            <a:fld id="{6D22F896-40B5-4ADD-8801-0D06FADFA095}" type="slidenum">
              <a:rPr lang="ru-RU" noProof="1" dirty="0" smtClean="0"/>
              <a:t>‹#›</a:t>
            </a:fld>
            <a:endParaRPr lang="ru-RU" noProof="1"/>
          </a:p>
        </p:txBody>
      </p:sp>
      <p:sp>
        <p:nvSpPr>
          <p:cNvPr id="13" name="Текстовое поле 12"/>
          <p:cNvSpPr txBox="1"/>
          <p:nvPr/>
        </p:nvSpPr>
        <p:spPr>
          <a:xfrm>
            <a:off x="2191282" y="3262852"/>
            <a:ext cx="415636" cy="461665"/>
          </a:xfrm>
          <a:prstGeom prst="rect">
            <a:avLst/>
          </a:prstGeom>
          <a:noFill/>
        </p:spPr>
        <p:txBody>
          <a:bodyPr wrap="square" rtlCol="0">
            <a:spAutoFit/>
          </a:bodyPr>
          <a:lstStyle/>
          <a:p>
            <a:pPr algn="r" rtl="0"/>
            <a:r>
              <a:rPr lang="ru-RU" sz="2400" noProof="1">
                <a:solidFill>
                  <a:schemeClr val="accent6"/>
                </a:solidFill>
                <a:latin typeface="Wingdings 3" panose="05040102010807070707" pitchFamily="18" charset="2"/>
              </a:rPr>
              <a:t>z</a:t>
            </a:r>
            <a:endParaRPr lang="ru-RU" sz="2400" noProof="1">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Прямоугольник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Прямоугольник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Текстовое поле 8"/>
          <p:cNvSpPr txBox="1"/>
          <p:nvPr/>
        </p:nvSpPr>
        <p:spPr>
          <a:xfrm>
            <a:off x="2194236" y="641225"/>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
        <p:nvSpPr>
          <p:cNvPr id="2" name="Заголовок 1"/>
          <p:cNvSpPr>
            <a:spLocks noGrp="1"/>
          </p:cNvSpPr>
          <p:nvPr>
            <p:ph type="title"/>
          </p:nvPr>
        </p:nvSpPr>
        <p:spPr>
          <a:xfrm>
            <a:off x="2611808" y="808056"/>
            <a:ext cx="7954091" cy="1077229"/>
          </a:xfrm>
        </p:spPr>
        <p:txBody>
          <a:bodyPr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26DCD8DD-8786-402E-B843-F0227BDD1D8B}" type="datetime1">
              <a:rPr lang="ru-RU" noProof="1" smtClean="0"/>
              <a:t>14.09.2022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Прямоугольник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Прямоугольник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Текстовое поле 8"/>
          <p:cNvSpPr txBox="1"/>
          <p:nvPr/>
        </p:nvSpPr>
        <p:spPr>
          <a:xfrm rot="5400000">
            <a:off x="10337141" y="416061"/>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
        <p:nvSpPr>
          <p:cNvPr id="2" name="Вертикальный заголовок 1"/>
          <p:cNvSpPr>
            <a:spLocks noGrp="1"/>
          </p:cNvSpPr>
          <p:nvPr>
            <p:ph type="title" orient="vert"/>
          </p:nvPr>
        </p:nvSpPr>
        <p:spPr>
          <a:xfrm>
            <a:off x="9239380" y="805818"/>
            <a:ext cx="1326519" cy="5244126"/>
          </a:xfrm>
        </p:spPr>
        <p:txBody>
          <a:bodyPr vert="eaVert" rtlCol="0"/>
          <a:lstStyle>
            <a:lvl1pPr algn="l">
              <a:defRPr/>
            </a:lvl1pPr>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a:xfrm>
            <a:off x="2608751" y="970410"/>
            <a:ext cx="6466903" cy="5079534"/>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27491DDD-1DEB-4D50-A7C1-F5E22646D07E}" type="datetime1">
              <a:rPr lang="ru-RU" noProof="1" smtClean="0"/>
              <a:t>14.09.2022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Прямоугольник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рямоугольник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p:txBody>
          <a:bodyPr rtlCol="0" anchor="ct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323F05A0-FFE5-4467-8C82-3C3B629DCBE0}" type="datetime1">
              <a:rPr lang="ru-RU" noProof="1" smtClean="0"/>
              <a:t>14.09.2022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
        <p:nvSpPr>
          <p:cNvPr id="7" name="Текстовое поле 6"/>
          <p:cNvSpPr txBox="1"/>
          <p:nvPr/>
        </p:nvSpPr>
        <p:spPr>
          <a:xfrm>
            <a:off x="2194943" y="641225"/>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Прямоугольник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Прямоугольник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Надпись 10"/>
          <p:cNvSpPr txBox="1"/>
          <p:nvPr/>
        </p:nvSpPr>
        <p:spPr>
          <a:xfrm>
            <a:off x="2191843" y="2962586"/>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
        <p:nvSpPr>
          <p:cNvPr id="2" name="Заголовок 1"/>
          <p:cNvSpPr>
            <a:spLocks noGrp="1"/>
          </p:cNvSpPr>
          <p:nvPr>
            <p:ph type="title"/>
          </p:nvPr>
        </p:nvSpPr>
        <p:spPr>
          <a:xfrm>
            <a:off x="2609873" y="3147254"/>
            <a:ext cx="7956560" cy="1424746"/>
          </a:xfrm>
        </p:spPr>
        <p:txBody>
          <a:bodyPr rtlCol="0" anchor="t">
            <a:normAutofit/>
          </a:bodyPr>
          <a:lstStyle>
            <a:lvl1pPr algn="r">
              <a:defRPr sz="3200"/>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2773968" y="2268786"/>
            <a:ext cx="7791931" cy="878468"/>
          </a:xfrm>
        </p:spPr>
        <p:txBody>
          <a:bodyPr tIns="0" rtlCol="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A3A780C0-E49B-4EE6-A95D-F346F3749076}" type="datetime1">
              <a:rPr lang="ru-RU" noProof="1" smtClean="0"/>
              <a:t>14.09.2022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Прямоугольник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Прямоугольник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2609873" y="805817"/>
            <a:ext cx="7950984" cy="1081705"/>
          </a:xfrm>
        </p:spPr>
        <p:txBody>
          <a:bodyPr rtlCol="0"/>
          <a:lstStyle/>
          <a:p>
            <a:pPr rtl="0"/>
            <a:r>
              <a:rPr lang="ru-RU" noProof="1" smtClean="0"/>
              <a:t>Образец заголовка</a:t>
            </a:r>
            <a:endParaRPr lang="ru-RU" noProof="1"/>
          </a:p>
        </p:txBody>
      </p:sp>
      <p:sp>
        <p:nvSpPr>
          <p:cNvPr id="3" name="Объект 2"/>
          <p:cNvSpPr>
            <a:spLocks noGrp="1"/>
          </p:cNvSpPr>
          <p:nvPr>
            <p:ph sz="half" idx="1" hasCustomPrompt="1"/>
          </p:nvPr>
        </p:nvSpPr>
        <p:spPr>
          <a:xfrm>
            <a:off x="2605374" y="2052116"/>
            <a:ext cx="3891960" cy="3997828"/>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666636" y="2052114"/>
            <a:ext cx="3894222" cy="3997829"/>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29623B9B-F5BE-4BA4-AC7D-E8A56E9B0635}" type="datetime1">
              <a:rPr lang="ru-RU" noProof="1" smtClean="0"/>
              <a:t>14.09.2022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
        <p:nvSpPr>
          <p:cNvPr id="10" name="Текстовое поле 9"/>
          <p:cNvSpPr txBox="1"/>
          <p:nvPr/>
        </p:nvSpPr>
        <p:spPr>
          <a:xfrm>
            <a:off x="2196172" y="641223"/>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Прямоугольник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Прямоугольник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Текстовое поле 11"/>
          <p:cNvSpPr txBox="1"/>
          <p:nvPr/>
        </p:nvSpPr>
        <p:spPr>
          <a:xfrm>
            <a:off x="2193650" y="636424"/>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
        <p:nvSpPr>
          <p:cNvPr id="2" name="Заголовок 1"/>
          <p:cNvSpPr>
            <a:spLocks noGrp="1"/>
          </p:cNvSpPr>
          <p:nvPr>
            <p:ph type="title"/>
          </p:nvPr>
        </p:nvSpPr>
        <p:spPr>
          <a:xfrm>
            <a:off x="2609873" y="805818"/>
            <a:ext cx="7956560" cy="1078348"/>
          </a:xfrm>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2609285" y="2052115"/>
            <a:ext cx="3896467"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2609285" y="2851331"/>
            <a:ext cx="3893623" cy="3071434"/>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666634" y="2052115"/>
            <a:ext cx="3899798"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6666635" y="2851331"/>
            <a:ext cx="3899798" cy="3071434"/>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4BF61B13-9771-4B99-8CD9-259FB5561F12}" type="datetime1">
              <a:rPr lang="ru-RU" noProof="1" smtClean="0"/>
              <a:t>14.09.2022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Прямоугольник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Прямоугольник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F704F870-7573-47F2-A430-AF22C16BA5BC}" type="datetime1">
              <a:rPr lang="ru-RU" noProof="1" smtClean="0"/>
              <a:t>14.09.2022</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
        <p:nvSpPr>
          <p:cNvPr id="8" name="Текстовое поле 7"/>
          <p:cNvSpPr txBox="1"/>
          <p:nvPr/>
        </p:nvSpPr>
        <p:spPr>
          <a:xfrm>
            <a:off x="2196172" y="641226"/>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Прямоугольник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Дата 1"/>
          <p:cNvSpPr>
            <a:spLocks noGrp="1"/>
          </p:cNvSpPr>
          <p:nvPr>
            <p:ph type="dt" sz="half" idx="10"/>
          </p:nvPr>
        </p:nvSpPr>
        <p:spPr/>
        <p:txBody>
          <a:bodyPr rtlCol="0"/>
          <a:lstStyle/>
          <a:p>
            <a:pPr rtl="0"/>
            <a:fld id="{3E2557ED-FDA5-40E6-A8EA-0C429E374B71}" type="datetime1">
              <a:rPr lang="ru-RU" noProof="1" smtClean="0"/>
              <a:t>14.09.2022</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Прямоугольник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Прямоугольник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Текстовое поле 9"/>
          <p:cNvSpPr txBox="1"/>
          <p:nvPr/>
        </p:nvSpPr>
        <p:spPr>
          <a:xfrm>
            <a:off x="1554154" y="1127550"/>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
        <p:nvSpPr>
          <p:cNvPr id="2" name="Заголовок 1"/>
          <p:cNvSpPr>
            <a:spLocks noGrp="1"/>
          </p:cNvSpPr>
          <p:nvPr>
            <p:ph type="title"/>
          </p:nvPr>
        </p:nvSpPr>
        <p:spPr>
          <a:xfrm>
            <a:off x="1970323" y="1282451"/>
            <a:ext cx="2664361" cy="1903241"/>
          </a:xfrm>
        </p:spPr>
        <p:txBody>
          <a:bodyPr rtlCol="0" anchor="b">
            <a:normAutofit/>
          </a:bodyPr>
          <a:lstStyle>
            <a:lvl1pPr algn="l">
              <a:defRPr sz="2400"/>
            </a:lvl1pPr>
          </a:lstStyle>
          <a:p>
            <a:pPr rtl="0"/>
            <a:r>
              <a:rPr lang="ru-RU" noProof="1" smtClean="0"/>
              <a:t>Образец заголовка</a:t>
            </a:r>
            <a:endParaRPr lang="ru-RU" noProof="1"/>
          </a:p>
        </p:txBody>
      </p:sp>
      <p:sp>
        <p:nvSpPr>
          <p:cNvPr id="3" name="Объект 2"/>
          <p:cNvSpPr>
            <a:spLocks noGrp="1"/>
          </p:cNvSpPr>
          <p:nvPr>
            <p:ph idx="1" hasCustomPrompt="1"/>
          </p:nvPr>
        </p:nvSpPr>
        <p:spPr>
          <a:xfrm>
            <a:off x="5120154" y="805818"/>
            <a:ext cx="5446278" cy="5244126"/>
          </a:xfrm>
        </p:spPr>
        <p:txBody>
          <a:bodyPr rtlCol="0" anchor="ct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1970322" y="3186154"/>
            <a:ext cx="2664361" cy="2386397"/>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49E226A7-A6DD-4561-ABA1-F0BA264016BC}" type="datetime1">
              <a:rPr lang="ru-RU" noProof="1" smtClean="0"/>
              <a:t>14.09.2022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Изображение с заголовком">
    <p:spTree>
      <p:nvGrpSpPr>
        <p:cNvPr id="1" name=""/>
        <p:cNvGrpSpPr/>
        <p:nvPr/>
      </p:nvGrpSpPr>
      <p:grpSpPr>
        <a:xfrm>
          <a:off x="0" y="0"/>
          <a:ext cx="0" cy="0"/>
          <a:chOff x="0" y="0"/>
          <a:chExt cx="0" cy="0"/>
        </a:xfrm>
      </p:grpSpPr>
      <p:sp>
        <p:nvSpPr>
          <p:cNvPr id="19" name="Прямоугольник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Прямоугольник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hasCustomPrompt="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10" name="Текстовое поле 9"/>
          <p:cNvSpPr txBox="1"/>
          <p:nvPr/>
        </p:nvSpPr>
        <p:spPr>
          <a:xfrm>
            <a:off x="1554686" y="1127550"/>
            <a:ext cx="415636" cy="369332"/>
          </a:xfrm>
          <a:prstGeom prst="rect">
            <a:avLst/>
          </a:prstGeom>
          <a:noFill/>
        </p:spPr>
        <p:txBody>
          <a:bodyPr wrap="square" rtlCol="0">
            <a:spAutoFit/>
          </a:bodyPr>
          <a:lstStyle/>
          <a:p>
            <a:pPr algn="r" rtl="0"/>
            <a:r>
              <a:rPr lang="ru-RU" sz="1800" noProof="1">
                <a:solidFill>
                  <a:schemeClr val="accent6"/>
                </a:solidFill>
                <a:latin typeface="Wingdings 3" panose="05040102010807070707" pitchFamily="18" charset="2"/>
              </a:rPr>
              <a:t>z</a:t>
            </a:r>
            <a:endParaRPr lang="ru-RU" sz="1000" noProof="1">
              <a:solidFill>
                <a:schemeClr val="accent6"/>
              </a:solidFill>
              <a:latin typeface="MS Shell Dlg 2" panose="020B0604030504040204" pitchFamily="34" charset="0"/>
            </a:endParaRPr>
          </a:p>
        </p:txBody>
      </p:sp>
      <p:sp>
        <p:nvSpPr>
          <p:cNvPr id="2" name="Заголовок 1"/>
          <p:cNvSpPr>
            <a:spLocks noGrp="1"/>
          </p:cNvSpPr>
          <p:nvPr>
            <p:ph type="title"/>
          </p:nvPr>
        </p:nvSpPr>
        <p:spPr>
          <a:xfrm>
            <a:off x="1971241" y="1282452"/>
            <a:ext cx="3970986" cy="1900473"/>
          </a:xfrm>
        </p:spPr>
        <p:txBody>
          <a:bodyPr rtlCol="0" anchor="b">
            <a:normAutofit/>
          </a:bodyPr>
          <a:lstStyle>
            <a:lvl1pPr algn="l">
              <a:defRPr sz="3200"/>
            </a:lvl1pPr>
          </a:lstStyle>
          <a:p>
            <a:pPr rtl="0"/>
            <a:r>
              <a:rPr lang="ru-RU" noProof="1" smtClean="0"/>
              <a:t>Образец заголовка</a:t>
            </a:r>
            <a:endParaRPr lang="ru-RU" noProof="1"/>
          </a:p>
        </p:txBody>
      </p:sp>
      <p:sp>
        <p:nvSpPr>
          <p:cNvPr id="4" name="Текст 3"/>
          <p:cNvSpPr>
            <a:spLocks noGrp="1"/>
          </p:cNvSpPr>
          <p:nvPr>
            <p:ph type="body" sz="half" idx="2" hasCustomPrompt="1"/>
          </p:nvPr>
        </p:nvSpPr>
        <p:spPr>
          <a:xfrm>
            <a:off x="1970322" y="3182928"/>
            <a:ext cx="3971874" cy="2386394"/>
          </a:xfrm>
        </p:spPr>
        <p:txBody>
          <a:bodyPr rtlCol="0">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6BD7AA76-B4F5-4BF2-8352-788617382990}" type="datetime1">
              <a:rPr lang="ru-RU" noProof="1" smtClean="0"/>
              <a:t>14.09.2022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Рисунок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Прямоугольник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pPr rtl="0"/>
            <a:r>
              <a:rPr lang="ru-RU" noProof="1"/>
              <a:t>Образец подзаголовка</a:t>
            </a:r>
          </a:p>
        </p:txBody>
      </p:sp>
      <p:sp>
        <p:nvSpPr>
          <p:cNvPr id="3" name="Текст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8954C259-ECFA-4845-A4A7-632D01602A32}" type="datetime1">
              <a:rPr lang="ru-RU" noProof="1" smtClean="0"/>
              <a:t>14.09.2022</a:t>
            </a:fld>
            <a:endParaRPr lang="ru-RU" noProof="1"/>
          </a:p>
        </p:txBody>
      </p:sp>
      <p:sp>
        <p:nvSpPr>
          <p:cNvPr id="5" name="Нижний колонтитул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endParaRPr lang="ru-RU" noProof="1"/>
          </a:p>
        </p:txBody>
      </p:sp>
      <p:sp>
        <p:nvSpPr>
          <p:cNvPr id="6" name="Номер слайда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D22F896-40B5-4ADD-8801-0D06FADFA095}" type="slidenum">
              <a:rPr lang="ru-RU" noProof="1" dirty="0" smtClean="0"/>
              <a:pPr/>
              <a:t>‹#›</a:t>
            </a:fld>
            <a:endParaRPr lang="ru-RU" noProof="1"/>
          </a:p>
        </p:txBody>
      </p:sp>
      <p:sp>
        <p:nvSpPr>
          <p:cNvPr id="57" name="Прямоугольник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useBgFill="1">
        <p:nvSpPr>
          <p:cNvPr id="46" name="Прямоугольник 45">
            <a:extLst>
              <a:ext uri="{FF2B5EF4-FFF2-40B4-BE49-F238E27FC236}">
                <a16:creationId xmlns:a16="http://schemas.microsoft.com/office/drawing/2014/main" id="{8F3CF990-ACB8-443A-BB74-D36EC8A00B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pic>
        <p:nvPicPr>
          <p:cNvPr id="48" name="Рисунок 47">
            <a:extLst>
              <a:ext uri="{FF2B5EF4-FFF2-40B4-BE49-F238E27FC236}">
                <a16:creationId xmlns:a16="http://schemas.microsoft.com/office/drawing/2014/main" id="{00B98862-BEE1-44FB-A335-A1B9106B44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50" name="Полилиния: фигура 49">
            <a:extLst>
              <a:ext uri="{FF2B5EF4-FFF2-40B4-BE49-F238E27FC236}">
                <a16:creationId xmlns:a16="http://schemas.microsoft.com/office/drawing/2014/main" id="{65F94F98-3A57-49AA-838E-91AAF600B6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2" name="Рисунок 51">
            <a:extLst>
              <a:ext uri="{FF2B5EF4-FFF2-40B4-BE49-F238E27FC236}">
                <a16:creationId xmlns:a16="http://schemas.microsoft.com/office/drawing/2014/main" id="{7185CF21-0594-48C0-9F3E-254D6BCE9D9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54" name="Прямоугольник 53">
            <a:extLst>
              <a:ext uri="{FF2B5EF4-FFF2-40B4-BE49-F238E27FC236}">
                <a16:creationId xmlns:a16="http://schemas.microsoft.com/office/drawing/2014/main" id="{A0B5529D-5CAA-4BF2-B5C9-34705E7661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Полилиния: фигура 55">
            <a:extLst>
              <a:ext uri="{FF2B5EF4-FFF2-40B4-BE49-F238E27FC236}">
                <a16:creationId xmlns:a16="http://schemas.microsoft.com/office/drawing/2014/main" id="{FBD68200-BC03-4015-860B-CD5C30CD7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Овал 57">
            <a:extLst>
              <a:ext uri="{FF2B5EF4-FFF2-40B4-BE49-F238E27FC236}">
                <a16:creationId xmlns:a16="http://schemas.microsoft.com/office/drawing/2014/main" id="{332A6F87-AC28-4AA8-B8A6-AEBC67BD0D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2" name="Заголовок 1">
            <a:extLst>
              <a:ext uri="{FF2B5EF4-FFF2-40B4-BE49-F238E27FC236}">
                <a16:creationId xmlns:a16="http://schemas.microsoft.com/office/drawing/2014/main" id="{12D3C9CC-F0AD-4F56-9B0F-18ED29C3B4C9}"/>
              </a:ext>
            </a:extLst>
          </p:cNvPr>
          <p:cNvSpPr>
            <a:spLocks noGrp="1"/>
          </p:cNvSpPr>
          <p:nvPr>
            <p:ph type="ctrTitle"/>
          </p:nvPr>
        </p:nvSpPr>
        <p:spPr>
          <a:xfrm>
            <a:off x="1003265" y="2673781"/>
            <a:ext cx="7232071" cy="2854565"/>
          </a:xfrm>
        </p:spPr>
        <p:txBody>
          <a:bodyPr rtlCol="0">
            <a:noAutofit/>
          </a:bodyPr>
          <a:lstStyle/>
          <a:p>
            <a:pPr lvl="0" algn="l"/>
            <a:r>
              <a:rPr lang="ru-RU" sz="2800" noProof="1" smtClean="0"/>
              <a:t>1. Пропаганда </a:t>
            </a:r>
            <a:r>
              <a:rPr lang="ru-RU" sz="2800" noProof="1"/>
              <a:t>та маніпулятивні практики </a:t>
            </a:r>
            <a:r>
              <a:rPr lang="ru-RU" sz="2800" noProof="1"/>
              <a:t>стародавнього </a:t>
            </a:r>
            <a:r>
              <a:rPr lang="ru-RU" sz="2800" noProof="1" smtClean="0"/>
              <a:t>світу.</a:t>
            </a:r>
            <a:br>
              <a:rPr lang="ru-RU" sz="2800" noProof="1" smtClean="0"/>
            </a:br>
            <a:r>
              <a:rPr lang="ru-RU" sz="2800" noProof="1" smtClean="0"/>
              <a:t>2. Пропаганда </a:t>
            </a:r>
            <a:r>
              <a:rPr lang="ru-RU" sz="2800" noProof="1"/>
              <a:t>та маніпулятивні практики в епохи Середньовіччя </a:t>
            </a:r>
            <a:r>
              <a:rPr lang="ru-RU" sz="2800" noProof="1"/>
              <a:t>та </a:t>
            </a:r>
            <a:r>
              <a:rPr lang="ru-RU" sz="2800" noProof="1" smtClean="0"/>
              <a:t>Відродження.</a:t>
            </a:r>
            <a:br>
              <a:rPr lang="ru-RU" sz="2800" noProof="1" smtClean="0"/>
            </a:br>
            <a:r>
              <a:rPr lang="ru-RU" sz="2800" noProof="1" smtClean="0"/>
              <a:t>3. Пропаганда </a:t>
            </a:r>
            <a:r>
              <a:rPr lang="ru-RU" sz="2800" noProof="1"/>
              <a:t>та маніпулятивні практики в Новий час та в ХІХст.</a:t>
            </a:r>
            <a:br>
              <a:rPr lang="ru-RU" sz="2800" noProof="1"/>
            </a:br>
            <a:r>
              <a:rPr lang="ru-RU" sz="2800" noProof="1" smtClean="0"/>
              <a:t/>
            </a:r>
            <a:br>
              <a:rPr lang="ru-RU" sz="2800" noProof="1" smtClean="0"/>
            </a:br>
            <a:r>
              <a:rPr lang="ru-RU" sz="2800" noProof="1"/>
              <a:t/>
            </a:r>
            <a:br>
              <a:rPr lang="ru-RU" sz="2800" noProof="1"/>
            </a:br>
            <a:r>
              <a:rPr lang="ru-RU" sz="4000" noProof="1" smtClean="0"/>
              <a:t/>
            </a:r>
            <a:br>
              <a:rPr lang="ru-RU" sz="4000" noProof="1" smtClean="0"/>
            </a:br>
            <a:endParaRPr lang="ru-RU" sz="4000" noProof="1"/>
          </a:p>
        </p:txBody>
      </p:sp>
      <p:sp>
        <p:nvSpPr>
          <p:cNvPr id="3" name="Подзаголовок 2">
            <a:extLst>
              <a:ext uri="{FF2B5EF4-FFF2-40B4-BE49-F238E27FC236}">
                <a16:creationId xmlns:a16="http://schemas.microsoft.com/office/drawing/2014/main" id="{F5138C4F-5ED7-4B74-B0C6-2DF6DC04F194}"/>
              </a:ext>
            </a:extLst>
          </p:cNvPr>
          <p:cNvSpPr>
            <a:spLocks noGrp="1"/>
          </p:cNvSpPr>
          <p:nvPr>
            <p:ph type="subTitle" idx="1"/>
          </p:nvPr>
        </p:nvSpPr>
        <p:spPr>
          <a:xfrm>
            <a:off x="479954" y="1349614"/>
            <a:ext cx="9319960" cy="1712420"/>
          </a:xfrm>
        </p:spPr>
        <p:txBody>
          <a:bodyPr rtlCol="0">
            <a:normAutofit/>
          </a:bodyPr>
          <a:lstStyle/>
          <a:p>
            <a:pPr algn="ctr"/>
            <a:r>
              <a:rPr lang="ru-RU" sz="2800" b="1" noProof="1">
                <a:solidFill>
                  <a:srgbClr val="FFFF00"/>
                </a:solidFill>
              </a:rPr>
              <a:t>СТАНОВЛЕННЯ І РОЗВИТОК ПРОПАГАНДИ ТА МАНІПУЛЯТИВНИХ ПРАКТИК</a:t>
            </a:r>
          </a:p>
          <a:p>
            <a:pPr algn="l" rtl="0"/>
            <a:endParaRPr lang="ru-RU" sz="2800" noProof="1"/>
          </a:p>
        </p:txBody>
      </p:sp>
    </p:spTree>
    <p:extLst>
      <p:ext uri="{BB962C8B-B14F-4D97-AF65-F5344CB8AC3E}">
        <p14:creationId xmlns:p14="http://schemas.microsoft.com/office/powerpoint/2010/main" val="412562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20240" y="805818"/>
            <a:ext cx="8646192" cy="5244126"/>
          </a:xfrm>
        </p:spPr>
        <p:txBody>
          <a:bodyPr/>
          <a:lstStyle/>
          <a:p>
            <a:pPr algn="just"/>
            <a:r>
              <a:rPr lang="uk-UA" dirty="0"/>
              <a:t>Одним із найважливіших методів психологічного впливу, на думку Сунь-Цзи, є </a:t>
            </a:r>
            <a:r>
              <a:rPr lang="uk-UA" b="1" dirty="0"/>
              <a:t>дезінформація</a:t>
            </a:r>
            <a:r>
              <a:rPr lang="uk-UA" dirty="0"/>
              <a:t>. Він писав: «Війна - це шлях омани. Тому, якщо ти можеш шо-небудь, показуй противнику, що не можеш; якщо ти користуєшся чим-небудь, показуй йому, нібито ти цим не користуєшся; хоч ти й близько від нього, показуй, нібито ти далеко; хоч ти й далеко від нього показуй, що ти близько...».</a:t>
            </a:r>
            <a:endParaRPr lang="en-US" dirty="0"/>
          </a:p>
          <a:p>
            <a:endParaRPr lang="uk-UA" dirty="0"/>
          </a:p>
        </p:txBody>
      </p:sp>
    </p:spTree>
    <p:extLst>
      <p:ext uri="{BB962C8B-B14F-4D97-AF65-F5344CB8AC3E}">
        <p14:creationId xmlns:p14="http://schemas.microsoft.com/office/powerpoint/2010/main" val="346459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normAutofit fontScale="85000" lnSpcReduction="20000"/>
          </a:bodyPr>
          <a:lstStyle/>
          <a:p>
            <a:pPr algn="just"/>
            <a:r>
              <a:rPr lang="uk-UA" dirty="0"/>
              <a:t>У книзі китайського історика та письменника </a:t>
            </a:r>
            <a:r>
              <a:rPr lang="uk-UA" dirty="0" err="1" smtClean="0"/>
              <a:t>Ло-Гуань-Чжуна</a:t>
            </a:r>
            <a:r>
              <a:rPr lang="uk-UA" dirty="0" smtClean="0"/>
              <a:t> </a:t>
            </a:r>
            <a:r>
              <a:rPr lang="uk-UA" dirty="0"/>
              <a:t>«</a:t>
            </a:r>
            <a:r>
              <a:rPr lang="uk-UA" dirty="0" err="1"/>
              <a:t>Троєцарствіє</a:t>
            </a:r>
            <a:r>
              <a:rPr lang="uk-UA" dirty="0"/>
              <a:t>» наведено текст документа, написаного близько 200 року і знаного в історіографії як «Прокламація 200 року н. е,»: «</a:t>
            </a:r>
            <a:r>
              <a:rPr lang="uk-UA" dirty="0" err="1"/>
              <a:t>Цао-Цао</a:t>
            </a:r>
            <a:r>
              <a:rPr lang="uk-UA" dirty="0"/>
              <a:t> і його однодумці, спонукувані почуттям великого обов’язку, повідомляють усій Піднебесній: лиходій </a:t>
            </a:r>
            <a:r>
              <a:rPr lang="uk-UA" dirty="0" err="1"/>
              <a:t>Дун-Чжо</a:t>
            </a:r>
            <a:r>
              <a:rPr lang="uk-UA" dirty="0"/>
              <a:t> вчиняє злочин проти Неба і губить землю. Він убив імператора та розоряє державу, ославляє палац і мучить народ. Лютий і нелюдяний, він винний у багатьох підлих учинках. Нині ми одержали секретний наказ сьогочасного імператора 'збирати військо. Клянемося, </a:t>
            </a:r>
            <a:r>
              <a:rPr lang="uk-UA" dirty="0" err="1"/>
              <a:t>ию</a:t>
            </a:r>
            <a:r>
              <a:rPr lang="uk-UA" dirty="0"/>
              <a:t> очистимо імперію і знищимо розбійників. Ми надіємося на те, </a:t>
            </a:r>
            <a:r>
              <a:rPr lang="uk-UA" i="1" dirty="0" err="1"/>
              <a:t>ии</a:t>
            </a:r>
            <a:r>
              <a:rPr lang="uk-UA" i="1" dirty="0"/>
              <a:t>&gt;</a:t>
            </a:r>
            <a:r>
              <a:rPr lang="uk-UA" dirty="0"/>
              <a:t> ви теж піднімете військо, щоб разом із нами вилити свій справедливий лив, підтримати імператора і врятувати народ. Виступайте негайно, як тільки одержите цей заклик».</a:t>
            </a:r>
            <a:endParaRPr lang="uk-UA" dirty="0"/>
          </a:p>
        </p:txBody>
      </p:sp>
      <p:sp>
        <p:nvSpPr>
          <p:cNvPr id="4" name="Текст 3"/>
          <p:cNvSpPr>
            <a:spLocks noGrp="1"/>
          </p:cNvSpPr>
          <p:nvPr>
            <p:ph type="body" sz="half" idx="2"/>
          </p:nvPr>
        </p:nvSpPr>
        <p:spPr/>
        <p:txBody>
          <a:bodyPr/>
          <a:lstStyle/>
          <a:p>
            <a:endParaRPr lang="uk-UA" dirty="0"/>
          </a:p>
        </p:txBody>
      </p:sp>
      <p:pic>
        <p:nvPicPr>
          <p:cNvPr id="3078" name="Picture 6" descr="laslecturasdeguillermo.files.wordpress.com/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759" y="1461583"/>
            <a:ext cx="2736659" cy="360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1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5" y="773084"/>
            <a:ext cx="8795822" cy="5694218"/>
          </a:xfrm>
        </p:spPr>
        <p:txBody>
          <a:bodyPr>
            <a:noAutofit/>
          </a:bodyPr>
          <a:lstStyle/>
          <a:p>
            <a:pPr marL="457200" indent="-457200" algn="l">
              <a:lnSpc>
                <a:spcPct val="120000"/>
              </a:lnSpc>
              <a:spcBef>
                <a:spcPts val="600"/>
              </a:spcBef>
              <a:buFont typeface="+mj-lt"/>
              <a:buAutoNum type="arabicPeriod"/>
            </a:pPr>
            <a:r>
              <a:rPr lang="uk-UA" sz="2400" dirty="0"/>
              <a:t>Розглядаючи цей документ із точки зору сучасної методологи психологічної боротьби, бачимо, що в ньому</a:t>
            </a:r>
            <a:r>
              <a:rPr lang="uk-UA" sz="2400" dirty="0" smtClean="0"/>
              <a:t>:</a:t>
            </a:r>
            <a:br>
              <a:rPr lang="uk-UA" sz="2400" dirty="0" smtClean="0"/>
            </a:br>
            <a:r>
              <a:rPr lang="uk-UA" sz="2400" dirty="0" smtClean="0"/>
              <a:t/>
            </a:r>
            <a:br>
              <a:rPr lang="uk-UA" sz="2400" dirty="0" smtClean="0"/>
            </a:br>
            <a:r>
              <a:rPr lang="uk-UA" sz="2000" dirty="0" smtClean="0"/>
              <a:t>1</a:t>
            </a:r>
            <a:r>
              <a:rPr lang="uk-UA" sz="2000" dirty="0"/>
              <a:t>. дано характеристику ворога;</a:t>
            </a:r>
            <a:r>
              <a:rPr lang="en-US" sz="2000" dirty="0"/>
              <a:t/>
            </a:r>
            <a:br>
              <a:rPr lang="en-US" sz="2000" dirty="0"/>
            </a:br>
            <a:r>
              <a:rPr lang="uk-UA" sz="2000" dirty="0"/>
              <a:t>2. є звернення до простих людей як до найкращих представників наші;</a:t>
            </a:r>
            <a:r>
              <a:rPr lang="en-US" sz="2000" dirty="0"/>
              <a:t/>
            </a:r>
            <a:br>
              <a:rPr lang="en-US" sz="2000" dirty="0"/>
            </a:br>
            <a:r>
              <a:rPr lang="uk-UA" sz="2000" dirty="0"/>
              <a:t>3. яскраво виражено симпатію до простих людей;</a:t>
            </a:r>
            <a:r>
              <a:rPr lang="en-US" sz="2000" dirty="0"/>
              <a:t/>
            </a:r>
            <a:br>
              <a:rPr lang="en-US" sz="2000" dirty="0"/>
            </a:br>
            <a:r>
              <a:rPr lang="uk-UA" sz="2000" dirty="0"/>
              <a:t>4. акцентується увага на підтримці правителя;</a:t>
            </a:r>
            <a:r>
              <a:rPr lang="en-US" sz="2000" dirty="0"/>
              <a:t/>
            </a:r>
            <a:br>
              <a:rPr lang="en-US" sz="2000" dirty="0"/>
            </a:br>
            <a:r>
              <a:rPr lang="uk-UA" sz="2000" dirty="0"/>
              <a:t>5. позитивно оцінюється сила та моральний дух власного війська;</a:t>
            </a:r>
            <a:r>
              <a:rPr lang="en-US" sz="2000" dirty="0"/>
              <a:t/>
            </a:r>
            <a:br>
              <a:rPr lang="en-US" sz="2000" dirty="0"/>
            </a:br>
            <a:r>
              <a:rPr lang="uk-UA" sz="2000" dirty="0"/>
              <a:t>6. народ </a:t>
            </a:r>
            <a:r>
              <a:rPr lang="uk-UA" sz="2000" dirty="0" err="1"/>
              <a:t>закликається</a:t>
            </a:r>
            <a:r>
              <a:rPr lang="uk-UA" sz="2000" dirty="0"/>
              <a:t> до єдності дій та попереджається про відповідальність за незаконні дії;</a:t>
            </a:r>
            <a:r>
              <a:rPr lang="en-US" sz="2000" dirty="0"/>
              <a:t/>
            </a:r>
            <a:br>
              <a:rPr lang="en-US" sz="2000" dirty="0"/>
            </a:br>
            <a:r>
              <a:rPr lang="uk-UA" sz="2000" dirty="0"/>
              <a:t>7. практичні поради й заклики пов’язуються з віросповіданням населення.</a:t>
            </a:r>
            <a:r>
              <a:rPr lang="en-US" sz="2000" dirty="0"/>
              <a:t/>
            </a:r>
            <a:br>
              <a:rPr lang="en-US" sz="2000" dirty="0"/>
            </a:br>
            <a:endParaRPr lang="uk-UA" sz="2400" dirty="0"/>
          </a:p>
        </p:txBody>
      </p:sp>
    </p:spTree>
    <p:extLst>
      <p:ext uri="{BB962C8B-B14F-4D97-AF65-F5344CB8AC3E}">
        <p14:creationId xmlns:p14="http://schemas.microsoft.com/office/powerpoint/2010/main" val="360941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У проведенні акцій інформаційного впливу використовувався метод </a:t>
            </a:r>
            <a:r>
              <a:rPr lang="uk-UA" dirty="0" err="1"/>
              <a:t>дезінформування</a:t>
            </a:r>
            <a:r>
              <a:rPr lang="uk-UA" dirty="0"/>
              <a:t>. Про це свідчать події 1312 р. до н. е. </a:t>
            </a:r>
            <a:r>
              <a:rPr lang="uk-UA" dirty="0" smtClean="0"/>
              <a:t>хетам вдалося </a:t>
            </a:r>
            <a:r>
              <a:rPr lang="uk-UA" dirty="0"/>
              <a:t>за допомогою неправдивої інформації увести в оману військо єгиптян на чолі з фараоном </a:t>
            </a:r>
            <a:r>
              <a:rPr lang="uk-UA" dirty="0" err="1"/>
              <a:t>Рамзесом</a:t>
            </a:r>
            <a:r>
              <a:rPr lang="uk-UA" dirty="0"/>
              <a:t> </a:t>
            </a:r>
            <a:r>
              <a:rPr lang="en-US" dirty="0"/>
              <a:t>II </a:t>
            </a:r>
            <a:r>
              <a:rPr lang="uk-UA" dirty="0"/>
              <a:t>і в бою під фортецею </a:t>
            </a:r>
            <a:r>
              <a:rPr lang="uk-UA" dirty="0" err="1"/>
              <a:t>Кадеш</a:t>
            </a:r>
            <a:r>
              <a:rPr lang="uk-UA" dirty="0"/>
              <a:t> завдати йому несподіваного удару. Це змусило </a:t>
            </a:r>
            <a:r>
              <a:rPr lang="uk-UA" dirty="0" err="1"/>
              <a:t>Рамзеса</a:t>
            </a:r>
            <a:r>
              <a:rPr lang="uk-UA" dirty="0"/>
              <a:t> </a:t>
            </a:r>
            <a:r>
              <a:rPr lang="en-US" dirty="0"/>
              <a:t>II </a:t>
            </a:r>
            <a:r>
              <a:rPr lang="uk-UA" dirty="0"/>
              <a:t>відмовитися від подальшого штурму </a:t>
            </a:r>
            <a:r>
              <a:rPr lang="uk-UA" dirty="0" err="1"/>
              <a:t>Кадеша</a:t>
            </a:r>
            <a:r>
              <a:rPr lang="uk-UA" dirty="0"/>
              <a:t> і повернутися в Єгипет.</a:t>
            </a:r>
          </a:p>
        </p:txBody>
      </p:sp>
      <p:sp>
        <p:nvSpPr>
          <p:cNvPr id="4" name="Текст 3"/>
          <p:cNvSpPr>
            <a:spLocks noGrp="1"/>
          </p:cNvSpPr>
          <p:nvPr>
            <p:ph type="body" sz="half" idx="2"/>
          </p:nvPr>
        </p:nvSpPr>
        <p:spPr/>
        <p:txBody>
          <a:bodyPr/>
          <a:lstStyle/>
          <a:p>
            <a:endParaRPr lang="uk-UA" dirty="0"/>
          </a:p>
        </p:txBody>
      </p:sp>
      <p:pic>
        <p:nvPicPr>
          <p:cNvPr id="5126" name="Picture 6" descr="Рамсес II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752" y="1284756"/>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0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0116" y="805818"/>
            <a:ext cx="8596316" cy="5244126"/>
          </a:xfrm>
        </p:spPr>
        <p:txBody>
          <a:bodyPr>
            <a:normAutofit fontScale="70000" lnSpcReduction="20000"/>
          </a:bodyPr>
          <a:lstStyle/>
          <a:p>
            <a:pPr algn="ctr"/>
            <a:r>
              <a:rPr lang="uk-UA" i="1" dirty="0"/>
              <a:t>"А в цей час, - повідомляє єгипетська хроніка, - </a:t>
            </a:r>
            <a:r>
              <a:rPr lang="uk-UA" i="1" dirty="0" err="1"/>
              <a:t>мерзопакостний</a:t>
            </a:r>
            <a:r>
              <a:rPr lang="uk-UA" i="1" dirty="0"/>
              <a:t>, повалений правитель країни хетів стояв прихований і готовий до бою на північний захід від </a:t>
            </a:r>
            <a:r>
              <a:rPr lang="uk-UA" i="1" dirty="0" err="1"/>
              <a:t>Кадеша</a:t>
            </a:r>
            <a:r>
              <a:rPr lang="uk-UA" i="1" dirty="0"/>
              <a:t>". Лише коли єгиптяни зупинилися неподалік </a:t>
            </a:r>
            <a:r>
              <a:rPr lang="uk-UA" i="1" dirty="0" err="1"/>
              <a:t>Кадеша</a:t>
            </a:r>
            <a:r>
              <a:rPr lang="uk-UA" i="1" dirty="0"/>
              <a:t> на відпочинок, коні та бики були випряжені з колісниць та возів, раптом виявили свіжі сліди чужого військового табору. Після цього уявних перебіжчиків знову допитали, цього разу "з пристрастю" - досі ми можемо бачити на стіні храму </a:t>
            </a:r>
            <a:r>
              <a:rPr lang="uk-UA" i="1" dirty="0" err="1"/>
              <a:t>Рамсеса</a:t>
            </a:r>
            <a:r>
              <a:rPr lang="uk-UA" i="1" dirty="0"/>
              <a:t> </a:t>
            </a:r>
            <a:r>
              <a:rPr lang="en-US" i="1" dirty="0"/>
              <a:t>II </a:t>
            </a:r>
            <a:r>
              <a:rPr lang="uk-UA" i="1" dirty="0"/>
              <a:t>у </a:t>
            </a:r>
            <a:r>
              <a:rPr lang="uk-UA" i="1" dirty="0" err="1"/>
              <a:t>Фівах</a:t>
            </a:r>
            <a:r>
              <a:rPr lang="uk-UA" i="1" dirty="0"/>
              <a:t>, як єгипетські офіцери б'ють їх палицями - і вони зізналися, що були спеціально підіслані хетами, щоб ввести єгиптян в оману: "Слово, яке сказали ці кочівники, – повідомили вони його величності, – брехливо, бо мерзотний, повалений правитель країни хетів послав їх, щоб побачити, де знаходиться його величність, і не дати військам його величності приготуватися до битви…" </a:t>
            </a:r>
            <a:r>
              <a:rPr lang="uk-UA" i="1" dirty="0" err="1"/>
              <a:t>Хетти</a:t>
            </a:r>
            <a:r>
              <a:rPr lang="uk-UA" i="1" dirty="0"/>
              <a:t> знищують частину армії єгиптян. Було оголошено бойову тривогу. Сам візир, друга особа в Єгипті після фараона, помчав на колісниці, щоб поквапити частини, що відстали. Але час було вже безповоротно втрачено: 2500 хетських бойових колісниць переправилися через річку </a:t>
            </a:r>
            <a:r>
              <a:rPr lang="uk-UA" i="1" dirty="0" err="1"/>
              <a:t>Оронт</a:t>
            </a:r>
            <a:r>
              <a:rPr lang="uk-UA" i="1" dirty="0"/>
              <a:t>, на якій стояв </a:t>
            </a:r>
            <a:r>
              <a:rPr lang="uk-UA" i="1" dirty="0" err="1"/>
              <a:t>Кадеш</a:t>
            </a:r>
            <a:r>
              <a:rPr lang="uk-UA" i="1" dirty="0"/>
              <a:t>, і з ходу вдарили по корпусу Ра, що розтягнувся на марші. Удар був настільки потужним, що від армії </a:t>
            </a:r>
            <a:r>
              <a:rPr lang="uk-UA" i="1" dirty="0" err="1"/>
              <a:t>Рамсеса</a:t>
            </a:r>
            <a:r>
              <a:rPr lang="uk-UA" i="1" dirty="0"/>
              <a:t> вціліло лише кілька людей. Рятуючись від колісниць, що їх наздоганяли, вони бігли в табір, але були наздогнані і перебиті. Потім хети увірвалися в табір і влаштували там страшну різанину. Внаслідок неминучої паніки фараон був кинутий усіма, за винятком жменьки охоронців, його загибель чи полон здавалися неминучими. "</a:t>
            </a:r>
            <a:r>
              <a:rPr lang="uk-UA" i="1" dirty="0" err="1"/>
              <a:t>Ніщожний</a:t>
            </a:r>
            <a:r>
              <a:rPr lang="uk-UA" i="1" dirty="0"/>
              <a:t> цар країни </a:t>
            </a:r>
            <a:r>
              <a:rPr lang="uk-UA" i="1" dirty="0" err="1"/>
              <a:t>Хатті</a:t>
            </a:r>
            <a:r>
              <a:rPr lang="uk-UA" i="1" dirty="0"/>
              <a:t>" направив проти </a:t>
            </a:r>
            <a:r>
              <a:rPr lang="uk-UA" i="1" dirty="0" err="1"/>
              <a:t>Рамсеса</a:t>
            </a:r>
            <a:r>
              <a:rPr lang="uk-UA" i="1" dirty="0"/>
              <a:t> добірні війська: "Було їх усіх разом тисяча бойових колісниць, і всі цілилися просто у вогонь" (тобто в голову фараона, прикрашену бойовою короною із зображенням священної кобри, що вивергає з пащі полум'я) . Врятуватися можна було лише вирвавшись їхнього хетського кільця, але боєздатною залишалася лише мала частина корпусу </a:t>
            </a:r>
            <a:r>
              <a:rPr lang="uk-UA" i="1" dirty="0" err="1"/>
              <a:t>Амона</a:t>
            </a:r>
            <a:r>
              <a:rPr lang="uk-UA" i="1" dirty="0"/>
              <a:t>, інші, за словами єгипетської хроніки, "бігали, як вівці".</a:t>
            </a:r>
          </a:p>
        </p:txBody>
      </p:sp>
    </p:spTree>
    <p:extLst>
      <p:ext uri="{BB962C8B-B14F-4D97-AF65-F5344CB8AC3E}">
        <p14:creationId xmlns:p14="http://schemas.microsoft.com/office/powerpoint/2010/main" val="124987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20000"/>
          </a:bodyPr>
          <a:lstStyle/>
          <a:p>
            <a:r>
              <a:rPr lang="uk-UA" dirty="0"/>
              <a:t>Класиком </a:t>
            </a:r>
            <a:r>
              <a:rPr lang="uk-UA" dirty="0" err="1"/>
              <a:t>дезінформування</a:t>
            </a:r>
            <a:r>
              <a:rPr lang="uk-UA" dirty="0"/>
              <a:t> Стародавньої Греції можна уважати стратега й царя спартанців </a:t>
            </a:r>
            <a:r>
              <a:rPr lang="uk-UA" dirty="0" err="1"/>
              <a:t>Лісандра</a:t>
            </a:r>
            <a:r>
              <a:rPr lang="uk-UA" dirty="0"/>
              <a:t>. Він удвічі збільшив платню гребцям на власних кораблях, а афінянам оголосив, що вони отримають таку саму платню, якщо перейдуть до нього на службу. Афінські матроси-</a:t>
            </a:r>
            <a:r>
              <a:rPr lang="uk-UA" dirty="0" err="1"/>
              <a:t>найманиі</a:t>
            </a:r>
            <a:r>
              <a:rPr lang="uk-UA" dirty="0"/>
              <a:t> стали масово бігти до нього. За короткий час афінський флот залишився майже без гребців, за рахунок чого спартанцям удалося завоювати перевагу на морі без бою. Саме </a:t>
            </a:r>
            <a:r>
              <a:rPr lang="uk-UA" dirty="0" err="1"/>
              <a:t>Лісандру</a:t>
            </a:r>
            <a:r>
              <a:rPr lang="uk-UA" dirty="0"/>
              <a:t> належить знамените висловлювання: «Де не придатна шкіра лева, там треба підшити лисячу», - тобто там, де не допомагає сила, слід використовувати хитрість.</a:t>
            </a:r>
            <a:endParaRPr lang="en-US" dirty="0"/>
          </a:p>
          <a:p>
            <a:endParaRPr lang="uk-UA" dirty="0"/>
          </a:p>
        </p:txBody>
      </p:sp>
      <p:sp>
        <p:nvSpPr>
          <p:cNvPr id="4" name="Текст 3"/>
          <p:cNvSpPr>
            <a:spLocks noGrp="1"/>
          </p:cNvSpPr>
          <p:nvPr>
            <p:ph type="body" sz="half" idx="2"/>
          </p:nvPr>
        </p:nvSpPr>
        <p:spPr/>
        <p:txBody>
          <a:bodyPr/>
          <a:lstStyle/>
          <a:p>
            <a:endParaRPr lang="uk-UA"/>
          </a:p>
        </p:txBody>
      </p:sp>
      <p:pic>
        <p:nvPicPr>
          <p:cNvPr id="6146" name="Picture 2" descr="Лисандр — Цикло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934" y="1717906"/>
            <a:ext cx="25717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2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ru-RU" dirty="0"/>
              <a:t>Перед походом на </a:t>
            </a:r>
            <a:r>
              <a:rPr lang="ru-RU" dirty="0" err="1"/>
              <a:t>Грецію</a:t>
            </a:r>
            <a:r>
              <a:rPr lang="ru-RU" dirty="0"/>
              <a:t> </a:t>
            </a:r>
            <a:r>
              <a:rPr lang="ru-RU" dirty="0" err="1"/>
              <a:t>перський</a:t>
            </a:r>
            <a:r>
              <a:rPr lang="ru-RU" dirty="0"/>
              <a:t> </a:t>
            </a:r>
            <a:r>
              <a:rPr lang="ru-RU" dirty="0" err="1"/>
              <a:t>воєначальник</a:t>
            </a:r>
            <a:r>
              <a:rPr lang="ru-RU" dirty="0"/>
              <a:t> Ксеркс </a:t>
            </a:r>
            <a:r>
              <a:rPr lang="ru-RU" dirty="0" err="1"/>
              <a:t>свідомо</a:t>
            </a:r>
            <a:r>
              <a:rPr lang="ru-RU" dirty="0"/>
              <a:t> </a:t>
            </a:r>
            <a:r>
              <a:rPr lang="ru-RU" dirty="0" err="1"/>
              <a:t>вдався</a:t>
            </a:r>
            <a:r>
              <a:rPr lang="ru-RU" dirty="0"/>
              <a:t> до </a:t>
            </a:r>
            <a:r>
              <a:rPr lang="ru-RU" dirty="0" err="1"/>
              <a:t>дезінформування</a:t>
            </a:r>
            <a:r>
              <a:rPr lang="ru-RU" dirty="0"/>
              <a:t> для </a:t>
            </a:r>
            <a:r>
              <a:rPr lang="ru-RU" dirty="0" err="1"/>
              <a:t>досягнення</a:t>
            </a:r>
            <a:r>
              <a:rPr lang="ru-RU" dirty="0"/>
              <a:t> максимального </a:t>
            </a:r>
            <a:r>
              <a:rPr lang="ru-RU" dirty="0" err="1"/>
              <a:t>емоційного</a:t>
            </a:r>
            <a:r>
              <a:rPr lang="ru-RU" dirty="0"/>
              <a:t> </a:t>
            </a:r>
            <a:r>
              <a:rPr lang="ru-RU" dirty="0" err="1"/>
              <a:t>впливу</a:t>
            </a:r>
            <a:r>
              <a:rPr lang="ru-RU" dirty="0"/>
              <a:t> шляхом </a:t>
            </a:r>
            <a:r>
              <a:rPr lang="ru-RU" dirty="0" err="1"/>
              <a:t>створення</a:t>
            </a:r>
            <a:r>
              <a:rPr lang="ru-RU" dirty="0"/>
              <a:t> </a:t>
            </a:r>
            <a:r>
              <a:rPr lang="ru-RU" dirty="0" err="1"/>
              <a:t>художнього</a:t>
            </a:r>
            <a:r>
              <a:rPr lang="ru-RU" dirty="0"/>
              <a:t> образу. </a:t>
            </a:r>
            <a:r>
              <a:rPr lang="ru-RU" dirty="0" err="1"/>
              <a:t>Він</a:t>
            </a:r>
            <a:r>
              <a:rPr lang="ru-RU" dirty="0"/>
              <a:t> </a:t>
            </a:r>
            <a:r>
              <a:rPr lang="ru-RU" dirty="0" err="1"/>
              <a:t>розпустив</a:t>
            </a:r>
            <a:r>
              <a:rPr lang="ru-RU" dirty="0"/>
              <a:t> </a:t>
            </a:r>
            <a:r>
              <a:rPr lang="ru-RU" dirty="0" err="1"/>
              <a:t>чутку</a:t>
            </a:r>
            <a:r>
              <a:rPr lang="ru-RU" dirty="0"/>
              <a:t> про </a:t>
            </a:r>
            <a:r>
              <a:rPr lang="ru-RU" dirty="0" err="1"/>
              <a:t>численність</a:t>
            </a:r>
            <a:r>
              <a:rPr lang="ru-RU" dirty="0"/>
              <a:t> </a:t>
            </a:r>
            <a:r>
              <a:rPr lang="ru-RU" dirty="0" err="1"/>
              <a:t>перського</a:t>
            </a:r>
            <a:r>
              <a:rPr lang="ru-RU" dirty="0"/>
              <a:t> </a:t>
            </a:r>
            <a:r>
              <a:rPr lang="ru-RU" dirty="0" err="1"/>
              <a:t>війська</a:t>
            </a:r>
            <a:r>
              <a:rPr lang="ru-RU" dirty="0"/>
              <a:t> у </a:t>
            </a:r>
            <a:r>
              <a:rPr lang="ru-RU" dirty="0" err="1"/>
              <a:t>вигляді</a:t>
            </a:r>
            <a:r>
              <a:rPr lang="ru-RU" dirty="0"/>
              <a:t> </a:t>
            </a:r>
            <a:r>
              <a:rPr lang="ru-RU" dirty="0" err="1"/>
              <a:t>легенди</a:t>
            </a:r>
            <a:r>
              <a:rPr lang="ru-RU" dirty="0"/>
              <a:t> про те, </a:t>
            </a:r>
            <a:r>
              <a:rPr lang="ru-RU" dirty="0" err="1"/>
              <a:t>що</a:t>
            </a:r>
            <a:r>
              <a:rPr lang="ru-RU" dirty="0"/>
              <a:t> </a:t>
            </a:r>
            <a:r>
              <a:rPr lang="ru-RU" dirty="0" err="1"/>
              <a:t>якщо</a:t>
            </a:r>
            <a:r>
              <a:rPr lang="ru-RU" dirty="0"/>
              <a:t> </a:t>
            </a:r>
            <a:r>
              <a:rPr lang="ru-RU" dirty="0" err="1"/>
              <a:t>всі</a:t>
            </a:r>
            <a:r>
              <a:rPr lang="ru-RU" dirty="0"/>
              <a:t> </a:t>
            </a:r>
            <a:r>
              <a:rPr lang="ru-RU" dirty="0" err="1"/>
              <a:t>перські</a:t>
            </a:r>
            <a:r>
              <a:rPr lang="ru-RU" dirty="0"/>
              <a:t> </a:t>
            </a:r>
            <a:r>
              <a:rPr lang="ru-RU" dirty="0" err="1"/>
              <a:t>воїни</a:t>
            </a:r>
            <a:r>
              <a:rPr lang="ru-RU" dirty="0"/>
              <a:t> </a:t>
            </a:r>
            <a:r>
              <a:rPr lang="ru-RU" dirty="0" err="1"/>
              <a:t>одночасно</a:t>
            </a:r>
            <a:r>
              <a:rPr lang="ru-RU" dirty="0"/>
              <a:t> </a:t>
            </a:r>
            <a:r>
              <a:rPr lang="ru-RU" dirty="0" err="1"/>
              <a:t>випустять</a:t>
            </a:r>
            <a:r>
              <a:rPr lang="ru-RU" dirty="0"/>
              <a:t> </a:t>
            </a:r>
            <a:r>
              <a:rPr lang="ru-RU" dirty="0" err="1"/>
              <a:t>стріли</a:t>
            </a:r>
            <a:r>
              <a:rPr lang="ru-RU" dirty="0"/>
              <a:t> в </a:t>
            </a:r>
            <a:r>
              <a:rPr lang="ru-RU" dirty="0" err="1"/>
              <a:t>повітря</a:t>
            </a:r>
            <a:r>
              <a:rPr lang="ru-RU" dirty="0"/>
              <a:t>, то вони </a:t>
            </a:r>
            <a:r>
              <a:rPr lang="ru-RU" dirty="0" err="1"/>
              <a:t>затьмарять</a:t>
            </a:r>
            <a:r>
              <a:rPr lang="ru-RU" dirty="0"/>
              <a:t> </a:t>
            </a:r>
            <a:r>
              <a:rPr lang="ru-RU" dirty="0" err="1"/>
              <a:t>світло</a:t>
            </a:r>
            <a:r>
              <a:rPr lang="ru-RU" dirty="0"/>
              <a:t> </a:t>
            </a:r>
            <a:r>
              <a:rPr lang="ru-RU" dirty="0" err="1"/>
              <a:t>сонця</a:t>
            </a:r>
            <a:r>
              <a:rPr lang="ru-RU" dirty="0"/>
              <a:t>.</a:t>
            </a:r>
            <a:endParaRPr lang="uk-UA" dirty="0"/>
          </a:p>
        </p:txBody>
      </p:sp>
      <p:sp>
        <p:nvSpPr>
          <p:cNvPr id="4" name="Текст 3"/>
          <p:cNvSpPr>
            <a:spLocks noGrp="1"/>
          </p:cNvSpPr>
          <p:nvPr>
            <p:ph type="body" sz="half" idx="2"/>
          </p:nvPr>
        </p:nvSpPr>
        <p:spPr/>
        <p:txBody>
          <a:bodyPr/>
          <a:lstStyle/>
          <a:p>
            <a:endParaRPr lang="uk-UA" dirty="0"/>
          </a:p>
        </p:txBody>
      </p:sp>
      <p:sp>
        <p:nvSpPr>
          <p:cNvPr id="5" name="AutoShape 2" descr="Ксеркс – биография, фото, личная жизнь, походы царя Персии - 24СМ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174" name="Picture 6" descr="Ксеркс Биография | Шаханша из Персидской Империи"/>
          <p:cNvPicPr>
            <a:picLocks noChangeAspect="1" noChangeArrowheads="1"/>
          </p:cNvPicPr>
          <p:nvPr/>
        </p:nvPicPr>
        <p:blipFill rotWithShape="1">
          <a:blip r:embed="rId2">
            <a:extLst>
              <a:ext uri="{28A0092B-C50C-407E-A947-70E740481C1C}">
                <a14:useLocalDpi xmlns:a14="http://schemas.microsoft.com/office/drawing/2010/main" val="0"/>
              </a:ext>
            </a:extLst>
          </a:blip>
          <a:srcRect l="3565" t="9144" r="2501" b="25322"/>
          <a:stretch/>
        </p:blipFill>
        <p:spPr bwMode="auto">
          <a:xfrm>
            <a:off x="615143" y="2111432"/>
            <a:ext cx="4663440" cy="248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27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5920" y="805818"/>
            <a:ext cx="8920512" cy="5244126"/>
          </a:xfrm>
        </p:spPr>
        <p:txBody>
          <a:bodyPr/>
          <a:lstStyle/>
          <a:p>
            <a:pPr algn="ctr"/>
            <a:r>
              <a:rPr lang="uk-UA" i="1" dirty="0"/>
              <a:t>До цього періоду належать також свідчення істориків, що дійшли до нас в описах, про найбільш ранні випадки використання писемної </a:t>
            </a:r>
            <a:r>
              <a:rPr lang="uk-UA" i="1" dirty="0" smtClean="0"/>
              <a:t>мови </a:t>
            </a:r>
            <a:r>
              <a:rPr lang="uk-UA" i="1" dirty="0"/>
              <a:t>метою </a:t>
            </a:r>
            <a:r>
              <a:rPr lang="uk-UA" i="1" dirty="0" smtClean="0"/>
              <a:t>маніпулятивної практики, спрямованої </a:t>
            </a:r>
            <a:r>
              <a:rPr lang="uk-UA" i="1" dirty="0"/>
              <a:t>на розпалення суперечностей у таборі противника. Датуючи цей випадок </a:t>
            </a:r>
            <a:r>
              <a:rPr lang="uk-UA" i="1" dirty="0" smtClean="0"/>
              <a:t>480 </a:t>
            </a:r>
            <a:r>
              <a:rPr lang="uk-UA" i="1" dirty="0"/>
              <a:t>р. до </a:t>
            </a:r>
            <a:r>
              <a:rPr lang="uk-UA" i="1" dirty="0" smtClean="0"/>
              <a:t>н.е., </a:t>
            </a:r>
            <a:r>
              <a:rPr lang="uk-UA" i="1" dirty="0"/>
              <a:t>грецький історик </a:t>
            </a:r>
            <a:r>
              <a:rPr lang="uk-UA" i="1" dirty="0" smtClean="0"/>
              <a:t>Геродот пише </a:t>
            </a:r>
            <a:r>
              <a:rPr lang="uk-UA" i="1" dirty="0"/>
              <a:t>«</a:t>
            </a:r>
            <a:r>
              <a:rPr lang="uk-UA" i="1" dirty="0" err="1"/>
              <a:t>Фемістокл</a:t>
            </a:r>
            <a:r>
              <a:rPr lang="uk-UA" i="1" dirty="0"/>
              <a:t> вирушив до джерела питної </a:t>
            </a:r>
            <a:r>
              <a:rPr lang="uk-UA" i="1" dirty="0" smtClean="0"/>
              <a:t>води </a:t>
            </a:r>
            <a:r>
              <a:rPr lang="uk-UA" i="1" dirty="0"/>
              <a:t>й </a:t>
            </a:r>
            <a:r>
              <a:rPr lang="uk-UA" i="1" dirty="0" err="1"/>
              <a:t>висік</a:t>
            </a:r>
            <a:r>
              <a:rPr lang="uk-UA" i="1" dirty="0"/>
              <a:t> на </a:t>
            </a:r>
            <a:r>
              <a:rPr lang="uk-UA" i="1" dirty="0" err="1" smtClean="0"/>
              <a:t>камені</a:t>
            </a:r>
            <a:r>
              <a:rPr lang="uk-UA" i="1" dirty="0" smtClean="0"/>
              <a:t> </a:t>
            </a:r>
            <a:r>
              <a:rPr lang="uk-UA" i="1" dirty="0"/>
              <a:t>напис, який прочитали іонійці, які прибули </a:t>
            </a:r>
            <a:r>
              <a:rPr lang="uk-UA" i="1" dirty="0" smtClean="0"/>
              <a:t>наступного </a:t>
            </a:r>
            <a:r>
              <a:rPr lang="uk-UA" i="1" dirty="0"/>
              <a:t>дня в </a:t>
            </a:r>
            <a:r>
              <a:rPr lang="uk-UA" i="1" dirty="0" err="1" smtClean="0"/>
              <a:t>Артемісій</a:t>
            </a:r>
            <a:r>
              <a:rPr lang="uk-UA" i="1" dirty="0" smtClean="0"/>
              <a:t>. </a:t>
            </a:r>
            <a:r>
              <a:rPr lang="uk-UA" i="1" dirty="0"/>
              <a:t>Напис гласить «Іонійці, ви </a:t>
            </a:r>
            <a:r>
              <a:rPr lang="uk-UA" i="1" dirty="0" smtClean="0"/>
              <a:t>вчиняєте </a:t>
            </a:r>
            <a:r>
              <a:rPr lang="uk-UA" i="1" dirty="0"/>
              <a:t>гріх проти своїх </a:t>
            </a:r>
            <a:r>
              <a:rPr lang="uk-UA" i="1" dirty="0" smtClean="0"/>
              <a:t>батьків, допомагаючи поневолити </a:t>
            </a:r>
            <a:r>
              <a:rPr lang="uk-UA" i="1" dirty="0"/>
              <a:t>Грецію! Тому краще переходьте до </a:t>
            </a:r>
            <a:r>
              <a:rPr lang="uk-UA" i="1" dirty="0" smtClean="0"/>
              <a:t>нас. </a:t>
            </a:r>
            <a:r>
              <a:rPr lang="uk-UA" i="1" dirty="0"/>
              <a:t>Якщо не зможете </a:t>
            </a:r>
            <a:r>
              <a:rPr lang="uk-UA" i="1" dirty="0" smtClean="0"/>
              <a:t>зробити цього, то </a:t>
            </a:r>
            <a:r>
              <a:rPr lang="uk-UA" i="1" dirty="0"/>
              <a:t>відведіть свої війська з поля бою й </a:t>
            </a:r>
            <a:r>
              <a:rPr lang="uk-UA" i="1" dirty="0" err="1" smtClean="0"/>
              <a:t>умовте</a:t>
            </a:r>
            <a:r>
              <a:rPr lang="uk-UA" i="1" dirty="0" smtClean="0"/>
              <a:t> </a:t>
            </a:r>
            <a:r>
              <a:rPr lang="uk-UA" i="1" dirty="0" err="1" smtClean="0"/>
              <a:t>карійців</a:t>
            </a:r>
            <a:r>
              <a:rPr lang="uk-UA" i="1" dirty="0" smtClean="0"/>
              <a:t> відійти також. Але якщо ні те, ні інше </a:t>
            </a:r>
            <a:r>
              <a:rPr lang="uk-UA" i="1" dirty="0"/>
              <a:t>вам не вдасться й ви змушені будете виступити </a:t>
            </a:r>
            <a:r>
              <a:rPr lang="uk-UA" i="1" dirty="0" smtClean="0"/>
              <a:t>на полі бою, </a:t>
            </a:r>
            <a:r>
              <a:rPr lang="uk-UA" i="1" dirty="0"/>
              <a:t>то боріться тільки для вигляду, пам’ятаючи, </a:t>
            </a:r>
            <a:r>
              <a:rPr lang="uk-UA" i="1" dirty="0" smtClean="0"/>
              <a:t>що </a:t>
            </a:r>
            <a:r>
              <a:rPr lang="uk-UA" i="1" dirty="0"/>
              <a:t>ви походите </a:t>
            </a:r>
            <a:r>
              <a:rPr lang="uk-UA" i="1" dirty="0" smtClean="0"/>
              <a:t>від нас і ворожість варварів </a:t>
            </a:r>
            <a:r>
              <a:rPr lang="uk-UA" i="1" dirty="0"/>
              <a:t>до нас бере початок від їхньої ворожості до </a:t>
            </a:r>
            <a:r>
              <a:rPr lang="uk-UA" i="1" dirty="0" smtClean="0"/>
              <a:t>вас».</a:t>
            </a:r>
            <a:endParaRPr lang="uk-UA" i="1" dirty="0"/>
          </a:p>
        </p:txBody>
      </p:sp>
    </p:spTree>
    <p:extLst>
      <p:ext uri="{BB962C8B-B14F-4D97-AF65-F5344CB8AC3E}">
        <p14:creationId xmlns:p14="http://schemas.microsoft.com/office/powerpoint/2010/main" val="111851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Цікаво, що сам Геродот писав про подвійний ефект зазначеного «пропагандистського» заходу: зрештою, або іонійці зрадять </a:t>
            </a:r>
            <a:r>
              <a:rPr lang="uk-UA" dirty="0" err="1"/>
              <a:t>Ксеркса</a:t>
            </a:r>
            <a:r>
              <a:rPr lang="uk-UA" dirty="0"/>
              <a:t> і перейдуть до еллінів, або ж, якщо цього не станеться, </a:t>
            </a:r>
            <a:r>
              <a:rPr lang="uk-UA" dirty="0" err="1"/>
              <a:t>Ксеркс</a:t>
            </a:r>
            <a:r>
              <a:rPr lang="uk-UA" dirty="0"/>
              <a:t>, дізнавшись </a:t>
            </a:r>
            <a:r>
              <a:rPr lang="uk-UA" i="1" dirty="0"/>
              <a:t>про</a:t>
            </a:r>
            <a:r>
              <a:rPr lang="uk-UA" dirty="0"/>
              <a:t> наявність подібних закликів, поставить під сумнів вірність іонійців справі приборкання непокірних еллінських міст, тому не покладатиметься на них у вирішальних сутичках, чим значно зменшить міць власного війська.</a:t>
            </a:r>
            <a:endParaRPr lang="uk-UA" dirty="0"/>
          </a:p>
        </p:txBody>
      </p:sp>
      <p:sp>
        <p:nvSpPr>
          <p:cNvPr id="4" name="Текст 3"/>
          <p:cNvSpPr>
            <a:spLocks noGrp="1"/>
          </p:cNvSpPr>
          <p:nvPr>
            <p:ph type="body" sz="half" idx="2"/>
          </p:nvPr>
        </p:nvSpPr>
        <p:spPr/>
        <p:txBody>
          <a:bodyPr/>
          <a:lstStyle/>
          <a:p>
            <a:endParaRPr lang="uk-UA"/>
          </a:p>
        </p:txBody>
      </p:sp>
      <p:pic>
        <p:nvPicPr>
          <p:cNvPr id="8194" name="Picture 2" descr="Геродот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877" y="2078557"/>
            <a:ext cx="23812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9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5120154" y="805818"/>
            <a:ext cx="5445322" cy="5661484"/>
          </a:xfrm>
        </p:spPr>
        <p:txBody>
          <a:bodyPr>
            <a:normAutofit fontScale="70000" lnSpcReduction="20000"/>
          </a:bodyPr>
          <a:lstStyle/>
          <a:p>
            <a:pPr algn="just"/>
            <a:r>
              <a:rPr lang="uk-UA" dirty="0"/>
              <a:t>На період греко-перських воєн припадає і згадка про спроби використання театру з метою політичної пропаганди, а також протидії цьому з боку політичних опонентів. На політико-пропагандистське забезпечення діяльності тієї чи іншої політичної групи значною мірою було орієнтовано художню літературу й ораторське мистецтво Еллади. Драматичні твори Софокла, </a:t>
            </a:r>
            <a:r>
              <a:rPr lang="uk-UA" dirty="0" err="1" smtClean="0"/>
              <a:t>Фемістокла</a:t>
            </a:r>
            <a:r>
              <a:rPr lang="uk-UA" dirty="0" smtClean="0"/>
              <a:t> </a:t>
            </a:r>
            <a:r>
              <a:rPr lang="uk-UA" dirty="0"/>
              <a:t>сприяли процесу </a:t>
            </a:r>
            <a:r>
              <a:rPr lang="uk-UA" dirty="0" err="1"/>
              <a:t>етноконсолідації</a:t>
            </a:r>
            <a:r>
              <a:rPr lang="uk-UA" dirty="0"/>
              <a:t> грецьких полісів перед спільною загрозою поневолення перськими полчищами, що насувалися зі сходу. Із «східним питанням» пов’язане й залучення до арсеналу пропаганди та психологічної війни ораторського мистецтва. Метою відомих публічних промов Демосфена, так званих філіппік, було викриття перед грецьким світом загрози тиранічного панування, зумовленої амбіціями Македонської династії. Представник протилежного табору - афінянин Сократ - шліфував свій талант промовця, агітуючи якраз за </a:t>
            </a:r>
            <a:r>
              <a:rPr lang="uk-UA" dirty="0" err="1"/>
              <a:t>Філіппа</a:t>
            </a:r>
            <a:r>
              <a:rPr lang="uk-UA" dirty="0"/>
              <a:t>. Ці два імені стали своєрідними символами започаткованої в Греції науки риторики. Формулювання теоретичних положень риторики мало величезне значення для розвитку теорії пропаганди</a:t>
            </a:r>
            <a:endParaRPr lang="uk-UA" dirty="0"/>
          </a:p>
        </p:txBody>
      </p:sp>
      <p:sp>
        <p:nvSpPr>
          <p:cNvPr id="4" name="Текст 3"/>
          <p:cNvSpPr>
            <a:spLocks noGrp="1"/>
          </p:cNvSpPr>
          <p:nvPr>
            <p:ph type="body" sz="half" idx="2"/>
          </p:nvPr>
        </p:nvSpPr>
        <p:spPr/>
        <p:txBody>
          <a:bodyPr/>
          <a:lstStyle/>
          <a:p>
            <a:endParaRPr lang="uk-UA"/>
          </a:p>
        </p:txBody>
      </p:sp>
      <p:pic>
        <p:nvPicPr>
          <p:cNvPr id="9220" name="Picture 4" descr="Демосфен. Эпоха ораторов | Наука и жиз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321" y="366379"/>
            <a:ext cx="2750549" cy="281931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Сократ - биография, философия, фак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320" y="3185692"/>
            <a:ext cx="2750550" cy="350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9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Прямоугольник 40">
            <a:extLst>
              <a:ext uri="{FF2B5EF4-FFF2-40B4-BE49-F238E27FC236}">
                <a16:creationId xmlns:a16="http://schemas.microsoft.com/office/drawing/2014/main" id="{EC0294F1-7EE2-4EB9-A41B-908481D40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ru-RU" noProof="1"/>
          </a:p>
        </p:txBody>
      </p:sp>
      <p:sp useBgFill="1">
        <p:nvSpPr>
          <p:cNvPr id="43" name="Прямоугольник 42">
            <a:extLst>
              <a:ext uri="{FF2B5EF4-FFF2-40B4-BE49-F238E27FC236}">
                <a16:creationId xmlns:a16="http://schemas.microsoft.com/office/drawing/2014/main"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sp>
        <p:nvSpPr>
          <p:cNvPr id="45" name="Прямоугольник 44">
            <a:extLst>
              <a:ext uri="{FF2B5EF4-FFF2-40B4-BE49-F238E27FC236}">
                <a16:creationId xmlns:a16="http://schemas.microsoft.com/office/drawing/2014/main"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Прямоугольник 46">
            <a:extLst>
              <a:ext uri="{FF2B5EF4-FFF2-40B4-BE49-F238E27FC236}">
                <a16:creationId xmlns:a16="http://schemas.microsoft.com/office/drawing/2014/main"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ABD5D5B6-1EE6-4A33-9D8C-0932DF771FAF}"/>
              </a:ext>
            </a:extLst>
          </p:cNvPr>
          <p:cNvSpPr>
            <a:spLocks noGrp="1"/>
          </p:cNvSpPr>
          <p:nvPr>
            <p:ph type="title"/>
          </p:nvPr>
        </p:nvSpPr>
        <p:spPr>
          <a:xfrm>
            <a:off x="2611808" y="808056"/>
            <a:ext cx="7958331" cy="1077229"/>
          </a:xfrm>
        </p:spPr>
        <p:txBody>
          <a:bodyPr rtlCol="0">
            <a:normAutofit/>
          </a:bodyPr>
          <a:lstStyle/>
          <a:p>
            <a:pPr algn="l"/>
            <a:r>
              <a:rPr lang="ru-RU" noProof="1"/>
              <a:t>Заголовок Lorem Ipsum Dolor</a:t>
            </a:r>
          </a:p>
        </p:txBody>
      </p:sp>
      <p:graphicFrame>
        <p:nvGraphicFramePr>
          <p:cNvPr id="36" name="Объект 2" descr="Временная шкала SmartArt со скругленными прямоугольниками">
            <a:extLst>
              <a:ext uri="{FF2B5EF4-FFF2-40B4-BE49-F238E27FC236}">
                <a16:creationId xmlns:a16="http://schemas.microsoft.com/office/drawing/2014/main" id="{6BA025B2-6EAF-4BAB-AE0F-7FFFCD4D8AFF}"/>
              </a:ext>
            </a:extLst>
          </p:cNvPr>
          <p:cNvGraphicFramePr>
            <a:graphicFrameLocks noGrp="1"/>
          </p:cNvGraphicFramePr>
          <p:nvPr>
            <p:ph idx="1"/>
            <p:extLst>
              <p:ext uri="{D42A27DB-BD31-4B8C-83A1-F6EECF244321}">
                <p14:modId xmlns:p14="http://schemas.microsoft.com/office/powerpoint/2010/main" val="2922982897"/>
              </p:ext>
            </p:extLst>
          </p:nvPr>
        </p:nvGraphicFramePr>
        <p:xfrm>
          <a:off x="2611807" y="2367883"/>
          <a:ext cx="7958331"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248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10000"/>
          </a:bodyPr>
          <a:lstStyle/>
          <a:p>
            <a:r>
              <a:rPr lang="uk-UA" dirty="0"/>
              <a:t>В історичних записках Плутарха можемо знайти ще один приклад тогочасних АІВ. Олександр Македонський під час походу на Індію (у 326 р. до н. е.) майже вичерпав морально-бойові можливості своїх військ. Із метою недопущення погоні під час відходу він наказав виготовити зразки зброї (списи, мечі, стріли, луки), амуніції (одяг, взуття), що втричі перевищували нормальні розміри, та розкидати їх на місці табору на березі Інду - нібито все це було </a:t>
            </a:r>
            <a:r>
              <a:rPr lang="uk-UA" dirty="0" err="1"/>
              <a:t>забуто</a:t>
            </a:r>
            <a:r>
              <a:rPr lang="uk-UA" dirty="0"/>
              <a:t> випадково. Коли зброя та одяг були зібрані й передані царю індусів </a:t>
            </a:r>
            <a:r>
              <a:rPr lang="uk-UA" dirty="0" err="1"/>
              <a:t>Таксилу</a:t>
            </a:r>
            <a:r>
              <a:rPr lang="uk-UA" dirty="0"/>
              <a:t> його розвідниками, які тільки здалека здійснювали спостереження за македонським військом, то цар відмовився від переслідування, уважаючи, що в Олександра всі воїни - велетні</a:t>
            </a:r>
          </a:p>
        </p:txBody>
      </p:sp>
      <p:sp>
        <p:nvSpPr>
          <p:cNvPr id="4" name="Текст 3"/>
          <p:cNvSpPr>
            <a:spLocks noGrp="1"/>
          </p:cNvSpPr>
          <p:nvPr>
            <p:ph type="body" sz="half" idx="2"/>
          </p:nvPr>
        </p:nvSpPr>
        <p:spPr/>
        <p:txBody>
          <a:bodyPr/>
          <a:lstStyle/>
          <a:p>
            <a:endParaRPr lang="uk-UA"/>
          </a:p>
        </p:txBody>
      </p:sp>
      <p:pic>
        <p:nvPicPr>
          <p:cNvPr id="10244" name="Picture 4" descr="Цікаво знати. - Цікаві факти про Олександра Македонського... Спадкоємець  Філіпа II, цар-воїн, полководець і державний діяч у давнину, Олександр III,  більше відомий як Олександр Македонський – легендарний геній військової  справи, підкорив територ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01" y="2014337"/>
            <a:ext cx="4685420" cy="234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60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8844" y="847382"/>
            <a:ext cx="9652032" cy="5244126"/>
          </a:xfrm>
        </p:spPr>
        <p:txBody>
          <a:bodyPr>
            <a:normAutofit/>
          </a:bodyPr>
          <a:lstStyle/>
          <a:p>
            <a:r>
              <a:rPr lang="uk-UA" dirty="0"/>
              <a:t>Таким чином, у стародавньому світі вже проглядаються основні елементи й напрями інформаційно-психологічного впливу як способу ослаблення морального духу противника, надихання своїх військ, </a:t>
            </a:r>
            <a:r>
              <a:rPr lang="uk-UA" dirty="0" smtClean="0"/>
              <a:t>формування </a:t>
            </a:r>
            <a:r>
              <a:rPr lang="uk-UA" dirty="0"/>
              <a:t>сприятливої суспільної думки як у своїй країні, так і на захопленій чи належній противникові території. У цей час значного поширення набули такі способи </a:t>
            </a:r>
            <a:r>
              <a:rPr lang="uk-UA" dirty="0" smtClean="0"/>
              <a:t>маніпулятивних практик: </a:t>
            </a:r>
          </a:p>
          <a:p>
            <a:r>
              <a:rPr lang="uk-UA" dirty="0" smtClean="0"/>
              <a:t>залякування </a:t>
            </a:r>
            <a:r>
              <a:rPr lang="uk-UA" dirty="0"/>
              <a:t>своєю могутністю; </a:t>
            </a:r>
            <a:endParaRPr lang="uk-UA" dirty="0" smtClean="0"/>
          </a:p>
          <a:p>
            <a:r>
              <a:rPr lang="uk-UA" dirty="0" smtClean="0"/>
              <a:t>використання </a:t>
            </a:r>
            <a:r>
              <a:rPr lang="uk-UA" dirty="0"/>
              <a:t>письмових джерел; </a:t>
            </a:r>
            <a:endParaRPr lang="uk-UA" dirty="0" smtClean="0"/>
          </a:p>
          <a:p>
            <a:r>
              <a:rPr lang="uk-UA" dirty="0" smtClean="0"/>
              <a:t>використання </a:t>
            </a:r>
            <a:r>
              <a:rPr lang="uk-UA" dirty="0"/>
              <a:t>найбільш очевидних суперечностей у таборі противника й розкол його союзників</a:t>
            </a:r>
            <a:r>
              <a:rPr lang="uk-UA" dirty="0" smtClean="0"/>
              <a:t>.</a:t>
            </a:r>
            <a:endParaRPr lang="uk-UA" dirty="0"/>
          </a:p>
        </p:txBody>
      </p:sp>
    </p:spTree>
    <p:extLst>
      <p:ext uri="{BB962C8B-B14F-4D97-AF65-F5344CB8AC3E}">
        <p14:creationId xmlns:p14="http://schemas.microsoft.com/office/powerpoint/2010/main" val="450218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1269" y="1812176"/>
            <a:ext cx="9018775" cy="4912820"/>
          </a:xfrm>
        </p:spPr>
        <p:txBody>
          <a:bodyPr>
            <a:noAutofit/>
          </a:bodyPr>
          <a:lstStyle/>
          <a:p>
            <a:pPr algn="l"/>
            <a:r>
              <a:rPr lang="ru-RU" sz="2000" dirty="0" err="1"/>
              <a:t>Основні</a:t>
            </a:r>
            <a:r>
              <a:rPr lang="ru-RU" sz="2000" dirty="0"/>
              <a:t> </a:t>
            </a:r>
            <a:r>
              <a:rPr lang="ru-RU" sz="2000" dirty="0" err="1"/>
              <a:t>напрями</a:t>
            </a:r>
            <a:r>
              <a:rPr lang="ru-RU" sz="2000" dirty="0"/>
              <a:t> та </a:t>
            </a:r>
            <a:r>
              <a:rPr lang="ru-RU" sz="2000" dirty="0" err="1"/>
              <a:t>форми</a:t>
            </a:r>
            <a:r>
              <a:rPr lang="ru-RU" sz="2000" dirty="0"/>
              <a:t> </a:t>
            </a:r>
            <a:r>
              <a:rPr lang="ru-RU" sz="2000" dirty="0" err="1"/>
              <a:t>інформаційно-психологічного</a:t>
            </a:r>
            <a:r>
              <a:rPr lang="ru-RU" sz="2000" dirty="0"/>
              <a:t> </a:t>
            </a:r>
            <a:r>
              <a:rPr lang="ru-RU" sz="2000" dirty="0" err="1"/>
              <a:t>протиборства</a:t>
            </a:r>
            <a:r>
              <a:rPr lang="ru-RU" sz="2000" dirty="0"/>
              <a:t>, </a:t>
            </a:r>
            <a:r>
              <a:rPr lang="ru-RU" sz="2000" dirty="0" err="1"/>
              <a:t>які</a:t>
            </a:r>
            <a:r>
              <a:rPr lang="ru-RU" sz="2000" dirty="0"/>
              <a:t> </a:t>
            </a:r>
            <a:r>
              <a:rPr lang="ru-RU" sz="2000" dirty="0" err="1"/>
              <a:t>склались</a:t>
            </a:r>
            <a:r>
              <a:rPr lang="ru-RU" sz="2000" dirty="0"/>
              <a:t> у </a:t>
            </a:r>
            <a:r>
              <a:rPr lang="ru-RU" sz="2000" dirty="0" err="1"/>
              <a:t>війнах</a:t>
            </a:r>
            <a:r>
              <a:rPr lang="ru-RU" sz="2000" dirty="0"/>
              <a:t> </a:t>
            </a:r>
            <a:r>
              <a:rPr lang="ru-RU" sz="2000" dirty="0" err="1"/>
              <a:t>стародавніх</a:t>
            </a:r>
            <a:r>
              <a:rPr lang="ru-RU" sz="2000" dirty="0"/>
              <a:t> держав, </a:t>
            </a:r>
            <a:r>
              <a:rPr lang="ru-RU" sz="2000" dirty="0" err="1"/>
              <a:t>набули</a:t>
            </a:r>
            <a:r>
              <a:rPr lang="ru-RU" sz="2000" dirty="0"/>
              <a:t> </a:t>
            </a:r>
            <a:r>
              <a:rPr lang="ru-RU" sz="2000" dirty="0" err="1"/>
              <a:t>подальшого</a:t>
            </a:r>
            <a:r>
              <a:rPr lang="ru-RU" sz="2000" dirty="0"/>
              <a:t> </a:t>
            </a:r>
            <a:r>
              <a:rPr lang="ru-RU" sz="2000" dirty="0" err="1"/>
              <a:t>розвитку</a:t>
            </a:r>
            <a:r>
              <a:rPr lang="ru-RU" sz="2000" dirty="0"/>
              <a:t> в </a:t>
            </a:r>
            <a:r>
              <a:rPr lang="ru-RU" sz="2000" dirty="0" err="1"/>
              <a:t>епоху</a:t>
            </a:r>
            <a:r>
              <a:rPr lang="ru-RU" sz="2000" dirty="0"/>
              <a:t> </a:t>
            </a:r>
            <a:r>
              <a:rPr lang="ru-RU" sz="2000" dirty="0" err="1"/>
              <a:t>Середньовіччя</a:t>
            </a:r>
            <a:r>
              <a:rPr lang="ru-RU" sz="2000" dirty="0"/>
              <a:t>. </a:t>
            </a:r>
            <a:r>
              <a:rPr lang="ru-RU" sz="2000" dirty="0" err="1"/>
              <a:t>Значний</a:t>
            </a:r>
            <a:r>
              <a:rPr lang="ru-RU" sz="2000" dirty="0"/>
              <a:t> </a:t>
            </a:r>
            <a:r>
              <a:rPr lang="ru-RU" sz="2000" dirty="0" err="1"/>
              <a:t>внесок</a:t>
            </a:r>
            <a:r>
              <a:rPr lang="ru-RU" sz="2000" dirty="0"/>
              <a:t> у справу </a:t>
            </a:r>
            <a:r>
              <a:rPr lang="ru-RU" sz="2000" dirty="0" err="1"/>
              <a:t>засвоєння</a:t>
            </a:r>
            <a:r>
              <a:rPr lang="ru-RU" sz="2000" dirty="0"/>
              <a:t> </a:t>
            </a:r>
            <a:r>
              <a:rPr lang="ru-RU" sz="2000" dirty="0" err="1"/>
              <a:t>спадщини</a:t>
            </a:r>
            <a:r>
              <a:rPr lang="ru-RU" sz="2000" dirty="0"/>
              <a:t> античного </a:t>
            </a:r>
            <a:r>
              <a:rPr lang="ru-RU" sz="2000" dirty="0" err="1"/>
              <a:t>світу</a:t>
            </a:r>
            <a:r>
              <a:rPr lang="ru-RU" sz="2000" dirty="0"/>
              <a:t>, а </a:t>
            </a:r>
            <a:r>
              <a:rPr lang="ru-RU" sz="2000" dirty="0" err="1"/>
              <a:t>також</a:t>
            </a:r>
            <a:r>
              <a:rPr lang="ru-RU" sz="2000" dirty="0"/>
              <a:t> </a:t>
            </a:r>
            <a:r>
              <a:rPr lang="ru-RU" sz="2000" dirty="0" err="1"/>
              <a:t>китайських</a:t>
            </a:r>
            <a:r>
              <a:rPr lang="ru-RU" sz="2000" dirty="0"/>
              <a:t> та </a:t>
            </a:r>
            <a:r>
              <a:rPr lang="ru-RU" sz="2000" dirty="0" err="1"/>
              <a:t>індійських</a:t>
            </a:r>
            <a:r>
              <a:rPr lang="ru-RU" sz="2000" dirty="0"/>
              <a:t> </a:t>
            </a:r>
            <a:r>
              <a:rPr lang="ru-RU" sz="2000" dirty="0" err="1"/>
              <a:t>теоретиків</a:t>
            </a:r>
            <a:r>
              <a:rPr lang="ru-RU" sz="2000" dirty="0"/>
              <a:t> </a:t>
            </a:r>
            <a:r>
              <a:rPr lang="ru-RU" sz="2000" dirty="0" err="1"/>
              <a:t>стародавності</a:t>
            </a:r>
            <a:r>
              <a:rPr lang="ru-RU" sz="2000" dirty="0"/>
              <a:t> </a:t>
            </a:r>
            <a:r>
              <a:rPr lang="ru-RU" sz="2000" dirty="0" err="1"/>
              <a:t>зробили</a:t>
            </a:r>
            <a:r>
              <a:rPr lang="ru-RU" sz="2000" dirty="0"/>
              <a:t> </a:t>
            </a:r>
            <a:r>
              <a:rPr lang="ru-RU" sz="2000" dirty="0" err="1"/>
              <a:t>араби</a:t>
            </a:r>
            <a:r>
              <a:rPr lang="ru-RU" sz="2000" dirty="0"/>
              <a:t> </a:t>
            </a:r>
            <a:r>
              <a:rPr lang="ru-RU" sz="2000" dirty="0" err="1"/>
              <a:t>часів</a:t>
            </a:r>
            <a:r>
              <a:rPr lang="ru-RU" sz="2000" dirty="0"/>
              <a:t> </a:t>
            </a:r>
            <a:r>
              <a:rPr lang="ru-RU" sz="2000" dirty="0" err="1"/>
              <a:t>Халіфату</a:t>
            </a:r>
            <a:r>
              <a:rPr lang="ru-RU" sz="2000" dirty="0"/>
              <a:t> й татаро-</a:t>
            </a:r>
            <a:r>
              <a:rPr lang="ru-RU" sz="2000" dirty="0" err="1"/>
              <a:t>монголи</a:t>
            </a:r>
            <a:r>
              <a:rPr lang="ru-RU" sz="2000" dirty="0"/>
              <a:t>. </a:t>
            </a:r>
            <a:r>
              <a:rPr lang="ru-RU" sz="2000" dirty="0" err="1"/>
              <a:t>Останні</a:t>
            </a:r>
            <a:r>
              <a:rPr lang="ru-RU" sz="2000" dirty="0"/>
              <a:t> </a:t>
            </a:r>
            <a:r>
              <a:rPr lang="ru-RU" sz="2000" dirty="0" err="1"/>
              <a:t>розвинули</a:t>
            </a:r>
            <a:r>
              <a:rPr lang="ru-RU" sz="2000" dirty="0"/>
              <a:t> </a:t>
            </a:r>
            <a:r>
              <a:rPr lang="ru-RU" sz="2000" dirty="0" err="1"/>
              <a:t>деякі</a:t>
            </a:r>
            <a:r>
              <a:rPr lang="ru-RU" sz="2000" dirty="0"/>
              <a:t> </a:t>
            </a:r>
            <a:r>
              <a:rPr lang="ru-RU" sz="2000" dirty="0" err="1"/>
              <a:t>форми</a:t>
            </a:r>
            <a:r>
              <a:rPr lang="ru-RU" sz="2000" dirty="0"/>
              <a:t> </a:t>
            </a:r>
            <a:r>
              <a:rPr lang="ru-RU" sz="2000" dirty="0" err="1"/>
              <a:t>впливу</a:t>
            </a:r>
            <a:r>
              <a:rPr lang="ru-RU" sz="2000" dirty="0"/>
              <a:t> на </a:t>
            </a:r>
            <a:r>
              <a:rPr lang="ru-RU" sz="2000" dirty="0" err="1"/>
              <a:t>моральний</a:t>
            </a:r>
            <a:r>
              <a:rPr lang="ru-RU" sz="2000" dirty="0"/>
              <a:t> стан </a:t>
            </a:r>
            <a:r>
              <a:rPr lang="ru-RU" sz="2000" dirty="0" err="1"/>
              <a:t>своїх</a:t>
            </a:r>
            <a:r>
              <a:rPr lang="ru-RU" sz="2000" dirty="0"/>
              <a:t> </a:t>
            </a:r>
            <a:r>
              <a:rPr lang="ru-RU" sz="2000" dirty="0" err="1"/>
              <a:t>противників</a:t>
            </a:r>
            <a:r>
              <a:rPr lang="ru-RU" sz="2000" dirty="0"/>
              <a:t>.</a:t>
            </a:r>
            <a:br>
              <a:rPr lang="ru-RU" sz="2000" dirty="0"/>
            </a:br>
            <a:r>
              <a:rPr lang="ru-RU" sz="2000" dirty="0" err="1"/>
              <a:t>Це</a:t>
            </a:r>
            <a:r>
              <a:rPr lang="ru-RU" sz="2000" dirty="0"/>
              <a:t>, </a:t>
            </a:r>
            <a:r>
              <a:rPr lang="ru-RU" sz="2000" dirty="0" err="1"/>
              <a:t>наприклад</a:t>
            </a:r>
            <a:r>
              <a:rPr lang="ru-RU" sz="2000" dirty="0"/>
              <a:t>, </a:t>
            </a:r>
            <a:r>
              <a:rPr lang="ru-RU" sz="2000" dirty="0" err="1"/>
              <a:t>яскраво</a:t>
            </a:r>
            <a:r>
              <a:rPr lang="ru-RU" sz="2000" dirty="0"/>
              <a:t> проявилось в </a:t>
            </a:r>
            <a:r>
              <a:rPr lang="ru-RU" sz="2000" dirty="0" err="1"/>
              <a:t>завоюваннях</a:t>
            </a:r>
            <a:r>
              <a:rPr lang="ru-RU" sz="2000" dirty="0"/>
              <a:t> </a:t>
            </a:r>
            <a:r>
              <a:rPr lang="ru-RU" sz="2000" dirty="0" err="1"/>
              <a:t>монголів</a:t>
            </a:r>
            <a:r>
              <a:rPr lang="ru-RU" sz="2000" dirty="0"/>
              <a:t>, </a:t>
            </a:r>
            <a:r>
              <a:rPr lang="ru-RU" sz="2000" dirty="0" err="1"/>
              <a:t>які</a:t>
            </a:r>
            <a:r>
              <a:rPr lang="ru-RU" sz="2000" dirty="0"/>
              <a:t> </a:t>
            </a:r>
            <a:r>
              <a:rPr lang="ru-RU" sz="2000" dirty="0" err="1"/>
              <a:t>захопили</a:t>
            </a:r>
            <a:r>
              <a:rPr lang="ru-RU" sz="2000" dirty="0"/>
              <a:t> </a:t>
            </a:r>
            <a:r>
              <a:rPr lang="ru-RU" sz="2000" dirty="0" err="1"/>
              <a:t>під</a:t>
            </a:r>
            <a:r>
              <a:rPr lang="ru-RU" sz="2000" dirty="0"/>
              <a:t> час </a:t>
            </a:r>
            <a:r>
              <a:rPr lang="ru-RU" sz="2000" dirty="0" err="1"/>
              <a:t>своїх</a:t>
            </a:r>
            <a:r>
              <a:rPr lang="ru-RU" sz="2000" dirty="0"/>
              <a:t> </a:t>
            </a:r>
            <a:r>
              <a:rPr lang="ru-RU" sz="2000" dirty="0" err="1"/>
              <a:t>походів</a:t>
            </a:r>
            <a:r>
              <a:rPr lang="ru-RU" sz="2000" dirty="0"/>
              <a:t> практично </a:t>
            </a:r>
            <a:r>
              <a:rPr lang="ru-RU" sz="2000" dirty="0" err="1"/>
              <a:t>всі</a:t>
            </a:r>
            <a:r>
              <a:rPr lang="ru-RU" sz="2000" dirty="0"/>
              <a:t> </a:t>
            </a:r>
            <a:r>
              <a:rPr lang="ru-RU" sz="2000" dirty="0" err="1"/>
              <a:t>значні</a:t>
            </a:r>
            <a:r>
              <a:rPr lang="ru-RU" sz="2000" dirty="0"/>
              <a:t> </a:t>
            </a:r>
            <a:r>
              <a:rPr lang="ru-RU" sz="2000" dirty="0" err="1"/>
              <a:t>регіони</a:t>
            </a:r>
            <a:r>
              <a:rPr lang="ru-RU" sz="2000" dirty="0"/>
              <a:t> </a:t>
            </a:r>
            <a:r>
              <a:rPr lang="ru-RU" sz="2000" dirty="0" err="1"/>
              <a:t>світу</a:t>
            </a:r>
            <a:r>
              <a:rPr lang="ru-RU" sz="2000" dirty="0"/>
              <a:t>, за </a:t>
            </a:r>
            <a:r>
              <a:rPr lang="ru-RU" sz="2000" dirty="0" err="1"/>
              <a:t>винятком</a:t>
            </a:r>
            <a:r>
              <a:rPr lang="ru-RU" sz="2000" dirty="0"/>
              <a:t> </a:t>
            </a:r>
            <a:r>
              <a:rPr lang="ru-RU" sz="2000" dirty="0" err="1"/>
              <a:t>Західної</a:t>
            </a:r>
            <a:r>
              <a:rPr lang="ru-RU" sz="2000" dirty="0"/>
              <a:t> </a:t>
            </a:r>
            <a:r>
              <a:rPr lang="ru-RU" sz="2000" dirty="0" err="1"/>
              <a:t>Європи</a:t>
            </a:r>
            <a:r>
              <a:rPr lang="ru-RU" sz="2000" dirty="0"/>
              <a:t>. </a:t>
            </a:r>
            <a:r>
              <a:rPr lang="ru-RU" sz="2000" dirty="0" err="1"/>
              <a:t>Наступаючи</a:t>
            </a:r>
            <a:r>
              <a:rPr lang="ru-RU" sz="2000" dirty="0"/>
              <a:t>, </a:t>
            </a:r>
            <a:r>
              <a:rPr lang="ru-RU" sz="2000" dirty="0" err="1"/>
              <a:t>монголи</a:t>
            </a:r>
            <a:r>
              <a:rPr lang="ru-RU" sz="2000" dirty="0"/>
              <a:t> </a:t>
            </a:r>
            <a:r>
              <a:rPr lang="ru-RU" sz="2000" dirty="0" err="1"/>
              <a:t>майстерно</a:t>
            </a:r>
            <a:r>
              <a:rPr lang="ru-RU" sz="2000" dirty="0"/>
              <a:t> </a:t>
            </a:r>
            <a:r>
              <a:rPr lang="ru-RU" sz="2000" dirty="0" err="1"/>
              <a:t>використовували</a:t>
            </a:r>
            <a:r>
              <a:rPr lang="ru-RU" sz="2000" dirty="0"/>
              <a:t> </a:t>
            </a:r>
            <a:r>
              <a:rPr lang="ru-RU" sz="2000" dirty="0" err="1"/>
              <a:t>прийоми</a:t>
            </a:r>
            <a:r>
              <a:rPr lang="ru-RU" sz="2000" dirty="0"/>
              <a:t> </a:t>
            </a:r>
            <a:r>
              <a:rPr lang="ru-RU" sz="2000" dirty="0" err="1" smtClean="0"/>
              <a:t>маніпулятивних</a:t>
            </a:r>
            <a:r>
              <a:rPr lang="ru-RU" sz="2000" dirty="0" smtClean="0"/>
              <a:t> практик. </a:t>
            </a:r>
            <a:r>
              <a:rPr lang="ru-RU" sz="2000" dirty="0" err="1" smtClean="0"/>
              <a:t>Влаштовували</a:t>
            </a:r>
            <a:r>
              <a:rPr lang="ru-RU" sz="2000" dirty="0" smtClean="0"/>
              <a:t> </a:t>
            </a:r>
            <a:r>
              <a:rPr lang="ru-RU" sz="2000" dirty="0" err="1" smtClean="0"/>
              <a:t>інформаційні</a:t>
            </a:r>
            <a:r>
              <a:rPr lang="ru-RU" sz="2000" dirty="0" smtClean="0"/>
              <a:t> </a:t>
            </a:r>
            <a:r>
              <a:rPr lang="ru-RU" sz="2000" dirty="0" err="1" smtClean="0"/>
              <a:t>дії</a:t>
            </a:r>
            <a:r>
              <a:rPr lang="ru-RU" sz="2000" dirty="0" smtClean="0"/>
              <a:t>, </a:t>
            </a:r>
            <a:r>
              <a:rPr lang="ru-RU" sz="2000" dirty="0" err="1"/>
              <a:t>спрямовані</a:t>
            </a:r>
            <a:r>
              <a:rPr lang="ru-RU" sz="2000" dirty="0"/>
              <a:t> на те, </a:t>
            </a:r>
            <a:r>
              <a:rPr lang="ru-RU" sz="2000" dirty="0" err="1"/>
              <a:t>щоб</a:t>
            </a:r>
            <a:r>
              <a:rPr lang="ru-RU" sz="2000" dirty="0"/>
              <a:t> </a:t>
            </a:r>
            <a:r>
              <a:rPr lang="ru-RU" sz="2000" dirty="0" err="1"/>
              <a:t>підірвати</a:t>
            </a:r>
            <a:r>
              <a:rPr lang="ru-RU" sz="2000" dirty="0"/>
              <a:t> волю </a:t>
            </a:r>
            <a:r>
              <a:rPr lang="ru-RU" sz="2000" dirty="0" err="1"/>
              <a:t>майбутнього</a:t>
            </a:r>
            <a:r>
              <a:rPr lang="ru-RU" sz="2000" dirty="0"/>
              <a:t> противника до опору: </a:t>
            </a:r>
            <a:r>
              <a:rPr lang="ru-RU" sz="2000" dirty="0" err="1"/>
              <a:t>поширювалися</a:t>
            </a:r>
            <a:r>
              <a:rPr lang="ru-RU" sz="2000" dirty="0"/>
              <a:t> чутки про </a:t>
            </a:r>
            <a:r>
              <a:rPr lang="ru-RU" sz="2000" dirty="0" err="1"/>
              <a:t>безжалісність</a:t>
            </a:r>
            <a:r>
              <a:rPr lang="ru-RU" sz="2000" dirty="0"/>
              <a:t> і </a:t>
            </a:r>
            <a:r>
              <a:rPr lang="ru-RU" sz="2000" dirty="0" err="1"/>
              <a:t>кровожерливість</a:t>
            </a:r>
            <a:r>
              <a:rPr lang="ru-RU" sz="2000" dirty="0"/>
              <a:t> </a:t>
            </a:r>
            <a:r>
              <a:rPr lang="ru-RU" sz="2000" dirty="0" err="1"/>
              <a:t>монгольських</a:t>
            </a:r>
            <a:r>
              <a:rPr lang="ru-RU" sz="2000" dirty="0"/>
              <a:t> </a:t>
            </a:r>
            <a:r>
              <a:rPr lang="ru-RU" sz="2000" dirty="0" err="1"/>
              <a:t>варварів</a:t>
            </a:r>
            <a:r>
              <a:rPr lang="ru-RU" sz="2000" dirty="0"/>
              <a:t>, про </a:t>
            </a:r>
            <a:r>
              <a:rPr lang="ru-RU" sz="2000" dirty="0" err="1"/>
              <a:t>поголовне</a:t>
            </a:r>
            <a:r>
              <a:rPr lang="ru-RU" sz="2000" dirty="0"/>
              <a:t> </a:t>
            </a:r>
            <a:r>
              <a:rPr lang="ru-RU" sz="2000" dirty="0" err="1"/>
              <a:t>винищування</a:t>
            </a:r>
            <a:r>
              <a:rPr lang="ru-RU" sz="2000" dirty="0"/>
              <a:t> </a:t>
            </a:r>
            <a:r>
              <a:rPr lang="ru-RU" sz="2000" dirty="0" err="1"/>
              <a:t>всіх</a:t>
            </a:r>
            <a:r>
              <a:rPr lang="ru-RU" sz="2000" dirty="0"/>
              <a:t>, </a:t>
            </a:r>
            <a:r>
              <a:rPr lang="ru-RU" sz="2000" dirty="0" err="1"/>
              <a:t>хто</a:t>
            </a:r>
            <a:r>
              <a:rPr lang="ru-RU" sz="2000" dirty="0"/>
              <a:t> </a:t>
            </a:r>
            <a:r>
              <a:rPr lang="ru-RU" sz="2000" dirty="0" err="1"/>
              <a:t>чинитиме</a:t>
            </a:r>
            <a:r>
              <a:rPr lang="ru-RU" sz="2000" dirty="0"/>
              <a:t> </a:t>
            </a:r>
            <a:r>
              <a:rPr lang="ru-RU" sz="2000" dirty="0" err="1"/>
              <a:t>опір</a:t>
            </a:r>
            <a:r>
              <a:rPr lang="ru-RU" sz="2000" dirty="0"/>
              <a:t>, </a:t>
            </a:r>
            <a:r>
              <a:rPr lang="ru-RU" sz="2000" dirty="0" err="1"/>
              <a:t>продажність</a:t>
            </a:r>
            <a:r>
              <a:rPr lang="ru-RU" sz="2000" dirty="0"/>
              <a:t> </a:t>
            </a:r>
            <a:r>
              <a:rPr lang="ru-RU" sz="2000" dirty="0" err="1"/>
              <a:t>урядових</a:t>
            </a:r>
            <a:r>
              <a:rPr lang="ru-RU" sz="2000" dirty="0"/>
              <a:t> </a:t>
            </a:r>
            <a:r>
              <a:rPr lang="ru-RU" sz="2000" dirty="0" err="1"/>
              <a:t>чиновників</a:t>
            </a:r>
            <a:r>
              <a:rPr lang="ru-RU" sz="2000" dirty="0"/>
              <a:t>, </a:t>
            </a:r>
            <a:r>
              <a:rPr lang="ru-RU" sz="2000" dirty="0" err="1"/>
              <a:t>зраду</a:t>
            </a:r>
            <a:r>
              <a:rPr lang="ru-RU" sz="2000" dirty="0"/>
              <a:t> </a:t>
            </a:r>
            <a:r>
              <a:rPr lang="ru-RU" sz="2000" dirty="0" err="1"/>
              <a:t>полководців</a:t>
            </a:r>
            <a:r>
              <a:rPr lang="ru-RU" sz="2000" dirty="0"/>
              <a:t>, </a:t>
            </a:r>
            <a:r>
              <a:rPr lang="ru-RU" sz="2000" dirty="0" err="1"/>
              <a:t>нездатність</a:t>
            </a:r>
            <a:r>
              <a:rPr lang="ru-RU" sz="2000" dirty="0"/>
              <a:t> </a:t>
            </a:r>
            <a:r>
              <a:rPr lang="ru-RU" sz="2000" dirty="0" err="1"/>
              <a:t>правителів</a:t>
            </a:r>
            <a:r>
              <a:rPr lang="ru-RU" sz="2000" dirty="0"/>
              <a:t> </a:t>
            </a:r>
            <a:r>
              <a:rPr lang="ru-RU" sz="2000" dirty="0" err="1"/>
              <a:t>протистояти</a:t>
            </a:r>
            <a:r>
              <a:rPr lang="ru-RU" sz="2000" dirty="0"/>
              <a:t> </a:t>
            </a:r>
            <a:r>
              <a:rPr lang="ru-RU" sz="2000" dirty="0" err="1"/>
              <a:t>непереможному</a:t>
            </a:r>
            <a:r>
              <a:rPr lang="ru-RU" sz="2000" dirty="0"/>
              <a:t> </a:t>
            </a:r>
            <a:r>
              <a:rPr lang="ru-RU" sz="2000" dirty="0" err="1"/>
              <a:t>монгольському</a:t>
            </a:r>
            <a:r>
              <a:rPr lang="ru-RU" sz="2000" dirty="0"/>
              <a:t> </a:t>
            </a:r>
            <a:r>
              <a:rPr lang="ru-RU" sz="2000" dirty="0" err="1"/>
              <a:t>війську</a:t>
            </a:r>
            <a:r>
              <a:rPr lang="ru-RU" sz="2000" dirty="0" smtClean="0"/>
              <a:t>.</a:t>
            </a:r>
            <a:br>
              <a:rPr lang="ru-RU" sz="2000" dirty="0" smtClean="0"/>
            </a:br>
            <a:r>
              <a:rPr lang="ru-RU" sz="2000" dirty="0"/>
              <a:t/>
            </a:r>
            <a:br>
              <a:rPr lang="ru-RU" sz="2000" dirty="0"/>
            </a:br>
            <a:endParaRPr lang="uk-UA" sz="2000" dirty="0"/>
          </a:p>
        </p:txBody>
      </p:sp>
      <p:sp>
        <p:nvSpPr>
          <p:cNvPr id="3" name="Текст 2"/>
          <p:cNvSpPr>
            <a:spLocks noGrp="1"/>
          </p:cNvSpPr>
          <p:nvPr>
            <p:ph type="body" idx="1"/>
          </p:nvPr>
        </p:nvSpPr>
        <p:spPr>
          <a:xfrm>
            <a:off x="1604889" y="448887"/>
            <a:ext cx="9018775" cy="947651"/>
          </a:xfrm>
        </p:spPr>
        <p:txBody>
          <a:bodyPr>
            <a:noAutofit/>
          </a:bodyPr>
          <a:lstStyle/>
          <a:p>
            <a:pPr algn="ctr">
              <a:spcBef>
                <a:spcPts val="0"/>
              </a:spcBef>
            </a:pPr>
            <a:r>
              <a:rPr lang="ru-RU" sz="2400" noProof="1"/>
              <a:t>Пропаганда та маніпулятивні </a:t>
            </a:r>
            <a:r>
              <a:rPr lang="ru-RU" sz="2400" noProof="1"/>
              <a:t>практики </a:t>
            </a:r>
            <a:endParaRPr lang="ru-RU" sz="2400" noProof="1" smtClean="0"/>
          </a:p>
          <a:p>
            <a:pPr algn="ctr">
              <a:spcBef>
                <a:spcPts val="0"/>
              </a:spcBef>
            </a:pPr>
            <a:r>
              <a:rPr lang="ru-RU" sz="2400" noProof="1" smtClean="0"/>
              <a:t>в </a:t>
            </a:r>
            <a:r>
              <a:rPr lang="ru-RU" sz="2400" noProof="1"/>
              <a:t>епохи Середньовіччя та </a:t>
            </a:r>
            <a:r>
              <a:rPr lang="ru-RU" sz="2400" noProof="1"/>
              <a:t>Відродження</a:t>
            </a:r>
            <a:r>
              <a:rPr lang="ru-RU" sz="2000" noProof="1" smtClean="0"/>
              <a:t>.</a:t>
            </a:r>
            <a:endParaRPr lang="uk-UA" sz="2000" dirty="0"/>
          </a:p>
        </p:txBody>
      </p:sp>
    </p:spTree>
    <p:extLst>
      <p:ext uri="{BB962C8B-B14F-4D97-AF65-F5344CB8AC3E}">
        <p14:creationId xmlns:p14="http://schemas.microsoft.com/office/powerpoint/2010/main" val="369278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r>
              <a:rPr lang="uk-UA" dirty="0"/>
              <a:t>З одного боку, в цих чутках була чимала частка правди; з іншого - якщо противник виявляв готовність до співробітництва й особливо якщо він володів потрібними технічними чи управлінськими навиками, поводилися з ним досить </a:t>
            </a:r>
            <a:r>
              <a:rPr lang="uk-UA" dirty="0" err="1"/>
              <a:t>милостиво</a:t>
            </a:r>
            <a:r>
              <a:rPr lang="uk-UA" dirty="0"/>
              <a:t>.</a:t>
            </a:r>
          </a:p>
          <a:p>
            <a:r>
              <a:rPr lang="uk-UA" dirty="0"/>
              <a:t>Побутує думка, що Чингізхан зміг здійснити свої завоювання за допомогою незліченних орд татарської кінноти. Однак дослідження свідчать, що територія внутрішньої Азії була малонаселеною і татаро-монгольське військо не могло мати чисельної переваги над противником, що жив на великих густонаселених територіях, які межували з Монголією. Чингізхан здобував перемоги передусім завдяки великій рухливості військ, добре налагодженій розвідці й широкому застосуванню </a:t>
            </a:r>
            <a:r>
              <a:rPr lang="uk-UA" dirty="0" smtClean="0"/>
              <a:t>маніпулятивних практик.</a:t>
            </a:r>
            <a:endParaRPr lang="uk-UA" dirty="0"/>
          </a:p>
          <a:p>
            <a:endParaRPr lang="uk-UA" dirty="0"/>
          </a:p>
        </p:txBody>
      </p:sp>
      <p:sp>
        <p:nvSpPr>
          <p:cNvPr id="4" name="Текст 3"/>
          <p:cNvSpPr>
            <a:spLocks noGrp="1"/>
          </p:cNvSpPr>
          <p:nvPr>
            <p:ph type="body" sz="half" idx="2"/>
          </p:nvPr>
        </p:nvSpPr>
        <p:spPr/>
        <p:txBody>
          <a:bodyPr/>
          <a:lstStyle/>
          <a:p>
            <a:endParaRPr lang="uk-UA"/>
          </a:p>
        </p:txBody>
      </p:sp>
      <p:pic>
        <p:nvPicPr>
          <p:cNvPr id="11268" name="Picture 4" descr="Чингизхан | это... Что такое Чингизх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389" y="1527643"/>
            <a:ext cx="2562225"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69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70000" lnSpcReduction="20000"/>
          </a:bodyPr>
          <a:lstStyle/>
          <a:p>
            <a:r>
              <a:rPr lang="uk-UA" i="1" dirty="0"/>
              <a:t>Чернець </a:t>
            </a:r>
            <a:r>
              <a:rPr lang="uk-UA" i="1" dirty="0" err="1"/>
              <a:t>Плано</a:t>
            </a:r>
            <a:r>
              <a:rPr lang="uk-UA" i="1" dirty="0"/>
              <a:t> </a:t>
            </a:r>
            <a:r>
              <a:rPr lang="uk-UA" i="1" dirty="0" err="1"/>
              <a:t>Карпіні</a:t>
            </a:r>
            <a:r>
              <a:rPr lang="uk-UA" i="1" dirty="0"/>
              <a:t> в 1245 році їздив від папи Інокентія </a:t>
            </a:r>
            <a:r>
              <a:rPr lang="en-US" i="1" dirty="0"/>
              <a:t>IV </a:t>
            </a:r>
            <a:r>
              <a:rPr lang="uk-UA" i="1" dirty="0"/>
              <a:t>до Монголії. У своєму творі («звіті») він дає опис військових звичаїв монголів. Зокрема, він зазначає: «У війнах вони досить хитрі... Коли ж вони бажають вступити в бій, то розташовують усі війська так, як вони повинні битися. Вожді або начальники війська не вступають у бій, але стоять віддалік проти війська ворогів і мають поруч із собою на конях отроків та жінок. Інколи татаро-монголи виготовляють манекени людей і саджають їх на коней; це вони роблять із метою уведення противника в оману. Перед себе вони посилають загін полонених і представників інших народів поміж них, серед яких можуть бути й татари. Інші загони татаро-</a:t>
            </a:r>
            <a:r>
              <a:rPr lang="uk-UA" i="1" dirty="0" err="1"/>
              <a:t>моиголи</a:t>
            </a:r>
            <a:r>
              <a:rPr lang="uk-UA" i="1" dirty="0"/>
              <a:t> відправляють далеко праворуч і ліворуч, щоб їх не бачив противник» і в такий спосіб оточують противника та замикають у кільце; а потім починають наступ з усіх боків. І хоча їх іноді мало, оточеному противнику </a:t>
            </a:r>
            <a:r>
              <a:rPr lang="uk-UA" i="1" dirty="0" err="1"/>
              <a:t>здасться</a:t>
            </a:r>
            <a:r>
              <a:rPr lang="uk-UA" i="1" dirty="0"/>
              <a:t>» що багато. Особливо коли вони бачать тих, котрі перебувають при вожді чи командувачу війська: отроків, жінок, коней і муляжі, яких уважають за воїнів, і внаслідок цього противника охоплює страх і паніка».</a:t>
            </a:r>
          </a:p>
        </p:txBody>
      </p:sp>
      <p:sp>
        <p:nvSpPr>
          <p:cNvPr id="4" name="Текст 3"/>
          <p:cNvSpPr>
            <a:spLocks noGrp="1"/>
          </p:cNvSpPr>
          <p:nvPr>
            <p:ph type="body" sz="half" idx="2"/>
          </p:nvPr>
        </p:nvSpPr>
        <p:spPr/>
        <p:txBody>
          <a:bodyPr/>
          <a:lstStyle/>
          <a:p>
            <a:endParaRPr lang="uk-UA"/>
          </a:p>
        </p:txBody>
      </p:sp>
      <p:pic>
        <p:nvPicPr>
          <p:cNvPr id="12292" name="Picture 4" descr="Путешествие Плано Карпини на восток | Пикаб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327" y="1522881"/>
            <a:ext cx="28003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16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29542" y="805818"/>
            <a:ext cx="9036890" cy="5244126"/>
          </a:xfrm>
        </p:spPr>
        <p:txBody>
          <a:bodyPr>
            <a:normAutofit fontScale="85000" lnSpcReduction="10000"/>
          </a:bodyPr>
          <a:lstStyle/>
          <a:p>
            <a:r>
              <a:rPr lang="uk-UA" dirty="0"/>
              <a:t>Пропаганда, що породжувала песимістичні настрої в таборі противника, була доведена монголами до досконалості. Так, під час </a:t>
            </a:r>
            <a:r>
              <a:rPr lang="uk-UA" dirty="0" smtClean="0"/>
              <a:t>більш </a:t>
            </a:r>
            <a:r>
              <a:rPr lang="uk-UA" dirty="0"/>
              <a:t>ніж тридцятирічного походу в Південний Китай (</a:t>
            </a:r>
            <a:r>
              <a:rPr lang="uk-UA" dirty="0" smtClean="0"/>
              <a:t>1234-1271</a:t>
            </a:r>
            <a:r>
              <a:rPr lang="uk-UA" dirty="0"/>
              <a:t>) монголам удалося деморалізувати величезну армію держави </a:t>
            </a:r>
            <a:r>
              <a:rPr lang="uk-UA" dirty="0" err="1"/>
              <a:t>Сун</a:t>
            </a:r>
            <a:r>
              <a:rPr lang="uk-UA" dirty="0"/>
              <a:t> шляхом поширення чуток про зраду уряду, і, щоб підтвердити чутки фактами, монголи через свою агентуру підкупили одного високопоставленого чиновника й самі ж допомогли викрити його.</a:t>
            </a:r>
            <a:endParaRPr lang="en-US" dirty="0"/>
          </a:p>
          <a:p>
            <a:r>
              <a:rPr lang="uk-UA" dirty="0"/>
              <a:t>Такий негативний </a:t>
            </a:r>
            <a:r>
              <a:rPr lang="uk-UA" dirty="0" smtClean="0"/>
              <a:t>інформаційно-маніпулятивний вплив </a:t>
            </a:r>
            <a:r>
              <a:rPr lang="uk-UA" dirty="0"/>
              <a:t>татаро-монголів на війська противника й підрив морального стану населення за допомогою прийомів пропаганди, піл час ведення якої джерело приховане або фальсифіковане, сьогодні називають маскувальними пропагандистськими матеріалами. Цей прийом психологічній війні відомий як чорна пропаганда.</a:t>
            </a:r>
            <a:endParaRPr lang="en-US" dirty="0"/>
          </a:p>
          <a:p>
            <a:r>
              <a:rPr lang="uk-UA" dirty="0"/>
              <a:t>Розбивши угорців та їхніх союзників на р. </a:t>
            </a:r>
            <a:r>
              <a:rPr lang="uk-UA" dirty="0" err="1"/>
              <a:t>Шайо</a:t>
            </a:r>
            <a:r>
              <a:rPr lang="uk-UA" dirty="0"/>
              <a:t> в березні 1241 </a:t>
            </a:r>
            <a:r>
              <a:rPr lang="uk-UA" dirty="0" smtClean="0"/>
              <a:t>р., </a:t>
            </a:r>
            <a:r>
              <a:rPr lang="uk-UA" dirty="0"/>
              <a:t>монголи серед захоплених трофеїв знайшли королівську печатку. За наказом Батия грамотні полонені від імені короля Білі написали угорською мовою указ, копії якого, скріплені королівською печаткою, були розіслані в різні кінці ще не остаточно завойованої країни.</a:t>
            </a:r>
            <a:endParaRPr lang="en-US" dirty="0"/>
          </a:p>
          <a:p>
            <a:endParaRPr lang="uk-UA" dirty="0"/>
          </a:p>
        </p:txBody>
      </p:sp>
    </p:spTree>
    <p:extLst>
      <p:ext uri="{BB962C8B-B14F-4D97-AF65-F5344CB8AC3E}">
        <p14:creationId xmlns:p14="http://schemas.microsoft.com/office/powerpoint/2010/main" val="171553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63535" y="805818"/>
            <a:ext cx="9302897" cy="5244126"/>
          </a:xfrm>
        </p:spPr>
        <p:txBody>
          <a:bodyPr>
            <a:normAutofit fontScale="77500" lnSpcReduction="20000"/>
          </a:bodyPr>
          <a:lstStyle/>
          <a:p>
            <a:pPr algn="just"/>
            <a:r>
              <a:rPr lang="uk-UA" dirty="0"/>
              <a:t>Великий поштовх подальшому розвитку пропаганди серед противників дала Перша загальноєвропейська війна, що увійшла в історію під назвою Тридцятирічної війни (1618—1648). Для досягнення своїх військово-політичних цілей сторони (габсбурзький блок під прапором католицизму й </a:t>
            </a:r>
            <a:r>
              <a:rPr lang="uk-UA" dirty="0" err="1"/>
              <a:t>антигабсбурзька</a:t>
            </a:r>
            <a:r>
              <a:rPr lang="uk-UA" dirty="0"/>
              <a:t> коаліція, що виступала на захист </a:t>
            </a:r>
            <a:r>
              <a:rPr lang="uk-UA" dirty="0" smtClean="0"/>
              <a:t>протестантизму) </a:t>
            </a:r>
            <a:r>
              <a:rPr lang="uk-UA" dirty="0" err="1"/>
              <a:t>інтенсивно</a:t>
            </a:r>
            <a:r>
              <a:rPr lang="uk-UA" dirty="0"/>
              <a:t> використовували всі доступні їм засоби бойового та психологічного впливу на війська противника й контрольоване ними цивільне населення. Досягнення граверного мистецтва дозволили широко застосовувати ілюстровані листівки, що випускалися значними для того часу тиражами. Із друкованого верстата сходили перші «інформаційні» листівки, що сповіщали аудиторію про події.</a:t>
            </a:r>
            <a:endParaRPr lang="en-US" dirty="0"/>
          </a:p>
          <a:p>
            <a:pPr algn="just"/>
            <a:r>
              <a:rPr lang="uk-UA" dirty="0"/>
              <a:t>Феодальний період, що закінчився з епохою антифеодальних селянських воєн, </a:t>
            </a:r>
            <a:r>
              <a:rPr lang="uk-UA" dirty="0" err="1" smtClean="0"/>
              <a:t>вніс</a:t>
            </a:r>
            <a:r>
              <a:rPr lang="uk-UA" dirty="0" smtClean="0"/>
              <a:t> </a:t>
            </a:r>
            <a:r>
              <a:rPr lang="uk-UA" dirty="0"/>
              <a:t>в арсенал форм і способів </a:t>
            </a:r>
            <a:r>
              <a:rPr lang="uk-UA" dirty="0" smtClean="0"/>
              <a:t>інформаційно-маніпулятивний вплив </a:t>
            </a:r>
            <a:r>
              <a:rPr lang="uk-UA" dirty="0"/>
              <a:t>на противника низку помітних нововведень. Важливою була поява ідеологічних тем, які розпалювали серед об’єктів впливу майнові, релігійні й правові суперечності, що на практиці призводило до деморалізації військ противника й отримання прихильників серед населення ворожої країни. До кінця феодального періоду воєн усвідомлюється роль пропагандистських матеріалів і важливість створення умов для їхнього поширення, чітко визначається аудиторія, на яку здійснюється інформаційно*психологічний вплив. </a:t>
            </a:r>
            <a:r>
              <a:rPr lang="uk-UA" dirty="0" err="1"/>
              <a:t>Мовні</a:t>
            </a:r>
            <a:r>
              <a:rPr lang="uk-UA" dirty="0"/>
              <a:t> засоби широко доповнюються графічним оформленням, що робить зміст тексту зрозумілим </a:t>
            </a:r>
            <a:r>
              <a:rPr lang="uk-UA" dirty="0" smtClean="0"/>
              <a:t>і покращує </a:t>
            </a:r>
            <a:r>
              <a:rPr lang="uk-UA" dirty="0"/>
              <a:t>його запам’ятовування</a:t>
            </a:r>
            <a:r>
              <a:rPr lang="uk-UA" dirty="0" smtClean="0"/>
              <a:t>.</a:t>
            </a:r>
            <a:endParaRPr lang="uk-UA" dirty="0"/>
          </a:p>
        </p:txBody>
      </p:sp>
    </p:spTree>
    <p:extLst>
      <p:ext uri="{BB962C8B-B14F-4D97-AF65-F5344CB8AC3E}">
        <p14:creationId xmlns:p14="http://schemas.microsoft.com/office/powerpoint/2010/main" val="192524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70000" lnSpcReduction="20000"/>
          </a:bodyPr>
          <a:lstStyle/>
          <a:p>
            <a:pPr algn="just"/>
            <a:r>
              <a:rPr lang="uk-UA" dirty="0"/>
              <a:t>В інформаційно-психологічному забезпеченні війн часів Середньовіччя певну роль відіграли релігійні ідеї. Особливо це виявилося в </a:t>
            </a:r>
            <a:r>
              <a:rPr lang="uk-UA" dirty="0" err="1" smtClean="0"/>
              <a:t>ідейно</a:t>
            </a:r>
            <a:r>
              <a:rPr lang="uk-UA" dirty="0" smtClean="0"/>
              <a:t>-пропагандистському </a:t>
            </a:r>
            <a:r>
              <a:rPr lang="uk-UA" dirty="0"/>
              <a:t>забезпеченні хрестових походів. Офіційно метою цих походів, організованих феодальними правителями Європи й освячених Папою Римським, було визволення «Гробу Господнього» в Єрусалимі Ця версія маскувала загарбницькі цілі світських і церковних правителів, </a:t>
            </a:r>
            <a:r>
              <a:rPr lang="uk-UA" dirty="0" err="1"/>
              <a:t>іхю</a:t>
            </a:r>
            <a:r>
              <a:rPr lang="uk-UA" dirty="0"/>
              <a:t> прагнення заволодіти казковими багатствами Сходу.</a:t>
            </a:r>
          </a:p>
          <a:p>
            <a:pPr algn="just"/>
            <a:r>
              <a:rPr lang="uk-UA" dirty="0"/>
              <a:t>Поряд зі стратегічною лінією церковної пропаганди, шо представляла агресивні війни як священні, під час хрестових походів </a:t>
            </a:r>
            <a:r>
              <a:rPr lang="uk-UA" dirty="0" smtClean="0"/>
              <a:t>відпрацьовувалися </a:t>
            </a:r>
            <a:r>
              <a:rPr lang="uk-UA" dirty="0"/>
              <a:t>прийоми, які згодом стали типовими для </a:t>
            </a:r>
            <a:r>
              <a:rPr lang="uk-UA" dirty="0" smtClean="0"/>
              <a:t>психологічної війни. До них можна </a:t>
            </a:r>
            <a:r>
              <a:rPr lang="uk-UA" dirty="0"/>
              <a:t>віднести дискредитацію противника шляхом поширення версії про його звірства, розпалювання суперечностей між державами Сходу, відлучення від релігійної громади та прокляття, заборону поховання на громадському цвинтарі тощо.</a:t>
            </a:r>
          </a:p>
          <a:p>
            <a:endParaRPr lang="uk-UA" dirty="0"/>
          </a:p>
        </p:txBody>
      </p:sp>
      <p:sp>
        <p:nvSpPr>
          <p:cNvPr id="4" name="Текст 3"/>
          <p:cNvSpPr>
            <a:spLocks noGrp="1"/>
          </p:cNvSpPr>
          <p:nvPr>
            <p:ph type="body" sz="half" idx="2"/>
          </p:nvPr>
        </p:nvSpPr>
        <p:spPr/>
        <p:txBody>
          <a:bodyPr/>
          <a:lstStyle/>
          <a:p>
            <a:endParaRPr lang="uk-UA"/>
          </a:p>
        </p:txBody>
      </p:sp>
      <p:pic>
        <p:nvPicPr>
          <p:cNvPr id="13314" name="Picture 2" descr="Хрестові походи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37" y="1995054"/>
            <a:ext cx="4391791" cy="289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6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Винахід </a:t>
            </a:r>
            <a:r>
              <a:rPr lang="uk-UA" dirty="0" err="1"/>
              <a:t>І.Гуттенбергом</a:t>
            </a:r>
            <a:r>
              <a:rPr lang="uk-UA" dirty="0"/>
              <a:t> у середині </a:t>
            </a:r>
            <a:r>
              <a:rPr lang="en-US" dirty="0"/>
              <a:t>XV </a:t>
            </a:r>
            <a:r>
              <a:rPr lang="uk-UA" dirty="0" smtClean="0"/>
              <a:t>ст. </a:t>
            </a:r>
            <a:r>
              <a:rPr lang="uk-UA" dirty="0"/>
              <a:t>книгодрукування став поворотним пунктом в історії </a:t>
            </a:r>
            <a:r>
              <a:rPr lang="uk-UA" dirty="0" smtClean="0"/>
              <a:t>інформаційних впливів. </a:t>
            </a:r>
            <a:r>
              <a:rPr lang="uk-UA" dirty="0"/>
              <a:t>Духовенство першим усвідомило велике значення відкриття німецького винахідники й стало </a:t>
            </a:r>
            <a:r>
              <a:rPr lang="uk-UA" dirty="0" smtClean="0"/>
              <a:t>використовувати верстат для </a:t>
            </a:r>
            <a:r>
              <a:rPr lang="uk-UA" dirty="0"/>
              <a:t>видання релігійних творів</a:t>
            </a:r>
            <a:r>
              <a:rPr lang="uk-UA" dirty="0" smtClean="0"/>
              <a:t>, і лише півстоліття </a:t>
            </a:r>
            <a:r>
              <a:rPr lang="uk-UA" dirty="0"/>
              <a:t>потому </a:t>
            </a:r>
            <a:r>
              <a:rPr lang="uk-UA" dirty="0" smtClean="0"/>
              <a:t>друкарський верстат </a:t>
            </a:r>
            <a:r>
              <a:rPr lang="uk-UA" dirty="0"/>
              <a:t>І. </a:t>
            </a:r>
            <a:r>
              <a:rPr lang="uk-UA" dirty="0" err="1"/>
              <a:t>Гуттенберга</a:t>
            </a:r>
            <a:r>
              <a:rPr lang="uk-UA" dirty="0"/>
              <a:t> стає незамінним </a:t>
            </a:r>
            <a:r>
              <a:rPr lang="uk-UA" dirty="0" smtClean="0"/>
              <a:t>знаряддям інформаційних впливів. До </a:t>
            </a:r>
            <a:r>
              <a:rPr lang="uk-UA" dirty="0"/>
              <a:t>1500 року в </a:t>
            </a:r>
            <a:r>
              <a:rPr lang="uk-UA" dirty="0" smtClean="0"/>
              <a:t>понад 1100 друкарнях </a:t>
            </a:r>
            <a:r>
              <a:rPr lang="uk-UA" dirty="0"/>
              <a:t>у більш ніж 200 містах було видано </a:t>
            </a:r>
            <a:r>
              <a:rPr lang="uk-UA" dirty="0" smtClean="0"/>
              <a:t>36 тис. книг різних назв </a:t>
            </a:r>
            <a:r>
              <a:rPr lang="uk-UA" dirty="0"/>
              <a:t>загальним накладом 12 мільйонів </a:t>
            </a:r>
            <a:r>
              <a:rPr lang="uk-UA" dirty="0" smtClean="0"/>
              <a:t>примірників.</a:t>
            </a:r>
            <a:endParaRPr lang="uk-UA" dirty="0"/>
          </a:p>
        </p:txBody>
      </p:sp>
      <p:sp>
        <p:nvSpPr>
          <p:cNvPr id="4" name="Текст 3"/>
          <p:cNvSpPr>
            <a:spLocks noGrp="1"/>
          </p:cNvSpPr>
          <p:nvPr>
            <p:ph type="body" sz="half" idx="2"/>
          </p:nvPr>
        </p:nvSpPr>
        <p:spPr>
          <a:xfrm>
            <a:off x="1970323" y="3185692"/>
            <a:ext cx="2664361" cy="2386397"/>
          </a:xfrm>
        </p:spPr>
        <p:txBody>
          <a:bodyPr/>
          <a:lstStyle/>
          <a:p>
            <a:endParaRPr lang="uk-UA"/>
          </a:p>
        </p:txBody>
      </p:sp>
      <p:pic>
        <p:nvPicPr>
          <p:cNvPr id="14338" name="Picture 2" descr="Иоганн Гуттенберг - биография, факты,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353" y="1178931"/>
            <a:ext cx="3469534" cy="463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28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Публікація 95 тез Мартіна Лютера в 1518 р. та подальше різке загострення релігійного протистояння викликали уведення жорсткої цензури в переважній більшості європейських держав. Покарання для викритих у публікації недозволених книг були суворими. Так, у 1527 р. в Лейпцигу був обезголовлений за таку провину книговидавець </a:t>
            </a:r>
            <a:r>
              <a:rPr lang="uk-UA" dirty="0" err="1"/>
              <a:t>Ганц</a:t>
            </a:r>
            <a:r>
              <a:rPr lang="uk-UA" dirty="0"/>
              <a:t> </a:t>
            </a:r>
            <a:r>
              <a:rPr lang="uk-UA" dirty="0" err="1"/>
              <a:t>Гергот</a:t>
            </a:r>
            <a:r>
              <a:rPr lang="uk-UA" dirty="0"/>
              <a:t>. Услід за організацією цензури буж оформлені офіційні списки заборонених книг, перший із яких, що пізніше систематично поповнювався, був опублікований за наказом німецького імператора Карла V у 1524 р.</a:t>
            </a:r>
            <a:endParaRPr lang="uk-UA" dirty="0"/>
          </a:p>
        </p:txBody>
      </p:sp>
      <p:sp>
        <p:nvSpPr>
          <p:cNvPr id="4" name="Текст 3"/>
          <p:cNvSpPr>
            <a:spLocks noGrp="1"/>
          </p:cNvSpPr>
          <p:nvPr>
            <p:ph type="body" sz="half" idx="2"/>
          </p:nvPr>
        </p:nvSpPr>
        <p:spPr/>
        <p:txBody>
          <a:bodyPr/>
          <a:lstStyle/>
          <a:p>
            <a:endParaRPr lang="uk-UA"/>
          </a:p>
        </p:txBody>
      </p:sp>
      <p:pic>
        <p:nvPicPr>
          <p:cNvPr id="15362" name="Picture 2" descr="Сьогодні – День Реформації - РІС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71" y="2178509"/>
            <a:ext cx="4331514" cy="241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2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noProof="1" smtClean="0"/>
              <a:t>І. Пропаганда </a:t>
            </a:r>
            <a:r>
              <a:rPr lang="ru-RU" sz="3600" noProof="1"/>
              <a:t>та маніпулятивні практики </a:t>
            </a:r>
            <a:r>
              <a:rPr lang="ru-RU" sz="3600" noProof="1"/>
              <a:t>стародавнього </a:t>
            </a:r>
            <a:r>
              <a:rPr lang="ru-RU" sz="3600" noProof="1" smtClean="0"/>
              <a:t>світу</a:t>
            </a:r>
            <a:endParaRPr lang="uk-UA" dirty="0"/>
          </a:p>
        </p:txBody>
      </p:sp>
      <p:sp>
        <p:nvSpPr>
          <p:cNvPr id="3" name="Объект 2"/>
          <p:cNvSpPr>
            <a:spLocks noGrp="1"/>
          </p:cNvSpPr>
          <p:nvPr>
            <p:ph idx="1"/>
          </p:nvPr>
        </p:nvSpPr>
        <p:spPr>
          <a:xfrm>
            <a:off x="1330036" y="2052116"/>
            <a:ext cx="9240103" cy="3997828"/>
          </a:xfrm>
        </p:spPr>
        <p:txBody>
          <a:bodyPr>
            <a:normAutofit fontScale="92500" lnSpcReduction="20000"/>
          </a:bodyPr>
          <a:lstStyle/>
          <a:p>
            <a:pPr algn="just"/>
            <a:r>
              <a:rPr lang="uk-UA" dirty="0" smtClean="0"/>
              <a:t>Маніпулятивні практики у військових кампаніях</a:t>
            </a:r>
          </a:p>
          <a:p>
            <a:pPr algn="just"/>
            <a:r>
              <a:rPr lang="uk-UA" dirty="0" smtClean="0"/>
              <a:t>Люди </a:t>
            </a:r>
            <a:r>
              <a:rPr lang="uk-UA" dirty="0"/>
              <a:t>здавна усвідомили необхідність впливати на психіку воїнів під час збройних зіткнень. Найбільш рання з відомих форм впливу </a:t>
            </a:r>
            <a:r>
              <a:rPr lang="uk-UA" dirty="0" smtClean="0"/>
              <a:t>на</a:t>
            </a:r>
            <a:r>
              <a:rPr lang="uk-UA" i="1" dirty="0" smtClean="0"/>
              <a:t> </a:t>
            </a:r>
            <a:r>
              <a:rPr lang="uk-UA" dirty="0"/>
              <a:t>противника — це не використання бойових засобів, а залякування своєю (іноді показною) бойовою могутністю з метою підриву його психологічного стану. </a:t>
            </a:r>
            <a:endParaRPr lang="uk-UA" dirty="0" smtClean="0"/>
          </a:p>
          <a:p>
            <a:pPr algn="ctr"/>
            <a:r>
              <a:rPr lang="uk-UA" i="1" dirty="0" smtClean="0"/>
              <a:t>Біблійна </a:t>
            </a:r>
            <a:r>
              <a:rPr lang="uk-UA" i="1" dirty="0"/>
              <a:t>легенда розповідає про Гедеона, який для перемоги над більш численним ворожим військом удавався до різних хитрощів. Одного разу він із трьомастами воїнами підійшов до табору противника і за допомогою труб, глечиків, світильників та криків так залякав вороже військо, що воно розгубилося, запанікувало і свої ж солдати почали нападати один на одного</a:t>
            </a:r>
            <a:endParaRPr lang="uk-UA" i="1" dirty="0"/>
          </a:p>
        </p:txBody>
      </p:sp>
    </p:spTree>
    <p:extLst>
      <p:ext uri="{BB962C8B-B14F-4D97-AF65-F5344CB8AC3E}">
        <p14:creationId xmlns:p14="http://schemas.microsoft.com/office/powerpoint/2010/main" val="382353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03367" y="805818"/>
            <a:ext cx="8563065" cy="5244126"/>
          </a:xfrm>
        </p:spPr>
        <p:txBody>
          <a:bodyPr>
            <a:normAutofit fontScale="85000" lnSpcReduction="10000"/>
          </a:bodyPr>
          <a:lstStyle/>
          <a:p>
            <a:pPr algn="just"/>
            <a:r>
              <a:rPr lang="ru-RU" dirty="0" err="1"/>
              <a:t>Прийнятий</a:t>
            </a:r>
            <a:r>
              <a:rPr lang="ru-RU" dirty="0"/>
              <a:t> у 1559 р. на </a:t>
            </a:r>
            <a:r>
              <a:rPr lang="ru-RU" dirty="0" err="1"/>
              <a:t>Тридентському</a:t>
            </a:r>
            <a:r>
              <a:rPr lang="ru-RU" dirty="0"/>
              <a:t> </a:t>
            </a:r>
            <a:r>
              <a:rPr lang="ru-RU" dirty="0" err="1"/>
              <a:t>соборі</a:t>
            </a:r>
            <a:r>
              <a:rPr lang="ru-RU" dirty="0"/>
              <a:t> «</a:t>
            </a:r>
            <a:r>
              <a:rPr lang="ru-RU" dirty="0" err="1"/>
              <a:t>Індекс</a:t>
            </a:r>
            <a:r>
              <a:rPr lang="ru-RU" dirty="0"/>
              <a:t> </a:t>
            </a:r>
            <a:r>
              <a:rPr lang="ru-RU" dirty="0" err="1"/>
              <a:t>заборонених</a:t>
            </a:r>
            <a:r>
              <a:rPr lang="ru-RU" dirty="0"/>
              <a:t> книг» </a:t>
            </a:r>
            <a:r>
              <a:rPr lang="ru-RU" dirty="0" err="1"/>
              <a:t>перетворився</a:t>
            </a:r>
            <a:r>
              <a:rPr lang="ru-RU" dirty="0"/>
              <a:t> на </a:t>
            </a:r>
            <a:r>
              <a:rPr lang="ru-RU" dirty="0" err="1"/>
              <a:t>важливе</a:t>
            </a:r>
            <a:r>
              <a:rPr lang="ru-RU" dirty="0"/>
              <a:t> </a:t>
            </a:r>
            <a:r>
              <a:rPr lang="ru-RU" dirty="0" err="1"/>
              <a:t>знаряддя</a:t>
            </a:r>
            <a:r>
              <a:rPr lang="ru-RU" dirty="0"/>
              <a:t> </a:t>
            </a:r>
            <a:r>
              <a:rPr lang="ru-RU" dirty="0" err="1"/>
              <a:t>боротьби</a:t>
            </a:r>
            <a:r>
              <a:rPr lang="ru-RU" dirty="0"/>
              <a:t> з протестантизмом, і в </a:t>
            </a:r>
            <a:r>
              <a:rPr lang="ru-RU" dirty="0" err="1"/>
              <a:t>нього</a:t>
            </a:r>
            <a:r>
              <a:rPr lang="ru-RU" dirty="0"/>
              <a:t> стали </a:t>
            </a:r>
            <a:r>
              <a:rPr lang="ru-RU" dirty="0" err="1"/>
              <a:t>включати</a:t>
            </a:r>
            <a:r>
              <a:rPr lang="ru-RU" dirty="0"/>
              <a:t> все </a:t>
            </a:r>
            <a:r>
              <a:rPr lang="ru-RU" dirty="0" err="1"/>
              <a:t>більше</a:t>
            </a:r>
            <a:r>
              <a:rPr lang="ru-RU" dirty="0"/>
              <a:t> </a:t>
            </a:r>
            <a:r>
              <a:rPr lang="ru-RU" dirty="0" err="1"/>
              <a:t>творів</a:t>
            </a:r>
            <a:r>
              <a:rPr lang="ru-RU" dirty="0"/>
              <a:t>, </a:t>
            </a:r>
            <a:r>
              <a:rPr lang="ru-RU" dirty="0" err="1"/>
              <a:t>що</a:t>
            </a:r>
            <a:r>
              <a:rPr lang="ru-RU" dirty="0"/>
              <a:t> </a:t>
            </a:r>
            <a:r>
              <a:rPr lang="ru-RU" dirty="0" err="1"/>
              <a:t>раніше</a:t>
            </a:r>
            <a:r>
              <a:rPr lang="ru-RU" dirty="0"/>
              <a:t> </a:t>
            </a:r>
            <a:r>
              <a:rPr lang="ru-RU" dirty="0" err="1"/>
              <a:t>схвалювалися</a:t>
            </a:r>
            <a:r>
              <a:rPr lang="ru-RU" dirty="0"/>
              <a:t> </a:t>
            </a:r>
            <a:r>
              <a:rPr lang="ru-RU" dirty="0" err="1"/>
              <a:t>римськими</a:t>
            </a:r>
            <a:r>
              <a:rPr lang="ru-RU" dirty="0"/>
              <a:t> </a:t>
            </a:r>
            <a:r>
              <a:rPr lang="ru-RU" dirty="0" err="1"/>
              <a:t>владиками</a:t>
            </a:r>
            <a:r>
              <a:rPr lang="ru-RU" dirty="0"/>
              <a:t>. Папа </a:t>
            </a:r>
            <a:r>
              <a:rPr lang="ru-RU" dirty="0" err="1"/>
              <a:t>Павло</a:t>
            </a:r>
            <a:r>
              <a:rPr lang="ru-RU" dirty="0"/>
              <a:t> IV (1555-1559) </a:t>
            </a:r>
            <a:r>
              <a:rPr lang="ru-RU" dirty="0" err="1"/>
              <a:t>навіть</a:t>
            </a:r>
            <a:r>
              <a:rPr lang="ru-RU" dirty="0"/>
              <a:t> наказав внести до </a:t>
            </a:r>
            <a:r>
              <a:rPr lang="ru-RU" dirty="0" err="1"/>
              <a:t>індексу</a:t>
            </a:r>
            <a:r>
              <a:rPr lang="ru-RU" dirty="0"/>
              <a:t> </a:t>
            </a:r>
            <a:r>
              <a:rPr lang="ru-RU" dirty="0" err="1"/>
              <a:t>твір</a:t>
            </a:r>
            <a:r>
              <a:rPr lang="ru-RU" dirty="0"/>
              <a:t>, </a:t>
            </a:r>
            <a:r>
              <a:rPr lang="ru-RU" dirty="0" err="1"/>
              <a:t>який</a:t>
            </a:r>
            <a:r>
              <a:rPr lang="ru-RU" dirty="0"/>
              <a:t> </a:t>
            </a:r>
            <a:r>
              <a:rPr lang="ru-RU" dirty="0" err="1"/>
              <a:t>він</a:t>
            </a:r>
            <a:r>
              <a:rPr lang="ru-RU" dirty="0"/>
              <a:t> написав до того, як </a:t>
            </a:r>
            <a:r>
              <a:rPr lang="ru-RU" dirty="0" err="1"/>
              <a:t>був</a:t>
            </a:r>
            <a:r>
              <a:rPr lang="ru-RU" dirty="0"/>
              <a:t> </a:t>
            </a:r>
            <a:r>
              <a:rPr lang="ru-RU" dirty="0" err="1"/>
              <a:t>обраний</a:t>
            </a:r>
            <a:r>
              <a:rPr lang="ru-RU" dirty="0"/>
              <a:t> главою церкви.</a:t>
            </a:r>
          </a:p>
          <a:p>
            <a:pPr algn="just"/>
            <a:r>
              <a:rPr lang="ru-RU" dirty="0"/>
              <a:t>У 1529 р. в </a:t>
            </a:r>
            <a:r>
              <a:rPr lang="ru-RU" dirty="0" err="1"/>
              <a:t>Голландії</a:t>
            </a:r>
            <a:r>
              <a:rPr lang="ru-RU" dirty="0"/>
              <a:t> </a:t>
            </a:r>
            <a:r>
              <a:rPr lang="ru-RU" dirty="0" err="1"/>
              <a:t>був</a:t>
            </a:r>
            <a:r>
              <a:rPr lang="ru-RU" dirty="0"/>
              <a:t> </a:t>
            </a:r>
            <a:r>
              <a:rPr lang="ru-RU" dirty="0" err="1"/>
              <a:t>виданий</a:t>
            </a:r>
            <a:r>
              <a:rPr lang="ru-RU" dirty="0"/>
              <a:t> указ, за </a:t>
            </a:r>
            <a:r>
              <a:rPr lang="ru-RU" dirty="0" err="1"/>
              <a:t>яким</a:t>
            </a:r>
            <a:r>
              <a:rPr lang="ru-RU" dirty="0"/>
              <a:t> </a:t>
            </a:r>
            <a:r>
              <a:rPr lang="ru-RU" dirty="0" err="1"/>
              <a:t>усі</a:t>
            </a:r>
            <a:r>
              <a:rPr lang="ru-RU" dirty="0"/>
              <a:t> книги </a:t>
            </a:r>
            <a:r>
              <a:rPr lang="ru-RU" dirty="0" err="1"/>
              <a:t>повинні</a:t>
            </a:r>
            <a:r>
              <a:rPr lang="ru-RU" dirty="0"/>
              <a:t> </a:t>
            </a:r>
            <a:r>
              <a:rPr lang="ru-RU" dirty="0" err="1"/>
              <a:t>були</a:t>
            </a:r>
            <a:r>
              <a:rPr lang="ru-RU" dirty="0"/>
              <a:t> </a:t>
            </a:r>
            <a:r>
              <a:rPr lang="ru-RU" dirty="0" err="1"/>
              <a:t>мати</a:t>
            </a:r>
            <a:r>
              <a:rPr lang="ru-RU" dirty="0"/>
              <a:t> </a:t>
            </a:r>
            <a:r>
              <a:rPr lang="ru-RU" dirty="0" err="1"/>
              <a:t>спеціальний</a:t>
            </a:r>
            <a:r>
              <a:rPr lang="ru-RU" dirty="0"/>
              <a:t> </a:t>
            </a:r>
            <a:r>
              <a:rPr lang="ru-RU" dirty="0" err="1"/>
              <a:t>дозвіл</a:t>
            </a:r>
            <a:r>
              <a:rPr lang="ru-RU" dirty="0"/>
              <a:t> на </a:t>
            </a:r>
            <a:r>
              <a:rPr lang="ru-RU" dirty="0" err="1"/>
              <a:t>видання</a:t>
            </a:r>
            <a:r>
              <a:rPr lang="ru-RU" dirty="0"/>
              <a:t>. </a:t>
            </a:r>
            <a:r>
              <a:rPr lang="ru-RU" dirty="0" err="1"/>
              <a:t>Видавці</a:t>
            </a:r>
            <a:r>
              <a:rPr lang="ru-RU" dirty="0"/>
              <a:t>, </a:t>
            </a:r>
            <a:r>
              <a:rPr lang="ru-RU" dirty="0" err="1"/>
              <a:t>які</a:t>
            </a:r>
            <a:r>
              <a:rPr lang="ru-RU" dirty="0"/>
              <a:t> не проходили цензуру, </a:t>
            </a:r>
            <a:r>
              <a:rPr lang="ru-RU" dirty="0" err="1"/>
              <a:t>піддавалися</a:t>
            </a:r>
            <a:r>
              <a:rPr lang="ru-RU" dirty="0"/>
              <a:t> </a:t>
            </a:r>
            <a:r>
              <a:rPr lang="ru-RU" dirty="0" err="1"/>
              <a:t>жорстоким</a:t>
            </a:r>
            <a:r>
              <a:rPr lang="ru-RU" dirty="0"/>
              <a:t> </a:t>
            </a:r>
            <a:r>
              <a:rPr lang="ru-RU" dirty="0" err="1"/>
              <a:t>покаранням</a:t>
            </a:r>
            <a:r>
              <a:rPr lang="ru-RU" dirty="0"/>
              <a:t> - </a:t>
            </a:r>
            <a:r>
              <a:rPr lang="ru-RU" dirty="0" err="1"/>
              <a:t>тавруванню</a:t>
            </a:r>
            <a:r>
              <a:rPr lang="ru-RU" dirty="0"/>
              <a:t>, </a:t>
            </a:r>
            <a:r>
              <a:rPr lang="ru-RU" dirty="0" err="1"/>
              <a:t>виколюванню</a:t>
            </a:r>
            <a:r>
              <a:rPr lang="ru-RU" dirty="0"/>
              <a:t> очей, </a:t>
            </a:r>
            <a:r>
              <a:rPr lang="ru-RU" dirty="0" err="1"/>
              <a:t>вириванню</a:t>
            </a:r>
            <a:r>
              <a:rPr lang="ru-RU" dirty="0"/>
              <a:t> </a:t>
            </a:r>
            <a:r>
              <a:rPr lang="ru-RU" dirty="0" err="1"/>
              <a:t>язика</a:t>
            </a:r>
            <a:r>
              <a:rPr lang="ru-RU" dirty="0"/>
              <a:t>, </a:t>
            </a:r>
            <a:r>
              <a:rPr lang="ru-RU" dirty="0" err="1"/>
              <a:t>відсіканню</a:t>
            </a:r>
            <a:r>
              <a:rPr lang="ru-RU" dirty="0"/>
              <a:t> руки. У 1538 р. </a:t>
            </a:r>
            <a:r>
              <a:rPr lang="ru-RU" dirty="0" err="1"/>
              <a:t>увезення</a:t>
            </a:r>
            <a:r>
              <a:rPr lang="ru-RU" dirty="0"/>
              <a:t> книг без </a:t>
            </a:r>
            <a:r>
              <a:rPr lang="ru-RU" dirty="0" err="1"/>
              <a:t>дозволу</a:t>
            </a:r>
            <a:r>
              <a:rPr lang="ru-RU" dirty="0"/>
              <a:t> </a:t>
            </a:r>
            <a:r>
              <a:rPr lang="ru-RU" dirty="0" err="1"/>
              <a:t>було</a:t>
            </a:r>
            <a:r>
              <a:rPr lang="ru-RU" dirty="0"/>
              <a:t> </a:t>
            </a:r>
            <a:r>
              <a:rPr lang="ru-RU" dirty="0" err="1"/>
              <a:t>заборонене</a:t>
            </a:r>
            <a:r>
              <a:rPr lang="ru-RU" dirty="0"/>
              <a:t>, а за </a:t>
            </a:r>
            <a:r>
              <a:rPr lang="ru-RU" dirty="0" err="1"/>
              <a:t>едиктом</a:t>
            </a:r>
            <a:r>
              <a:rPr lang="ru-RU" dirty="0"/>
              <a:t> 1544 р. не </a:t>
            </a:r>
            <a:r>
              <a:rPr lang="ru-RU" dirty="0" err="1"/>
              <a:t>можна</a:t>
            </a:r>
            <a:r>
              <a:rPr lang="ru-RU" dirty="0"/>
              <a:t> </a:t>
            </a:r>
            <a:r>
              <a:rPr lang="ru-RU" dirty="0" err="1"/>
              <a:t>було</a:t>
            </a:r>
            <a:r>
              <a:rPr lang="ru-RU" dirty="0"/>
              <a:t> </a:t>
            </a:r>
            <a:r>
              <a:rPr lang="ru-RU" dirty="0" err="1"/>
              <a:t>друкувати</a:t>
            </a:r>
            <a:r>
              <a:rPr lang="ru-RU" dirty="0"/>
              <a:t> на </a:t>
            </a:r>
            <a:r>
              <a:rPr lang="ru-RU" dirty="0" err="1"/>
              <a:t>іспанській</a:t>
            </a:r>
            <a:r>
              <a:rPr lang="ru-RU" dirty="0"/>
              <a:t>, </a:t>
            </a:r>
            <a:r>
              <a:rPr lang="ru-RU" dirty="0" err="1"/>
              <a:t>англійській</a:t>
            </a:r>
            <a:r>
              <a:rPr lang="ru-RU" dirty="0"/>
              <a:t>, </a:t>
            </a:r>
            <a:r>
              <a:rPr lang="ru-RU" dirty="0" err="1"/>
              <a:t>італійській</a:t>
            </a:r>
            <a:r>
              <a:rPr lang="ru-RU" dirty="0"/>
              <a:t>, а </a:t>
            </a:r>
            <a:r>
              <a:rPr lang="ru-RU" dirty="0" err="1"/>
              <a:t>також</a:t>
            </a:r>
            <a:r>
              <a:rPr lang="ru-RU" dirty="0"/>
              <a:t> </a:t>
            </a:r>
            <a:r>
              <a:rPr lang="ru-RU" dirty="0" err="1"/>
              <a:t>інших</a:t>
            </a:r>
            <a:r>
              <a:rPr lang="ru-RU" dirty="0"/>
              <a:t> </a:t>
            </a:r>
            <a:r>
              <a:rPr lang="ru-RU" dirty="0" err="1"/>
              <a:t>мовах</a:t>
            </a:r>
            <a:r>
              <a:rPr lang="ru-RU" dirty="0"/>
              <a:t>, </a:t>
            </a:r>
            <a:r>
              <a:rPr lang="ru-RU" dirty="0" err="1"/>
              <a:t>які</a:t>
            </a:r>
            <a:r>
              <a:rPr lang="ru-RU" dirty="0"/>
              <a:t> в </a:t>
            </a:r>
            <a:r>
              <a:rPr lang="ru-RU" dirty="0" err="1"/>
              <a:t>Нідерландах</a:t>
            </a:r>
            <a:r>
              <a:rPr lang="ru-RU" dirty="0"/>
              <a:t> не </a:t>
            </a:r>
            <a:r>
              <a:rPr lang="ru-RU" dirty="0" err="1"/>
              <a:t>розуміли</a:t>
            </a:r>
            <a:r>
              <a:rPr lang="ru-RU" dirty="0"/>
              <a:t>. </a:t>
            </a:r>
            <a:r>
              <a:rPr lang="ru-RU" dirty="0" err="1"/>
              <a:t>Едикт</a:t>
            </a:r>
            <a:r>
              <a:rPr lang="ru-RU" dirty="0"/>
              <a:t> 1546 р. </a:t>
            </a:r>
            <a:r>
              <a:rPr lang="ru-RU" dirty="0" err="1"/>
              <a:t>увів</a:t>
            </a:r>
            <a:r>
              <a:rPr lang="ru-RU" dirty="0"/>
              <a:t> </a:t>
            </a:r>
            <a:r>
              <a:rPr lang="ru-RU" dirty="0" err="1"/>
              <a:t>ще</a:t>
            </a:r>
            <a:r>
              <a:rPr lang="ru-RU" dirty="0"/>
              <a:t> </a:t>
            </a:r>
            <a:r>
              <a:rPr lang="ru-RU" dirty="0" err="1"/>
              <a:t>більші</a:t>
            </a:r>
            <a:r>
              <a:rPr lang="ru-RU" dirty="0"/>
              <a:t> </a:t>
            </a:r>
            <a:r>
              <a:rPr lang="ru-RU" dirty="0" err="1"/>
              <a:t>обмеження</a:t>
            </a:r>
            <a:r>
              <a:rPr lang="ru-RU" dirty="0"/>
              <a:t>. Заходи </a:t>
            </a:r>
            <a:r>
              <a:rPr lang="ru-RU" dirty="0" err="1"/>
              <a:t>імперського</a:t>
            </a:r>
            <a:r>
              <a:rPr lang="ru-RU" dirty="0"/>
              <a:t> </a:t>
            </a:r>
            <a:r>
              <a:rPr lang="ru-RU" dirty="0" err="1"/>
              <a:t>правління</a:t>
            </a:r>
            <a:r>
              <a:rPr lang="ru-RU" dirty="0"/>
              <a:t> </a:t>
            </a:r>
            <a:r>
              <a:rPr lang="ru-RU" dirty="0" err="1"/>
              <a:t>досяг</a:t>
            </a:r>
            <a:r>
              <a:rPr lang="ru-RU" dirty="0"/>
              <a:t> ли апогею в 1550 р., коли </a:t>
            </a:r>
            <a:r>
              <a:rPr lang="ru-RU" dirty="0" err="1"/>
              <a:t>був</a:t>
            </a:r>
            <a:r>
              <a:rPr lang="ru-RU" dirty="0"/>
              <a:t> </a:t>
            </a:r>
            <a:r>
              <a:rPr lang="ru-RU" dirty="0" err="1"/>
              <a:t>обнародуваний</a:t>
            </a:r>
            <a:r>
              <a:rPr lang="ru-RU" dirty="0"/>
              <a:t> «</a:t>
            </a:r>
            <a:r>
              <a:rPr lang="ru-RU" dirty="0" err="1"/>
              <a:t>Вічний</a:t>
            </a:r>
            <a:r>
              <a:rPr lang="ru-RU" dirty="0"/>
              <a:t> </a:t>
            </a:r>
            <a:r>
              <a:rPr lang="ru-RU" dirty="0" err="1"/>
              <a:t>едикт</a:t>
            </a:r>
            <a:r>
              <a:rPr lang="ru-RU" dirty="0"/>
              <a:t>» </a:t>
            </a:r>
            <a:r>
              <a:rPr lang="ru-RU" dirty="0" err="1"/>
              <a:t>іменований</a:t>
            </a:r>
            <a:r>
              <a:rPr lang="ru-RU" dirty="0"/>
              <a:t> </a:t>
            </a:r>
            <a:r>
              <a:rPr lang="ru-RU" dirty="0" err="1"/>
              <a:t>також</a:t>
            </a:r>
            <a:r>
              <a:rPr lang="ru-RU" dirty="0"/>
              <a:t> «</a:t>
            </a:r>
            <a:r>
              <a:rPr lang="ru-RU" dirty="0" err="1"/>
              <a:t>Кривавим</a:t>
            </a:r>
            <a:r>
              <a:rPr lang="ru-RU" dirty="0"/>
              <a:t> плакатом». </a:t>
            </a:r>
            <a:r>
              <a:rPr lang="ru-RU" dirty="0" err="1"/>
              <a:t>Під</a:t>
            </a:r>
            <a:r>
              <a:rPr lang="ru-RU" dirty="0"/>
              <a:t> страхом </a:t>
            </a:r>
            <a:r>
              <a:rPr lang="ru-RU" dirty="0" err="1"/>
              <a:t>страти</a:t>
            </a:r>
            <a:r>
              <a:rPr lang="ru-RU" dirty="0"/>
              <a:t> </a:t>
            </a:r>
            <a:r>
              <a:rPr lang="ru-RU" dirty="0" err="1"/>
              <a:t>заборонялося</a:t>
            </a:r>
            <a:r>
              <a:rPr lang="ru-RU" dirty="0"/>
              <a:t> будь-яке </a:t>
            </a:r>
            <a:r>
              <a:rPr lang="ru-RU" dirty="0" err="1"/>
              <a:t>виробництво</a:t>
            </a:r>
            <a:r>
              <a:rPr lang="ru-RU" dirty="0"/>
              <a:t> та продаж </a:t>
            </a:r>
            <a:r>
              <a:rPr lang="ru-RU" dirty="0" err="1"/>
              <a:t>єретичних</a:t>
            </a:r>
            <a:r>
              <a:rPr lang="ru-RU" dirty="0"/>
              <a:t> книг, а </a:t>
            </a:r>
            <a:r>
              <a:rPr lang="ru-RU" dirty="0" err="1"/>
              <a:t>також</a:t>
            </a:r>
            <a:r>
              <a:rPr lang="ru-RU" dirty="0"/>
              <a:t> </a:t>
            </a:r>
            <a:r>
              <a:rPr lang="ru-RU" dirty="0" err="1"/>
              <a:t>читання</a:t>
            </a:r>
            <a:r>
              <a:rPr lang="ru-RU" dirty="0"/>
              <a:t> й </a:t>
            </a:r>
            <a:r>
              <a:rPr lang="ru-RU" dirty="0" err="1"/>
              <a:t>тлумачення</a:t>
            </a:r>
            <a:r>
              <a:rPr lang="ru-RU" dirty="0"/>
              <a:t> </a:t>
            </a:r>
            <a:r>
              <a:rPr lang="ru-RU" dirty="0" err="1"/>
              <a:t>Біблії</a:t>
            </a:r>
            <a:r>
              <a:rPr lang="ru-RU" dirty="0"/>
              <a:t>.</a:t>
            </a:r>
          </a:p>
          <a:p>
            <a:endParaRPr lang="uk-UA" dirty="0"/>
          </a:p>
        </p:txBody>
      </p:sp>
    </p:spTree>
    <p:extLst>
      <p:ext uri="{BB962C8B-B14F-4D97-AF65-F5344CB8AC3E}">
        <p14:creationId xmlns:p14="http://schemas.microsoft.com/office/powerpoint/2010/main" val="205529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2277687" y="507076"/>
            <a:ext cx="8104909" cy="1019196"/>
          </a:xfrm>
        </p:spPr>
        <p:txBody>
          <a:bodyPr>
            <a:noAutofit/>
          </a:bodyPr>
          <a:lstStyle/>
          <a:p>
            <a:pPr algn="ctr"/>
            <a:r>
              <a:rPr lang="ru-RU" sz="2400" noProof="1" smtClean="0"/>
              <a:t>ІІІ. Пропаганда </a:t>
            </a:r>
            <a:r>
              <a:rPr lang="ru-RU" sz="2400" noProof="1"/>
              <a:t>та маніпулятивні практики в Новий </a:t>
            </a:r>
            <a:r>
              <a:rPr lang="ru-RU" sz="2400" noProof="1"/>
              <a:t>час </a:t>
            </a:r>
            <a:endParaRPr lang="ru-RU" sz="2400" noProof="1" smtClean="0"/>
          </a:p>
          <a:p>
            <a:pPr algn="ctr"/>
            <a:r>
              <a:rPr lang="ru-RU" sz="2400" noProof="1" smtClean="0"/>
              <a:t>та </a:t>
            </a:r>
            <a:r>
              <a:rPr lang="ru-RU" sz="2400" noProof="1"/>
              <a:t>в </a:t>
            </a:r>
            <a:r>
              <a:rPr lang="ru-RU" sz="2400" noProof="1"/>
              <a:t>ХІХст</a:t>
            </a:r>
            <a:r>
              <a:rPr lang="ru-RU" sz="2400" noProof="1" smtClean="0"/>
              <a:t>.</a:t>
            </a:r>
            <a:endParaRPr lang="uk-UA" sz="2400" dirty="0"/>
          </a:p>
        </p:txBody>
      </p:sp>
    </p:spTree>
    <p:extLst>
      <p:ext uri="{BB962C8B-B14F-4D97-AF65-F5344CB8AC3E}">
        <p14:creationId xmlns:p14="http://schemas.microsoft.com/office/powerpoint/2010/main" val="2798397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77500" lnSpcReduction="20000"/>
          </a:bodyPr>
          <a:lstStyle/>
          <a:p>
            <a:pPr algn="just"/>
            <a:r>
              <a:rPr lang="ru-RU" dirty="0"/>
              <a:t>У XVII </a:t>
            </a:r>
            <a:r>
              <a:rPr lang="ru-RU" dirty="0" err="1"/>
              <a:t>столітті</a:t>
            </a:r>
            <a:r>
              <a:rPr lang="ru-RU" dirty="0"/>
              <a:t> в </a:t>
            </a:r>
            <a:r>
              <a:rPr lang="ru-RU" dirty="0" err="1"/>
              <a:t>Англії</a:t>
            </a:r>
            <a:r>
              <a:rPr lang="ru-RU" dirty="0"/>
              <a:t> </a:t>
            </a:r>
            <a:r>
              <a:rPr lang="ru-RU" dirty="0" err="1"/>
              <a:t>отримала</a:t>
            </a:r>
            <a:r>
              <a:rPr lang="ru-RU" dirty="0"/>
              <a:t> широкий </a:t>
            </a:r>
            <a:r>
              <a:rPr lang="ru-RU" dirty="0" err="1"/>
              <a:t>розвиток</a:t>
            </a:r>
            <a:r>
              <a:rPr lang="ru-RU" dirty="0"/>
              <a:t> </a:t>
            </a:r>
            <a:r>
              <a:rPr lang="ru-RU" dirty="0" err="1"/>
              <a:t>політична</a:t>
            </a:r>
            <a:r>
              <a:rPr lang="ru-RU" dirty="0"/>
              <a:t> книга. З 50 тис. </a:t>
            </a:r>
            <a:r>
              <a:rPr lang="ru-RU" dirty="0" err="1"/>
              <a:t>найменувань</a:t>
            </a:r>
            <a:r>
              <a:rPr lang="ru-RU" dirty="0"/>
              <a:t> книг, </a:t>
            </a:r>
            <a:r>
              <a:rPr lang="ru-RU" dirty="0" err="1"/>
              <a:t>брошур</a:t>
            </a:r>
            <a:r>
              <a:rPr lang="ru-RU" dirty="0"/>
              <a:t>, </a:t>
            </a:r>
            <a:r>
              <a:rPr lang="ru-RU" dirty="0" err="1"/>
              <a:t>листівок</a:t>
            </a:r>
            <a:r>
              <a:rPr lang="ru-RU" dirty="0"/>
              <a:t> велика </a:t>
            </a:r>
            <a:r>
              <a:rPr lang="ru-RU" dirty="0" err="1"/>
              <a:t>частина</a:t>
            </a:r>
            <a:r>
              <a:rPr lang="ru-RU" dirty="0"/>
              <a:t> належала до </a:t>
            </a:r>
            <a:r>
              <a:rPr lang="ru-RU" dirty="0" err="1"/>
              <a:t>суспільно-політичної</a:t>
            </a:r>
            <a:r>
              <a:rPr lang="ru-RU" dirty="0"/>
              <a:t> </a:t>
            </a:r>
            <a:r>
              <a:rPr lang="ru-RU" dirty="0" err="1"/>
              <a:t>літератури</a:t>
            </a:r>
            <a:r>
              <a:rPr lang="ru-RU" dirty="0"/>
              <a:t>. Уряд </a:t>
            </a:r>
            <a:r>
              <a:rPr lang="ru-RU" dirty="0" err="1"/>
              <a:t>прагнув</a:t>
            </a:r>
            <a:r>
              <a:rPr lang="ru-RU" dirty="0"/>
              <a:t> </a:t>
            </a:r>
            <a:r>
              <a:rPr lang="ru-RU" dirty="0" err="1"/>
              <a:t>посилити</a:t>
            </a:r>
            <a:r>
              <a:rPr lang="ru-RU" dirty="0"/>
              <a:t> контроль за </a:t>
            </a:r>
            <a:r>
              <a:rPr lang="ru-RU" dirty="0" err="1"/>
              <a:t>друкарським</a:t>
            </a:r>
            <a:r>
              <a:rPr lang="ru-RU" dirty="0"/>
              <a:t> словом. У 1637 р. «</a:t>
            </a:r>
            <a:r>
              <a:rPr lang="ru-RU" dirty="0" err="1"/>
              <a:t>Зіркова</a:t>
            </a:r>
            <a:r>
              <a:rPr lang="ru-RU" dirty="0"/>
              <a:t> палата» </a:t>
            </a:r>
            <a:r>
              <a:rPr lang="ru-RU" dirty="0" err="1"/>
              <a:t>ухвалила</a:t>
            </a:r>
            <a:r>
              <a:rPr lang="ru-RU" dirty="0"/>
              <a:t> «Закон про цензуру», </a:t>
            </a:r>
            <a:r>
              <a:rPr lang="ru-RU" dirty="0" err="1"/>
              <a:t>що</a:t>
            </a:r>
            <a:r>
              <a:rPr lang="ru-RU" dirty="0"/>
              <a:t> </a:t>
            </a:r>
            <a:r>
              <a:rPr lang="ru-RU" dirty="0" err="1"/>
              <a:t>відкрив</a:t>
            </a:r>
            <a:r>
              <a:rPr lang="ru-RU" dirty="0"/>
              <a:t> </a:t>
            </a:r>
            <a:r>
              <a:rPr lang="ru-RU" dirty="0" err="1"/>
              <a:t>найтемніший</a:t>
            </a:r>
            <a:r>
              <a:rPr lang="ru-RU" dirty="0"/>
              <a:t> </a:t>
            </a:r>
            <a:r>
              <a:rPr lang="ru-RU" dirty="0" err="1"/>
              <a:t>період</a:t>
            </a:r>
            <a:r>
              <a:rPr lang="ru-RU" dirty="0"/>
              <a:t> в </a:t>
            </a:r>
            <a:r>
              <a:rPr lang="ru-RU" dirty="0" err="1"/>
              <a:t>історії</a:t>
            </a:r>
            <a:r>
              <a:rPr lang="ru-RU" dirty="0"/>
              <a:t> </a:t>
            </a:r>
            <a:r>
              <a:rPr lang="ru-RU" dirty="0" err="1"/>
              <a:t>англійської</a:t>
            </a:r>
            <a:r>
              <a:rPr lang="ru-RU" dirty="0"/>
              <a:t> </a:t>
            </a:r>
            <a:r>
              <a:rPr lang="ru-RU" dirty="0" err="1"/>
              <a:t>друкованої</a:t>
            </a:r>
            <a:r>
              <a:rPr lang="ru-RU" dirty="0"/>
              <a:t> книги. </a:t>
            </a:r>
            <a:r>
              <a:rPr lang="ru-RU" dirty="0" err="1"/>
              <a:t>Проти</a:t>
            </a:r>
            <a:r>
              <a:rPr lang="ru-RU" dirty="0"/>
              <a:t> </a:t>
            </a:r>
            <a:r>
              <a:rPr lang="ru-RU" dirty="0" err="1"/>
              <a:t>цензури</a:t>
            </a:r>
            <a:r>
              <a:rPr lang="ru-RU" dirty="0"/>
              <a:t> </a:t>
            </a:r>
            <a:r>
              <a:rPr lang="ru-RU" dirty="0" err="1"/>
              <a:t>взагалі</a:t>
            </a:r>
            <a:r>
              <a:rPr lang="ru-RU" dirty="0"/>
              <a:t>, </a:t>
            </a:r>
            <a:r>
              <a:rPr lang="ru-RU" dirty="0" err="1"/>
              <a:t>проти</a:t>
            </a:r>
            <a:r>
              <a:rPr lang="ru-RU" dirty="0"/>
              <a:t> </a:t>
            </a:r>
            <a:r>
              <a:rPr lang="ru-RU" dirty="0" err="1"/>
              <a:t>цього</a:t>
            </a:r>
            <a:r>
              <a:rPr lang="ru-RU" dirty="0"/>
              <a:t> закону </a:t>
            </a:r>
            <a:r>
              <a:rPr lang="ru-RU" dirty="0" err="1"/>
              <a:t>зокрема</a:t>
            </a:r>
            <a:r>
              <a:rPr lang="ru-RU" dirty="0"/>
              <a:t> </a:t>
            </a:r>
            <a:r>
              <a:rPr lang="ru-RU" dirty="0" err="1"/>
              <a:t>виступив</a:t>
            </a:r>
            <a:r>
              <a:rPr lang="ru-RU" dirty="0"/>
              <a:t> </a:t>
            </a:r>
            <a:r>
              <a:rPr lang="ru-RU" dirty="0" err="1"/>
              <a:t>видатний</a:t>
            </a:r>
            <a:r>
              <a:rPr lang="ru-RU" dirty="0"/>
              <a:t> поет, </a:t>
            </a:r>
            <a:r>
              <a:rPr lang="ru-RU" dirty="0" err="1"/>
              <a:t>революціонер</a:t>
            </a:r>
            <a:r>
              <a:rPr lang="ru-RU" dirty="0"/>
              <a:t> і </a:t>
            </a:r>
            <a:r>
              <a:rPr lang="ru-RU" dirty="0" err="1"/>
              <a:t>суспільний</a:t>
            </a:r>
            <a:r>
              <a:rPr lang="ru-RU" dirty="0"/>
              <a:t> </a:t>
            </a:r>
            <a:r>
              <a:rPr lang="ru-RU" dirty="0" err="1"/>
              <a:t>діяч</a:t>
            </a:r>
            <a:r>
              <a:rPr lang="ru-RU" dirty="0"/>
              <a:t> </a:t>
            </a:r>
            <a:r>
              <a:rPr lang="ru-RU" dirty="0" err="1"/>
              <a:t>середини</a:t>
            </a:r>
            <a:r>
              <a:rPr lang="ru-RU" dirty="0"/>
              <a:t> XVII </a:t>
            </a:r>
            <a:r>
              <a:rPr lang="ru-RU" dirty="0" err="1"/>
              <a:t>століття</a:t>
            </a:r>
            <a:r>
              <a:rPr lang="ru-RU" dirty="0"/>
              <a:t> Джон </a:t>
            </a:r>
            <a:r>
              <a:rPr lang="ru-RU" dirty="0" err="1"/>
              <a:t>Мільтон</a:t>
            </a:r>
            <a:r>
              <a:rPr lang="ru-RU" dirty="0"/>
              <a:t>. </a:t>
            </a:r>
            <a:r>
              <a:rPr lang="ru-RU" dirty="0" err="1"/>
              <a:t>Його</a:t>
            </a:r>
            <a:r>
              <a:rPr lang="ru-RU" dirty="0"/>
              <a:t> </a:t>
            </a:r>
            <a:r>
              <a:rPr lang="ru-RU" dirty="0" err="1"/>
              <a:t>всесвітньо</a:t>
            </a:r>
            <a:r>
              <a:rPr lang="ru-RU" dirty="0"/>
              <a:t> </a:t>
            </a:r>
            <a:r>
              <a:rPr lang="ru-RU" dirty="0" err="1"/>
              <a:t>відома</a:t>
            </a:r>
            <a:r>
              <a:rPr lang="ru-RU" dirty="0"/>
              <a:t> «Ареопагитика, </a:t>
            </a:r>
            <a:r>
              <a:rPr lang="ru-RU" dirty="0" err="1"/>
              <a:t>або</a:t>
            </a:r>
            <a:r>
              <a:rPr lang="ru-RU" dirty="0"/>
              <a:t> </a:t>
            </a:r>
            <a:r>
              <a:rPr lang="ru-RU" dirty="0" err="1"/>
              <a:t>Промова</a:t>
            </a:r>
            <a:r>
              <a:rPr lang="ru-RU" dirty="0"/>
              <a:t> в </a:t>
            </a:r>
            <a:r>
              <a:rPr lang="ru-RU" dirty="0" err="1"/>
              <a:t>захист</a:t>
            </a:r>
            <a:r>
              <a:rPr lang="ru-RU" dirty="0"/>
              <a:t> </a:t>
            </a:r>
            <a:r>
              <a:rPr lang="ru-RU" dirty="0" err="1"/>
              <a:t>свободи</a:t>
            </a:r>
            <a:r>
              <a:rPr lang="ru-RU" dirty="0"/>
              <a:t> </a:t>
            </a:r>
            <a:r>
              <a:rPr lang="ru-RU" dirty="0" err="1"/>
              <a:t>друку</a:t>
            </a:r>
            <a:r>
              <a:rPr lang="ru-RU" dirty="0"/>
              <a:t>», озвучена ним у </a:t>
            </a:r>
            <a:r>
              <a:rPr lang="ru-RU" dirty="0" err="1"/>
              <a:t>парламенті</a:t>
            </a:r>
            <a:r>
              <a:rPr lang="ru-RU" dirty="0"/>
              <a:t> в 1644 р., де </a:t>
            </a:r>
            <a:r>
              <a:rPr lang="ru-RU" dirty="0" err="1"/>
              <a:t>він</a:t>
            </a:r>
            <a:r>
              <a:rPr lang="ru-RU" dirty="0"/>
              <a:t> наводив </a:t>
            </a:r>
            <a:r>
              <a:rPr lang="ru-RU" dirty="0" err="1"/>
              <a:t>аргументи</a:t>
            </a:r>
            <a:r>
              <a:rPr lang="ru-RU" dirty="0"/>
              <a:t> </a:t>
            </a:r>
            <a:r>
              <a:rPr lang="ru-RU" dirty="0" err="1"/>
              <a:t>проти</a:t>
            </a:r>
            <a:r>
              <a:rPr lang="ru-RU" dirty="0"/>
              <a:t> права уряду </a:t>
            </a:r>
            <a:r>
              <a:rPr lang="ru-RU" dirty="0" err="1"/>
              <a:t>заздалегідь</a:t>
            </a:r>
            <a:r>
              <a:rPr lang="ru-RU" dirty="0"/>
              <a:t> </a:t>
            </a:r>
            <a:r>
              <a:rPr lang="ru-RU" dirty="0" err="1"/>
              <a:t>обмежувати</a:t>
            </a:r>
            <a:r>
              <a:rPr lang="ru-RU" dirty="0"/>
              <a:t> </a:t>
            </a:r>
            <a:r>
              <a:rPr lang="ru-RU" dirty="0" err="1"/>
              <a:t>публікацію</a:t>
            </a:r>
            <a:r>
              <a:rPr lang="ru-RU" dirty="0"/>
              <a:t> й закликав до </a:t>
            </a:r>
            <a:r>
              <a:rPr lang="ru-RU" dirty="0" err="1"/>
              <a:t>зниження</a:t>
            </a:r>
            <a:r>
              <a:rPr lang="ru-RU" dirty="0"/>
              <a:t> </a:t>
            </a:r>
            <a:r>
              <a:rPr lang="ru-RU" dirty="0" err="1"/>
              <a:t>цензури</a:t>
            </a:r>
            <a:r>
              <a:rPr lang="ru-RU" dirty="0"/>
              <a:t>, потрясла </a:t>
            </a:r>
            <a:r>
              <a:rPr lang="ru-RU" dirty="0" err="1"/>
              <a:t>Англію</a:t>
            </a:r>
            <a:r>
              <a:rPr lang="ru-RU" dirty="0"/>
              <a:t> і всю </a:t>
            </a:r>
            <a:r>
              <a:rPr lang="ru-RU" dirty="0" err="1"/>
              <a:t>Європу</a:t>
            </a:r>
            <a:r>
              <a:rPr lang="ru-RU" dirty="0"/>
              <a:t>. </a:t>
            </a:r>
            <a:r>
              <a:rPr lang="ru-RU" dirty="0" err="1"/>
              <a:t>Згодом</a:t>
            </a:r>
            <a:r>
              <a:rPr lang="ru-RU" dirty="0"/>
              <a:t> </a:t>
            </a:r>
            <a:r>
              <a:rPr lang="ru-RU" dirty="0" err="1"/>
              <a:t>її</a:t>
            </a:r>
            <a:r>
              <a:rPr lang="ru-RU" dirty="0"/>
              <a:t> </a:t>
            </a:r>
            <a:r>
              <a:rPr lang="ru-RU" dirty="0" err="1"/>
              <a:t>принципи</a:t>
            </a:r>
            <a:r>
              <a:rPr lang="ru-RU" dirty="0"/>
              <a:t> </a:t>
            </a:r>
            <a:r>
              <a:rPr lang="ru-RU" dirty="0" err="1"/>
              <a:t>лягли</a:t>
            </a:r>
            <a:r>
              <a:rPr lang="ru-RU" dirty="0"/>
              <a:t> в основу </a:t>
            </a:r>
            <a:r>
              <a:rPr lang="ru-RU" dirty="0" err="1"/>
              <a:t>конституційних</a:t>
            </a:r>
            <a:r>
              <a:rPr lang="ru-RU" dirty="0"/>
              <a:t> прав про свободу </a:t>
            </a:r>
            <a:r>
              <a:rPr lang="ru-RU" dirty="0" err="1"/>
              <a:t>друку</a:t>
            </a:r>
            <a:r>
              <a:rPr lang="ru-RU" dirty="0"/>
              <a:t> </a:t>
            </a:r>
            <a:r>
              <a:rPr lang="ru-RU" dirty="0" err="1"/>
              <a:t>багатьох</a:t>
            </a:r>
            <a:r>
              <a:rPr lang="ru-RU" dirty="0"/>
              <a:t> </a:t>
            </a:r>
            <a:r>
              <a:rPr lang="ru-RU" dirty="0" err="1"/>
              <a:t>демократичних</a:t>
            </a:r>
            <a:r>
              <a:rPr lang="ru-RU" dirty="0"/>
              <a:t> держав.</a:t>
            </a:r>
            <a:endParaRPr lang="uk-UA" dirty="0"/>
          </a:p>
        </p:txBody>
      </p:sp>
      <p:sp>
        <p:nvSpPr>
          <p:cNvPr id="4" name="Текст 3"/>
          <p:cNvSpPr>
            <a:spLocks noGrp="1"/>
          </p:cNvSpPr>
          <p:nvPr>
            <p:ph type="body" sz="half" idx="2"/>
          </p:nvPr>
        </p:nvSpPr>
        <p:spPr/>
        <p:txBody>
          <a:bodyPr/>
          <a:lstStyle/>
          <a:p>
            <a:endParaRPr lang="uk-UA"/>
          </a:p>
        </p:txBody>
      </p:sp>
      <p:pic>
        <p:nvPicPr>
          <p:cNvPr id="16386" name="Picture 2" descr="Джон Мілтон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15" y="1037137"/>
            <a:ext cx="3801283" cy="478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7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89215" y="805818"/>
            <a:ext cx="9577217" cy="5244126"/>
          </a:xfrm>
        </p:spPr>
        <p:txBody>
          <a:bodyPr>
            <a:normAutofit fontScale="85000" lnSpcReduction="20000"/>
          </a:bodyPr>
          <a:lstStyle/>
          <a:p>
            <a:pPr algn="just"/>
            <a:r>
              <a:rPr lang="uk-UA" dirty="0"/>
              <a:t>Періодичні видання почали чинити помітний вплив на формування громадської думки із </a:t>
            </a:r>
            <a:r>
              <a:rPr lang="en-US" dirty="0"/>
              <a:t>XVII </a:t>
            </a:r>
            <a:r>
              <a:rPr lang="uk-UA" dirty="0"/>
              <a:t>ст. В середні віки відомості про те, </a:t>
            </a:r>
            <a:r>
              <a:rPr lang="uk-UA" dirty="0" smtClean="0"/>
              <a:t>що </a:t>
            </a:r>
            <a:r>
              <a:rPr lang="uk-UA" dirty="0"/>
              <a:t>відбувається в інших місцях, поширювалися усно та письмово. їх передавали солдати, купці, мандрівні ченці, проповідники та інші подібного роду люди. Ці повідомлення дуже цінилися публікою того часу. У Венеції в 1500 р. важливі новини записували на аркуші паперу, які вивішували на площах. Магістрат Венеції збирав і розсилав усім послам Венеціанської республіки різні звістки з метою їх інформування про події у світі. Із цих магістратських зведень робилися копії і для приватних осіб, за які платили дрібну монету, - </a:t>
            </a:r>
            <a:r>
              <a:rPr lang="en-US" dirty="0" err="1"/>
              <a:t>gazetta</a:t>
            </a:r>
            <a:r>
              <a:rPr lang="en-US" dirty="0"/>
              <a:t> (</a:t>
            </a:r>
            <a:r>
              <a:rPr lang="uk-UA" dirty="0"/>
              <a:t>звідси походить термін «газета»). Там же, у Венеції, під час війни між Венецією і Туреччиною 1499—1503 років за розпорядженням уряду з’явилася прилюдна газета, яка видавалася щомісячно у вигляді манускрипту й </a:t>
            </a:r>
            <a:r>
              <a:rPr lang="uk-UA" dirty="0" err="1"/>
              <a:t>читалася</a:t>
            </a:r>
            <a:r>
              <a:rPr lang="uk-UA" dirty="0"/>
              <a:t> вголос на майданах.</a:t>
            </a:r>
          </a:p>
          <a:p>
            <a:pPr algn="just"/>
            <a:r>
              <a:rPr lang="uk-UA" dirty="0"/>
              <a:t>У </a:t>
            </a:r>
            <a:r>
              <a:rPr lang="en-US" dirty="0"/>
              <a:t>XV </a:t>
            </a:r>
            <a:r>
              <a:rPr lang="uk-UA" dirty="0"/>
              <a:t>столітті в Німеччині з’явилися періодичні рукописні газети, і в другій половині </a:t>
            </a:r>
            <a:r>
              <a:rPr lang="en-US" dirty="0"/>
              <a:t>XVI </a:t>
            </a:r>
            <a:r>
              <a:rPr lang="uk-UA" dirty="0"/>
              <a:t>ст. існували професійні газетні писарі, які складали з листів та інших джерел рукописні газети і продавали їх. Як тільки </a:t>
            </a:r>
            <a:r>
              <a:rPr lang="uk-UA" dirty="0" err="1"/>
              <a:t>виникло</a:t>
            </a:r>
            <a:r>
              <a:rPr lang="uk-UA" dirty="0"/>
              <a:t> поштове сполучення, поштмейстери стали обмінюватися газетами.</a:t>
            </a:r>
          </a:p>
          <a:p>
            <a:pPr algn="just"/>
            <a:r>
              <a:rPr lang="uk-UA" dirty="0"/>
              <a:t>У </a:t>
            </a:r>
            <a:r>
              <a:rPr lang="en-US" dirty="0"/>
              <a:t>XVI </a:t>
            </a:r>
            <a:r>
              <a:rPr lang="uk-UA" dirty="0"/>
              <a:t>столітті центрами поширення звісток були Венеція, </a:t>
            </a:r>
            <a:r>
              <a:rPr lang="uk-UA" dirty="0" err="1"/>
              <a:t>Аугсбург</a:t>
            </a:r>
            <a:r>
              <a:rPr lang="uk-UA" dirty="0"/>
              <a:t>, </a:t>
            </a:r>
            <a:r>
              <a:rPr lang="uk-UA" dirty="0" err="1"/>
              <a:t>Віттенберг</a:t>
            </a:r>
            <a:r>
              <a:rPr lang="uk-UA" dirty="0"/>
              <a:t>, Франкфурт на Майні, Кельн, Антверпен і Гаага. Розповсюджувалися «Летючі листки», які були попередниками газет</a:t>
            </a:r>
          </a:p>
          <a:p>
            <a:endParaRPr lang="uk-UA" dirty="0"/>
          </a:p>
        </p:txBody>
      </p:sp>
    </p:spTree>
    <p:extLst>
      <p:ext uri="{BB962C8B-B14F-4D97-AF65-F5344CB8AC3E}">
        <p14:creationId xmlns:p14="http://schemas.microsoft.com/office/powerpoint/2010/main" val="3366718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1476" y="805818"/>
            <a:ext cx="9144956" cy="5244126"/>
          </a:xfrm>
        </p:spPr>
        <p:txBody>
          <a:bodyPr>
            <a:normAutofit fontScale="85000" lnSpcReduction="10000"/>
          </a:bodyPr>
          <a:lstStyle/>
          <a:p>
            <a:pPr algn="just"/>
            <a:r>
              <a:rPr lang="ru-RU" dirty="0" err="1"/>
              <a:t>Своєрідним</a:t>
            </a:r>
            <a:r>
              <a:rPr lang="ru-RU" dirty="0"/>
              <a:t> </a:t>
            </a:r>
            <a:r>
              <a:rPr lang="ru-RU" dirty="0" err="1"/>
              <a:t>історичним</a:t>
            </a:r>
            <a:r>
              <a:rPr lang="ru-RU" dirty="0"/>
              <a:t> </a:t>
            </a:r>
            <a:r>
              <a:rPr lang="ru-RU" dirty="0" err="1"/>
              <a:t>рубежем</a:t>
            </a:r>
            <a:r>
              <a:rPr lang="ru-RU" dirty="0"/>
              <a:t> для </a:t>
            </a:r>
            <a:r>
              <a:rPr lang="ru-RU" dirty="0" err="1"/>
              <a:t>появи</a:t>
            </a:r>
            <a:r>
              <a:rPr lang="ru-RU" dirty="0"/>
              <a:t> </a:t>
            </a:r>
            <a:r>
              <a:rPr lang="ru-RU" dirty="0" err="1"/>
              <a:t>масової</a:t>
            </a:r>
            <a:r>
              <a:rPr lang="ru-RU" dirty="0"/>
              <a:t> </a:t>
            </a:r>
            <a:r>
              <a:rPr lang="ru-RU" dirty="0" err="1"/>
              <a:t>пропаганди</a:t>
            </a:r>
            <a:r>
              <a:rPr lang="ru-RU" dirty="0"/>
              <a:t> </a:t>
            </a:r>
            <a:r>
              <a:rPr lang="ru-RU" dirty="0" err="1"/>
              <a:t>серед</a:t>
            </a:r>
            <a:r>
              <a:rPr lang="ru-RU" dirty="0"/>
              <a:t> </a:t>
            </a:r>
            <a:r>
              <a:rPr lang="ru-RU" dirty="0" err="1"/>
              <a:t>противників</a:t>
            </a:r>
            <a:r>
              <a:rPr lang="ru-RU" dirty="0"/>
              <a:t> і </a:t>
            </a:r>
            <a:r>
              <a:rPr lang="ru-RU" dirty="0" err="1"/>
              <a:t>союзників</a:t>
            </a:r>
            <a:r>
              <a:rPr lang="ru-RU" dirty="0"/>
              <a:t> </a:t>
            </a:r>
            <a:r>
              <a:rPr lang="ru-RU" dirty="0" err="1"/>
              <a:t>була</a:t>
            </a:r>
            <a:r>
              <a:rPr lang="ru-RU" dirty="0"/>
              <a:t> </a:t>
            </a:r>
            <a:r>
              <a:rPr lang="ru-RU" dirty="0" err="1"/>
              <a:t>французька</a:t>
            </a:r>
            <a:r>
              <a:rPr lang="ru-RU" dirty="0"/>
              <a:t> </a:t>
            </a:r>
            <a:r>
              <a:rPr lang="ru-RU" dirty="0" err="1"/>
              <a:t>революція</a:t>
            </a:r>
            <a:r>
              <a:rPr lang="ru-RU" dirty="0"/>
              <a:t> </a:t>
            </a:r>
            <a:r>
              <a:rPr lang="ru-RU" dirty="0" err="1"/>
              <a:t>кінця</a:t>
            </a:r>
            <a:r>
              <a:rPr lang="ru-RU" dirty="0"/>
              <a:t> XVIII ст. </a:t>
            </a:r>
            <a:r>
              <a:rPr lang="ru-RU" dirty="0" err="1"/>
              <a:t>Із</a:t>
            </a:r>
            <a:r>
              <a:rPr lang="ru-RU" dirty="0"/>
              <a:t> </a:t>
            </a:r>
            <a:r>
              <a:rPr lang="ru-RU" dirty="0" err="1"/>
              <a:t>цього</a:t>
            </a:r>
            <a:r>
              <a:rPr lang="ru-RU" dirty="0"/>
              <a:t> часу пропаганда </a:t>
            </a:r>
            <a:r>
              <a:rPr lang="ru-RU" dirty="0" err="1"/>
              <a:t>серед</a:t>
            </a:r>
            <a:r>
              <a:rPr lang="ru-RU" dirty="0"/>
              <a:t> </a:t>
            </a:r>
            <a:r>
              <a:rPr lang="ru-RU" dirty="0" err="1"/>
              <a:t>військ</a:t>
            </a:r>
            <a:r>
              <a:rPr lang="ru-RU" dirty="0"/>
              <a:t> і </a:t>
            </a:r>
            <a:r>
              <a:rPr lang="ru-RU" dirty="0" err="1"/>
              <a:t>населення</a:t>
            </a:r>
            <a:r>
              <a:rPr lang="ru-RU" dirty="0"/>
              <a:t> противника стала </a:t>
            </a:r>
            <a:r>
              <a:rPr lang="ru-RU" dirty="0" err="1"/>
              <a:t>набувати</a:t>
            </a:r>
            <a:r>
              <a:rPr lang="ru-RU" dirty="0"/>
              <a:t> </a:t>
            </a:r>
            <a:r>
              <a:rPr lang="ru-RU" dirty="0" err="1"/>
              <a:t>сучасного</a:t>
            </a:r>
            <a:r>
              <a:rPr lang="ru-RU" dirty="0"/>
              <a:t> </a:t>
            </a:r>
            <a:r>
              <a:rPr lang="ru-RU" dirty="0" err="1"/>
              <a:t>вигляду</a:t>
            </a:r>
            <a:r>
              <a:rPr lang="ru-RU" dirty="0"/>
              <a:t>, </a:t>
            </a:r>
            <a:r>
              <a:rPr lang="ru-RU" dirty="0" err="1"/>
              <a:t>почалося</a:t>
            </a:r>
            <a:r>
              <a:rPr lang="ru-RU" dirty="0"/>
              <a:t> </a:t>
            </a:r>
            <a:r>
              <a:rPr lang="ru-RU" dirty="0" err="1"/>
              <a:t>бурхливе</a:t>
            </a:r>
            <a:r>
              <a:rPr lang="ru-RU" dirty="0"/>
              <a:t> </a:t>
            </a:r>
            <a:r>
              <a:rPr lang="ru-RU" dirty="0" err="1"/>
              <a:t>вдосконалення</a:t>
            </a:r>
            <a:r>
              <a:rPr lang="ru-RU" dirty="0"/>
              <a:t> ЇЇ форм і </a:t>
            </a:r>
            <a:r>
              <a:rPr lang="ru-RU" dirty="0" err="1"/>
              <a:t>методів</a:t>
            </a:r>
            <a:r>
              <a:rPr lang="ru-RU" dirty="0"/>
              <a:t>.</a:t>
            </a:r>
          </a:p>
          <a:p>
            <a:pPr algn="just"/>
            <a:r>
              <a:rPr lang="ru-RU" dirty="0" err="1"/>
              <a:t>Кожен</a:t>
            </a:r>
            <a:r>
              <a:rPr lang="ru-RU" dirty="0"/>
              <a:t> </a:t>
            </a:r>
            <a:r>
              <a:rPr lang="ru-RU" dirty="0" err="1"/>
              <a:t>відомий</a:t>
            </a:r>
            <a:r>
              <a:rPr lang="ru-RU" dirty="0"/>
              <a:t> </a:t>
            </a:r>
            <a:r>
              <a:rPr lang="ru-RU" dirty="0" err="1"/>
              <a:t>полководець</a:t>
            </a:r>
            <a:r>
              <a:rPr lang="ru-RU" dirty="0"/>
              <a:t> добре </a:t>
            </a:r>
            <a:r>
              <a:rPr lang="ru-RU" dirty="0" err="1"/>
              <a:t>розумів</a:t>
            </a:r>
            <a:r>
              <a:rPr lang="ru-RU" dirty="0"/>
              <a:t> </a:t>
            </a:r>
            <a:r>
              <a:rPr lang="ru-RU" dirty="0" err="1"/>
              <a:t>необхідність</a:t>
            </a:r>
            <a:r>
              <a:rPr lang="ru-RU" dirty="0"/>
              <a:t> </a:t>
            </a:r>
            <a:r>
              <a:rPr lang="ru-RU" dirty="0" err="1"/>
              <a:t>інформаційного</a:t>
            </a:r>
            <a:r>
              <a:rPr lang="ru-RU" dirty="0"/>
              <a:t>, </a:t>
            </a:r>
            <a:r>
              <a:rPr lang="ru-RU" dirty="0" err="1"/>
              <a:t>пропагандистського</a:t>
            </a:r>
            <a:r>
              <a:rPr lang="ru-RU" dirty="0"/>
              <a:t> </a:t>
            </a:r>
            <a:r>
              <a:rPr lang="ru-RU" dirty="0" err="1"/>
              <a:t>забезпечення</a:t>
            </a:r>
            <a:r>
              <a:rPr lang="ru-RU" dirty="0"/>
              <a:t> </a:t>
            </a:r>
            <a:r>
              <a:rPr lang="ru-RU" dirty="0" err="1"/>
              <a:t>військових</a:t>
            </a:r>
            <a:r>
              <a:rPr lang="ru-RU" dirty="0"/>
              <a:t> </a:t>
            </a:r>
            <a:r>
              <a:rPr lang="ru-RU" dirty="0" err="1"/>
              <a:t>дій</a:t>
            </a:r>
            <a:r>
              <a:rPr lang="ru-RU" dirty="0"/>
              <a:t>. </a:t>
            </a:r>
            <a:r>
              <a:rPr lang="ru-RU" dirty="0" err="1"/>
              <a:t>Наші</a:t>
            </a:r>
            <a:r>
              <a:rPr lang="ru-RU" dirty="0"/>
              <a:t> предки </a:t>
            </a:r>
            <a:r>
              <a:rPr lang="ru-RU" dirty="0" err="1"/>
              <a:t>також</a:t>
            </a:r>
            <a:r>
              <a:rPr lang="ru-RU" dirty="0"/>
              <a:t> </a:t>
            </a:r>
            <a:r>
              <a:rPr lang="ru-RU" dirty="0" err="1"/>
              <a:t>уміли</a:t>
            </a:r>
            <a:r>
              <a:rPr lang="ru-RU" dirty="0"/>
              <a:t> </a:t>
            </a:r>
            <a:r>
              <a:rPr lang="ru-RU" dirty="0" err="1"/>
              <a:t>відповісти</a:t>
            </a:r>
            <a:r>
              <a:rPr lang="ru-RU" dirty="0"/>
              <a:t> на </a:t>
            </a:r>
            <a:r>
              <a:rPr lang="ru-RU" dirty="0" err="1"/>
              <a:t>пропагандистський</a:t>
            </a:r>
            <a:r>
              <a:rPr lang="ru-RU" dirty="0"/>
              <a:t> </a:t>
            </a:r>
            <a:r>
              <a:rPr lang="ru-RU" dirty="0" err="1"/>
              <a:t>випал</a:t>
            </a:r>
            <a:r>
              <a:rPr lang="ru-RU" dirty="0"/>
              <a:t> противника </a:t>
            </a:r>
            <a:r>
              <a:rPr lang="ru-RU" dirty="0" err="1"/>
              <a:t>продуманим</a:t>
            </a:r>
            <a:r>
              <a:rPr lang="ru-RU" dirty="0"/>
              <a:t> контрударом </a:t>
            </a:r>
            <a:r>
              <a:rPr lang="ru-RU" dirty="0" err="1"/>
              <a:t>або</a:t>
            </a:r>
            <a:r>
              <a:rPr lang="ru-RU" dirty="0"/>
              <a:t> </a:t>
            </a:r>
            <a:r>
              <a:rPr lang="ru-RU" dirty="0" err="1"/>
              <a:t>нейтралізувати</a:t>
            </a:r>
            <a:r>
              <a:rPr lang="ru-RU" dirty="0"/>
              <a:t> </a:t>
            </a:r>
            <a:r>
              <a:rPr lang="ru-RU" dirty="0" err="1"/>
              <a:t>його</a:t>
            </a:r>
            <a:r>
              <a:rPr lang="ru-RU" dirty="0"/>
              <a:t>.</a:t>
            </a:r>
          </a:p>
          <a:p>
            <a:pPr algn="just"/>
            <a:r>
              <a:rPr lang="ru-RU" dirty="0"/>
              <a:t>У 1708 </a:t>
            </a:r>
            <a:r>
              <a:rPr lang="ru-RU" dirty="0" err="1"/>
              <a:t>році</a:t>
            </a:r>
            <a:r>
              <a:rPr lang="ru-RU" dirty="0"/>
              <a:t> </a:t>
            </a:r>
            <a:r>
              <a:rPr lang="ru-RU" dirty="0" err="1"/>
              <a:t>майстер</a:t>
            </a:r>
            <a:r>
              <a:rPr lang="ru-RU" dirty="0"/>
              <a:t>, </a:t>
            </a:r>
            <a:r>
              <a:rPr lang="ru-RU" dirty="0" err="1"/>
              <a:t>що</a:t>
            </a:r>
            <a:r>
              <a:rPr lang="ru-RU" dirty="0"/>
              <a:t> </a:t>
            </a:r>
            <a:r>
              <a:rPr lang="ru-RU" dirty="0" err="1"/>
              <a:t>випускав</a:t>
            </a:r>
            <a:r>
              <a:rPr lang="ru-RU" dirty="0"/>
              <a:t> </a:t>
            </a:r>
            <a:r>
              <a:rPr lang="ru-RU" dirty="0" err="1"/>
              <a:t>російські</a:t>
            </a:r>
            <a:r>
              <a:rPr lang="ru-RU" dirty="0"/>
              <a:t> книги в </a:t>
            </a:r>
            <a:r>
              <a:rPr lang="ru-RU" dirty="0" err="1"/>
              <a:t>друкарні</a:t>
            </a:r>
            <a:r>
              <a:rPr lang="ru-RU" dirty="0"/>
              <a:t> Яка </a:t>
            </a:r>
            <a:r>
              <a:rPr lang="ru-RU" dirty="0" err="1"/>
              <a:t>Тіссена</a:t>
            </a:r>
            <a:r>
              <a:rPr lang="ru-RU" dirty="0"/>
              <a:t> в </a:t>
            </a:r>
            <a:r>
              <a:rPr lang="ru-RU" dirty="0" err="1"/>
              <a:t>Амстердамі</a:t>
            </a:r>
            <a:r>
              <a:rPr lang="ru-RU" dirty="0"/>
              <a:t>, </a:t>
            </a:r>
            <a:r>
              <a:rPr lang="ru-RU" dirty="0" err="1"/>
              <a:t>виїхав</a:t>
            </a:r>
            <a:r>
              <a:rPr lang="ru-RU" dirty="0"/>
              <a:t> </a:t>
            </a:r>
            <a:r>
              <a:rPr lang="ru-RU" dirty="0" err="1"/>
              <a:t>зі</a:t>
            </a:r>
            <a:r>
              <a:rPr lang="ru-RU" dirty="0"/>
              <a:t> </a:t>
            </a:r>
            <a:r>
              <a:rPr lang="ru-RU" dirty="0" err="1"/>
              <a:t>всім</a:t>
            </a:r>
            <a:r>
              <a:rPr lang="ru-RU" dirty="0"/>
              <a:t> </a:t>
            </a:r>
            <a:r>
              <a:rPr lang="ru-RU" dirty="0" err="1"/>
              <a:t>її</a:t>
            </a:r>
            <a:r>
              <a:rPr lang="ru-RU" dirty="0"/>
              <a:t> </a:t>
            </a:r>
            <a:r>
              <a:rPr lang="ru-RU" dirty="0" err="1"/>
              <a:t>майном</a:t>
            </a:r>
            <a:r>
              <a:rPr lang="ru-RU" dirty="0"/>
              <a:t> до </a:t>
            </a:r>
            <a:r>
              <a:rPr lang="ru-RU" dirty="0" err="1"/>
              <a:t>Росії</a:t>
            </a:r>
            <a:r>
              <a:rPr lang="ru-RU" dirty="0"/>
              <a:t>, але в Данцигу </a:t>
            </a:r>
            <a:r>
              <a:rPr lang="ru-RU" dirty="0" err="1"/>
              <a:t>потрапив</a:t>
            </a:r>
            <a:r>
              <a:rPr lang="ru-RU" dirty="0"/>
              <a:t> у полон до </a:t>
            </a:r>
            <a:r>
              <a:rPr lang="ru-RU" dirty="0" err="1"/>
              <a:t>шведів</a:t>
            </a:r>
            <a:r>
              <a:rPr lang="ru-RU" dirty="0"/>
              <a:t>, </a:t>
            </a:r>
            <a:r>
              <a:rPr lang="ru-RU" dirty="0" err="1"/>
              <a:t>які</a:t>
            </a:r>
            <a:r>
              <a:rPr lang="ru-RU" dirty="0"/>
              <a:t> не </a:t>
            </a:r>
            <a:r>
              <a:rPr lang="ru-RU" dirty="0" err="1"/>
              <a:t>забарилися</a:t>
            </a:r>
            <a:r>
              <a:rPr lang="ru-RU" dirty="0"/>
              <a:t> </a:t>
            </a:r>
            <a:r>
              <a:rPr lang="ru-RU" dirty="0" err="1"/>
              <a:t>використати</a:t>
            </a:r>
            <a:r>
              <a:rPr lang="ru-RU" dirty="0"/>
              <a:t> </a:t>
            </a:r>
            <a:r>
              <a:rPr lang="ru-RU" dirty="0" err="1"/>
              <a:t>друкарню</a:t>
            </a:r>
            <a:r>
              <a:rPr lang="ru-RU" dirty="0"/>
              <a:t> для </a:t>
            </a:r>
            <a:r>
              <a:rPr lang="ru-RU" dirty="0" err="1"/>
              <a:t>друкування</a:t>
            </a:r>
            <a:r>
              <a:rPr lang="ru-RU" dirty="0"/>
              <a:t> </a:t>
            </a:r>
            <a:r>
              <a:rPr lang="ru-RU" dirty="0" err="1"/>
              <a:t>слов’янським</a:t>
            </a:r>
            <a:r>
              <a:rPr lang="ru-RU" dirty="0"/>
              <a:t> шрифтом </a:t>
            </a:r>
            <a:r>
              <a:rPr lang="ru-RU" dirty="0" err="1"/>
              <a:t>звернень</a:t>
            </a:r>
            <a:r>
              <a:rPr lang="ru-RU" dirty="0"/>
              <a:t> до </a:t>
            </a:r>
            <a:r>
              <a:rPr lang="ru-RU" dirty="0" err="1"/>
              <a:t>російського</a:t>
            </a:r>
            <a:r>
              <a:rPr lang="ru-RU" dirty="0"/>
              <a:t> народу. Петро І </a:t>
            </a:r>
            <a:r>
              <a:rPr lang="ru-RU" dirty="0" err="1"/>
              <a:t>віддає</a:t>
            </a:r>
            <a:r>
              <a:rPr lang="ru-RU" dirty="0"/>
              <a:t> в тому ж </a:t>
            </a:r>
            <a:r>
              <a:rPr lang="ru-RU" dirty="0" err="1"/>
              <a:t>році</a:t>
            </a:r>
            <a:r>
              <a:rPr lang="ru-RU" dirty="0"/>
              <a:t> </a:t>
            </a:r>
            <a:r>
              <a:rPr lang="ru-RU" dirty="0" err="1"/>
              <a:t>розпорядження</a:t>
            </a:r>
            <a:r>
              <a:rPr lang="ru-RU" dirty="0"/>
              <a:t> </a:t>
            </a:r>
            <a:r>
              <a:rPr lang="ru-RU" dirty="0" err="1"/>
              <a:t>контрпропагандистського</a:t>
            </a:r>
            <a:r>
              <a:rPr lang="ru-RU" dirty="0"/>
              <a:t> характеру, </a:t>
            </a:r>
            <a:r>
              <a:rPr lang="ru-RU" dirty="0" err="1"/>
              <a:t>наказуючи</a:t>
            </a:r>
            <a:r>
              <a:rPr lang="ru-RU" dirty="0"/>
              <a:t> «таким листам </a:t>
            </a:r>
            <a:r>
              <a:rPr lang="ru-RU" dirty="0" err="1"/>
              <a:t>зовсім</a:t>
            </a:r>
            <a:r>
              <a:rPr lang="ru-RU" dirty="0"/>
              <a:t> не </a:t>
            </a:r>
            <a:r>
              <a:rPr lang="ru-RU" dirty="0" err="1"/>
              <a:t>вірити</a:t>
            </a:r>
            <a:r>
              <a:rPr lang="ru-RU" dirty="0"/>
              <a:t> і в себе не </a:t>
            </a:r>
            <a:r>
              <a:rPr lang="ru-RU" dirty="0" err="1"/>
              <a:t>тримати</a:t>
            </a:r>
            <a:r>
              <a:rPr lang="ru-RU" dirty="0"/>
              <a:t>», «а у кого </a:t>
            </a:r>
            <a:r>
              <a:rPr lang="ru-RU" dirty="0" err="1"/>
              <a:t>такі</a:t>
            </a:r>
            <a:r>
              <a:rPr lang="ru-RU" dirty="0"/>
              <a:t> </a:t>
            </a:r>
            <a:r>
              <a:rPr lang="ru-RU" dirty="0" err="1"/>
              <a:t>листи</a:t>
            </a:r>
            <a:r>
              <a:rPr lang="ru-RU" dirty="0"/>
              <a:t> </a:t>
            </a:r>
            <a:r>
              <a:rPr lang="ru-RU" dirty="0" err="1"/>
              <a:t>з’являться</a:t>
            </a:r>
            <a:r>
              <a:rPr lang="ru-RU" dirty="0"/>
              <a:t>, таких людей </a:t>
            </a:r>
            <a:r>
              <a:rPr lang="ru-RU" dirty="0" err="1"/>
              <a:t>ловити</a:t>
            </a:r>
            <a:r>
              <a:rPr lang="ru-RU" dirty="0"/>
              <a:t> і </a:t>
            </a:r>
            <a:r>
              <a:rPr lang="ru-RU" dirty="0" err="1"/>
              <a:t>розпитувати</a:t>
            </a:r>
            <a:r>
              <a:rPr lang="ru-RU" dirty="0"/>
              <a:t>, де </a:t>
            </a:r>
            <a:r>
              <a:rPr lang="ru-RU" dirty="0" err="1"/>
              <a:t>хто</a:t>
            </a:r>
            <a:r>
              <a:rPr lang="ru-RU" dirty="0"/>
              <a:t> </a:t>
            </a:r>
            <a:r>
              <a:rPr lang="ru-RU" dirty="0" err="1"/>
              <a:t>такі</a:t>
            </a:r>
            <a:r>
              <a:rPr lang="ru-RU" dirty="0"/>
              <a:t> листа </a:t>
            </a:r>
            <a:r>
              <a:rPr lang="ru-RU" dirty="0" err="1"/>
              <a:t>узяв</a:t>
            </a:r>
            <a:r>
              <a:rPr lang="ru-RU" dirty="0"/>
              <a:t>, і на кого </a:t>
            </a:r>
            <a:r>
              <a:rPr lang="ru-RU" dirty="0" err="1"/>
              <a:t>скажуть</a:t>
            </a:r>
            <a:r>
              <a:rPr lang="ru-RU" dirty="0"/>
              <a:t>, тих людей </a:t>
            </a:r>
            <a:r>
              <a:rPr lang="ru-RU" dirty="0" err="1"/>
              <a:t>знаходити</a:t>
            </a:r>
            <a:r>
              <a:rPr lang="ru-RU" dirty="0"/>
              <a:t> з великою </a:t>
            </a:r>
            <a:r>
              <a:rPr lang="ru-RU" dirty="0" err="1"/>
              <a:t>старанністю</a:t>
            </a:r>
            <a:r>
              <a:rPr lang="ru-RU" dirty="0"/>
              <a:t> і </a:t>
            </a:r>
            <a:r>
              <a:rPr lang="ru-RU" dirty="0" err="1"/>
              <a:t>присилати</a:t>
            </a:r>
            <a:r>
              <a:rPr lang="ru-RU" dirty="0"/>
              <a:t> до </a:t>
            </a:r>
            <a:r>
              <a:rPr lang="ru-RU" dirty="0" err="1"/>
              <a:t>Москви</a:t>
            </a:r>
            <a:r>
              <a:rPr lang="ru-RU" dirty="0"/>
              <a:t>».</a:t>
            </a:r>
          </a:p>
          <a:p>
            <a:endParaRPr lang="uk-UA" dirty="0"/>
          </a:p>
        </p:txBody>
      </p:sp>
    </p:spTree>
    <p:extLst>
      <p:ext uri="{BB962C8B-B14F-4D97-AF65-F5344CB8AC3E}">
        <p14:creationId xmlns:p14="http://schemas.microsoft.com/office/powerpoint/2010/main" val="892411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Объект 4"/>
          <p:cNvSpPr>
            <a:spLocks noGrp="1"/>
          </p:cNvSpPr>
          <p:nvPr>
            <p:ph idx="1"/>
          </p:nvPr>
        </p:nvSpPr>
        <p:spPr/>
        <p:txBody>
          <a:bodyPr>
            <a:normAutofit fontScale="77500" lnSpcReduction="20000"/>
          </a:bodyPr>
          <a:lstStyle/>
          <a:p>
            <a:pPr algn="just"/>
            <a:r>
              <a:rPr lang="uk-UA" dirty="0"/>
              <a:t>Початок XIX ст. пов’язують із воєнними діями французів, які в досягненні перемоги над ворогом значну роль відводили </a:t>
            </a:r>
            <a:r>
              <a:rPr lang="uk-UA" dirty="0" smtClean="0"/>
              <a:t>маніпулятивним практикам. </a:t>
            </a:r>
            <a:r>
              <a:rPr lang="uk-UA" dirty="0"/>
              <a:t>На початку XIX ст. у французьких підрозділах логістики з’явилась перша у </a:t>
            </a:r>
            <a:r>
              <a:rPr lang="uk-UA" dirty="0" smtClean="0"/>
              <a:t>військовій </a:t>
            </a:r>
            <a:r>
              <a:rPr lang="uk-UA" dirty="0"/>
              <a:t>хронології штатна структура психологічної боротьби. Такою установою можна назвати друкарню армії Наполеона, що супроводжувала його штаб майже у всіх кампаніях. Сам Бонапарт надзвичайно уважно ставився до питань організації </a:t>
            </a:r>
            <a:r>
              <a:rPr lang="uk-UA" dirty="0" smtClean="0"/>
              <a:t>маніпулятивних практик </a:t>
            </a:r>
            <a:r>
              <a:rPr lang="uk-UA" dirty="0"/>
              <a:t>на противника і вороже населення. «Моральний чинник співвідноситься із матеріальним як три до одного», - говорив він своїм маршалам. У європейських кампаніях </a:t>
            </a:r>
            <a:r>
              <a:rPr lang="uk-UA" dirty="0" smtClean="0"/>
              <a:t>1804-1807 </a:t>
            </a:r>
            <a:r>
              <a:rPr lang="uk-UA" dirty="0"/>
              <a:t>років надзвичайно ефективно використовувалась така форма </a:t>
            </a:r>
            <a:r>
              <a:rPr lang="uk-UA" dirty="0"/>
              <a:t>маніпулятивних практик</a:t>
            </a:r>
            <a:r>
              <a:rPr lang="uk-UA" dirty="0" smtClean="0"/>
              <a:t>, </a:t>
            </a:r>
            <a:r>
              <a:rPr lang="uk-UA" dirty="0"/>
              <a:t>як розповсюдження фальшивих друкованих грошей із метою порушення системи матеріального забезпечення німецьких та австрійських військ.</a:t>
            </a:r>
            <a:endParaRPr lang="uk-UA" dirty="0"/>
          </a:p>
        </p:txBody>
      </p:sp>
      <p:sp>
        <p:nvSpPr>
          <p:cNvPr id="6" name="Текст 5"/>
          <p:cNvSpPr>
            <a:spLocks noGrp="1"/>
          </p:cNvSpPr>
          <p:nvPr>
            <p:ph type="body" sz="half" idx="2"/>
          </p:nvPr>
        </p:nvSpPr>
        <p:spPr/>
        <p:txBody>
          <a:bodyPr/>
          <a:lstStyle/>
          <a:p>
            <a:endParaRPr lang="uk-UA"/>
          </a:p>
        </p:txBody>
      </p:sp>
      <p:pic>
        <p:nvPicPr>
          <p:cNvPr id="17412" name="Picture 4" descr="Наполеон I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869" y="1094075"/>
            <a:ext cx="3174713" cy="460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94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1724" y="805818"/>
            <a:ext cx="9244708" cy="5244126"/>
          </a:xfrm>
        </p:spPr>
        <p:txBody>
          <a:bodyPr>
            <a:normAutofit fontScale="77500" lnSpcReduction="20000"/>
          </a:bodyPr>
          <a:lstStyle/>
          <a:p>
            <a:pPr algn="just"/>
            <a:r>
              <a:rPr lang="uk-UA" dirty="0"/>
              <a:t>Великого значення він надавав пресі. Відомий вислів Наполеона: «Чотири газети зможуть принести ворогові більше зла, ніж стотисячна арміям. Його діяльність у цьому напрямі була незвичайно широкою. Для зміцнення своєї диктатури він підніс цілеспрямований вплив на громадську думку до рівня високої державної політики. Цю думку він не раз висловлював у колі своїх однодумців. Так, у квітні 1800 року в бесіді з </a:t>
            </a:r>
            <a:r>
              <a:rPr lang="uk-UA" dirty="0" err="1"/>
              <a:t>М.А.Жульєном</a:t>
            </a:r>
            <a:r>
              <a:rPr lang="uk-UA" dirty="0"/>
              <a:t> Наполеон заявив: «</a:t>
            </a:r>
            <a:r>
              <a:rPr lang="uk-UA" i="1" dirty="0"/>
              <a:t>Суспільна думка - це кінь, інколи вередливий, якого я намагаюся приборкати</a:t>
            </a:r>
            <a:r>
              <a:rPr lang="uk-UA" dirty="0"/>
              <a:t>». У червні 1804 року на засіданні Державної ради Бонапарт висловився ясніше: «Ми повинні управляти суспільною думкою</a:t>
            </a:r>
            <a:r>
              <a:rPr lang="uk-UA" dirty="0" smtClean="0"/>
              <a:t>».</a:t>
            </a:r>
          </a:p>
          <a:p>
            <a:pPr algn="just"/>
            <a:r>
              <a:rPr lang="uk-UA" dirty="0"/>
              <a:t>Особливо активними були зусилля пропагандистського апарату Наполеона щодо тих країн, із якими йшла війна або які належало ще завоювати. Підвладна йому європейська преса багато найважливіших подій замовчувала зовсім, натомість рясніючи повідомленнями, які перебільшували успіхи французів і спотворювали реальний стан справ у ворожому таборі Деколи це були явні фальсифікації, інспіровані самим імператором. За його ж наказом у сусідніх країнах поширювалися тисячі памфлетів, брошур, листівок а у «Великій армії» в кожній кампанії регулярно видавалися офіційні бюлетені першоджерела військово-політичної інформації, які активно розповсюджувалися. І все це мало на меті підняти дух військ, деморалізувати й подавити противника, заплутати його неправдивими новинами, прихилити до себе мирних жителів, вселити їм уявлення про велич французької армії і таким чином ще до завершення військових дій прокласти шлях до перемоги.</a:t>
            </a:r>
          </a:p>
        </p:txBody>
      </p:sp>
    </p:spTree>
    <p:extLst>
      <p:ext uri="{BB962C8B-B14F-4D97-AF65-F5344CB8AC3E}">
        <p14:creationId xmlns:p14="http://schemas.microsoft.com/office/powerpoint/2010/main" val="101104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6785" y="805818"/>
            <a:ext cx="9269647" cy="5244126"/>
          </a:xfrm>
        </p:spPr>
        <p:txBody>
          <a:bodyPr>
            <a:normAutofit lnSpcReduction="10000"/>
          </a:bodyPr>
          <a:lstStyle/>
          <a:p>
            <a:pPr algn="just"/>
            <a:r>
              <a:rPr lang="uk-UA" dirty="0"/>
              <a:t>Ще на початку своєї першої кампанії в Італії Наполеон для піднесення духу своєї 45-тисячної армії, що значно поступалася за чисельністю противникові, відчувала гострий брак провіанту та обмундирування, видає відповідні накази й військові бюлетені. їхніми адресатами були не </a:t>
            </a:r>
            <a:r>
              <a:rPr lang="uk-UA" dirty="0" err="1"/>
              <a:t>дцще</a:t>
            </a:r>
            <a:r>
              <a:rPr lang="uk-UA" dirty="0"/>
              <a:t> війська, але й широка публіка як у французькому тилу, так і на завойованих територіях. Окрім наказів, важливу пропагандистську родь, відігравали маніфести, звернення до місцевого населення, а також різного роду листи й </a:t>
            </a:r>
            <a:r>
              <a:rPr lang="uk-UA" dirty="0" smtClean="0"/>
              <a:t> звернення </a:t>
            </a:r>
            <a:r>
              <a:rPr lang="uk-UA" dirty="0"/>
              <a:t>до місцевих впливових діячів. У 1797 р. імператором були створені дві газети - «Кур’єр італійської армії» і «Франція очима армії», шо поширювалися у військах. Крім того, в Парижі виходила газета «Журнал Бонапарта та доброчесних людей». У роботі </a:t>
            </a:r>
            <a:r>
              <a:rPr lang="uk-UA" dirty="0" err="1"/>
              <a:t>Перів’є</a:t>
            </a:r>
            <a:r>
              <a:rPr lang="uk-UA" dirty="0"/>
              <a:t> «Наполеон журналіст» наголошується, що є два типи журналістів: </a:t>
            </a:r>
            <a:r>
              <a:rPr lang="uk-UA" dirty="0" smtClean="0"/>
              <a:t>організатори цієї справи </a:t>
            </a:r>
            <a:r>
              <a:rPr lang="uk-UA" dirty="0"/>
              <a:t>й ті, хто безпосередньо пише. Наполеон вдало поєднував у собі обидва типи. Окрім організаторської роботи, він також </a:t>
            </a:r>
            <a:r>
              <a:rPr lang="uk-UA" dirty="0" err="1"/>
              <a:t>інтенсивно</a:t>
            </a:r>
            <a:r>
              <a:rPr lang="uk-UA" dirty="0"/>
              <a:t> писав сам.</a:t>
            </a:r>
          </a:p>
          <a:p>
            <a:endParaRPr lang="uk-UA" dirty="0"/>
          </a:p>
        </p:txBody>
      </p:sp>
    </p:spTree>
    <p:extLst>
      <p:ext uri="{BB962C8B-B14F-4D97-AF65-F5344CB8AC3E}">
        <p14:creationId xmlns:p14="http://schemas.microsoft.com/office/powerpoint/2010/main" val="2205360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6167" y="805818"/>
            <a:ext cx="9020265" cy="5244126"/>
          </a:xfrm>
        </p:spPr>
        <p:txBody>
          <a:bodyPr>
            <a:normAutofit/>
          </a:bodyPr>
          <a:lstStyle/>
          <a:p>
            <a:pPr algn="just"/>
            <a:r>
              <a:rPr lang="uk-UA" dirty="0"/>
              <a:t>Імператор Франції наголошував, що видавничу справу необхідно контролювати й направляти, без цього глави держав приречені на невдачу. Він розгортає консолідуючу пропаганду, тобто використовує всі методи ідеологічного впливу і контролю для закріплення особистої диктатури й військових завоювань; створює розгалужену, добре організовану </a:t>
            </a:r>
            <a:r>
              <a:rPr lang="uk-UA" dirty="0" err="1"/>
              <a:t>поліцейсько</a:t>
            </a:r>
            <a:r>
              <a:rPr lang="uk-UA" dirty="0"/>
              <a:t>- цензурну мережу, яка повинна обмежувати поширення інформації. Наполеон уважав, що для широкої публіки інформацію необхідно ретельно просіювати. Аж робити це треба так, щоб створити в народу певні стереотипи, в основному соціально-політичного характеру, що виправдовують чинний режим. У рамках цих стереотипів і формувалося мислення народу, відбувався його соціально-політичний розвиток.</a:t>
            </a:r>
            <a:endParaRPr lang="en-US" dirty="0"/>
          </a:p>
          <a:p>
            <a:endParaRPr lang="uk-UA" dirty="0"/>
          </a:p>
        </p:txBody>
      </p:sp>
    </p:spTree>
    <p:extLst>
      <p:ext uri="{BB962C8B-B14F-4D97-AF65-F5344CB8AC3E}">
        <p14:creationId xmlns:p14="http://schemas.microsoft.com/office/powerpoint/2010/main" val="1553664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2916" y="805818"/>
            <a:ext cx="9053516" cy="5244126"/>
          </a:xfrm>
        </p:spPr>
        <p:txBody>
          <a:bodyPr>
            <a:normAutofit fontScale="77500" lnSpcReduction="20000"/>
          </a:bodyPr>
          <a:lstStyle/>
          <a:p>
            <a:pPr marL="0" indent="0" algn="just">
              <a:buNone/>
            </a:pPr>
            <a:r>
              <a:rPr lang="uk-UA" dirty="0"/>
              <a:t>Історія розвитку засобів </a:t>
            </a:r>
            <a:r>
              <a:rPr lang="uk-UA" dirty="0" smtClean="0"/>
              <a:t>інформаційного впливу </a:t>
            </a:r>
            <a:r>
              <a:rPr lang="uk-UA" dirty="0"/>
              <a:t>цього періоду славиться технічними досягненнями. Перший випадок розповсюдження листівок із повітря відбувся у Франції. Під час Паризької комуни в 1871 р. агітатори комунарів здійснили кілька успішних акцій: на повітряних кулях вони пролітали над позиціями німецьких військ, що оточили Париж, та розкидали листівки з прокламаціями «Ради комуни» над містечками й селами на рекордні для того часу відстані від місця вильоту - 200 км. У результаті таких заходів тимчасово вдалось забезпечити продовольством населення Парижа</a:t>
            </a:r>
            <a:r>
              <a:rPr lang="uk-UA" dirty="0" smtClean="0"/>
              <a:t>.</a:t>
            </a:r>
          </a:p>
          <a:p>
            <a:pPr marL="0" indent="0" algn="just">
              <a:buNone/>
            </a:pPr>
            <a:r>
              <a:rPr lang="uk-UA" dirty="0"/>
              <a:t>Подальшого розвитку набули такі напрями інформаційного впливу </a:t>
            </a:r>
            <a:r>
              <a:rPr lang="uk-UA" dirty="0" smtClean="0"/>
              <a:t>, </a:t>
            </a:r>
            <a:r>
              <a:rPr lang="uk-UA" dirty="0"/>
              <a:t>як</a:t>
            </a:r>
            <a:r>
              <a:rPr lang="uk-UA" dirty="0" smtClean="0"/>
              <a:t>:</a:t>
            </a:r>
          </a:p>
          <a:p>
            <a:pPr algn="just"/>
            <a:r>
              <a:rPr lang="uk-UA" dirty="0" smtClean="0"/>
              <a:t>обґрунтування </a:t>
            </a:r>
            <a:r>
              <a:rPr lang="uk-UA" dirty="0"/>
              <a:t>причин розв'язання агресії, </a:t>
            </a:r>
            <a:endParaRPr lang="uk-UA" dirty="0" smtClean="0"/>
          </a:p>
          <a:p>
            <a:pPr algn="just"/>
            <a:r>
              <a:rPr lang="uk-UA" dirty="0" smtClean="0"/>
              <a:t>дискредитація </a:t>
            </a:r>
            <a:r>
              <a:rPr lang="uk-UA" dirty="0"/>
              <a:t>керівництва противника, </a:t>
            </a:r>
            <a:endParaRPr lang="uk-UA" dirty="0" smtClean="0"/>
          </a:p>
          <a:p>
            <a:pPr algn="just"/>
            <a:r>
              <a:rPr lang="uk-UA" dirty="0" smtClean="0"/>
              <a:t>внесення </a:t>
            </a:r>
            <a:r>
              <a:rPr lang="uk-UA" dirty="0"/>
              <a:t>розколу в його лави, </a:t>
            </a:r>
            <a:endParaRPr lang="uk-UA" dirty="0" smtClean="0"/>
          </a:p>
          <a:p>
            <a:pPr algn="just"/>
            <a:r>
              <a:rPr lang="uk-UA" dirty="0" smtClean="0"/>
              <a:t>фальсифікація </a:t>
            </a:r>
            <a:r>
              <a:rPr lang="uk-UA" dirty="0"/>
              <a:t>історичних подій. </a:t>
            </a:r>
            <a:endParaRPr lang="uk-UA" dirty="0" smtClean="0"/>
          </a:p>
          <a:p>
            <a:pPr marL="0" indent="0" algn="just">
              <a:buNone/>
            </a:pPr>
            <a:r>
              <a:rPr lang="uk-UA" dirty="0" smtClean="0"/>
              <a:t>З’явилися </a:t>
            </a:r>
            <a:r>
              <a:rPr lang="uk-UA" dirty="0"/>
              <a:t>технічні можливості вести друковану пропаганду шляхом видання та доведення до об'єкта впливу памфлетів, маніфестів, відозв, звернень, листів, інформаційних листівок. Застосовується метод відпуску військовополонених із пропагандистськими цілями.</a:t>
            </a:r>
          </a:p>
        </p:txBody>
      </p:sp>
    </p:spTree>
    <p:extLst>
      <p:ext uri="{BB962C8B-B14F-4D97-AF65-F5344CB8AC3E}">
        <p14:creationId xmlns:p14="http://schemas.microsoft.com/office/powerpoint/2010/main" val="312812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Китайський полководець Сунь-Цзи в кінці VI — початку V століття до н. е. вважав, що найкраща перемога - це перемога без </a:t>
            </a:r>
            <a:r>
              <a:rPr lang="uk-UA" dirty="0" smtClean="0"/>
              <a:t>бою.</a:t>
            </a:r>
          </a:p>
          <a:p>
            <a:endParaRPr lang="uk-UA" dirty="0"/>
          </a:p>
        </p:txBody>
      </p:sp>
      <p:sp>
        <p:nvSpPr>
          <p:cNvPr id="8" name="Текст 7"/>
          <p:cNvSpPr>
            <a:spLocks noGrp="1"/>
          </p:cNvSpPr>
          <p:nvPr>
            <p:ph type="body" sz="half" idx="2"/>
          </p:nvPr>
        </p:nvSpPr>
        <p:spPr/>
        <p:txBody>
          <a:bodyPr/>
          <a:lstStyle/>
          <a:p>
            <a:endParaRPr lang="uk-UA"/>
          </a:p>
        </p:txBody>
      </p:sp>
      <p:pic>
        <p:nvPicPr>
          <p:cNvPr id="1032" name="Picture 8" descr="Сунь-ц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960" y="2028636"/>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87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normAutofit fontScale="62500" lnSpcReduction="20000"/>
          </a:bodyPr>
          <a:lstStyle/>
          <a:p>
            <a:r>
              <a:rPr lang="uk-UA" dirty="0" smtClean="0"/>
              <a:t>В </a:t>
            </a:r>
            <a:r>
              <a:rPr lang="uk-UA" dirty="0" err="1" smtClean="0"/>
              <a:t>давньокитайській</a:t>
            </a:r>
            <a:r>
              <a:rPr lang="uk-UA" dirty="0" smtClean="0"/>
              <a:t> </a:t>
            </a:r>
            <a:r>
              <a:rPr lang="uk-UA" dirty="0"/>
              <a:t>військовій історії найбільшу повагу мали ті полководці, які саме так перемагали противника.</a:t>
            </a:r>
            <a:endParaRPr lang="en-US" dirty="0"/>
          </a:p>
          <a:p>
            <a:pPr algn="ctr"/>
            <a:r>
              <a:rPr lang="uk-UA" i="1" dirty="0"/>
              <a:t>В історії китайського військового мистецтва такі прийоми застосовувалися не раз і в міжусобних війнах, і під час повстань, як, наприклад, у кінці </a:t>
            </a:r>
            <a:r>
              <a:rPr lang="uk-UA" i="1" dirty="0" err="1"/>
              <a:t>Суйської</a:t>
            </a:r>
            <a:r>
              <a:rPr lang="uk-UA" i="1" dirty="0"/>
              <a:t> епохи правління Ян-Ді (605-616), коли одне з повстань набуло небезпечного розміру. Відправлений проти повстанців полководець спробував діяти методами жорстокого придушення, але це спричинило ще більший спалах протесту. Тоді Ян-Ді доручив цю операцію іншому своєму полководцеві - Лі Юаню, майбутньому засновникові Ганської династії.</a:t>
            </a:r>
            <a:endParaRPr lang="en-US" i="1" dirty="0"/>
          </a:p>
          <a:p>
            <a:pPr algn="ctr"/>
            <a:r>
              <a:rPr lang="uk-UA" i="1" dirty="0"/>
              <a:t>Лі Юань розумів, що повстання викликане жорстокістю самого Ян-Ді та його тиранічним правлінням. Тому він замість битви здійснив всі заходи для того, щоб певними благами схилити повстанців до завершення заколоту, що йому і вдалося. Таким чином, із повстанням було покінчено без війни. Крім того, Лі Юань, </a:t>
            </a:r>
            <a:r>
              <a:rPr lang="uk-UA" i="1" dirty="0" err="1"/>
              <a:t>прагнучи</a:t>
            </a:r>
            <a:r>
              <a:rPr lang="uk-UA" i="1" dirty="0"/>
              <a:t> скинути </a:t>
            </a:r>
            <a:r>
              <a:rPr lang="uk-UA" i="1" dirty="0" err="1"/>
              <a:t>Суйську</a:t>
            </a:r>
            <a:r>
              <a:rPr lang="uk-UA" i="1" dirty="0"/>
              <a:t> династію і захопити владу, привернув на свій бік симпатії населення, а криваве придушення повстання викликало б озлоблення на адресу не стільки Ян-Ді, скільки самого приборкувача.</a:t>
            </a:r>
            <a:endParaRPr lang="en-US" i="1" dirty="0"/>
          </a:p>
          <a:p>
            <a:endParaRPr lang="uk-UA" dirty="0"/>
          </a:p>
        </p:txBody>
      </p:sp>
      <p:sp>
        <p:nvSpPr>
          <p:cNvPr id="4" name="Текст 3"/>
          <p:cNvSpPr>
            <a:spLocks noGrp="1"/>
          </p:cNvSpPr>
          <p:nvPr>
            <p:ph type="body" sz="half" idx="2"/>
          </p:nvPr>
        </p:nvSpPr>
        <p:spPr/>
        <p:txBody>
          <a:bodyPr/>
          <a:lstStyle/>
          <a:p>
            <a:endParaRPr lang="uk-UA"/>
          </a:p>
        </p:txBody>
      </p:sp>
      <p:pic>
        <p:nvPicPr>
          <p:cNvPr id="2052" name="Picture 4" descr="upload.wikimedia.org/wikipedia/commons/thum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877" y="2352876"/>
            <a:ext cx="2381250" cy="288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69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5716" y="805818"/>
            <a:ext cx="9510716" cy="5244126"/>
          </a:xfrm>
        </p:spPr>
        <p:txBody>
          <a:bodyPr>
            <a:normAutofit fontScale="92500" lnSpcReduction="20000"/>
          </a:bodyPr>
          <a:lstStyle/>
          <a:p>
            <a:pPr algn="just"/>
            <a:r>
              <a:rPr lang="uk-UA" dirty="0"/>
              <a:t>Древні правителі й полководці намагалися підкорити противника без битви трьома способами</a:t>
            </a:r>
            <a:r>
              <a:rPr lang="uk-UA" dirty="0" smtClean="0"/>
              <a:t>.</a:t>
            </a:r>
          </a:p>
          <a:p>
            <a:pPr algn="just"/>
            <a:r>
              <a:rPr lang="uk-UA" i="1" dirty="0" smtClean="0"/>
              <a:t>По-перше</a:t>
            </a:r>
            <a:r>
              <a:rPr lang="uk-UA" i="1" dirty="0"/>
              <a:t>,</a:t>
            </a:r>
            <a:r>
              <a:rPr lang="uk-UA" dirty="0"/>
              <a:t> веденням мудрого правління, поліпшенням добробуту держави та мирними досягненнями свого народу. </a:t>
            </a:r>
            <a:endParaRPr lang="uk-UA" dirty="0" smtClean="0"/>
          </a:p>
          <a:p>
            <a:pPr algn="just"/>
            <a:r>
              <a:rPr lang="uk-UA" i="1" dirty="0" smtClean="0"/>
              <a:t>По-друге</a:t>
            </a:r>
            <a:r>
              <a:rPr lang="uk-UA" i="1" dirty="0"/>
              <a:t>,</a:t>
            </a:r>
            <a:r>
              <a:rPr lang="uk-UA" dirty="0"/>
              <a:t> мудрою політикою по відношенню до противника, політикою уваги та пошани до його бажань і потреб, урахуванням його інтересів. </a:t>
            </a:r>
            <a:endParaRPr lang="uk-UA" dirty="0" smtClean="0"/>
          </a:p>
          <a:p>
            <a:pPr algn="just"/>
            <a:r>
              <a:rPr lang="uk-UA" i="1" dirty="0" smtClean="0"/>
              <a:t>По- </a:t>
            </a:r>
            <a:r>
              <a:rPr lang="uk-UA" i="1" dirty="0"/>
              <a:t>третє,</a:t>
            </a:r>
            <a:r>
              <a:rPr lang="uk-UA" dirty="0"/>
              <a:t> заходами військово-стратегічного характеру в поєднанні </a:t>
            </a:r>
            <a:r>
              <a:rPr lang="uk-UA" dirty="0" smtClean="0"/>
              <a:t>з поширенням </a:t>
            </a:r>
            <a:r>
              <a:rPr lang="uk-UA" dirty="0"/>
              <a:t>відповідної інформації, </a:t>
            </a:r>
            <a:r>
              <a:rPr lang="uk-UA" dirty="0" smtClean="0"/>
              <a:t>що </a:t>
            </a:r>
            <a:r>
              <a:rPr lang="uk-UA" dirty="0"/>
              <a:t>приводило противника до </a:t>
            </a:r>
            <a:r>
              <a:rPr lang="uk-UA" dirty="0" smtClean="0"/>
              <a:t>усвідомлення </a:t>
            </a:r>
            <a:r>
              <a:rPr lang="uk-UA" dirty="0"/>
              <a:t>повного безглуздя опору. </a:t>
            </a:r>
            <a:r>
              <a:rPr lang="uk-UA" dirty="0" smtClean="0"/>
              <a:t>Позаяк, </a:t>
            </a:r>
            <a:r>
              <a:rPr lang="uk-UA" dirty="0"/>
              <a:t>стародавні правителі </a:t>
            </a:r>
            <a:r>
              <a:rPr lang="uk-UA" dirty="0" smtClean="0"/>
              <a:t>й полководці </a:t>
            </a:r>
            <a:r>
              <a:rPr lang="uk-UA" dirty="0"/>
              <a:t>прагнули </a:t>
            </a:r>
            <a:r>
              <a:rPr lang="uk-UA" dirty="0" smtClean="0"/>
              <a:t>своїми </a:t>
            </a:r>
            <a:r>
              <a:rPr lang="uk-UA" dirty="0"/>
              <a:t>діями вплинути на свідомість </a:t>
            </a:r>
            <a:r>
              <a:rPr lang="uk-UA" dirty="0" smtClean="0"/>
              <a:t>противника </a:t>
            </a:r>
            <a:r>
              <a:rPr lang="uk-UA" dirty="0"/>
              <a:t>і цим </a:t>
            </a:r>
            <a:r>
              <a:rPr lang="uk-UA" sz="2100" dirty="0"/>
              <a:t>досягли </a:t>
            </a:r>
            <a:r>
              <a:rPr lang="uk-UA" sz="2100" dirty="0"/>
              <a:t>перемоги </a:t>
            </a:r>
            <a:r>
              <a:rPr lang="uk-UA" dirty="0"/>
              <a:t>без пролиття крові. І </a:t>
            </a:r>
            <a:r>
              <a:rPr lang="uk-UA" dirty="0" smtClean="0"/>
              <a:t>в </a:t>
            </a:r>
            <a:r>
              <a:rPr lang="uk-UA" dirty="0"/>
              <a:t>кожному способі </a:t>
            </a:r>
            <a:r>
              <a:rPr lang="uk-UA" dirty="0" smtClean="0"/>
              <a:t>цієї концепції неабиякого значення </a:t>
            </a:r>
            <a:r>
              <a:rPr lang="uk-UA" dirty="0"/>
              <a:t>мав інформаційний </a:t>
            </a:r>
            <a:r>
              <a:rPr lang="uk-UA" dirty="0" smtClean="0"/>
              <a:t>елемент. </a:t>
            </a:r>
            <a:r>
              <a:rPr lang="uk-UA" dirty="0"/>
              <a:t>Вісті про культурний і </a:t>
            </a:r>
            <a:r>
              <a:rPr lang="uk-UA" dirty="0" smtClean="0"/>
              <a:t>політичний престиж </a:t>
            </a:r>
            <a:r>
              <a:rPr lang="uk-UA" dirty="0"/>
              <a:t>країни, розумну й </a:t>
            </a:r>
            <a:r>
              <a:rPr lang="uk-UA" dirty="0" smtClean="0"/>
              <a:t>доброзичливу по відношенню до противника політику та стратегічне знесилення останнього </a:t>
            </a:r>
            <a:r>
              <a:rPr lang="uk-UA" dirty="0"/>
              <a:t>поширювалися всіма доступними засобами.</a:t>
            </a:r>
            <a:endParaRPr lang="uk-UA" dirty="0"/>
          </a:p>
        </p:txBody>
      </p:sp>
    </p:spTree>
    <p:extLst>
      <p:ext uri="{BB962C8B-B14F-4D97-AF65-F5344CB8AC3E}">
        <p14:creationId xmlns:p14="http://schemas.microsoft.com/office/powerpoint/2010/main" val="405435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1808" y="808056"/>
            <a:ext cx="7958331" cy="5251922"/>
          </a:xfrm>
        </p:spPr>
        <p:txBody>
          <a:bodyPr>
            <a:normAutofit/>
          </a:bodyPr>
          <a:lstStyle/>
          <a:p>
            <a:pPr algn="just"/>
            <a:r>
              <a:rPr lang="uk-UA" sz="2400" dirty="0"/>
              <a:t>У Стародавньому Китаї декілька тисяч </a:t>
            </a:r>
            <a:r>
              <a:rPr lang="uk-UA" sz="2400" dirty="0" smtClean="0"/>
              <a:t>років </a:t>
            </a:r>
            <a:r>
              <a:rPr lang="uk-UA" sz="2400" dirty="0"/>
              <a:t>тому було систематизовано стратегії, які застосовувалися політиці та військовій діяльності. Вони в сучасній літературі отримали назву «стратегем» </a:t>
            </a:r>
            <a:r>
              <a:rPr lang="uk-UA" sz="2400" dirty="0" smtClean="0"/>
              <a:t>(військові </a:t>
            </a:r>
            <a:r>
              <a:rPr lang="uk-UA" sz="2400" dirty="0"/>
              <a:t>хитрощі). Кожна стратагема, виражена в певному лаконічному висловлюванні («На сході шуміти, на заході наступати», «Прикрасити сухі дерева штучними квітами»), насправді </a:t>
            </a:r>
            <a:r>
              <a:rPr lang="uk-UA" sz="2400" dirty="0" smtClean="0"/>
              <a:t>є </a:t>
            </a:r>
            <a:r>
              <a:rPr lang="uk-UA" sz="2400" dirty="0"/>
              <a:t>схемою </a:t>
            </a:r>
            <a:r>
              <a:rPr lang="uk-UA" sz="2400" dirty="0" smtClean="0"/>
              <a:t>опосередкованої маніпулятивної практики, </a:t>
            </a:r>
            <a:r>
              <a:rPr lang="uk-UA" sz="2400" dirty="0"/>
              <a:t>неявного маніпулювання чужою поведінкою. Застосовуючи її, можна було увести противника в оману, тобто </a:t>
            </a:r>
            <a:r>
              <a:rPr lang="uk-UA" sz="2400" b="1" dirty="0"/>
              <a:t>дезінформувати</a:t>
            </a:r>
            <a:r>
              <a:rPr lang="uk-UA" sz="2400" dirty="0"/>
              <a:t> стосовно власних намірів, планів та дій і тим самим добитися переваги над ним, досягти успіху з мінімальними втратами.</a:t>
            </a:r>
            <a:endParaRPr lang="uk-UA" dirty="0"/>
          </a:p>
        </p:txBody>
      </p:sp>
    </p:spTree>
    <p:extLst>
      <p:ext uri="{BB962C8B-B14F-4D97-AF65-F5344CB8AC3E}">
        <p14:creationId xmlns:p14="http://schemas.microsoft.com/office/powerpoint/2010/main" val="346948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dirty="0"/>
              <a:t>У військовій історії є велика кількість засвідчених сучасниками прикладів прагнення вплинути на моральний дух противника. Стали хрестоматійними слова «Трактату про військове мистецтво», в якому Сунь-Цзи узагальнив досвід, накопичений у сфері придушення морального духу армії для полегшення перемоги над ворогом</a:t>
            </a:r>
            <a:endParaRPr lang="uk-UA" dirty="0"/>
          </a:p>
        </p:txBody>
      </p:sp>
      <p:sp>
        <p:nvSpPr>
          <p:cNvPr id="4" name="Текст 3"/>
          <p:cNvSpPr>
            <a:spLocks noGrp="1"/>
          </p:cNvSpPr>
          <p:nvPr>
            <p:ph type="body" sz="half" idx="2"/>
          </p:nvPr>
        </p:nvSpPr>
        <p:spPr/>
        <p:txBody>
          <a:bodyPr/>
          <a:lstStyle/>
          <a:p>
            <a:endParaRPr lang="uk-UA" dirty="0"/>
          </a:p>
        </p:txBody>
      </p:sp>
      <p:pic>
        <p:nvPicPr>
          <p:cNvPr id="5" name="Picture 8" descr="Сунь-ц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182" y="1479996"/>
            <a:ext cx="2760501" cy="322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5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87236" y="805818"/>
            <a:ext cx="8779196" cy="5244126"/>
          </a:xfrm>
        </p:spPr>
        <p:txBody>
          <a:bodyPr>
            <a:noAutofit/>
          </a:bodyPr>
          <a:lstStyle/>
          <a:p>
            <a:pPr algn="just">
              <a:spcBef>
                <a:spcPts val="0"/>
              </a:spcBef>
              <a:spcAft>
                <a:spcPts val="0"/>
              </a:spcAft>
            </a:pPr>
            <a:r>
              <a:rPr lang="uk-UA" sz="1600" dirty="0"/>
              <a:t>1.	Знищуйте все хороше, що є в країні вашого противника.</a:t>
            </a:r>
          </a:p>
          <a:p>
            <a:pPr algn="just">
              <a:spcBef>
                <a:spcPts val="0"/>
              </a:spcBef>
              <a:spcAft>
                <a:spcPts val="0"/>
              </a:spcAft>
            </a:pPr>
            <a:r>
              <a:rPr lang="uk-UA" sz="1600" dirty="0"/>
              <a:t>2.	Втягуйте впливових представників противника в злочинні справи.</a:t>
            </a:r>
          </a:p>
          <a:p>
            <a:pPr algn="just">
              <a:spcBef>
                <a:spcPts val="0"/>
              </a:spcBef>
              <a:spcAft>
                <a:spcPts val="0"/>
              </a:spcAft>
            </a:pPr>
            <a:r>
              <a:rPr lang="uk-UA" sz="1600" dirty="0"/>
              <a:t>3.	Підривайте їхній престиж і виставляйте в потрібний момент на ганьбу громадськості.</a:t>
            </a:r>
          </a:p>
          <a:p>
            <a:pPr algn="just">
              <a:spcBef>
                <a:spcPts val="0"/>
              </a:spcBef>
              <a:spcAft>
                <a:spcPts val="0"/>
              </a:spcAft>
            </a:pPr>
            <a:r>
              <a:rPr lang="uk-UA" sz="1600" dirty="0"/>
              <a:t>4.	Використовуйте допомогу найбільш підлих і мерзенних людей.</a:t>
            </a:r>
          </a:p>
          <a:p>
            <a:pPr algn="just">
              <a:spcBef>
                <a:spcPts val="0"/>
              </a:spcBef>
              <a:spcAft>
                <a:spcPts val="0"/>
              </a:spcAft>
            </a:pPr>
            <a:r>
              <a:rPr lang="uk-UA" sz="1600" dirty="0"/>
              <a:t>5.	Розпалюйте сварки й зіткнення серед громадян ворожої країни.</a:t>
            </a:r>
          </a:p>
          <a:p>
            <a:pPr algn="just">
              <a:spcBef>
                <a:spcPts val="0"/>
              </a:spcBef>
              <a:spcAft>
                <a:spcPts val="0"/>
              </a:spcAft>
            </a:pPr>
            <a:r>
              <a:rPr lang="uk-UA" sz="1600" dirty="0"/>
              <a:t>6.	Підбурюйте молодь проти старших.</a:t>
            </a:r>
          </a:p>
          <a:p>
            <a:pPr algn="just">
              <a:spcBef>
                <a:spcPts val="0"/>
              </a:spcBef>
              <a:spcAft>
                <a:spcPts val="0"/>
              </a:spcAft>
            </a:pPr>
            <a:r>
              <a:rPr lang="uk-UA" sz="1600" dirty="0"/>
              <a:t>7.	Заважайте всіма способами діяльності урядів.</a:t>
            </a:r>
          </a:p>
          <a:p>
            <a:pPr algn="just">
              <a:spcBef>
                <a:spcPts val="0"/>
              </a:spcBef>
              <a:spcAft>
                <a:spcPts val="0"/>
              </a:spcAft>
            </a:pPr>
            <a:r>
              <a:rPr lang="uk-UA" sz="1600" dirty="0"/>
              <a:t>8.	Перешкоджайте всіма способами оснащенню, забезпеченню й наведенню порядку в збройних силах.</a:t>
            </a:r>
          </a:p>
          <a:p>
            <a:pPr algn="just">
              <a:spcBef>
                <a:spcPts val="0"/>
              </a:spcBef>
              <a:spcAft>
                <a:spcPts val="0"/>
              </a:spcAft>
            </a:pPr>
            <a:r>
              <a:rPr lang="uk-UA" sz="1600" dirty="0"/>
              <a:t>9.	Сковуйте волю воїнів противника безглуздими піснями і музикою.</a:t>
            </a:r>
          </a:p>
          <a:p>
            <a:pPr algn="just">
              <a:spcBef>
                <a:spcPts val="0"/>
              </a:spcBef>
              <a:spcAft>
                <a:spcPts val="0"/>
              </a:spcAft>
            </a:pPr>
            <a:r>
              <a:rPr lang="uk-UA" sz="1600" dirty="0"/>
              <a:t>10.	Знецінюйте волю, традиції й богів ваших ворогів.</a:t>
            </a:r>
          </a:p>
          <a:p>
            <a:pPr algn="just">
              <a:spcBef>
                <a:spcPts val="0"/>
              </a:spcBef>
              <a:spcAft>
                <a:spcPts val="0"/>
              </a:spcAft>
            </a:pPr>
            <a:r>
              <a:rPr lang="uk-UA" sz="1600" dirty="0"/>
              <a:t>11.	Посилайте жінок легкої поведінки для того, щоб доповнити справу розкладання.</a:t>
            </a:r>
          </a:p>
          <a:p>
            <a:pPr algn="just">
              <a:spcBef>
                <a:spcPts val="0"/>
              </a:spcBef>
              <a:spcAft>
                <a:spcPts val="0"/>
              </a:spcAft>
            </a:pPr>
            <a:r>
              <a:rPr lang="uk-UA" sz="1600" dirty="0"/>
              <a:t>12.	Будьте щедрі на пропозиції й подарунки для купівлі інформації й спільників.</a:t>
            </a:r>
          </a:p>
          <a:p>
            <a:pPr algn="just">
              <a:spcBef>
                <a:spcPts val="0"/>
              </a:spcBef>
              <a:spcAft>
                <a:spcPts val="0"/>
              </a:spcAft>
            </a:pPr>
            <a:r>
              <a:rPr lang="uk-UA" sz="1600" dirty="0"/>
              <a:t>13.	Узагалі не заощаджуйте ні на грошах, ні на обіцянках, тому що вони приносять багаті дивіденди</a:t>
            </a:r>
            <a:r>
              <a:rPr lang="uk-UA" sz="1600" dirty="0" smtClean="0"/>
              <a:t>.</a:t>
            </a:r>
            <a:endParaRPr lang="uk-UA" sz="1600" dirty="0"/>
          </a:p>
        </p:txBody>
      </p:sp>
    </p:spTree>
    <p:extLst>
      <p:ext uri="{BB962C8B-B14F-4D97-AF65-F5344CB8AC3E}">
        <p14:creationId xmlns:p14="http://schemas.microsoft.com/office/powerpoint/2010/main" val="1874138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36806605_TF45439525.potx" id="{6D23CC2B-3B75-49FE-8DCD-75DC08722ABC}" vid="{D72B036A-01A9-4E1A-90B6-3EF7EFCB5132}"/>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A3BA9-6D02-4532-AB7C-88A97C6EE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38766F-4A4C-4A97-A586-D473DB73896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09D4EA3-187B-4130-8E4D-A4F81F9678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Оформление Мэдисон</Template>
  <TotalTime>0</TotalTime>
  <Words>4598</Words>
  <Application>Microsoft Office PowerPoint</Application>
  <PresentationFormat>Широкоэкранный</PresentationFormat>
  <Paragraphs>91</Paragraphs>
  <Slides>39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MS Shell Dlg 2</vt:lpstr>
      <vt:lpstr>Wingdings</vt:lpstr>
      <vt:lpstr>Wingdings 3</vt:lpstr>
      <vt:lpstr>Мэдисон</vt:lpstr>
      <vt:lpstr>1. Пропаганда та маніпулятивні практики стародавнього світу. 2. Пропаганда та маніпулятивні практики в епохи Середньовіччя та Відродження. 3. Пропаганда та маніпулятивні практики в Новий час та в ХІХст.    </vt:lpstr>
      <vt:lpstr>Заголовок Lorem Ipsum Dolor</vt:lpstr>
      <vt:lpstr>І. Пропаганда та маніпулятивні практики стародавнього світу</vt:lpstr>
      <vt:lpstr>Презентация PowerPoint</vt:lpstr>
      <vt:lpstr>Презентация PowerPoint</vt:lpstr>
      <vt:lpstr>Презентация PowerPoint</vt:lpstr>
      <vt:lpstr>У Стародавньому Китаї декілька тисяч років тому було систематизовано стратегії, які застосовувалися політиці та військовій діяльності. Вони в сучасній літературі отримали назву «стратегем» (військові хитрощі). Кожна стратагема, виражена в певному лаконічному висловлюванні («На сході шуміти, на заході наступати», «Прикрасити сухі дерева штучними квітами»), насправді є схемою опосередкованої маніпулятивної практики, неявного маніпулювання чужою поведінкою. Застосовуючи її, можна було увести противника в оману, тобто дезінформувати стосовно власних намірів, планів та дій і тим самим добитися переваги над ним, досягти успіху з мінімальними втратами.</vt:lpstr>
      <vt:lpstr>Презентация PowerPoint</vt:lpstr>
      <vt:lpstr>Презентация PowerPoint</vt:lpstr>
      <vt:lpstr>Презентация PowerPoint</vt:lpstr>
      <vt:lpstr>Презентация PowerPoint</vt:lpstr>
      <vt:lpstr>Розглядаючи цей документ із точки зору сучасної методологи психологічної боротьби, бачимо, що в ньому:  1. дано характеристику ворога; 2. є звернення до простих людей як до найкращих представників наші; 3. яскраво виражено симпатію до простих людей; 4. акцентується увага на підтримці правителя; 5. позитивно оцінюється сила та моральний дух власного війська; 6. народ закликається до єдності дій та попереджається про відповідальність за незаконні дії; 7. практичні поради й заклики пов’язуються з віросповіданням населення.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напрями та форми інформаційно-психологічного протиборства, які склались у війнах стародавніх держав, набули подальшого розвитку в епоху Середньовіччя. Значний внесок у справу засвоєння спадщини античного світу, а також китайських та індійських теоретиків стародавності зробили араби часів Халіфату й татаро-монголи. Останні розвинули деякі форми впливу на моральний стан своїх противників. Це, наприклад, яскраво проявилось в завоюваннях монголів, які захопили під час своїх походів практично всі значні регіони світу, за винятком Західної Європи. Наступаючи, монголи майстерно використовували прийоми маніпулятивних практик. Влаштовували інформаційні дії, спрямовані на те, щоб підірвати волю майбутнього противника до опору: поширювалися чутки про безжалісність і кровожерливість монгольських варварів, про поголовне винищування всіх, хто чинитиме опір, продажність урядових чиновників, зраду полководців, нездатність правителів протистояти непереможному монгольському війську.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2022-09-14T16:36:31Z</dcterms:created>
  <dcterms:modified xsi:type="dcterms:W3CDTF">2022-09-14T18:33:12Z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