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1F0B3E0F-9E9B-4AE0-A5E5-145412190EFC}" type="datetimeFigureOut">
              <a:rPr lang="uk-UA" smtClean="0"/>
              <a:t>08.03.2023</a:t>
            </a:fld>
            <a:endParaRPr lang="uk-UA"/>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uk-UA"/>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7E795C84-B79D-4024-9767-7833B6EA790D}" type="slidenum">
              <a:rPr lang="uk-UA" smtClean="0"/>
              <a:t>‹#›</a:t>
            </a:fld>
            <a:endParaRPr lang="uk-UA"/>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427034633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F0B3E0F-9E9B-4AE0-A5E5-145412190EFC}" type="datetimeFigureOut">
              <a:rPr lang="uk-UA" smtClean="0"/>
              <a:t>08.03.2023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E795C84-B79D-4024-9767-7833B6EA790D}" type="slidenum">
              <a:rPr lang="uk-UA" smtClean="0"/>
              <a:t>‹#›</a:t>
            </a:fld>
            <a:endParaRPr lang="uk-UA"/>
          </a:p>
        </p:txBody>
      </p:sp>
    </p:spTree>
    <p:extLst>
      <p:ext uri="{BB962C8B-B14F-4D97-AF65-F5344CB8AC3E}">
        <p14:creationId xmlns:p14="http://schemas.microsoft.com/office/powerpoint/2010/main" val="917055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F0B3E0F-9E9B-4AE0-A5E5-145412190EFC}" type="datetimeFigureOut">
              <a:rPr lang="uk-UA" smtClean="0"/>
              <a:t>08.03.2023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E795C84-B79D-4024-9767-7833B6EA790D}" type="slidenum">
              <a:rPr lang="uk-UA" smtClean="0"/>
              <a:t>‹#›</a:t>
            </a:fld>
            <a:endParaRPr lang="uk-UA"/>
          </a:p>
        </p:txBody>
      </p:sp>
    </p:spTree>
    <p:extLst>
      <p:ext uri="{BB962C8B-B14F-4D97-AF65-F5344CB8AC3E}">
        <p14:creationId xmlns:p14="http://schemas.microsoft.com/office/powerpoint/2010/main" val="3851537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F0B3E0F-9E9B-4AE0-A5E5-145412190EFC}" type="datetimeFigureOut">
              <a:rPr lang="uk-UA" smtClean="0"/>
              <a:t>08.03.2023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E795C84-B79D-4024-9767-7833B6EA790D}" type="slidenum">
              <a:rPr lang="uk-UA" smtClean="0"/>
              <a:t>‹#›</a:t>
            </a:fld>
            <a:endParaRPr lang="uk-UA"/>
          </a:p>
        </p:txBody>
      </p:sp>
    </p:spTree>
    <p:extLst>
      <p:ext uri="{BB962C8B-B14F-4D97-AF65-F5344CB8AC3E}">
        <p14:creationId xmlns:p14="http://schemas.microsoft.com/office/powerpoint/2010/main" val="375276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1F0B3E0F-9E9B-4AE0-A5E5-145412190EFC}" type="datetimeFigureOut">
              <a:rPr lang="uk-UA" smtClean="0"/>
              <a:t>08.03.2023</a:t>
            </a:fld>
            <a:endParaRPr lang="uk-UA"/>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uk-UA"/>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7E795C84-B79D-4024-9767-7833B6EA790D}" type="slidenum">
              <a:rPr lang="uk-UA" smtClean="0"/>
              <a:t>‹#›</a:t>
            </a:fld>
            <a:endParaRPr lang="uk-UA"/>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415428625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1F0B3E0F-9E9B-4AE0-A5E5-145412190EFC}" type="datetimeFigureOut">
              <a:rPr lang="uk-UA" smtClean="0"/>
              <a:t>08.03.2023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E795C84-B79D-4024-9767-7833B6EA790D}" type="slidenum">
              <a:rPr lang="uk-UA" smtClean="0"/>
              <a:t>‹#›</a:t>
            </a:fld>
            <a:endParaRPr lang="uk-UA"/>
          </a:p>
        </p:txBody>
      </p:sp>
    </p:spTree>
    <p:extLst>
      <p:ext uri="{BB962C8B-B14F-4D97-AF65-F5344CB8AC3E}">
        <p14:creationId xmlns:p14="http://schemas.microsoft.com/office/powerpoint/2010/main" val="4023402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F0B3E0F-9E9B-4AE0-A5E5-145412190EFC}" type="datetimeFigureOut">
              <a:rPr lang="uk-UA" smtClean="0"/>
              <a:t>08.03.2023</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7E795C84-B79D-4024-9767-7833B6EA790D}" type="slidenum">
              <a:rPr lang="uk-UA" smtClean="0"/>
              <a:t>‹#›</a:t>
            </a:fld>
            <a:endParaRPr lang="uk-UA"/>
          </a:p>
        </p:txBody>
      </p:sp>
    </p:spTree>
    <p:extLst>
      <p:ext uri="{BB962C8B-B14F-4D97-AF65-F5344CB8AC3E}">
        <p14:creationId xmlns:p14="http://schemas.microsoft.com/office/powerpoint/2010/main" val="1946347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1F0B3E0F-9E9B-4AE0-A5E5-145412190EFC}" type="datetimeFigureOut">
              <a:rPr lang="uk-UA" smtClean="0"/>
              <a:t>08.03.2023</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7E795C84-B79D-4024-9767-7833B6EA790D}" type="slidenum">
              <a:rPr lang="uk-UA" smtClean="0"/>
              <a:t>‹#›</a:t>
            </a:fld>
            <a:endParaRPr lang="uk-UA"/>
          </a:p>
        </p:txBody>
      </p:sp>
    </p:spTree>
    <p:extLst>
      <p:ext uri="{BB962C8B-B14F-4D97-AF65-F5344CB8AC3E}">
        <p14:creationId xmlns:p14="http://schemas.microsoft.com/office/powerpoint/2010/main" val="3664132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0B3E0F-9E9B-4AE0-A5E5-145412190EFC}" type="datetimeFigureOut">
              <a:rPr lang="uk-UA" smtClean="0"/>
              <a:t>08.03.2023</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7E795C84-B79D-4024-9767-7833B6EA790D}" type="slidenum">
              <a:rPr lang="uk-UA" smtClean="0"/>
              <a:t>‹#›</a:t>
            </a:fld>
            <a:endParaRPr lang="uk-UA"/>
          </a:p>
        </p:txBody>
      </p:sp>
    </p:spTree>
    <p:extLst>
      <p:ext uri="{BB962C8B-B14F-4D97-AF65-F5344CB8AC3E}">
        <p14:creationId xmlns:p14="http://schemas.microsoft.com/office/powerpoint/2010/main" val="2263522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1F0B3E0F-9E9B-4AE0-A5E5-145412190EFC}" type="datetimeFigureOut">
              <a:rPr lang="uk-UA" smtClean="0"/>
              <a:t>08.03.2023</a:t>
            </a:fld>
            <a:endParaRPr lang="uk-UA"/>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uk-UA"/>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7E795C84-B79D-4024-9767-7833B6EA790D}" type="slidenum">
              <a:rPr lang="uk-UA" smtClean="0"/>
              <a:t>‹#›</a:t>
            </a:fld>
            <a:endParaRPr lang="uk-UA"/>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01769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1F0B3E0F-9E9B-4AE0-A5E5-145412190EFC}" type="datetimeFigureOut">
              <a:rPr lang="uk-UA" smtClean="0"/>
              <a:t>08.03.2023</a:t>
            </a:fld>
            <a:endParaRPr lang="uk-UA"/>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uk-UA"/>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7E795C84-B79D-4024-9767-7833B6EA790D}" type="slidenum">
              <a:rPr lang="uk-UA" smtClean="0"/>
              <a:t>‹#›</a:t>
            </a:fld>
            <a:endParaRPr lang="uk-UA"/>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3210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1F0B3E0F-9E9B-4AE0-A5E5-145412190EFC}" type="datetimeFigureOut">
              <a:rPr lang="uk-UA" smtClean="0"/>
              <a:t>08.03.2023</a:t>
            </a:fld>
            <a:endParaRPr lang="uk-UA"/>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uk-UA"/>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7E795C84-B79D-4024-9767-7833B6EA790D}" type="slidenum">
              <a:rPr lang="uk-UA" smtClean="0"/>
              <a:t>‹#›</a:t>
            </a:fld>
            <a:endParaRPr lang="uk-UA"/>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4766931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4294967295" orient="horz" pos="1368">
          <p15:clr>
            <a:srgbClr val="F26B43"/>
          </p15:clr>
        </p15:guide>
        <p15:guide id="4294967295" orient="horz" pos="1440">
          <p15:clr>
            <a:srgbClr val="F26B43"/>
          </p15:clr>
        </p15:guide>
        <p15:guide id="4294967295" orient="horz" pos="3696">
          <p15:clr>
            <a:srgbClr val="F26B43"/>
          </p15:clr>
        </p15:guide>
        <p15:guide id="4294967295" orient="horz" pos="432">
          <p15:clr>
            <a:srgbClr val="F26B43"/>
          </p15:clr>
        </p15:guide>
        <p15:guide id="4294967295" orient="horz" pos="1512">
          <p15:clr>
            <a:srgbClr val="F26B43"/>
          </p15:clr>
        </p15:guide>
        <p15:guide id="4294967295" pos="6912">
          <p15:clr>
            <a:srgbClr val="F26B43"/>
          </p15:clr>
        </p15:guide>
        <p15:guide id="4294967295" pos="936">
          <p15:clr>
            <a:srgbClr val="F26B43"/>
          </p15:clr>
        </p15:guide>
        <p15:guide id="4294967295"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dirty="0" smtClean="0"/>
              <a:t>Овердрафт</a:t>
            </a:r>
            <a:endParaRPr lang="uk-UA" dirty="0"/>
          </a:p>
        </p:txBody>
      </p:sp>
      <p:sp>
        <p:nvSpPr>
          <p:cNvPr id="3" name="Подзаголовок 2"/>
          <p:cNvSpPr>
            <a:spLocks noGrp="1"/>
          </p:cNvSpPr>
          <p:nvPr>
            <p:ph type="subTitle" idx="1"/>
          </p:nvPr>
        </p:nvSpPr>
        <p:spPr/>
        <p:txBody>
          <a:bodyPr/>
          <a:lstStyle/>
          <a:p>
            <a:endParaRPr lang="uk-UA"/>
          </a:p>
        </p:txBody>
      </p:sp>
    </p:spTree>
    <p:extLst>
      <p:ext uri="{BB962C8B-B14F-4D97-AF65-F5344CB8AC3E}">
        <p14:creationId xmlns:p14="http://schemas.microsoft.com/office/powerpoint/2010/main" val="2691755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685800"/>
            <a:ext cx="9601200" cy="926432"/>
          </a:xfrm>
        </p:spPr>
        <p:txBody>
          <a:bodyPr/>
          <a:lstStyle/>
          <a:p>
            <a:r>
              <a:rPr lang="uk-UA" dirty="0" smtClean="0"/>
              <a:t>Загальні умови надання</a:t>
            </a:r>
            <a:endParaRPr lang="uk-UA" dirty="0"/>
          </a:p>
        </p:txBody>
      </p:sp>
      <p:sp>
        <p:nvSpPr>
          <p:cNvPr id="3" name="Объект 2"/>
          <p:cNvSpPr>
            <a:spLocks noGrp="1"/>
          </p:cNvSpPr>
          <p:nvPr>
            <p:ph idx="1"/>
          </p:nvPr>
        </p:nvSpPr>
        <p:spPr>
          <a:xfrm>
            <a:off x="1371600" y="1612232"/>
            <a:ext cx="9601200" cy="4255168"/>
          </a:xfrm>
        </p:spPr>
        <p:txBody>
          <a:bodyPr/>
          <a:lstStyle/>
          <a:p>
            <a:pPr algn="just"/>
            <a:r>
              <a:rPr lang="uk-UA" sz="2400" dirty="0"/>
              <a:t>Клієнт може одержати </a:t>
            </a:r>
            <a:r>
              <a:rPr lang="uk-UA" sz="2400" dirty="0" err="1"/>
              <a:t>ОВД</a:t>
            </a:r>
            <a:r>
              <a:rPr lang="uk-UA" sz="2400" dirty="0"/>
              <a:t> за відсутності претензій з боку банку до його рахунків на момент надання </a:t>
            </a:r>
            <a:r>
              <a:rPr lang="uk-UA" sz="2400" dirty="0" err="1"/>
              <a:t>ОВД</a:t>
            </a:r>
            <a:r>
              <a:rPr lang="uk-UA" sz="2400" dirty="0"/>
              <a:t>, своєчасного повернення раніше отриманих кредитів та повної сплати відсотків за ними. </a:t>
            </a:r>
            <a:endParaRPr lang="uk-UA" sz="2400" dirty="0" smtClean="0"/>
          </a:p>
          <a:p>
            <a:pPr algn="just"/>
            <a:r>
              <a:rPr lang="uk-UA" sz="2400" dirty="0" smtClean="0"/>
              <a:t>Як </a:t>
            </a:r>
            <a:r>
              <a:rPr lang="uk-UA" sz="2400" dirty="0"/>
              <a:t>правило, </a:t>
            </a:r>
            <a:r>
              <a:rPr lang="uk-UA" sz="2400" b="1" dirty="0"/>
              <a:t>надають </a:t>
            </a:r>
            <a:r>
              <a:rPr lang="uk-UA" sz="2400" b="1" dirty="0" err="1"/>
              <a:t>ОВД</a:t>
            </a:r>
            <a:r>
              <a:rPr lang="uk-UA" sz="2400" b="1" dirty="0"/>
              <a:t> на 1 рік</a:t>
            </a:r>
            <a:r>
              <a:rPr lang="uk-UA" sz="2400" dirty="0"/>
              <a:t> із можливістю пролонгації договору. </a:t>
            </a:r>
            <a:endParaRPr lang="uk-UA" sz="2400" dirty="0" smtClean="0"/>
          </a:p>
          <a:p>
            <a:pPr algn="just"/>
            <a:r>
              <a:rPr lang="uk-UA" sz="2400" dirty="0" smtClean="0"/>
              <a:t>Відсотки </a:t>
            </a:r>
            <a:r>
              <a:rPr lang="uk-UA" sz="2400" dirty="0"/>
              <a:t>за користування кредитом нараховують щодня або наприкінці кожного місяця. При цьому списувати відсотки можуть автоматично щодня за рахунок поточних надходжень або клієнт самостійно сплачує їх щомісяця.</a:t>
            </a:r>
          </a:p>
          <a:p>
            <a:endParaRPr lang="uk-UA" dirty="0"/>
          </a:p>
        </p:txBody>
      </p:sp>
    </p:spTree>
    <p:extLst>
      <p:ext uri="{BB962C8B-B14F-4D97-AF65-F5344CB8AC3E}">
        <p14:creationId xmlns:p14="http://schemas.microsoft.com/office/powerpoint/2010/main" val="36900522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830179"/>
            <a:ext cx="9601200" cy="733926"/>
          </a:xfrm>
        </p:spPr>
        <p:txBody>
          <a:bodyPr/>
          <a:lstStyle/>
          <a:p>
            <a:r>
              <a:rPr lang="uk-UA" dirty="0" smtClean="0"/>
              <a:t>Загальні умови надання</a:t>
            </a:r>
            <a:endParaRPr lang="uk-UA" dirty="0"/>
          </a:p>
        </p:txBody>
      </p:sp>
      <p:sp>
        <p:nvSpPr>
          <p:cNvPr id="3" name="Объект 2"/>
          <p:cNvSpPr>
            <a:spLocks noGrp="1"/>
          </p:cNvSpPr>
          <p:nvPr>
            <p:ph idx="1"/>
          </p:nvPr>
        </p:nvSpPr>
        <p:spPr>
          <a:xfrm>
            <a:off x="1371600" y="1852862"/>
            <a:ext cx="9601200" cy="4231105"/>
          </a:xfrm>
        </p:spPr>
        <p:txBody>
          <a:bodyPr>
            <a:normAutofit/>
          </a:bodyPr>
          <a:lstStyle/>
          <a:p>
            <a:pPr algn="just"/>
            <a:r>
              <a:rPr lang="uk-UA" sz="2400" dirty="0"/>
              <a:t>Вимоги до позичальника та порядок розрахунку </a:t>
            </a:r>
            <a:r>
              <a:rPr lang="uk-UA" sz="2400" dirty="0" err="1"/>
              <a:t>ОВД</a:t>
            </a:r>
            <a:r>
              <a:rPr lang="uk-UA" sz="2400" dirty="0"/>
              <a:t> у кожному банку різні. </a:t>
            </a:r>
            <a:r>
              <a:rPr lang="uk-UA" sz="2400" i="1" dirty="0"/>
              <a:t>Наприклад, окремі банки зважають на регулярність грошових надходжень на рахунок (не менш ніж n разів на тиждень); на юридичний статус позичальника тощо. </a:t>
            </a:r>
            <a:endParaRPr lang="uk-UA" sz="2400" i="1" dirty="0" smtClean="0"/>
          </a:p>
          <a:p>
            <a:pPr algn="just"/>
            <a:r>
              <a:rPr lang="uk-UA" sz="2400" dirty="0" smtClean="0"/>
              <a:t>А </a:t>
            </a:r>
            <a:r>
              <a:rPr lang="uk-UA" sz="2400" dirty="0"/>
              <a:t>ліміт </a:t>
            </a:r>
            <a:r>
              <a:rPr lang="uk-UA" sz="2400" dirty="0" err="1"/>
              <a:t>ОВД</a:t>
            </a:r>
            <a:r>
              <a:rPr lang="uk-UA" sz="2400" dirty="0"/>
              <a:t> розраховують з огляду на оборот коштів не лише за рахунком, відкритим у банку-кредиторі, а й в інших банках. Процентна ставка за </a:t>
            </a:r>
            <a:r>
              <a:rPr lang="uk-UA" sz="2400" dirty="0" err="1"/>
              <a:t>ОВД</a:t>
            </a:r>
            <a:r>
              <a:rPr lang="uk-UA" sz="2400" dirty="0"/>
              <a:t> </a:t>
            </a:r>
            <a:r>
              <a:rPr lang="uk-UA" sz="2400" b="1" dirty="0"/>
              <a:t>може бути плаваючою або фіксованою,</a:t>
            </a:r>
            <a:r>
              <a:rPr lang="uk-UA" sz="2400" dirty="0"/>
              <a:t> а за встановлення ліміту </a:t>
            </a:r>
            <a:r>
              <a:rPr lang="uk-UA" sz="2400" dirty="0" err="1"/>
              <a:t>ОВД</a:t>
            </a:r>
            <a:r>
              <a:rPr lang="uk-UA" sz="2400" dirty="0"/>
              <a:t> банк може стягувати комісію.</a:t>
            </a:r>
          </a:p>
          <a:p>
            <a:endParaRPr lang="uk-UA" dirty="0"/>
          </a:p>
        </p:txBody>
      </p:sp>
    </p:spTree>
    <p:extLst>
      <p:ext uri="{BB962C8B-B14F-4D97-AF65-F5344CB8AC3E}">
        <p14:creationId xmlns:p14="http://schemas.microsoft.com/office/powerpoint/2010/main" val="153271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1106904"/>
            <a:ext cx="9601200" cy="1064795"/>
          </a:xfrm>
        </p:spPr>
        <p:txBody>
          <a:bodyPr/>
          <a:lstStyle/>
          <a:p>
            <a:r>
              <a:rPr lang="uk-UA" dirty="0" smtClean="0"/>
              <a:t>Пакет документів</a:t>
            </a:r>
            <a:endParaRPr lang="uk-UA" dirty="0"/>
          </a:p>
        </p:txBody>
      </p:sp>
      <p:sp>
        <p:nvSpPr>
          <p:cNvPr id="3" name="Объект 2"/>
          <p:cNvSpPr>
            <a:spLocks noGrp="1"/>
          </p:cNvSpPr>
          <p:nvPr>
            <p:ph idx="1"/>
          </p:nvPr>
        </p:nvSpPr>
        <p:spPr/>
        <p:txBody>
          <a:bodyPr/>
          <a:lstStyle/>
          <a:p>
            <a:pPr marL="0" indent="0" algn="just">
              <a:buNone/>
            </a:pPr>
            <a:r>
              <a:rPr lang="uk-UA" sz="2400" dirty="0"/>
              <a:t>Кожен банк формує свій пакет документів, які потрібно надавати клієнту-позичальнику. Зокрема, </a:t>
            </a:r>
            <a:r>
              <a:rPr lang="uk-UA" sz="2400" b="1" dirty="0"/>
              <a:t>такими документами можуть бути</a:t>
            </a:r>
            <a:r>
              <a:rPr lang="uk-UA" sz="2400" dirty="0"/>
              <a:t>:</a:t>
            </a:r>
          </a:p>
          <a:p>
            <a:pPr lvl="0" algn="just"/>
            <a:r>
              <a:rPr lang="uk-UA" sz="2400" dirty="0"/>
              <a:t>установчі документи клієнта-позичальника;</a:t>
            </a:r>
          </a:p>
          <a:p>
            <a:pPr lvl="0" algn="just"/>
            <a:r>
              <a:rPr lang="uk-UA" sz="2400" dirty="0"/>
              <a:t>документи із забезпечення, якщо йдеться про заставний </a:t>
            </a:r>
            <a:r>
              <a:rPr lang="uk-UA" sz="2400" dirty="0" err="1"/>
              <a:t>ОВД</a:t>
            </a:r>
            <a:r>
              <a:rPr lang="uk-UA" sz="2400" dirty="0"/>
              <a:t>, та експертної оцінки предмета забезпечення;</a:t>
            </a:r>
          </a:p>
          <a:p>
            <a:pPr lvl="0" algn="just"/>
            <a:r>
              <a:rPr lang="uk-UA" sz="2400" dirty="0"/>
              <a:t>фінансова звітність позичальника;</a:t>
            </a:r>
          </a:p>
          <a:p>
            <a:pPr lvl="0" algn="just"/>
            <a:r>
              <a:rPr lang="uk-UA" sz="2400" dirty="0"/>
              <a:t>інші документи на вимогу банку.</a:t>
            </a:r>
          </a:p>
          <a:p>
            <a:endParaRPr lang="uk-UA" dirty="0"/>
          </a:p>
        </p:txBody>
      </p:sp>
    </p:spTree>
    <p:extLst>
      <p:ext uri="{BB962C8B-B14F-4D97-AF65-F5344CB8AC3E}">
        <p14:creationId xmlns:p14="http://schemas.microsoft.com/office/powerpoint/2010/main" val="3028664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733926"/>
            <a:ext cx="9601200" cy="541421"/>
          </a:xfrm>
        </p:spPr>
        <p:txBody>
          <a:bodyPr>
            <a:normAutofit fontScale="90000"/>
          </a:bodyPr>
          <a:lstStyle/>
          <a:p>
            <a:r>
              <a:rPr lang="uk-UA" sz="3100" b="1" dirty="0"/>
              <a:t>Приклад 1. Умови короткострокового кредитування банками</a:t>
            </a:r>
            <a:r>
              <a:rPr lang="uk-UA" dirty="0"/>
              <a:t/>
            </a:r>
            <a:br>
              <a:rPr lang="uk-UA" dirty="0"/>
            </a:br>
            <a:endParaRPr lang="uk-UA" dirty="0"/>
          </a:p>
        </p:txBody>
      </p:sp>
      <p:sp>
        <p:nvSpPr>
          <p:cNvPr id="3" name="Объект 2"/>
          <p:cNvSpPr>
            <a:spLocks noGrp="1"/>
          </p:cNvSpPr>
          <p:nvPr>
            <p:ph idx="1"/>
          </p:nvPr>
        </p:nvSpPr>
        <p:spPr>
          <a:xfrm>
            <a:off x="1371600" y="1515979"/>
            <a:ext cx="9601200" cy="4351421"/>
          </a:xfrm>
        </p:spPr>
        <p:txBody>
          <a:bodyPr>
            <a:normAutofit fontScale="92500" lnSpcReduction="10000"/>
          </a:bodyPr>
          <a:lstStyle/>
          <a:p>
            <a:pPr algn="just"/>
            <a:r>
              <a:rPr lang="uk-UA" sz="2400" dirty="0"/>
              <a:t>Банк «Перший» розуміє під </a:t>
            </a:r>
            <a:r>
              <a:rPr lang="uk-UA" sz="2400" dirty="0" err="1"/>
              <a:t>ОВД</a:t>
            </a:r>
            <a:r>
              <a:rPr lang="uk-UA" sz="2400" dirty="0"/>
              <a:t> короткостроковий кредит, за якого оплачують платіжні документи клієнта з поточного рахунку понад фактичний залишок коштів на ньому в межах встановленого банком ліміту. При цьому ліміт </a:t>
            </a:r>
            <a:r>
              <a:rPr lang="uk-UA" sz="2400" dirty="0" err="1"/>
              <a:t>ОВД</a:t>
            </a:r>
            <a:r>
              <a:rPr lang="uk-UA" sz="2400" dirty="0"/>
              <a:t> встановлюють для кожного клієнта індивідуально залежно від обсягу надходжень на його поточний рахунок в уповноваженому банку. </a:t>
            </a:r>
            <a:endParaRPr lang="uk-UA" sz="2400" dirty="0" smtClean="0"/>
          </a:p>
          <a:p>
            <a:pPr algn="just"/>
            <a:r>
              <a:rPr lang="uk-UA" sz="2400" dirty="0" smtClean="0"/>
              <a:t>Банк </a:t>
            </a:r>
            <a:r>
              <a:rPr lang="uk-UA" sz="2400" dirty="0"/>
              <a:t>пропонує клієнтам продукт «Овердрафт — 90 днів». За розрахунками банку саме цей період дасть змогу позичальникам (підприємствам оптової та роздрібної торгівлі, виробникам із коротким циклом виробництва та вираженою сезонністю бізнесу) своєчасно та безперебійно розраховуватися з партнерами, фінансувати термінові комерційні договори, раціонально використовувати кредитні кошти, а також оптимізувати витрати на оплату відсотків.</a:t>
            </a:r>
          </a:p>
          <a:p>
            <a:pPr marL="0" indent="0">
              <a:buNone/>
            </a:pPr>
            <a:endParaRPr lang="uk-UA" dirty="0"/>
          </a:p>
        </p:txBody>
      </p:sp>
    </p:spTree>
    <p:extLst>
      <p:ext uri="{BB962C8B-B14F-4D97-AF65-F5344CB8AC3E}">
        <p14:creationId xmlns:p14="http://schemas.microsoft.com/office/powerpoint/2010/main" val="10091910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902369"/>
            <a:ext cx="9601200" cy="998621"/>
          </a:xfrm>
        </p:spPr>
        <p:txBody>
          <a:bodyPr>
            <a:normAutofit fontScale="90000"/>
          </a:bodyPr>
          <a:lstStyle/>
          <a:p>
            <a:r>
              <a:rPr lang="uk-UA" sz="3100" b="1" dirty="0"/>
              <a:t>Приклад 1. Умови короткострокового кредитування </a:t>
            </a:r>
            <a:r>
              <a:rPr lang="uk-UA" sz="3100" b="1" dirty="0" smtClean="0"/>
              <a:t>банками (</a:t>
            </a:r>
            <a:r>
              <a:rPr lang="uk-UA" sz="3100" b="1" i="1" dirty="0" smtClean="0"/>
              <a:t>продовження)</a:t>
            </a:r>
            <a:r>
              <a:rPr lang="uk-UA" dirty="0"/>
              <a:t/>
            </a:r>
            <a:br>
              <a:rPr lang="uk-UA" dirty="0"/>
            </a:br>
            <a:endParaRPr lang="uk-UA" dirty="0"/>
          </a:p>
        </p:txBody>
      </p:sp>
      <p:sp>
        <p:nvSpPr>
          <p:cNvPr id="3" name="Объект 2"/>
          <p:cNvSpPr>
            <a:spLocks noGrp="1"/>
          </p:cNvSpPr>
          <p:nvPr>
            <p:ph idx="1"/>
          </p:nvPr>
        </p:nvSpPr>
        <p:spPr>
          <a:xfrm>
            <a:off x="1371600" y="2189747"/>
            <a:ext cx="9601200" cy="3677653"/>
          </a:xfrm>
        </p:spPr>
        <p:txBody>
          <a:bodyPr>
            <a:normAutofit/>
          </a:bodyPr>
          <a:lstStyle/>
          <a:p>
            <a:pPr algn="just"/>
            <a:r>
              <a:rPr lang="uk-UA" sz="2400" dirty="0"/>
              <a:t>Ліміт </a:t>
            </a:r>
            <a:r>
              <a:rPr lang="uk-UA" sz="2400" dirty="0" err="1"/>
              <a:t>ОВД</a:t>
            </a:r>
            <a:r>
              <a:rPr lang="uk-UA" sz="2400" dirty="0"/>
              <a:t> встановлено на рівні: до 25% середньомісячних надходжень на поточні рахунки позичальника — за бланковими </a:t>
            </a:r>
            <a:r>
              <a:rPr lang="uk-UA" sz="2400" dirty="0" err="1"/>
              <a:t>ОВД</a:t>
            </a:r>
            <a:r>
              <a:rPr lang="uk-UA" sz="2400" dirty="0"/>
              <a:t>; до 35% — за заставними </a:t>
            </a:r>
            <a:r>
              <a:rPr lang="uk-UA" sz="2400" dirty="0" err="1"/>
              <a:t>ОВД</a:t>
            </a:r>
            <a:r>
              <a:rPr lang="uk-UA" sz="2400" dirty="0"/>
              <a:t>. Максимальний ліміт </a:t>
            </a:r>
            <a:r>
              <a:rPr lang="uk-UA" sz="2400" dirty="0" err="1"/>
              <a:t>ОВД</a:t>
            </a:r>
            <a:r>
              <a:rPr lang="uk-UA" sz="2400" dirty="0"/>
              <a:t> відсутній. Процентна ставка: за бланковими </a:t>
            </a:r>
            <a:r>
              <a:rPr lang="uk-UA" sz="2400" dirty="0" err="1"/>
              <a:t>ОВД</a:t>
            </a:r>
            <a:r>
              <a:rPr lang="uk-UA" sz="2400" dirty="0"/>
              <a:t> — фіксована; за заставними — індивідуальна. У разі встановлення ліміту </a:t>
            </a:r>
            <a:r>
              <a:rPr lang="uk-UA" sz="2400" dirty="0" err="1"/>
              <a:t>ОВД</a:t>
            </a:r>
            <a:r>
              <a:rPr lang="uk-UA" sz="2400" dirty="0"/>
              <a:t> банк знімає одноразову комісію розміром 1,25%.</a:t>
            </a:r>
          </a:p>
        </p:txBody>
      </p:sp>
    </p:spTree>
    <p:extLst>
      <p:ext uri="{BB962C8B-B14F-4D97-AF65-F5344CB8AC3E}">
        <p14:creationId xmlns:p14="http://schemas.microsoft.com/office/powerpoint/2010/main" val="29626527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685800"/>
            <a:ext cx="9601200" cy="974558"/>
          </a:xfrm>
        </p:spPr>
        <p:txBody>
          <a:bodyPr/>
          <a:lstStyle/>
          <a:p>
            <a:r>
              <a:rPr lang="uk-UA" b="1" dirty="0"/>
              <a:t>Бухгалтерський облік </a:t>
            </a:r>
            <a:r>
              <a:rPr lang="uk-UA" b="1" dirty="0" err="1"/>
              <a:t>ОВД</a:t>
            </a:r>
            <a:endParaRPr lang="uk-UA" b="1" dirty="0"/>
          </a:p>
        </p:txBody>
      </p:sp>
      <p:sp>
        <p:nvSpPr>
          <p:cNvPr id="3" name="Объект 2"/>
          <p:cNvSpPr>
            <a:spLocks noGrp="1"/>
          </p:cNvSpPr>
          <p:nvPr>
            <p:ph idx="1"/>
          </p:nvPr>
        </p:nvSpPr>
        <p:spPr>
          <a:xfrm>
            <a:off x="1371600" y="1660358"/>
            <a:ext cx="9601200" cy="4207042"/>
          </a:xfrm>
        </p:spPr>
        <p:txBody>
          <a:bodyPr>
            <a:normAutofit/>
          </a:bodyPr>
          <a:lstStyle/>
          <a:p>
            <a:pPr algn="just"/>
            <a:r>
              <a:rPr lang="uk-UA" sz="2400" dirty="0"/>
              <a:t>Кредит </a:t>
            </a:r>
            <a:r>
              <a:rPr lang="uk-UA" sz="2400" dirty="0" err="1"/>
              <a:t>ОВД</a:t>
            </a:r>
            <a:r>
              <a:rPr lang="uk-UA" sz="2400" dirty="0"/>
              <a:t> вважають отриманим з моменту оплати за рахунок коштів банку. </a:t>
            </a:r>
            <a:r>
              <a:rPr lang="uk-UA" sz="2400" b="1" i="1" dirty="0"/>
              <a:t>За П(С)БО 15 «Доходи»</a:t>
            </a:r>
            <a:r>
              <a:rPr lang="uk-UA" sz="2400" dirty="0"/>
              <a:t> цей факт не призводить до визнання доходу, адже кредити та позики лише поповнюють оборотні кошти підприємства, а не збільшують його власний капітал. </a:t>
            </a:r>
            <a:endParaRPr lang="uk-UA" sz="2400" dirty="0" smtClean="0"/>
          </a:p>
          <a:p>
            <a:pPr algn="just"/>
            <a:r>
              <a:rPr lang="uk-UA" sz="2400" dirty="0" smtClean="0"/>
              <a:t>До </a:t>
            </a:r>
            <a:r>
              <a:rPr lang="uk-UA" sz="2400" dirty="0"/>
              <a:t>того ж для обліку </a:t>
            </a:r>
            <a:r>
              <a:rPr lang="uk-UA" sz="2400" dirty="0" err="1"/>
              <a:t>ОВД</a:t>
            </a:r>
            <a:r>
              <a:rPr lang="uk-UA" sz="2400" dirty="0"/>
              <a:t> на практиці </a:t>
            </a:r>
            <a:r>
              <a:rPr lang="uk-UA" sz="2400" b="1" dirty="0"/>
              <a:t>застосовують два </a:t>
            </a:r>
            <a:r>
              <a:rPr lang="uk-UA" sz="2400" b="1" dirty="0" smtClean="0"/>
              <a:t>варіанти.</a:t>
            </a:r>
          </a:p>
          <a:p>
            <a:pPr marL="0" indent="0" algn="just">
              <a:buNone/>
            </a:pPr>
            <a:endParaRPr lang="uk-UA" sz="2400" b="1" dirty="0" smtClean="0"/>
          </a:p>
          <a:p>
            <a:pPr algn="just"/>
            <a:r>
              <a:rPr lang="uk-UA" sz="2400" b="1" dirty="0" smtClean="0"/>
              <a:t>! Обліковувати </a:t>
            </a:r>
            <a:r>
              <a:rPr lang="uk-UA" sz="2400" b="1" dirty="0" err="1"/>
              <a:t>ОВД</a:t>
            </a:r>
            <a:r>
              <a:rPr lang="uk-UA" sz="2400" dirty="0"/>
              <a:t> Мінфін пропонує за методом кредитового сальдо поточного рахунку</a:t>
            </a:r>
          </a:p>
          <a:p>
            <a:pPr algn="just"/>
            <a:endParaRPr lang="uk-UA" sz="2400" dirty="0"/>
          </a:p>
        </p:txBody>
      </p:sp>
    </p:spTree>
    <p:extLst>
      <p:ext uri="{BB962C8B-B14F-4D97-AF65-F5344CB8AC3E}">
        <p14:creationId xmlns:p14="http://schemas.microsoft.com/office/powerpoint/2010/main" val="5846955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685799"/>
            <a:ext cx="9601200" cy="830179"/>
          </a:xfrm>
        </p:spPr>
        <p:txBody>
          <a:bodyPr>
            <a:normAutofit/>
          </a:bodyPr>
          <a:lstStyle/>
          <a:p>
            <a:r>
              <a:rPr lang="uk-UA" dirty="0" smtClean="0"/>
              <a:t>Варіант 1. Бухгалтерський облік </a:t>
            </a:r>
            <a:r>
              <a:rPr lang="uk-UA" dirty="0" err="1" smtClean="0"/>
              <a:t>ОВД</a:t>
            </a:r>
            <a:endParaRPr lang="uk-UA" dirty="0"/>
          </a:p>
        </p:txBody>
      </p:sp>
      <p:sp>
        <p:nvSpPr>
          <p:cNvPr id="3" name="Объект 2"/>
          <p:cNvSpPr>
            <a:spLocks noGrp="1"/>
          </p:cNvSpPr>
          <p:nvPr>
            <p:ph idx="1"/>
          </p:nvPr>
        </p:nvSpPr>
        <p:spPr>
          <a:xfrm>
            <a:off x="1371600" y="1515978"/>
            <a:ext cx="9601200" cy="4351422"/>
          </a:xfrm>
        </p:spPr>
        <p:txBody>
          <a:bodyPr>
            <a:noAutofit/>
          </a:bodyPr>
          <a:lstStyle/>
          <a:p>
            <a:pPr algn="just"/>
            <a:r>
              <a:rPr lang="uk-UA" sz="2400" b="1" i="1" dirty="0"/>
              <a:t>Варіант «Кредитове сальдо поточного рахунку» </a:t>
            </a:r>
            <a:r>
              <a:rPr lang="uk-UA" sz="2400" dirty="0"/>
              <a:t>викладено в листі Мінфіну від 09.12.2003 № 31-04200-30-5/7021. Він базується на особливостях бухгалтерського обліку кредитів </a:t>
            </a:r>
            <a:r>
              <a:rPr lang="uk-UA" sz="2400" dirty="0" err="1"/>
              <a:t>ОВД</a:t>
            </a:r>
            <a:r>
              <a:rPr lang="uk-UA" sz="2400" dirty="0"/>
              <a:t> (кредитування рахунку) банками. </a:t>
            </a:r>
            <a:endParaRPr lang="uk-UA" sz="2400" dirty="0" smtClean="0"/>
          </a:p>
          <a:p>
            <a:pPr algn="just"/>
            <a:r>
              <a:rPr lang="uk-UA" sz="2400" dirty="0" smtClean="0"/>
              <a:t>Такі </a:t>
            </a:r>
            <a:r>
              <a:rPr lang="uk-UA" sz="2400" dirty="0"/>
              <a:t>особливості </a:t>
            </a:r>
            <a:r>
              <a:rPr lang="uk-UA" sz="2400" b="1" i="1" dirty="0"/>
              <a:t>зазначено в Інструкції з бухгалтерського обліку кредитних, вкладних (депозитних) операцій та формування і використання резервів під кредитні ризики в банках України, </a:t>
            </a:r>
            <a:r>
              <a:rPr lang="uk-UA" sz="2400" dirty="0"/>
              <a:t>затвердженій постановою Правління НБУ від 27.12.2007 № 481 (</a:t>
            </a:r>
            <a:r>
              <a:rPr lang="uk-UA" sz="2400" i="1" dirty="0"/>
              <a:t>далі </a:t>
            </a:r>
            <a:r>
              <a:rPr lang="uk-UA" sz="2400" dirty="0"/>
              <a:t>— Інструкція). </a:t>
            </a:r>
          </a:p>
        </p:txBody>
      </p:sp>
    </p:spTree>
    <p:extLst>
      <p:ext uri="{BB962C8B-B14F-4D97-AF65-F5344CB8AC3E}">
        <p14:creationId xmlns:p14="http://schemas.microsoft.com/office/powerpoint/2010/main" val="25543406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685800"/>
            <a:ext cx="9601200" cy="830179"/>
          </a:xfrm>
        </p:spPr>
        <p:txBody>
          <a:bodyPr/>
          <a:lstStyle/>
          <a:p>
            <a:r>
              <a:rPr lang="uk-UA" i="1" dirty="0" smtClean="0"/>
              <a:t>Продовження варіант 1</a:t>
            </a:r>
            <a:endParaRPr lang="uk-UA" i="1" dirty="0"/>
          </a:p>
        </p:txBody>
      </p:sp>
      <p:sp>
        <p:nvSpPr>
          <p:cNvPr id="3" name="Объект 2"/>
          <p:cNvSpPr>
            <a:spLocks noGrp="1"/>
          </p:cNvSpPr>
          <p:nvPr>
            <p:ph idx="1"/>
          </p:nvPr>
        </p:nvSpPr>
        <p:spPr>
          <a:xfrm>
            <a:off x="1371600" y="1708484"/>
            <a:ext cx="10010274" cy="4158916"/>
          </a:xfrm>
        </p:spPr>
        <p:txBody>
          <a:bodyPr>
            <a:normAutofit/>
          </a:bodyPr>
          <a:lstStyle/>
          <a:p>
            <a:pPr algn="just"/>
            <a:r>
              <a:rPr lang="uk-UA" dirty="0"/>
              <a:t>Так, </a:t>
            </a:r>
            <a:r>
              <a:rPr lang="uk-UA" b="1" i="1" dirty="0"/>
              <a:t>за пунктами 2.1-2.3 Інструкції</a:t>
            </a:r>
            <a:r>
              <a:rPr lang="uk-UA" dirty="0"/>
              <a:t> банк відображає в обліку зобов’язання з кредитування на дату укладення договору, відповідно до якого передбачено кредитування рахунку клієнта. При цьому банк фіксує суму наданих </a:t>
            </a:r>
            <a:r>
              <a:rPr lang="uk-UA" dirty="0" err="1"/>
              <a:t>ОВД</a:t>
            </a:r>
            <a:r>
              <a:rPr lang="uk-UA" dirty="0"/>
              <a:t> за дебетом рахунків клієнтів (юридичних і фізичних осіб), у результаті чого виникає дебетовий залишок на цих рахунках.</a:t>
            </a:r>
          </a:p>
          <a:p>
            <a:pPr algn="just"/>
            <a:r>
              <a:rPr lang="uk-UA" dirty="0"/>
              <a:t>Потім банк зменшує суму зобов’язання з кредитування, що обліковують за позабалансовим рахунком, на суму наданого кредиту </a:t>
            </a:r>
            <a:r>
              <a:rPr lang="uk-UA" dirty="0" err="1"/>
              <a:t>ОВД</a:t>
            </a:r>
            <a:r>
              <a:rPr lang="uk-UA" dirty="0"/>
              <a:t>. У виписці банку за операціями за поточним рахунком клієнт побачить дебетовий залишок зі знаком «–». </a:t>
            </a:r>
            <a:endParaRPr lang="uk-UA" dirty="0" smtClean="0"/>
          </a:p>
          <a:p>
            <a:pPr algn="just"/>
            <a:r>
              <a:rPr lang="uk-UA" dirty="0" smtClean="0"/>
              <a:t>Тож </a:t>
            </a:r>
            <a:r>
              <a:rPr lang="uk-UA" dirty="0"/>
              <a:t>Мінфін рекомендує обліковувати цей залишок </a:t>
            </a:r>
            <a:r>
              <a:rPr lang="uk-UA" i="1" dirty="0"/>
              <a:t>за кредитом субрахунку 311 «Поточні рахунки в національній валюті»</a:t>
            </a:r>
            <a:r>
              <a:rPr lang="uk-UA" dirty="0"/>
              <a:t>. Також у вищезгаданому листі Мінфін пропонує такі зобов’язання за </a:t>
            </a:r>
            <a:r>
              <a:rPr lang="uk-UA" dirty="0" err="1"/>
              <a:t>ОВД</a:t>
            </a:r>
            <a:r>
              <a:rPr lang="uk-UA" dirty="0"/>
              <a:t> відображати у статті 1600 «Короткострокові кредити банків» Балансу (</a:t>
            </a:r>
            <a:r>
              <a:rPr lang="uk-UA" u="sng" dirty="0"/>
              <a:t>Звіту про фінансовий стан</a:t>
            </a:r>
            <a:r>
              <a:rPr lang="uk-UA" dirty="0"/>
              <a:t>).</a:t>
            </a:r>
          </a:p>
          <a:p>
            <a:endParaRPr lang="uk-UA" dirty="0"/>
          </a:p>
        </p:txBody>
      </p:sp>
    </p:spTree>
    <p:extLst>
      <p:ext uri="{BB962C8B-B14F-4D97-AF65-F5344CB8AC3E}">
        <p14:creationId xmlns:p14="http://schemas.microsoft.com/office/powerpoint/2010/main" val="13285116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599" y="890336"/>
            <a:ext cx="9793705" cy="986589"/>
          </a:xfrm>
        </p:spPr>
        <p:txBody>
          <a:bodyPr>
            <a:normAutofit/>
          </a:bodyPr>
          <a:lstStyle/>
          <a:p>
            <a:r>
              <a:rPr lang="uk-UA" sz="3600" b="1" dirty="0" smtClean="0"/>
              <a:t>Варіант 2. Бухгалтерський облік овердрафту</a:t>
            </a:r>
            <a:endParaRPr lang="uk-UA" sz="3600" b="1" dirty="0"/>
          </a:p>
        </p:txBody>
      </p:sp>
      <p:sp>
        <p:nvSpPr>
          <p:cNvPr id="3" name="Объект 2"/>
          <p:cNvSpPr>
            <a:spLocks noGrp="1"/>
          </p:cNvSpPr>
          <p:nvPr>
            <p:ph idx="1"/>
          </p:nvPr>
        </p:nvSpPr>
        <p:spPr>
          <a:xfrm>
            <a:off x="1371600" y="1876926"/>
            <a:ext cx="9601200" cy="3990474"/>
          </a:xfrm>
        </p:spPr>
        <p:txBody>
          <a:bodyPr>
            <a:normAutofit/>
          </a:bodyPr>
          <a:lstStyle/>
          <a:p>
            <a:pPr algn="just"/>
            <a:r>
              <a:rPr lang="uk-UA" sz="2400" b="1" dirty="0"/>
              <a:t>За варіантом «Короткострокова позика» </a:t>
            </a:r>
            <a:r>
              <a:rPr lang="uk-UA" sz="2400" dirty="0"/>
              <a:t>заборгованість за </a:t>
            </a:r>
            <a:r>
              <a:rPr lang="uk-UA" sz="2400" dirty="0" err="1"/>
              <a:t>ОВД</a:t>
            </a:r>
            <a:r>
              <a:rPr lang="uk-UA" sz="2400" dirty="0"/>
              <a:t> обліковують </a:t>
            </a:r>
            <a:r>
              <a:rPr lang="uk-UA" sz="2400" b="1" i="1" dirty="0"/>
              <a:t>за дебетом субрахунку 311 у кореспонденції з субрахунком 601 «Короткострокові кредити банків у національній валюті». </a:t>
            </a:r>
            <a:endParaRPr lang="uk-UA" sz="2400" b="1" i="1" dirty="0" smtClean="0"/>
          </a:p>
          <a:p>
            <a:pPr algn="just"/>
            <a:r>
              <a:rPr lang="uk-UA" sz="2400" dirty="0" smtClean="0"/>
              <a:t>Зрозуміло</a:t>
            </a:r>
            <a:r>
              <a:rPr lang="uk-UA" sz="2400" dirty="0"/>
              <a:t>, що у цьому разі така заборгованість також потрапить до статті 1600 Балансу, якщо її не буде погашено на кінець звітного кварталу.</a:t>
            </a:r>
          </a:p>
        </p:txBody>
      </p:sp>
    </p:spTree>
    <p:extLst>
      <p:ext uri="{BB962C8B-B14F-4D97-AF65-F5344CB8AC3E}">
        <p14:creationId xmlns:p14="http://schemas.microsoft.com/office/powerpoint/2010/main" val="1376058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685800"/>
            <a:ext cx="9601200" cy="950495"/>
          </a:xfrm>
        </p:spPr>
        <p:txBody>
          <a:bodyPr/>
          <a:lstStyle/>
          <a:p>
            <a:r>
              <a:rPr lang="uk-UA" dirty="0" smtClean="0"/>
              <a:t>Облік відсотків за </a:t>
            </a:r>
            <a:r>
              <a:rPr lang="uk-UA" dirty="0" err="1" smtClean="0"/>
              <a:t>ОВД</a:t>
            </a:r>
            <a:endParaRPr lang="uk-UA" dirty="0"/>
          </a:p>
        </p:txBody>
      </p:sp>
      <p:sp>
        <p:nvSpPr>
          <p:cNvPr id="3" name="Объект 2"/>
          <p:cNvSpPr>
            <a:spLocks noGrp="1"/>
          </p:cNvSpPr>
          <p:nvPr>
            <p:ph idx="1"/>
          </p:nvPr>
        </p:nvSpPr>
        <p:spPr>
          <a:xfrm>
            <a:off x="1371600" y="1636295"/>
            <a:ext cx="9601200" cy="4231105"/>
          </a:xfrm>
        </p:spPr>
        <p:txBody>
          <a:bodyPr>
            <a:normAutofit fontScale="92500"/>
          </a:bodyPr>
          <a:lstStyle/>
          <a:p>
            <a:pPr algn="just"/>
            <a:r>
              <a:rPr lang="uk-UA" sz="2400" dirty="0"/>
              <a:t>Якщо отриманий </a:t>
            </a:r>
            <a:r>
              <a:rPr lang="uk-UA" sz="2400" dirty="0" err="1"/>
              <a:t>ОВД</a:t>
            </a:r>
            <a:r>
              <a:rPr lang="uk-UA" sz="2400" dirty="0"/>
              <a:t> не пов’язаний зі створенням кваліфікаційного активу, відсотки за користування </a:t>
            </a:r>
            <a:r>
              <a:rPr lang="uk-UA" sz="2400" dirty="0" err="1"/>
              <a:t>ОВД</a:t>
            </a:r>
            <a:r>
              <a:rPr lang="uk-UA" sz="2400" dirty="0"/>
              <a:t> нараховують </a:t>
            </a:r>
            <a:r>
              <a:rPr lang="uk-UA" sz="2400" b="1" i="1" dirty="0"/>
              <a:t>за дебетом субрахунку 951 «Відсотки за кредитом» у кореспонденції із кредитом субрахунку 684 «Розрахунки за нарахованими відсотками». </a:t>
            </a:r>
            <a:endParaRPr lang="uk-UA" sz="2400" b="1" i="1" dirty="0" smtClean="0"/>
          </a:p>
          <a:p>
            <a:pPr algn="just"/>
            <a:r>
              <a:rPr lang="uk-UA" sz="2400" dirty="0" smtClean="0"/>
              <a:t>Адже </a:t>
            </a:r>
            <a:r>
              <a:rPr lang="uk-UA" sz="2400" dirty="0"/>
              <a:t>за </a:t>
            </a:r>
            <a:r>
              <a:rPr lang="uk-UA" sz="2400" u="sng" dirty="0"/>
              <a:t>пунктом 27 П(С)БО 16 «Витрати»</a:t>
            </a:r>
            <a:r>
              <a:rPr lang="uk-UA" sz="2400" dirty="0"/>
              <a:t> до фінансових витрат відносять витрати на проценти (за користування кредитами, отриманими за облігаціями, випущеними за фінансовою орендою тощо) та інші витрати підприємства, пов’язані із запозиченнями (крім фінансових витрат, які включають до собівартості кваліфікаційних активів відповідно до </a:t>
            </a:r>
            <a:r>
              <a:rPr lang="uk-UA" sz="2400" u="sng" dirty="0"/>
              <a:t>П(С)БО 31 «Фінансові витрати»</a:t>
            </a:r>
            <a:r>
              <a:rPr lang="uk-UA" sz="2400" dirty="0"/>
              <a:t>). </a:t>
            </a:r>
            <a:endParaRPr lang="uk-UA" sz="2400" dirty="0" smtClean="0"/>
          </a:p>
          <a:p>
            <a:pPr algn="just"/>
            <a:r>
              <a:rPr lang="uk-UA" sz="2400" dirty="0" smtClean="0"/>
              <a:t>Сплату </a:t>
            </a:r>
            <a:r>
              <a:rPr lang="uk-UA" sz="2400" dirty="0"/>
              <a:t>відсотків банку проводять </a:t>
            </a:r>
            <a:r>
              <a:rPr lang="uk-UA" sz="2400" b="1" dirty="0"/>
              <a:t>за дебетом субрахунку 684 та кредитом 311.</a:t>
            </a:r>
          </a:p>
          <a:p>
            <a:endParaRPr lang="uk-UA" dirty="0"/>
          </a:p>
        </p:txBody>
      </p:sp>
    </p:spTree>
    <p:extLst>
      <p:ext uri="{BB962C8B-B14F-4D97-AF65-F5344CB8AC3E}">
        <p14:creationId xmlns:p14="http://schemas.microsoft.com/office/powerpoint/2010/main" val="25182090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878306"/>
            <a:ext cx="9601200" cy="1070811"/>
          </a:xfrm>
        </p:spPr>
        <p:txBody>
          <a:bodyPr/>
          <a:lstStyle/>
          <a:p>
            <a:r>
              <a:rPr lang="uk-UA" dirty="0" smtClean="0"/>
              <a:t>Поняття «овердрафт»</a:t>
            </a:r>
            <a:endParaRPr lang="uk-UA" dirty="0"/>
          </a:p>
        </p:txBody>
      </p:sp>
      <p:sp>
        <p:nvSpPr>
          <p:cNvPr id="3" name="Объект 2"/>
          <p:cNvSpPr>
            <a:spLocks noGrp="1"/>
          </p:cNvSpPr>
          <p:nvPr>
            <p:ph idx="1"/>
          </p:nvPr>
        </p:nvSpPr>
        <p:spPr>
          <a:xfrm>
            <a:off x="1371600" y="1949117"/>
            <a:ext cx="9601200" cy="3918283"/>
          </a:xfrm>
        </p:spPr>
        <p:txBody>
          <a:bodyPr>
            <a:normAutofit/>
          </a:bodyPr>
          <a:lstStyle/>
          <a:p>
            <a:pPr algn="just"/>
            <a:r>
              <a:rPr lang="uk-UA" sz="2400" dirty="0"/>
              <a:t>У міжнародній практиці </a:t>
            </a:r>
            <a:r>
              <a:rPr lang="uk-UA" sz="2400" b="1" dirty="0"/>
              <a:t>овердрафт</a:t>
            </a:r>
            <a:r>
              <a:rPr lang="uk-UA" sz="2400" dirty="0"/>
              <a:t> </a:t>
            </a:r>
            <a:r>
              <a:rPr lang="uk-UA" sz="2400" i="1" dirty="0"/>
              <a:t>(</a:t>
            </a:r>
            <a:r>
              <a:rPr lang="uk-UA" sz="2400" i="1" dirty="0" err="1"/>
              <a:t>англ</a:t>
            </a:r>
            <a:r>
              <a:rPr lang="uk-UA" sz="2400" i="1" dirty="0"/>
              <a:t>. </a:t>
            </a:r>
            <a:r>
              <a:rPr lang="uk-UA" sz="2400" i="1" dirty="0" err="1"/>
              <a:t>overdraft</a:t>
            </a:r>
            <a:r>
              <a:rPr lang="uk-UA" sz="2400" i="1" dirty="0"/>
              <a:t> — понад заплановане, перевитрата)</a:t>
            </a:r>
            <a:r>
              <a:rPr lang="uk-UA" sz="2400" dirty="0"/>
              <a:t> розглядають як один із інструментів банківського фінансування. </a:t>
            </a:r>
            <a:endParaRPr lang="uk-UA" sz="2400" dirty="0" smtClean="0"/>
          </a:p>
          <a:p>
            <a:pPr algn="just"/>
            <a:r>
              <a:rPr lang="uk-UA" sz="2400" dirty="0" smtClean="0"/>
              <a:t>По </a:t>
            </a:r>
            <a:r>
              <a:rPr lang="uk-UA" sz="2400" dirty="0"/>
              <a:t>суті, це короткостроковий банківський кредит, який надають суб’єкту господарювання у разі недостатності або відсутності коштів на його поточному рахунку. Як правило, комерційні банки такі кредити пропонують благонадійним клієнтам, а умови прописують безпосередньо в договорі банківського рахунку.</a:t>
            </a:r>
          </a:p>
        </p:txBody>
      </p:sp>
    </p:spTree>
    <p:extLst>
      <p:ext uri="{BB962C8B-B14F-4D97-AF65-F5344CB8AC3E}">
        <p14:creationId xmlns:p14="http://schemas.microsoft.com/office/powerpoint/2010/main" val="608031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just"/>
            <a:r>
              <a:rPr lang="uk-UA" dirty="0"/>
              <a:t>О</a:t>
            </a:r>
            <a:r>
              <a:rPr lang="uk-UA" dirty="0" smtClean="0"/>
              <a:t>блік </a:t>
            </a:r>
            <a:r>
              <a:rPr lang="uk-UA" dirty="0"/>
              <a:t>за відсотками щодо </a:t>
            </a:r>
            <a:r>
              <a:rPr lang="uk-UA" dirty="0" err="1"/>
              <a:t>ОВД</a:t>
            </a:r>
            <a:r>
              <a:rPr lang="uk-UA" dirty="0"/>
              <a:t> за кваліфікаційними активами</a:t>
            </a:r>
            <a:endParaRPr lang="uk-UA" dirty="0"/>
          </a:p>
        </p:txBody>
      </p:sp>
      <p:sp>
        <p:nvSpPr>
          <p:cNvPr id="3" name="Объект 2"/>
          <p:cNvSpPr>
            <a:spLocks noGrp="1"/>
          </p:cNvSpPr>
          <p:nvPr>
            <p:ph idx="1"/>
          </p:nvPr>
        </p:nvSpPr>
        <p:spPr>
          <a:xfrm>
            <a:off x="1371599" y="2171699"/>
            <a:ext cx="9962147" cy="4036595"/>
          </a:xfrm>
        </p:spPr>
        <p:txBody>
          <a:bodyPr>
            <a:normAutofit fontScale="92500"/>
          </a:bodyPr>
          <a:lstStyle/>
          <a:p>
            <a:pPr algn="just"/>
            <a:r>
              <a:rPr lang="uk-UA" sz="2400" dirty="0"/>
              <a:t>З</a:t>
            </a:r>
            <a:r>
              <a:rPr lang="uk-UA" sz="2400" dirty="0" smtClean="0"/>
              <a:t>а </a:t>
            </a:r>
            <a:r>
              <a:rPr lang="uk-UA" sz="2400" u="sng" dirty="0"/>
              <a:t>пунктом 3 П(С)БО 31</a:t>
            </a:r>
            <a:r>
              <a:rPr lang="uk-UA" sz="2400" dirty="0"/>
              <a:t> </a:t>
            </a:r>
            <a:r>
              <a:rPr lang="uk-UA" sz="2400" b="1" i="1" dirty="0" smtClean="0"/>
              <a:t>кваліфікаційний актив </a:t>
            </a:r>
            <a:r>
              <a:rPr lang="uk-UA" sz="2400" dirty="0" smtClean="0"/>
              <a:t>— </a:t>
            </a:r>
            <a:r>
              <a:rPr lang="uk-UA" sz="2400" dirty="0"/>
              <a:t>це актив, який обов’язково вимагає істотного часу для його створення. </a:t>
            </a:r>
            <a:endParaRPr lang="uk-UA" sz="2400" dirty="0" smtClean="0"/>
          </a:p>
          <a:p>
            <a:pPr algn="just"/>
            <a:r>
              <a:rPr lang="uk-UA" sz="2400" dirty="0" smtClean="0"/>
              <a:t>Для </a:t>
            </a:r>
            <a:r>
              <a:rPr lang="uk-UA" sz="2400" dirty="0"/>
              <a:t>цілей </a:t>
            </a:r>
            <a:r>
              <a:rPr lang="uk-UA" sz="2400" u="sng" dirty="0"/>
              <a:t>П(С)БО 31</a:t>
            </a:r>
            <a:r>
              <a:rPr lang="uk-UA" sz="2400" dirty="0"/>
              <a:t> істотним уважають час, який становить більш ніж три місяці (</a:t>
            </a:r>
            <a:r>
              <a:rPr lang="uk-UA" sz="2400" dirty="0" err="1"/>
              <a:t>пп</a:t>
            </a:r>
            <a:r>
              <a:rPr lang="uk-UA" sz="2400" dirty="0"/>
              <a:t>. 1.6 Методичні рекомендації з бухгалтерського обліку фінансових витрат, затверджених наказом Мінфіну від 01.11.2010 № 1300). </a:t>
            </a:r>
            <a:endParaRPr lang="uk-UA" sz="2400" dirty="0" smtClean="0"/>
          </a:p>
          <a:p>
            <a:pPr algn="just"/>
            <a:r>
              <a:rPr lang="uk-UA" sz="2400" dirty="0" smtClean="0"/>
              <a:t>Тож </a:t>
            </a:r>
            <a:r>
              <a:rPr lang="uk-UA" sz="2400" dirty="0"/>
              <a:t>за вимогами </a:t>
            </a:r>
            <a:r>
              <a:rPr lang="uk-UA" sz="2400" u="sng" dirty="0"/>
              <a:t>П(С)БО 31</a:t>
            </a:r>
            <a:r>
              <a:rPr lang="uk-UA" sz="2400" dirty="0"/>
              <a:t> нараховані відсотки за кредитом, у тому числі за </a:t>
            </a:r>
            <a:r>
              <a:rPr lang="uk-UA" sz="2400" dirty="0" err="1"/>
              <a:t>ОВД</a:t>
            </a:r>
            <a:r>
              <a:rPr lang="uk-UA" sz="2400" dirty="0"/>
              <a:t>, підприємство має включати до собівартості конкретного кваліфікаційного активу. </a:t>
            </a:r>
            <a:endParaRPr lang="uk-UA" sz="2400" dirty="0" smtClean="0"/>
          </a:p>
          <a:p>
            <a:pPr algn="just"/>
            <a:r>
              <a:rPr lang="uk-UA" sz="2400" dirty="0" smtClean="0"/>
              <a:t>Тобто </a:t>
            </a:r>
            <a:r>
              <a:rPr lang="uk-UA" sz="2400" dirty="0"/>
              <a:t>проведення </a:t>
            </a:r>
            <a:r>
              <a:rPr lang="uk-UA" sz="2400" b="1" i="1" dirty="0"/>
              <a:t>будуть за дебетом відповідного субрахунку рахунку 15 «Капітальні інвестиції» у кореспонденції із кредитом субрахунку 684.</a:t>
            </a:r>
          </a:p>
          <a:p>
            <a:endParaRPr lang="uk-UA" dirty="0"/>
          </a:p>
        </p:txBody>
      </p:sp>
    </p:spTree>
    <p:extLst>
      <p:ext uri="{BB962C8B-B14F-4D97-AF65-F5344CB8AC3E}">
        <p14:creationId xmlns:p14="http://schemas.microsoft.com/office/powerpoint/2010/main" val="41496199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685800"/>
            <a:ext cx="9601200" cy="709863"/>
          </a:xfrm>
        </p:spPr>
        <p:txBody>
          <a:bodyPr>
            <a:normAutofit/>
          </a:bodyPr>
          <a:lstStyle/>
          <a:p>
            <a:pPr algn="just"/>
            <a:r>
              <a:rPr lang="uk-UA" sz="3600" b="1" dirty="0"/>
              <a:t>Облік і оподаткування комісійної винагороди</a:t>
            </a:r>
          </a:p>
        </p:txBody>
      </p:sp>
      <p:sp>
        <p:nvSpPr>
          <p:cNvPr id="3" name="Объект 2"/>
          <p:cNvSpPr>
            <a:spLocks noGrp="1"/>
          </p:cNvSpPr>
          <p:nvPr>
            <p:ph idx="1"/>
          </p:nvPr>
        </p:nvSpPr>
        <p:spPr>
          <a:xfrm>
            <a:off x="1371600" y="1756611"/>
            <a:ext cx="9601200" cy="4255168"/>
          </a:xfrm>
        </p:spPr>
        <p:txBody>
          <a:bodyPr/>
          <a:lstStyle/>
          <a:p>
            <a:pPr algn="just"/>
            <a:r>
              <a:rPr lang="uk-UA" sz="2400" dirty="0"/>
              <a:t>Комісійна винагорода банку є платою за розрахунково-касове обслуговування та інші послуги банків (</a:t>
            </a:r>
            <a:r>
              <a:rPr lang="uk-UA" sz="2400" u="sng" dirty="0"/>
              <a:t>п. 18 П(С)БО 16 «Витрати»</a:t>
            </a:r>
            <a:r>
              <a:rPr lang="uk-UA" sz="2400" dirty="0"/>
              <a:t>). </a:t>
            </a:r>
            <a:endParaRPr lang="uk-UA" sz="2400" dirty="0" smtClean="0"/>
          </a:p>
          <a:p>
            <a:pPr algn="just"/>
            <a:r>
              <a:rPr lang="uk-UA" sz="2400" dirty="0" smtClean="0"/>
              <a:t>Отже</a:t>
            </a:r>
            <a:r>
              <a:rPr lang="uk-UA" sz="2400" dirty="0"/>
              <a:t>, її відносять </a:t>
            </a:r>
            <a:r>
              <a:rPr lang="uk-UA" sz="2400" b="1" i="1" dirty="0"/>
              <a:t>до адміністративних витрат</a:t>
            </a:r>
            <a:r>
              <a:rPr lang="uk-UA" sz="2400" dirty="0"/>
              <a:t> того звітного періоду, в якому вони були здійснені (тобто коли підприємство визнало зобов’язання перед банком за надані ним послуги). </a:t>
            </a:r>
            <a:endParaRPr lang="uk-UA" sz="2400" dirty="0" smtClean="0"/>
          </a:p>
          <a:p>
            <a:pPr algn="just"/>
            <a:r>
              <a:rPr lang="uk-UA" sz="2400" dirty="0" smtClean="0"/>
              <a:t>Відображають </a:t>
            </a:r>
            <a:r>
              <a:rPr lang="uk-UA" sz="2400" dirty="0"/>
              <a:t>комісійну винагороду </a:t>
            </a:r>
            <a:r>
              <a:rPr lang="uk-UA" sz="2400" b="1" i="1" dirty="0"/>
              <a:t>за дебетом рахунку 92 «Адміністративні витрати» у кореспонденції з субрахунком 685 «Розрахунки з іншими кредиторами».</a:t>
            </a:r>
            <a:r>
              <a:rPr lang="uk-UA" sz="2400" dirty="0"/>
              <a:t> </a:t>
            </a:r>
            <a:endParaRPr lang="uk-UA" sz="2400" dirty="0" smtClean="0"/>
          </a:p>
          <a:p>
            <a:pPr algn="just"/>
            <a:r>
              <a:rPr lang="uk-UA" sz="2400" dirty="0" smtClean="0"/>
              <a:t>Сплату </a:t>
            </a:r>
            <a:r>
              <a:rPr lang="uk-UA" sz="2400" dirty="0"/>
              <a:t>винагороди супроводжують проведенням </a:t>
            </a:r>
            <a:r>
              <a:rPr lang="uk-UA" sz="2400" b="1" i="1" dirty="0"/>
              <a:t>за дебетом субрахунку 685 із кредитом субрахунку 311.</a:t>
            </a:r>
          </a:p>
          <a:p>
            <a:endParaRPr lang="uk-UA" dirty="0"/>
          </a:p>
        </p:txBody>
      </p:sp>
    </p:spTree>
    <p:extLst>
      <p:ext uri="{BB962C8B-B14F-4D97-AF65-F5344CB8AC3E}">
        <p14:creationId xmlns:p14="http://schemas.microsoft.com/office/powerpoint/2010/main" val="103729038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685800"/>
            <a:ext cx="9601200" cy="806116"/>
          </a:xfrm>
        </p:spPr>
        <p:txBody>
          <a:bodyPr/>
          <a:lstStyle/>
          <a:p>
            <a:r>
              <a:rPr lang="uk-UA" dirty="0" smtClean="0"/>
              <a:t>Оподаткування</a:t>
            </a:r>
            <a:endParaRPr lang="uk-UA" dirty="0"/>
          </a:p>
        </p:txBody>
      </p:sp>
      <p:sp>
        <p:nvSpPr>
          <p:cNvPr id="3" name="Объект 2"/>
          <p:cNvSpPr>
            <a:spLocks noGrp="1"/>
          </p:cNvSpPr>
          <p:nvPr>
            <p:ph idx="1"/>
          </p:nvPr>
        </p:nvSpPr>
        <p:spPr>
          <a:xfrm>
            <a:off x="1371599" y="1491916"/>
            <a:ext cx="10082463" cy="4375484"/>
          </a:xfrm>
        </p:spPr>
        <p:txBody>
          <a:bodyPr>
            <a:normAutofit/>
          </a:bodyPr>
          <a:lstStyle/>
          <a:p>
            <a:pPr algn="just"/>
            <a:r>
              <a:rPr lang="uk-UA" sz="2400" dirty="0"/>
              <a:t>Об’єкт оподаткування податком на прибуток визначають за даними бухгалтерського обліку. І навіть якщо платник податку на прибуток проводить обов’язкове або добровільне коригування </a:t>
            </a:r>
            <a:r>
              <a:rPr lang="uk-UA" sz="2400" dirty="0" err="1"/>
              <a:t>фінрезультату</a:t>
            </a:r>
            <a:r>
              <a:rPr lang="uk-UA" sz="2400" dirty="0"/>
              <a:t> до оподаткування на «податкові» різниці, у випадку із отриманням та погашенням </a:t>
            </a:r>
            <a:r>
              <a:rPr lang="uk-UA" sz="2400" dirty="0" err="1"/>
              <a:t>ОВД</a:t>
            </a:r>
            <a:r>
              <a:rPr lang="uk-UA" sz="2400" dirty="0"/>
              <a:t> або відсотків за ним цього не відбувається. </a:t>
            </a:r>
            <a:endParaRPr lang="uk-UA" sz="2400" dirty="0" smtClean="0"/>
          </a:p>
          <a:p>
            <a:pPr algn="just"/>
            <a:r>
              <a:rPr lang="uk-UA" sz="2400" dirty="0" smtClean="0"/>
              <a:t>Оскільки </a:t>
            </a:r>
            <a:r>
              <a:rPr lang="uk-UA" sz="2400" u="sng" dirty="0" smtClean="0"/>
              <a:t>Податковий кодекс України</a:t>
            </a:r>
            <a:r>
              <a:rPr lang="uk-UA" sz="2400" dirty="0" smtClean="0"/>
              <a:t> (</a:t>
            </a:r>
            <a:r>
              <a:rPr lang="uk-UA" sz="2400" dirty="0" err="1" smtClean="0"/>
              <a:t>ПК</a:t>
            </a:r>
            <a:r>
              <a:rPr lang="uk-UA" sz="2400" dirty="0" smtClean="0"/>
              <a:t>) </a:t>
            </a:r>
            <a:r>
              <a:rPr lang="uk-UA" sz="2400" b="1" i="1" dirty="0" smtClean="0"/>
              <a:t>не передбачає </a:t>
            </a:r>
            <a:r>
              <a:rPr lang="uk-UA" sz="2400" dirty="0" smtClean="0"/>
              <a:t>жодних коригувань стосовно </a:t>
            </a:r>
            <a:r>
              <a:rPr lang="uk-UA" sz="2400" dirty="0"/>
              <a:t>кредитів </a:t>
            </a:r>
            <a:r>
              <a:rPr lang="uk-UA" sz="2400" dirty="0" err="1"/>
              <a:t>ОВД</a:t>
            </a:r>
            <a:r>
              <a:rPr lang="uk-UA" sz="2400" dirty="0"/>
              <a:t> та </a:t>
            </a:r>
            <a:r>
              <a:rPr lang="uk-UA" sz="2400" dirty="0" smtClean="0"/>
              <a:t>сплати </a:t>
            </a:r>
            <a:r>
              <a:rPr lang="uk-UA" sz="2400" dirty="0"/>
              <a:t>відсотків за ним.</a:t>
            </a:r>
          </a:p>
          <a:p>
            <a:pPr algn="just"/>
            <a:r>
              <a:rPr lang="uk-UA" sz="2400" dirty="0"/>
              <a:t>Зауважимо, що послуги з розрахунково-касового обслуговування й надання кредитів за </a:t>
            </a:r>
            <a:r>
              <a:rPr lang="uk-UA" sz="2400" u="sng" dirty="0"/>
              <a:t>підпунктом 196.1.5 </a:t>
            </a:r>
            <a:r>
              <a:rPr lang="uk-UA" sz="2400" u="sng" dirty="0" err="1"/>
              <a:t>ПК</a:t>
            </a:r>
            <a:r>
              <a:rPr lang="uk-UA" sz="2400" dirty="0"/>
              <a:t> не є об’єктом обкладання ПДВ. Тому на суму комісійної винагороди й відсотків банк ПДВ не нараховує.</a:t>
            </a:r>
          </a:p>
          <a:p>
            <a:pPr marL="0" indent="0">
              <a:buNone/>
            </a:pPr>
            <a:endParaRPr lang="uk-UA" dirty="0"/>
          </a:p>
        </p:txBody>
      </p:sp>
    </p:spTree>
    <p:extLst>
      <p:ext uri="{BB962C8B-B14F-4D97-AF65-F5344CB8AC3E}">
        <p14:creationId xmlns:p14="http://schemas.microsoft.com/office/powerpoint/2010/main" val="8144953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685800"/>
            <a:ext cx="9601200" cy="926432"/>
          </a:xfrm>
        </p:spPr>
        <p:txBody>
          <a:bodyPr/>
          <a:lstStyle/>
          <a:p>
            <a:r>
              <a:rPr lang="uk-UA" dirty="0" smtClean="0"/>
              <a:t>Приклад 2. Облік </a:t>
            </a:r>
            <a:r>
              <a:rPr lang="uk-UA" dirty="0" err="1" smtClean="0"/>
              <a:t>ОВД</a:t>
            </a:r>
            <a:endParaRPr lang="uk-UA" dirty="0"/>
          </a:p>
        </p:txBody>
      </p:sp>
      <p:sp>
        <p:nvSpPr>
          <p:cNvPr id="3" name="Объект 2"/>
          <p:cNvSpPr>
            <a:spLocks noGrp="1"/>
          </p:cNvSpPr>
          <p:nvPr>
            <p:ph idx="1"/>
          </p:nvPr>
        </p:nvSpPr>
        <p:spPr>
          <a:xfrm>
            <a:off x="1371599" y="1612232"/>
            <a:ext cx="9962147" cy="4255168"/>
          </a:xfrm>
        </p:spPr>
        <p:txBody>
          <a:bodyPr>
            <a:normAutofit/>
          </a:bodyPr>
          <a:lstStyle/>
          <a:p>
            <a:pPr marL="0" indent="0" algn="just">
              <a:buNone/>
            </a:pPr>
            <a:r>
              <a:rPr lang="uk-UA" sz="2600" dirty="0"/>
              <a:t>Підприємство «Хай щастить» має на поточному рахунку станом на 27.03.2017 залишок коштів розміром 100 тис. грн. Для розрахунку з контрагентом за договором купівлі-продажу товару йому потрібні 120 тис. грн. Банк встановив ліміт </a:t>
            </a:r>
            <a:r>
              <a:rPr lang="uk-UA" sz="2600" dirty="0" err="1"/>
              <a:t>ОВД</a:t>
            </a:r>
            <a:r>
              <a:rPr lang="uk-UA" sz="2600" dirty="0"/>
              <a:t> розміром 35% середньомісячних надходжень на поточний рахунок — 35 тис. грн, та фіксований розмір відсотків — 12 грн за кожен день користування </a:t>
            </a:r>
            <a:r>
              <a:rPr lang="uk-UA" sz="2600" dirty="0" err="1"/>
              <a:t>ОВД</a:t>
            </a:r>
            <a:r>
              <a:rPr lang="uk-UA" sz="2600" dirty="0"/>
              <a:t> (умовно). </a:t>
            </a:r>
            <a:endParaRPr lang="uk-UA" sz="2600" dirty="0" smtClean="0"/>
          </a:p>
          <a:p>
            <a:pPr marL="0" indent="0" algn="just">
              <a:buNone/>
            </a:pPr>
            <a:r>
              <a:rPr lang="uk-UA" sz="2600" dirty="0" smtClean="0"/>
              <a:t>Сума </a:t>
            </a:r>
            <a:r>
              <a:rPr lang="uk-UA" sz="2600" dirty="0"/>
              <a:t>комісійної винагороди становить 437,50 грн (35 тис. грн × 1,25%). 29.03.2017 надійшли кошти від замовника (авансом) у сумі 90 тис. грн. </a:t>
            </a:r>
          </a:p>
        </p:txBody>
      </p:sp>
    </p:spTree>
    <p:extLst>
      <p:ext uri="{BB962C8B-B14F-4D97-AF65-F5344CB8AC3E}">
        <p14:creationId xmlns:p14="http://schemas.microsoft.com/office/powerpoint/2010/main" val="25866860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871537"/>
            <a:ext cx="9601200" cy="668504"/>
          </a:xfrm>
        </p:spPr>
        <p:txBody>
          <a:bodyPr>
            <a:noAutofit/>
          </a:bodyPr>
          <a:lstStyle/>
          <a:p>
            <a:r>
              <a:rPr lang="uk-UA" sz="2400" b="1" dirty="0" smtClean="0"/>
              <a:t>Розв’язання. Варіант 1.</a:t>
            </a:r>
            <a:r>
              <a:rPr lang="uk-UA" sz="2400" b="1" dirty="0"/>
              <a:t> «Кредитове сальдо поточного рахунку»</a:t>
            </a:r>
            <a:br>
              <a:rPr lang="uk-UA" sz="2400" b="1" dirty="0"/>
            </a:br>
            <a:endParaRPr lang="uk-UA" sz="2400" b="1"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526033192"/>
              </p:ext>
            </p:extLst>
          </p:nvPr>
        </p:nvGraphicFramePr>
        <p:xfrm>
          <a:off x="1371600" y="1782929"/>
          <a:ext cx="9601203" cy="1352550"/>
        </p:xfrm>
        <a:graphic>
          <a:graphicData uri="http://schemas.openxmlformats.org/drawingml/2006/table">
            <a:tbl>
              <a:tblPr firstRow="1" firstCol="1" bandRow="1">
                <a:tableStyleId>{5C22544A-7EE6-4342-B048-85BDC9FD1C3A}</a:tableStyleId>
              </a:tblPr>
              <a:tblGrid>
                <a:gridCol w="500063"/>
                <a:gridCol w="3340420"/>
                <a:gridCol w="1920240"/>
                <a:gridCol w="1920240"/>
                <a:gridCol w="1920240"/>
              </a:tblGrid>
              <a:tr h="0">
                <a:tc rowSpan="2">
                  <a:txBody>
                    <a:bodyPr/>
                    <a:lstStyle/>
                    <a:p>
                      <a:pPr algn="ctr">
                        <a:spcAft>
                          <a:spcPts val="0"/>
                        </a:spcAft>
                      </a:pPr>
                      <a:r>
                        <a:rPr lang="uk-UA" sz="1400" dirty="0">
                          <a:effectLst/>
                        </a:rPr>
                        <a:t>№</a:t>
                      </a:r>
                      <a:br>
                        <a:rPr lang="uk-UA" sz="1400" dirty="0">
                          <a:effectLst/>
                        </a:rPr>
                      </a:br>
                      <a:r>
                        <a:rPr lang="uk-UA" sz="1400" dirty="0">
                          <a:effectLst/>
                        </a:rPr>
                        <a:t>з/п</a:t>
                      </a:r>
                      <a:endParaRPr lang="uk-UA" sz="1400" dirty="0">
                        <a:effectLst/>
                        <a:latin typeface="Times New Roman" panose="02020603050405020304" pitchFamily="18" charset="0"/>
                        <a:ea typeface="Times New Roman" panose="02020603050405020304" pitchFamily="18" charset="0"/>
                      </a:endParaRPr>
                    </a:p>
                  </a:txBody>
                  <a:tcPr marL="95250" marR="95250" marT="47625" marB="47625" anchor="ctr"/>
                </a:tc>
                <a:tc rowSpan="2">
                  <a:txBody>
                    <a:bodyPr/>
                    <a:lstStyle/>
                    <a:p>
                      <a:pPr algn="ctr">
                        <a:spcAft>
                          <a:spcPts val="0"/>
                        </a:spcAft>
                      </a:pPr>
                      <a:r>
                        <a:rPr lang="uk-UA" sz="1400" dirty="0">
                          <a:effectLst/>
                        </a:rPr>
                        <a:t>Зміст господарської операції</a:t>
                      </a:r>
                      <a:endParaRPr lang="uk-UA" sz="1400" dirty="0">
                        <a:effectLst/>
                        <a:latin typeface="Times New Roman" panose="02020603050405020304" pitchFamily="18" charset="0"/>
                        <a:ea typeface="Times New Roman" panose="02020603050405020304" pitchFamily="18" charset="0"/>
                      </a:endParaRPr>
                    </a:p>
                  </a:txBody>
                  <a:tcPr marL="95250" marR="95250" marT="47625" marB="47625" anchor="ctr"/>
                </a:tc>
                <a:tc gridSpan="2">
                  <a:txBody>
                    <a:bodyPr/>
                    <a:lstStyle/>
                    <a:p>
                      <a:pPr algn="ctr">
                        <a:spcAft>
                          <a:spcPts val="0"/>
                        </a:spcAft>
                      </a:pPr>
                      <a:r>
                        <a:rPr lang="uk-UA" sz="1400" dirty="0">
                          <a:effectLst/>
                        </a:rPr>
                        <a:t>Бухгалтерський облік</a:t>
                      </a:r>
                      <a:endParaRPr lang="uk-UA" sz="1400" dirty="0">
                        <a:effectLst/>
                        <a:latin typeface="Times New Roman" panose="02020603050405020304" pitchFamily="18" charset="0"/>
                        <a:ea typeface="Times New Roman" panose="02020603050405020304" pitchFamily="18" charset="0"/>
                      </a:endParaRPr>
                    </a:p>
                  </a:txBody>
                  <a:tcPr marL="95250" marR="95250" marT="47625" marB="47625" anchor="ctr"/>
                </a:tc>
                <a:tc hMerge="1">
                  <a:txBody>
                    <a:bodyPr/>
                    <a:lstStyle/>
                    <a:p>
                      <a:endParaRPr lang="uk-UA"/>
                    </a:p>
                  </a:txBody>
                  <a:tcPr/>
                </a:tc>
                <a:tc rowSpan="2">
                  <a:txBody>
                    <a:bodyPr/>
                    <a:lstStyle/>
                    <a:p>
                      <a:pPr algn="ctr"/>
                      <a:r>
                        <a:rPr lang="uk-UA" sz="1400" dirty="0">
                          <a:effectLst/>
                        </a:rPr>
                        <a:t>Сума,</a:t>
                      </a:r>
                    </a:p>
                    <a:p>
                      <a:pPr algn="ctr"/>
                      <a:r>
                        <a:rPr lang="uk-UA" sz="1400" dirty="0">
                          <a:effectLst/>
                        </a:rPr>
                        <a:t>грн</a:t>
                      </a:r>
                      <a:endParaRPr lang="uk-UA" sz="1400" dirty="0">
                        <a:effectLst/>
                        <a:latin typeface="Times New Roman" panose="02020603050405020304" pitchFamily="18" charset="0"/>
                        <a:ea typeface="Times New Roman" panose="02020603050405020304" pitchFamily="18" charset="0"/>
                      </a:endParaRPr>
                    </a:p>
                  </a:txBody>
                  <a:tcPr marL="95250" marR="95250" marT="47625" marB="47625" anchor="ctr"/>
                </a:tc>
              </a:tr>
              <a:tr h="0">
                <a:tc vMerge="1">
                  <a:txBody>
                    <a:bodyPr/>
                    <a:lstStyle/>
                    <a:p>
                      <a:endParaRPr lang="uk-UA"/>
                    </a:p>
                  </a:txBody>
                  <a:tcPr/>
                </a:tc>
                <a:tc vMerge="1">
                  <a:txBody>
                    <a:bodyPr/>
                    <a:lstStyle/>
                    <a:p>
                      <a:endParaRPr lang="uk-UA"/>
                    </a:p>
                  </a:txBody>
                  <a:tcPr/>
                </a:tc>
                <a:tc>
                  <a:txBody>
                    <a:bodyPr/>
                    <a:lstStyle/>
                    <a:p>
                      <a:pPr algn="ctr">
                        <a:spcAft>
                          <a:spcPts val="0"/>
                        </a:spcAft>
                      </a:pPr>
                      <a:r>
                        <a:rPr lang="uk-UA" sz="1400">
                          <a:effectLst/>
                        </a:rPr>
                        <a:t>Д-т</a:t>
                      </a:r>
                      <a:endParaRPr lang="uk-UA" sz="140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lgn="ctr">
                        <a:spcAft>
                          <a:spcPts val="0"/>
                        </a:spcAft>
                      </a:pPr>
                      <a:r>
                        <a:rPr lang="uk-UA" sz="1400" dirty="0">
                          <a:effectLst/>
                        </a:rPr>
                        <a:t>К-т</a:t>
                      </a:r>
                      <a:endParaRPr lang="uk-UA" sz="1400" dirty="0">
                        <a:effectLst/>
                        <a:latin typeface="Times New Roman" panose="02020603050405020304" pitchFamily="18" charset="0"/>
                        <a:ea typeface="Times New Roman" panose="02020603050405020304" pitchFamily="18" charset="0"/>
                      </a:endParaRPr>
                    </a:p>
                  </a:txBody>
                  <a:tcPr marL="95250" marR="95250" marT="47625" marB="47625" anchor="ctr"/>
                </a:tc>
                <a:tc vMerge="1">
                  <a:txBody>
                    <a:bodyPr/>
                    <a:lstStyle/>
                    <a:p>
                      <a:endParaRPr lang="uk-UA"/>
                    </a:p>
                  </a:txBody>
                  <a:tcPr/>
                </a:tc>
              </a:tr>
              <a:tr h="0">
                <a:tc gridSpan="5">
                  <a:txBody>
                    <a:bodyPr/>
                    <a:lstStyle/>
                    <a:p>
                      <a:r>
                        <a:rPr lang="uk-UA" sz="1400" dirty="0">
                          <a:effectLst/>
                        </a:rPr>
                        <a:t>Варіант </a:t>
                      </a:r>
                      <a:r>
                        <a:rPr lang="uk-UA" sz="1400" dirty="0" smtClean="0">
                          <a:effectLst/>
                        </a:rPr>
                        <a:t>1 «</a:t>
                      </a:r>
                      <a:r>
                        <a:rPr lang="uk-UA" sz="1400" dirty="0">
                          <a:effectLst/>
                        </a:rPr>
                        <a:t>Кредитове сальдо поточного рахунку»</a:t>
                      </a:r>
                    </a:p>
                    <a:p>
                      <a:r>
                        <a:rPr lang="uk-UA" sz="1400" dirty="0">
                          <a:effectLst/>
                        </a:rPr>
                        <a:t>Залишок на поточному рахунку станом на 31.03.2017: 69 502,25 грн (– 20 000 – 60 – 437,50 + 90 000). Цю ж суму слід відобразити у статті 1600 Балансу (Звіту про фінансовий стан)</a:t>
                      </a:r>
                      <a:endParaRPr lang="uk-UA" sz="1400" dirty="0">
                        <a:effectLst/>
                        <a:latin typeface="Times New Roman" panose="02020603050405020304" pitchFamily="18" charset="0"/>
                        <a:ea typeface="Times New Roman" panose="02020603050405020304" pitchFamily="18" charset="0"/>
                      </a:endParaRPr>
                    </a:p>
                  </a:txBody>
                  <a:tcPr marL="95250" marR="95250" marT="47625" marB="47625" anchor="ct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1581375791"/>
              </p:ext>
            </p:extLst>
          </p:nvPr>
        </p:nvGraphicFramePr>
        <p:xfrm>
          <a:off x="1371599" y="3171824"/>
          <a:ext cx="9601201" cy="2800350"/>
        </p:xfrm>
        <a:graphic>
          <a:graphicData uri="http://schemas.openxmlformats.org/drawingml/2006/table">
            <a:tbl>
              <a:tblPr firstRow="1" firstCol="1" bandRow="1">
                <a:tableStyleId>{5C22544A-7EE6-4342-B048-85BDC9FD1C3A}</a:tableStyleId>
              </a:tblPr>
              <a:tblGrid>
                <a:gridCol w="442913"/>
                <a:gridCol w="3397568"/>
                <a:gridCol w="1920240"/>
                <a:gridCol w="1920240"/>
                <a:gridCol w="1920240"/>
              </a:tblGrid>
              <a:tr h="280035">
                <a:tc>
                  <a:txBody>
                    <a:bodyPr/>
                    <a:lstStyle/>
                    <a:p>
                      <a:pPr>
                        <a:spcAft>
                          <a:spcPts val="0"/>
                        </a:spcAft>
                      </a:pPr>
                      <a:r>
                        <a:rPr lang="uk-UA" sz="1400" dirty="0">
                          <a:effectLst/>
                        </a:rPr>
                        <a:t>1</a:t>
                      </a:r>
                      <a:endParaRPr lang="uk-UA" sz="1400" dirty="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dirty="0">
                          <a:effectLst/>
                        </a:rPr>
                        <a:t>Отримано товар від постачальника </a:t>
                      </a:r>
                      <a:endParaRPr lang="uk-UA" sz="1400" dirty="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a:effectLst/>
                        </a:rPr>
                        <a:t>281</a:t>
                      </a:r>
                      <a:endParaRPr lang="uk-UA" sz="140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a:effectLst/>
                        </a:rPr>
                        <a:t>631</a:t>
                      </a:r>
                      <a:endParaRPr lang="uk-UA" sz="140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a:effectLst/>
                        </a:rPr>
                        <a:t>120 000,00</a:t>
                      </a:r>
                      <a:endParaRPr lang="uk-UA" sz="1400">
                        <a:effectLst/>
                        <a:latin typeface="Times New Roman" panose="02020603050405020304" pitchFamily="18" charset="0"/>
                        <a:ea typeface="Times New Roman" panose="02020603050405020304" pitchFamily="18" charset="0"/>
                      </a:endParaRPr>
                    </a:p>
                  </a:txBody>
                  <a:tcPr marL="95250" marR="95250" marT="47625" marB="47625" anchor="ctr"/>
                </a:tc>
              </a:tr>
              <a:tr h="0">
                <a:tc>
                  <a:txBody>
                    <a:bodyPr/>
                    <a:lstStyle/>
                    <a:p>
                      <a:pPr>
                        <a:spcAft>
                          <a:spcPts val="0"/>
                        </a:spcAft>
                      </a:pPr>
                      <a:r>
                        <a:rPr lang="uk-UA" sz="1400" dirty="0">
                          <a:effectLst/>
                        </a:rPr>
                        <a:t>2</a:t>
                      </a:r>
                      <a:endParaRPr lang="uk-UA" sz="1400" dirty="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dirty="0">
                          <a:effectLst/>
                        </a:rPr>
                        <a:t>27.03.2017 перераховано кошти постачальнику</a:t>
                      </a:r>
                      <a:endParaRPr lang="uk-UA" sz="1400" dirty="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a:effectLst/>
                        </a:rPr>
                        <a:t>361</a:t>
                      </a:r>
                      <a:endParaRPr lang="uk-UA" sz="140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a:effectLst/>
                        </a:rPr>
                        <a:t>311</a:t>
                      </a:r>
                      <a:endParaRPr lang="uk-UA" sz="140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a:effectLst/>
                        </a:rPr>
                        <a:t>120 000,00</a:t>
                      </a:r>
                      <a:endParaRPr lang="uk-UA" sz="1400">
                        <a:effectLst/>
                        <a:latin typeface="Times New Roman" panose="02020603050405020304" pitchFamily="18" charset="0"/>
                        <a:ea typeface="Times New Roman" panose="02020603050405020304" pitchFamily="18" charset="0"/>
                      </a:endParaRPr>
                    </a:p>
                  </a:txBody>
                  <a:tcPr marL="95250" marR="95250" marT="47625" marB="47625" anchor="ctr"/>
                </a:tc>
              </a:tr>
              <a:tr h="0">
                <a:tc>
                  <a:txBody>
                    <a:bodyPr/>
                    <a:lstStyle/>
                    <a:p>
                      <a:pPr>
                        <a:spcAft>
                          <a:spcPts val="0"/>
                        </a:spcAft>
                      </a:pPr>
                      <a:r>
                        <a:rPr lang="uk-UA" sz="1400">
                          <a:effectLst/>
                        </a:rPr>
                        <a:t>3</a:t>
                      </a:r>
                      <a:endParaRPr lang="uk-UA" sz="140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dirty="0">
                          <a:effectLst/>
                        </a:rPr>
                        <a:t>Нараховано відсотки за користування </a:t>
                      </a:r>
                      <a:r>
                        <a:rPr lang="uk-UA" sz="1400" dirty="0" err="1">
                          <a:effectLst/>
                        </a:rPr>
                        <a:t>ОВД</a:t>
                      </a:r>
                      <a:r>
                        <a:rPr lang="uk-UA" sz="1400" dirty="0">
                          <a:effectLst/>
                        </a:rPr>
                        <a:t> за період із 27.03.2017 по 31.03.2017 (12 грн × 5 </a:t>
                      </a:r>
                      <a:r>
                        <a:rPr lang="uk-UA" sz="1400" dirty="0" err="1">
                          <a:effectLst/>
                        </a:rPr>
                        <a:t>дн</a:t>
                      </a:r>
                      <a:r>
                        <a:rPr lang="uk-UA" sz="1400" dirty="0">
                          <a:effectLst/>
                        </a:rPr>
                        <a:t>.)</a:t>
                      </a:r>
                      <a:endParaRPr lang="uk-UA" sz="1400" dirty="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a:effectLst/>
                        </a:rPr>
                        <a:t>951</a:t>
                      </a:r>
                      <a:endParaRPr lang="uk-UA" sz="140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a:effectLst/>
                        </a:rPr>
                        <a:t>684</a:t>
                      </a:r>
                      <a:endParaRPr lang="uk-UA" sz="140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a:effectLst/>
                        </a:rPr>
                        <a:t>60,00</a:t>
                      </a:r>
                      <a:endParaRPr lang="uk-UA" sz="1400">
                        <a:effectLst/>
                        <a:latin typeface="Times New Roman" panose="02020603050405020304" pitchFamily="18" charset="0"/>
                        <a:ea typeface="Times New Roman" panose="02020603050405020304" pitchFamily="18" charset="0"/>
                      </a:endParaRPr>
                    </a:p>
                  </a:txBody>
                  <a:tcPr marL="95250" marR="95250" marT="47625" marB="47625" anchor="ctr"/>
                </a:tc>
              </a:tr>
              <a:tr h="0">
                <a:tc>
                  <a:txBody>
                    <a:bodyPr/>
                    <a:lstStyle/>
                    <a:p>
                      <a:pPr>
                        <a:spcAft>
                          <a:spcPts val="0"/>
                        </a:spcAft>
                      </a:pPr>
                      <a:r>
                        <a:rPr lang="uk-UA" sz="1400">
                          <a:effectLst/>
                        </a:rPr>
                        <a:t>4</a:t>
                      </a:r>
                      <a:endParaRPr lang="uk-UA" sz="140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dirty="0">
                          <a:effectLst/>
                        </a:rPr>
                        <a:t>Сплачено відсотки банку</a:t>
                      </a:r>
                      <a:endParaRPr lang="uk-UA" sz="1400" dirty="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a:effectLst/>
                        </a:rPr>
                        <a:t>684</a:t>
                      </a:r>
                      <a:endParaRPr lang="uk-UA" sz="140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a:effectLst/>
                        </a:rPr>
                        <a:t>311</a:t>
                      </a:r>
                      <a:endParaRPr lang="uk-UA" sz="140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a:effectLst/>
                        </a:rPr>
                        <a:t>60,00</a:t>
                      </a:r>
                      <a:endParaRPr lang="uk-UA" sz="1400">
                        <a:effectLst/>
                        <a:latin typeface="Times New Roman" panose="02020603050405020304" pitchFamily="18" charset="0"/>
                        <a:ea typeface="Times New Roman" panose="02020603050405020304" pitchFamily="18" charset="0"/>
                      </a:endParaRPr>
                    </a:p>
                  </a:txBody>
                  <a:tcPr marL="95250" marR="95250" marT="47625" marB="47625" anchor="ctr"/>
                </a:tc>
              </a:tr>
              <a:tr h="0">
                <a:tc>
                  <a:txBody>
                    <a:bodyPr/>
                    <a:lstStyle/>
                    <a:p>
                      <a:pPr>
                        <a:spcAft>
                          <a:spcPts val="0"/>
                        </a:spcAft>
                      </a:pPr>
                      <a:r>
                        <a:rPr lang="uk-UA" sz="1400">
                          <a:effectLst/>
                        </a:rPr>
                        <a:t>5</a:t>
                      </a:r>
                      <a:endParaRPr lang="uk-UA" sz="140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dirty="0">
                          <a:effectLst/>
                        </a:rPr>
                        <a:t>Нараховано комісійну винагороду </a:t>
                      </a:r>
                      <a:endParaRPr lang="uk-UA" sz="1400" dirty="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dirty="0">
                          <a:effectLst/>
                        </a:rPr>
                        <a:t>92</a:t>
                      </a:r>
                      <a:endParaRPr lang="uk-UA" sz="1400" dirty="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a:effectLst/>
                        </a:rPr>
                        <a:t>685</a:t>
                      </a:r>
                      <a:endParaRPr lang="uk-UA" sz="140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a:effectLst/>
                        </a:rPr>
                        <a:t>437,50</a:t>
                      </a:r>
                      <a:endParaRPr lang="uk-UA" sz="1400">
                        <a:effectLst/>
                        <a:latin typeface="Times New Roman" panose="02020603050405020304" pitchFamily="18" charset="0"/>
                        <a:ea typeface="Times New Roman" panose="02020603050405020304" pitchFamily="18" charset="0"/>
                      </a:endParaRPr>
                    </a:p>
                  </a:txBody>
                  <a:tcPr marL="95250" marR="95250" marT="47625" marB="47625" anchor="ctr"/>
                </a:tc>
              </a:tr>
              <a:tr h="0">
                <a:tc>
                  <a:txBody>
                    <a:bodyPr/>
                    <a:lstStyle/>
                    <a:p>
                      <a:pPr>
                        <a:spcAft>
                          <a:spcPts val="0"/>
                        </a:spcAft>
                      </a:pPr>
                      <a:r>
                        <a:rPr lang="uk-UA" sz="1400">
                          <a:effectLst/>
                        </a:rPr>
                        <a:t>6</a:t>
                      </a:r>
                      <a:endParaRPr lang="uk-UA" sz="140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a:effectLst/>
                        </a:rPr>
                        <a:t>Сплачено комісійну винагороду</a:t>
                      </a:r>
                      <a:endParaRPr lang="uk-UA" sz="140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dirty="0">
                          <a:effectLst/>
                        </a:rPr>
                        <a:t>685</a:t>
                      </a:r>
                      <a:endParaRPr lang="uk-UA" sz="1400" dirty="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a:effectLst/>
                        </a:rPr>
                        <a:t>92</a:t>
                      </a:r>
                      <a:endParaRPr lang="uk-UA" sz="140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a:effectLst/>
                        </a:rPr>
                        <a:t>437,50</a:t>
                      </a:r>
                      <a:endParaRPr lang="uk-UA" sz="1400">
                        <a:effectLst/>
                        <a:latin typeface="Times New Roman" panose="02020603050405020304" pitchFamily="18" charset="0"/>
                        <a:ea typeface="Times New Roman" panose="02020603050405020304" pitchFamily="18" charset="0"/>
                      </a:endParaRPr>
                    </a:p>
                  </a:txBody>
                  <a:tcPr marL="95250" marR="95250" marT="47625" marB="47625" anchor="ctr"/>
                </a:tc>
              </a:tr>
              <a:tr h="0">
                <a:tc>
                  <a:txBody>
                    <a:bodyPr/>
                    <a:lstStyle/>
                    <a:p>
                      <a:pPr>
                        <a:spcAft>
                          <a:spcPts val="0"/>
                        </a:spcAft>
                      </a:pPr>
                      <a:r>
                        <a:rPr lang="uk-UA" sz="1400">
                          <a:effectLst/>
                        </a:rPr>
                        <a:t>7</a:t>
                      </a:r>
                      <a:endParaRPr lang="uk-UA" sz="140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dirty="0">
                          <a:effectLst/>
                        </a:rPr>
                        <a:t>Зараховано кошти від замовника</a:t>
                      </a:r>
                      <a:endParaRPr lang="uk-UA" sz="1400" dirty="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dirty="0">
                          <a:effectLst/>
                        </a:rPr>
                        <a:t>311</a:t>
                      </a:r>
                      <a:endParaRPr lang="uk-UA" sz="1400" dirty="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dirty="0">
                          <a:effectLst/>
                        </a:rPr>
                        <a:t>681</a:t>
                      </a:r>
                      <a:endParaRPr lang="uk-UA" sz="1400" dirty="0">
                        <a:effectLst/>
                        <a:latin typeface="Times New Roman" panose="02020603050405020304" pitchFamily="18" charset="0"/>
                        <a:ea typeface="Times New Roman" panose="02020603050405020304" pitchFamily="18" charset="0"/>
                      </a:endParaRPr>
                    </a:p>
                  </a:txBody>
                  <a:tcPr marL="95250" marR="95250" marT="47625" marB="47625" anchor="ctr"/>
                </a:tc>
                <a:tc>
                  <a:txBody>
                    <a:bodyPr/>
                    <a:lstStyle/>
                    <a:p>
                      <a:pPr>
                        <a:spcAft>
                          <a:spcPts val="0"/>
                        </a:spcAft>
                      </a:pPr>
                      <a:r>
                        <a:rPr lang="uk-UA" sz="1400" dirty="0">
                          <a:effectLst/>
                        </a:rPr>
                        <a:t>90 000,00</a:t>
                      </a:r>
                      <a:endParaRPr lang="uk-UA" sz="1400" dirty="0">
                        <a:effectLst/>
                        <a:latin typeface="Times New Roman" panose="02020603050405020304" pitchFamily="18" charset="0"/>
                        <a:ea typeface="Times New Roman" panose="02020603050405020304" pitchFamily="18" charset="0"/>
                      </a:endParaRPr>
                    </a:p>
                  </a:txBody>
                  <a:tcPr marL="95250" marR="95250" marT="47625" marB="47625" anchor="ctr"/>
                </a:tc>
              </a:tr>
            </a:tbl>
          </a:graphicData>
        </a:graphic>
      </p:graphicFrame>
    </p:spTree>
    <p:extLst>
      <p:ext uri="{BB962C8B-B14F-4D97-AF65-F5344CB8AC3E}">
        <p14:creationId xmlns:p14="http://schemas.microsoft.com/office/powerpoint/2010/main" val="13561841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14500" y="671512"/>
            <a:ext cx="9086850" cy="900113"/>
          </a:xfrm>
        </p:spPr>
        <p:txBody>
          <a:bodyPr>
            <a:normAutofit/>
          </a:bodyPr>
          <a:lstStyle/>
          <a:p>
            <a:r>
              <a:rPr lang="uk-UA" sz="3600" dirty="0" smtClean="0"/>
              <a:t>Варіант 2. «Короткострокова позика»</a:t>
            </a:r>
            <a:endParaRPr lang="uk-UA" sz="36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390494676"/>
              </p:ext>
            </p:extLst>
          </p:nvPr>
        </p:nvGraphicFramePr>
        <p:xfrm>
          <a:off x="1714500" y="1385888"/>
          <a:ext cx="9051466" cy="4778954"/>
        </p:xfrm>
        <a:graphic>
          <a:graphicData uri="http://schemas.openxmlformats.org/drawingml/2006/table">
            <a:tbl>
              <a:tblPr firstRow="1" firstCol="1" bandRow="1">
                <a:tableStyleId>{5C22544A-7EE6-4342-B048-85BDC9FD1C3A}</a:tableStyleId>
              </a:tblPr>
              <a:tblGrid>
                <a:gridCol w="425221"/>
                <a:gridCol w="3195366"/>
                <a:gridCol w="1810293"/>
                <a:gridCol w="1810293"/>
                <a:gridCol w="1810293"/>
              </a:tblGrid>
              <a:tr h="801314">
                <a:tc gridSpan="5">
                  <a:txBody>
                    <a:bodyPr/>
                    <a:lstStyle/>
                    <a:p>
                      <a:r>
                        <a:rPr lang="uk-UA" sz="1400" dirty="0">
                          <a:effectLst/>
                        </a:rPr>
                        <a:t>Варіант 2 «Короткострокова позика»</a:t>
                      </a:r>
                    </a:p>
                    <a:p>
                      <a:r>
                        <a:rPr lang="uk-UA" sz="1400" dirty="0">
                          <a:effectLst/>
                        </a:rPr>
                        <a:t>Залишок на поточному рахунку станом на 31.03.2017: 69 502,25 грн (100 000 + 20 000 + 90 000 – 120 000 – 20 00 – 60 – 437,50). Цю ж суму слід відобразити у статті 1600 Балансу (Звіту про фінансовий стан)</a:t>
                      </a:r>
                      <a:endParaRPr lang="uk-UA" sz="1400" dirty="0">
                        <a:effectLst/>
                        <a:latin typeface="Times New Roman" panose="02020603050405020304" pitchFamily="18" charset="0"/>
                        <a:ea typeface="Times New Roman" panose="02020603050405020304" pitchFamily="18" charset="0"/>
                      </a:endParaRPr>
                    </a:p>
                  </a:txBody>
                  <a:tcPr marL="89796" marR="89796" marT="44898" marB="44898" anchor="ct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r>
              <a:tr h="434614">
                <a:tc>
                  <a:txBody>
                    <a:bodyPr/>
                    <a:lstStyle/>
                    <a:p>
                      <a:pPr>
                        <a:spcAft>
                          <a:spcPts val="0"/>
                        </a:spcAft>
                      </a:pPr>
                      <a:r>
                        <a:rPr lang="uk-UA" sz="1400" dirty="0">
                          <a:effectLst/>
                        </a:rPr>
                        <a:t>1</a:t>
                      </a:r>
                      <a:endParaRPr lang="uk-UA" sz="1400" dirty="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dirty="0">
                          <a:effectLst/>
                        </a:rPr>
                        <a:t>Отримано товар від постачальника</a:t>
                      </a:r>
                      <a:endParaRPr lang="uk-UA" sz="1400" dirty="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a:effectLst/>
                        </a:rPr>
                        <a:t>281</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a:effectLst/>
                        </a:rPr>
                        <a:t>631</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a:effectLst/>
                        </a:rPr>
                        <a:t>120 000,00</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r>
              <a:tr h="434614">
                <a:tc>
                  <a:txBody>
                    <a:bodyPr/>
                    <a:lstStyle/>
                    <a:p>
                      <a:pPr>
                        <a:spcAft>
                          <a:spcPts val="0"/>
                        </a:spcAft>
                      </a:pPr>
                      <a:r>
                        <a:rPr lang="uk-UA" sz="1400">
                          <a:effectLst/>
                        </a:rPr>
                        <a:t>2</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dirty="0">
                          <a:effectLst/>
                        </a:rPr>
                        <a:t>27.03.2017 перераховано кошти постачальнику</a:t>
                      </a:r>
                      <a:endParaRPr lang="uk-UA" sz="1400" dirty="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a:effectLst/>
                        </a:rPr>
                        <a:t>631</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a:effectLst/>
                        </a:rPr>
                        <a:t>311</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a:effectLst/>
                        </a:rPr>
                        <a:t>120 00,00</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r>
              <a:tr h="434614">
                <a:tc>
                  <a:txBody>
                    <a:bodyPr/>
                    <a:lstStyle/>
                    <a:p>
                      <a:pPr>
                        <a:spcAft>
                          <a:spcPts val="0"/>
                        </a:spcAft>
                      </a:pPr>
                      <a:r>
                        <a:rPr lang="uk-UA" sz="1400">
                          <a:effectLst/>
                        </a:rPr>
                        <a:t>3</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a:effectLst/>
                        </a:rPr>
                        <a:t>Надано ОВД розміром 20 тис. грн</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dirty="0">
                          <a:effectLst/>
                        </a:rPr>
                        <a:t>311</a:t>
                      </a:r>
                      <a:endParaRPr lang="uk-UA" sz="1400" dirty="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a:effectLst/>
                        </a:rPr>
                        <a:t>601</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a:effectLst/>
                        </a:rPr>
                        <a:t>20 000,00</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r>
              <a:tr h="779432">
                <a:tc>
                  <a:txBody>
                    <a:bodyPr/>
                    <a:lstStyle/>
                    <a:p>
                      <a:pPr>
                        <a:spcAft>
                          <a:spcPts val="0"/>
                        </a:spcAft>
                      </a:pPr>
                      <a:r>
                        <a:rPr lang="uk-UA" sz="1400">
                          <a:effectLst/>
                        </a:rPr>
                        <a:t>4</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a:effectLst/>
                        </a:rPr>
                        <a:t>Нараховано відсотки за користування ОВД за період із 27.03.2017 по 31.03.2017 (12 грн × 5 дн.)</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dirty="0">
                          <a:effectLst/>
                        </a:rPr>
                        <a:t>951</a:t>
                      </a:r>
                      <a:endParaRPr lang="uk-UA" sz="1400" dirty="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dirty="0">
                          <a:effectLst/>
                        </a:rPr>
                        <a:t>684</a:t>
                      </a:r>
                      <a:endParaRPr lang="uk-UA" sz="1400" dirty="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a:effectLst/>
                        </a:rPr>
                        <a:t>60,00</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r>
              <a:tr h="434614">
                <a:tc>
                  <a:txBody>
                    <a:bodyPr/>
                    <a:lstStyle/>
                    <a:p>
                      <a:pPr>
                        <a:spcAft>
                          <a:spcPts val="0"/>
                        </a:spcAft>
                      </a:pPr>
                      <a:r>
                        <a:rPr lang="uk-UA" sz="1400">
                          <a:effectLst/>
                        </a:rPr>
                        <a:t>5</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a:effectLst/>
                        </a:rPr>
                        <a:t>Нараховано комісійну винагороду</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a:effectLst/>
                        </a:rPr>
                        <a:t>92</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dirty="0">
                          <a:effectLst/>
                        </a:rPr>
                        <a:t>685</a:t>
                      </a:r>
                      <a:endParaRPr lang="uk-UA" sz="1400" dirty="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a:effectLst/>
                        </a:rPr>
                        <a:t>437,50</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r>
              <a:tr h="434614">
                <a:tc>
                  <a:txBody>
                    <a:bodyPr/>
                    <a:lstStyle/>
                    <a:p>
                      <a:pPr>
                        <a:spcAft>
                          <a:spcPts val="0"/>
                        </a:spcAft>
                      </a:pPr>
                      <a:r>
                        <a:rPr lang="uk-UA" sz="1400">
                          <a:effectLst/>
                        </a:rPr>
                        <a:t>6</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a:effectLst/>
                        </a:rPr>
                        <a:t>Зараховано кошти від замовника</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a:effectLst/>
                        </a:rPr>
                        <a:t>311</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dirty="0">
                          <a:effectLst/>
                        </a:rPr>
                        <a:t>681</a:t>
                      </a:r>
                      <a:endParaRPr lang="uk-UA" sz="1400" dirty="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pPr>
                        <a:spcAft>
                          <a:spcPts val="0"/>
                        </a:spcAft>
                      </a:pPr>
                      <a:r>
                        <a:rPr lang="uk-UA" sz="1400" dirty="0">
                          <a:effectLst/>
                        </a:rPr>
                        <a:t>90 000,00</a:t>
                      </a:r>
                      <a:endParaRPr lang="uk-UA" sz="1400" dirty="0">
                        <a:effectLst/>
                        <a:latin typeface="Times New Roman" panose="02020603050405020304" pitchFamily="18" charset="0"/>
                        <a:ea typeface="Times New Roman" panose="02020603050405020304" pitchFamily="18" charset="0"/>
                      </a:endParaRPr>
                    </a:p>
                  </a:txBody>
                  <a:tcPr marL="89796" marR="89796" marT="44898" marB="44898" anchor="ctr"/>
                </a:tc>
              </a:tr>
              <a:tr h="808167">
                <a:tc>
                  <a:txBody>
                    <a:bodyPr/>
                    <a:lstStyle/>
                    <a:p>
                      <a:pPr>
                        <a:spcAft>
                          <a:spcPts val="0"/>
                        </a:spcAft>
                      </a:pPr>
                      <a:r>
                        <a:rPr lang="uk-UA" sz="1400">
                          <a:effectLst/>
                        </a:rPr>
                        <a:t>7</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r>
                        <a:rPr lang="uk-UA" sz="1400">
                          <a:effectLst/>
                        </a:rPr>
                        <a:t>Списано з поточного рахунку суму:</a:t>
                      </a:r>
                    </a:p>
                    <a:p>
                      <a:r>
                        <a:rPr lang="uk-UA" sz="1400">
                          <a:effectLst/>
                        </a:rPr>
                        <a:t>— ОВД;</a:t>
                      </a:r>
                    </a:p>
                    <a:p>
                      <a:r>
                        <a:rPr lang="uk-UA" sz="1400">
                          <a:effectLst/>
                        </a:rPr>
                        <a:t>— відсотків;</a:t>
                      </a:r>
                    </a:p>
                    <a:p>
                      <a:r>
                        <a:rPr lang="uk-UA" sz="1400">
                          <a:effectLst/>
                        </a:rPr>
                        <a:t>— комісійної винагороди</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r>
                        <a:rPr lang="uk-UA" sz="1400">
                          <a:effectLst/>
                        </a:rPr>
                        <a:t>601</a:t>
                      </a:r>
                    </a:p>
                    <a:p>
                      <a:r>
                        <a:rPr lang="uk-UA" sz="1400">
                          <a:effectLst/>
                        </a:rPr>
                        <a:t>684</a:t>
                      </a:r>
                    </a:p>
                    <a:p>
                      <a:r>
                        <a:rPr lang="uk-UA" sz="1400">
                          <a:effectLst/>
                        </a:rPr>
                        <a:t>685</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r>
                        <a:rPr lang="uk-UA" sz="1400">
                          <a:effectLst/>
                        </a:rPr>
                        <a:t>311</a:t>
                      </a:r>
                    </a:p>
                    <a:p>
                      <a:r>
                        <a:rPr lang="uk-UA" sz="1400">
                          <a:effectLst/>
                        </a:rPr>
                        <a:t>311</a:t>
                      </a:r>
                    </a:p>
                    <a:p>
                      <a:r>
                        <a:rPr lang="uk-UA" sz="1400">
                          <a:effectLst/>
                        </a:rPr>
                        <a:t>311</a:t>
                      </a:r>
                      <a:endParaRPr lang="uk-UA" sz="1400">
                        <a:effectLst/>
                        <a:latin typeface="Times New Roman" panose="02020603050405020304" pitchFamily="18" charset="0"/>
                        <a:ea typeface="Times New Roman" panose="02020603050405020304" pitchFamily="18" charset="0"/>
                      </a:endParaRPr>
                    </a:p>
                  </a:txBody>
                  <a:tcPr marL="89796" marR="89796" marT="44898" marB="44898" anchor="ctr"/>
                </a:tc>
                <a:tc>
                  <a:txBody>
                    <a:bodyPr/>
                    <a:lstStyle/>
                    <a:p>
                      <a:r>
                        <a:rPr lang="uk-UA" sz="1400" dirty="0">
                          <a:effectLst/>
                        </a:rPr>
                        <a:t>20 000,00</a:t>
                      </a:r>
                    </a:p>
                    <a:p>
                      <a:r>
                        <a:rPr lang="uk-UA" sz="1400" dirty="0">
                          <a:effectLst/>
                        </a:rPr>
                        <a:t>60,00</a:t>
                      </a:r>
                    </a:p>
                    <a:p>
                      <a:r>
                        <a:rPr lang="uk-UA" sz="1400" dirty="0">
                          <a:effectLst/>
                        </a:rPr>
                        <a:t>437,50</a:t>
                      </a:r>
                      <a:endParaRPr lang="uk-UA" sz="1400" dirty="0">
                        <a:effectLst/>
                        <a:latin typeface="Times New Roman" panose="02020603050405020304" pitchFamily="18" charset="0"/>
                        <a:ea typeface="Times New Roman" panose="02020603050405020304" pitchFamily="18" charset="0"/>
                      </a:endParaRPr>
                    </a:p>
                  </a:txBody>
                  <a:tcPr marL="89796" marR="89796" marT="44898" marB="44898" anchor="ctr"/>
                </a:tc>
              </a:tr>
            </a:tbl>
          </a:graphicData>
        </a:graphic>
      </p:graphicFrame>
    </p:spTree>
    <p:extLst>
      <p:ext uri="{BB962C8B-B14F-4D97-AF65-F5344CB8AC3E}">
        <p14:creationId xmlns:p14="http://schemas.microsoft.com/office/powerpoint/2010/main" val="240404144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600" y="2478504"/>
            <a:ext cx="9601200" cy="3388895"/>
          </a:xfrm>
        </p:spPr>
        <p:txBody>
          <a:bodyPr/>
          <a:lstStyle/>
          <a:p>
            <a:pPr algn="just"/>
            <a:r>
              <a:rPr lang="uk-UA" sz="2400" dirty="0"/>
              <a:t>Отже, вибір того чи того варіанту обліку залишається за підприємством. Але другий варіант є більш прийнятним з погляду методології </a:t>
            </a:r>
            <a:r>
              <a:rPr lang="uk-UA" sz="2400" dirty="0" err="1"/>
              <a:t>бухобліку</a:t>
            </a:r>
            <a:r>
              <a:rPr lang="uk-UA" sz="2400" dirty="0"/>
              <a:t>. Оскільки він відповідає суті </a:t>
            </a:r>
            <a:r>
              <a:rPr lang="uk-UA" sz="2400" dirty="0" err="1"/>
              <a:t>ОВД</a:t>
            </a:r>
            <a:r>
              <a:rPr lang="uk-UA" sz="2400" dirty="0"/>
              <a:t> як операції з отримання короткострокового кредиту.</a:t>
            </a:r>
          </a:p>
          <a:p>
            <a:pPr marL="0" indent="0">
              <a:buNone/>
            </a:pPr>
            <a:endParaRPr lang="uk-UA" dirty="0"/>
          </a:p>
        </p:txBody>
      </p:sp>
    </p:spTree>
    <p:extLst>
      <p:ext uri="{BB962C8B-B14F-4D97-AF65-F5344CB8AC3E}">
        <p14:creationId xmlns:p14="http://schemas.microsoft.com/office/powerpoint/2010/main" val="2163564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800100"/>
            <a:ext cx="9601200" cy="884321"/>
          </a:xfrm>
        </p:spPr>
        <p:txBody>
          <a:bodyPr/>
          <a:lstStyle/>
          <a:p>
            <a:r>
              <a:rPr lang="uk-UA" dirty="0" smtClean="0"/>
              <a:t>Механізм надання овердрафту</a:t>
            </a:r>
            <a:endParaRPr lang="uk-UA" dirty="0"/>
          </a:p>
        </p:txBody>
      </p:sp>
      <p:sp>
        <p:nvSpPr>
          <p:cNvPr id="3" name="Объект 2"/>
          <p:cNvSpPr>
            <a:spLocks noGrp="1"/>
          </p:cNvSpPr>
          <p:nvPr>
            <p:ph idx="1"/>
          </p:nvPr>
        </p:nvSpPr>
        <p:spPr>
          <a:xfrm>
            <a:off x="1371600" y="1900989"/>
            <a:ext cx="9601200" cy="3966411"/>
          </a:xfrm>
        </p:spPr>
        <p:txBody>
          <a:bodyPr/>
          <a:lstStyle/>
          <a:p>
            <a:pPr algn="just"/>
            <a:r>
              <a:rPr lang="uk-UA" sz="2400" dirty="0"/>
              <a:t>Банк, який відповідно до договору банківського рахунка здійснює платежі з рахунка клієнта за відсутності на ньому грошових коштів, фактично надає кредит: на певну суму від дня здійснення такого платежу </a:t>
            </a:r>
            <a:r>
              <a:rPr lang="uk-UA" sz="2400" i="1" dirty="0"/>
              <a:t>(</a:t>
            </a:r>
            <a:r>
              <a:rPr lang="uk-UA" sz="2400" b="1" i="1" dirty="0">
                <a:solidFill>
                  <a:schemeClr val="tx1"/>
                </a:solidFill>
              </a:rPr>
              <a:t>ст. 1069 Цивільного кодексу України</a:t>
            </a:r>
            <a:r>
              <a:rPr lang="uk-UA" sz="2400" i="1" dirty="0"/>
              <a:t>). </a:t>
            </a:r>
            <a:endParaRPr lang="uk-UA" sz="2400" i="1" dirty="0" smtClean="0"/>
          </a:p>
          <a:p>
            <a:pPr algn="just"/>
            <a:r>
              <a:rPr lang="uk-UA" sz="2400" dirty="0" smtClean="0"/>
              <a:t>При </a:t>
            </a:r>
            <a:r>
              <a:rPr lang="uk-UA" sz="2400" dirty="0"/>
              <a:t>цьому права й обов’язки сторін, пов’язані з кредитуванням рахунка, підпорядковано нормам про позику та кредит, якщо інше не встановлено договором або законом.</a:t>
            </a:r>
          </a:p>
          <a:p>
            <a:endParaRPr lang="uk-UA" dirty="0"/>
          </a:p>
        </p:txBody>
      </p:sp>
    </p:spTree>
    <p:extLst>
      <p:ext uri="{BB962C8B-B14F-4D97-AF65-F5344CB8AC3E}">
        <p14:creationId xmlns:p14="http://schemas.microsoft.com/office/powerpoint/2010/main" val="19058884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986588"/>
            <a:ext cx="9601200" cy="1185111"/>
          </a:xfrm>
        </p:spPr>
        <p:txBody>
          <a:bodyPr/>
          <a:lstStyle/>
          <a:p>
            <a:r>
              <a:rPr lang="uk-UA" dirty="0" smtClean="0"/>
              <a:t>Овердрафт</a:t>
            </a:r>
            <a:endParaRPr lang="uk-UA" dirty="0"/>
          </a:p>
        </p:txBody>
      </p:sp>
      <p:sp>
        <p:nvSpPr>
          <p:cNvPr id="3" name="Объект 2"/>
          <p:cNvSpPr>
            <a:spLocks noGrp="1"/>
          </p:cNvSpPr>
          <p:nvPr>
            <p:ph idx="1"/>
          </p:nvPr>
        </p:nvSpPr>
        <p:spPr/>
        <p:txBody>
          <a:bodyPr>
            <a:normAutofit/>
          </a:bodyPr>
          <a:lstStyle/>
          <a:p>
            <a:pPr algn="just"/>
            <a:r>
              <a:rPr lang="uk-UA" sz="2800" dirty="0"/>
              <a:t>Банк може кредитувати рахунок клієнта у випадках, передбачених у договорі. Тобто для отримання цього кредиту </a:t>
            </a:r>
            <a:r>
              <a:rPr lang="uk-UA" sz="2800" b="1" dirty="0"/>
              <a:t>мають бути відкриті рахунки,</a:t>
            </a:r>
            <a:r>
              <a:rPr lang="uk-UA" sz="2800" dirty="0"/>
              <a:t> правовий режим яких допускає можливість овердрафту (</a:t>
            </a:r>
            <a:r>
              <a:rPr lang="uk-UA" sz="2800" i="1" dirty="0"/>
              <a:t>далі</a:t>
            </a:r>
            <a:r>
              <a:rPr lang="uk-UA" sz="2800" dirty="0"/>
              <a:t> — </a:t>
            </a:r>
            <a:r>
              <a:rPr lang="uk-UA" sz="2800" dirty="0" err="1"/>
              <a:t>ОВД</a:t>
            </a:r>
            <a:r>
              <a:rPr lang="uk-UA" sz="2800" dirty="0"/>
              <a:t>). Саме так у банківському законодавстві називають </a:t>
            </a:r>
            <a:r>
              <a:rPr lang="uk-UA" sz="2800" b="1" i="1" dirty="0"/>
              <a:t>кредитування рахунка клієнта.</a:t>
            </a:r>
            <a:endParaRPr lang="uk-UA" sz="2800" b="1" i="1" dirty="0"/>
          </a:p>
        </p:txBody>
      </p:sp>
    </p:spTree>
    <p:extLst>
      <p:ext uri="{BB962C8B-B14F-4D97-AF65-F5344CB8AC3E}">
        <p14:creationId xmlns:p14="http://schemas.microsoft.com/office/powerpoint/2010/main" val="39882767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685800"/>
            <a:ext cx="9601200" cy="1022684"/>
          </a:xfrm>
        </p:spPr>
        <p:txBody>
          <a:bodyPr/>
          <a:lstStyle/>
          <a:p>
            <a:r>
              <a:rPr lang="uk-UA" dirty="0" smtClean="0"/>
              <a:t>Визначення терміну «овердрафт»</a:t>
            </a:r>
            <a:endParaRPr lang="uk-UA" dirty="0"/>
          </a:p>
        </p:txBody>
      </p:sp>
      <p:sp>
        <p:nvSpPr>
          <p:cNvPr id="3" name="Объект 2"/>
          <p:cNvSpPr>
            <a:spLocks noGrp="1"/>
          </p:cNvSpPr>
          <p:nvPr>
            <p:ph idx="1"/>
          </p:nvPr>
        </p:nvSpPr>
        <p:spPr>
          <a:xfrm>
            <a:off x="1371600" y="1491916"/>
            <a:ext cx="10010274" cy="4764505"/>
          </a:xfrm>
        </p:spPr>
        <p:txBody>
          <a:bodyPr>
            <a:noAutofit/>
          </a:bodyPr>
          <a:lstStyle/>
          <a:p>
            <a:pPr marL="0" indent="0" algn="just">
              <a:buNone/>
            </a:pPr>
            <a:r>
              <a:rPr lang="uk-UA" sz="2100" dirty="0"/>
              <a:t>О</a:t>
            </a:r>
            <a:r>
              <a:rPr lang="uk-UA" sz="2100" dirty="0" smtClean="0"/>
              <a:t>фіційне </a:t>
            </a:r>
            <a:r>
              <a:rPr lang="uk-UA" sz="2100" dirty="0"/>
              <a:t>визначення цього </a:t>
            </a:r>
            <a:r>
              <a:rPr lang="uk-UA" sz="2100" dirty="0" err="1"/>
              <a:t>терміна</a:t>
            </a:r>
            <a:r>
              <a:rPr lang="uk-UA" sz="2100" dirty="0"/>
              <a:t> </a:t>
            </a:r>
            <a:r>
              <a:rPr lang="uk-UA" sz="2100" i="1" dirty="0"/>
              <a:t>нині відсутнє</a:t>
            </a:r>
            <a:r>
              <a:rPr lang="uk-UA" sz="2100" dirty="0"/>
              <a:t>, хоча раніше можна було натрапити на поняття «овердрафт» у декількох </a:t>
            </a:r>
            <a:r>
              <a:rPr lang="uk-UA" sz="2100" dirty="0" err="1"/>
              <a:t>нацбанківських</a:t>
            </a:r>
            <a:r>
              <a:rPr lang="uk-UA" sz="2100" dirty="0"/>
              <a:t> нормативах, наприклад:</a:t>
            </a:r>
          </a:p>
          <a:p>
            <a:pPr lvl="0" algn="just"/>
            <a:r>
              <a:rPr lang="uk-UA" sz="2100" u="sng" dirty="0"/>
              <a:t>у Плані рахунків бухгалтерського обліку банків України, </a:t>
            </a:r>
            <a:r>
              <a:rPr lang="uk-UA" sz="2100" dirty="0"/>
              <a:t>затвердженому постановою Правління НБУ від 21.11.1997 № 388, за яким </a:t>
            </a:r>
            <a:r>
              <a:rPr lang="uk-UA" sz="2100" b="1" i="1" dirty="0"/>
              <a:t>овердрафт</a:t>
            </a:r>
            <a:r>
              <a:rPr lang="uk-UA" sz="2100" dirty="0"/>
              <a:t> — короткостроковий кредит, який надає банк надійному клієнтові понад залишок коштів на поточному рахунку в цьому банку в межах заздалегідь обумовленої суми </a:t>
            </a:r>
            <a:r>
              <a:rPr lang="uk-UA" sz="2100" dirty="0" err="1"/>
              <a:t>дебетування</a:t>
            </a:r>
            <a:r>
              <a:rPr lang="uk-UA" sz="2100" dirty="0"/>
              <a:t> його рахунку. При цьому утворюється дебетове сальдо;</a:t>
            </a:r>
          </a:p>
          <a:p>
            <a:pPr lvl="0" algn="just"/>
            <a:r>
              <a:rPr lang="uk-UA" sz="2100" u="sng" dirty="0"/>
              <a:t>у пункті 1.5 Положення про порядок емісії платіжних карток і здійснення операцій з їх застосуванням, </a:t>
            </a:r>
            <a:r>
              <a:rPr lang="uk-UA" sz="2100" dirty="0"/>
              <a:t>затвердженому постановою Правління НБУ від 19.04.2005 № 137, за яким </a:t>
            </a:r>
            <a:r>
              <a:rPr lang="uk-UA" sz="2100" b="1" i="1" dirty="0"/>
              <a:t>овердрафт</a:t>
            </a:r>
            <a:r>
              <a:rPr lang="uk-UA" sz="2100" dirty="0"/>
              <a:t> — короткостроковий кредит, який надає банк клієнтові у випадку перевищення суми операції за платіжною карткою залишку коштів на його картрахунку або встановленого ліміту кредитування.</a:t>
            </a:r>
          </a:p>
          <a:p>
            <a:endParaRPr lang="uk-UA" sz="1800" dirty="0"/>
          </a:p>
        </p:txBody>
      </p:sp>
    </p:spTree>
    <p:extLst>
      <p:ext uri="{BB962C8B-B14F-4D97-AF65-F5344CB8AC3E}">
        <p14:creationId xmlns:p14="http://schemas.microsoft.com/office/powerpoint/2010/main" val="34675105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685800"/>
            <a:ext cx="9601200" cy="757989"/>
          </a:xfrm>
        </p:spPr>
        <p:txBody>
          <a:bodyPr/>
          <a:lstStyle/>
          <a:p>
            <a:r>
              <a:rPr lang="uk-UA" dirty="0" smtClean="0"/>
              <a:t>Дозволений овердрафт</a:t>
            </a:r>
            <a:endParaRPr lang="uk-UA" dirty="0"/>
          </a:p>
        </p:txBody>
      </p:sp>
      <p:sp>
        <p:nvSpPr>
          <p:cNvPr id="3" name="Объект 2"/>
          <p:cNvSpPr>
            <a:spLocks noGrp="1"/>
          </p:cNvSpPr>
          <p:nvPr>
            <p:ph idx="1"/>
          </p:nvPr>
        </p:nvSpPr>
        <p:spPr>
          <a:xfrm>
            <a:off x="1371600" y="1684421"/>
            <a:ext cx="9601200" cy="4182979"/>
          </a:xfrm>
        </p:spPr>
        <p:txBody>
          <a:bodyPr>
            <a:normAutofit lnSpcReduction="10000"/>
          </a:bodyPr>
          <a:lstStyle/>
          <a:p>
            <a:pPr algn="just"/>
            <a:r>
              <a:rPr lang="uk-UA" sz="2400" b="1" dirty="0"/>
              <a:t>Д</a:t>
            </a:r>
            <a:r>
              <a:rPr lang="uk-UA" sz="2400" b="1" dirty="0" smtClean="0"/>
              <a:t>озволений </a:t>
            </a:r>
            <a:r>
              <a:rPr lang="uk-UA" sz="2400" b="1" dirty="0" err="1"/>
              <a:t>ОВД</a:t>
            </a:r>
            <a:r>
              <a:rPr lang="uk-UA" sz="2400" b="1" dirty="0"/>
              <a:t>:</a:t>
            </a:r>
            <a:r>
              <a:rPr lang="uk-UA" sz="2400" dirty="0"/>
              <a:t> клієнт-позичальник за договором з банком-кредитором може використовувати більше коштів, ніж має на своєму рахунку на момент їх перерахування. </a:t>
            </a:r>
            <a:endParaRPr lang="uk-UA" sz="2400" dirty="0" smtClean="0"/>
          </a:p>
          <a:p>
            <a:pPr algn="just"/>
            <a:r>
              <a:rPr lang="uk-UA" sz="2400" dirty="0" smtClean="0"/>
              <a:t>Власне</a:t>
            </a:r>
            <a:r>
              <a:rPr lang="uk-UA" sz="2400" dirty="0"/>
              <a:t>, </a:t>
            </a:r>
            <a:r>
              <a:rPr lang="uk-UA" sz="2400" dirty="0" err="1"/>
              <a:t>ОВД</a:t>
            </a:r>
            <a:r>
              <a:rPr lang="uk-UA" sz="2400" dirty="0"/>
              <a:t> є сума, перерахована понад залишок коштів на розрахунковому рахунку клієнта. І саме на цю суму банк нараховує відсотки за кредитом. </a:t>
            </a:r>
            <a:endParaRPr lang="uk-UA" sz="2400" dirty="0" smtClean="0"/>
          </a:p>
          <a:p>
            <a:pPr algn="just"/>
            <a:r>
              <a:rPr lang="uk-UA" sz="2400" i="1" dirty="0" err="1" smtClean="0"/>
              <a:t>ОВД</a:t>
            </a:r>
            <a:r>
              <a:rPr lang="uk-UA" sz="2400" i="1" dirty="0" smtClean="0"/>
              <a:t> </a:t>
            </a:r>
            <a:r>
              <a:rPr lang="uk-UA" sz="2400" i="1" dirty="0"/>
              <a:t>відрізняється від звичайного кредиту </a:t>
            </a:r>
            <a:r>
              <a:rPr lang="uk-UA" sz="2400" dirty="0"/>
              <a:t>тим, що погашення заборгованості, як правило, відбувається автоматично. На це йдуть кошти, що надходять на розрахунковий рахунок клієнта-позичальника. Проте умову про </a:t>
            </a:r>
            <a:r>
              <a:rPr lang="uk-UA" sz="2400" dirty="0" err="1"/>
              <a:t>ОВД</a:t>
            </a:r>
            <a:r>
              <a:rPr lang="uk-UA" sz="2400" dirty="0"/>
              <a:t> включають не до всіх договорів банківського рахунка.</a:t>
            </a:r>
          </a:p>
          <a:p>
            <a:endParaRPr lang="uk-UA" dirty="0"/>
          </a:p>
        </p:txBody>
      </p:sp>
    </p:spTree>
    <p:extLst>
      <p:ext uri="{BB962C8B-B14F-4D97-AF65-F5344CB8AC3E}">
        <p14:creationId xmlns:p14="http://schemas.microsoft.com/office/powerpoint/2010/main" val="34626702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733926"/>
            <a:ext cx="9601200" cy="1485900"/>
          </a:xfrm>
        </p:spPr>
        <p:txBody>
          <a:bodyPr/>
          <a:lstStyle/>
          <a:p>
            <a:r>
              <a:rPr lang="uk-UA" dirty="0" smtClean="0"/>
              <a:t>Недозволений (несанкціонований) овердрафт</a:t>
            </a:r>
            <a:endParaRPr lang="uk-UA" dirty="0"/>
          </a:p>
        </p:txBody>
      </p:sp>
      <p:sp>
        <p:nvSpPr>
          <p:cNvPr id="3" name="Объект 2"/>
          <p:cNvSpPr>
            <a:spLocks noGrp="1"/>
          </p:cNvSpPr>
          <p:nvPr>
            <p:ph idx="1"/>
          </p:nvPr>
        </p:nvSpPr>
        <p:spPr>
          <a:xfrm>
            <a:off x="1371600" y="2598820"/>
            <a:ext cx="9601200" cy="3268579"/>
          </a:xfrm>
        </p:spPr>
        <p:txBody>
          <a:bodyPr>
            <a:normAutofit/>
          </a:bodyPr>
          <a:lstStyle/>
          <a:p>
            <a:pPr algn="just"/>
            <a:r>
              <a:rPr lang="uk-UA" sz="2800" b="1" dirty="0"/>
              <a:t>Н</a:t>
            </a:r>
            <a:r>
              <a:rPr lang="uk-UA" sz="2800" b="1" dirty="0" smtClean="0"/>
              <a:t>едозволений </a:t>
            </a:r>
            <a:r>
              <a:rPr lang="uk-UA" sz="2800" b="1" dirty="0"/>
              <a:t>(несанкціонований) </a:t>
            </a:r>
            <a:r>
              <a:rPr lang="uk-UA" sz="2800" b="1" dirty="0" err="1" smtClean="0"/>
              <a:t>ОВД</a:t>
            </a:r>
            <a:r>
              <a:rPr lang="uk-UA" sz="2800" b="1" dirty="0"/>
              <a:t> </a:t>
            </a:r>
            <a:r>
              <a:rPr lang="uk-UA" sz="2800" dirty="0" smtClean="0"/>
              <a:t> </a:t>
            </a:r>
            <a:r>
              <a:rPr lang="uk-UA" sz="2800" dirty="0"/>
              <a:t>зазвичай стосується можливості списання з картки клієнта суми більшої, ніж дозволено банком</a:t>
            </a:r>
            <a:r>
              <a:rPr lang="uk-UA" sz="2800" dirty="0" smtClean="0"/>
              <a:t>.</a:t>
            </a:r>
            <a:endParaRPr lang="uk-UA" sz="2800" dirty="0"/>
          </a:p>
        </p:txBody>
      </p:sp>
    </p:spTree>
    <p:extLst>
      <p:ext uri="{BB962C8B-B14F-4D97-AF65-F5344CB8AC3E}">
        <p14:creationId xmlns:p14="http://schemas.microsoft.com/office/powerpoint/2010/main" val="38228252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685800"/>
            <a:ext cx="9601200" cy="830179"/>
          </a:xfrm>
        </p:spPr>
        <p:txBody>
          <a:bodyPr/>
          <a:lstStyle/>
          <a:p>
            <a:r>
              <a:rPr lang="uk-UA" dirty="0" smtClean="0"/>
              <a:t>Сучасне поняття «овердрафту»</a:t>
            </a:r>
            <a:endParaRPr lang="uk-UA" dirty="0"/>
          </a:p>
        </p:txBody>
      </p:sp>
      <p:sp>
        <p:nvSpPr>
          <p:cNvPr id="3" name="Объект 2"/>
          <p:cNvSpPr>
            <a:spLocks noGrp="1"/>
          </p:cNvSpPr>
          <p:nvPr>
            <p:ph idx="1"/>
          </p:nvPr>
        </p:nvSpPr>
        <p:spPr>
          <a:xfrm>
            <a:off x="1371600" y="1515979"/>
            <a:ext cx="9601200" cy="4351421"/>
          </a:xfrm>
        </p:spPr>
        <p:txBody>
          <a:bodyPr/>
          <a:lstStyle/>
          <a:p>
            <a:pPr algn="just"/>
            <a:r>
              <a:rPr lang="uk-UA" sz="2400" dirty="0"/>
              <a:t>Попри відсутність визначення </a:t>
            </a:r>
            <a:r>
              <a:rPr lang="uk-UA" sz="2400" dirty="0" err="1"/>
              <a:t>терміна</a:t>
            </a:r>
            <a:r>
              <a:rPr lang="uk-UA" sz="2400" dirty="0"/>
              <a:t> «овердрафт» у чинних нормативно-правових актах НБУ, цей вид кредиту повноцінно діє в нашій національній банківській системі. </a:t>
            </a:r>
            <a:endParaRPr lang="uk-UA" sz="2400" dirty="0" smtClean="0"/>
          </a:p>
          <a:p>
            <a:pPr algn="just"/>
            <a:r>
              <a:rPr lang="uk-UA" sz="2400" dirty="0" smtClean="0"/>
              <a:t>За </a:t>
            </a:r>
            <a:r>
              <a:rPr lang="uk-UA" sz="2400" dirty="0"/>
              <a:t>браком коштів на рахунку кредит у вигляді </a:t>
            </a:r>
            <a:r>
              <a:rPr lang="uk-UA" sz="2400" dirty="0" err="1"/>
              <a:t>ОВД</a:t>
            </a:r>
            <a:r>
              <a:rPr lang="uk-UA" sz="2400" dirty="0"/>
              <a:t> надають шляхом оплати розрахункових документів за рахунок коштів банку </a:t>
            </a:r>
            <a:r>
              <a:rPr lang="uk-UA" sz="2400" b="1" dirty="0"/>
              <a:t>в межах встановленого договором ліміту.</a:t>
            </a:r>
            <a:r>
              <a:rPr lang="uk-UA" sz="2400" dirty="0"/>
              <a:t> </a:t>
            </a:r>
            <a:endParaRPr lang="uk-UA" sz="2400" dirty="0" smtClean="0"/>
          </a:p>
          <a:p>
            <a:pPr algn="just"/>
            <a:r>
              <a:rPr lang="uk-UA" sz="2400" dirty="0" smtClean="0"/>
              <a:t>Договором </a:t>
            </a:r>
            <a:r>
              <a:rPr lang="uk-UA" sz="2400" dirty="0"/>
              <a:t>можна узгодити період кредитування, розмір відсоткової ставки за користування кредитом та допустиму кількість овердрафтів протягом певного періоду часу.</a:t>
            </a:r>
          </a:p>
          <a:p>
            <a:endParaRPr lang="uk-UA" dirty="0"/>
          </a:p>
        </p:txBody>
      </p:sp>
    </p:spTree>
    <p:extLst>
      <p:ext uri="{BB962C8B-B14F-4D97-AF65-F5344CB8AC3E}">
        <p14:creationId xmlns:p14="http://schemas.microsoft.com/office/powerpoint/2010/main" val="34850629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685800"/>
            <a:ext cx="9601200" cy="709863"/>
          </a:xfrm>
        </p:spPr>
        <p:txBody>
          <a:bodyPr/>
          <a:lstStyle/>
          <a:p>
            <a:r>
              <a:rPr lang="uk-UA" dirty="0" smtClean="0"/>
              <a:t>Види овердрафту</a:t>
            </a:r>
            <a:endParaRPr lang="uk-UA" dirty="0"/>
          </a:p>
        </p:txBody>
      </p:sp>
      <p:sp>
        <p:nvSpPr>
          <p:cNvPr id="3" name="Объект 2"/>
          <p:cNvSpPr>
            <a:spLocks noGrp="1"/>
          </p:cNvSpPr>
          <p:nvPr>
            <p:ph idx="1"/>
          </p:nvPr>
        </p:nvSpPr>
        <p:spPr>
          <a:xfrm>
            <a:off x="1371600" y="1708484"/>
            <a:ext cx="9986211" cy="4303295"/>
          </a:xfrm>
        </p:spPr>
        <p:txBody>
          <a:bodyPr>
            <a:normAutofit lnSpcReduction="10000"/>
          </a:bodyPr>
          <a:lstStyle/>
          <a:p>
            <a:pPr marL="0" indent="0" algn="just">
              <a:buNone/>
            </a:pPr>
            <a:r>
              <a:rPr lang="uk-UA" sz="2400" dirty="0"/>
              <a:t>Кожен український комерційний банк висуває власні умови щодо надання </a:t>
            </a:r>
            <a:r>
              <a:rPr lang="uk-UA" sz="2400" dirty="0" err="1"/>
              <a:t>ОВД</a:t>
            </a:r>
            <a:r>
              <a:rPr lang="uk-UA" sz="2400" dirty="0"/>
              <a:t>, які є у відкритому доступі на сайті того чи того банку. При цьому розрізняють:</a:t>
            </a:r>
          </a:p>
          <a:p>
            <a:pPr lvl="0" algn="just"/>
            <a:r>
              <a:rPr lang="uk-UA" sz="2400" b="1" i="1" dirty="0"/>
              <a:t>бланковий </a:t>
            </a:r>
            <a:r>
              <a:rPr lang="uk-UA" sz="2400" b="1" i="1" dirty="0" err="1"/>
              <a:t>ОВД</a:t>
            </a:r>
            <a:r>
              <a:rPr lang="uk-UA" sz="2400" b="1" i="1" dirty="0"/>
              <a:t>. </a:t>
            </a:r>
            <a:r>
              <a:rPr lang="uk-UA" sz="2400" dirty="0"/>
              <a:t>Це </a:t>
            </a:r>
            <a:r>
              <a:rPr lang="uk-UA" sz="2400" dirty="0" err="1"/>
              <a:t>беззаставний</a:t>
            </a:r>
            <a:r>
              <a:rPr lang="uk-UA" sz="2400" dirty="0"/>
              <a:t> </a:t>
            </a:r>
            <a:r>
              <a:rPr lang="uk-UA" sz="2400" dirty="0" err="1"/>
              <a:t>ОВД</a:t>
            </a:r>
            <a:r>
              <a:rPr lang="uk-UA" sz="2400" dirty="0"/>
              <a:t>, за якого немає необхідності в його забезпеченні, оскільки гарантією повернення коштів є обороти за рахунком клієнта;</a:t>
            </a:r>
          </a:p>
          <a:p>
            <a:pPr lvl="0" algn="just"/>
            <a:r>
              <a:rPr lang="uk-UA" sz="2400" b="1" i="1" dirty="0"/>
              <a:t>заставний (або забезпечений) </a:t>
            </a:r>
            <a:r>
              <a:rPr lang="uk-UA" sz="2400" b="1" i="1" dirty="0" err="1"/>
              <a:t>ОВД</a:t>
            </a:r>
            <a:r>
              <a:rPr lang="uk-UA" sz="2400" b="1" i="1" dirty="0"/>
              <a:t>. </a:t>
            </a:r>
            <a:r>
              <a:rPr lang="uk-UA" sz="2400" dirty="0"/>
              <a:t>Його надають клієнтові під заставу (нерухомість, транспортні та основні засоби, продукція, товари в обороті, майнові права на дебіторську заборгованість, інкасована банком-кредитором готівкова виручка тощо) або під гарантію (запоруку) третьої платоспроможної сторони (юридичної чи фізичної особи).</a:t>
            </a:r>
          </a:p>
          <a:p>
            <a:endParaRPr lang="uk-UA" dirty="0"/>
          </a:p>
        </p:txBody>
      </p:sp>
    </p:spTree>
    <p:extLst>
      <p:ext uri="{BB962C8B-B14F-4D97-AF65-F5344CB8AC3E}">
        <p14:creationId xmlns:p14="http://schemas.microsoft.com/office/powerpoint/2010/main" val="3085449033"/>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TM10001105[[fn=Уголки]]</Template>
  <TotalTime>63</TotalTime>
  <Words>1280</Words>
  <Application>Microsoft Office PowerPoint</Application>
  <PresentationFormat>Широкоэкранный</PresentationFormat>
  <Paragraphs>174</Paragraphs>
  <Slides>26</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26</vt:i4>
      </vt:variant>
    </vt:vector>
  </HeadingPairs>
  <TitlesOfParts>
    <vt:vector size="29" baseType="lpstr">
      <vt:lpstr>Franklin Gothic Book</vt:lpstr>
      <vt:lpstr>Times New Roman</vt:lpstr>
      <vt:lpstr>Crop</vt:lpstr>
      <vt:lpstr>Овердрафт</vt:lpstr>
      <vt:lpstr>Поняття «овердрафт»</vt:lpstr>
      <vt:lpstr>Механізм надання овердрафту</vt:lpstr>
      <vt:lpstr>Овердрафт</vt:lpstr>
      <vt:lpstr>Визначення терміну «овердрафт»</vt:lpstr>
      <vt:lpstr>Дозволений овердрафт</vt:lpstr>
      <vt:lpstr>Недозволений (несанкціонований) овердрафт</vt:lpstr>
      <vt:lpstr>Сучасне поняття «овердрафту»</vt:lpstr>
      <vt:lpstr>Види овердрафту</vt:lpstr>
      <vt:lpstr>Загальні умови надання</vt:lpstr>
      <vt:lpstr>Загальні умови надання</vt:lpstr>
      <vt:lpstr>Пакет документів</vt:lpstr>
      <vt:lpstr>Приклад 1. Умови короткострокового кредитування банками </vt:lpstr>
      <vt:lpstr>Приклад 1. Умови короткострокового кредитування банками (продовження) </vt:lpstr>
      <vt:lpstr>Бухгалтерський облік ОВД</vt:lpstr>
      <vt:lpstr>Варіант 1. Бухгалтерський облік ОВД</vt:lpstr>
      <vt:lpstr>Продовження варіант 1</vt:lpstr>
      <vt:lpstr>Варіант 2. Бухгалтерський облік овердрафту</vt:lpstr>
      <vt:lpstr>Облік відсотків за ОВД</vt:lpstr>
      <vt:lpstr>Облік за відсотками щодо ОВД за кваліфікаційними активами</vt:lpstr>
      <vt:lpstr>Облік і оподаткування комісійної винагороди</vt:lpstr>
      <vt:lpstr>Оподаткування</vt:lpstr>
      <vt:lpstr>Приклад 2. Облік ОВД</vt:lpstr>
      <vt:lpstr>Розв’язання. Варіант 1. «Кредитове сальдо поточного рахунку» </vt:lpstr>
      <vt:lpstr>Варіант 2. «Короткострокова позика»</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Овердрафт</dc:title>
  <dc:creator>Селецька Дар'я Олегівна</dc:creator>
  <cp:lastModifiedBy>Селецька Дар'я Олегівна</cp:lastModifiedBy>
  <cp:revision>8</cp:revision>
  <dcterms:created xsi:type="dcterms:W3CDTF">2023-03-08T07:39:28Z</dcterms:created>
  <dcterms:modified xsi:type="dcterms:W3CDTF">2023-03-08T08:42:33Z</dcterms:modified>
</cp:coreProperties>
</file>