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65" r:id="rId4"/>
    <p:sldId id="268" r:id="rId5"/>
    <p:sldId id="269" r:id="rId6"/>
    <p:sldId id="258" r:id="rId7"/>
    <p:sldId id="259" r:id="rId8"/>
    <p:sldId id="260" r:id="rId9"/>
    <p:sldId id="261" r:id="rId10"/>
    <p:sldId id="262"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Lst>
  <p:sldSz cx="18288000" cy="10287000"/>
  <p:notesSz cx="6858000" cy="9144000"/>
  <p:embeddedFontLst>
    <p:embeddedFont>
      <p:font typeface="Times New Roman Medium" panose="020B0604020202020204" charset="0"/>
      <p:regular r:id="rId29"/>
    </p:embeddedFont>
    <p:embeddedFont>
      <p:font typeface="Times New Roman Bold" panose="020B0604020202020204" charset="0"/>
      <p:regular r:id="rId30"/>
    </p:embeddedFont>
    <p:embeddedFont>
      <p:font typeface="Calibri" panose="020F0502020204030204" pitchFamily="34" charset="0"/>
      <p:regular r:id="rId31"/>
      <p:bold r:id="rId32"/>
      <p:italic r:id="rId33"/>
      <p:boldItalic r:id="rId34"/>
    </p:embeddedFont>
    <p:embeddedFont>
      <p:font typeface="Times New Roman Semi-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E5D"/>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C6D72-4D50-4550-A50A-9F7933AF81D1}" type="datetimeFigureOut">
              <a:rPr lang="uk-UA" smtClean="0"/>
              <a:t>02.10.2024</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F84CA-4AA1-442D-BD23-BC90BFFC0071}" type="slidenum">
              <a:rPr lang="uk-UA" smtClean="0"/>
              <a:t>‹#›</a:t>
            </a:fld>
            <a:endParaRPr lang="uk-UA"/>
          </a:p>
        </p:txBody>
      </p:sp>
    </p:spTree>
    <p:extLst>
      <p:ext uri="{BB962C8B-B14F-4D97-AF65-F5344CB8AC3E}">
        <p14:creationId xmlns:p14="http://schemas.microsoft.com/office/powerpoint/2010/main" val="417887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8DAF84CA-4AA1-442D-BD23-BC90BFFC0071}" type="slidenum">
              <a:rPr lang="uk-UA" smtClean="0"/>
              <a:t>12</a:t>
            </a:fld>
            <a:endParaRPr lang="uk-UA"/>
          </a:p>
        </p:txBody>
      </p:sp>
    </p:spTree>
    <p:extLst>
      <p:ext uri="{BB962C8B-B14F-4D97-AF65-F5344CB8AC3E}">
        <p14:creationId xmlns:p14="http://schemas.microsoft.com/office/powerpoint/2010/main" val="31683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21.png"/><Relationship Id="rId4" Type="http://schemas.openxmlformats.org/officeDocument/2006/relationships/image" Target="NUL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9.sv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5.svg"/><Relationship Id="rId4" Type="http://schemas.openxmlformats.org/officeDocument/2006/relationships/image" Target="../media/image29.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Freeform 2"/>
          <p:cNvSpPr/>
          <p:nvPr/>
        </p:nvSpPr>
        <p:spPr>
          <a:xfrm rot="-10800000">
            <a:off x="-923791" y="-783256"/>
            <a:ext cx="11853512" cy="11853512"/>
          </a:xfrm>
          <a:custGeom>
            <a:avLst/>
            <a:gdLst/>
            <a:ahLst/>
            <a:cxnLst/>
            <a:rect l="l" t="t" r="r" b="b"/>
            <a:pathLst>
              <a:path w="11853512" h="11853512">
                <a:moveTo>
                  <a:pt x="0" y="0"/>
                </a:moveTo>
                <a:lnTo>
                  <a:pt x="11853513" y="0"/>
                </a:lnTo>
                <a:lnTo>
                  <a:pt x="11853513" y="11853512"/>
                </a:lnTo>
                <a:lnTo>
                  <a:pt x="0" y="118535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708050" y="2014066"/>
            <a:ext cx="5746778" cy="6258867"/>
          </a:xfrm>
          <a:custGeom>
            <a:avLst/>
            <a:gdLst/>
            <a:ahLst/>
            <a:cxnLst/>
            <a:rect l="l" t="t" r="r" b="b"/>
            <a:pathLst>
              <a:path w="5746778" h="6258867">
                <a:moveTo>
                  <a:pt x="0" y="0"/>
                </a:moveTo>
                <a:lnTo>
                  <a:pt x="5746778" y="0"/>
                </a:lnTo>
                <a:lnTo>
                  <a:pt x="5746778" y="6258868"/>
                </a:lnTo>
                <a:lnTo>
                  <a:pt x="0" y="62588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028700" y="1674203"/>
            <a:ext cx="8380612" cy="7599972"/>
          </a:xfrm>
          <a:prstGeom prst="rect">
            <a:avLst/>
          </a:prstGeom>
        </p:spPr>
        <p:txBody>
          <a:bodyPr lIns="0" tIns="0" rIns="0" bIns="0" rtlCol="0" anchor="t">
            <a:spAutoFit/>
          </a:bodyPr>
          <a:lstStyle/>
          <a:p>
            <a:pPr algn="ctr">
              <a:lnSpc>
                <a:spcPts val="9576"/>
              </a:lnSpc>
            </a:pPr>
            <a:r>
              <a:rPr lang="en-US" sz="10641" b="1" spc="-489" dirty="0">
                <a:solidFill>
                  <a:srgbClr val="00694C"/>
                </a:solidFill>
                <a:latin typeface="Times New Roman Medium"/>
                <a:ea typeface="Times New Roman Medium"/>
                <a:cs typeface="Times New Roman Medium"/>
                <a:sym typeface="Times New Roman Medium"/>
              </a:rPr>
              <a:t> Тема 4. </a:t>
            </a:r>
            <a:r>
              <a:rPr lang="en-US" sz="10641" b="1" spc="-489" dirty="0" err="1">
                <a:solidFill>
                  <a:srgbClr val="00694C"/>
                </a:solidFill>
                <a:latin typeface="Times New Roman Medium"/>
                <a:ea typeface="Times New Roman Medium"/>
                <a:cs typeface="Times New Roman Medium"/>
                <a:sym typeface="Times New Roman Medium"/>
              </a:rPr>
              <a:t>Аналітичні</a:t>
            </a:r>
            <a:r>
              <a:rPr lang="en-US" sz="10641" b="1" spc="-489" dirty="0">
                <a:solidFill>
                  <a:srgbClr val="00694C"/>
                </a:solidFill>
                <a:latin typeface="Times New Roman Medium"/>
                <a:ea typeface="Times New Roman Medium"/>
                <a:cs typeface="Times New Roman Medium"/>
                <a:sym typeface="Times New Roman Medium"/>
              </a:rPr>
              <a:t> </a:t>
            </a:r>
            <a:r>
              <a:rPr lang="en-US" sz="10641" b="1" spc="-489" dirty="0" err="1">
                <a:solidFill>
                  <a:srgbClr val="00694C"/>
                </a:solidFill>
                <a:latin typeface="Times New Roman Medium"/>
                <a:ea typeface="Times New Roman Medium"/>
                <a:cs typeface="Times New Roman Medium"/>
                <a:sym typeface="Times New Roman Medium"/>
              </a:rPr>
              <a:t>технології</a:t>
            </a:r>
            <a:r>
              <a:rPr lang="en-US" sz="10641" b="1" spc="-489" dirty="0">
                <a:solidFill>
                  <a:srgbClr val="00694C"/>
                </a:solidFill>
                <a:latin typeface="Times New Roman Medium"/>
                <a:ea typeface="Times New Roman Medium"/>
                <a:cs typeface="Times New Roman Medium"/>
                <a:sym typeface="Times New Roman Medium"/>
              </a:rPr>
              <a:t> </a:t>
            </a:r>
            <a:r>
              <a:rPr lang="en-US" sz="10641" b="1" spc="-489" dirty="0" err="1">
                <a:solidFill>
                  <a:srgbClr val="00694C"/>
                </a:solidFill>
                <a:latin typeface="Times New Roman Medium"/>
                <a:ea typeface="Times New Roman Medium"/>
                <a:cs typeface="Times New Roman Medium"/>
                <a:sym typeface="Times New Roman Medium"/>
              </a:rPr>
              <a:t>політичного</a:t>
            </a:r>
            <a:r>
              <a:rPr lang="en-US" sz="10641" b="1" spc="-489" dirty="0">
                <a:solidFill>
                  <a:srgbClr val="00694C"/>
                </a:solidFill>
                <a:latin typeface="Times New Roman Medium"/>
                <a:ea typeface="Times New Roman Medium"/>
                <a:cs typeface="Times New Roman Medium"/>
                <a:sym typeface="Times New Roman Medium"/>
              </a:rPr>
              <a:t> </a:t>
            </a:r>
            <a:r>
              <a:rPr lang="en-US" sz="10641" b="1" spc="-489" dirty="0" err="1">
                <a:solidFill>
                  <a:srgbClr val="00694C"/>
                </a:solidFill>
                <a:latin typeface="Times New Roman Medium"/>
                <a:ea typeface="Times New Roman Medium"/>
                <a:cs typeface="Times New Roman Medium"/>
                <a:sym typeface="Times New Roman Medium"/>
              </a:rPr>
              <a:t>консалтингу</a:t>
            </a:r>
            <a:endParaRPr lang="en-US" sz="10641" b="1" spc="-489" dirty="0">
              <a:solidFill>
                <a:srgbClr val="00694C"/>
              </a:solidFill>
              <a:latin typeface="Times New Roman Medium"/>
              <a:ea typeface="Times New Roman Medium"/>
              <a:cs typeface="Times New Roman Medium"/>
              <a:sym typeface="Times New Roman Medium"/>
            </a:endParaRPr>
          </a:p>
          <a:p>
            <a:pPr marL="0" lvl="1" indent="0" algn="ctr">
              <a:lnSpc>
                <a:spcPts val="9576"/>
              </a:lnSpc>
            </a:pPr>
            <a:endParaRPr lang="en-US" sz="10641" b="1" spc="-489" dirty="0">
              <a:solidFill>
                <a:srgbClr val="00694C"/>
              </a:solidFill>
              <a:latin typeface="Times New Roman Medium"/>
              <a:ea typeface="Times New Roman Medium"/>
              <a:cs typeface="Times New Roman Medium"/>
              <a:sym typeface="Times New Roma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Freeform 2"/>
          <p:cNvSpPr/>
          <p:nvPr/>
        </p:nvSpPr>
        <p:spPr>
          <a:xfrm>
            <a:off x="914400" y="419100"/>
            <a:ext cx="9024445" cy="8956762"/>
          </a:xfrm>
          <a:custGeom>
            <a:avLst/>
            <a:gdLst/>
            <a:ahLst/>
            <a:cxnLst/>
            <a:rect l="l" t="t" r="r" b="b"/>
            <a:pathLst>
              <a:path w="9024445" h="8956762">
                <a:moveTo>
                  <a:pt x="0" y="0"/>
                </a:moveTo>
                <a:lnTo>
                  <a:pt x="9024445" y="0"/>
                </a:lnTo>
                <a:lnTo>
                  <a:pt x="9024445" y="8956762"/>
                </a:lnTo>
                <a:lnTo>
                  <a:pt x="0" y="89567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91433" y="1146492"/>
            <a:ext cx="7184466" cy="7184466"/>
          </a:xfrm>
          <a:custGeom>
            <a:avLst/>
            <a:gdLst/>
            <a:ahLst/>
            <a:cxnLst/>
            <a:rect l="l" t="t" r="r" b="b"/>
            <a:pathLst>
              <a:path w="7184466" h="7184466">
                <a:moveTo>
                  <a:pt x="0" y="0"/>
                </a:moveTo>
                <a:lnTo>
                  <a:pt x="7184467" y="0"/>
                </a:lnTo>
                <a:lnTo>
                  <a:pt x="7184467" y="7184466"/>
                </a:lnTo>
                <a:lnTo>
                  <a:pt x="0" y="7184466"/>
                </a:lnTo>
                <a:lnTo>
                  <a:pt x="0" y="0"/>
                </a:lnTo>
                <a:close/>
              </a:path>
            </a:pathLst>
          </a:custGeom>
          <a:blipFill>
            <a:blip r:embed="rId4"/>
            <a:stretch>
              <a:fillRect/>
            </a:stretch>
          </a:blipFill>
        </p:spPr>
      </p:sp>
      <p:sp>
        <p:nvSpPr>
          <p:cNvPr id="4" name="TextBox 4"/>
          <p:cNvSpPr txBox="1"/>
          <p:nvPr/>
        </p:nvSpPr>
        <p:spPr>
          <a:xfrm>
            <a:off x="1666988" y="1166449"/>
            <a:ext cx="7519267" cy="7462064"/>
          </a:xfrm>
          <a:prstGeom prst="rect">
            <a:avLst/>
          </a:prstGeom>
        </p:spPr>
        <p:txBody>
          <a:bodyPr lIns="0" tIns="0" rIns="0" bIns="0" rtlCol="0" anchor="t">
            <a:spAutoFit/>
          </a:bodyPr>
          <a:lstStyle/>
          <a:p>
            <a:pPr algn="ctr">
              <a:lnSpc>
                <a:spcPts val="4155"/>
              </a:lnSpc>
              <a:spcBef>
                <a:spcPct val="0"/>
              </a:spcBef>
            </a:pPr>
            <a:r>
              <a:rPr lang="en-US" sz="2967" b="1" spc="-136" dirty="0">
                <a:solidFill>
                  <a:srgbClr val="000000"/>
                </a:solidFill>
                <a:latin typeface="Times New Roman Medium"/>
                <a:ea typeface="Times New Roman Medium"/>
                <a:cs typeface="Times New Roman Medium"/>
                <a:sym typeface="Times New Roman Medium"/>
              </a:rPr>
              <a:t>Отже, </a:t>
            </a:r>
            <a:r>
              <a:rPr lang="en-US" sz="2967" b="1" spc="-136" dirty="0" err="1">
                <a:solidFill>
                  <a:srgbClr val="000000"/>
                </a:solidFill>
                <a:latin typeface="Times New Roman Medium"/>
                <a:ea typeface="Times New Roman Medium"/>
                <a:cs typeface="Times New Roman Medium"/>
                <a:sym typeface="Times New Roman Medium"/>
              </a:rPr>
              <a:t>ситуаційний</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аналіз</a:t>
            </a:r>
            <a:r>
              <a:rPr lang="en-US" sz="2967" b="1" spc="-136" dirty="0">
                <a:solidFill>
                  <a:srgbClr val="000000"/>
                </a:solidFill>
                <a:latin typeface="Times New Roman Medium"/>
                <a:ea typeface="Times New Roman Medium"/>
                <a:cs typeface="Times New Roman Medium"/>
                <a:sym typeface="Times New Roman Medium"/>
              </a:rPr>
              <a:t> – </a:t>
            </a:r>
            <a:r>
              <a:rPr lang="en-US" sz="2967" b="1" spc="-136" dirty="0" err="1">
                <a:solidFill>
                  <a:srgbClr val="000000"/>
                </a:solidFill>
                <a:latin typeface="Times New Roman Medium"/>
                <a:ea typeface="Times New Roman Medium"/>
                <a:cs typeface="Times New Roman Medium"/>
                <a:sym typeface="Times New Roman Medium"/>
              </a:rPr>
              <a:t>це</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своєрідний</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фундамент</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на</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якому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будується</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політичний</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аналіз</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Без</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аналізу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поточного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стану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речей</a:t>
            </a:r>
            <a:r>
              <a:rPr lang="en-US" sz="2967" b="1" spc="-136" dirty="0">
                <a:solidFill>
                  <a:srgbClr val="000000"/>
                </a:solidFill>
                <a:latin typeface="Times New Roman Medium"/>
                <a:ea typeface="Times New Roman Medium"/>
                <a:cs typeface="Times New Roman Medium"/>
                <a:sym typeface="Times New Roman Medium"/>
              </a:rPr>
              <a:t> в </a:t>
            </a:r>
            <a:r>
              <a:rPr lang="en-US" sz="2967" b="1" spc="-136" dirty="0" err="1">
                <a:solidFill>
                  <a:srgbClr val="000000"/>
                </a:solidFill>
                <a:latin typeface="Times New Roman Medium"/>
                <a:ea typeface="Times New Roman Medium"/>
                <a:cs typeface="Times New Roman Medium"/>
                <a:sym typeface="Times New Roman Medium"/>
              </a:rPr>
              <a:t>політичному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світі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неможливо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складати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прогнози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приймати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рішення</a:t>
            </a:r>
            <a:r>
              <a:rPr lang="en-US" sz="2967" b="1" spc="-136" dirty="0">
                <a:solidFill>
                  <a:srgbClr val="000000"/>
                </a:solidFill>
                <a:latin typeface="Times New Roman Medium"/>
                <a:ea typeface="Times New Roman Medium"/>
                <a:cs typeface="Times New Roman Medium"/>
                <a:sym typeface="Times New Roman Medium"/>
              </a:rPr>
              <a:t>. У </a:t>
            </a:r>
            <a:r>
              <a:rPr lang="en-US" sz="2967" b="1" spc="-136" dirty="0" err="1">
                <a:solidFill>
                  <a:srgbClr val="000000"/>
                </a:solidFill>
                <a:latin typeface="Times New Roman Medium"/>
                <a:ea typeface="Times New Roman Medium"/>
                <a:cs typeface="Times New Roman Medium"/>
                <a:sym typeface="Times New Roman Medium"/>
              </a:rPr>
              <a:t>цьому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випадку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цілком</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доречна</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класична</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аналогія</a:t>
            </a:r>
            <a:r>
              <a:rPr lang="en-US" sz="2967" b="1" spc="-136" dirty="0">
                <a:solidFill>
                  <a:srgbClr val="000000"/>
                </a:solidFill>
                <a:latin typeface="Times New Roman Medium"/>
                <a:ea typeface="Times New Roman Medium"/>
                <a:cs typeface="Times New Roman Medium"/>
                <a:sym typeface="Times New Roman Medium"/>
              </a:rPr>
              <a:t> з </a:t>
            </a:r>
            <a:r>
              <a:rPr lang="en-US" sz="2967" b="1" spc="-136" dirty="0" err="1">
                <a:solidFill>
                  <a:srgbClr val="000000"/>
                </a:solidFill>
                <a:latin typeface="Times New Roman Medium"/>
                <a:ea typeface="Times New Roman Medium"/>
                <a:cs typeface="Times New Roman Medium"/>
                <a:sym typeface="Times New Roman Medium"/>
              </a:rPr>
              <a:t>спорудженням</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звичайного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будинку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помилки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при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закладанні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фундаменту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можуть</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призвести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до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сумних</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результатів</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Прорахунки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при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оцінці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ситуації</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так</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само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спричиняють</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вкрай</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серйозні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наслідки</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smtClean="0">
                <a:solidFill>
                  <a:srgbClr val="000000"/>
                </a:solidFill>
                <a:latin typeface="Times New Roman Medium"/>
                <a:ea typeface="Times New Roman Medium"/>
                <a:cs typeface="Times New Roman Medium"/>
                <a:sym typeface="Times New Roman Medium"/>
              </a:rPr>
              <a:t>будь</a:t>
            </a:r>
            <a:r>
              <a:rPr lang="uk-UA" sz="2967" b="1" spc="-136" dirty="0">
                <a:solidFill>
                  <a:srgbClr val="000000"/>
                </a:solidFill>
                <a:latin typeface="Times New Roman Medium"/>
                <a:ea typeface="Times New Roman Medium"/>
                <a:cs typeface="Times New Roman Medium"/>
                <a:sym typeface="Times New Roman Medium"/>
              </a:rPr>
              <a:t>-</a:t>
            </a:r>
            <a:r>
              <a:rPr lang="en-US" sz="2967" b="1" spc="-136" dirty="0" err="1" smtClean="0">
                <a:solidFill>
                  <a:srgbClr val="000000"/>
                </a:solidFill>
                <a:latin typeface="Times New Roman Medium"/>
                <a:ea typeface="Times New Roman Medium"/>
                <a:cs typeface="Times New Roman Medium"/>
                <a:sym typeface="Times New Roman Medium"/>
              </a:rPr>
              <a:t>яка</a:t>
            </a:r>
            <a:r>
              <a:rPr lang="en-US" sz="2967" b="1" spc="-136" dirty="0" smtClean="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помилка</a:t>
            </a:r>
            <a:r>
              <a:rPr lang="en-US" sz="2967" b="1" spc="-136" dirty="0">
                <a:solidFill>
                  <a:srgbClr val="000000"/>
                </a:solidFill>
                <a:latin typeface="Times New Roman Medium"/>
                <a:ea typeface="Times New Roman Medium"/>
                <a:cs typeface="Times New Roman Medium"/>
                <a:sym typeface="Times New Roman Medium"/>
              </a:rPr>
              <a:t> в </a:t>
            </a:r>
            <a:r>
              <a:rPr lang="en-US" sz="2967" b="1" spc="-136" dirty="0" err="1">
                <a:solidFill>
                  <a:srgbClr val="000000"/>
                </a:solidFill>
                <a:latin typeface="Times New Roman Medium"/>
                <a:ea typeface="Times New Roman Medium"/>
                <a:cs typeface="Times New Roman Medium"/>
                <a:sym typeface="Times New Roman Medium"/>
              </a:rPr>
              <a:t>ситуаційному</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аналізі</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обов’язково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позначиться</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на</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наступних</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стадіях</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політичного</a:t>
            </a:r>
            <a:r>
              <a:rPr lang="en-US" sz="2967" b="1" spc="-136" dirty="0">
                <a:solidFill>
                  <a:srgbClr val="000000"/>
                </a:solidFill>
                <a:latin typeface="Times New Roman Medium"/>
                <a:ea typeface="Times New Roman Medium"/>
                <a:cs typeface="Times New Roman Medium"/>
                <a:sym typeface="Times New Roman Medium"/>
              </a:rPr>
              <a:t> </a:t>
            </a:r>
            <a:r>
              <a:rPr lang="en-US" sz="2967" b="1" spc="-136" dirty="0" err="1">
                <a:solidFill>
                  <a:srgbClr val="000000"/>
                </a:solidFill>
                <a:latin typeface="Times New Roman Medium"/>
                <a:ea typeface="Times New Roman Medium"/>
                <a:cs typeface="Times New Roman Medium"/>
                <a:sym typeface="Times New Roman Medium"/>
              </a:rPr>
              <a:t>аналізу</a:t>
            </a:r>
            <a:endParaRPr lang="en-US" sz="2967" b="1" spc="-136" dirty="0">
              <a:solidFill>
                <a:srgbClr val="000000"/>
              </a:solidFill>
              <a:latin typeface="Times New Roman Medium"/>
              <a:ea typeface="Times New Roman Medium"/>
              <a:cs typeface="Times New Roman Medium"/>
              <a:sym typeface="Times New Roman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09600" y="157519"/>
            <a:ext cx="10210800" cy="9971961"/>
          </a:xfrm>
          <a:prstGeom prst="rect">
            <a:avLst/>
          </a:prstGeom>
        </p:spPr>
        <p:txBody>
          <a:bodyPr wrap="square" lIns="0" tIns="0" rIns="0" bIns="0" rtlCol="0" anchor="t">
            <a:spAutoFit/>
          </a:bodyPr>
          <a:lstStyle/>
          <a:p>
            <a:pPr lvl="0" indent="457200" algn="just">
              <a:spcBef>
                <a:spcPct val="0"/>
              </a:spcBef>
            </a:pPr>
            <a:r>
              <a:rPr lang="ru-RU" sz="2400" dirty="0">
                <a:solidFill>
                  <a:srgbClr val="1E3950"/>
                </a:solidFill>
                <a:latin typeface="Times New Roman" panose="02020603050405020304" pitchFamily="18" charset="0"/>
                <a:cs typeface="Times New Roman" panose="02020603050405020304" pitchFamily="18" charset="0"/>
              </a:rPr>
              <a:t>Ситуаційний </a:t>
            </a:r>
            <a:r>
              <a:rPr lang="ru-RU" sz="2400" dirty="0" err="1">
                <a:solidFill>
                  <a:srgbClr val="1E3950"/>
                </a:solidFill>
                <a:latin typeface="Times New Roman" panose="02020603050405020304" pitchFamily="18" charset="0"/>
                <a:cs typeface="Times New Roman" panose="02020603050405020304" pitchFamily="18" charset="0"/>
              </a:rPr>
              <a:t>аналіз</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ґрунтується</a:t>
            </a:r>
            <a:r>
              <a:rPr lang="ru-RU" sz="2400" dirty="0">
                <a:solidFill>
                  <a:srgbClr val="1E3950"/>
                </a:solidFill>
                <a:latin typeface="Times New Roman" panose="02020603050405020304" pitchFamily="18" charset="0"/>
                <a:cs typeface="Times New Roman" panose="02020603050405020304" pitchFamily="18" charset="0"/>
              </a:rPr>
              <a:t> на </a:t>
            </a:r>
            <a:r>
              <a:rPr lang="ru-RU" sz="2400" dirty="0" err="1">
                <a:solidFill>
                  <a:srgbClr val="1E3950"/>
                </a:solidFill>
                <a:latin typeface="Times New Roman" panose="02020603050405020304" pitchFamily="18" charset="0"/>
                <a:cs typeface="Times New Roman" panose="02020603050405020304" pitchFamily="18" charset="0"/>
              </a:rPr>
              <a:t>сукупності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прийомів</a:t>
            </a:r>
            <a:r>
              <a:rPr lang="ru-RU" sz="2400" dirty="0">
                <a:solidFill>
                  <a:srgbClr val="1E3950"/>
                </a:solidFill>
                <a:latin typeface="Times New Roman" panose="02020603050405020304" pitchFamily="18" charset="0"/>
                <a:cs typeface="Times New Roman" panose="02020603050405020304" pitchFamily="18" charset="0"/>
              </a:rPr>
              <a:t> і </a:t>
            </a:r>
            <a:r>
              <a:rPr lang="ru-RU" sz="2400" dirty="0" err="1">
                <a:solidFill>
                  <a:srgbClr val="1E3950"/>
                </a:solidFill>
                <a:latin typeface="Times New Roman" panose="02020603050405020304" pitchFamily="18" charset="0"/>
                <a:cs typeface="Times New Roman" panose="02020603050405020304" pitchFamily="18" charset="0"/>
              </a:rPr>
              <a:t>методів</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осмислення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її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структури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визначенні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її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факторів</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тенденцій</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розвитку</a:t>
            </a:r>
            <a:r>
              <a:rPr lang="ru-RU" sz="2400" dirty="0">
                <a:solidFill>
                  <a:srgbClr val="1E3950"/>
                </a:solidFill>
                <a:latin typeface="Times New Roman" panose="02020603050405020304" pitchFamily="18" charset="0"/>
                <a:cs typeface="Times New Roman" panose="02020603050405020304" pitchFamily="18" charset="0"/>
              </a:rPr>
              <a:t> і т. </a:t>
            </a:r>
            <a:r>
              <a:rPr lang="ru-RU" sz="2400" dirty="0" err="1">
                <a:solidFill>
                  <a:srgbClr val="1E3950"/>
                </a:solidFill>
                <a:latin typeface="Times New Roman" panose="02020603050405020304" pitchFamily="18" charset="0"/>
                <a:cs typeface="Times New Roman" panose="02020603050405020304" pitchFamily="18" charset="0"/>
              </a:rPr>
              <a:t>ін</a:t>
            </a:r>
            <a:r>
              <a:rPr lang="ru-RU" sz="2400" dirty="0">
                <a:solidFill>
                  <a:srgbClr val="1E3950"/>
                </a:solidFill>
                <a:latin typeface="Times New Roman" panose="02020603050405020304" pitchFamily="18" charset="0"/>
                <a:cs typeface="Times New Roman" panose="02020603050405020304" pitchFamily="18" charset="0"/>
              </a:rPr>
              <a:t>. </a:t>
            </a:r>
          </a:p>
          <a:p>
            <a:pPr lvl="0" indent="457200" algn="just">
              <a:spcBef>
                <a:spcPct val="0"/>
              </a:spcBef>
            </a:pPr>
            <a:r>
              <a:rPr lang="ru-RU" sz="2400" dirty="0">
                <a:solidFill>
                  <a:srgbClr val="1E3950"/>
                </a:solidFill>
                <a:latin typeface="Times New Roman" panose="02020603050405020304" pitchFamily="18" charset="0"/>
                <a:cs typeface="Times New Roman" panose="02020603050405020304" pitchFamily="18" charset="0"/>
              </a:rPr>
              <a:t>Ситуаційний </a:t>
            </a:r>
            <a:r>
              <a:rPr lang="ru-RU" sz="2400" dirty="0" err="1">
                <a:solidFill>
                  <a:srgbClr val="1E3950"/>
                </a:solidFill>
                <a:latin typeface="Times New Roman" panose="02020603050405020304" pitchFamily="18" charset="0"/>
                <a:cs typeface="Times New Roman" panose="02020603050405020304" pitchFamily="18" charset="0"/>
              </a:rPr>
              <a:t>аналіз</a:t>
            </a:r>
            <a:r>
              <a:rPr lang="ru-RU" sz="2400" dirty="0">
                <a:solidFill>
                  <a:srgbClr val="1E3950"/>
                </a:solidFill>
                <a:latin typeface="Times New Roman" panose="02020603050405020304" pitchFamily="18" charset="0"/>
                <a:cs typeface="Times New Roman" panose="02020603050405020304" pitchFamily="18" charset="0"/>
              </a:rPr>
              <a:t> – </a:t>
            </a:r>
            <a:r>
              <a:rPr lang="ru-RU" sz="2400" dirty="0" err="1">
                <a:solidFill>
                  <a:srgbClr val="1E3950"/>
                </a:solidFill>
                <a:latin typeface="Times New Roman" panose="02020603050405020304" pitchFamily="18" charset="0"/>
                <a:cs typeface="Times New Roman" panose="02020603050405020304" pitchFamily="18" charset="0"/>
              </a:rPr>
              <a:t>це</a:t>
            </a:r>
            <a:r>
              <a:rPr lang="ru-RU" sz="2400" dirty="0">
                <a:solidFill>
                  <a:srgbClr val="1E3950"/>
                </a:solidFill>
                <a:latin typeface="Times New Roman" panose="02020603050405020304" pitchFamily="18" charset="0"/>
                <a:cs typeface="Times New Roman" panose="02020603050405020304" pitchFamily="18" charset="0"/>
              </a:rPr>
              <a:t> своєрідний фундамент, на </a:t>
            </a:r>
            <a:r>
              <a:rPr lang="ru-RU" sz="2400" dirty="0" err="1">
                <a:solidFill>
                  <a:srgbClr val="1E3950"/>
                </a:solidFill>
                <a:latin typeface="Times New Roman" panose="02020603050405020304" pitchFamily="18" charset="0"/>
                <a:cs typeface="Times New Roman" panose="02020603050405020304" pitchFamily="18" charset="0"/>
              </a:rPr>
              <a:t>якому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ґрунтується</a:t>
            </a:r>
            <a:r>
              <a:rPr lang="ru-RU" sz="2400" dirty="0">
                <a:solidFill>
                  <a:srgbClr val="1E3950"/>
                </a:solidFill>
                <a:latin typeface="Times New Roman" panose="02020603050405020304" pitchFamily="18" charset="0"/>
                <a:cs typeface="Times New Roman" panose="02020603050405020304" pitchFamily="18" charset="0"/>
              </a:rPr>
              <a:t> вся </a:t>
            </a:r>
            <a:r>
              <a:rPr lang="ru-RU" sz="2400" dirty="0" err="1">
                <a:solidFill>
                  <a:srgbClr val="1E3950"/>
                </a:solidFill>
                <a:latin typeface="Times New Roman" panose="02020603050405020304" pitchFamily="18" charset="0"/>
                <a:cs typeface="Times New Roman" panose="02020603050405020304" pitchFamily="18" charset="0"/>
              </a:rPr>
              <a:t>будівля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політичного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 Без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 поточного стану речей у </a:t>
            </a:r>
            <a:r>
              <a:rPr lang="ru-RU" sz="2400" dirty="0" err="1">
                <a:solidFill>
                  <a:srgbClr val="1E3950"/>
                </a:solidFill>
                <a:latin typeface="Times New Roman" panose="02020603050405020304" pitchFamily="18" charset="0"/>
                <a:cs typeface="Times New Roman" panose="02020603050405020304" pitchFamily="18" charset="0"/>
              </a:rPr>
              <a:t>політичному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світі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неможливо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займатися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побудовою</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прогнозів</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приймати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рішення</a:t>
            </a:r>
            <a:r>
              <a:rPr lang="ru-RU" sz="2400" dirty="0">
                <a:solidFill>
                  <a:srgbClr val="1E3950"/>
                </a:solidFill>
                <a:latin typeface="Times New Roman" panose="02020603050405020304" pitchFamily="18" charset="0"/>
                <a:cs typeface="Times New Roman" panose="02020603050405020304" pitchFamily="18" charset="0"/>
              </a:rPr>
              <a:t>. У </a:t>
            </a:r>
            <a:r>
              <a:rPr lang="ru-RU" sz="2400" dirty="0" err="1">
                <a:solidFill>
                  <a:srgbClr val="1E3950"/>
                </a:solidFill>
                <a:latin typeface="Times New Roman" panose="02020603050405020304" pitchFamily="18" charset="0"/>
                <a:cs typeface="Times New Roman" panose="02020603050405020304" pitchFamily="18" charset="0"/>
              </a:rPr>
              <a:t>цьому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випадку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цілком</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доречна</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класична</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аналогія</a:t>
            </a:r>
            <a:r>
              <a:rPr lang="ru-RU" sz="2400" dirty="0">
                <a:solidFill>
                  <a:srgbClr val="1E3950"/>
                </a:solidFill>
                <a:latin typeface="Times New Roman" panose="02020603050405020304" pitchFamily="18" charset="0"/>
                <a:cs typeface="Times New Roman" panose="02020603050405020304" pitchFamily="18" charset="0"/>
              </a:rPr>
              <a:t> з </a:t>
            </a:r>
            <a:r>
              <a:rPr lang="ru-RU" sz="2400" dirty="0" err="1">
                <a:solidFill>
                  <a:srgbClr val="1E3950"/>
                </a:solidFill>
                <a:latin typeface="Times New Roman" panose="02020603050405020304" pitchFamily="18" charset="0"/>
                <a:cs typeface="Times New Roman" panose="02020603050405020304" pitchFamily="18" charset="0"/>
              </a:rPr>
              <a:t>будівництвом</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будинку</a:t>
            </a:r>
            <a:r>
              <a:rPr lang="ru-RU" sz="2400" dirty="0">
                <a:solidFill>
                  <a:srgbClr val="1E3950"/>
                </a:solidFill>
                <a:latin typeface="Times New Roman" panose="02020603050405020304" pitchFamily="18" charset="0"/>
                <a:cs typeface="Times New Roman" panose="02020603050405020304" pitchFamily="18" charset="0"/>
              </a:rPr>
              <a:t>, при </a:t>
            </a:r>
            <a:r>
              <a:rPr lang="ru-RU" sz="2400" dirty="0" err="1">
                <a:solidFill>
                  <a:srgbClr val="1E3950"/>
                </a:solidFill>
                <a:latin typeface="Times New Roman" panose="02020603050405020304" pitchFamily="18" charset="0"/>
                <a:cs typeface="Times New Roman" panose="02020603050405020304" pitchFamily="18" charset="0"/>
              </a:rPr>
              <a:t>якій</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подібно</a:t>
            </a:r>
            <a:r>
              <a:rPr lang="ru-RU" sz="2400" dirty="0">
                <a:solidFill>
                  <a:srgbClr val="1E3950"/>
                </a:solidFill>
                <a:latin typeface="Times New Roman" panose="02020603050405020304" pitchFamily="18" charset="0"/>
                <a:cs typeface="Times New Roman" panose="02020603050405020304" pitchFamily="18" charset="0"/>
              </a:rPr>
              <a:t> тому, як </a:t>
            </a:r>
            <a:r>
              <a:rPr lang="ru-RU" sz="2400" dirty="0" err="1">
                <a:solidFill>
                  <a:srgbClr val="1E3950"/>
                </a:solidFill>
                <a:latin typeface="Times New Roman" panose="02020603050405020304" pitchFamily="18" charset="0"/>
                <a:cs typeface="Times New Roman" panose="02020603050405020304" pitchFamily="18" charset="0"/>
              </a:rPr>
              <a:t>помилки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під</a:t>
            </a:r>
            <a:r>
              <a:rPr lang="ru-RU" sz="2400" dirty="0">
                <a:solidFill>
                  <a:srgbClr val="1E3950"/>
                </a:solidFill>
                <a:latin typeface="Times New Roman" panose="02020603050405020304" pitchFamily="18" charset="0"/>
                <a:cs typeface="Times New Roman" panose="02020603050405020304" pitchFamily="18" charset="0"/>
              </a:rPr>
              <a:t> час закладки фундаменту </a:t>
            </a:r>
            <a:r>
              <a:rPr lang="ru-RU" sz="2400" dirty="0" err="1">
                <a:solidFill>
                  <a:srgbClr val="1E3950"/>
                </a:solidFill>
                <a:latin typeface="Times New Roman" panose="02020603050405020304" pitchFamily="18" charset="0"/>
                <a:cs typeface="Times New Roman" panose="02020603050405020304" pitchFamily="18" charset="0"/>
              </a:rPr>
              <a:t>будівлі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можуть</a:t>
            </a:r>
            <a:r>
              <a:rPr lang="ru-RU" sz="2400" dirty="0">
                <a:solidFill>
                  <a:srgbClr val="1E3950"/>
                </a:solidFill>
                <a:latin typeface="Times New Roman" panose="02020603050405020304" pitchFamily="18" charset="0"/>
                <a:cs typeface="Times New Roman" panose="02020603050405020304" pitchFamily="18" charset="0"/>
              </a:rPr>
              <a:t> привести до </a:t>
            </a:r>
            <a:r>
              <a:rPr lang="ru-RU" sz="2400" dirty="0" err="1">
                <a:solidFill>
                  <a:srgbClr val="1E3950"/>
                </a:solidFill>
                <a:latin typeface="Times New Roman" panose="02020603050405020304" pitchFamily="18" charset="0"/>
                <a:cs typeface="Times New Roman" panose="02020603050405020304" pitchFamily="18" charset="0"/>
              </a:rPr>
              <a:t>негативних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результатів</a:t>
            </a:r>
            <a:r>
              <a:rPr lang="ru-RU" sz="2400" dirty="0">
                <a:solidFill>
                  <a:srgbClr val="1E3950"/>
                </a:solidFill>
                <a:latin typeface="Times New Roman" panose="02020603050405020304" pitchFamily="18" charset="0"/>
                <a:cs typeface="Times New Roman" panose="02020603050405020304" pitchFamily="18" charset="0"/>
              </a:rPr>
              <a:t>, так само </a:t>
            </a:r>
            <a:r>
              <a:rPr lang="ru-RU" sz="2400" dirty="0" err="1">
                <a:solidFill>
                  <a:srgbClr val="1E3950"/>
                </a:solidFill>
                <a:latin typeface="Times New Roman" panose="02020603050405020304" pitchFamily="18" charset="0"/>
                <a:cs typeface="Times New Roman" panose="02020603050405020304" pitchFamily="18" charset="0"/>
              </a:rPr>
              <a:t>прорахунки</a:t>
            </a:r>
            <a:r>
              <a:rPr lang="ru-RU" sz="2400" dirty="0">
                <a:solidFill>
                  <a:srgbClr val="1E3950"/>
                </a:solidFill>
                <a:latin typeface="Times New Roman" panose="02020603050405020304" pitchFamily="18" charset="0"/>
                <a:cs typeface="Times New Roman" panose="02020603050405020304" pitchFamily="18" charset="0"/>
              </a:rPr>
              <a:t> при </a:t>
            </a:r>
            <a:r>
              <a:rPr lang="ru-RU" sz="2400" dirty="0" err="1">
                <a:solidFill>
                  <a:srgbClr val="1E3950"/>
                </a:solidFill>
                <a:latin typeface="Times New Roman" panose="02020603050405020304" pitchFamily="18" charset="0"/>
                <a:cs typeface="Times New Roman" panose="02020603050405020304" pitchFamily="18" charset="0"/>
              </a:rPr>
              <a:t>оцінці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спричиняють</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дуже</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серйозні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наслідки</a:t>
            </a:r>
            <a:r>
              <a:rPr lang="ru-RU" sz="2400" dirty="0">
                <a:solidFill>
                  <a:srgbClr val="1E3950"/>
                </a:solidFill>
                <a:latin typeface="Times New Roman" panose="02020603050405020304" pitchFamily="18" charset="0"/>
                <a:cs typeface="Times New Roman" panose="02020603050405020304" pitchFamily="18" charset="0"/>
              </a:rPr>
              <a:t>: будь-яка </a:t>
            </a:r>
            <a:r>
              <a:rPr lang="ru-RU" sz="2400" dirty="0" err="1">
                <a:solidFill>
                  <a:srgbClr val="1E3950"/>
                </a:solidFill>
                <a:latin typeface="Times New Roman" panose="02020603050405020304" pitchFamily="18" charset="0"/>
                <a:cs typeface="Times New Roman" panose="02020603050405020304" pitchFamily="18" charset="0"/>
              </a:rPr>
              <a:t>помилка</a:t>
            </a:r>
            <a:r>
              <a:rPr lang="ru-RU" sz="2400" dirty="0">
                <a:solidFill>
                  <a:srgbClr val="1E3950"/>
                </a:solidFill>
                <a:latin typeface="Times New Roman" panose="02020603050405020304" pitchFamily="18" charset="0"/>
                <a:cs typeface="Times New Roman" panose="02020603050405020304" pitchFamily="18" charset="0"/>
              </a:rPr>
              <a:t> в </a:t>
            </a:r>
            <a:r>
              <a:rPr lang="ru-RU" sz="2400" dirty="0" err="1">
                <a:solidFill>
                  <a:srgbClr val="1E3950"/>
                </a:solidFill>
                <a:latin typeface="Times New Roman" panose="02020603050405020304" pitchFamily="18" charset="0"/>
                <a:cs typeface="Times New Roman" panose="02020603050405020304" pitchFamily="18" charset="0"/>
              </a:rPr>
              <a:t>ситуаційному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аналізі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обов’язково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позначиться</a:t>
            </a:r>
            <a:r>
              <a:rPr lang="ru-RU" sz="2400" dirty="0">
                <a:solidFill>
                  <a:srgbClr val="1E3950"/>
                </a:solidFill>
                <a:latin typeface="Times New Roman" panose="02020603050405020304" pitchFamily="18" charset="0"/>
                <a:cs typeface="Times New Roman" panose="02020603050405020304" pitchFamily="18" charset="0"/>
              </a:rPr>
              <a:t> на </a:t>
            </a:r>
            <a:r>
              <a:rPr lang="ru-RU" sz="2400" dirty="0" err="1">
                <a:solidFill>
                  <a:srgbClr val="1E3950"/>
                </a:solidFill>
                <a:latin typeface="Times New Roman" panose="02020603050405020304" pitchFamily="18" charset="0"/>
                <a:cs typeface="Times New Roman" panose="02020603050405020304" pitchFamily="18" charset="0"/>
              </a:rPr>
              <a:t>наступних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стадіях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політичного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 Тому до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ситуації</a:t>
            </a:r>
            <a:r>
              <a:rPr lang="ru-RU" sz="2400" dirty="0">
                <a:solidFill>
                  <a:srgbClr val="1E3950"/>
                </a:solidFill>
                <a:latin typeface="Times New Roman" panose="02020603050405020304" pitchFamily="18" charset="0"/>
                <a:cs typeface="Times New Roman" panose="02020603050405020304" pitchFamily="18" charset="0"/>
              </a:rPr>
              <a:t> треба </a:t>
            </a:r>
            <a:r>
              <a:rPr lang="ru-RU" sz="2400" dirty="0" err="1">
                <a:solidFill>
                  <a:srgbClr val="1E3950"/>
                </a:solidFill>
                <a:latin typeface="Times New Roman" panose="02020603050405020304" pitchFamily="18" charset="0"/>
                <a:cs typeface="Times New Roman" panose="02020603050405020304" pitchFamily="18" charset="0"/>
              </a:rPr>
              <a:t>підходити</a:t>
            </a:r>
            <a:r>
              <a:rPr lang="ru-RU" sz="2400" dirty="0">
                <a:solidFill>
                  <a:srgbClr val="1E3950"/>
                </a:solidFill>
                <a:latin typeface="Times New Roman" panose="02020603050405020304" pitchFamily="18" charset="0"/>
                <a:cs typeface="Times New Roman" panose="02020603050405020304" pitchFamily="18" charset="0"/>
              </a:rPr>
              <a:t> з особливою </a:t>
            </a:r>
            <a:r>
              <a:rPr lang="ru-RU" sz="2400" dirty="0" err="1">
                <a:solidFill>
                  <a:srgbClr val="1E3950"/>
                </a:solidFill>
                <a:latin typeface="Times New Roman" panose="02020603050405020304" pitchFamily="18" charset="0"/>
                <a:cs typeface="Times New Roman" panose="02020603050405020304" pitchFamily="18" charset="0"/>
              </a:rPr>
              <a:t>старанністю</a:t>
            </a:r>
            <a:r>
              <a:rPr lang="ru-RU" sz="2400" dirty="0">
                <a:solidFill>
                  <a:srgbClr val="1E3950"/>
                </a:solidFill>
                <a:latin typeface="Times New Roman" panose="02020603050405020304" pitchFamily="18" charset="0"/>
                <a:cs typeface="Times New Roman" panose="02020603050405020304" pitchFamily="18" charset="0"/>
              </a:rPr>
              <a:t>.</a:t>
            </a:r>
          </a:p>
          <a:p>
            <a:pPr lvl="0" indent="457200" algn="just">
              <a:spcBef>
                <a:spcPct val="0"/>
              </a:spcBef>
            </a:pPr>
            <a:r>
              <a:rPr lang="ru-RU" sz="2400" dirty="0" err="1">
                <a:solidFill>
                  <a:srgbClr val="1E3950"/>
                </a:solidFill>
                <a:latin typeface="Times New Roman" panose="02020603050405020304" pitchFamily="18" charset="0"/>
                <a:cs typeface="Times New Roman" panose="02020603050405020304" pitchFamily="18" charset="0"/>
              </a:rPr>
              <a:t>Системи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ситуаційного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дозволяють</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вирішувати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комплексні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прикладні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завдання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пов’язані</a:t>
            </a:r>
            <a:r>
              <a:rPr lang="ru-RU" sz="2400" dirty="0">
                <a:solidFill>
                  <a:srgbClr val="1E3950"/>
                </a:solidFill>
                <a:latin typeface="Times New Roman" panose="02020603050405020304" pitchFamily="18" charset="0"/>
                <a:cs typeface="Times New Roman" panose="02020603050405020304" pitchFamily="18" charset="0"/>
              </a:rPr>
              <a:t> з </a:t>
            </a:r>
            <a:r>
              <a:rPr lang="ru-RU" sz="2400" dirty="0" err="1">
                <a:solidFill>
                  <a:srgbClr val="1E3950"/>
                </a:solidFill>
                <a:latin typeface="Times New Roman" panose="02020603050405020304" pitchFamily="18" charset="0"/>
                <a:cs typeface="Times New Roman" panose="02020603050405020304" pitchFamily="18" charset="0"/>
              </a:rPr>
              <a:t>інформаційним</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забезпеченням</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процесу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прийняття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політичних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рішень</a:t>
            </a:r>
            <a:r>
              <a:rPr lang="ru-RU" sz="2400" dirty="0">
                <a:solidFill>
                  <a:srgbClr val="1E3950"/>
                </a:solidFill>
                <a:latin typeface="Times New Roman" panose="02020603050405020304" pitchFamily="18" charset="0"/>
                <a:cs typeface="Times New Roman" panose="02020603050405020304" pitchFamily="18" charset="0"/>
              </a:rPr>
              <a:t>. </a:t>
            </a:r>
          </a:p>
          <a:p>
            <a:pPr lvl="0" indent="457200" algn="just">
              <a:spcBef>
                <a:spcPct val="0"/>
              </a:spcBef>
            </a:pPr>
            <a:r>
              <a:rPr lang="ru-RU" sz="2400" dirty="0" err="1">
                <a:solidFill>
                  <a:srgbClr val="1E3950"/>
                </a:solidFill>
                <a:latin typeface="Times New Roman" panose="02020603050405020304" pitchFamily="18" charset="0"/>
                <a:cs typeface="Times New Roman" panose="02020603050405020304" pitchFamily="18" charset="0"/>
              </a:rPr>
              <a:t>Завдання-мінімум</a:t>
            </a:r>
            <a:r>
              <a:rPr lang="ru-RU" sz="2400" dirty="0">
                <a:solidFill>
                  <a:srgbClr val="1E3950"/>
                </a:solidFill>
                <a:latin typeface="Times New Roman" panose="02020603050405020304" pitchFamily="18" charset="0"/>
                <a:cs typeface="Times New Roman" panose="02020603050405020304" pitchFamily="18" charset="0"/>
              </a:rPr>
              <a:t> – </a:t>
            </a:r>
            <a:r>
              <a:rPr lang="ru-RU" sz="2400" dirty="0" err="1">
                <a:solidFill>
                  <a:srgbClr val="1E3950"/>
                </a:solidFill>
                <a:latin typeface="Times New Roman" panose="02020603050405020304" pitchFamily="18" charset="0"/>
                <a:cs typeface="Times New Roman" panose="02020603050405020304" pitchFamily="18" charset="0"/>
              </a:rPr>
              <a:t>це</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моніторинг</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політичної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відстеження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змін</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ключових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параметрів</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ситуації</a:t>
            </a:r>
            <a:r>
              <a:rPr lang="ru-RU" sz="2400" dirty="0">
                <a:solidFill>
                  <a:srgbClr val="1E3950"/>
                </a:solidFill>
                <a:latin typeface="Times New Roman" panose="02020603050405020304" pitchFamily="18" charset="0"/>
                <a:cs typeface="Times New Roman" panose="02020603050405020304" pitchFamily="18" charset="0"/>
              </a:rPr>
              <a:t>. </a:t>
            </a:r>
          </a:p>
          <a:p>
            <a:pPr lvl="0" indent="457200" algn="just">
              <a:spcBef>
                <a:spcPct val="0"/>
              </a:spcBef>
            </a:pPr>
            <a:r>
              <a:rPr lang="ru-RU" sz="2400" dirty="0" err="1">
                <a:solidFill>
                  <a:srgbClr val="1E3950"/>
                </a:solidFill>
                <a:latin typeface="Times New Roman" panose="02020603050405020304" pitchFamily="18" charset="0"/>
                <a:cs typeface="Times New Roman" panose="02020603050405020304" pitchFamily="18" charset="0"/>
              </a:rPr>
              <a:t>Завдання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більш</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високого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рівня</a:t>
            </a:r>
            <a:r>
              <a:rPr lang="ru-RU" sz="2400" dirty="0">
                <a:solidFill>
                  <a:srgbClr val="1E3950"/>
                </a:solidFill>
                <a:latin typeface="Times New Roman" panose="02020603050405020304" pitchFamily="18" charset="0"/>
                <a:cs typeface="Times New Roman" panose="02020603050405020304" pitchFamily="18" charset="0"/>
              </a:rPr>
              <a:t> – </a:t>
            </a:r>
            <a:r>
              <a:rPr lang="ru-RU" sz="2400" dirty="0" err="1">
                <a:solidFill>
                  <a:srgbClr val="1E3950"/>
                </a:solidFill>
                <a:latin typeface="Times New Roman" panose="02020603050405020304" pitchFamily="18" charset="0"/>
                <a:cs typeface="Times New Roman" panose="02020603050405020304" pitchFamily="18" charset="0"/>
              </a:rPr>
              <a:t>здійснення</a:t>
            </a:r>
            <a:r>
              <a:rPr lang="ru-RU" sz="2400" dirty="0">
                <a:solidFill>
                  <a:srgbClr val="1E3950"/>
                </a:solidFill>
                <a:latin typeface="Times New Roman" panose="02020603050405020304" pitchFamily="18" charset="0"/>
                <a:cs typeface="Times New Roman" panose="02020603050405020304" pitchFamily="18" charset="0"/>
              </a:rPr>
              <a:t> прогнозу </a:t>
            </a:r>
            <a:r>
              <a:rPr lang="ru-RU" sz="2400" dirty="0" err="1">
                <a:solidFill>
                  <a:srgbClr val="1E3950"/>
                </a:solidFill>
                <a:latin typeface="Times New Roman" panose="02020603050405020304" pitchFamily="18" charset="0"/>
                <a:cs typeface="Times New Roman" panose="02020603050405020304" pitchFamily="18" charset="0"/>
              </a:rPr>
              <a:t>її</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розвитку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побудова</a:t>
            </a:r>
            <a:r>
              <a:rPr lang="ru-RU" sz="2400" dirty="0">
                <a:solidFill>
                  <a:srgbClr val="1E3950"/>
                </a:solidFill>
                <a:latin typeface="Times New Roman" panose="02020603050405020304" pitchFamily="18" charset="0"/>
                <a:cs typeface="Times New Roman" panose="02020603050405020304" pitchFamily="18" charset="0"/>
              </a:rPr>
              <a:t> й </a:t>
            </a:r>
            <a:r>
              <a:rPr lang="ru-RU" sz="2400" dirty="0" err="1">
                <a:solidFill>
                  <a:srgbClr val="1E3950"/>
                </a:solidFill>
                <a:latin typeface="Times New Roman" panose="02020603050405020304" pitchFamily="18" charset="0"/>
                <a:cs typeface="Times New Roman" panose="02020603050405020304" pitchFamily="18" charset="0"/>
              </a:rPr>
              <a:t>апробація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сценаріїв</a:t>
            </a:r>
            <a:r>
              <a:rPr lang="ru-RU" sz="2400" dirty="0">
                <a:solidFill>
                  <a:srgbClr val="1E3950"/>
                </a:solidFill>
                <a:latin typeface="Times New Roman" panose="02020603050405020304" pitchFamily="18" charset="0"/>
                <a:cs typeface="Times New Roman" panose="02020603050405020304" pitchFamily="18" charset="0"/>
              </a:rPr>
              <a:t>. </a:t>
            </a:r>
          </a:p>
          <a:p>
            <a:pPr lvl="0" indent="457200" algn="just">
              <a:spcBef>
                <a:spcPct val="0"/>
              </a:spcBef>
            </a:pPr>
            <a:r>
              <a:rPr lang="ru-RU" sz="2400" dirty="0" err="1">
                <a:solidFill>
                  <a:srgbClr val="1E3950"/>
                </a:solidFill>
                <a:latin typeface="Times New Roman" panose="02020603050405020304" pitchFamily="18" charset="0"/>
                <a:cs typeface="Times New Roman" panose="02020603050405020304" pitchFamily="18" charset="0"/>
              </a:rPr>
              <a:t>Завдання</a:t>
            </a:r>
            <a:r>
              <a:rPr lang="ru-RU" sz="2400" dirty="0">
                <a:solidFill>
                  <a:srgbClr val="1E3950"/>
                </a:solidFill>
                <a:latin typeface="Times New Roman" panose="02020603050405020304" pitchFamily="18" charset="0"/>
                <a:cs typeface="Times New Roman" panose="02020603050405020304" pitchFamily="18" charset="0"/>
              </a:rPr>
              <a:t>-максимум – на </a:t>
            </a:r>
            <a:r>
              <a:rPr lang="ru-RU" sz="2400" dirty="0" err="1">
                <a:solidFill>
                  <a:srgbClr val="1E3950"/>
                </a:solidFill>
                <a:latin typeface="Times New Roman" panose="02020603050405020304" pitchFamily="18" charset="0"/>
                <a:cs typeface="Times New Roman" panose="02020603050405020304" pitchFamily="18" charset="0"/>
              </a:rPr>
              <a:t>основі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моніторингу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даних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забезпечити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автоматизоване</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генерування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комплексних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стратегій</a:t>
            </a:r>
            <a:r>
              <a:rPr lang="ru-RU" sz="2400" dirty="0">
                <a:solidFill>
                  <a:srgbClr val="1E3950"/>
                </a:solidFill>
                <a:latin typeface="Times New Roman" panose="02020603050405020304" pitchFamily="18" charset="0"/>
                <a:cs typeface="Times New Roman" panose="02020603050405020304" pitchFamily="18" charset="0"/>
              </a:rPr>
              <a:t> управління </a:t>
            </a:r>
            <a:r>
              <a:rPr lang="ru-RU" sz="2400" dirty="0" err="1">
                <a:solidFill>
                  <a:srgbClr val="1E3950"/>
                </a:solidFill>
                <a:latin typeface="Times New Roman" panose="02020603050405020304" pitchFamily="18" charset="0"/>
                <a:cs typeface="Times New Roman" panose="02020603050405020304" pitchFamily="18" charset="0"/>
              </a:rPr>
              <a:t>політичним</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процесом</a:t>
            </a:r>
            <a:r>
              <a:rPr lang="ru-RU" sz="2400" dirty="0">
                <a:solidFill>
                  <a:srgbClr val="1E3950"/>
                </a:solidFill>
                <a:latin typeface="Times New Roman" panose="02020603050405020304" pitchFamily="18" charset="0"/>
                <a:cs typeface="Times New Roman" panose="02020603050405020304" pitchFamily="18" charset="0"/>
              </a:rPr>
              <a:t> як у </a:t>
            </a:r>
            <a:r>
              <a:rPr lang="ru-RU" sz="2400" dirty="0" err="1">
                <a:solidFill>
                  <a:srgbClr val="1E3950"/>
                </a:solidFill>
                <a:latin typeface="Times New Roman" panose="02020603050405020304" pitchFamily="18" charset="0"/>
                <a:cs typeface="Times New Roman" panose="02020603050405020304" pitchFamily="18" charset="0"/>
              </a:rPr>
              <a:t>його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окремих</a:t>
            </a:r>
            <a:r>
              <a:rPr lang="ru-RU" sz="2400" dirty="0">
                <a:solidFill>
                  <a:srgbClr val="1E3950"/>
                </a:solidFill>
                <a:latin typeface="Times New Roman" panose="02020603050405020304" pitchFamily="18" charset="0"/>
                <a:cs typeface="Times New Roman" panose="02020603050405020304" pitchFamily="18" charset="0"/>
              </a:rPr>
              <a:t> сегментах, так й у </a:t>
            </a:r>
            <a:r>
              <a:rPr lang="ru-RU" sz="2400" dirty="0" err="1">
                <a:solidFill>
                  <a:srgbClr val="1E3950"/>
                </a:solidFill>
                <a:latin typeface="Times New Roman" panose="02020603050405020304" pitchFamily="18" charset="0"/>
                <a:cs typeface="Times New Roman" panose="02020603050405020304" pitchFamily="18" charset="0"/>
              </a:rPr>
              <a:t>цілому</a:t>
            </a:r>
            <a:r>
              <a:rPr lang="ru-RU" sz="2400" dirty="0">
                <a:solidFill>
                  <a:srgbClr val="1E3950"/>
                </a:solidFill>
                <a:latin typeface="Times New Roman" panose="02020603050405020304" pitchFamily="18" charset="0"/>
                <a:cs typeface="Times New Roman" panose="02020603050405020304" pitchFamily="18" charset="0"/>
              </a:rPr>
              <a:t>. І </a:t>
            </a:r>
            <a:r>
              <a:rPr lang="ru-RU" sz="2400" dirty="0" err="1">
                <a:solidFill>
                  <a:srgbClr val="1E3950"/>
                </a:solidFill>
                <a:latin typeface="Times New Roman" panose="02020603050405020304" pitchFamily="18" charset="0"/>
                <a:cs typeface="Times New Roman" panose="02020603050405020304" pitchFamily="18" charset="0"/>
              </a:rPr>
              <a:t>хоча</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сьогодні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задовільних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прикладних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рішень</a:t>
            </a:r>
            <a:r>
              <a:rPr lang="ru-RU" sz="2400" dirty="0">
                <a:solidFill>
                  <a:srgbClr val="1E3950"/>
                </a:solidFill>
                <a:latin typeface="Times New Roman" panose="02020603050405020304" pitchFamily="18" charset="0"/>
                <a:cs typeface="Times New Roman" panose="02020603050405020304" pitchFamily="18" charset="0"/>
              </a:rPr>
              <a:t> на </a:t>
            </a:r>
            <a:r>
              <a:rPr lang="ru-RU" sz="2400" dirty="0" err="1">
                <a:solidFill>
                  <a:srgbClr val="1E3950"/>
                </a:solidFill>
                <a:latin typeface="Times New Roman" panose="02020603050405020304" pitchFamily="18" charset="0"/>
                <a:cs typeface="Times New Roman" panose="02020603050405020304" pitchFamily="18" charset="0"/>
              </a:rPr>
              <a:t>рівні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завдання</a:t>
            </a:r>
            <a:r>
              <a:rPr lang="ru-RU" sz="2400" dirty="0">
                <a:solidFill>
                  <a:srgbClr val="1E3950"/>
                </a:solidFill>
                <a:latin typeface="Times New Roman" panose="02020603050405020304" pitchFamily="18" charset="0"/>
                <a:cs typeface="Times New Roman" panose="02020603050405020304" pitchFamily="18" charset="0"/>
              </a:rPr>
              <a:t>-максимум </a:t>
            </a:r>
            <a:r>
              <a:rPr lang="ru-RU" sz="2400" dirty="0" err="1">
                <a:solidFill>
                  <a:srgbClr val="1E3950"/>
                </a:solidFill>
                <a:latin typeface="Times New Roman" panose="02020603050405020304" pitchFamily="18" charset="0"/>
                <a:cs typeface="Times New Roman" panose="02020603050405020304" pitchFamily="18" charset="0"/>
              </a:rPr>
              <a:t>ще</a:t>
            </a:r>
            <a:r>
              <a:rPr lang="ru-RU" sz="2400" dirty="0">
                <a:solidFill>
                  <a:srgbClr val="1E3950"/>
                </a:solidFill>
                <a:latin typeface="Times New Roman" panose="02020603050405020304" pitchFamily="18" charset="0"/>
                <a:cs typeface="Times New Roman" panose="02020603050405020304" pitchFamily="18" charset="0"/>
              </a:rPr>
              <a:t> не </a:t>
            </a:r>
            <a:r>
              <a:rPr lang="ru-RU" sz="2400" dirty="0" err="1">
                <a:solidFill>
                  <a:srgbClr val="1E3950"/>
                </a:solidFill>
                <a:latin typeface="Times New Roman" panose="02020603050405020304" pitchFamily="18" charset="0"/>
                <a:cs typeface="Times New Roman" panose="02020603050405020304" pitchFamily="18" charset="0"/>
              </a:rPr>
              <a:t>запропоновано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можна</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чекати</a:t>
            </a:r>
            <a:r>
              <a:rPr lang="ru-RU" sz="2400" dirty="0">
                <a:solidFill>
                  <a:srgbClr val="1E3950"/>
                </a:solidFill>
                <a:latin typeface="Times New Roman" panose="02020603050405020304" pitchFamily="18" charset="0"/>
                <a:cs typeface="Times New Roman" panose="02020603050405020304" pitchFamily="18" charset="0"/>
              </a:rPr>
              <a:t> на те, </a:t>
            </a:r>
            <a:r>
              <a:rPr lang="ru-RU" sz="2400" dirty="0" err="1">
                <a:solidFill>
                  <a:srgbClr val="1E3950"/>
                </a:solidFill>
                <a:latin typeface="Times New Roman" panose="02020603050405020304" pitchFamily="18" charset="0"/>
                <a:cs typeface="Times New Roman" panose="02020603050405020304" pitchFamily="18" charset="0"/>
              </a:rPr>
              <a:t>що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прискорюваний</a:t>
            </a:r>
            <a:r>
              <a:rPr lang="ru-RU" sz="2400" dirty="0">
                <a:solidFill>
                  <a:srgbClr val="1E3950"/>
                </a:solidFill>
                <a:latin typeface="Times New Roman" panose="02020603050405020304" pitchFamily="18" charset="0"/>
                <a:cs typeface="Times New Roman" panose="02020603050405020304" pitchFamily="18" charset="0"/>
              </a:rPr>
              <a:t> з </a:t>
            </a:r>
            <a:r>
              <a:rPr lang="ru-RU" sz="2400" dirty="0" err="1">
                <a:solidFill>
                  <a:srgbClr val="1E3950"/>
                </a:solidFill>
                <a:latin typeface="Times New Roman" panose="02020603050405020304" pitchFamily="18" charset="0"/>
                <a:cs typeface="Times New Roman" panose="02020603050405020304" pitchFamily="18" charset="0"/>
              </a:rPr>
              <a:t>кожним</a:t>
            </a:r>
            <a:r>
              <a:rPr lang="ru-RU" sz="2400" dirty="0">
                <a:solidFill>
                  <a:srgbClr val="1E3950"/>
                </a:solidFill>
                <a:latin typeface="Times New Roman" panose="02020603050405020304" pitchFamily="18" charset="0"/>
                <a:cs typeface="Times New Roman" panose="02020603050405020304" pitchFamily="18" charset="0"/>
              </a:rPr>
              <a:t> днем </a:t>
            </a:r>
            <a:r>
              <a:rPr lang="ru-RU" sz="2400" dirty="0" err="1">
                <a:solidFill>
                  <a:srgbClr val="1E3950"/>
                </a:solidFill>
                <a:latin typeface="Times New Roman" panose="02020603050405020304" pitchFamily="18" charset="0"/>
                <a:cs typeface="Times New Roman" panose="02020603050405020304" pitchFamily="18" charset="0"/>
              </a:rPr>
              <a:t>прогрес</a:t>
            </a:r>
            <a:r>
              <a:rPr lang="ru-RU" sz="2400" dirty="0">
                <a:solidFill>
                  <a:srgbClr val="1E3950"/>
                </a:solidFill>
                <a:latin typeface="Times New Roman" panose="02020603050405020304" pitchFamily="18" charset="0"/>
                <a:cs typeface="Times New Roman" panose="02020603050405020304" pitchFamily="18" charset="0"/>
              </a:rPr>
              <a:t> в </a:t>
            </a:r>
            <a:r>
              <a:rPr lang="ru-RU" sz="2400" dirty="0" err="1">
                <a:solidFill>
                  <a:srgbClr val="1E3950"/>
                </a:solidFill>
                <a:latin typeface="Times New Roman" panose="02020603050405020304" pitchFamily="18" charset="0"/>
                <a:cs typeface="Times New Roman" panose="02020603050405020304" pitchFamily="18" charset="0"/>
              </a:rPr>
              <a:t>області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комп’ютерних</a:t>
            </a:r>
            <a:r>
              <a:rPr lang="ru-RU" sz="2400" dirty="0">
                <a:solidFill>
                  <a:srgbClr val="1E3950"/>
                </a:solidFill>
                <a:latin typeface="Times New Roman" panose="02020603050405020304" pitchFamily="18" charset="0"/>
                <a:cs typeface="Times New Roman" panose="02020603050405020304" pitchFamily="18" charset="0"/>
              </a:rPr>
              <a:t> і </a:t>
            </a:r>
            <a:r>
              <a:rPr lang="ru-RU" sz="2400" dirty="0" err="1">
                <a:solidFill>
                  <a:srgbClr val="1E3950"/>
                </a:solidFill>
                <a:latin typeface="Times New Roman" panose="02020603050405020304" pitchFamily="18" charset="0"/>
                <a:cs typeface="Times New Roman" panose="02020603050405020304" pitchFamily="18" charset="0"/>
              </a:rPr>
              <a:t>нейронних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технологій</a:t>
            </a:r>
            <a:r>
              <a:rPr lang="ru-RU" sz="2400" dirty="0">
                <a:solidFill>
                  <a:srgbClr val="1E3950"/>
                </a:solidFill>
                <a:latin typeface="Times New Roman" panose="02020603050405020304" pitchFamily="18" charset="0"/>
                <a:cs typeface="Times New Roman" panose="02020603050405020304" pitchFamily="18" charset="0"/>
              </a:rPr>
              <a:t>, штучного </a:t>
            </a:r>
            <a:r>
              <a:rPr lang="ru-RU" sz="2400" dirty="0" err="1">
                <a:solidFill>
                  <a:srgbClr val="1E3950"/>
                </a:solidFill>
                <a:latin typeface="Times New Roman" panose="02020603050405020304" pitchFamily="18" charset="0"/>
                <a:cs typeface="Times New Roman" panose="02020603050405020304" pitchFamily="18" charset="0"/>
              </a:rPr>
              <a:t>інтелекту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математичного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моделювання</a:t>
            </a:r>
            <a:r>
              <a:rPr lang="ru-RU" sz="2400" dirty="0">
                <a:solidFill>
                  <a:srgbClr val="1E3950"/>
                </a:solidFill>
                <a:latin typeface="Times New Roman" panose="02020603050405020304" pitchFamily="18" charset="0"/>
                <a:cs typeface="Times New Roman" panose="02020603050405020304" pitchFamily="18" charset="0"/>
              </a:rPr>
              <a:t> й системного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 дозволить у </a:t>
            </a:r>
            <a:r>
              <a:rPr lang="ru-RU" sz="2400" dirty="0" err="1">
                <a:solidFill>
                  <a:srgbClr val="1E3950"/>
                </a:solidFill>
                <a:latin typeface="Times New Roman" panose="02020603050405020304" pitchFamily="18" charset="0"/>
                <a:cs typeface="Times New Roman" panose="02020603050405020304" pitchFamily="18" charset="0"/>
              </a:rPr>
              <a:t>найближчому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майбутньому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вийти</a:t>
            </a:r>
            <a:r>
              <a:rPr lang="ru-RU" sz="2400" dirty="0">
                <a:solidFill>
                  <a:srgbClr val="1E3950"/>
                </a:solidFill>
                <a:latin typeface="Times New Roman" panose="02020603050405020304" pitchFamily="18" charset="0"/>
                <a:cs typeface="Times New Roman" panose="02020603050405020304" pitchFamily="18" charset="0"/>
              </a:rPr>
              <a:t> на </a:t>
            </a:r>
            <a:r>
              <a:rPr lang="ru-RU" sz="2400" dirty="0" err="1">
                <a:solidFill>
                  <a:srgbClr val="1E3950"/>
                </a:solidFill>
                <a:latin typeface="Times New Roman" panose="02020603050405020304" pitchFamily="18" charset="0"/>
                <a:cs typeface="Times New Roman" panose="02020603050405020304" pitchFamily="18" charset="0"/>
              </a:rPr>
              <a:t>рівень</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рішення</a:t>
            </a:r>
            <a:r>
              <a:rPr lang="ru-RU" sz="2400" dirty="0">
                <a:solidFill>
                  <a:srgbClr val="1E3950"/>
                </a:solidFill>
                <a:latin typeface="Times New Roman" panose="02020603050405020304" pitchFamily="18" charset="0"/>
                <a:cs typeface="Times New Roman" panose="02020603050405020304" pitchFamily="18" charset="0"/>
              </a:rPr>
              <a:t> й </a:t>
            </a:r>
            <a:r>
              <a:rPr lang="ru-RU" sz="2400" dirty="0" err="1">
                <a:solidFill>
                  <a:srgbClr val="1E3950"/>
                </a:solidFill>
                <a:latin typeface="Times New Roman" panose="02020603050405020304" pitchFamily="18" charset="0"/>
                <a:cs typeface="Times New Roman" panose="02020603050405020304" pitchFamily="18" charset="0"/>
              </a:rPr>
              <a:t>цих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найскладніших</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завдань</a:t>
            </a:r>
            <a:r>
              <a:rPr lang="ru-RU" sz="2400" dirty="0">
                <a:solidFill>
                  <a:srgbClr val="1E3950"/>
                </a:solidFill>
                <a:latin typeface="Times New Roman" panose="02020603050405020304" pitchFamily="18" charset="0"/>
                <a:cs typeface="Times New Roman" panose="02020603050405020304" pitchFamily="18" charset="0"/>
              </a:rPr>
              <a:t>.</a:t>
            </a:r>
          </a:p>
        </p:txBody>
      </p:sp>
      <p:grpSp>
        <p:nvGrpSpPr>
          <p:cNvPr id="4" name="Group 4"/>
          <p:cNvGrpSpPr/>
          <p:nvPr/>
        </p:nvGrpSpPr>
        <p:grpSpPr>
          <a:xfrm>
            <a:off x="11389699" y="0"/>
            <a:ext cx="6898301" cy="10287000"/>
            <a:chOff x="0" y="0"/>
            <a:chExt cx="9197735" cy="13716000"/>
          </a:xfrm>
        </p:grpSpPr>
        <p:pic>
          <p:nvPicPr>
            <p:cNvPr id="5" name="Picture 5"/>
            <p:cNvPicPr>
              <a:picLocks noChangeAspect="1"/>
            </p:cNvPicPr>
            <p:nvPr/>
          </p:nvPicPr>
          <p:blipFill>
            <a:blip r:embed="rId2"/>
            <a:srcRect l="8088" r="8088"/>
            <a:stretch>
              <a:fillRect/>
            </a:stretch>
          </p:blipFill>
          <p:spPr>
            <a:xfrm>
              <a:off x="0" y="0"/>
              <a:ext cx="9197735" cy="13716000"/>
            </a:xfrm>
            <a:prstGeom prst="rect">
              <a:avLst/>
            </a:prstGeom>
          </p:spPr>
        </p:pic>
      </p:grpSp>
    </p:spTree>
    <p:extLst>
      <p:ext uri="{BB962C8B-B14F-4D97-AF65-F5344CB8AC3E}">
        <p14:creationId xmlns:p14="http://schemas.microsoft.com/office/powerpoint/2010/main" val="190228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181100"/>
            <a:ext cx="8724900" cy="2954655"/>
          </a:xfrm>
          <a:prstGeom prst="rect">
            <a:avLst/>
          </a:prstGeom>
        </p:spPr>
        <p:txBody>
          <a:bodyPr wrap="square" lIns="0" tIns="0" rIns="0" bIns="0" rtlCol="0" anchor="t">
            <a:spAutoFit/>
          </a:bodyPr>
          <a:lstStyle/>
          <a:p>
            <a:pPr lvl="0" algn="just"/>
            <a:r>
              <a:rPr lang="ru-RU" sz="3200" dirty="0">
                <a:solidFill>
                  <a:srgbClr val="1E3950"/>
                </a:solidFill>
                <a:latin typeface="Times New Roman" panose="02020603050405020304" pitchFamily="18" charset="0"/>
                <a:cs typeface="Times New Roman" panose="02020603050405020304" pitchFamily="18" charset="0"/>
              </a:rPr>
              <a:t>Предметом </a:t>
            </a:r>
            <a:r>
              <a:rPr lang="ru-RU" sz="3200" dirty="0" err="1">
                <a:solidFill>
                  <a:srgbClr val="1E3950"/>
                </a:solidFill>
                <a:latin typeface="Times New Roman" panose="02020603050405020304" pitchFamily="18" charset="0"/>
                <a:cs typeface="Times New Roman" panose="02020603050405020304" pitchFamily="18" charset="0"/>
              </a:rPr>
              <a:t>ситуаційного</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політичного</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аналізу</a:t>
            </a:r>
            <a:r>
              <a:rPr lang="ru-RU" sz="3200" dirty="0">
                <a:solidFill>
                  <a:srgbClr val="1E3950"/>
                </a:solidFill>
                <a:latin typeface="Times New Roman" panose="02020603050405020304" pitchFamily="18" charset="0"/>
                <a:cs typeface="Times New Roman" panose="02020603050405020304" pitchFamily="18" charset="0"/>
              </a:rPr>
              <a:t> є </a:t>
            </a:r>
            <a:r>
              <a:rPr lang="ru-RU" sz="3200" dirty="0" err="1">
                <a:solidFill>
                  <a:srgbClr val="1E3950"/>
                </a:solidFill>
                <a:latin typeface="Times New Roman" panose="02020603050405020304" pitchFamily="18" charset="0"/>
                <a:cs typeface="Times New Roman" panose="02020603050405020304" pitchFamily="18" charset="0"/>
              </a:rPr>
              <a:t>політична</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ситуація</a:t>
            </a:r>
            <a:r>
              <a:rPr lang="ru-RU" sz="3200" dirty="0">
                <a:solidFill>
                  <a:srgbClr val="1E3950"/>
                </a:solidFill>
                <a:latin typeface="Times New Roman" panose="02020603050405020304" pitchFamily="18" charset="0"/>
                <a:cs typeface="Times New Roman" panose="02020603050405020304" pitchFamily="18" charset="0"/>
              </a:rPr>
              <a:t>. Для </a:t>
            </a:r>
            <a:r>
              <a:rPr lang="ru-RU" sz="3200" dirty="0" err="1">
                <a:solidFill>
                  <a:srgbClr val="1E3950"/>
                </a:solidFill>
                <a:latin typeface="Times New Roman" panose="02020603050405020304" pitchFamily="18" charset="0"/>
                <a:cs typeface="Times New Roman" panose="02020603050405020304" pitchFamily="18" charset="0"/>
              </a:rPr>
              <a:t>розуміння</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поняття</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політична</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ситуація</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розглянемо</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зміст</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вихідної</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складової</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цього</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поняття</a:t>
            </a:r>
            <a:r>
              <a:rPr lang="ru-RU" sz="3200" dirty="0">
                <a:solidFill>
                  <a:srgbClr val="1E3950"/>
                </a:solidFill>
                <a:latin typeface="Times New Roman" panose="02020603050405020304" pitchFamily="18" charset="0"/>
                <a:cs typeface="Times New Roman" panose="02020603050405020304" pitchFamily="18" charset="0"/>
              </a:rPr>
              <a:t> – </a:t>
            </a:r>
            <a:r>
              <a:rPr lang="ru-RU" sz="3200" dirty="0" err="1">
                <a:solidFill>
                  <a:srgbClr val="1E3950"/>
                </a:solidFill>
                <a:latin typeface="Times New Roman" panose="02020603050405020304" pitchFamily="18" charset="0"/>
                <a:cs typeface="Times New Roman" panose="02020603050405020304" pitchFamily="18" charset="0"/>
              </a:rPr>
              <a:t>ситуації</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Термін</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ситуація</a:t>
            </a:r>
            <a:r>
              <a:rPr lang="ru-RU" sz="3200" dirty="0">
                <a:solidFill>
                  <a:srgbClr val="1E3950"/>
                </a:solidFill>
                <a:latin typeface="Times New Roman" panose="02020603050405020304" pitchFamily="18" charset="0"/>
                <a:cs typeface="Times New Roman" panose="02020603050405020304" pitchFamily="18" charset="0"/>
              </a:rPr>
              <a:t>» є </a:t>
            </a:r>
            <a:r>
              <a:rPr lang="ru-RU" sz="3200" dirty="0" err="1">
                <a:solidFill>
                  <a:srgbClr val="1E3950"/>
                </a:solidFill>
                <a:latin typeface="Times New Roman" panose="02020603050405020304" pitchFamily="18" charset="0"/>
                <a:cs typeface="Times New Roman" panose="02020603050405020304" pitchFamily="18" charset="0"/>
              </a:rPr>
              <a:t>багатозначним</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Звичайно</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під</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ситуацією</a:t>
            </a:r>
            <a:r>
              <a:rPr lang="ru-RU" sz="3200" dirty="0">
                <a:solidFill>
                  <a:srgbClr val="1E3950"/>
                </a:solidFill>
                <a:latin typeface="Times New Roman" panose="02020603050405020304" pitchFamily="18" charset="0"/>
                <a:cs typeface="Times New Roman" panose="02020603050405020304" pitchFamily="18" charset="0"/>
              </a:rPr>
              <a:t> </a:t>
            </a:r>
            <a:r>
              <a:rPr lang="ru-RU" sz="3200" dirty="0" err="1">
                <a:solidFill>
                  <a:srgbClr val="1E3950"/>
                </a:solidFill>
                <a:latin typeface="Times New Roman" panose="02020603050405020304" pitchFamily="18" charset="0"/>
                <a:cs typeface="Times New Roman" panose="02020603050405020304" pitchFamily="18" charset="0"/>
              </a:rPr>
              <a:t>розуміють</a:t>
            </a:r>
            <a:r>
              <a:rPr lang="ru-RU" sz="3200" dirty="0" smtClean="0">
                <a:solidFill>
                  <a:srgbClr val="1E3950"/>
                </a:solidFill>
                <a:latin typeface="Times New Roman" panose="02020603050405020304" pitchFamily="18" charset="0"/>
                <a:cs typeface="Times New Roman" panose="02020603050405020304" pitchFamily="18" charset="0"/>
              </a:rPr>
              <a:t>:</a:t>
            </a:r>
            <a:endParaRPr lang="ru-RU" sz="3200" dirty="0">
              <a:solidFill>
                <a:srgbClr val="1E3950"/>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85800" y="6856971"/>
            <a:ext cx="4121100" cy="2671565"/>
          </a:xfrm>
          <a:prstGeom prst="rect">
            <a:avLst/>
          </a:prstGeom>
        </p:spPr>
        <p:txBody>
          <a:bodyPr lIns="0" tIns="0" rIns="0" bIns="0" rtlCol="0" anchor="t">
            <a:spAutoFit/>
          </a:bodyPr>
          <a:lstStyle/>
          <a:p>
            <a:pPr lvl="0">
              <a:lnSpc>
                <a:spcPts val="2640"/>
              </a:lnSpc>
            </a:pPr>
            <a:r>
              <a:rPr lang="ru-RU" sz="2399" dirty="0">
                <a:solidFill>
                  <a:srgbClr val="1E3950"/>
                </a:solidFill>
                <a:latin typeface="Times New Roman" panose="02020603050405020304" pitchFamily="18" charset="0"/>
                <a:cs typeface="Times New Roman" panose="02020603050405020304" pitchFamily="18" charset="0"/>
              </a:rPr>
              <a:t>По-перше, </a:t>
            </a:r>
            <a:r>
              <a:rPr lang="ru-RU" sz="2399" dirty="0" err="1">
                <a:solidFill>
                  <a:srgbClr val="1E3950"/>
                </a:solidFill>
                <a:latin typeface="Times New Roman" panose="02020603050405020304" pitchFamily="18" charset="0"/>
                <a:cs typeface="Times New Roman" panose="02020603050405020304" pitchFamily="18" charset="0"/>
              </a:rPr>
              <a:t>згідно</a:t>
            </a:r>
            <a:r>
              <a:rPr lang="ru-RU" sz="2399" dirty="0">
                <a:solidFill>
                  <a:srgbClr val="1E3950"/>
                </a:solidFill>
                <a:latin typeface="Times New Roman" panose="02020603050405020304" pitchFamily="18" charset="0"/>
                <a:cs typeface="Times New Roman" panose="02020603050405020304" pitchFamily="18" charset="0"/>
              </a:rPr>
              <a:t> з </a:t>
            </a:r>
            <a:r>
              <a:rPr lang="ru-RU" sz="2399" dirty="0" err="1">
                <a:solidFill>
                  <a:srgbClr val="1E3950"/>
                </a:solidFill>
                <a:latin typeface="Times New Roman" panose="02020603050405020304" pitchFamily="18" charset="0"/>
                <a:cs typeface="Times New Roman" panose="02020603050405020304" pitchFamily="18" charset="0"/>
              </a:rPr>
              <a:t>подієвим</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підходом</a:t>
            </a:r>
            <a:r>
              <a:rPr lang="ru-RU" sz="2399" dirty="0">
                <a:solidFill>
                  <a:srgbClr val="1E3950"/>
                </a:solidFill>
                <a:latin typeface="Times New Roman" panose="02020603050405020304" pitchFamily="18" charset="0"/>
                <a:cs typeface="Times New Roman" panose="02020603050405020304" pitchFamily="18" charset="0"/>
              </a:rPr>
              <a:t> – </a:t>
            </a:r>
            <a:r>
              <a:rPr lang="ru-RU" sz="2399" dirty="0" err="1">
                <a:solidFill>
                  <a:srgbClr val="1E3950"/>
                </a:solidFill>
                <a:latin typeface="Times New Roman" panose="02020603050405020304" pitchFamily="18" charset="0"/>
                <a:cs typeface="Times New Roman" panose="02020603050405020304" pitchFamily="18" charset="0"/>
              </a:rPr>
              <a:t>це</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певна</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сукупність</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подій</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зв’язаних</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між</a:t>
            </a:r>
            <a:r>
              <a:rPr lang="ru-RU" sz="2399" dirty="0">
                <a:solidFill>
                  <a:srgbClr val="1E3950"/>
                </a:solidFill>
                <a:latin typeface="Times New Roman" panose="02020603050405020304" pitchFamily="18" charset="0"/>
                <a:cs typeface="Times New Roman" panose="02020603050405020304" pitchFamily="18" charset="0"/>
              </a:rPr>
              <a:t> собою проблемою: </a:t>
            </a:r>
            <a:r>
              <a:rPr lang="ru-RU" sz="2399" dirty="0" err="1">
                <a:solidFill>
                  <a:srgbClr val="1E3950"/>
                </a:solidFill>
                <a:latin typeface="Times New Roman" panose="02020603050405020304" pitchFamily="18" charset="0"/>
                <a:cs typeface="Times New Roman" panose="02020603050405020304" pitchFamily="18" charset="0"/>
              </a:rPr>
              <a:t>деякий</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ланцюг</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подій</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чи</a:t>
            </a:r>
            <a:r>
              <a:rPr lang="ru-RU" sz="2399" dirty="0">
                <a:solidFill>
                  <a:srgbClr val="1E3950"/>
                </a:solidFill>
                <a:latin typeface="Times New Roman" panose="02020603050405020304" pitchFamily="18" charset="0"/>
                <a:cs typeface="Times New Roman" panose="02020603050405020304" pitchFamily="18" charset="0"/>
              </a:rPr>
              <a:t> коло, </a:t>
            </a:r>
            <a:r>
              <a:rPr lang="ru-RU" sz="2399" dirty="0" err="1">
                <a:solidFill>
                  <a:srgbClr val="1E3950"/>
                </a:solidFill>
                <a:latin typeface="Times New Roman" panose="02020603050405020304" pitchFamily="18" charset="0"/>
                <a:cs typeface="Times New Roman" panose="02020603050405020304" pitchFamily="18" charset="0"/>
              </a:rPr>
              <a:t>вузол</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подій</a:t>
            </a:r>
            <a:r>
              <a:rPr lang="ru-RU" sz="2399" dirty="0">
                <a:solidFill>
                  <a:srgbClr val="1E3950"/>
                </a:solidFill>
                <a:latin typeface="Times New Roman" panose="02020603050405020304" pitchFamily="18" charset="0"/>
                <a:cs typeface="Times New Roman" panose="02020603050405020304" pitchFamily="18" charset="0"/>
              </a:rPr>
              <a:t> і т. </a:t>
            </a:r>
            <a:r>
              <a:rPr lang="ru-RU" sz="2399" dirty="0" err="1">
                <a:solidFill>
                  <a:srgbClr val="1E3950"/>
                </a:solidFill>
                <a:latin typeface="Times New Roman" panose="02020603050405020304" pitchFamily="18" charset="0"/>
                <a:cs typeface="Times New Roman" panose="02020603050405020304" pitchFamily="18" charset="0"/>
              </a:rPr>
              <a:t>ін</a:t>
            </a:r>
            <a:r>
              <a:rPr lang="ru-RU" sz="2399" dirty="0">
                <a:solidFill>
                  <a:srgbClr val="1E3950"/>
                </a:solidFill>
                <a:latin typeface="Times New Roman" panose="02020603050405020304" pitchFamily="18" charset="0"/>
                <a:cs typeface="Times New Roman" panose="02020603050405020304" pitchFamily="18" charset="0"/>
              </a:rPr>
              <a:t>. Теоретичною основою для такого </a:t>
            </a:r>
            <a:r>
              <a:rPr lang="ru-RU" sz="2399" dirty="0" err="1">
                <a:solidFill>
                  <a:srgbClr val="1E3950"/>
                </a:solidFill>
                <a:latin typeface="Times New Roman" panose="02020603050405020304" pitchFamily="18" charset="0"/>
                <a:cs typeface="Times New Roman" panose="02020603050405020304" pitchFamily="18" charset="0"/>
              </a:rPr>
              <a:t>розуміння</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ситуації</a:t>
            </a:r>
            <a:r>
              <a:rPr lang="ru-RU" sz="2399" dirty="0">
                <a:solidFill>
                  <a:srgbClr val="1E3950"/>
                </a:solidFill>
                <a:latin typeface="Times New Roman" panose="02020603050405020304" pitchFamily="18" charset="0"/>
                <a:cs typeface="Times New Roman" panose="02020603050405020304" pitchFamily="18" charset="0"/>
              </a:rPr>
              <a:t> є </a:t>
            </a:r>
            <a:r>
              <a:rPr lang="ru-RU" sz="2399" dirty="0" err="1">
                <a:solidFill>
                  <a:srgbClr val="1E3950"/>
                </a:solidFill>
                <a:latin typeface="Times New Roman" panose="02020603050405020304" pitchFamily="18" charset="0"/>
                <a:cs typeface="Times New Roman" panose="02020603050405020304" pitchFamily="18" charset="0"/>
              </a:rPr>
              <a:t>теорія</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подій</a:t>
            </a:r>
            <a:r>
              <a:rPr lang="ru-RU" sz="2399" dirty="0">
                <a:solidFill>
                  <a:srgbClr val="1E3950"/>
                </a:solidFill>
                <a:latin typeface="Times New Roman" panose="02020603050405020304" pitchFamily="18" charset="0"/>
                <a:cs typeface="Times New Roman" panose="02020603050405020304" pitchFamily="18" charset="0"/>
              </a:rPr>
              <a:t>.</a:t>
            </a:r>
          </a:p>
        </p:txBody>
      </p:sp>
      <p:sp>
        <p:nvSpPr>
          <p:cNvPr id="7" name="TextBox 7"/>
          <p:cNvSpPr txBox="1"/>
          <p:nvPr/>
        </p:nvSpPr>
        <p:spPr>
          <a:xfrm>
            <a:off x="5712810" y="6800914"/>
            <a:ext cx="4121100" cy="2338141"/>
          </a:xfrm>
          <a:prstGeom prst="rect">
            <a:avLst/>
          </a:prstGeom>
        </p:spPr>
        <p:txBody>
          <a:bodyPr lIns="0" tIns="0" rIns="0" bIns="0" rtlCol="0" anchor="t">
            <a:spAutoFit/>
          </a:bodyPr>
          <a:lstStyle/>
          <a:p>
            <a:pPr lvl="0">
              <a:lnSpc>
                <a:spcPts val="2640"/>
              </a:lnSpc>
            </a:pPr>
            <a:r>
              <a:rPr lang="ru-RU" sz="2399" dirty="0">
                <a:solidFill>
                  <a:srgbClr val="1E3950"/>
                </a:solidFill>
                <a:latin typeface="Times New Roman" panose="02020603050405020304" pitchFamily="18" charset="0"/>
                <a:cs typeface="Times New Roman" panose="02020603050405020304" pitchFamily="18" charset="0"/>
              </a:rPr>
              <a:t>По-друге, з </a:t>
            </a:r>
            <a:r>
              <a:rPr lang="ru-RU" sz="2399" dirty="0" err="1">
                <a:solidFill>
                  <a:srgbClr val="1E3950"/>
                </a:solidFill>
                <a:latin typeface="Times New Roman" panose="02020603050405020304" pitchFamily="18" charset="0"/>
                <a:cs typeface="Times New Roman" panose="02020603050405020304" pitchFamily="18" charset="0"/>
              </a:rPr>
              <a:t>погляду</a:t>
            </a:r>
            <a:r>
              <a:rPr lang="ru-RU" sz="2399" dirty="0">
                <a:solidFill>
                  <a:srgbClr val="1E3950"/>
                </a:solidFill>
                <a:latin typeface="Times New Roman" panose="02020603050405020304" pitchFamily="18" charset="0"/>
                <a:cs typeface="Times New Roman" panose="02020603050405020304" pitchFamily="18" charset="0"/>
              </a:rPr>
              <a:t> умов </a:t>
            </a:r>
            <a:r>
              <a:rPr lang="ru-RU" sz="2399" dirty="0" err="1">
                <a:solidFill>
                  <a:srgbClr val="1E3950"/>
                </a:solidFill>
                <a:latin typeface="Times New Roman" panose="02020603050405020304" pitchFamily="18" charset="0"/>
                <a:cs typeface="Times New Roman" panose="02020603050405020304" pitchFamily="18" charset="0"/>
              </a:rPr>
              <a:t>діяльності</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ситуація</a:t>
            </a:r>
            <a:r>
              <a:rPr lang="ru-RU" sz="2399" dirty="0">
                <a:solidFill>
                  <a:srgbClr val="1E3950"/>
                </a:solidFill>
                <a:latin typeface="Times New Roman" panose="02020603050405020304" pitchFamily="18" charset="0"/>
                <a:cs typeface="Times New Roman" panose="02020603050405020304" pitchFamily="18" charset="0"/>
              </a:rPr>
              <a:t> – комплекс </a:t>
            </a:r>
            <a:r>
              <a:rPr lang="ru-RU" sz="2399" dirty="0" err="1">
                <a:solidFill>
                  <a:srgbClr val="1E3950"/>
                </a:solidFill>
                <a:latin typeface="Times New Roman" panose="02020603050405020304" pitchFamily="18" charset="0"/>
                <a:cs typeface="Times New Roman" panose="02020603050405020304" pitchFamily="18" charset="0"/>
              </a:rPr>
              <a:t>цих</a:t>
            </a:r>
            <a:r>
              <a:rPr lang="ru-RU" sz="2399" dirty="0">
                <a:solidFill>
                  <a:srgbClr val="1E3950"/>
                </a:solidFill>
                <a:latin typeface="Times New Roman" panose="02020603050405020304" pitchFamily="18" charset="0"/>
                <a:cs typeface="Times New Roman" panose="02020603050405020304" pitchFamily="18" charset="0"/>
              </a:rPr>
              <a:t> умов, </a:t>
            </a:r>
            <a:r>
              <a:rPr lang="ru-RU" sz="2399" dirty="0" err="1">
                <a:solidFill>
                  <a:srgbClr val="1E3950"/>
                </a:solidFill>
                <a:latin typeface="Times New Roman" panose="02020603050405020304" pitchFamily="18" charset="0"/>
                <a:cs typeface="Times New Roman" panose="02020603050405020304" pitchFamily="18" charset="0"/>
              </a:rPr>
              <a:t>що</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визначає</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існування</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проблеми</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Сутність</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ситуації</a:t>
            </a:r>
            <a:r>
              <a:rPr lang="ru-RU" sz="2399" dirty="0">
                <a:solidFill>
                  <a:srgbClr val="1E3950"/>
                </a:solidFill>
                <a:latin typeface="Times New Roman" panose="02020603050405020304" pitchFamily="18" charset="0"/>
                <a:cs typeface="Times New Roman" panose="02020603050405020304" pitchFamily="18" charset="0"/>
              </a:rPr>
              <a:t> в </a:t>
            </a:r>
            <a:r>
              <a:rPr lang="ru-RU" sz="2399" dirty="0" err="1">
                <a:solidFill>
                  <a:srgbClr val="1E3950"/>
                </a:solidFill>
                <a:latin typeface="Times New Roman" panose="02020603050405020304" pitchFamily="18" charset="0"/>
                <a:cs typeface="Times New Roman" panose="02020603050405020304" pitchFamily="18" charset="0"/>
              </a:rPr>
              <a:t>даному</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аспекті</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вивчається</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теорією</a:t>
            </a:r>
            <a:r>
              <a:rPr lang="ru-RU" sz="2399" dirty="0">
                <a:solidFill>
                  <a:srgbClr val="1E3950"/>
                </a:solidFill>
                <a:latin typeface="Times New Roman" panose="02020603050405020304" pitchFamily="18" charset="0"/>
                <a:cs typeface="Times New Roman" panose="02020603050405020304" pitchFamily="18" charset="0"/>
              </a:rPr>
              <a:t> </a:t>
            </a:r>
            <a:r>
              <a:rPr lang="ru-RU" sz="2399" dirty="0" err="1">
                <a:solidFill>
                  <a:srgbClr val="1E3950"/>
                </a:solidFill>
                <a:latin typeface="Times New Roman" panose="02020603050405020304" pitchFamily="18" charset="0"/>
                <a:cs typeface="Times New Roman" panose="02020603050405020304" pitchFamily="18" charset="0"/>
              </a:rPr>
              <a:t>діяльності</a:t>
            </a:r>
            <a:r>
              <a:rPr lang="ru-RU" sz="2399" dirty="0">
                <a:solidFill>
                  <a:srgbClr val="1E3950"/>
                </a:solidFill>
                <a:latin typeface="Times New Roman" panose="02020603050405020304" pitchFamily="18" charset="0"/>
                <a:cs typeface="Times New Roman" panose="02020603050405020304" pitchFamily="18" charset="0"/>
              </a:rPr>
              <a:t> і </a:t>
            </a:r>
            <a:r>
              <a:rPr lang="ru-RU" sz="2399" dirty="0" err="1">
                <a:solidFill>
                  <a:srgbClr val="1E3950"/>
                </a:solidFill>
                <a:latin typeface="Times New Roman" panose="02020603050405020304" pitchFamily="18" charset="0"/>
                <a:cs typeface="Times New Roman" panose="02020603050405020304" pitchFamily="18" charset="0"/>
              </a:rPr>
              <a:t>праксеологією</a:t>
            </a:r>
            <a:r>
              <a:rPr lang="ru-RU" sz="2399" dirty="0">
                <a:solidFill>
                  <a:srgbClr val="1E3950"/>
                </a:solidFill>
                <a:latin typeface="Times New Roman" panose="02020603050405020304" pitchFamily="18" charset="0"/>
                <a:cs typeface="Times New Roman" panose="02020603050405020304" pitchFamily="18" charset="0"/>
              </a:rPr>
              <a:t>.</a:t>
            </a:r>
          </a:p>
        </p:txBody>
      </p:sp>
      <p:sp>
        <p:nvSpPr>
          <p:cNvPr id="8" name="TextBox 8"/>
          <p:cNvSpPr txBox="1"/>
          <p:nvPr/>
        </p:nvSpPr>
        <p:spPr>
          <a:xfrm>
            <a:off x="10896600" y="6799100"/>
            <a:ext cx="6400800" cy="2215991"/>
          </a:xfrm>
          <a:prstGeom prst="rect">
            <a:avLst/>
          </a:prstGeom>
        </p:spPr>
        <p:txBody>
          <a:bodyPr wrap="square" lIns="0" tIns="0" rIns="0" bIns="0" rtlCol="0" anchor="t">
            <a:spAutoFit/>
          </a:bodyPr>
          <a:lstStyle/>
          <a:p>
            <a:pPr lvl="0"/>
            <a:r>
              <a:rPr lang="ru-RU" sz="2400" dirty="0">
                <a:solidFill>
                  <a:srgbClr val="1E3950"/>
                </a:solidFill>
                <a:latin typeface="Times New Roman" panose="02020603050405020304" pitchFamily="18" charset="0"/>
                <a:cs typeface="Times New Roman" panose="02020603050405020304" pitchFamily="18" charset="0"/>
              </a:rPr>
              <a:t>По-третє, з </a:t>
            </a:r>
            <a:r>
              <a:rPr lang="ru-RU" sz="2400" dirty="0" err="1">
                <a:solidFill>
                  <a:srgbClr val="1E3950"/>
                </a:solidFill>
                <a:latin typeface="Times New Roman" panose="02020603050405020304" pitchFamily="18" charset="0"/>
                <a:cs typeface="Times New Roman" panose="02020603050405020304" pitchFamily="18" charset="0"/>
              </a:rPr>
              <a:t>позицій</a:t>
            </a:r>
            <a:r>
              <a:rPr lang="ru-RU" sz="2400" dirty="0">
                <a:solidFill>
                  <a:srgbClr val="1E3950"/>
                </a:solidFill>
                <a:latin typeface="Times New Roman" panose="02020603050405020304" pitchFamily="18" charset="0"/>
                <a:cs typeface="Times New Roman" panose="02020603050405020304" pitchFamily="18" charset="0"/>
              </a:rPr>
              <a:t> факторного </a:t>
            </a:r>
            <a:r>
              <a:rPr lang="ru-RU" sz="2400" dirty="0" err="1">
                <a:solidFill>
                  <a:srgbClr val="1E3950"/>
                </a:solidFill>
                <a:latin typeface="Times New Roman" panose="02020603050405020304" pitchFamily="18" charset="0"/>
                <a:cs typeface="Times New Roman" panose="02020603050405020304" pitchFamily="18" charset="0"/>
              </a:rPr>
              <a:t>підходу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являє</a:t>
            </a:r>
            <a:r>
              <a:rPr lang="ru-RU" sz="2400" dirty="0">
                <a:solidFill>
                  <a:srgbClr val="1E3950"/>
                </a:solidFill>
                <a:latin typeface="Times New Roman" panose="02020603050405020304" pitchFamily="18" charset="0"/>
                <a:cs typeface="Times New Roman" panose="02020603050405020304" pitchFamily="18" charset="0"/>
              </a:rPr>
              <a:t> собою </a:t>
            </a:r>
            <a:r>
              <a:rPr lang="ru-RU" sz="2400" dirty="0" err="1">
                <a:solidFill>
                  <a:srgbClr val="1E3950"/>
                </a:solidFill>
                <a:latin typeface="Times New Roman" panose="02020603050405020304" pitchFamily="18" charset="0"/>
                <a:cs typeface="Times New Roman" panose="02020603050405020304" pitchFamily="18" charset="0"/>
              </a:rPr>
              <a:t>складну</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взаємодію</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різного</a:t>
            </a:r>
            <a:r>
              <a:rPr lang="ru-RU" sz="2400" dirty="0">
                <a:solidFill>
                  <a:srgbClr val="1E3950"/>
                </a:solidFill>
                <a:latin typeface="Times New Roman" panose="02020603050405020304" pitchFamily="18" charset="0"/>
                <a:cs typeface="Times New Roman" panose="02020603050405020304" pitchFamily="18" charset="0"/>
              </a:rPr>
              <a:t> роду </a:t>
            </a:r>
            <a:r>
              <a:rPr lang="ru-RU" sz="2400" dirty="0" err="1">
                <a:solidFill>
                  <a:srgbClr val="1E3950"/>
                </a:solidFill>
                <a:latin typeface="Times New Roman" panose="02020603050405020304" pitchFamily="18" charset="0"/>
                <a:cs typeface="Times New Roman" panose="02020603050405020304" pitchFamily="18" charset="0"/>
              </a:rPr>
              <a:t>факторів</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які</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або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сприяють</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вирішенню</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протиріччя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проблеми</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або</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перешкоджають</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йому</a:t>
            </a:r>
            <a:r>
              <a:rPr lang="ru-RU" sz="2400" dirty="0">
                <a:solidFill>
                  <a:srgbClr val="1E3950"/>
                </a:solidFill>
                <a:latin typeface="Times New Roman" panose="02020603050405020304" pitchFamily="18" charset="0"/>
                <a:cs typeface="Times New Roman" panose="02020603050405020304" pitchFamily="18" charset="0"/>
              </a:rPr>
              <a:t>. Теоретично тут </a:t>
            </a:r>
            <a:r>
              <a:rPr lang="ru-RU" sz="2400" dirty="0" err="1">
                <a:solidFill>
                  <a:srgbClr val="1E3950"/>
                </a:solidFill>
                <a:latin typeface="Times New Roman" panose="02020603050405020304" pitchFamily="18" charset="0"/>
                <a:cs typeface="Times New Roman" panose="02020603050405020304" pitchFamily="18" charset="0"/>
              </a:rPr>
              <a:t>курирує</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ситуацію</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теорія</a:t>
            </a:r>
            <a:r>
              <a:rPr lang="ru-RU" sz="2400" dirty="0">
                <a:solidFill>
                  <a:srgbClr val="1E3950"/>
                </a:solidFill>
                <a:latin typeface="Times New Roman" panose="02020603050405020304" pitchFamily="18" charset="0"/>
                <a:cs typeface="Times New Roman" panose="02020603050405020304" pitchFamily="18" charset="0"/>
              </a:rPr>
              <a:t> </a:t>
            </a:r>
            <a:r>
              <a:rPr lang="ru-RU" sz="2400" dirty="0" err="1">
                <a:solidFill>
                  <a:srgbClr val="1E3950"/>
                </a:solidFill>
                <a:latin typeface="Times New Roman" panose="02020603050405020304" pitchFamily="18" charset="0"/>
                <a:cs typeface="Times New Roman" panose="02020603050405020304" pitchFamily="18" charset="0"/>
              </a:rPr>
              <a:t>факторів</a:t>
            </a:r>
            <a:r>
              <a:rPr lang="ru-RU" sz="2400" dirty="0">
                <a:solidFill>
                  <a:srgbClr val="1E3950"/>
                </a:solidFill>
                <a:latin typeface="Times New Roman" panose="02020603050405020304" pitchFamily="18" charset="0"/>
                <a:cs typeface="Times New Roman" panose="02020603050405020304" pitchFamily="18" charset="0"/>
              </a:rPr>
              <a:t> і факторного </a:t>
            </a:r>
            <a:r>
              <a:rPr lang="ru-RU" sz="2400" dirty="0" err="1">
                <a:solidFill>
                  <a:srgbClr val="1E3950"/>
                </a:solidFill>
                <a:latin typeface="Times New Roman" panose="02020603050405020304" pitchFamily="18" charset="0"/>
                <a:cs typeface="Times New Roman" panose="02020603050405020304" pitchFamily="18" charset="0"/>
              </a:rPr>
              <a:t>аналізу</a:t>
            </a:r>
            <a:r>
              <a:rPr lang="ru-RU" sz="2400" dirty="0">
                <a:solidFill>
                  <a:srgbClr val="1E3950"/>
                </a:solidFill>
                <a:latin typeface="Times New Roman" panose="02020603050405020304" pitchFamily="18" charset="0"/>
                <a:cs typeface="Times New Roman" panose="02020603050405020304" pitchFamily="18" charset="0"/>
              </a:rPr>
              <a:t>.</a:t>
            </a:r>
          </a:p>
        </p:txBody>
      </p:sp>
      <p:sp>
        <p:nvSpPr>
          <p:cNvPr id="9" name="Freeform 9"/>
          <p:cNvSpPr/>
          <p:nvPr/>
        </p:nvSpPr>
        <p:spPr>
          <a:xfrm>
            <a:off x="1447800" y="5976519"/>
            <a:ext cx="656958" cy="649791"/>
          </a:xfrm>
          <a:custGeom>
            <a:avLst/>
            <a:gdLst/>
            <a:ahLst/>
            <a:cxnLst/>
            <a:rect l="l" t="t" r="r" b="b"/>
            <a:pathLst>
              <a:path w="656958" h="649791">
                <a:moveTo>
                  <a:pt x="0" y="0"/>
                </a:moveTo>
                <a:lnTo>
                  <a:pt x="656958" y="0"/>
                </a:lnTo>
                <a:lnTo>
                  <a:pt x="656958" y="649791"/>
                </a:lnTo>
                <a:lnTo>
                  <a:pt x="0" y="6497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7162800" y="5908636"/>
            <a:ext cx="656958" cy="625901"/>
          </a:xfrm>
          <a:custGeom>
            <a:avLst/>
            <a:gdLst/>
            <a:ahLst/>
            <a:cxnLst/>
            <a:rect l="l" t="t" r="r" b="b"/>
            <a:pathLst>
              <a:path w="656958" h="625901">
                <a:moveTo>
                  <a:pt x="0" y="0"/>
                </a:moveTo>
                <a:lnTo>
                  <a:pt x="656958" y="0"/>
                </a:lnTo>
                <a:lnTo>
                  <a:pt x="656958" y="625901"/>
                </a:lnTo>
                <a:lnTo>
                  <a:pt x="0" y="6259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13440042" y="5929265"/>
            <a:ext cx="656958" cy="536316"/>
          </a:xfrm>
          <a:custGeom>
            <a:avLst/>
            <a:gdLst/>
            <a:ahLst/>
            <a:cxnLst/>
            <a:rect l="l" t="t" r="r" b="b"/>
            <a:pathLst>
              <a:path w="656958" h="536316">
                <a:moveTo>
                  <a:pt x="0" y="0"/>
                </a:moveTo>
                <a:lnTo>
                  <a:pt x="656957" y="0"/>
                </a:lnTo>
                <a:lnTo>
                  <a:pt x="656957" y="536316"/>
                </a:lnTo>
                <a:lnTo>
                  <a:pt x="0" y="5363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4" name="Рисунок 3"/>
          <p:cNvPicPr>
            <a:picLocks noChangeAspect="1"/>
          </p:cNvPicPr>
          <p:nvPr/>
        </p:nvPicPr>
        <p:blipFill>
          <a:blip r:embed="rId9"/>
          <a:stretch>
            <a:fillRect/>
          </a:stretch>
        </p:blipFill>
        <p:spPr>
          <a:xfrm>
            <a:off x="9677400" y="419100"/>
            <a:ext cx="8382000" cy="5171203"/>
          </a:xfrm>
          <a:prstGeom prst="rect">
            <a:avLst/>
          </a:prstGeom>
        </p:spPr>
      </p:pic>
    </p:spTree>
    <p:extLst>
      <p:ext uri="{BB962C8B-B14F-4D97-AF65-F5344CB8AC3E}">
        <p14:creationId xmlns:p14="http://schemas.microsoft.com/office/powerpoint/2010/main" val="3943341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 y="190500"/>
            <a:ext cx="16573500" cy="1477328"/>
          </a:xfrm>
          <a:prstGeom prst="rect">
            <a:avLst/>
          </a:prstGeom>
        </p:spPr>
        <p:txBody>
          <a:bodyPr wrap="square" lIns="0" tIns="0" rIns="0" bIns="0" rtlCol="0" anchor="t">
            <a:spAutoFit/>
          </a:bodyPr>
          <a:lstStyle/>
          <a:p>
            <a:pPr algn="ctr"/>
            <a:r>
              <a:rPr lang="ru-RU" sz="4800" dirty="0">
                <a:solidFill>
                  <a:schemeClr val="tx2"/>
                </a:solidFill>
                <a:latin typeface="Cormorant Garamond Medium"/>
              </a:rPr>
              <a:t>Для </a:t>
            </a:r>
            <a:r>
              <a:rPr lang="ru-RU" sz="4800" dirty="0" err="1">
                <a:solidFill>
                  <a:schemeClr val="tx2"/>
                </a:solidFill>
                <a:latin typeface="Cormorant Garamond Medium"/>
              </a:rPr>
              <a:t>вибору</a:t>
            </a:r>
            <a:r>
              <a:rPr lang="ru-RU" sz="4800" dirty="0">
                <a:solidFill>
                  <a:schemeClr val="tx2"/>
                </a:solidFill>
                <a:latin typeface="Cormorant Garamond Medium"/>
              </a:rPr>
              <a:t> </a:t>
            </a:r>
            <a:r>
              <a:rPr lang="ru-RU" sz="4800" dirty="0" err="1">
                <a:solidFill>
                  <a:schemeClr val="tx2"/>
                </a:solidFill>
                <a:latin typeface="Cormorant Garamond Medium"/>
              </a:rPr>
              <a:t>ситуації</a:t>
            </a:r>
            <a:r>
              <a:rPr lang="ru-RU" sz="4800" dirty="0">
                <a:solidFill>
                  <a:schemeClr val="tx2"/>
                </a:solidFill>
                <a:latin typeface="Cormorant Garamond Medium"/>
              </a:rPr>
              <a:t> </a:t>
            </a:r>
            <a:r>
              <a:rPr lang="ru-RU" sz="4800" dirty="0" err="1">
                <a:solidFill>
                  <a:schemeClr val="tx2"/>
                </a:solidFill>
                <a:latin typeface="Cormorant Garamond Medium"/>
              </a:rPr>
              <a:t>доцільно</a:t>
            </a:r>
            <a:r>
              <a:rPr lang="ru-RU" sz="4800" dirty="0">
                <a:solidFill>
                  <a:schemeClr val="tx2"/>
                </a:solidFill>
                <a:latin typeface="Cormorant Garamond Medium"/>
              </a:rPr>
              <a:t> </a:t>
            </a:r>
            <a:r>
              <a:rPr lang="ru-RU" sz="4800" dirty="0" err="1">
                <a:solidFill>
                  <a:schemeClr val="tx2"/>
                </a:solidFill>
                <a:latin typeface="Cormorant Garamond Medium"/>
              </a:rPr>
              <a:t>скористатися</a:t>
            </a:r>
            <a:r>
              <a:rPr lang="ru-RU" sz="4800" dirty="0">
                <a:solidFill>
                  <a:schemeClr val="tx2"/>
                </a:solidFill>
                <a:latin typeface="Cormorant Garamond Medium"/>
              </a:rPr>
              <a:t> </a:t>
            </a:r>
            <a:r>
              <a:rPr lang="ru-RU" sz="4800" dirty="0" err="1">
                <a:solidFill>
                  <a:schemeClr val="tx2"/>
                </a:solidFill>
                <a:latin typeface="Cormorant Garamond Medium"/>
              </a:rPr>
              <a:t>наведеною</a:t>
            </a:r>
            <a:r>
              <a:rPr lang="ru-RU" sz="4800" dirty="0">
                <a:solidFill>
                  <a:schemeClr val="tx2"/>
                </a:solidFill>
                <a:latin typeface="Cormorant Garamond Medium"/>
              </a:rPr>
              <a:t> </a:t>
            </a:r>
            <a:r>
              <a:rPr lang="ru-RU" sz="4800" dirty="0" err="1">
                <a:solidFill>
                  <a:schemeClr val="tx2"/>
                </a:solidFill>
                <a:latin typeface="Cormorant Garamond Medium"/>
              </a:rPr>
              <a:t>нижче</a:t>
            </a:r>
            <a:r>
              <a:rPr lang="ru-RU" sz="4800" dirty="0">
                <a:solidFill>
                  <a:schemeClr val="tx2"/>
                </a:solidFill>
                <a:latin typeface="Cormorant Garamond Medium"/>
              </a:rPr>
              <a:t> </a:t>
            </a:r>
            <a:r>
              <a:rPr lang="ru-RU" sz="4800" dirty="0" err="1">
                <a:solidFill>
                  <a:schemeClr val="tx2"/>
                </a:solidFill>
                <a:latin typeface="Cormorant Garamond Medium"/>
              </a:rPr>
              <a:t>класифікацією</a:t>
            </a:r>
            <a:r>
              <a:rPr lang="ru-RU" sz="4800" dirty="0">
                <a:solidFill>
                  <a:schemeClr val="tx2"/>
                </a:solidFill>
                <a:latin typeface="Cormorant Garamond Medium"/>
              </a:rPr>
              <a:t> </a:t>
            </a:r>
            <a:r>
              <a:rPr lang="ru-RU" sz="4800" dirty="0" err="1">
                <a:solidFill>
                  <a:schemeClr val="tx2"/>
                </a:solidFill>
                <a:latin typeface="Cormorant Garamond Medium"/>
              </a:rPr>
              <a:t>їх</a:t>
            </a:r>
            <a:r>
              <a:rPr lang="ru-RU" sz="4800" dirty="0">
                <a:solidFill>
                  <a:schemeClr val="tx2"/>
                </a:solidFill>
                <a:latin typeface="Cormorant Garamond Medium"/>
              </a:rPr>
              <a:t> </a:t>
            </a:r>
            <a:r>
              <a:rPr lang="ru-RU" sz="4800" dirty="0" err="1">
                <a:solidFill>
                  <a:schemeClr val="tx2"/>
                </a:solidFill>
                <a:latin typeface="Cormorant Garamond Medium"/>
              </a:rPr>
              <a:t>різновидів</a:t>
            </a:r>
            <a:r>
              <a:rPr lang="ru-RU" sz="4800" dirty="0">
                <a:solidFill>
                  <a:schemeClr val="tx2"/>
                </a:solidFill>
                <a:latin typeface="Cormorant Garamond Medium"/>
              </a:rPr>
              <a:t>:</a:t>
            </a:r>
            <a:endParaRPr lang="en-US" sz="4800" dirty="0">
              <a:solidFill>
                <a:schemeClr val="tx2"/>
              </a:solidFill>
              <a:latin typeface="Cormorant Garamond Medium"/>
            </a:endParaRPr>
          </a:p>
        </p:txBody>
      </p:sp>
      <p:graphicFrame>
        <p:nvGraphicFramePr>
          <p:cNvPr id="4" name="Таблица 3"/>
          <p:cNvGraphicFramePr>
            <a:graphicFrameLocks noGrp="1"/>
          </p:cNvGraphicFramePr>
          <p:nvPr>
            <p:extLst/>
          </p:nvPr>
        </p:nvGraphicFramePr>
        <p:xfrm>
          <a:off x="2950965" y="1667828"/>
          <a:ext cx="12500370" cy="8412480"/>
        </p:xfrm>
        <a:graphic>
          <a:graphicData uri="http://schemas.openxmlformats.org/drawingml/2006/table">
            <a:tbl>
              <a:tblPr firstRow="1" firstCol="1" lastRow="1" lastCol="1" bandRow="1" bandCol="1">
                <a:tableStyleId>{5C22544A-7EE6-4342-B048-85BDC9FD1C3A}</a:tableStyleId>
              </a:tblPr>
              <a:tblGrid>
                <a:gridCol w="6175214"/>
                <a:gridCol w="6325156"/>
              </a:tblGrid>
              <a:tr h="196781">
                <a:tc>
                  <a:txBody>
                    <a:bodyPr/>
                    <a:lstStyle/>
                    <a:p>
                      <a:pPr indent="450215" algn="just">
                        <a:spcAft>
                          <a:spcPts val="0"/>
                        </a:spcAft>
                      </a:pPr>
                      <a:r>
                        <a:rPr lang="uk-UA" sz="2400" dirty="0">
                          <a:effectLst/>
                          <a:latin typeface="Times New Roman" panose="02020603050405020304" pitchFamily="18" charset="0"/>
                          <a:cs typeface="Times New Roman" panose="02020603050405020304" pitchFamily="18" charset="0"/>
                        </a:rPr>
                        <a:t>Основа класифікації</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Різновиди ситуацій</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393562">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Відповідність реальному життю</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Реальна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Умовна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590343">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Відповідність нормі</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Нормальна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Девіантна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Екстремальна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590343">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Відповідність соціальному часу</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Минула </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Дійсна (актуальна)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Майбутня</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590343">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Ступінь складності</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Проста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Складна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Надскладна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393562">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Характер розвитку</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Детермінована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Вірогідно-стохастична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590343">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Ступінь новизни</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Відома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Подібна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Невідома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393562">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Контрольованість</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Контрольована</a:t>
                      </a:r>
                      <a:endParaRPr lang="ru-RU" sz="2400">
                        <a:effectLst/>
                        <a:latin typeface="Times New Roman" panose="02020603050405020304" pitchFamily="18" charset="0"/>
                        <a:cs typeface="Times New Roman" panose="02020603050405020304" pitchFamily="18" charset="0"/>
                      </a:endParaRPr>
                    </a:p>
                    <a:p>
                      <a:pPr indent="450215" algn="just">
                        <a:spcAft>
                          <a:spcPts val="0"/>
                        </a:spcAft>
                      </a:pPr>
                      <a:r>
                        <a:rPr lang="uk-UA" sz="2400">
                          <a:effectLst/>
                          <a:latin typeface="Times New Roman" panose="02020603050405020304" pitchFamily="18" charset="0"/>
                          <a:cs typeface="Times New Roman" panose="02020603050405020304" pitchFamily="18" charset="0"/>
                        </a:rPr>
                        <a:t>Неконтрольована</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r h="787124">
                <a:tc>
                  <a:txBody>
                    <a:bodyPr/>
                    <a:lstStyle/>
                    <a:p>
                      <a:pPr indent="450215" algn="just">
                        <a:spcAft>
                          <a:spcPts val="0"/>
                        </a:spcAft>
                      </a:pPr>
                      <a:r>
                        <a:rPr lang="uk-UA" sz="2400">
                          <a:effectLst/>
                          <a:latin typeface="Times New Roman" panose="02020603050405020304" pitchFamily="18" charset="0"/>
                          <a:cs typeface="Times New Roman" panose="02020603050405020304" pitchFamily="18" charset="0"/>
                        </a:rPr>
                        <a:t>Характер дієспроможності</a:t>
                      </a:r>
                      <a:endParaRPr lang="ru-RU"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c>
                  <a:txBody>
                    <a:bodyPr/>
                    <a:lstStyle/>
                    <a:p>
                      <a:pPr indent="450215" algn="just">
                        <a:spcAft>
                          <a:spcPts val="0"/>
                        </a:spcAft>
                      </a:pPr>
                      <a:r>
                        <a:rPr lang="uk-UA" sz="2400" dirty="0">
                          <a:effectLst/>
                          <a:latin typeface="Times New Roman" panose="02020603050405020304" pitchFamily="18" charset="0"/>
                          <a:cs typeface="Times New Roman" panose="02020603050405020304" pitchFamily="18" charset="0"/>
                        </a:rPr>
                        <a:t>Сприятлива</a:t>
                      </a:r>
                      <a:endParaRPr lang="ru-RU" sz="2400" dirty="0">
                        <a:effectLst/>
                        <a:latin typeface="Times New Roman" panose="02020603050405020304" pitchFamily="18" charset="0"/>
                        <a:cs typeface="Times New Roman" panose="02020603050405020304" pitchFamily="18" charset="0"/>
                      </a:endParaRPr>
                    </a:p>
                    <a:p>
                      <a:pPr indent="450215" algn="just">
                        <a:spcAft>
                          <a:spcPts val="0"/>
                        </a:spcAft>
                      </a:pPr>
                      <a:r>
                        <a:rPr lang="uk-UA" sz="2400" dirty="0">
                          <a:effectLst/>
                          <a:latin typeface="Times New Roman" panose="02020603050405020304" pitchFamily="18" charset="0"/>
                          <a:cs typeface="Times New Roman" panose="02020603050405020304" pitchFamily="18" charset="0"/>
                        </a:rPr>
                        <a:t>Змушена</a:t>
                      </a:r>
                      <a:endParaRPr lang="ru-RU" sz="2400" dirty="0">
                        <a:effectLst/>
                        <a:latin typeface="Times New Roman" panose="02020603050405020304" pitchFamily="18" charset="0"/>
                        <a:cs typeface="Times New Roman" panose="02020603050405020304" pitchFamily="18" charset="0"/>
                      </a:endParaRPr>
                    </a:p>
                    <a:p>
                      <a:pPr indent="450215" algn="just">
                        <a:spcAft>
                          <a:spcPts val="0"/>
                        </a:spcAft>
                      </a:pPr>
                      <a:r>
                        <a:rPr lang="uk-UA" sz="2400" dirty="0">
                          <a:effectLst/>
                          <a:latin typeface="Times New Roman" panose="02020603050405020304" pitchFamily="18" charset="0"/>
                          <a:cs typeface="Times New Roman" panose="02020603050405020304" pitchFamily="18" charset="0"/>
                        </a:rPr>
                        <a:t>Критична</a:t>
                      </a:r>
                      <a:endParaRPr lang="ru-RU" sz="2400" dirty="0">
                        <a:effectLst/>
                        <a:latin typeface="Times New Roman" panose="02020603050405020304" pitchFamily="18" charset="0"/>
                        <a:cs typeface="Times New Roman" panose="02020603050405020304" pitchFamily="18" charset="0"/>
                      </a:endParaRPr>
                    </a:p>
                    <a:p>
                      <a:pPr indent="450215" algn="just">
                        <a:spcAft>
                          <a:spcPts val="0"/>
                        </a:spcAft>
                      </a:pPr>
                      <a:r>
                        <a:rPr lang="uk-UA" sz="2400" dirty="0">
                          <a:effectLst/>
                          <a:latin typeface="Times New Roman" panose="02020603050405020304" pitchFamily="18" charset="0"/>
                          <a:cs typeface="Times New Roman" panose="02020603050405020304" pitchFamily="18" charset="0"/>
                        </a:rPr>
                        <a:t>Безвихідна</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51" marR="63251" marT="0" marB="0"/>
                </a:tc>
              </a:tr>
            </a:tbl>
          </a:graphicData>
        </a:graphic>
      </p:graphicFrame>
    </p:spTree>
    <p:extLst>
      <p:ext uri="{BB962C8B-B14F-4D97-AF65-F5344CB8AC3E}">
        <p14:creationId xmlns:p14="http://schemas.microsoft.com/office/powerpoint/2010/main" val="19034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511795"/>
            <a:ext cx="7040868" cy="4431983"/>
          </a:xfrm>
          <a:prstGeom prst="rect">
            <a:avLst/>
          </a:prstGeom>
        </p:spPr>
        <p:txBody>
          <a:bodyPr lIns="0" tIns="0" rIns="0" bIns="0" rtlCol="0" anchor="t">
            <a:spAutoFit/>
          </a:bodyPr>
          <a:lstStyle/>
          <a:p>
            <a:pPr lvl="0" algn="just"/>
            <a:r>
              <a:rPr lang="ru-RU" sz="3600" dirty="0" err="1">
                <a:solidFill>
                  <a:srgbClr val="1E3950"/>
                </a:solidFill>
                <a:latin typeface="Times New Roman" panose="02020603050405020304" pitchFamily="18" charset="0"/>
                <a:cs typeface="Times New Roman" panose="02020603050405020304" pitchFamily="18" charset="0"/>
              </a:rPr>
              <a:t>Звичайно</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основні</a:t>
            </a:r>
            <a:r>
              <a:rPr lang="ru-RU" sz="3600" dirty="0">
                <a:solidFill>
                  <a:srgbClr val="1E3950"/>
                </a:solidFill>
                <a:latin typeface="Times New Roman" panose="02020603050405020304" pitchFamily="18" charset="0"/>
                <a:cs typeface="Times New Roman" panose="02020603050405020304" pitchFamily="18" charset="0"/>
              </a:rPr>
              <a:t> характеристики </a:t>
            </a:r>
            <a:r>
              <a:rPr lang="ru-RU" sz="3600" dirty="0" err="1">
                <a:solidFill>
                  <a:srgbClr val="1E3950"/>
                </a:solidFill>
                <a:latin typeface="Times New Roman" panose="02020603050405020304" pitchFamily="18" charset="0"/>
                <a:cs typeface="Times New Roman" panose="02020603050405020304" pitchFamily="18" charset="0"/>
              </a:rPr>
              <a:t>проблеми</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впливають</a:t>
            </a:r>
            <a:r>
              <a:rPr lang="ru-RU" sz="3600" dirty="0">
                <a:solidFill>
                  <a:srgbClr val="1E3950"/>
                </a:solidFill>
                <a:latin typeface="Times New Roman" panose="02020603050405020304" pitchFamily="18" charset="0"/>
                <a:cs typeface="Times New Roman" panose="02020603050405020304" pitchFamily="18" charset="0"/>
              </a:rPr>
              <a:t> на </a:t>
            </a:r>
            <a:r>
              <a:rPr lang="ru-RU" sz="3600" dirty="0" err="1">
                <a:solidFill>
                  <a:srgbClr val="1E3950"/>
                </a:solidFill>
                <a:latin typeface="Times New Roman" panose="02020603050405020304" pitchFamily="18" charset="0"/>
                <a:cs typeface="Times New Roman" panose="02020603050405020304" pitchFamily="18" charset="0"/>
              </a:rPr>
              <a:t>види</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ситуацій</a:t>
            </a:r>
            <a:r>
              <a:rPr lang="ru-RU" sz="3600" dirty="0">
                <a:solidFill>
                  <a:srgbClr val="1E3950"/>
                </a:solidFill>
                <a:latin typeface="Times New Roman" panose="02020603050405020304" pitchFamily="18" charset="0"/>
                <a:cs typeface="Times New Roman" panose="02020603050405020304" pitchFamily="18" charset="0"/>
              </a:rPr>
              <a:t>. Але разом з </a:t>
            </a:r>
            <a:r>
              <a:rPr lang="ru-RU" sz="3600" dirty="0" err="1">
                <a:solidFill>
                  <a:srgbClr val="1E3950"/>
                </a:solidFill>
                <a:latin typeface="Times New Roman" panose="02020603050405020304" pitchFamily="18" charset="0"/>
                <a:cs typeface="Times New Roman" panose="02020603050405020304" pitchFamily="18" charset="0"/>
              </a:rPr>
              <a:t>тим</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можна</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виділити</a:t>
            </a:r>
            <a:r>
              <a:rPr lang="ru-RU" sz="3600" dirty="0">
                <a:solidFill>
                  <a:srgbClr val="1E3950"/>
                </a:solidFill>
                <a:latin typeface="Times New Roman" panose="02020603050405020304" pitchFamily="18" charset="0"/>
                <a:cs typeface="Times New Roman" panose="02020603050405020304" pitchFamily="18" charset="0"/>
              </a:rPr>
              <a:t> і </a:t>
            </a:r>
            <a:r>
              <a:rPr lang="ru-RU" sz="3600" dirty="0" err="1">
                <a:solidFill>
                  <a:srgbClr val="1E3950"/>
                </a:solidFill>
                <a:latin typeface="Times New Roman" panose="02020603050405020304" pitchFamily="18" charset="0"/>
                <a:cs typeface="Times New Roman" panose="02020603050405020304" pitchFamily="18" charset="0"/>
              </a:rPr>
              <a:t>деякі</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специфічні</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умови</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виділення</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видів</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ситуацій</a:t>
            </a:r>
            <a:r>
              <a:rPr lang="ru-RU" sz="3600" dirty="0">
                <a:solidFill>
                  <a:srgbClr val="1E3950"/>
                </a:solidFill>
                <a:latin typeface="Times New Roman" panose="02020603050405020304" pitchFamily="18" charset="0"/>
                <a:cs typeface="Times New Roman" panose="02020603050405020304" pitchFamily="18" charset="0"/>
              </a:rPr>
              <a:t>. Немаловажна роль в </a:t>
            </a:r>
            <a:r>
              <a:rPr lang="ru-RU" sz="3600" dirty="0" err="1">
                <a:solidFill>
                  <a:srgbClr val="1E3950"/>
                </a:solidFill>
                <a:latin typeface="Times New Roman" panose="02020603050405020304" pitchFamily="18" charset="0"/>
                <a:cs typeface="Times New Roman" panose="02020603050405020304" pitchFamily="18" charset="0"/>
              </a:rPr>
              <a:t>цьому</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належить</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ступеню</a:t>
            </a:r>
            <a:r>
              <a:rPr lang="ru-RU" sz="3600" dirty="0">
                <a:solidFill>
                  <a:srgbClr val="1E3950"/>
                </a:solidFill>
                <a:latin typeface="Times New Roman" panose="02020603050405020304" pitchFamily="18" charset="0"/>
                <a:cs typeface="Times New Roman" panose="02020603050405020304" pitchFamily="18" charset="0"/>
              </a:rPr>
              <a:t> </a:t>
            </a:r>
            <a:r>
              <a:rPr lang="ru-RU" sz="3600" dirty="0" err="1">
                <a:solidFill>
                  <a:srgbClr val="1E3950"/>
                </a:solidFill>
                <a:latin typeface="Times New Roman" panose="02020603050405020304" pitchFamily="18" charset="0"/>
                <a:cs typeface="Times New Roman" panose="02020603050405020304" pitchFamily="18" charset="0"/>
              </a:rPr>
              <a:t>відповідності</a:t>
            </a:r>
            <a:r>
              <a:rPr lang="ru-RU" sz="3600" dirty="0">
                <a:solidFill>
                  <a:srgbClr val="1E3950"/>
                </a:solidFill>
                <a:latin typeface="Times New Roman" panose="02020603050405020304" pitchFamily="18" charset="0"/>
                <a:cs typeface="Times New Roman" panose="02020603050405020304" pitchFamily="18" charset="0"/>
              </a:rPr>
              <a:t> виду </a:t>
            </a:r>
            <a:r>
              <a:rPr lang="ru-RU" sz="3600" dirty="0" err="1">
                <a:solidFill>
                  <a:srgbClr val="1E3950"/>
                </a:solidFill>
                <a:latin typeface="Times New Roman" panose="02020603050405020304" pitchFamily="18" charset="0"/>
                <a:cs typeface="Times New Roman" panose="02020603050405020304" pitchFamily="18" charset="0"/>
              </a:rPr>
              <a:t>ситуації</a:t>
            </a:r>
            <a:r>
              <a:rPr lang="ru-RU" sz="3600" dirty="0">
                <a:solidFill>
                  <a:srgbClr val="1E3950"/>
                </a:solidFill>
                <a:latin typeface="Times New Roman" panose="02020603050405020304" pitchFamily="18" charset="0"/>
                <a:cs typeface="Times New Roman" panose="02020603050405020304" pitchFamily="18" charset="0"/>
              </a:rPr>
              <a:t> реальному </a:t>
            </a:r>
            <a:r>
              <a:rPr lang="ru-RU" sz="3600" dirty="0" err="1">
                <a:solidFill>
                  <a:srgbClr val="1E3950"/>
                </a:solidFill>
                <a:latin typeface="Times New Roman" panose="02020603050405020304" pitchFamily="18" charset="0"/>
                <a:cs typeface="Times New Roman" panose="02020603050405020304" pitchFamily="18" charset="0"/>
              </a:rPr>
              <a:t>життю</a:t>
            </a:r>
            <a:r>
              <a:rPr lang="ru-RU" sz="3600" dirty="0">
                <a:solidFill>
                  <a:srgbClr val="1E3950"/>
                </a:solidFill>
                <a:latin typeface="Times New Roman" panose="02020603050405020304" pitchFamily="18" charset="0"/>
                <a:cs typeface="Times New Roman" panose="02020603050405020304" pitchFamily="18" charset="0"/>
              </a:rPr>
              <a:t>. </a:t>
            </a:r>
            <a:endParaRPr lang="en-US" sz="3600" dirty="0">
              <a:solidFill>
                <a:srgbClr val="1E3950"/>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9144000" y="501076"/>
            <a:ext cx="8534400" cy="9602629"/>
          </a:xfrm>
          <a:prstGeom prst="rect">
            <a:avLst/>
          </a:prstGeom>
        </p:spPr>
        <p:txBody>
          <a:bodyPr wrap="square" lIns="0" tIns="0" rIns="0" bIns="0" rtlCol="0" anchor="t">
            <a:spAutoFit/>
          </a:bodyPr>
          <a:lstStyle/>
          <a:p>
            <a:pPr lvl="0" indent="457200" algn="just">
              <a:spcBef>
                <a:spcPct val="0"/>
              </a:spcBef>
            </a:pPr>
            <a:r>
              <a:rPr lang="ru-RU" sz="2600" dirty="0">
                <a:solidFill>
                  <a:srgbClr val="1E3950"/>
                </a:solidFill>
                <a:latin typeface="Times New Roman" panose="02020603050405020304" pitchFamily="18" charset="0"/>
                <a:cs typeface="Times New Roman" panose="02020603050405020304" pitchFamily="18" charset="0"/>
              </a:rPr>
              <a:t>За </a:t>
            </a:r>
            <a:r>
              <a:rPr lang="ru-RU" sz="2600" dirty="0" err="1">
                <a:solidFill>
                  <a:srgbClr val="1E3950"/>
                </a:solidFill>
                <a:latin typeface="Times New Roman" panose="02020603050405020304" pitchFamily="18" charset="0"/>
                <a:cs typeface="Times New Roman" panose="02020603050405020304" pitchFamily="18" charset="0"/>
              </a:rPr>
              <a:t>даним</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показником</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усі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поділяються</a:t>
            </a:r>
            <a:r>
              <a:rPr lang="ru-RU" sz="2600" dirty="0">
                <a:solidFill>
                  <a:srgbClr val="1E3950"/>
                </a:solidFill>
                <a:latin typeface="Times New Roman" panose="02020603050405020304" pitchFamily="18" charset="0"/>
                <a:cs typeface="Times New Roman" panose="02020603050405020304" pitchFamily="18" charset="0"/>
              </a:rPr>
              <a:t> на </a:t>
            </a:r>
            <a:r>
              <a:rPr lang="ru-RU" sz="2600" dirty="0" err="1">
                <a:solidFill>
                  <a:srgbClr val="1E3950"/>
                </a:solidFill>
                <a:latin typeface="Times New Roman" panose="02020603050405020304" pitchFamily="18" charset="0"/>
                <a:cs typeface="Times New Roman" panose="02020603050405020304" pitchFamily="18" charset="0"/>
              </a:rPr>
              <a:t>реальні</a:t>
            </a:r>
            <a:r>
              <a:rPr lang="ru-RU" sz="2600" dirty="0">
                <a:solidFill>
                  <a:srgbClr val="1E3950"/>
                </a:solidFill>
                <a:latin typeface="Times New Roman" panose="02020603050405020304" pitchFamily="18" charset="0"/>
                <a:cs typeface="Times New Roman" panose="02020603050405020304" pitchFamily="18" charset="0"/>
              </a:rPr>
              <a:t> й </a:t>
            </a:r>
            <a:r>
              <a:rPr lang="ru-RU" sz="2600" dirty="0" err="1">
                <a:solidFill>
                  <a:srgbClr val="1E3950"/>
                </a:solidFill>
                <a:latin typeface="Times New Roman" panose="02020603050405020304" pitchFamily="18" charset="0"/>
                <a:cs typeface="Times New Roman" panose="02020603050405020304" pitchFamily="18" charset="0"/>
              </a:rPr>
              <a:t>умовні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Реальні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відбивають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реальні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процеси</a:t>
            </a:r>
            <a:r>
              <a:rPr lang="ru-RU" sz="2600" dirty="0">
                <a:solidFill>
                  <a:srgbClr val="1E3950"/>
                </a:solidFill>
                <a:latin typeface="Times New Roman" panose="02020603050405020304" pitchFamily="18" charset="0"/>
                <a:cs typeface="Times New Roman" panose="02020603050405020304" pitchFamily="18" charset="0"/>
              </a:rPr>
              <a:t>, вони є </a:t>
            </a:r>
            <a:r>
              <a:rPr lang="ru-RU" sz="2600" dirty="0" err="1">
                <a:solidFill>
                  <a:srgbClr val="1E3950"/>
                </a:solidFill>
                <a:latin typeface="Times New Roman" panose="02020603050405020304" pitchFamily="18" charset="0"/>
                <a:cs typeface="Times New Roman" panose="02020603050405020304" pitchFamily="18" charset="0"/>
              </a:rPr>
              <a:t>тиловими</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Умовні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є </a:t>
            </a:r>
            <a:r>
              <a:rPr lang="ru-RU" sz="2600" dirty="0" err="1">
                <a:solidFill>
                  <a:srgbClr val="1E3950"/>
                </a:solidFill>
                <a:latin typeface="Times New Roman" panose="02020603050405020304" pitchFamily="18" charset="0"/>
                <a:cs typeface="Times New Roman" panose="02020603050405020304" pitchFamily="18" charset="0"/>
              </a:rPr>
              <a:t>штучними</a:t>
            </a:r>
            <a:r>
              <a:rPr lang="ru-RU" sz="2600" dirty="0">
                <a:solidFill>
                  <a:srgbClr val="1E3950"/>
                </a:solidFill>
                <a:latin typeface="Times New Roman" panose="02020603050405020304" pitchFamily="18" charset="0"/>
                <a:cs typeface="Times New Roman" panose="02020603050405020304" pitchFamily="18" charset="0"/>
              </a:rPr>
              <a:t>, вони </a:t>
            </a:r>
            <a:r>
              <a:rPr lang="ru-RU" sz="2600" dirty="0" err="1">
                <a:solidFill>
                  <a:srgbClr val="1E3950"/>
                </a:solidFill>
                <a:latin typeface="Times New Roman" panose="02020603050405020304" pitchFamily="18" charset="0"/>
                <a:cs typeface="Times New Roman" panose="02020603050405020304" pitchFamily="18" charset="0"/>
              </a:rPr>
              <a:t>надзвичайно</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рідко</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трапляються</a:t>
            </a:r>
            <a:r>
              <a:rPr lang="ru-RU" sz="2600" dirty="0">
                <a:solidFill>
                  <a:srgbClr val="1E3950"/>
                </a:solidFill>
                <a:latin typeface="Times New Roman" panose="02020603050405020304" pitchFamily="18" charset="0"/>
                <a:cs typeface="Times New Roman" panose="02020603050405020304" pitchFamily="18" charset="0"/>
              </a:rPr>
              <a:t> в </a:t>
            </a:r>
            <a:r>
              <a:rPr lang="ru-RU" sz="2600" dirty="0" err="1">
                <a:solidFill>
                  <a:srgbClr val="1E3950"/>
                </a:solidFill>
                <a:latin typeface="Times New Roman" panose="02020603050405020304" pitchFamily="18" charset="0"/>
                <a:cs typeface="Times New Roman" panose="02020603050405020304" pitchFamily="18" charset="0"/>
              </a:rPr>
              <a:t>дійсності</a:t>
            </a:r>
            <a:r>
              <a:rPr lang="ru-RU" sz="2600" dirty="0">
                <a:solidFill>
                  <a:srgbClr val="1E3950"/>
                </a:solidFill>
                <a:latin typeface="Times New Roman" panose="02020603050405020304" pitchFamily="18" charset="0"/>
                <a:cs typeface="Times New Roman" panose="02020603050405020304" pitchFamily="18" charset="0"/>
              </a:rPr>
              <a:t>, але </a:t>
            </a:r>
            <a:r>
              <a:rPr lang="ru-RU" sz="2600" dirty="0" err="1">
                <a:solidFill>
                  <a:srgbClr val="1E3950"/>
                </a:solidFill>
                <a:latin typeface="Times New Roman" panose="02020603050405020304" pitchFamily="18" charset="0"/>
                <a:cs typeface="Times New Roman" panose="02020603050405020304" pitchFamily="18" charset="0"/>
              </a:rPr>
              <a:t>досить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рельєфно</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характеризують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досліджувані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явища</a:t>
            </a:r>
            <a:r>
              <a:rPr lang="ru-RU" sz="2600" dirty="0">
                <a:solidFill>
                  <a:srgbClr val="1E3950"/>
                </a:solidFill>
                <a:latin typeface="Times New Roman" panose="02020603050405020304" pitchFamily="18" charset="0"/>
                <a:cs typeface="Times New Roman" panose="02020603050405020304" pitchFamily="18" charset="0"/>
              </a:rPr>
              <a:t> і </a:t>
            </a:r>
            <a:r>
              <a:rPr lang="ru-RU" sz="2600" dirty="0" err="1">
                <a:solidFill>
                  <a:srgbClr val="1E3950"/>
                </a:solidFill>
                <a:latin typeface="Times New Roman" panose="02020603050405020304" pitchFamily="18" charset="0"/>
                <a:cs typeface="Times New Roman" panose="02020603050405020304" pitchFamily="18" charset="0"/>
              </a:rPr>
              <a:t>відносини</a:t>
            </a:r>
            <a:r>
              <a:rPr lang="ru-RU" sz="2600" dirty="0">
                <a:solidFill>
                  <a:srgbClr val="1E3950"/>
                </a:solidFill>
                <a:latin typeface="Times New Roman" panose="02020603050405020304" pitchFamily="18" charset="0"/>
                <a:cs typeface="Times New Roman" panose="02020603050405020304" pitchFamily="18" charset="0"/>
              </a:rPr>
              <a:t>.</a:t>
            </a:r>
          </a:p>
          <a:p>
            <a:pPr lvl="0" indent="457200" algn="just">
              <a:spcBef>
                <a:spcPct val="0"/>
              </a:spcBef>
            </a:pPr>
            <a:r>
              <a:rPr lang="ru-RU" sz="2600" dirty="0">
                <a:solidFill>
                  <a:srgbClr val="1E3950"/>
                </a:solidFill>
                <a:latin typeface="Times New Roman" panose="02020603050405020304" pitchFamily="18" charset="0"/>
                <a:cs typeface="Times New Roman" panose="02020603050405020304" pitchFamily="18" charset="0"/>
              </a:rPr>
              <a:t>За другою </a:t>
            </a:r>
            <a:r>
              <a:rPr lang="ru-RU" sz="2600" dirty="0" err="1">
                <a:solidFill>
                  <a:srgbClr val="1E3950"/>
                </a:solidFill>
                <a:latin typeface="Times New Roman" panose="02020603050405020304" pitchFamily="18" charset="0"/>
                <a:cs typeface="Times New Roman" panose="02020603050405020304" pitchFamily="18" charset="0"/>
              </a:rPr>
              <a:t>ознакою</a:t>
            </a:r>
            <a:r>
              <a:rPr lang="ru-RU" sz="2600" dirty="0">
                <a:solidFill>
                  <a:srgbClr val="1E3950"/>
                </a:solidFill>
                <a:latin typeface="Times New Roman" panose="02020603050405020304" pitchFamily="18" charset="0"/>
                <a:cs typeface="Times New Roman" panose="02020603050405020304" pitchFamily="18" charset="0"/>
              </a:rPr>
              <a:t> – </a:t>
            </a:r>
            <a:r>
              <a:rPr lang="ru-RU" sz="2600" dirty="0" err="1">
                <a:solidFill>
                  <a:srgbClr val="1E3950"/>
                </a:solidFill>
                <a:latin typeface="Times New Roman" panose="02020603050405020304" pitchFamily="18" charset="0"/>
                <a:cs typeface="Times New Roman" panose="02020603050405020304" pitchFamily="18" charset="0"/>
              </a:rPr>
              <a:t>відповідність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нормі</a:t>
            </a:r>
            <a:r>
              <a:rPr lang="ru-RU" sz="2600" dirty="0">
                <a:solidFill>
                  <a:srgbClr val="1E3950"/>
                </a:solidFill>
                <a:latin typeface="Times New Roman" panose="02020603050405020304" pitchFamily="18" charset="0"/>
                <a:cs typeface="Times New Roman" panose="02020603050405020304" pitchFamily="18" charset="0"/>
              </a:rPr>
              <a:t> – </a:t>
            </a:r>
            <a:r>
              <a:rPr lang="ru-RU" sz="2600" dirty="0" err="1">
                <a:solidFill>
                  <a:srgbClr val="1E3950"/>
                </a:solidFill>
                <a:latin typeface="Times New Roman" panose="02020603050405020304" pitchFamily="18" charset="0"/>
                <a:cs typeface="Times New Roman" panose="02020603050405020304" pitchFamily="18" charset="0"/>
              </a:rPr>
              <a:t>усі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можна</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розділити</a:t>
            </a:r>
            <a:r>
              <a:rPr lang="ru-RU" sz="2600" dirty="0">
                <a:solidFill>
                  <a:srgbClr val="1E3950"/>
                </a:solidFill>
                <a:latin typeface="Times New Roman" panose="02020603050405020304" pitchFamily="18" charset="0"/>
                <a:cs typeface="Times New Roman" panose="02020603050405020304" pitchFamily="18" charset="0"/>
              </a:rPr>
              <a:t> на </a:t>
            </a:r>
            <a:r>
              <a:rPr lang="ru-RU" sz="2600" dirty="0" err="1">
                <a:solidFill>
                  <a:srgbClr val="1E3950"/>
                </a:solidFill>
                <a:latin typeface="Times New Roman" panose="02020603050405020304" pitchFamily="18" charset="0"/>
                <a:cs typeface="Times New Roman" panose="02020603050405020304" pitchFamily="18" charset="0"/>
              </a:rPr>
              <a:t>нормальні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девіантні</a:t>
            </a:r>
            <a:r>
              <a:rPr lang="ru-RU" sz="2600" dirty="0">
                <a:solidFill>
                  <a:srgbClr val="1E3950"/>
                </a:solidFill>
                <a:latin typeface="Times New Roman" panose="02020603050405020304" pitchFamily="18" charset="0"/>
                <a:cs typeface="Times New Roman" panose="02020603050405020304" pitchFamily="18" charset="0"/>
              </a:rPr>
              <a:t> й </a:t>
            </a:r>
            <a:r>
              <a:rPr lang="ru-RU" sz="2600" dirty="0" err="1">
                <a:solidFill>
                  <a:srgbClr val="1E3950"/>
                </a:solidFill>
                <a:latin typeface="Times New Roman" panose="02020603050405020304" pitchFamily="18" charset="0"/>
                <a:cs typeface="Times New Roman" panose="02020603050405020304" pitchFamily="18" charset="0"/>
              </a:rPr>
              <a:t>екстремальні</a:t>
            </a:r>
            <a:r>
              <a:rPr lang="ru-RU" sz="2600" dirty="0">
                <a:solidFill>
                  <a:srgbClr val="1E3950"/>
                </a:solidFill>
                <a:latin typeface="Times New Roman" panose="02020603050405020304" pitchFamily="18" charset="0"/>
                <a:cs typeface="Times New Roman" panose="02020603050405020304" pitchFamily="18" charset="0"/>
              </a:rPr>
              <a:t>. Перший тип </a:t>
            </a:r>
            <a:r>
              <a:rPr lang="ru-RU" sz="2600" dirty="0" err="1">
                <a:solidFill>
                  <a:srgbClr val="1E3950"/>
                </a:solidFill>
                <a:latin typeface="Times New Roman" panose="02020603050405020304" pitchFamily="18" charset="0"/>
                <a:cs typeface="Times New Roman" panose="02020603050405020304" pitchFamily="18" charset="0"/>
              </a:rPr>
              <a:t>характеризується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розвитком</a:t>
            </a:r>
            <a:r>
              <a:rPr lang="ru-RU" sz="2600" dirty="0">
                <a:solidFill>
                  <a:srgbClr val="1E3950"/>
                </a:solidFill>
                <a:latin typeface="Times New Roman" panose="02020603050405020304" pitchFamily="18" charset="0"/>
                <a:cs typeface="Times New Roman" panose="02020603050405020304" pitchFamily="18" charset="0"/>
              </a:rPr>
              <a:t> в межах </a:t>
            </a:r>
            <a:r>
              <a:rPr lang="ru-RU" sz="2600" dirty="0" err="1">
                <a:solidFill>
                  <a:srgbClr val="1E3950"/>
                </a:solidFill>
                <a:latin typeface="Times New Roman" panose="02020603050405020304" pitchFamily="18" charset="0"/>
                <a:cs typeface="Times New Roman" panose="02020603050405020304" pitchFamily="18" charset="0"/>
              </a:rPr>
              <a:t>норми</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девіантні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фіксують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різного</a:t>
            </a:r>
            <a:r>
              <a:rPr lang="ru-RU" sz="2600" dirty="0">
                <a:solidFill>
                  <a:srgbClr val="1E3950"/>
                </a:solidFill>
                <a:latin typeface="Times New Roman" panose="02020603050405020304" pitchFamily="18" charset="0"/>
                <a:cs typeface="Times New Roman" panose="02020603050405020304" pitchFamily="18" charset="0"/>
              </a:rPr>
              <a:t> роду </a:t>
            </a:r>
            <a:r>
              <a:rPr lang="ru-RU" sz="2600" dirty="0" err="1">
                <a:solidFill>
                  <a:srgbClr val="1E3950"/>
                </a:solidFill>
                <a:latin typeface="Times New Roman" panose="02020603050405020304" pitchFamily="18" charset="0"/>
                <a:cs typeface="Times New Roman" panose="02020603050405020304" pitchFamily="18" charset="0"/>
              </a:rPr>
              <a:t>відхилення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екстремальні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відбивають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ті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явища</a:t>
            </a:r>
            <a:r>
              <a:rPr lang="ru-RU" sz="2600" dirty="0">
                <a:solidFill>
                  <a:srgbClr val="1E3950"/>
                </a:solidFill>
                <a:latin typeface="Times New Roman" panose="02020603050405020304" pitchFamily="18" charset="0"/>
                <a:cs typeface="Times New Roman" panose="02020603050405020304" pitchFamily="18" charset="0"/>
              </a:rPr>
              <a:t> і </a:t>
            </a:r>
            <a:r>
              <a:rPr lang="ru-RU" sz="2600" dirty="0" err="1">
                <a:solidFill>
                  <a:srgbClr val="1E3950"/>
                </a:solidFill>
                <a:latin typeface="Times New Roman" panose="02020603050405020304" pitchFamily="18" charset="0"/>
                <a:cs typeface="Times New Roman" panose="02020603050405020304" pitchFamily="18" charset="0"/>
              </a:rPr>
              <a:t>процеси</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що</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виводять</a:t>
            </a:r>
            <a:r>
              <a:rPr lang="ru-RU" sz="2600" dirty="0">
                <a:solidFill>
                  <a:srgbClr val="1E3950"/>
                </a:solidFill>
                <a:latin typeface="Times New Roman" panose="02020603050405020304" pitchFamily="18" charset="0"/>
                <a:cs typeface="Times New Roman" panose="02020603050405020304" pitchFamily="18" charset="0"/>
              </a:rPr>
              <a:t> систему на межу </a:t>
            </a:r>
            <a:r>
              <a:rPr lang="ru-RU" sz="2600" dirty="0" err="1">
                <a:solidFill>
                  <a:srgbClr val="1E3950"/>
                </a:solidFill>
                <a:latin typeface="Times New Roman" panose="02020603050405020304" pitchFamily="18" charset="0"/>
                <a:cs typeface="Times New Roman" panose="02020603050405020304" pitchFamily="18" charset="0"/>
              </a:rPr>
              <a:t>життя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ставлять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під</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питання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її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існування</a:t>
            </a:r>
            <a:r>
              <a:rPr lang="ru-RU" sz="2600" dirty="0">
                <a:solidFill>
                  <a:srgbClr val="1E3950"/>
                </a:solidFill>
                <a:latin typeface="Times New Roman" panose="02020603050405020304" pitchFamily="18" charset="0"/>
                <a:cs typeface="Times New Roman" panose="02020603050405020304" pitchFamily="18" charset="0"/>
              </a:rPr>
              <a:t> в </a:t>
            </a:r>
            <a:r>
              <a:rPr lang="ru-RU" sz="2600" dirty="0" err="1">
                <a:solidFill>
                  <a:srgbClr val="1E3950"/>
                </a:solidFill>
                <a:latin typeface="Times New Roman" panose="02020603050405020304" pitchFamily="18" charset="0"/>
                <a:cs typeface="Times New Roman" panose="02020603050405020304" pitchFamily="18" charset="0"/>
              </a:rPr>
              <a:t>даній</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формі</a:t>
            </a:r>
            <a:r>
              <a:rPr lang="ru-RU" sz="2600" dirty="0">
                <a:solidFill>
                  <a:srgbClr val="1E3950"/>
                </a:solidFill>
                <a:latin typeface="Times New Roman" panose="02020603050405020304" pitchFamily="18" charset="0"/>
                <a:cs typeface="Times New Roman" panose="02020603050405020304" pitchFamily="18" charset="0"/>
              </a:rPr>
              <a:t>.</a:t>
            </a:r>
          </a:p>
          <a:p>
            <a:pPr lvl="0" indent="457200" algn="just">
              <a:spcBef>
                <a:spcPct val="0"/>
              </a:spcBef>
            </a:pPr>
            <a:r>
              <a:rPr lang="ru-RU" sz="2600" dirty="0" err="1">
                <a:solidFill>
                  <a:srgbClr val="1E3950"/>
                </a:solidFill>
                <a:latin typeface="Times New Roman" panose="02020603050405020304" pitchFamily="18" charset="0"/>
                <a:cs typeface="Times New Roman" panose="02020603050405020304" pitchFamily="18" charset="0"/>
              </a:rPr>
              <a:t>Часовий</a:t>
            </a:r>
            <a:r>
              <a:rPr lang="ru-RU" sz="2600" dirty="0">
                <a:solidFill>
                  <a:srgbClr val="1E3950"/>
                </a:solidFill>
                <a:latin typeface="Times New Roman" panose="02020603050405020304" pitchFamily="18" charset="0"/>
                <a:cs typeface="Times New Roman" panose="02020603050405020304" pitchFamily="18" charset="0"/>
              </a:rPr>
              <a:t> параметр </a:t>
            </a:r>
            <a:r>
              <a:rPr lang="ru-RU" sz="2600" dirty="0" err="1">
                <a:solidFill>
                  <a:srgbClr val="1E3950"/>
                </a:solidFill>
                <a:latin typeface="Times New Roman" panose="02020603050405020304" pitchFamily="18" charset="0"/>
                <a:cs typeface="Times New Roman" panose="02020603050405020304" pitchFamily="18" charset="0"/>
              </a:rPr>
              <a:t>дозволяє</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виділяти</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минулі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дійсні</a:t>
            </a:r>
            <a:r>
              <a:rPr lang="ru-RU" sz="2600" dirty="0">
                <a:solidFill>
                  <a:srgbClr val="1E3950"/>
                </a:solidFill>
                <a:latin typeface="Times New Roman" panose="02020603050405020304" pitchFamily="18" charset="0"/>
                <a:cs typeface="Times New Roman" panose="02020603050405020304" pitchFamily="18" charset="0"/>
              </a:rPr>
              <a:t> і </a:t>
            </a:r>
            <a:r>
              <a:rPr lang="ru-RU" sz="2600" dirty="0" err="1">
                <a:solidFill>
                  <a:srgbClr val="1E3950"/>
                </a:solidFill>
                <a:latin typeface="Times New Roman" panose="02020603050405020304" pitchFamily="18" charset="0"/>
                <a:cs typeface="Times New Roman" panose="02020603050405020304" pitchFamily="18" charset="0"/>
              </a:rPr>
              <a:t>майбутні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Минулі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 </a:t>
            </a:r>
            <a:r>
              <a:rPr lang="ru-RU" sz="2600" dirty="0" err="1">
                <a:solidFill>
                  <a:srgbClr val="1E3950"/>
                </a:solidFill>
                <a:latin typeface="Times New Roman" panose="02020603050405020304" pitchFamily="18" charset="0"/>
                <a:cs typeface="Times New Roman" panose="02020603050405020304" pitchFamily="18" charset="0"/>
              </a:rPr>
              <a:t>це</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такі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що</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вже</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траплялися</a:t>
            </a:r>
            <a:r>
              <a:rPr lang="ru-RU" sz="2600" dirty="0">
                <a:solidFill>
                  <a:srgbClr val="1E3950"/>
                </a:solidFill>
                <a:latin typeface="Times New Roman" panose="02020603050405020304" pitchFamily="18" charset="0"/>
                <a:cs typeface="Times New Roman" panose="02020603050405020304" pitchFamily="18" charset="0"/>
              </a:rPr>
              <a:t> в практичному </a:t>
            </a:r>
            <a:r>
              <a:rPr lang="ru-RU" sz="2600" dirty="0" err="1">
                <a:solidFill>
                  <a:srgbClr val="1E3950"/>
                </a:solidFill>
                <a:latin typeface="Times New Roman" panose="02020603050405020304" pitchFamily="18" charset="0"/>
                <a:cs typeface="Times New Roman" panose="02020603050405020304" pitchFamily="18" charset="0"/>
              </a:rPr>
              <a:t>житті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суспільства</a:t>
            </a:r>
            <a:r>
              <a:rPr lang="ru-RU" sz="2600" dirty="0">
                <a:solidFill>
                  <a:srgbClr val="1E3950"/>
                </a:solidFill>
                <a:latin typeface="Times New Roman" panose="02020603050405020304" pitchFamily="18" charset="0"/>
                <a:cs typeface="Times New Roman" panose="02020603050405020304" pitchFamily="18" charset="0"/>
              </a:rPr>
              <a:t>. Вони </a:t>
            </a:r>
            <a:r>
              <a:rPr lang="ru-RU" sz="2600" dirty="0" err="1">
                <a:solidFill>
                  <a:srgbClr val="1E3950"/>
                </a:solidFill>
                <a:latin typeface="Times New Roman" panose="02020603050405020304" pitchFamily="18" charset="0"/>
                <a:cs typeface="Times New Roman" panose="02020603050405020304" pitchFamily="18" charset="0"/>
              </a:rPr>
              <a:t>служать</a:t>
            </a:r>
            <a:r>
              <a:rPr lang="ru-RU" sz="2600" dirty="0">
                <a:solidFill>
                  <a:srgbClr val="1E3950"/>
                </a:solidFill>
                <a:latin typeface="Times New Roman" panose="02020603050405020304" pitchFamily="18" charset="0"/>
                <a:cs typeface="Times New Roman" panose="02020603050405020304" pitchFamily="18" charset="0"/>
              </a:rPr>
              <a:t> для </a:t>
            </a:r>
            <a:r>
              <a:rPr lang="ru-RU" sz="2600" dirty="0" err="1">
                <a:solidFill>
                  <a:srgbClr val="1E3950"/>
                </a:solidFill>
                <a:latin typeface="Times New Roman" panose="02020603050405020304" pitchFamily="18" charset="0"/>
                <a:cs typeface="Times New Roman" panose="02020603050405020304" pitchFamily="18" charset="0"/>
              </a:rPr>
              <a:t>вивчення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минулого</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досвіду</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Дійсні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характерні</a:t>
            </a:r>
            <a:r>
              <a:rPr lang="ru-RU" sz="2600" dirty="0">
                <a:solidFill>
                  <a:srgbClr val="1E3950"/>
                </a:solidFill>
                <a:latin typeface="Times New Roman" panose="02020603050405020304" pitchFamily="18" charset="0"/>
                <a:cs typeface="Times New Roman" panose="02020603050405020304" pitchFamily="18" charset="0"/>
              </a:rPr>
              <a:t> для </a:t>
            </a:r>
            <a:r>
              <a:rPr lang="ru-RU" sz="2600" dirty="0" err="1">
                <a:solidFill>
                  <a:srgbClr val="1E3950"/>
                </a:solidFill>
                <a:latin typeface="Times New Roman" panose="02020603050405020304" pitchFamily="18" charset="0"/>
                <a:cs typeface="Times New Roman" panose="02020603050405020304" pitchFamily="18" charset="0"/>
              </a:rPr>
              <a:t>реальності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Майбутні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мають</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передбачуваний</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прогностичний</a:t>
            </a:r>
            <a:r>
              <a:rPr lang="ru-RU" sz="2600" dirty="0">
                <a:solidFill>
                  <a:srgbClr val="1E3950"/>
                </a:solidFill>
                <a:latin typeface="Times New Roman" panose="02020603050405020304" pitchFamily="18" charset="0"/>
                <a:cs typeface="Times New Roman" panose="02020603050405020304" pitchFamily="18" charset="0"/>
              </a:rPr>
              <a:t> характер.</a:t>
            </a:r>
          </a:p>
          <a:p>
            <a:pPr lvl="0" indent="457200" algn="just">
              <a:spcBef>
                <a:spcPct val="0"/>
              </a:spcBef>
            </a:pPr>
            <a:r>
              <a:rPr lang="ru-RU" sz="2600" dirty="0">
                <a:solidFill>
                  <a:srgbClr val="1E3950"/>
                </a:solidFill>
                <a:latin typeface="Times New Roman" panose="02020603050405020304" pitchFamily="18" charset="0"/>
                <a:cs typeface="Times New Roman" panose="02020603050405020304" pitchFamily="18" charset="0"/>
              </a:rPr>
              <a:t>За параметром </a:t>
            </a:r>
            <a:r>
              <a:rPr lang="ru-RU" sz="2600" dirty="0" err="1">
                <a:solidFill>
                  <a:srgbClr val="1E3950"/>
                </a:solidFill>
                <a:latin typeface="Times New Roman" panose="02020603050405020304" pitchFamily="18" charset="0"/>
                <a:cs typeface="Times New Roman" panose="02020603050405020304" pitchFamily="18" charset="0"/>
              </a:rPr>
              <a:t>складності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поділяються</a:t>
            </a:r>
            <a:r>
              <a:rPr lang="ru-RU" sz="2600" dirty="0">
                <a:solidFill>
                  <a:srgbClr val="1E3950"/>
                </a:solidFill>
                <a:latin typeface="Times New Roman" panose="02020603050405020304" pitchFamily="18" charset="0"/>
                <a:cs typeface="Times New Roman" panose="02020603050405020304" pitchFamily="18" charset="0"/>
              </a:rPr>
              <a:t> на </a:t>
            </a:r>
            <a:r>
              <a:rPr lang="ru-RU" sz="2600" dirty="0" err="1">
                <a:solidFill>
                  <a:srgbClr val="1E3950"/>
                </a:solidFill>
                <a:latin typeface="Times New Roman" panose="02020603050405020304" pitchFamily="18" charset="0"/>
                <a:cs typeface="Times New Roman" panose="02020603050405020304" pitchFamily="18" charset="0"/>
              </a:rPr>
              <a:t>прості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складні</a:t>
            </a:r>
            <a:r>
              <a:rPr lang="ru-RU" sz="2600" dirty="0">
                <a:solidFill>
                  <a:srgbClr val="1E3950"/>
                </a:solidFill>
                <a:latin typeface="Times New Roman" panose="02020603050405020304" pitchFamily="18" charset="0"/>
                <a:cs typeface="Times New Roman" panose="02020603050405020304" pitchFamily="18" charset="0"/>
              </a:rPr>
              <a:t> і </a:t>
            </a:r>
            <a:r>
              <a:rPr lang="ru-RU" sz="2600" dirty="0" err="1">
                <a:solidFill>
                  <a:srgbClr val="1E3950"/>
                </a:solidFill>
                <a:latin typeface="Times New Roman" panose="02020603050405020304" pitchFamily="18" charset="0"/>
                <a:cs typeface="Times New Roman" panose="02020603050405020304" pitchFamily="18" charset="0"/>
              </a:rPr>
              <a:t>надскладні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Прості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являють</a:t>
            </a:r>
            <a:r>
              <a:rPr lang="ru-RU" sz="2600" dirty="0">
                <a:solidFill>
                  <a:srgbClr val="1E3950"/>
                </a:solidFill>
                <a:latin typeface="Times New Roman" panose="02020603050405020304" pitchFamily="18" charset="0"/>
                <a:cs typeface="Times New Roman" panose="02020603050405020304" pitchFamily="18" charset="0"/>
              </a:rPr>
              <a:t> собою результат </a:t>
            </a:r>
            <a:r>
              <a:rPr lang="ru-RU" sz="2600" dirty="0" err="1">
                <a:solidFill>
                  <a:srgbClr val="1E3950"/>
                </a:solidFill>
                <a:latin typeface="Times New Roman" panose="02020603050405020304" pitchFamily="18" charset="0"/>
                <a:cs typeface="Times New Roman" panose="02020603050405020304" pitchFamily="18" charset="0"/>
              </a:rPr>
              <a:t>взаємодії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кількох</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факторів</a:t>
            </a:r>
            <a:r>
              <a:rPr lang="ru-RU" sz="2600" dirty="0">
                <a:solidFill>
                  <a:srgbClr val="1E3950"/>
                </a:solidFill>
                <a:latin typeface="Times New Roman" panose="02020603050405020304" pitchFamily="18" charset="0"/>
                <a:cs typeface="Times New Roman" panose="02020603050405020304" pitchFamily="18" charset="0"/>
              </a:rPr>
              <a:t>, вони є </a:t>
            </a:r>
            <a:r>
              <a:rPr lang="ru-RU" sz="2600" dirty="0" err="1">
                <a:solidFill>
                  <a:srgbClr val="1E3950"/>
                </a:solidFill>
                <a:latin typeface="Times New Roman" panose="02020603050405020304" pitchFamily="18" charset="0"/>
                <a:cs typeface="Times New Roman" panose="02020603050405020304" pitchFamily="18" charset="0"/>
              </a:rPr>
              <a:t>однозначними</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Складні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відрізняються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різноманіттям</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діючих</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факторів</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передбачуваністю</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розвитку</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Надскладні</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ситуації</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розвиваються</a:t>
            </a:r>
            <a:r>
              <a:rPr lang="ru-RU" sz="2600" dirty="0">
                <a:solidFill>
                  <a:srgbClr val="1E3950"/>
                </a:solidFill>
                <a:latin typeface="Times New Roman" panose="02020603050405020304" pitchFamily="18" charset="0"/>
                <a:cs typeface="Times New Roman" panose="02020603050405020304" pitchFamily="18" charset="0"/>
              </a:rPr>
              <a:t> </a:t>
            </a:r>
            <a:r>
              <a:rPr lang="ru-RU" sz="2600" dirty="0" err="1">
                <a:solidFill>
                  <a:srgbClr val="1E3950"/>
                </a:solidFill>
                <a:latin typeface="Times New Roman" panose="02020603050405020304" pitchFamily="18" charset="0"/>
                <a:cs typeface="Times New Roman" panose="02020603050405020304" pitchFamily="18" charset="0"/>
              </a:rPr>
              <a:t>непередбачено</a:t>
            </a:r>
            <a:r>
              <a:rPr lang="ru-RU" sz="2600" dirty="0">
                <a:solidFill>
                  <a:srgbClr val="1E3950"/>
                </a:solidFill>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2"/>
          <a:stretch>
            <a:fillRect/>
          </a:stretch>
        </p:blipFill>
        <p:spPr>
          <a:xfrm>
            <a:off x="700314" y="5143500"/>
            <a:ext cx="7026354" cy="4648200"/>
          </a:xfrm>
          <a:prstGeom prst="rect">
            <a:avLst/>
          </a:prstGeom>
        </p:spPr>
      </p:pic>
    </p:spTree>
    <p:extLst>
      <p:ext uri="{BB962C8B-B14F-4D97-AF65-F5344CB8AC3E}">
        <p14:creationId xmlns:p14="http://schemas.microsoft.com/office/powerpoint/2010/main" val="188896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85800" y="114300"/>
            <a:ext cx="8534400" cy="8771632"/>
          </a:xfrm>
          <a:prstGeom prst="rect">
            <a:avLst/>
          </a:prstGeom>
        </p:spPr>
        <p:txBody>
          <a:bodyPr wrap="square" lIns="0" tIns="0" rIns="0" bIns="0" rtlCol="0" anchor="t">
            <a:spAutoFit/>
          </a:bodyPr>
          <a:lstStyle/>
          <a:p>
            <a:pPr lvl="0" indent="457200" algn="just">
              <a:spcBef>
                <a:spcPct val="0"/>
              </a:spcBef>
            </a:pPr>
            <a:r>
              <a:rPr lang="ru-RU" sz="3000" dirty="0">
                <a:solidFill>
                  <a:srgbClr val="1E3950"/>
                </a:solidFill>
                <a:latin typeface="Cormorant Garamond Medium"/>
              </a:rPr>
              <a:t>За </a:t>
            </a:r>
            <a:r>
              <a:rPr lang="ru-RU" sz="3000" dirty="0" err="1">
                <a:solidFill>
                  <a:srgbClr val="1E3950"/>
                </a:solidFill>
                <a:latin typeface="Cormorant Garamond Medium"/>
              </a:rPr>
              <a:t>ступенем</a:t>
            </a:r>
            <a:r>
              <a:rPr lang="ru-RU" sz="3000" dirty="0">
                <a:solidFill>
                  <a:srgbClr val="1E3950"/>
                </a:solidFill>
                <a:latin typeface="Cormorant Garamond Medium"/>
              </a:rPr>
              <a:t> </a:t>
            </a:r>
            <a:r>
              <a:rPr lang="ru-RU" sz="3000" dirty="0" err="1">
                <a:solidFill>
                  <a:srgbClr val="1E3950"/>
                </a:solidFill>
                <a:latin typeface="Cormorant Garamond Medium"/>
              </a:rPr>
              <a:t>новизни</a:t>
            </a:r>
            <a:r>
              <a:rPr lang="ru-RU" sz="3000" dirty="0">
                <a:solidFill>
                  <a:srgbClr val="1E3950"/>
                </a:solidFill>
                <a:latin typeface="Cormorant Garamond Medium"/>
              </a:rPr>
              <a:t> </a:t>
            </a:r>
            <a:r>
              <a:rPr lang="ru-RU" sz="3000" dirty="0" err="1">
                <a:solidFill>
                  <a:srgbClr val="1E3950"/>
                </a:solidFill>
                <a:latin typeface="Cormorant Garamond Medium"/>
              </a:rPr>
              <a:t>ситуації</a:t>
            </a:r>
            <a:r>
              <a:rPr lang="ru-RU" sz="3000" dirty="0">
                <a:solidFill>
                  <a:srgbClr val="1E3950"/>
                </a:solidFill>
                <a:latin typeface="Cormorant Garamond Medium"/>
              </a:rPr>
              <a:t> </a:t>
            </a:r>
            <a:r>
              <a:rPr lang="ru-RU" sz="3000" dirty="0" err="1">
                <a:solidFill>
                  <a:srgbClr val="1E3950"/>
                </a:solidFill>
                <a:latin typeface="Cormorant Garamond Medium"/>
              </a:rPr>
              <a:t>поділяються</a:t>
            </a:r>
            <a:r>
              <a:rPr lang="ru-RU" sz="3000" dirty="0">
                <a:solidFill>
                  <a:srgbClr val="1E3950"/>
                </a:solidFill>
                <a:latin typeface="Cormorant Garamond Medium"/>
              </a:rPr>
              <a:t> на </a:t>
            </a:r>
            <a:r>
              <a:rPr lang="ru-RU" sz="3000" dirty="0" err="1">
                <a:solidFill>
                  <a:srgbClr val="1E3950"/>
                </a:solidFill>
                <a:latin typeface="Cormorant Garamond Medium"/>
              </a:rPr>
              <a:t>відомі</a:t>
            </a:r>
            <a:r>
              <a:rPr lang="ru-RU" sz="3000" dirty="0">
                <a:solidFill>
                  <a:srgbClr val="1E3950"/>
                </a:solidFill>
                <a:latin typeface="Cormorant Garamond Medium"/>
              </a:rPr>
              <a:t>, </a:t>
            </a:r>
            <a:r>
              <a:rPr lang="ru-RU" sz="3000" dirty="0" err="1">
                <a:solidFill>
                  <a:srgbClr val="1E3950"/>
                </a:solidFill>
                <a:latin typeface="Cormorant Garamond Medium"/>
              </a:rPr>
              <a:t>подібні</a:t>
            </a:r>
            <a:r>
              <a:rPr lang="ru-RU" sz="3000" dirty="0">
                <a:solidFill>
                  <a:srgbClr val="1E3950"/>
                </a:solidFill>
                <a:latin typeface="Cormorant Garamond Medium"/>
              </a:rPr>
              <a:t> і </a:t>
            </a:r>
            <a:r>
              <a:rPr lang="ru-RU" sz="3000" dirty="0" err="1">
                <a:solidFill>
                  <a:srgbClr val="1E3950"/>
                </a:solidFill>
                <a:latin typeface="Cormorant Garamond Medium"/>
              </a:rPr>
              <a:t>невідомі</a:t>
            </a:r>
            <a:r>
              <a:rPr lang="ru-RU" sz="3000" dirty="0">
                <a:solidFill>
                  <a:srgbClr val="1E3950"/>
                </a:solidFill>
                <a:latin typeface="Cormorant Garamond Medium"/>
              </a:rPr>
              <a:t>. </a:t>
            </a:r>
            <a:r>
              <a:rPr lang="ru-RU" sz="3000" dirty="0" err="1">
                <a:solidFill>
                  <a:srgbClr val="1E3950"/>
                </a:solidFill>
                <a:latin typeface="Cormorant Garamond Medium"/>
              </a:rPr>
              <a:t>Такий</a:t>
            </a:r>
            <a:r>
              <a:rPr lang="ru-RU" sz="3000" dirty="0">
                <a:solidFill>
                  <a:srgbClr val="1E3950"/>
                </a:solidFill>
                <a:latin typeface="Cormorant Garamond Medium"/>
              </a:rPr>
              <a:t> </a:t>
            </a:r>
            <a:r>
              <a:rPr lang="ru-RU" sz="3000" dirty="0" err="1">
                <a:solidFill>
                  <a:srgbClr val="1E3950"/>
                </a:solidFill>
                <a:latin typeface="Cormorant Garamond Medium"/>
              </a:rPr>
              <a:t>розподіл</a:t>
            </a:r>
            <a:r>
              <a:rPr lang="ru-RU" sz="3000" dirty="0">
                <a:solidFill>
                  <a:srgbClr val="1E3950"/>
                </a:solidFill>
                <a:latin typeface="Cormorant Garamond Medium"/>
              </a:rPr>
              <a:t> </a:t>
            </a:r>
            <a:r>
              <a:rPr lang="ru-RU" sz="3000" dirty="0" err="1">
                <a:solidFill>
                  <a:srgbClr val="1E3950"/>
                </a:solidFill>
                <a:latin typeface="Cormorant Garamond Medium"/>
              </a:rPr>
              <a:t>конкретних</a:t>
            </a:r>
            <a:r>
              <a:rPr lang="ru-RU" sz="3000" dirty="0">
                <a:solidFill>
                  <a:srgbClr val="1E3950"/>
                </a:solidFill>
                <a:latin typeface="Cormorant Garamond Medium"/>
              </a:rPr>
              <a:t> </a:t>
            </a:r>
            <a:r>
              <a:rPr lang="ru-RU" sz="3000" dirty="0" err="1">
                <a:solidFill>
                  <a:srgbClr val="1E3950"/>
                </a:solidFill>
                <a:latin typeface="Cormorant Garamond Medium"/>
              </a:rPr>
              <a:t>ситуацій</a:t>
            </a:r>
            <a:r>
              <a:rPr lang="ru-RU" sz="3000" dirty="0">
                <a:solidFill>
                  <a:srgbClr val="1E3950"/>
                </a:solidFill>
                <a:latin typeface="Cormorant Garamond Medium"/>
              </a:rPr>
              <a:t> </a:t>
            </a:r>
            <a:r>
              <a:rPr lang="ru-RU" sz="3000" dirty="0" err="1">
                <a:solidFill>
                  <a:srgbClr val="1E3950"/>
                </a:solidFill>
                <a:latin typeface="Cormorant Garamond Medium"/>
              </a:rPr>
              <a:t>позначається</a:t>
            </a:r>
            <a:r>
              <a:rPr lang="ru-RU" sz="3000" dirty="0">
                <a:solidFill>
                  <a:srgbClr val="1E3950"/>
                </a:solidFill>
                <a:latin typeface="Cormorant Garamond Medium"/>
              </a:rPr>
              <a:t> на </a:t>
            </a:r>
            <a:r>
              <a:rPr lang="ru-RU" sz="3000" dirty="0" err="1">
                <a:solidFill>
                  <a:srgbClr val="1E3950"/>
                </a:solidFill>
                <a:latin typeface="Cormorant Garamond Medium"/>
              </a:rPr>
              <a:t>їх</a:t>
            </a:r>
            <a:r>
              <a:rPr lang="ru-RU" sz="3000" dirty="0">
                <a:solidFill>
                  <a:srgbClr val="1E3950"/>
                </a:solidFill>
                <a:latin typeface="Cormorant Garamond Medium"/>
              </a:rPr>
              <a:t> </a:t>
            </a:r>
            <a:r>
              <a:rPr lang="ru-RU" sz="3000" dirty="0" err="1">
                <a:solidFill>
                  <a:srgbClr val="1E3950"/>
                </a:solidFill>
                <a:latin typeface="Cormorant Garamond Medium"/>
              </a:rPr>
              <a:t>функціях</a:t>
            </a:r>
            <a:r>
              <a:rPr lang="ru-RU" sz="3000" dirty="0">
                <a:solidFill>
                  <a:srgbClr val="1E3950"/>
                </a:solidFill>
                <a:latin typeface="Cormorant Garamond Medium"/>
              </a:rPr>
              <a:t> у </a:t>
            </a:r>
            <a:r>
              <a:rPr lang="ru-RU" sz="3000" dirty="0" err="1">
                <a:solidFill>
                  <a:srgbClr val="1E3950"/>
                </a:solidFill>
                <a:latin typeface="Cormorant Garamond Medium"/>
              </a:rPr>
              <a:t>навчанні</a:t>
            </a:r>
            <a:r>
              <a:rPr lang="ru-RU" sz="3000" dirty="0">
                <a:solidFill>
                  <a:srgbClr val="1E3950"/>
                </a:solidFill>
                <a:latin typeface="Cormorant Garamond Medium"/>
              </a:rPr>
              <a:t>. </a:t>
            </a:r>
            <a:r>
              <a:rPr lang="ru-RU" sz="3000" dirty="0" err="1">
                <a:solidFill>
                  <a:srgbClr val="1E3950"/>
                </a:solidFill>
                <a:latin typeface="Cormorant Garamond Medium"/>
              </a:rPr>
              <a:t>Відомі</a:t>
            </a:r>
            <a:r>
              <a:rPr lang="ru-RU" sz="3000" dirty="0">
                <a:solidFill>
                  <a:srgbClr val="1E3950"/>
                </a:solidFill>
                <a:latin typeface="Cormorant Garamond Medium"/>
              </a:rPr>
              <a:t> </a:t>
            </a:r>
            <a:r>
              <a:rPr lang="ru-RU" sz="3000" dirty="0" err="1">
                <a:solidFill>
                  <a:srgbClr val="1E3950"/>
                </a:solidFill>
                <a:latin typeface="Cormorant Garamond Medium"/>
              </a:rPr>
              <a:t>ситуації</a:t>
            </a:r>
            <a:r>
              <a:rPr lang="ru-RU" sz="3000" dirty="0">
                <a:solidFill>
                  <a:srgbClr val="1E3950"/>
                </a:solidFill>
                <a:latin typeface="Cormorant Garamond Medium"/>
              </a:rPr>
              <a:t> </a:t>
            </a:r>
            <a:r>
              <a:rPr lang="ru-RU" sz="3000" dirty="0" err="1">
                <a:solidFill>
                  <a:srgbClr val="1E3950"/>
                </a:solidFill>
                <a:latin typeface="Cormorant Garamond Medium"/>
              </a:rPr>
              <a:t>використовуються</a:t>
            </a:r>
            <a:r>
              <a:rPr lang="ru-RU" sz="3000" dirty="0">
                <a:solidFill>
                  <a:srgbClr val="1E3950"/>
                </a:solidFill>
                <a:latin typeface="Cormorant Garamond Medium"/>
              </a:rPr>
              <a:t> для </a:t>
            </a:r>
            <a:r>
              <a:rPr lang="ru-RU" sz="3000" dirty="0" err="1">
                <a:solidFill>
                  <a:srgbClr val="1E3950"/>
                </a:solidFill>
                <a:latin typeface="Cormorant Garamond Medium"/>
              </a:rPr>
              <a:t>тренінгу</a:t>
            </a:r>
            <a:r>
              <a:rPr lang="ru-RU" sz="3000" dirty="0">
                <a:solidFill>
                  <a:srgbClr val="1E3950"/>
                </a:solidFill>
                <a:latin typeface="Cormorant Garamond Medium"/>
              </a:rPr>
              <a:t>, </a:t>
            </a:r>
            <a:r>
              <a:rPr lang="ru-RU" sz="3000" dirty="0" err="1">
                <a:solidFill>
                  <a:srgbClr val="1E3950"/>
                </a:solidFill>
                <a:latin typeface="Cormorant Garamond Medium"/>
              </a:rPr>
              <a:t>подібні</a:t>
            </a:r>
            <a:r>
              <a:rPr lang="ru-RU" sz="3000" dirty="0">
                <a:solidFill>
                  <a:srgbClr val="1E3950"/>
                </a:solidFill>
                <a:latin typeface="Cormorant Garamond Medium"/>
              </a:rPr>
              <a:t> – для </a:t>
            </a:r>
            <a:r>
              <a:rPr lang="ru-RU" sz="3000" dirty="0" err="1">
                <a:solidFill>
                  <a:srgbClr val="1E3950"/>
                </a:solidFill>
                <a:latin typeface="Cormorant Garamond Medium"/>
              </a:rPr>
              <a:t>навичок</a:t>
            </a:r>
            <a:r>
              <a:rPr lang="ru-RU" sz="3000" dirty="0">
                <a:solidFill>
                  <a:srgbClr val="1E3950"/>
                </a:solidFill>
                <a:latin typeface="Cormorant Garamond Medium"/>
              </a:rPr>
              <a:t> </a:t>
            </a:r>
            <a:r>
              <a:rPr lang="ru-RU" sz="3000" dirty="0" err="1">
                <a:solidFill>
                  <a:srgbClr val="1E3950"/>
                </a:solidFill>
                <a:latin typeface="Cormorant Garamond Medium"/>
              </a:rPr>
              <a:t>застосування</a:t>
            </a:r>
            <a:r>
              <a:rPr lang="ru-RU" sz="3000" dirty="0">
                <a:solidFill>
                  <a:srgbClr val="1E3950"/>
                </a:solidFill>
                <a:latin typeface="Cormorant Garamond Medium"/>
              </a:rPr>
              <a:t> </a:t>
            </a:r>
            <a:r>
              <a:rPr lang="ru-RU" sz="3000" dirty="0" err="1">
                <a:solidFill>
                  <a:srgbClr val="1E3950"/>
                </a:solidFill>
                <a:latin typeface="Cormorant Garamond Medium"/>
              </a:rPr>
              <a:t>знань</a:t>
            </a:r>
            <a:r>
              <a:rPr lang="ru-RU" sz="3000" dirty="0">
                <a:solidFill>
                  <a:srgbClr val="1E3950"/>
                </a:solidFill>
                <a:latin typeface="Cormorant Garamond Medium"/>
              </a:rPr>
              <a:t> при </a:t>
            </a:r>
            <a:r>
              <a:rPr lang="ru-RU" sz="3000" dirty="0" err="1">
                <a:solidFill>
                  <a:srgbClr val="1E3950"/>
                </a:solidFill>
                <a:latin typeface="Cormorant Garamond Medium"/>
              </a:rPr>
              <a:t>виробленні</a:t>
            </a:r>
            <a:r>
              <a:rPr lang="ru-RU" sz="3000" dirty="0">
                <a:solidFill>
                  <a:srgbClr val="1E3950"/>
                </a:solidFill>
                <a:latin typeface="Cormorant Garamond Medium"/>
              </a:rPr>
              <a:t> </a:t>
            </a:r>
            <a:r>
              <a:rPr lang="ru-RU" sz="3000" dirty="0" err="1">
                <a:solidFill>
                  <a:srgbClr val="1E3950"/>
                </a:solidFill>
                <a:latin typeface="Cormorant Garamond Medium"/>
              </a:rPr>
              <a:t>дій</a:t>
            </a:r>
            <a:r>
              <a:rPr lang="ru-RU" sz="3000" dirty="0">
                <a:solidFill>
                  <a:srgbClr val="1E3950"/>
                </a:solidFill>
                <a:latin typeface="Cormorant Garamond Medium"/>
              </a:rPr>
              <a:t> у </a:t>
            </a:r>
            <a:r>
              <a:rPr lang="ru-RU" sz="3000" dirty="0" err="1">
                <a:solidFill>
                  <a:srgbClr val="1E3950"/>
                </a:solidFill>
                <a:latin typeface="Cormorant Garamond Medium"/>
              </a:rPr>
              <a:t>подібних</a:t>
            </a:r>
            <a:r>
              <a:rPr lang="ru-RU" sz="3000" dirty="0">
                <a:solidFill>
                  <a:srgbClr val="1E3950"/>
                </a:solidFill>
                <a:latin typeface="Cormorant Garamond Medium"/>
              </a:rPr>
              <a:t> </a:t>
            </a:r>
            <a:r>
              <a:rPr lang="ru-RU" sz="3000" dirty="0" err="1">
                <a:solidFill>
                  <a:srgbClr val="1E3950"/>
                </a:solidFill>
                <a:latin typeface="Cormorant Garamond Medium"/>
              </a:rPr>
              <a:t>ситуаціях</a:t>
            </a:r>
            <a:r>
              <a:rPr lang="ru-RU" sz="3000" dirty="0">
                <a:solidFill>
                  <a:srgbClr val="1E3950"/>
                </a:solidFill>
                <a:latin typeface="Cormorant Garamond Medium"/>
              </a:rPr>
              <a:t>, </a:t>
            </a:r>
            <a:r>
              <a:rPr lang="ru-RU" sz="3000" dirty="0" err="1">
                <a:solidFill>
                  <a:srgbClr val="1E3950"/>
                </a:solidFill>
                <a:latin typeface="Cormorant Garamond Medium"/>
              </a:rPr>
              <a:t>невідомі</a:t>
            </a:r>
            <a:r>
              <a:rPr lang="ru-RU" sz="3000" dirty="0">
                <a:solidFill>
                  <a:srgbClr val="1E3950"/>
                </a:solidFill>
                <a:latin typeface="Cormorant Garamond Medium"/>
              </a:rPr>
              <a:t> – для </a:t>
            </a:r>
            <a:r>
              <a:rPr lang="ru-RU" sz="3000" dirty="0" err="1">
                <a:solidFill>
                  <a:srgbClr val="1E3950"/>
                </a:solidFill>
                <a:latin typeface="Cormorant Garamond Medium"/>
              </a:rPr>
              <a:t>розвитку</a:t>
            </a:r>
            <a:r>
              <a:rPr lang="ru-RU" sz="3000" dirty="0">
                <a:solidFill>
                  <a:srgbClr val="1E3950"/>
                </a:solidFill>
                <a:latin typeface="Cormorant Garamond Medium"/>
              </a:rPr>
              <a:t> </a:t>
            </a:r>
            <a:r>
              <a:rPr lang="ru-RU" sz="3000" dirty="0" err="1">
                <a:solidFill>
                  <a:srgbClr val="1E3950"/>
                </a:solidFill>
                <a:latin typeface="Cormorant Garamond Medium"/>
              </a:rPr>
              <a:t>дослідницьких</a:t>
            </a:r>
            <a:r>
              <a:rPr lang="ru-RU" sz="3000" dirty="0">
                <a:solidFill>
                  <a:srgbClr val="1E3950"/>
                </a:solidFill>
                <a:latin typeface="Cormorant Garamond Medium"/>
              </a:rPr>
              <a:t> </a:t>
            </a:r>
            <a:r>
              <a:rPr lang="ru-RU" sz="3000" dirty="0" err="1">
                <a:solidFill>
                  <a:srgbClr val="1E3950"/>
                </a:solidFill>
                <a:latin typeface="Cormorant Garamond Medium"/>
              </a:rPr>
              <a:t>якостей</a:t>
            </a:r>
            <a:r>
              <a:rPr lang="ru-RU" sz="3000" dirty="0">
                <a:solidFill>
                  <a:srgbClr val="1E3950"/>
                </a:solidFill>
                <a:latin typeface="Cormorant Garamond Medium"/>
              </a:rPr>
              <a:t>, </a:t>
            </a:r>
            <a:r>
              <a:rPr lang="ru-RU" sz="3000" dirty="0" err="1">
                <a:solidFill>
                  <a:srgbClr val="1E3950"/>
                </a:solidFill>
                <a:latin typeface="Cormorant Garamond Medium"/>
              </a:rPr>
              <a:t>творчого</a:t>
            </a:r>
            <a:r>
              <a:rPr lang="ru-RU" sz="3000" dirty="0">
                <a:solidFill>
                  <a:srgbClr val="1E3950"/>
                </a:solidFill>
                <a:latin typeface="Cormorant Garamond Medium"/>
              </a:rPr>
              <a:t> </a:t>
            </a:r>
            <a:r>
              <a:rPr lang="ru-RU" sz="3000" dirty="0" err="1">
                <a:solidFill>
                  <a:srgbClr val="1E3950"/>
                </a:solidFill>
                <a:latin typeface="Cormorant Garamond Medium"/>
              </a:rPr>
              <a:t>підходу</a:t>
            </a:r>
            <a:r>
              <a:rPr lang="ru-RU" sz="3000" dirty="0">
                <a:solidFill>
                  <a:srgbClr val="1E3950"/>
                </a:solidFill>
                <a:latin typeface="Cormorant Garamond Medium"/>
              </a:rPr>
              <a:t> до </a:t>
            </a:r>
            <a:r>
              <a:rPr lang="ru-RU" sz="3000" dirty="0" err="1">
                <a:solidFill>
                  <a:srgbClr val="1E3950"/>
                </a:solidFill>
                <a:latin typeface="Cormorant Garamond Medium"/>
              </a:rPr>
              <a:t>реальності</a:t>
            </a:r>
            <a:r>
              <a:rPr lang="ru-RU" sz="3000" dirty="0">
                <a:solidFill>
                  <a:srgbClr val="1E3950"/>
                </a:solidFill>
                <a:latin typeface="Cormorant Garamond Medium"/>
              </a:rPr>
              <a:t>.</a:t>
            </a:r>
          </a:p>
          <a:p>
            <a:pPr lvl="0" indent="457200" algn="just">
              <a:spcBef>
                <a:spcPct val="0"/>
              </a:spcBef>
            </a:pPr>
            <a:r>
              <a:rPr lang="ru-RU" sz="3000" dirty="0">
                <a:solidFill>
                  <a:srgbClr val="1E3950"/>
                </a:solidFill>
                <a:latin typeface="Cormorant Garamond Medium"/>
              </a:rPr>
              <a:t>За </a:t>
            </a:r>
            <a:r>
              <a:rPr lang="ru-RU" sz="3000" dirty="0" err="1">
                <a:solidFill>
                  <a:srgbClr val="1E3950"/>
                </a:solidFill>
                <a:latin typeface="Cormorant Garamond Medium"/>
              </a:rPr>
              <a:t>можливістю</a:t>
            </a:r>
            <a:r>
              <a:rPr lang="ru-RU" sz="3000" dirty="0">
                <a:solidFill>
                  <a:srgbClr val="1E3950"/>
                </a:solidFill>
                <a:latin typeface="Cormorant Garamond Medium"/>
              </a:rPr>
              <a:t> </a:t>
            </a:r>
            <a:r>
              <a:rPr lang="ru-RU" sz="3000" dirty="0" err="1">
                <a:solidFill>
                  <a:srgbClr val="1E3950"/>
                </a:solidFill>
                <a:latin typeface="Cormorant Garamond Medium"/>
              </a:rPr>
              <a:t>контролювання</a:t>
            </a:r>
            <a:r>
              <a:rPr lang="ru-RU" sz="3000" dirty="0">
                <a:solidFill>
                  <a:srgbClr val="1E3950"/>
                </a:solidFill>
                <a:latin typeface="Cormorant Garamond Medium"/>
              </a:rPr>
              <a:t> </a:t>
            </a:r>
            <a:r>
              <a:rPr lang="ru-RU" sz="3000" dirty="0" err="1">
                <a:solidFill>
                  <a:srgbClr val="1E3950"/>
                </a:solidFill>
                <a:latin typeface="Cormorant Garamond Medium"/>
              </a:rPr>
              <a:t>виділяють</a:t>
            </a:r>
            <a:r>
              <a:rPr lang="ru-RU" sz="3000" dirty="0">
                <a:solidFill>
                  <a:srgbClr val="1E3950"/>
                </a:solidFill>
                <a:latin typeface="Cormorant Garamond Medium"/>
              </a:rPr>
              <a:t> </a:t>
            </a:r>
            <a:r>
              <a:rPr lang="ru-RU" sz="3000" dirty="0" err="1">
                <a:solidFill>
                  <a:srgbClr val="1E3950"/>
                </a:solidFill>
                <a:latin typeface="Cormorant Garamond Medium"/>
              </a:rPr>
              <a:t>контрольовані</a:t>
            </a:r>
            <a:r>
              <a:rPr lang="ru-RU" sz="3000" dirty="0">
                <a:solidFill>
                  <a:srgbClr val="1E3950"/>
                </a:solidFill>
                <a:latin typeface="Cormorant Garamond Medium"/>
              </a:rPr>
              <a:t> і </a:t>
            </a:r>
            <a:r>
              <a:rPr lang="ru-RU" sz="3000" dirty="0" err="1">
                <a:solidFill>
                  <a:srgbClr val="1E3950"/>
                </a:solidFill>
                <a:latin typeface="Cormorant Garamond Medium"/>
              </a:rPr>
              <a:t>неконтрольовані</a:t>
            </a:r>
            <a:r>
              <a:rPr lang="ru-RU" sz="3000" dirty="0">
                <a:solidFill>
                  <a:srgbClr val="1E3950"/>
                </a:solidFill>
                <a:latin typeface="Cormorant Garamond Medium"/>
              </a:rPr>
              <a:t> </a:t>
            </a:r>
            <a:r>
              <a:rPr lang="ru-RU" sz="3000" dirty="0" err="1">
                <a:solidFill>
                  <a:srgbClr val="1E3950"/>
                </a:solidFill>
                <a:latin typeface="Cormorant Garamond Medium"/>
              </a:rPr>
              <a:t>ситуації</a:t>
            </a:r>
            <a:r>
              <a:rPr lang="ru-RU" sz="3000" dirty="0">
                <a:solidFill>
                  <a:srgbClr val="1E3950"/>
                </a:solidFill>
                <a:latin typeface="Cormorant Garamond Medium"/>
              </a:rPr>
              <a:t>. До </a:t>
            </a:r>
            <a:r>
              <a:rPr lang="ru-RU" sz="3000" dirty="0" err="1">
                <a:solidFill>
                  <a:srgbClr val="1E3950"/>
                </a:solidFill>
                <a:latin typeface="Cormorant Garamond Medium"/>
              </a:rPr>
              <a:t>першої</a:t>
            </a:r>
            <a:r>
              <a:rPr lang="ru-RU" sz="3000" dirty="0">
                <a:solidFill>
                  <a:srgbClr val="1E3950"/>
                </a:solidFill>
                <a:latin typeface="Cormorant Garamond Medium"/>
              </a:rPr>
              <a:t> </a:t>
            </a:r>
            <a:r>
              <a:rPr lang="ru-RU" sz="3000" dirty="0" err="1">
                <a:solidFill>
                  <a:srgbClr val="1E3950"/>
                </a:solidFill>
                <a:latin typeface="Cormorant Garamond Medium"/>
              </a:rPr>
              <a:t>групи</a:t>
            </a:r>
            <a:r>
              <a:rPr lang="ru-RU" sz="3000" dirty="0">
                <a:solidFill>
                  <a:srgbClr val="1E3950"/>
                </a:solidFill>
                <a:latin typeface="Cormorant Garamond Medium"/>
              </a:rPr>
              <a:t> належать </a:t>
            </a:r>
            <a:r>
              <a:rPr lang="ru-RU" sz="3000" dirty="0" err="1">
                <a:solidFill>
                  <a:srgbClr val="1E3950"/>
                </a:solidFill>
                <a:latin typeface="Cormorant Garamond Medium"/>
              </a:rPr>
              <a:t>ситуації</a:t>
            </a:r>
            <a:r>
              <a:rPr lang="ru-RU" sz="3000" dirty="0">
                <a:solidFill>
                  <a:srgbClr val="1E3950"/>
                </a:solidFill>
                <a:latin typeface="Cormorant Garamond Medium"/>
              </a:rPr>
              <a:t>, у </a:t>
            </a:r>
            <a:r>
              <a:rPr lang="ru-RU" sz="3000" dirty="0" err="1">
                <a:solidFill>
                  <a:srgbClr val="1E3950"/>
                </a:solidFill>
                <a:latin typeface="Cormorant Garamond Medium"/>
              </a:rPr>
              <a:t>яких</a:t>
            </a:r>
            <a:r>
              <a:rPr lang="ru-RU" sz="3000" dirty="0">
                <a:solidFill>
                  <a:srgbClr val="1E3950"/>
                </a:solidFill>
                <a:latin typeface="Cormorant Garamond Medium"/>
              </a:rPr>
              <a:t> </a:t>
            </a:r>
            <a:r>
              <a:rPr lang="ru-RU" sz="3000" dirty="0" err="1">
                <a:solidFill>
                  <a:srgbClr val="1E3950"/>
                </a:solidFill>
                <a:latin typeface="Cormorant Garamond Medium"/>
              </a:rPr>
              <a:t>суб’єкт</a:t>
            </a:r>
            <a:r>
              <a:rPr lang="ru-RU" sz="3000" dirty="0">
                <a:solidFill>
                  <a:srgbClr val="1E3950"/>
                </a:solidFill>
                <a:latin typeface="Cormorant Garamond Medium"/>
              </a:rPr>
              <a:t> </a:t>
            </a:r>
            <a:r>
              <a:rPr lang="ru-RU" sz="3000" dirty="0" err="1">
                <a:solidFill>
                  <a:srgbClr val="1E3950"/>
                </a:solidFill>
                <a:latin typeface="Cormorant Garamond Medium"/>
              </a:rPr>
              <a:t>діяльності</a:t>
            </a:r>
            <a:r>
              <a:rPr lang="ru-RU" sz="3000" dirty="0">
                <a:solidFill>
                  <a:srgbClr val="1E3950"/>
                </a:solidFill>
                <a:latin typeface="Cormorant Garamond Medium"/>
              </a:rPr>
              <a:t> </a:t>
            </a:r>
            <a:r>
              <a:rPr lang="ru-RU" sz="3000" dirty="0" err="1">
                <a:solidFill>
                  <a:srgbClr val="1E3950"/>
                </a:solidFill>
                <a:latin typeface="Cormorant Garamond Medium"/>
              </a:rPr>
              <a:t>оперує</a:t>
            </a:r>
            <a:r>
              <a:rPr lang="ru-RU" sz="3000" dirty="0">
                <a:solidFill>
                  <a:srgbClr val="1E3950"/>
                </a:solidFill>
                <a:latin typeface="Cormorant Garamond Medium"/>
              </a:rPr>
              <a:t> </a:t>
            </a:r>
            <a:r>
              <a:rPr lang="ru-RU" sz="3000" dirty="0" err="1">
                <a:solidFill>
                  <a:srgbClr val="1E3950"/>
                </a:solidFill>
                <a:latin typeface="Cormorant Garamond Medium"/>
              </a:rPr>
              <a:t>повноваженнями</a:t>
            </a:r>
            <a:r>
              <a:rPr lang="ru-RU" sz="3000" dirty="0">
                <a:solidFill>
                  <a:srgbClr val="1E3950"/>
                </a:solidFill>
                <a:latin typeface="Cormorant Garamond Medium"/>
              </a:rPr>
              <a:t> і ресурсами, </a:t>
            </a:r>
            <a:r>
              <a:rPr lang="ru-RU" sz="3000" dirty="0" err="1">
                <a:solidFill>
                  <a:srgbClr val="1E3950"/>
                </a:solidFill>
                <a:latin typeface="Cormorant Garamond Medium"/>
              </a:rPr>
              <a:t>необхідними</a:t>
            </a:r>
            <a:r>
              <a:rPr lang="ru-RU" sz="3000" dirty="0">
                <a:solidFill>
                  <a:srgbClr val="1E3950"/>
                </a:solidFill>
                <a:latin typeface="Cormorant Garamond Medium"/>
              </a:rPr>
              <a:t> для контролю </a:t>
            </a:r>
            <a:r>
              <a:rPr lang="ru-RU" sz="3000" dirty="0" err="1">
                <a:solidFill>
                  <a:srgbClr val="1E3950"/>
                </a:solidFill>
                <a:latin typeface="Cormorant Garamond Medium"/>
              </a:rPr>
              <a:t>ситуації</a:t>
            </a:r>
            <a:r>
              <a:rPr lang="ru-RU" sz="3000" dirty="0">
                <a:solidFill>
                  <a:srgbClr val="1E3950"/>
                </a:solidFill>
                <a:latin typeface="Cormorant Garamond Medium"/>
              </a:rPr>
              <a:t>. </a:t>
            </a:r>
            <a:r>
              <a:rPr lang="ru-RU" sz="3000" dirty="0" err="1">
                <a:solidFill>
                  <a:srgbClr val="1E3950"/>
                </a:solidFill>
                <a:latin typeface="Cormorant Garamond Medium"/>
              </a:rPr>
              <a:t>Саме</a:t>
            </a:r>
            <a:r>
              <a:rPr lang="ru-RU" sz="3000" dirty="0">
                <a:solidFill>
                  <a:srgbClr val="1E3950"/>
                </a:solidFill>
                <a:latin typeface="Cormorant Garamond Medium"/>
              </a:rPr>
              <a:t> </a:t>
            </a:r>
            <a:r>
              <a:rPr lang="ru-RU" sz="3000" dirty="0" err="1">
                <a:solidFill>
                  <a:srgbClr val="1E3950"/>
                </a:solidFill>
                <a:latin typeface="Cormorant Garamond Medium"/>
              </a:rPr>
              <a:t>такий</a:t>
            </a:r>
            <a:r>
              <a:rPr lang="ru-RU" sz="3000" dirty="0">
                <a:solidFill>
                  <a:srgbClr val="1E3950"/>
                </a:solidFill>
                <a:latin typeface="Cormorant Garamond Medium"/>
              </a:rPr>
              <a:t> </a:t>
            </a:r>
            <a:r>
              <a:rPr lang="ru-RU" sz="3000" dirty="0" err="1">
                <a:solidFill>
                  <a:srgbClr val="1E3950"/>
                </a:solidFill>
                <a:latin typeface="Cormorant Garamond Medium"/>
              </a:rPr>
              <a:t>зміст</a:t>
            </a:r>
            <a:r>
              <a:rPr lang="ru-RU" sz="3000" dirty="0">
                <a:solidFill>
                  <a:srgbClr val="1E3950"/>
                </a:solidFill>
                <a:latin typeface="Cormorant Garamond Medium"/>
              </a:rPr>
              <a:t> </a:t>
            </a:r>
            <a:r>
              <a:rPr lang="ru-RU" sz="3000" dirty="0" err="1">
                <a:solidFill>
                  <a:srgbClr val="1E3950"/>
                </a:solidFill>
                <a:latin typeface="Cormorant Garamond Medium"/>
              </a:rPr>
              <a:t>вкладений</a:t>
            </a:r>
            <a:r>
              <a:rPr lang="ru-RU" sz="3000" dirty="0">
                <a:solidFill>
                  <a:srgbClr val="1E3950"/>
                </a:solidFill>
                <a:latin typeface="Cormorant Garamond Medium"/>
              </a:rPr>
              <a:t> у фразу «</a:t>
            </a:r>
            <a:r>
              <a:rPr lang="ru-RU" sz="3000" dirty="0" err="1">
                <a:solidFill>
                  <a:srgbClr val="1E3950"/>
                </a:solidFill>
                <a:latin typeface="Cormorant Garamond Medium"/>
              </a:rPr>
              <a:t>Ситуація</a:t>
            </a:r>
            <a:r>
              <a:rPr lang="ru-RU" sz="3000" dirty="0">
                <a:solidFill>
                  <a:srgbClr val="1E3950"/>
                </a:solidFill>
                <a:latin typeface="Cormorant Garamond Medium"/>
              </a:rPr>
              <a:t> </a:t>
            </a:r>
            <a:r>
              <a:rPr lang="ru-RU" sz="3000" dirty="0" err="1">
                <a:solidFill>
                  <a:srgbClr val="1E3950"/>
                </a:solidFill>
                <a:latin typeface="Cormorant Garamond Medium"/>
              </a:rPr>
              <a:t>під</a:t>
            </a:r>
            <a:r>
              <a:rPr lang="ru-RU" sz="3000" dirty="0">
                <a:solidFill>
                  <a:srgbClr val="1E3950"/>
                </a:solidFill>
                <a:latin typeface="Cormorant Garamond Medium"/>
              </a:rPr>
              <a:t> контролем!». </a:t>
            </a:r>
            <a:r>
              <a:rPr lang="ru-RU" sz="3000" dirty="0" err="1">
                <a:solidFill>
                  <a:srgbClr val="1E3950"/>
                </a:solidFill>
                <a:latin typeface="Cormorant Garamond Medium"/>
              </a:rPr>
              <a:t>Неконтрольованість</a:t>
            </a:r>
            <a:r>
              <a:rPr lang="ru-RU" sz="3000" dirty="0">
                <a:solidFill>
                  <a:srgbClr val="1E3950"/>
                </a:solidFill>
                <a:latin typeface="Cormorant Garamond Medium"/>
              </a:rPr>
              <a:t> </a:t>
            </a:r>
            <a:r>
              <a:rPr lang="ru-RU" sz="3000" dirty="0" err="1">
                <a:solidFill>
                  <a:srgbClr val="1E3950"/>
                </a:solidFill>
                <a:latin typeface="Cormorant Garamond Medium"/>
              </a:rPr>
              <a:t>ситуації</a:t>
            </a:r>
            <a:r>
              <a:rPr lang="ru-RU" sz="3000" dirty="0">
                <a:solidFill>
                  <a:srgbClr val="1E3950"/>
                </a:solidFill>
                <a:latin typeface="Cormorant Garamond Medium"/>
              </a:rPr>
              <a:t> </a:t>
            </a:r>
            <a:r>
              <a:rPr lang="ru-RU" sz="3000" dirty="0" err="1">
                <a:solidFill>
                  <a:srgbClr val="1E3950"/>
                </a:solidFill>
                <a:latin typeface="Cormorant Garamond Medium"/>
              </a:rPr>
              <a:t>може</a:t>
            </a:r>
            <a:r>
              <a:rPr lang="ru-RU" sz="3000" dirty="0">
                <a:solidFill>
                  <a:srgbClr val="1E3950"/>
                </a:solidFill>
                <a:latin typeface="Cormorant Garamond Medium"/>
              </a:rPr>
              <a:t> бути абсолютною – коли </a:t>
            </a:r>
            <a:r>
              <a:rPr lang="ru-RU" sz="3000" dirty="0" err="1">
                <a:solidFill>
                  <a:srgbClr val="1E3950"/>
                </a:solidFill>
                <a:latin typeface="Cormorant Garamond Medium"/>
              </a:rPr>
              <a:t>мова</a:t>
            </a:r>
            <a:r>
              <a:rPr lang="ru-RU" sz="3000" dirty="0">
                <a:solidFill>
                  <a:srgbClr val="1E3950"/>
                </a:solidFill>
                <a:latin typeface="Cormorant Garamond Medium"/>
              </a:rPr>
              <a:t> </a:t>
            </a:r>
            <a:r>
              <a:rPr lang="ru-RU" sz="3000" dirty="0" err="1">
                <a:solidFill>
                  <a:srgbClr val="1E3950"/>
                </a:solidFill>
                <a:latin typeface="Cormorant Garamond Medium"/>
              </a:rPr>
              <a:t>йде</a:t>
            </a:r>
            <a:r>
              <a:rPr lang="ru-RU" sz="3000" dirty="0">
                <a:solidFill>
                  <a:srgbClr val="1E3950"/>
                </a:solidFill>
                <a:latin typeface="Cormorant Garamond Medium"/>
              </a:rPr>
              <a:t> про </a:t>
            </a:r>
            <a:r>
              <a:rPr lang="ru-RU" sz="3000" dirty="0" err="1">
                <a:solidFill>
                  <a:srgbClr val="1E3950"/>
                </a:solidFill>
                <a:latin typeface="Cormorant Garamond Medium"/>
              </a:rPr>
              <a:t>космічні</a:t>
            </a:r>
            <a:r>
              <a:rPr lang="ru-RU" sz="3000" dirty="0">
                <a:solidFill>
                  <a:srgbClr val="1E3950"/>
                </a:solidFill>
                <a:latin typeface="Cormorant Garamond Medium"/>
              </a:rPr>
              <a:t> й </a:t>
            </a:r>
            <a:r>
              <a:rPr lang="ru-RU" sz="3000" dirty="0" err="1">
                <a:solidFill>
                  <a:srgbClr val="1E3950"/>
                </a:solidFill>
                <a:latin typeface="Cormorant Garamond Medium"/>
              </a:rPr>
              <a:t>планетарні</a:t>
            </a:r>
            <a:r>
              <a:rPr lang="ru-RU" sz="3000" dirty="0">
                <a:solidFill>
                  <a:srgbClr val="1E3950"/>
                </a:solidFill>
                <a:latin typeface="Cormorant Garamond Medium"/>
              </a:rPr>
              <a:t> </a:t>
            </a:r>
            <a:r>
              <a:rPr lang="ru-RU" sz="3000" dirty="0" err="1">
                <a:solidFill>
                  <a:srgbClr val="1E3950"/>
                </a:solidFill>
                <a:latin typeface="Cormorant Garamond Medium"/>
              </a:rPr>
              <a:t>катастрофи</a:t>
            </a:r>
            <a:r>
              <a:rPr lang="ru-RU" sz="3000" dirty="0">
                <a:solidFill>
                  <a:srgbClr val="1E3950"/>
                </a:solidFill>
                <a:latin typeface="Cormorant Garamond Medium"/>
              </a:rPr>
              <a:t>, але </a:t>
            </a:r>
            <a:r>
              <a:rPr lang="ru-RU" sz="3000" dirty="0" err="1">
                <a:solidFill>
                  <a:srgbClr val="1E3950"/>
                </a:solidFill>
                <a:latin typeface="Cormorant Garamond Medium"/>
              </a:rPr>
              <a:t>найчастіше</a:t>
            </a:r>
            <a:r>
              <a:rPr lang="ru-RU" sz="3000" dirty="0">
                <a:solidFill>
                  <a:srgbClr val="1E3950"/>
                </a:solidFill>
                <a:latin typeface="Cormorant Garamond Medium"/>
              </a:rPr>
              <a:t> вона </a:t>
            </a:r>
            <a:r>
              <a:rPr lang="ru-RU" sz="3000" dirty="0" err="1">
                <a:solidFill>
                  <a:srgbClr val="1E3950"/>
                </a:solidFill>
                <a:latin typeface="Cormorant Garamond Medium"/>
              </a:rPr>
              <a:t>має</a:t>
            </a:r>
            <a:r>
              <a:rPr lang="ru-RU" sz="3000" dirty="0">
                <a:solidFill>
                  <a:srgbClr val="1E3950"/>
                </a:solidFill>
                <a:latin typeface="Cormorant Garamond Medium"/>
              </a:rPr>
              <a:t> </a:t>
            </a:r>
            <a:r>
              <a:rPr lang="ru-RU" sz="3000" dirty="0" err="1">
                <a:solidFill>
                  <a:srgbClr val="1E3950"/>
                </a:solidFill>
                <a:latin typeface="Cormorant Garamond Medium"/>
              </a:rPr>
              <a:t>відносний</a:t>
            </a:r>
            <a:r>
              <a:rPr lang="ru-RU" sz="3000" dirty="0">
                <a:solidFill>
                  <a:srgbClr val="1E3950"/>
                </a:solidFill>
                <a:latin typeface="Cormorant Garamond Medium"/>
              </a:rPr>
              <a:t> характер, </a:t>
            </a:r>
            <a:r>
              <a:rPr lang="ru-RU" sz="3000" dirty="0" err="1">
                <a:solidFill>
                  <a:srgbClr val="1E3950"/>
                </a:solidFill>
                <a:latin typeface="Cormorant Garamond Medium"/>
              </a:rPr>
              <a:t>тобто</a:t>
            </a:r>
            <a:r>
              <a:rPr lang="ru-RU" sz="3000" dirty="0">
                <a:solidFill>
                  <a:srgbClr val="1E3950"/>
                </a:solidFill>
                <a:latin typeface="Cormorant Garamond Medium"/>
              </a:rPr>
              <a:t> </a:t>
            </a:r>
            <a:r>
              <a:rPr lang="ru-RU" sz="3000" dirty="0" err="1">
                <a:solidFill>
                  <a:srgbClr val="1E3950"/>
                </a:solidFill>
                <a:latin typeface="Cormorant Garamond Medium"/>
              </a:rPr>
              <a:t>ситуація</a:t>
            </a:r>
            <a:r>
              <a:rPr lang="ru-RU" sz="3000" dirty="0">
                <a:solidFill>
                  <a:srgbClr val="1E3950"/>
                </a:solidFill>
                <a:latin typeface="Cormorant Garamond Medium"/>
              </a:rPr>
              <a:t> </a:t>
            </a:r>
            <a:r>
              <a:rPr lang="ru-RU" sz="3000" dirty="0" err="1">
                <a:solidFill>
                  <a:srgbClr val="1E3950"/>
                </a:solidFill>
                <a:latin typeface="Cormorant Garamond Medium"/>
              </a:rPr>
              <a:t>неконтрольована</a:t>
            </a:r>
            <a:r>
              <a:rPr lang="ru-RU" sz="3000" dirty="0">
                <a:solidFill>
                  <a:srgbClr val="1E3950"/>
                </a:solidFill>
                <a:latin typeface="Cormorant Garamond Medium"/>
              </a:rPr>
              <a:t> одним </a:t>
            </a:r>
            <a:r>
              <a:rPr lang="ru-RU" sz="3000" dirty="0" err="1">
                <a:solidFill>
                  <a:srgbClr val="1E3950"/>
                </a:solidFill>
                <a:latin typeface="Cormorant Garamond Medium"/>
              </a:rPr>
              <a:t>суб’єктом</a:t>
            </a:r>
            <a:r>
              <a:rPr lang="ru-RU" sz="3000" dirty="0">
                <a:solidFill>
                  <a:srgbClr val="1E3950"/>
                </a:solidFill>
                <a:latin typeface="Cormorant Garamond Medium"/>
              </a:rPr>
              <a:t>, </a:t>
            </a:r>
            <a:r>
              <a:rPr lang="ru-RU" sz="3000" dirty="0" err="1">
                <a:solidFill>
                  <a:srgbClr val="1E3950"/>
                </a:solidFill>
                <a:latin typeface="Cormorant Garamond Medium"/>
              </a:rPr>
              <a:t>однак</a:t>
            </a:r>
            <a:r>
              <a:rPr lang="ru-RU" sz="3000" dirty="0">
                <a:solidFill>
                  <a:srgbClr val="1E3950"/>
                </a:solidFill>
                <a:latin typeface="Cormorant Garamond Medium"/>
              </a:rPr>
              <a:t> </a:t>
            </a:r>
            <a:r>
              <a:rPr lang="ru-RU" sz="3000" dirty="0" err="1">
                <a:solidFill>
                  <a:srgbClr val="1E3950"/>
                </a:solidFill>
                <a:latin typeface="Cormorant Garamond Medium"/>
              </a:rPr>
              <a:t>цілком</a:t>
            </a:r>
            <a:r>
              <a:rPr lang="ru-RU" sz="3000" dirty="0">
                <a:solidFill>
                  <a:srgbClr val="1E3950"/>
                </a:solidFill>
                <a:latin typeface="Cormorant Garamond Medium"/>
              </a:rPr>
              <a:t> </a:t>
            </a:r>
            <a:r>
              <a:rPr lang="ru-RU" sz="3000" dirty="0" err="1">
                <a:solidFill>
                  <a:srgbClr val="1E3950"/>
                </a:solidFill>
                <a:latin typeface="Cormorant Garamond Medium"/>
              </a:rPr>
              <a:t>контрольована</a:t>
            </a:r>
            <a:r>
              <a:rPr lang="ru-RU" sz="3000" dirty="0">
                <a:solidFill>
                  <a:srgbClr val="1E3950"/>
                </a:solidFill>
                <a:latin typeface="Cormorant Garamond Medium"/>
              </a:rPr>
              <a:t> </a:t>
            </a:r>
            <a:r>
              <a:rPr lang="ru-RU" sz="3000" dirty="0" err="1">
                <a:solidFill>
                  <a:srgbClr val="1E3950"/>
                </a:solidFill>
                <a:latin typeface="Cormorant Garamond Medium"/>
              </a:rPr>
              <a:t>іншим</a:t>
            </a:r>
            <a:r>
              <a:rPr lang="ru-RU" sz="3000" dirty="0">
                <a:solidFill>
                  <a:srgbClr val="1E3950"/>
                </a:solidFill>
                <a:latin typeface="Cormorant Garamond Medium"/>
              </a:rPr>
              <a:t>.</a:t>
            </a:r>
          </a:p>
        </p:txBody>
      </p:sp>
      <p:pic>
        <p:nvPicPr>
          <p:cNvPr id="4" name="Рисунок 3"/>
          <p:cNvPicPr>
            <a:picLocks noChangeAspect="1"/>
          </p:cNvPicPr>
          <p:nvPr/>
        </p:nvPicPr>
        <p:blipFill>
          <a:blip r:embed="rId2"/>
          <a:stretch>
            <a:fillRect/>
          </a:stretch>
        </p:blipFill>
        <p:spPr>
          <a:xfrm>
            <a:off x="10058400" y="571500"/>
            <a:ext cx="7426358" cy="8153400"/>
          </a:xfrm>
          <a:prstGeom prst="rect">
            <a:avLst/>
          </a:prstGeom>
        </p:spPr>
      </p:pic>
    </p:spTree>
    <p:extLst>
      <p:ext uri="{BB962C8B-B14F-4D97-AF65-F5344CB8AC3E}">
        <p14:creationId xmlns:p14="http://schemas.microsoft.com/office/powerpoint/2010/main" val="416451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24588"/>
            <a:ext cx="17259300" cy="6462412"/>
            <a:chOff x="0" y="0"/>
            <a:chExt cx="23012400" cy="8616550"/>
          </a:xfrm>
        </p:grpSpPr>
        <p:pic>
          <p:nvPicPr>
            <p:cNvPr id="3" name="Picture 3"/>
            <p:cNvPicPr>
              <a:picLocks noChangeAspect="1"/>
            </p:cNvPicPr>
            <p:nvPr/>
          </p:nvPicPr>
          <p:blipFill>
            <a:blip r:embed="rId2"/>
            <a:srcRect t="24686" b="24686"/>
            <a:stretch>
              <a:fillRect/>
            </a:stretch>
          </p:blipFill>
          <p:spPr>
            <a:xfrm>
              <a:off x="0" y="0"/>
              <a:ext cx="23012400" cy="8616550"/>
            </a:xfrm>
            <a:prstGeom prst="rect">
              <a:avLst/>
            </a:prstGeom>
          </p:spPr>
        </p:pic>
      </p:grpSp>
      <p:sp>
        <p:nvSpPr>
          <p:cNvPr id="4" name="TextBox 4"/>
          <p:cNvSpPr txBox="1"/>
          <p:nvPr/>
        </p:nvSpPr>
        <p:spPr>
          <a:xfrm>
            <a:off x="5181600" y="419100"/>
            <a:ext cx="12070443" cy="3141886"/>
          </a:xfrm>
          <a:prstGeom prst="rect">
            <a:avLst/>
          </a:prstGeom>
        </p:spPr>
        <p:txBody>
          <a:bodyPr wrap="square" lIns="0" tIns="0" rIns="0" bIns="0" rtlCol="0" anchor="t">
            <a:spAutoFit/>
          </a:bodyPr>
          <a:lstStyle/>
          <a:p>
            <a:pPr lvl="0" algn="r">
              <a:lnSpc>
                <a:spcPts val="4934"/>
              </a:lnSpc>
              <a:spcBef>
                <a:spcPct val="0"/>
              </a:spcBef>
            </a:pPr>
            <a:r>
              <a:rPr lang="ru-RU" sz="3525" dirty="0" err="1">
                <a:solidFill>
                  <a:srgbClr val="1E3950"/>
                </a:solidFill>
                <a:latin typeface="Times New Roman" panose="02020603050405020304" pitchFamily="18" charset="0"/>
                <a:cs typeface="Times New Roman" panose="02020603050405020304" pitchFamily="18" charset="0"/>
              </a:rPr>
              <a:t>Серед</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сучасних</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видів</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політичного</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ситуаційного</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аналізу</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найбільш</a:t>
            </a:r>
            <a:r>
              <a:rPr lang="ru-RU" sz="3525" dirty="0">
                <a:solidFill>
                  <a:srgbClr val="1E3950"/>
                </a:solidFill>
                <a:latin typeface="Times New Roman" panose="02020603050405020304" pitchFamily="18" charset="0"/>
                <a:cs typeface="Times New Roman" panose="02020603050405020304" pitchFamily="18" charset="0"/>
              </a:rPr>
              <a:t> складною формою є загальний </a:t>
            </a:r>
            <a:r>
              <a:rPr lang="ru-RU" sz="3525" dirty="0" err="1">
                <a:solidFill>
                  <a:srgbClr val="1E3950"/>
                </a:solidFill>
                <a:latin typeface="Times New Roman" panose="02020603050405020304" pitchFamily="18" charset="0"/>
                <a:cs typeface="Times New Roman" panose="02020603050405020304" pitchFamily="18" charset="0"/>
              </a:rPr>
              <a:t>аналіз</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політичної</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ситуації</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що</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припускає</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детальне</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дослідження</a:t>
            </a:r>
            <a:r>
              <a:rPr lang="ru-RU" sz="3525" dirty="0">
                <a:solidFill>
                  <a:srgbClr val="1E3950"/>
                </a:solidFill>
                <a:latin typeface="Times New Roman" panose="02020603050405020304" pitchFamily="18" charset="0"/>
                <a:cs typeface="Times New Roman" panose="02020603050405020304" pitchFamily="18" charset="0"/>
              </a:rPr>
              <a:t> стану </a:t>
            </a:r>
            <a:r>
              <a:rPr lang="ru-RU" sz="3525" dirty="0" err="1">
                <a:solidFill>
                  <a:srgbClr val="1E3950"/>
                </a:solidFill>
                <a:latin typeface="Times New Roman" panose="02020603050405020304" pitchFamily="18" charset="0"/>
                <a:cs typeface="Times New Roman" panose="02020603050405020304" pitchFamily="18" charset="0"/>
              </a:rPr>
              <a:t>всієї</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політичної</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системи</a:t>
            </a:r>
            <a:r>
              <a:rPr lang="ru-RU" sz="3525" dirty="0">
                <a:solidFill>
                  <a:srgbClr val="1E3950"/>
                </a:solidFill>
                <a:latin typeface="Times New Roman" panose="02020603050405020304" pitchFamily="18" charset="0"/>
                <a:cs typeface="Times New Roman" panose="02020603050405020304" pitchFamily="18" charset="0"/>
              </a:rPr>
              <a:t>. При </a:t>
            </a:r>
            <a:r>
              <a:rPr lang="ru-RU" sz="3525" dirty="0" err="1">
                <a:solidFill>
                  <a:srgbClr val="1E3950"/>
                </a:solidFill>
                <a:latin typeface="Times New Roman" panose="02020603050405020304" pitchFamily="18" charset="0"/>
                <a:cs typeface="Times New Roman" panose="02020603050405020304" pitchFamily="18" charset="0"/>
              </a:rPr>
              <a:t>складанні</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загального</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ситуаційного</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аналізу</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можна</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використати</a:t>
            </a:r>
            <a:r>
              <a:rPr lang="ru-RU" sz="3525" dirty="0">
                <a:solidFill>
                  <a:srgbClr val="1E3950"/>
                </a:solidFill>
                <a:latin typeface="Times New Roman" panose="02020603050405020304" pitchFamily="18" charset="0"/>
                <a:cs typeface="Times New Roman" panose="02020603050405020304" pitchFamily="18" charset="0"/>
              </a:rPr>
              <a:t> два </a:t>
            </a:r>
            <a:r>
              <a:rPr lang="ru-RU" sz="3525" dirty="0" err="1">
                <a:solidFill>
                  <a:srgbClr val="1E3950"/>
                </a:solidFill>
                <a:latin typeface="Times New Roman" panose="02020603050405020304" pitchFamily="18" charset="0"/>
                <a:cs typeface="Times New Roman" panose="02020603050405020304" pitchFamily="18" charset="0"/>
              </a:rPr>
              <a:t>базових</a:t>
            </a:r>
            <a:r>
              <a:rPr lang="ru-RU" sz="3525" dirty="0">
                <a:solidFill>
                  <a:srgbClr val="1E3950"/>
                </a:solidFill>
                <a:latin typeface="Times New Roman" panose="02020603050405020304" pitchFamily="18" charset="0"/>
                <a:cs typeface="Times New Roman" panose="02020603050405020304" pitchFamily="18" charset="0"/>
              </a:rPr>
              <a:t> </a:t>
            </a:r>
            <a:r>
              <a:rPr lang="ru-RU" sz="3525" dirty="0" err="1">
                <a:solidFill>
                  <a:srgbClr val="1E3950"/>
                </a:solidFill>
                <a:latin typeface="Times New Roman" panose="02020603050405020304" pitchFamily="18" charset="0"/>
                <a:cs typeface="Times New Roman" panose="02020603050405020304" pitchFamily="18" charset="0"/>
              </a:rPr>
              <a:t>підходи</a:t>
            </a:r>
            <a:r>
              <a:rPr lang="ru-RU" sz="3525" dirty="0">
                <a:solidFill>
                  <a:srgbClr val="1E3950"/>
                </a:solidFill>
                <a:latin typeface="Times New Roman" panose="02020603050405020304" pitchFamily="18" charset="0"/>
                <a:cs typeface="Times New Roman" panose="02020603050405020304" pitchFamily="18" charset="0"/>
              </a:rPr>
              <a:t>. </a:t>
            </a:r>
            <a:endParaRPr lang="en-US" sz="3525" dirty="0">
              <a:solidFill>
                <a:srgbClr val="1E39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431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800" y="1714500"/>
            <a:ext cx="16116300" cy="6894195"/>
          </a:xfrm>
          <a:prstGeom prst="rect">
            <a:avLst/>
          </a:prstGeom>
        </p:spPr>
        <p:txBody>
          <a:bodyPr wrap="square" lIns="0" tIns="0" rIns="0" bIns="0" rtlCol="0" anchor="t">
            <a:spAutoFit/>
          </a:bodyPr>
          <a:lstStyle/>
          <a:p>
            <a:pPr lvl="0" algn="just"/>
            <a:r>
              <a:rPr lang="ru-RU" sz="2800" dirty="0">
                <a:solidFill>
                  <a:schemeClr val="tx2"/>
                </a:solidFill>
                <a:latin typeface="Times New Roman" panose="02020603050405020304" pitchFamily="18" charset="0"/>
                <a:cs typeface="Times New Roman" panose="02020603050405020304" pitchFamily="18" charset="0"/>
              </a:rPr>
              <a:t>Загальний </a:t>
            </a:r>
            <a:r>
              <a:rPr lang="ru-RU" sz="2800" dirty="0" err="1">
                <a:solidFill>
                  <a:schemeClr val="tx2"/>
                </a:solidFill>
                <a:latin typeface="Times New Roman" panose="02020603050405020304" pitchFamily="18" charset="0"/>
                <a:cs typeface="Times New Roman" panose="02020603050405020304" pitchFamily="18" charset="0"/>
              </a:rPr>
              <a:t>аналіз</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політичної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ситуації</a:t>
            </a:r>
            <a:r>
              <a:rPr lang="ru-RU" sz="2800" dirty="0">
                <a:solidFill>
                  <a:schemeClr val="tx2"/>
                </a:solidFill>
                <a:latin typeface="Times New Roman" panose="02020603050405020304" pitchFamily="18" charset="0"/>
                <a:cs typeface="Times New Roman" panose="02020603050405020304" pitchFamily="18" charset="0"/>
              </a:rPr>
              <a:t> – </a:t>
            </a:r>
            <a:r>
              <a:rPr lang="ru-RU" sz="2800" dirty="0" err="1">
                <a:solidFill>
                  <a:schemeClr val="tx2"/>
                </a:solidFill>
                <a:latin typeface="Times New Roman" panose="02020603050405020304" pitchFamily="18" charset="0"/>
                <a:cs typeface="Times New Roman" panose="02020603050405020304" pitchFamily="18" charset="0"/>
              </a:rPr>
              <a:t>відносно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штучний</a:t>
            </a:r>
            <a:r>
              <a:rPr lang="ru-RU" sz="2800" dirty="0">
                <a:solidFill>
                  <a:schemeClr val="tx2"/>
                </a:solidFill>
                <a:latin typeface="Times New Roman" panose="02020603050405020304" pitchFamily="18" charset="0"/>
                <a:cs typeface="Times New Roman" panose="02020603050405020304" pitchFamily="18" charset="0"/>
              </a:rPr>
              <a:t> продукт. </a:t>
            </a:r>
            <a:r>
              <a:rPr lang="ru-RU" sz="2800" dirty="0" err="1">
                <a:solidFill>
                  <a:schemeClr val="tx2"/>
                </a:solidFill>
                <a:latin typeface="Times New Roman" panose="02020603050405020304" pitchFamily="18" charset="0"/>
                <a:cs typeface="Times New Roman" panose="02020603050405020304" pitchFamily="18" charset="0"/>
              </a:rPr>
              <a:t>Це</a:t>
            </a:r>
            <a:r>
              <a:rPr lang="ru-RU" sz="2800" dirty="0">
                <a:solidFill>
                  <a:schemeClr val="tx2"/>
                </a:solidFill>
                <a:latin typeface="Times New Roman" panose="02020603050405020304" pitchFamily="18" charset="0"/>
                <a:cs typeface="Times New Roman" panose="02020603050405020304" pitchFamily="18" charset="0"/>
              </a:rPr>
              <a:t> в першу </a:t>
            </a:r>
            <a:r>
              <a:rPr lang="ru-RU" sz="2800" dirty="0" err="1">
                <a:solidFill>
                  <a:schemeClr val="tx2"/>
                </a:solidFill>
                <a:latin typeface="Times New Roman" panose="02020603050405020304" pitchFamily="18" charset="0"/>
                <a:cs typeface="Times New Roman" panose="02020603050405020304" pitchFamily="18" charset="0"/>
              </a:rPr>
              <a:t>чергу</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визначається</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тим</a:t>
            </a:r>
            <a:r>
              <a:rPr lang="ru-RU" sz="2800" dirty="0">
                <a:solidFill>
                  <a:schemeClr val="tx2"/>
                </a:solidFill>
                <a:latin typeface="Times New Roman" panose="02020603050405020304" pitchFamily="18" charset="0"/>
                <a:cs typeface="Times New Roman" panose="02020603050405020304" pitchFamily="18" charset="0"/>
              </a:rPr>
              <a:t> фактом, </a:t>
            </a:r>
            <a:r>
              <a:rPr lang="ru-RU" sz="2800" dirty="0" err="1">
                <a:solidFill>
                  <a:schemeClr val="tx2"/>
                </a:solidFill>
                <a:latin typeface="Times New Roman" panose="02020603050405020304" pitchFamily="18" charset="0"/>
                <a:cs typeface="Times New Roman" panose="02020603050405020304" pitchFamily="18" charset="0"/>
              </a:rPr>
              <a:t>що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подібна</a:t>
            </a:r>
            <a:r>
              <a:rPr lang="ru-RU" sz="2800" dirty="0">
                <a:solidFill>
                  <a:schemeClr val="tx2"/>
                </a:solidFill>
                <a:latin typeface="Times New Roman" panose="02020603050405020304" pitchFamily="18" charset="0"/>
                <a:cs typeface="Times New Roman" panose="02020603050405020304" pitchFamily="18" charset="0"/>
              </a:rPr>
              <a:t> робота </a:t>
            </a:r>
            <a:r>
              <a:rPr lang="ru-RU" sz="2800" dirty="0" err="1">
                <a:solidFill>
                  <a:schemeClr val="tx2"/>
                </a:solidFill>
                <a:latin typeface="Times New Roman" panose="02020603050405020304" pitchFamily="18" charset="0"/>
                <a:cs typeface="Times New Roman" panose="02020603050405020304" pitchFamily="18" charset="0"/>
              </a:rPr>
              <a:t>вимагає</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значної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кількості</a:t>
            </a:r>
            <a:r>
              <a:rPr lang="ru-RU" sz="2800" dirty="0">
                <a:solidFill>
                  <a:schemeClr val="tx2"/>
                </a:solidFill>
                <a:latin typeface="Times New Roman" panose="02020603050405020304" pitchFamily="18" charset="0"/>
                <a:cs typeface="Times New Roman" panose="02020603050405020304" pitchFamily="18" charset="0"/>
              </a:rPr>
              <a:t> часу, </a:t>
            </a:r>
            <a:r>
              <a:rPr lang="ru-RU" sz="2800" dirty="0" err="1">
                <a:solidFill>
                  <a:schemeClr val="tx2"/>
                </a:solidFill>
                <a:latin typeface="Times New Roman" panose="02020603050405020304" pitchFamily="18" charset="0"/>
                <a:cs typeface="Times New Roman" panose="02020603050405020304" pitchFamily="18" charset="0"/>
              </a:rPr>
              <a:t>наслідком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чого</a:t>
            </a:r>
            <a:r>
              <a:rPr lang="ru-RU" sz="2800" dirty="0">
                <a:solidFill>
                  <a:schemeClr val="tx2"/>
                </a:solidFill>
                <a:latin typeface="Times New Roman" panose="02020603050405020304" pitchFamily="18" charset="0"/>
                <a:cs typeface="Times New Roman" panose="02020603050405020304" pitchFamily="18" charset="0"/>
              </a:rPr>
              <a:t> в </a:t>
            </a:r>
            <a:r>
              <a:rPr lang="ru-RU" sz="2800" dirty="0" err="1">
                <a:solidFill>
                  <a:schemeClr val="tx2"/>
                </a:solidFill>
                <a:latin typeface="Times New Roman" panose="02020603050405020304" pitchFamily="18" charset="0"/>
                <a:cs typeface="Times New Roman" panose="02020603050405020304" pitchFamily="18" charset="0"/>
              </a:rPr>
              <a:t>сучасних</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швидкозмінних</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умовах</a:t>
            </a:r>
            <a:r>
              <a:rPr lang="ru-RU" sz="2800" dirty="0">
                <a:solidFill>
                  <a:schemeClr val="tx2"/>
                </a:solidFill>
                <a:latin typeface="Times New Roman" panose="02020603050405020304" pitchFamily="18" charset="0"/>
                <a:cs typeface="Times New Roman" panose="02020603050405020304" pitchFamily="18" charset="0"/>
              </a:rPr>
              <a:t> є </a:t>
            </a:r>
            <a:r>
              <a:rPr lang="ru-RU" sz="2800" dirty="0" err="1">
                <a:solidFill>
                  <a:schemeClr val="tx2"/>
                </a:solidFill>
                <a:latin typeface="Times New Roman" panose="02020603050405020304" pitchFamily="18" charset="0"/>
                <a:cs typeface="Times New Roman" panose="02020603050405020304" pitchFamily="18" charset="0"/>
              </a:rPr>
              <a:t>неминуча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істотна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зміна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об’єкта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аналізу</a:t>
            </a:r>
            <a:r>
              <a:rPr lang="ru-RU" sz="2800" dirty="0">
                <a:solidFill>
                  <a:schemeClr val="tx2"/>
                </a:solidFill>
                <a:latin typeface="Times New Roman" panose="02020603050405020304" pitchFamily="18" charset="0"/>
                <a:cs typeface="Times New Roman" panose="02020603050405020304" pitchFamily="18" charset="0"/>
              </a:rPr>
              <a:t> до моменту </a:t>
            </a:r>
            <a:r>
              <a:rPr lang="ru-RU" sz="2800" dirty="0" err="1">
                <a:solidFill>
                  <a:schemeClr val="tx2"/>
                </a:solidFill>
                <a:latin typeface="Times New Roman" panose="02020603050405020304" pitchFamily="18" charset="0"/>
                <a:cs typeface="Times New Roman" panose="02020603050405020304" pitchFamily="18" charset="0"/>
              </a:rPr>
              <a:t>його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закінчення</a:t>
            </a:r>
            <a:r>
              <a:rPr lang="ru-RU" sz="2800" dirty="0">
                <a:solidFill>
                  <a:schemeClr val="tx2"/>
                </a:solidFill>
                <a:latin typeface="Times New Roman" panose="02020603050405020304" pitchFamily="18" charset="0"/>
                <a:cs typeface="Times New Roman" panose="02020603050405020304" pitchFamily="18" charset="0"/>
              </a:rPr>
              <a:t>. </a:t>
            </a:r>
          </a:p>
          <a:p>
            <a:pPr lvl="0" algn="just"/>
            <a:r>
              <a:rPr lang="ru-RU" sz="2800" dirty="0">
                <a:solidFill>
                  <a:schemeClr val="tx2"/>
                </a:solidFill>
                <a:latin typeface="Times New Roman" panose="02020603050405020304" pitchFamily="18" charset="0"/>
                <a:cs typeface="Times New Roman" panose="02020603050405020304" pitchFamily="18" charset="0"/>
              </a:rPr>
              <a:t>У </a:t>
            </a:r>
            <a:r>
              <a:rPr lang="ru-RU" sz="2800" dirty="0" err="1">
                <a:solidFill>
                  <a:schemeClr val="tx2"/>
                </a:solidFill>
                <a:latin typeface="Times New Roman" panose="02020603050405020304" pitchFamily="18" charset="0"/>
                <a:cs typeface="Times New Roman" panose="02020603050405020304" pitchFamily="18" charset="0"/>
              </a:rPr>
              <a:t>цьому</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зв’язку</a:t>
            </a:r>
            <a:r>
              <a:rPr lang="ru-RU" sz="2800" dirty="0">
                <a:solidFill>
                  <a:schemeClr val="tx2"/>
                </a:solidFill>
                <a:latin typeface="Times New Roman" panose="02020603050405020304" pitchFamily="18" charset="0"/>
                <a:cs typeface="Times New Roman" panose="02020603050405020304" pitchFamily="18" charset="0"/>
              </a:rPr>
              <a:t> загальний </a:t>
            </a:r>
            <a:r>
              <a:rPr lang="ru-RU" sz="2800" dirty="0" err="1">
                <a:solidFill>
                  <a:schemeClr val="tx2"/>
                </a:solidFill>
                <a:latin typeface="Times New Roman" panose="02020603050405020304" pitchFamily="18" charset="0"/>
                <a:cs typeface="Times New Roman" panose="02020603050405020304" pitchFamily="18" charset="0"/>
              </a:rPr>
              <a:t>ситуаційний</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аналіз</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вимагає</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концентрації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значних</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аналітичних</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ресурсів</a:t>
            </a:r>
            <a:r>
              <a:rPr lang="ru-RU" sz="2800" dirty="0">
                <a:solidFill>
                  <a:schemeClr val="tx2"/>
                </a:solidFill>
                <a:latin typeface="Times New Roman" panose="02020603050405020304" pitchFamily="18" charset="0"/>
                <a:cs typeface="Times New Roman" panose="02020603050405020304" pitchFamily="18" charset="0"/>
              </a:rPr>
              <a:t> у </a:t>
            </a:r>
            <a:r>
              <a:rPr lang="ru-RU" sz="2800" dirty="0" err="1">
                <a:solidFill>
                  <a:schemeClr val="tx2"/>
                </a:solidFill>
                <a:latin typeface="Times New Roman" panose="02020603050405020304" pitchFamily="18" charset="0"/>
                <a:cs typeface="Times New Roman" panose="02020603050405020304" pitchFamily="18" charset="0"/>
              </a:rPr>
              <a:t>досить</a:t>
            </a:r>
            <a:r>
              <a:rPr lang="ru-RU" sz="2800" dirty="0">
                <a:solidFill>
                  <a:schemeClr val="tx2"/>
                </a:solidFill>
                <a:latin typeface="Times New Roman" panose="02020603050405020304" pitchFamily="18" charset="0"/>
                <a:cs typeface="Times New Roman" panose="02020603050405020304" pitchFamily="18" charset="0"/>
              </a:rPr>
              <a:t> короткий </a:t>
            </a:r>
            <a:r>
              <a:rPr lang="ru-RU" sz="2800" dirty="0" err="1">
                <a:solidFill>
                  <a:schemeClr val="tx2"/>
                </a:solidFill>
                <a:latin typeface="Times New Roman" panose="02020603050405020304" pitchFamily="18" charset="0"/>
                <a:cs typeface="Times New Roman" panose="02020603050405020304" pitchFamily="18" charset="0"/>
              </a:rPr>
              <a:t>часовий</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проміжок</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Звичайно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гостроактуальність</a:t>
            </a:r>
            <a:r>
              <a:rPr lang="ru-RU" sz="2800" dirty="0">
                <a:solidFill>
                  <a:schemeClr val="tx2"/>
                </a:solidFill>
                <a:latin typeface="Times New Roman" panose="02020603050405020304" pitchFamily="18" charset="0"/>
                <a:cs typeface="Times New Roman" panose="02020603050405020304" pitchFamily="18" charset="0"/>
              </a:rPr>
              <a:t> – </a:t>
            </a:r>
            <a:r>
              <a:rPr lang="ru-RU" sz="2800" dirty="0" err="1">
                <a:solidFill>
                  <a:schemeClr val="tx2"/>
                </a:solidFill>
                <a:latin typeface="Times New Roman" panose="02020603050405020304" pitchFamily="18" charset="0"/>
                <a:cs typeface="Times New Roman" panose="02020603050405020304" pitchFamily="18" charset="0"/>
              </a:rPr>
              <a:t>невід’ємна</a:t>
            </a:r>
            <a:r>
              <a:rPr lang="ru-RU" sz="2800" dirty="0">
                <a:solidFill>
                  <a:schemeClr val="tx2"/>
                </a:solidFill>
                <a:latin typeface="Times New Roman" panose="02020603050405020304" pitchFamily="18" charset="0"/>
                <a:cs typeface="Times New Roman" panose="02020603050405020304" pitchFamily="18" charset="0"/>
              </a:rPr>
              <a:t> й </a:t>
            </a:r>
            <a:r>
              <a:rPr lang="ru-RU" sz="2800" dirty="0" err="1">
                <a:solidFill>
                  <a:schemeClr val="tx2"/>
                </a:solidFill>
                <a:latin typeface="Times New Roman" panose="02020603050405020304" pitchFamily="18" charset="0"/>
                <a:cs typeface="Times New Roman" panose="02020603050405020304" pitchFamily="18" charset="0"/>
              </a:rPr>
              <a:t>необхідна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умова</a:t>
            </a:r>
            <a:r>
              <a:rPr lang="ru-RU" sz="2800" dirty="0">
                <a:solidFill>
                  <a:schemeClr val="tx2"/>
                </a:solidFill>
                <a:latin typeface="Times New Roman" panose="02020603050405020304" pitchFamily="18" charset="0"/>
                <a:cs typeface="Times New Roman" panose="02020603050405020304" pitchFamily="18" charset="0"/>
              </a:rPr>
              <a:t> будь-</a:t>
            </a:r>
            <a:r>
              <a:rPr lang="ru-RU" sz="2800" dirty="0" err="1">
                <a:solidFill>
                  <a:schemeClr val="tx2"/>
                </a:solidFill>
                <a:latin typeface="Times New Roman" panose="02020603050405020304" pitchFamily="18" charset="0"/>
                <a:cs typeface="Times New Roman" panose="02020603050405020304" pitchFamily="18" charset="0"/>
              </a:rPr>
              <a:t>якого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ситуаційного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аналізу</a:t>
            </a:r>
            <a:r>
              <a:rPr lang="ru-RU" sz="2800" dirty="0">
                <a:solidFill>
                  <a:schemeClr val="tx2"/>
                </a:solidFill>
                <a:latin typeface="Times New Roman" panose="02020603050405020304" pitchFamily="18" charset="0"/>
                <a:cs typeface="Times New Roman" panose="02020603050405020304" pitchFamily="18" charset="0"/>
              </a:rPr>
              <a:t>, але при </a:t>
            </a:r>
            <a:r>
              <a:rPr lang="ru-RU" sz="2800" dirty="0" err="1">
                <a:solidFill>
                  <a:schemeClr val="tx2"/>
                </a:solidFill>
                <a:latin typeface="Times New Roman" panose="02020603050405020304" pitchFamily="18" charset="0"/>
                <a:cs typeface="Times New Roman" panose="02020603050405020304" pitchFamily="18" charset="0"/>
              </a:rPr>
              <a:t>проведенні</a:t>
            </a:r>
            <a:r>
              <a:rPr lang="ru-RU" sz="2800" dirty="0">
                <a:solidFill>
                  <a:schemeClr val="tx2"/>
                </a:solidFill>
                <a:latin typeface="Times New Roman" panose="02020603050405020304" pitchFamily="18" charset="0"/>
                <a:cs typeface="Times New Roman" panose="02020603050405020304" pitchFamily="18" charset="0"/>
              </a:rPr>
              <a:t> детального </a:t>
            </a:r>
            <a:r>
              <a:rPr lang="ru-RU" sz="2800" dirty="0" err="1">
                <a:solidFill>
                  <a:schemeClr val="tx2"/>
                </a:solidFill>
                <a:latin typeface="Times New Roman" panose="02020603050405020304" pitchFamily="18" charset="0"/>
                <a:cs typeface="Times New Roman" panose="02020603050405020304" pitchFamily="18" charset="0"/>
              </a:rPr>
              <a:t>аналізу</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всієї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політичної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ситуації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даний</a:t>
            </a:r>
            <a:r>
              <a:rPr lang="ru-RU" sz="2800" dirty="0">
                <a:solidFill>
                  <a:schemeClr val="tx2"/>
                </a:solidFill>
                <a:latin typeface="Times New Roman" panose="02020603050405020304" pitchFamily="18" charset="0"/>
                <a:cs typeface="Times New Roman" panose="02020603050405020304" pitchFamily="18" charset="0"/>
              </a:rPr>
              <a:t> фактор </a:t>
            </a:r>
            <a:r>
              <a:rPr lang="ru-RU" sz="2800" dirty="0" err="1">
                <a:solidFill>
                  <a:schemeClr val="tx2"/>
                </a:solidFill>
                <a:latin typeface="Times New Roman" panose="02020603050405020304" pitchFamily="18" charset="0"/>
                <a:cs typeface="Times New Roman" panose="02020603050405020304" pitchFamily="18" charset="0"/>
              </a:rPr>
              <a:t>набуває</a:t>
            </a:r>
            <a:r>
              <a:rPr lang="ru-RU" sz="2800" dirty="0">
                <a:solidFill>
                  <a:schemeClr val="tx2"/>
                </a:solidFill>
                <a:latin typeface="Times New Roman" panose="02020603050405020304" pitchFamily="18" charset="0"/>
                <a:cs typeface="Times New Roman" panose="02020603050405020304" pitchFamily="18" charset="0"/>
              </a:rPr>
              <a:t> особливого </a:t>
            </a:r>
            <a:r>
              <a:rPr lang="ru-RU" sz="2800" dirty="0" err="1">
                <a:solidFill>
                  <a:schemeClr val="tx2"/>
                </a:solidFill>
                <a:latin typeface="Times New Roman" panose="02020603050405020304" pitchFamily="18" charset="0"/>
                <a:cs typeface="Times New Roman" panose="02020603050405020304" pitchFamily="18" charset="0"/>
              </a:rPr>
              <a:t>значення</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Адже</a:t>
            </a:r>
            <a:r>
              <a:rPr lang="ru-RU" sz="2800" dirty="0">
                <a:solidFill>
                  <a:schemeClr val="tx2"/>
                </a:solidFill>
                <a:latin typeface="Times New Roman" panose="02020603050405020304" pitchFamily="18" charset="0"/>
                <a:cs typeface="Times New Roman" panose="02020603050405020304" pitchFamily="18" charset="0"/>
              </a:rPr>
              <a:t> в такому </a:t>
            </a:r>
            <a:r>
              <a:rPr lang="ru-RU" sz="2800" dirty="0" err="1">
                <a:solidFill>
                  <a:schemeClr val="tx2"/>
                </a:solidFill>
                <a:latin typeface="Times New Roman" panose="02020603050405020304" pitchFamily="18" charset="0"/>
                <a:cs typeface="Times New Roman" panose="02020603050405020304" pitchFamily="18" charset="0"/>
              </a:rPr>
              <a:t>випадку</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протягом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обмеженого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періоду</a:t>
            </a:r>
            <a:r>
              <a:rPr lang="ru-RU" sz="2800" dirty="0">
                <a:solidFill>
                  <a:schemeClr val="tx2"/>
                </a:solidFill>
                <a:latin typeface="Times New Roman" panose="02020603050405020304" pitchFamily="18" charset="0"/>
                <a:cs typeface="Times New Roman" panose="02020603050405020304" pitchFamily="18" charset="0"/>
              </a:rPr>
              <a:t> часу </a:t>
            </a:r>
            <a:r>
              <a:rPr lang="ru-RU" sz="2800" dirty="0" err="1">
                <a:solidFill>
                  <a:schemeClr val="tx2"/>
                </a:solidFill>
                <a:latin typeface="Times New Roman" panose="02020603050405020304" pitchFamily="18" charset="0"/>
                <a:cs typeface="Times New Roman" panose="02020603050405020304" pitchFamily="18" charset="0"/>
              </a:rPr>
              <a:t>потрібно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врахувати</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набагато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більше</a:t>
            </a:r>
            <a:r>
              <a:rPr lang="ru-RU" sz="2800" dirty="0">
                <a:solidFill>
                  <a:schemeClr val="tx2"/>
                </a:solidFill>
                <a:latin typeface="Times New Roman" panose="02020603050405020304" pitchFamily="18" charset="0"/>
                <a:cs typeface="Times New Roman" panose="02020603050405020304" pitchFamily="18" charset="0"/>
              </a:rPr>
              <a:t> число </a:t>
            </a:r>
            <a:r>
              <a:rPr lang="ru-RU" sz="2800" dirty="0" err="1">
                <a:solidFill>
                  <a:schemeClr val="tx2"/>
                </a:solidFill>
                <a:latin typeface="Times New Roman" panose="02020603050405020304" pitchFamily="18" charset="0"/>
                <a:cs typeface="Times New Roman" panose="02020603050405020304" pitchFamily="18" charset="0"/>
              </a:rPr>
              <a:t>факторів</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чим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наприклад</a:t>
            </a:r>
            <a:r>
              <a:rPr lang="ru-RU" sz="2800" dirty="0">
                <a:solidFill>
                  <a:schemeClr val="tx2"/>
                </a:solidFill>
                <a:latin typeface="Times New Roman" panose="02020603050405020304" pitchFamily="18" charset="0"/>
                <a:cs typeface="Times New Roman" panose="02020603050405020304" pitchFamily="18" charset="0"/>
              </a:rPr>
              <a:t>, при </a:t>
            </a:r>
            <a:r>
              <a:rPr lang="ru-RU" sz="2800" dirty="0" err="1">
                <a:solidFill>
                  <a:schemeClr val="tx2"/>
                </a:solidFill>
                <a:latin typeface="Times New Roman" panose="02020603050405020304" pitchFamily="18" charset="0"/>
                <a:cs typeface="Times New Roman" panose="02020603050405020304" pitchFamily="18" charset="0"/>
              </a:rPr>
              <a:t>аналізі</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якого-небудь</a:t>
            </a:r>
            <a:r>
              <a:rPr lang="ru-RU" sz="2800" dirty="0">
                <a:solidFill>
                  <a:schemeClr val="tx2"/>
                </a:solidFill>
                <a:latin typeface="Times New Roman" panose="02020603050405020304" pitchFamily="18" charset="0"/>
                <a:cs typeface="Times New Roman" panose="02020603050405020304" pitchFamily="18" charset="0"/>
              </a:rPr>
              <a:t> фрагмента </a:t>
            </a:r>
            <a:r>
              <a:rPr lang="ru-RU" sz="2800" dirty="0" err="1">
                <a:solidFill>
                  <a:schemeClr val="tx2"/>
                </a:solidFill>
                <a:latin typeface="Times New Roman" panose="02020603050405020304" pitchFamily="18" charset="0"/>
                <a:cs typeface="Times New Roman" panose="02020603050405020304" pitchFamily="18" charset="0"/>
              </a:rPr>
              <a:t>політичної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ситуації</a:t>
            </a:r>
            <a:r>
              <a:rPr lang="ru-RU" sz="2800" dirty="0">
                <a:solidFill>
                  <a:schemeClr val="tx2"/>
                </a:solidFill>
                <a:latin typeface="Times New Roman" panose="02020603050405020304" pitchFamily="18" charset="0"/>
                <a:cs typeface="Times New Roman" panose="02020603050405020304" pitchFamily="18" charset="0"/>
              </a:rPr>
              <a:t>.</a:t>
            </a:r>
          </a:p>
          <a:p>
            <a:pPr lvl="0" algn="just"/>
            <a:r>
              <a:rPr lang="ru-RU" sz="2800" dirty="0" err="1">
                <a:solidFill>
                  <a:schemeClr val="tx2"/>
                </a:solidFill>
                <a:latin typeface="Times New Roman" panose="02020603050405020304" pitchFamily="18" charset="0"/>
                <a:cs typeface="Times New Roman" panose="02020603050405020304" pitchFamily="18" charset="0"/>
              </a:rPr>
              <a:t>Із</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цієї</a:t>
            </a:r>
            <a:r>
              <a:rPr lang="ru-RU" sz="2800" dirty="0">
                <a:solidFill>
                  <a:schemeClr val="tx2"/>
                </a:solidFill>
                <a:latin typeface="Times New Roman" panose="02020603050405020304" pitchFamily="18" charset="0"/>
                <a:cs typeface="Times New Roman" panose="02020603050405020304" pitchFamily="18" charset="0"/>
              </a:rPr>
              <a:t> причини перед </a:t>
            </a:r>
            <a:r>
              <a:rPr lang="ru-RU" sz="2800" dirty="0" err="1">
                <a:solidFill>
                  <a:schemeClr val="tx2"/>
                </a:solidFill>
                <a:latin typeface="Times New Roman" panose="02020603050405020304" pitchFamily="18" charset="0"/>
                <a:cs typeface="Times New Roman" panose="02020603050405020304" pitchFamily="18" charset="0"/>
              </a:rPr>
              <a:t>аналітичною</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групою</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що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здійснює</a:t>
            </a:r>
            <a:r>
              <a:rPr lang="ru-RU" sz="2800" dirty="0">
                <a:solidFill>
                  <a:schemeClr val="tx2"/>
                </a:solidFill>
                <a:latin typeface="Times New Roman" panose="02020603050405020304" pitchFamily="18" charset="0"/>
                <a:cs typeface="Times New Roman" panose="02020603050405020304" pitchFamily="18" charset="0"/>
              </a:rPr>
              <a:t> загальний </a:t>
            </a:r>
            <a:r>
              <a:rPr lang="ru-RU" sz="2800" dirty="0" err="1">
                <a:solidFill>
                  <a:schemeClr val="tx2"/>
                </a:solidFill>
                <a:latin typeface="Times New Roman" panose="02020603050405020304" pitchFamily="18" charset="0"/>
                <a:cs typeface="Times New Roman" panose="02020603050405020304" pitchFamily="18" charset="0"/>
              </a:rPr>
              <a:t>ситуаційний</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аналіз</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постає</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небезпека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втратити</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гостроактуальність</a:t>
            </a:r>
            <a:r>
              <a:rPr lang="ru-RU" sz="2800" dirty="0">
                <a:solidFill>
                  <a:schemeClr val="tx2"/>
                </a:solidFill>
                <a:latin typeface="Times New Roman" panose="02020603050405020304" pitchFamily="18" charset="0"/>
                <a:cs typeface="Times New Roman" panose="02020603050405020304" pitchFamily="18" charset="0"/>
              </a:rPr>
              <a:t> – </a:t>
            </a:r>
            <a:r>
              <a:rPr lang="ru-RU" sz="2800" dirty="0" err="1">
                <a:solidFill>
                  <a:schemeClr val="tx2"/>
                </a:solidFill>
                <a:latin typeface="Times New Roman" panose="02020603050405020304" pitchFamily="18" charset="0"/>
                <a:cs typeface="Times New Roman" panose="02020603050405020304" pitchFamily="18" charset="0"/>
              </a:rPr>
              <a:t>поки</a:t>
            </a:r>
            <a:r>
              <a:rPr lang="ru-RU" sz="2800" dirty="0">
                <a:solidFill>
                  <a:schemeClr val="tx2"/>
                </a:solidFill>
                <a:latin typeface="Times New Roman" panose="02020603050405020304" pitchFamily="18" charset="0"/>
                <a:cs typeface="Times New Roman" panose="02020603050405020304" pitchFamily="18" charset="0"/>
              </a:rPr>
              <a:t> вся </a:t>
            </a:r>
            <a:r>
              <a:rPr lang="ru-RU" sz="2800" dirty="0" err="1">
                <a:solidFill>
                  <a:schemeClr val="tx2"/>
                </a:solidFill>
                <a:latin typeface="Times New Roman" panose="02020603050405020304" pitchFamily="18" charset="0"/>
                <a:cs typeface="Times New Roman" panose="02020603050405020304" pitchFamily="18" charset="0"/>
              </a:rPr>
              <a:t>ситуація</a:t>
            </a:r>
            <a:r>
              <a:rPr lang="ru-RU" sz="2800" dirty="0">
                <a:solidFill>
                  <a:schemeClr val="tx2"/>
                </a:solidFill>
                <a:latin typeface="Times New Roman" panose="02020603050405020304" pitchFamily="18" charset="0"/>
                <a:cs typeface="Times New Roman" panose="02020603050405020304" pitchFamily="18" charset="0"/>
              </a:rPr>
              <a:t> буде </a:t>
            </a:r>
            <a:r>
              <a:rPr lang="ru-RU" sz="2800" dirty="0" err="1">
                <a:solidFill>
                  <a:schemeClr val="tx2"/>
                </a:solidFill>
                <a:latin typeface="Times New Roman" panose="02020603050405020304" pitchFamily="18" charset="0"/>
                <a:cs typeface="Times New Roman" panose="02020603050405020304" pitchFamily="18" charset="0"/>
              </a:rPr>
              <a:t>повністю</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проаналізована</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об’єкт</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дослідження</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вже</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встигне</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змінитися</a:t>
            </a:r>
            <a:r>
              <a:rPr lang="ru-RU" sz="2800" dirty="0">
                <a:solidFill>
                  <a:schemeClr val="tx2"/>
                </a:solidFill>
                <a:latin typeface="Times New Roman" panose="02020603050405020304" pitchFamily="18" charset="0"/>
                <a:cs typeface="Times New Roman" panose="02020603050405020304" pitchFamily="18" charset="0"/>
              </a:rPr>
              <a:t>, у </a:t>
            </a:r>
            <a:r>
              <a:rPr lang="ru-RU" sz="2800" dirty="0" err="1">
                <a:solidFill>
                  <a:schemeClr val="tx2"/>
                </a:solidFill>
                <a:latin typeface="Times New Roman" panose="02020603050405020304" pitchFamily="18" charset="0"/>
                <a:cs typeface="Times New Roman" panose="02020603050405020304" pitchFamily="18" charset="0"/>
              </a:rPr>
              <a:t>результаті</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чого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виникне</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необхідність</a:t>
            </a:r>
            <a:r>
              <a:rPr lang="ru-RU" sz="2800" dirty="0">
                <a:solidFill>
                  <a:schemeClr val="tx2"/>
                </a:solidFill>
                <a:latin typeface="Times New Roman" panose="02020603050405020304" pitchFamily="18" charset="0"/>
                <a:cs typeface="Times New Roman" panose="02020603050405020304" pitchFamily="18" charset="0"/>
              </a:rPr>
              <a:t> в </a:t>
            </a:r>
            <a:r>
              <a:rPr lang="ru-RU" sz="2800" dirty="0" err="1">
                <a:solidFill>
                  <a:schemeClr val="tx2"/>
                </a:solidFill>
                <a:latin typeface="Times New Roman" panose="02020603050405020304" pitchFamily="18" charset="0"/>
                <a:cs typeface="Times New Roman" panose="02020603050405020304" pitchFamily="18" charset="0"/>
              </a:rPr>
              <a:t>аналізі</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вже</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зовсім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іншої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ситуації</a:t>
            </a:r>
            <a:r>
              <a:rPr lang="ru-RU" sz="2800" dirty="0">
                <a:solidFill>
                  <a:schemeClr val="tx2"/>
                </a:solidFill>
                <a:latin typeface="Times New Roman" panose="02020603050405020304" pitchFamily="18" charset="0"/>
                <a:cs typeface="Times New Roman" panose="02020603050405020304" pitchFamily="18" charset="0"/>
              </a:rPr>
              <a:t>. У </a:t>
            </a:r>
            <a:r>
              <a:rPr lang="ru-RU" sz="2800" dirty="0" err="1">
                <a:solidFill>
                  <a:schemeClr val="tx2"/>
                </a:solidFill>
                <a:latin typeface="Times New Roman" panose="02020603050405020304" pitchFamily="18" charset="0"/>
                <a:cs typeface="Times New Roman" panose="02020603050405020304" pitchFamily="18" charset="0"/>
              </a:rPr>
              <a:t>цьому</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зв’язку</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варто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визнати</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повний</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аналіз</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політичної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ситуації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дослідженням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здійснюваним</a:t>
            </a:r>
            <a:r>
              <a:rPr lang="ru-RU" sz="2800" dirty="0">
                <a:solidFill>
                  <a:schemeClr val="tx2"/>
                </a:solidFill>
                <a:latin typeface="Times New Roman" panose="02020603050405020304" pitchFamily="18" charset="0"/>
                <a:cs typeface="Times New Roman" panose="02020603050405020304" pitchFamily="18" charset="0"/>
              </a:rPr>
              <a:t> на </a:t>
            </a:r>
            <a:r>
              <a:rPr lang="ru-RU" sz="2800" dirty="0" err="1">
                <a:solidFill>
                  <a:schemeClr val="tx2"/>
                </a:solidFill>
                <a:latin typeface="Times New Roman" panose="02020603050405020304" pitchFamily="18" charset="0"/>
                <a:cs typeface="Times New Roman" panose="02020603050405020304" pitchFamily="18" charset="0"/>
              </a:rPr>
              <a:t>грані</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теоретичної</a:t>
            </a:r>
            <a:r>
              <a:rPr lang="ru-RU" sz="2800" dirty="0">
                <a:solidFill>
                  <a:schemeClr val="tx2"/>
                </a:solidFill>
                <a:latin typeface="Times New Roman" panose="02020603050405020304" pitchFamily="18" charset="0"/>
                <a:cs typeface="Times New Roman" panose="02020603050405020304" pitchFamily="18" charset="0"/>
              </a:rPr>
              <a:t> й </a:t>
            </a:r>
            <a:r>
              <a:rPr lang="ru-RU" sz="2800" dirty="0" err="1">
                <a:solidFill>
                  <a:schemeClr val="tx2"/>
                </a:solidFill>
                <a:latin typeface="Times New Roman" panose="02020603050405020304" pitchFamily="18" charset="0"/>
                <a:cs typeface="Times New Roman" panose="02020603050405020304" pitchFamily="18" charset="0"/>
              </a:rPr>
              <a:t>прикладної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політології</a:t>
            </a:r>
            <a:r>
              <a:rPr lang="ru-RU" sz="2800" dirty="0">
                <a:solidFill>
                  <a:schemeClr val="tx2"/>
                </a:solidFill>
                <a:latin typeface="Times New Roman" panose="02020603050405020304" pitchFamily="18" charset="0"/>
                <a:cs typeface="Times New Roman" panose="02020603050405020304" pitchFamily="18" charset="0"/>
              </a:rPr>
              <a:t>, – </a:t>
            </a:r>
            <a:r>
              <a:rPr lang="ru-RU" sz="2800" dirty="0" err="1">
                <a:solidFill>
                  <a:schemeClr val="tx2"/>
                </a:solidFill>
                <a:latin typeface="Times New Roman" panose="02020603050405020304" pitchFamily="18" charset="0"/>
                <a:cs typeface="Times New Roman" panose="02020603050405020304" pitchFamily="18" charset="0"/>
              </a:rPr>
              <a:t>отриманий</a:t>
            </a:r>
            <a:r>
              <a:rPr lang="ru-RU" sz="2800" dirty="0">
                <a:solidFill>
                  <a:schemeClr val="tx2"/>
                </a:solidFill>
                <a:latin typeface="Times New Roman" panose="02020603050405020304" pitchFamily="18" charset="0"/>
                <a:cs typeface="Times New Roman" panose="02020603050405020304" pitchFamily="18" charset="0"/>
              </a:rPr>
              <a:t> результат є </a:t>
            </a:r>
            <a:r>
              <a:rPr lang="ru-RU" sz="2800" dirty="0" err="1">
                <a:solidFill>
                  <a:schemeClr val="tx2"/>
                </a:solidFill>
                <a:latin typeface="Times New Roman" panose="02020603050405020304" pitchFamily="18" charset="0"/>
                <a:cs typeface="Times New Roman" panose="02020603050405020304" pitchFamily="18" charset="0"/>
              </a:rPr>
              <a:t>ситуаційним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аналізом</a:t>
            </a:r>
            <a:r>
              <a:rPr lang="ru-RU" sz="2800" dirty="0">
                <a:solidFill>
                  <a:schemeClr val="tx2"/>
                </a:solidFill>
                <a:latin typeface="Times New Roman" panose="02020603050405020304" pitchFamily="18" charset="0"/>
                <a:cs typeface="Times New Roman" panose="02020603050405020304" pitchFamily="18" charset="0"/>
              </a:rPr>
              <a:t> у </a:t>
            </a:r>
            <a:r>
              <a:rPr lang="ru-RU" sz="2800" dirty="0" err="1">
                <a:solidFill>
                  <a:schemeClr val="tx2"/>
                </a:solidFill>
                <a:latin typeface="Times New Roman" panose="02020603050405020304" pitchFamily="18" charset="0"/>
                <a:cs typeface="Times New Roman" panose="02020603050405020304" pitchFamily="18" charset="0"/>
              </a:rPr>
              <a:t>відносно</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стислий</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термін</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після</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закінчення</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роботи</a:t>
            </a:r>
            <a:r>
              <a:rPr lang="ru-RU" sz="2800" dirty="0">
                <a:solidFill>
                  <a:schemeClr val="tx2"/>
                </a:solidFill>
                <a:latin typeface="Times New Roman" panose="02020603050405020304" pitchFamily="18" charset="0"/>
                <a:cs typeface="Times New Roman" panose="02020603050405020304" pitchFamily="18" charset="0"/>
              </a:rPr>
              <a:t> над ним. </a:t>
            </a:r>
            <a:r>
              <a:rPr lang="ru-RU" sz="2800" dirty="0" err="1">
                <a:solidFill>
                  <a:schemeClr val="tx2"/>
                </a:solidFill>
                <a:latin typeface="Times New Roman" panose="02020603050405020304" pitchFamily="18" charset="0"/>
                <a:cs typeface="Times New Roman" panose="02020603050405020304" pitchFamily="18" charset="0"/>
              </a:rPr>
              <a:t>Потім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проведене</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дослідження</a:t>
            </a:r>
            <a:r>
              <a:rPr lang="ru-RU" sz="2800" dirty="0">
                <a:solidFill>
                  <a:schemeClr val="tx2"/>
                </a:solidFill>
                <a:latin typeface="Times New Roman" panose="02020603050405020304" pitchFamily="18" charset="0"/>
                <a:cs typeface="Times New Roman" panose="02020603050405020304" pitchFamily="18" charset="0"/>
              </a:rPr>
              <a:t> переходить у </a:t>
            </a:r>
            <a:r>
              <a:rPr lang="ru-RU" sz="2800" dirty="0" err="1">
                <a:solidFill>
                  <a:schemeClr val="tx2"/>
                </a:solidFill>
                <a:latin typeface="Times New Roman" panose="02020603050405020304" pitchFamily="18" charset="0"/>
                <a:cs typeface="Times New Roman" panose="02020603050405020304" pitchFamily="18" charset="0"/>
              </a:rPr>
              <a:t>розряд</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історико-політологічних</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оскільки</a:t>
            </a:r>
            <a:r>
              <a:rPr lang="ru-RU" sz="2800" dirty="0">
                <a:solidFill>
                  <a:schemeClr val="tx2"/>
                </a:solidFill>
                <a:latin typeface="Times New Roman" panose="02020603050405020304" pitchFamily="18" charset="0"/>
                <a:cs typeface="Times New Roman" panose="02020603050405020304" pitchFamily="18" charset="0"/>
              </a:rPr>
              <a:t> є </a:t>
            </a:r>
            <a:r>
              <a:rPr lang="ru-RU" sz="2800" dirty="0" err="1">
                <a:solidFill>
                  <a:schemeClr val="tx2"/>
                </a:solidFill>
                <a:latin typeface="Times New Roman" panose="02020603050405020304" pitchFamily="18" charset="0"/>
                <a:cs typeface="Times New Roman" panose="02020603050405020304" pitchFamily="18" charset="0"/>
              </a:rPr>
              <a:t>аналізом</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минулих</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станів</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політичної</a:t>
            </a:r>
            <a:r>
              <a:rPr lang="ru-RU" sz="2800" dirty="0">
                <a:solidFill>
                  <a:schemeClr val="tx2"/>
                </a:solidFill>
                <a:latin typeface="Times New Roman" panose="02020603050405020304" pitchFamily="18" charset="0"/>
                <a:cs typeface="Times New Roman" panose="02020603050405020304" pitchFamily="18" charset="0"/>
              </a:rPr>
              <a:t> </a:t>
            </a:r>
            <a:r>
              <a:rPr lang="ru-RU" sz="2800" dirty="0" err="1">
                <a:solidFill>
                  <a:schemeClr val="tx2"/>
                </a:solidFill>
                <a:latin typeface="Times New Roman" panose="02020603050405020304" pitchFamily="18" charset="0"/>
                <a:cs typeface="Times New Roman" panose="02020603050405020304" pitchFamily="18" charset="0"/>
              </a:rPr>
              <a:t>системи</a:t>
            </a:r>
            <a:r>
              <a:rPr lang="ru-RU" sz="28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87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2"/>
          <p:cNvSpPr txBox="1"/>
          <p:nvPr/>
        </p:nvSpPr>
        <p:spPr>
          <a:xfrm>
            <a:off x="9703192" y="1527138"/>
            <a:ext cx="8001000" cy="7017306"/>
          </a:xfrm>
          <a:prstGeom prst="rect">
            <a:avLst/>
          </a:prstGeom>
        </p:spPr>
        <p:txBody>
          <a:bodyPr wrap="square" lIns="0" tIns="0" rIns="0" bIns="0" rtlCol="0" anchor="t">
            <a:spAutoFit/>
          </a:bodyPr>
          <a:lstStyle/>
          <a:p>
            <a:pPr lvl="0" indent="457200" algn="just"/>
            <a:r>
              <a:rPr lang="ru-RU" sz="2400" dirty="0" err="1">
                <a:solidFill>
                  <a:srgbClr val="1E3950"/>
                </a:solidFill>
                <a:latin typeface="Cormorant Garamond Medium"/>
              </a:rPr>
              <a:t>Внаслідок</a:t>
            </a:r>
            <a:r>
              <a:rPr lang="ru-RU" sz="2400" dirty="0">
                <a:solidFill>
                  <a:srgbClr val="1E3950"/>
                </a:solidFill>
                <a:latin typeface="Cormorant Garamond Medium"/>
              </a:rPr>
              <a:t> </a:t>
            </a:r>
            <a:r>
              <a:rPr lang="ru-RU" sz="2400" dirty="0" err="1">
                <a:solidFill>
                  <a:srgbClr val="1E3950"/>
                </a:solidFill>
                <a:latin typeface="Cormorant Garamond Medium"/>
              </a:rPr>
              <a:t>даної</a:t>
            </a:r>
            <a:r>
              <a:rPr lang="ru-RU" sz="2400" dirty="0">
                <a:solidFill>
                  <a:srgbClr val="1E3950"/>
                </a:solidFill>
                <a:latin typeface="Cormorant Garamond Medium"/>
              </a:rPr>
              <a:t> </a:t>
            </a:r>
            <a:r>
              <a:rPr lang="ru-RU" sz="2400" dirty="0" err="1">
                <a:solidFill>
                  <a:srgbClr val="1E3950"/>
                </a:solidFill>
                <a:latin typeface="Cormorant Garamond Medium"/>
              </a:rPr>
              <a:t>обставини</a:t>
            </a:r>
            <a:r>
              <a:rPr lang="ru-RU" sz="2400" dirty="0">
                <a:solidFill>
                  <a:srgbClr val="1E3950"/>
                </a:solidFill>
                <a:latin typeface="Cormorant Garamond Medium"/>
              </a:rPr>
              <a:t> </a:t>
            </a:r>
            <a:r>
              <a:rPr lang="ru-RU" sz="2400" dirty="0" err="1">
                <a:solidFill>
                  <a:srgbClr val="1E3950"/>
                </a:solidFill>
                <a:latin typeface="Cormorant Garamond Medium"/>
              </a:rPr>
              <a:t>проведення</a:t>
            </a:r>
            <a:r>
              <a:rPr lang="ru-RU" sz="2400" dirty="0">
                <a:solidFill>
                  <a:srgbClr val="1E3950"/>
                </a:solidFill>
                <a:latin typeface="Cormorant Garamond Medium"/>
              </a:rPr>
              <a:t> </a:t>
            </a:r>
            <a:r>
              <a:rPr lang="ru-RU" sz="2400" dirty="0" err="1">
                <a:solidFill>
                  <a:srgbClr val="1E3950"/>
                </a:solidFill>
                <a:latin typeface="Cormorant Garamond Medium"/>
              </a:rPr>
              <a:t>загального</a:t>
            </a:r>
            <a:r>
              <a:rPr lang="ru-RU" sz="2400" dirty="0">
                <a:solidFill>
                  <a:srgbClr val="1E3950"/>
                </a:solidFill>
                <a:latin typeface="Cormorant Garamond Medium"/>
              </a:rPr>
              <a:t> </a:t>
            </a:r>
            <a:r>
              <a:rPr lang="ru-RU" sz="2400" dirty="0" err="1">
                <a:solidFill>
                  <a:srgbClr val="1E3950"/>
                </a:solidFill>
                <a:latin typeface="Cormorant Garamond Medium"/>
              </a:rPr>
              <a:t>ситуаційного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 </a:t>
            </a:r>
            <a:r>
              <a:rPr lang="ru-RU" sz="2400" dirty="0" err="1">
                <a:solidFill>
                  <a:srgbClr val="1E3950"/>
                </a:solidFill>
                <a:latin typeface="Cormorant Garamond Medium"/>
              </a:rPr>
              <a:t>вимагає</a:t>
            </a:r>
            <a:r>
              <a:rPr lang="ru-RU" sz="2400" dirty="0">
                <a:solidFill>
                  <a:srgbClr val="1E3950"/>
                </a:solidFill>
                <a:latin typeface="Cormorant Garamond Medium"/>
              </a:rPr>
              <a:t> </a:t>
            </a:r>
            <a:r>
              <a:rPr lang="ru-RU" sz="2400" dirty="0" err="1">
                <a:solidFill>
                  <a:srgbClr val="1E3950"/>
                </a:solidFill>
                <a:latin typeface="Cormorant Garamond Medium"/>
              </a:rPr>
              <a:t>особливих</a:t>
            </a:r>
            <a:r>
              <a:rPr lang="ru-RU" sz="2400" dirty="0">
                <a:solidFill>
                  <a:srgbClr val="1E3950"/>
                </a:solidFill>
                <a:latin typeface="Cormorant Garamond Medium"/>
              </a:rPr>
              <a:t> </a:t>
            </a:r>
            <a:r>
              <a:rPr lang="ru-RU" sz="2400" dirty="0" err="1">
                <a:solidFill>
                  <a:srgbClr val="1E3950"/>
                </a:solidFill>
                <a:latin typeface="Cormorant Garamond Medium"/>
              </a:rPr>
              <a:t>аналітичних</a:t>
            </a:r>
            <a:r>
              <a:rPr lang="ru-RU" sz="2400" dirty="0">
                <a:solidFill>
                  <a:srgbClr val="1E3950"/>
                </a:solidFill>
                <a:latin typeface="Cormorant Garamond Medium"/>
              </a:rPr>
              <a:t> </a:t>
            </a:r>
            <a:r>
              <a:rPr lang="ru-RU" sz="2400" dirty="0" err="1">
                <a:solidFill>
                  <a:srgbClr val="1E3950"/>
                </a:solidFill>
                <a:latin typeface="Cormorant Garamond Medium"/>
              </a:rPr>
              <a:t>ресурсів</a:t>
            </a:r>
            <a:r>
              <a:rPr lang="ru-RU" sz="2400" dirty="0">
                <a:solidFill>
                  <a:srgbClr val="1E3950"/>
                </a:solidFill>
                <a:latin typeface="Cormorant Garamond Medium"/>
              </a:rPr>
              <a:t>, </a:t>
            </a:r>
            <a:r>
              <a:rPr lang="ru-RU" sz="2400" dirty="0" err="1">
                <a:solidFill>
                  <a:srgbClr val="1E3950"/>
                </a:solidFill>
                <a:latin typeface="Cormorant Garamond Medium"/>
              </a:rPr>
              <a:t>якими</a:t>
            </a:r>
            <a:r>
              <a:rPr lang="ru-RU" sz="2400" dirty="0">
                <a:solidFill>
                  <a:srgbClr val="1E3950"/>
                </a:solidFill>
                <a:latin typeface="Cormorant Garamond Medium"/>
              </a:rPr>
              <a:t> </a:t>
            </a:r>
            <a:r>
              <a:rPr lang="ru-RU" sz="2400" dirty="0" err="1">
                <a:solidFill>
                  <a:srgbClr val="1E3950"/>
                </a:solidFill>
                <a:latin typeface="Cormorant Garamond Medium"/>
              </a:rPr>
              <a:t>розташовують</a:t>
            </a:r>
            <a:r>
              <a:rPr lang="ru-RU" sz="2400" dirty="0">
                <a:solidFill>
                  <a:srgbClr val="1E3950"/>
                </a:solidFill>
                <a:latin typeface="Cormorant Garamond Medium"/>
              </a:rPr>
              <a:t> далеко не </a:t>
            </a:r>
            <a:r>
              <a:rPr lang="ru-RU" sz="2400" dirty="0" err="1">
                <a:solidFill>
                  <a:srgbClr val="1E3950"/>
                </a:solidFill>
                <a:latin typeface="Cormorant Garamond Medium"/>
              </a:rPr>
              <a:t>всі</a:t>
            </a:r>
            <a:r>
              <a:rPr lang="ru-RU" sz="2400" dirty="0">
                <a:solidFill>
                  <a:srgbClr val="1E3950"/>
                </a:solidFill>
                <a:latin typeface="Cormorant Garamond Medium"/>
              </a:rPr>
              <a:t> </a:t>
            </a:r>
            <a:r>
              <a:rPr lang="ru-RU" sz="2400" dirty="0" err="1">
                <a:solidFill>
                  <a:srgbClr val="1E3950"/>
                </a:solidFill>
                <a:latin typeface="Cormorant Garamond Medium"/>
              </a:rPr>
              <a:t>суб’єкти</a:t>
            </a:r>
            <a:r>
              <a:rPr lang="ru-RU" sz="2400" dirty="0">
                <a:solidFill>
                  <a:srgbClr val="1E3950"/>
                </a:solidFill>
                <a:latin typeface="Cormorant Garamond Medium"/>
              </a:rPr>
              <a:t> </a:t>
            </a:r>
            <a:r>
              <a:rPr lang="ru-RU" sz="2400" dirty="0" err="1">
                <a:solidFill>
                  <a:srgbClr val="1E3950"/>
                </a:solidFill>
                <a:latin typeface="Cormorant Garamond Medium"/>
              </a:rPr>
              <a:t>політичного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 Тому </a:t>
            </a:r>
            <a:r>
              <a:rPr lang="ru-RU" sz="2400" dirty="0" err="1">
                <a:solidFill>
                  <a:srgbClr val="1E3950"/>
                </a:solidFill>
                <a:latin typeface="Cormorant Garamond Medium"/>
              </a:rPr>
              <a:t>набагато</a:t>
            </a:r>
            <a:r>
              <a:rPr lang="ru-RU" sz="2400" dirty="0">
                <a:solidFill>
                  <a:srgbClr val="1E3950"/>
                </a:solidFill>
                <a:latin typeface="Cormorant Garamond Medium"/>
              </a:rPr>
              <a:t> </a:t>
            </a:r>
            <a:r>
              <a:rPr lang="ru-RU" sz="2400" dirty="0" err="1">
                <a:solidFill>
                  <a:srgbClr val="1E3950"/>
                </a:solidFill>
                <a:latin typeface="Cormorant Garamond Medium"/>
              </a:rPr>
              <a:t>більшого</a:t>
            </a:r>
            <a:r>
              <a:rPr lang="ru-RU" sz="2400" dirty="0">
                <a:solidFill>
                  <a:srgbClr val="1E3950"/>
                </a:solidFill>
                <a:latin typeface="Cormorant Garamond Medium"/>
              </a:rPr>
              <a:t> </a:t>
            </a:r>
            <a:r>
              <a:rPr lang="ru-RU" sz="2400" dirty="0" err="1">
                <a:solidFill>
                  <a:srgbClr val="1E3950"/>
                </a:solidFill>
                <a:latin typeface="Cormorant Garamond Medium"/>
              </a:rPr>
              <a:t>поширення</a:t>
            </a:r>
            <a:r>
              <a:rPr lang="ru-RU" sz="2400" dirty="0">
                <a:solidFill>
                  <a:srgbClr val="1E3950"/>
                </a:solidFill>
                <a:latin typeface="Cormorant Garamond Medium"/>
              </a:rPr>
              <a:t> на </a:t>
            </a:r>
            <a:r>
              <a:rPr lang="ru-RU" sz="2400" dirty="0" err="1">
                <a:solidFill>
                  <a:srgbClr val="1E3950"/>
                </a:solidFill>
                <a:latin typeface="Cormorant Garamond Medium"/>
              </a:rPr>
              <a:t>практиці</a:t>
            </a:r>
            <a:r>
              <a:rPr lang="ru-RU" sz="2400" dirty="0">
                <a:solidFill>
                  <a:srgbClr val="1E3950"/>
                </a:solidFill>
                <a:latin typeface="Cormorant Garamond Medium"/>
              </a:rPr>
              <a:t> одержав </a:t>
            </a:r>
            <a:r>
              <a:rPr lang="ru-RU" sz="2400" dirty="0" err="1">
                <a:solidFill>
                  <a:srgbClr val="1E3950"/>
                </a:solidFill>
                <a:latin typeface="Cormorant Garamond Medium"/>
              </a:rPr>
              <a:t>аналіз</a:t>
            </a:r>
            <a:r>
              <a:rPr lang="ru-RU" sz="2400" dirty="0">
                <a:solidFill>
                  <a:srgbClr val="1E3950"/>
                </a:solidFill>
                <a:latin typeface="Cormorant Garamond Medium"/>
              </a:rPr>
              <a:t> </a:t>
            </a:r>
            <a:r>
              <a:rPr lang="ru-RU" sz="2400" dirty="0" err="1">
                <a:solidFill>
                  <a:srgbClr val="1E3950"/>
                </a:solidFill>
                <a:latin typeface="Cormorant Garamond Medium"/>
              </a:rPr>
              <a:t>певної</a:t>
            </a:r>
            <a:r>
              <a:rPr lang="ru-RU" sz="2400" dirty="0">
                <a:solidFill>
                  <a:srgbClr val="1E3950"/>
                </a:solidFill>
                <a:latin typeface="Cormorant Garamond Medium"/>
              </a:rPr>
              <a:t> </a:t>
            </a:r>
            <a:r>
              <a:rPr lang="ru-RU" sz="2400" dirty="0" err="1">
                <a:solidFill>
                  <a:srgbClr val="1E3950"/>
                </a:solidFill>
                <a:latin typeface="Cormorant Garamond Medium"/>
              </a:rPr>
              <a:t>частини</a:t>
            </a:r>
            <a:r>
              <a:rPr lang="ru-RU" sz="2400" dirty="0">
                <a:solidFill>
                  <a:srgbClr val="1E3950"/>
                </a:solidFill>
                <a:latin typeface="Cormorant Garamond Medium"/>
              </a:rPr>
              <a:t> </a:t>
            </a:r>
            <a:r>
              <a:rPr lang="ru-RU" sz="2400" dirty="0" err="1">
                <a:solidFill>
                  <a:srgbClr val="1E3950"/>
                </a:solidFill>
                <a:latin typeface="Cormorant Garamond Medium"/>
              </a:rPr>
              <a:t>політичної</a:t>
            </a:r>
            <a:r>
              <a:rPr lang="ru-RU" sz="2400" dirty="0">
                <a:solidFill>
                  <a:srgbClr val="1E3950"/>
                </a:solidFill>
                <a:latin typeface="Cormorant Garamond Medium"/>
              </a:rPr>
              <a:t> </a:t>
            </a:r>
            <a:r>
              <a:rPr lang="ru-RU" sz="2400" dirty="0" err="1">
                <a:solidFill>
                  <a:srgbClr val="1E3950"/>
                </a:solidFill>
                <a:latin typeface="Cormorant Garamond Medium"/>
              </a:rPr>
              <a:t>ситуації</a:t>
            </a:r>
            <a:r>
              <a:rPr lang="ru-RU" sz="2400" dirty="0">
                <a:solidFill>
                  <a:srgbClr val="1E3950"/>
                </a:solidFill>
                <a:latin typeface="Cormorant Garamond Medium"/>
              </a:rPr>
              <a:t>. На </a:t>
            </a:r>
            <a:r>
              <a:rPr lang="ru-RU" sz="2400" dirty="0" err="1">
                <a:solidFill>
                  <a:srgbClr val="1E3950"/>
                </a:solidFill>
                <a:latin typeface="Cormorant Garamond Medium"/>
              </a:rPr>
              <a:t>відміну</a:t>
            </a:r>
            <a:r>
              <a:rPr lang="ru-RU" sz="2400" dirty="0">
                <a:solidFill>
                  <a:srgbClr val="1E3950"/>
                </a:solidFill>
                <a:latin typeface="Cormorant Garamond Medium"/>
              </a:rPr>
              <a:t> </a:t>
            </a:r>
            <a:r>
              <a:rPr lang="ru-RU" sz="2400" dirty="0" err="1">
                <a:solidFill>
                  <a:srgbClr val="1E3950"/>
                </a:solidFill>
                <a:latin typeface="Cormorant Garamond Medium"/>
              </a:rPr>
              <a:t>від</a:t>
            </a:r>
            <a:r>
              <a:rPr lang="ru-RU" sz="2400" dirty="0">
                <a:solidFill>
                  <a:srgbClr val="1E3950"/>
                </a:solidFill>
                <a:latin typeface="Cormorant Garamond Medium"/>
              </a:rPr>
              <a:t> </a:t>
            </a:r>
            <a:r>
              <a:rPr lang="ru-RU" sz="2400" dirty="0" err="1">
                <a:solidFill>
                  <a:srgbClr val="1E3950"/>
                </a:solidFill>
                <a:latin typeface="Cormorant Garamond Medium"/>
              </a:rPr>
              <a:t>загального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 </a:t>
            </a:r>
            <a:r>
              <a:rPr lang="ru-RU" sz="2400" dirty="0" err="1">
                <a:solidFill>
                  <a:srgbClr val="1E3950"/>
                </a:solidFill>
                <a:latin typeface="Cormorant Garamond Medium"/>
              </a:rPr>
              <a:t>такий</a:t>
            </a:r>
            <a:r>
              <a:rPr lang="ru-RU" sz="2400" dirty="0">
                <a:solidFill>
                  <a:srgbClr val="1E3950"/>
                </a:solidFill>
                <a:latin typeface="Cormorant Garamond Medium"/>
              </a:rPr>
              <a:t> тип </a:t>
            </a:r>
            <a:r>
              <a:rPr lang="ru-RU" sz="2400" dirty="0" err="1">
                <a:solidFill>
                  <a:srgbClr val="1E3950"/>
                </a:solidFill>
                <a:latin typeface="Cormorant Garamond Medium"/>
              </a:rPr>
              <a:t>ситуаційного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 </a:t>
            </a:r>
            <a:r>
              <a:rPr lang="ru-RU" sz="2400" dirty="0" err="1">
                <a:solidFill>
                  <a:srgbClr val="1E3950"/>
                </a:solidFill>
                <a:latin typeface="Cormorant Garamond Medium"/>
              </a:rPr>
              <a:t>варто</a:t>
            </a:r>
            <a:r>
              <a:rPr lang="ru-RU" sz="2400" dirty="0">
                <a:solidFill>
                  <a:srgbClr val="1E3950"/>
                </a:solidFill>
                <a:latin typeface="Cormorant Garamond Medium"/>
              </a:rPr>
              <a:t> </a:t>
            </a:r>
            <a:r>
              <a:rPr lang="ru-RU" sz="2400" dirty="0" err="1">
                <a:solidFill>
                  <a:srgbClr val="1E3950"/>
                </a:solidFill>
                <a:latin typeface="Cormorant Garamond Medium"/>
              </a:rPr>
              <a:t>називати</a:t>
            </a:r>
            <a:r>
              <a:rPr lang="ru-RU" sz="2400" dirty="0">
                <a:solidFill>
                  <a:srgbClr val="1E3950"/>
                </a:solidFill>
                <a:latin typeface="Cormorant Garamond Medium"/>
              </a:rPr>
              <a:t> </a:t>
            </a:r>
            <a:r>
              <a:rPr lang="ru-RU" sz="2400" dirty="0" err="1">
                <a:solidFill>
                  <a:srgbClr val="1E3950"/>
                </a:solidFill>
                <a:latin typeface="Cormorant Garamond Medium"/>
              </a:rPr>
              <a:t>фрагментарним</a:t>
            </a:r>
            <a:r>
              <a:rPr lang="ru-RU" sz="2400" dirty="0">
                <a:solidFill>
                  <a:srgbClr val="1E3950"/>
                </a:solidFill>
                <a:latin typeface="Cormorant Garamond Medium"/>
              </a:rPr>
              <a:t>. </a:t>
            </a:r>
            <a:r>
              <a:rPr lang="ru-RU" sz="2400" dirty="0" err="1">
                <a:solidFill>
                  <a:srgbClr val="1E3950"/>
                </a:solidFill>
                <a:latin typeface="Cormorant Garamond Medium"/>
              </a:rPr>
              <a:t>Він</a:t>
            </a:r>
            <a:r>
              <a:rPr lang="ru-RU" sz="2400" dirty="0">
                <a:solidFill>
                  <a:srgbClr val="1E3950"/>
                </a:solidFill>
                <a:latin typeface="Cormorant Garamond Medium"/>
              </a:rPr>
              <a:t>, як і загальний </a:t>
            </a:r>
            <a:r>
              <a:rPr lang="ru-RU" sz="2400" dirty="0" err="1">
                <a:solidFill>
                  <a:srgbClr val="1E3950"/>
                </a:solidFill>
                <a:latin typeface="Cormorant Garamond Medium"/>
              </a:rPr>
              <a:t>аналіз</a:t>
            </a:r>
            <a:r>
              <a:rPr lang="ru-RU" sz="2400" dirty="0">
                <a:solidFill>
                  <a:srgbClr val="1E3950"/>
                </a:solidFill>
                <a:latin typeface="Cormorant Garamond Medium"/>
              </a:rPr>
              <a:t>, </a:t>
            </a:r>
            <a:r>
              <a:rPr lang="ru-RU" sz="2400" dirty="0" err="1">
                <a:solidFill>
                  <a:srgbClr val="1E3950"/>
                </a:solidFill>
                <a:latin typeface="Cormorant Garamond Medium"/>
              </a:rPr>
              <a:t>також</a:t>
            </a:r>
            <a:r>
              <a:rPr lang="ru-RU" sz="2400" dirty="0">
                <a:solidFill>
                  <a:srgbClr val="1E3950"/>
                </a:solidFill>
                <a:latin typeface="Cormorant Garamond Medium"/>
              </a:rPr>
              <a:t> </a:t>
            </a:r>
            <a:r>
              <a:rPr lang="ru-RU" sz="2400" dirty="0" err="1">
                <a:solidFill>
                  <a:srgbClr val="1E3950"/>
                </a:solidFill>
                <a:latin typeface="Cormorant Garamond Medium"/>
              </a:rPr>
              <a:t>може</a:t>
            </a:r>
            <a:r>
              <a:rPr lang="ru-RU" sz="2400" dirty="0">
                <a:solidFill>
                  <a:srgbClr val="1E3950"/>
                </a:solidFill>
                <a:latin typeface="Cormorant Garamond Medium"/>
              </a:rPr>
              <a:t> бути </a:t>
            </a:r>
            <a:r>
              <a:rPr lang="ru-RU" sz="2400" dirty="0" err="1">
                <a:solidFill>
                  <a:srgbClr val="1E3950"/>
                </a:solidFill>
                <a:latin typeface="Cormorant Garamond Medium"/>
              </a:rPr>
              <a:t>двох</a:t>
            </a:r>
            <a:r>
              <a:rPr lang="ru-RU" sz="2400" dirty="0">
                <a:solidFill>
                  <a:srgbClr val="1E3950"/>
                </a:solidFill>
                <a:latin typeface="Cormorant Garamond Medium"/>
              </a:rPr>
              <a:t> </a:t>
            </a:r>
            <a:r>
              <a:rPr lang="ru-RU" sz="2400" dirty="0" err="1">
                <a:solidFill>
                  <a:srgbClr val="1E3950"/>
                </a:solidFill>
                <a:latin typeface="Cormorant Garamond Medium"/>
              </a:rPr>
              <a:t>типів</a:t>
            </a:r>
            <a:r>
              <a:rPr lang="ru-RU" sz="2400" dirty="0">
                <a:solidFill>
                  <a:srgbClr val="1E3950"/>
                </a:solidFill>
                <a:latin typeface="Cormorant Garamond Medium"/>
              </a:rPr>
              <a:t>, </a:t>
            </a:r>
            <a:r>
              <a:rPr lang="ru-RU" sz="2400" dirty="0" err="1">
                <a:solidFill>
                  <a:srgbClr val="1E3950"/>
                </a:solidFill>
                <a:latin typeface="Cormorant Garamond Medium"/>
              </a:rPr>
              <a:t>причому</a:t>
            </a:r>
            <a:r>
              <a:rPr lang="ru-RU" sz="2400" dirty="0">
                <a:solidFill>
                  <a:srgbClr val="1E3950"/>
                </a:solidFill>
                <a:latin typeface="Cormorant Garamond Medium"/>
              </a:rPr>
              <a:t> перший </a:t>
            </a:r>
            <a:r>
              <a:rPr lang="ru-RU" sz="2400" dirty="0" err="1">
                <a:solidFill>
                  <a:srgbClr val="1E3950"/>
                </a:solidFill>
                <a:latin typeface="Cormorant Garamond Medium"/>
              </a:rPr>
              <a:t>дещо</a:t>
            </a:r>
            <a:r>
              <a:rPr lang="ru-RU" sz="2400" dirty="0">
                <a:solidFill>
                  <a:srgbClr val="1E3950"/>
                </a:solidFill>
                <a:latin typeface="Cormorant Garamond Medium"/>
              </a:rPr>
              <a:t> </a:t>
            </a:r>
            <a:r>
              <a:rPr lang="ru-RU" sz="2400" dirty="0" err="1">
                <a:solidFill>
                  <a:srgbClr val="1E3950"/>
                </a:solidFill>
                <a:latin typeface="Cormorant Garamond Medium"/>
              </a:rPr>
              <a:t>нагадує</a:t>
            </a:r>
            <a:r>
              <a:rPr lang="ru-RU" sz="2400" dirty="0">
                <a:solidFill>
                  <a:srgbClr val="1E3950"/>
                </a:solidFill>
                <a:latin typeface="Cormorant Garamond Medium"/>
              </a:rPr>
              <a:t> </a:t>
            </a:r>
            <a:r>
              <a:rPr lang="ru-RU" sz="2400" dirty="0" err="1">
                <a:solidFill>
                  <a:srgbClr val="1E3950"/>
                </a:solidFill>
                <a:latin typeface="Cormorant Garamond Medium"/>
              </a:rPr>
              <a:t>інституціональний</a:t>
            </a:r>
            <a:r>
              <a:rPr lang="ru-RU" sz="2400" dirty="0">
                <a:solidFill>
                  <a:srgbClr val="1E3950"/>
                </a:solidFill>
                <a:latin typeface="Cormorant Garamond Medium"/>
              </a:rPr>
              <a:t> </a:t>
            </a:r>
            <a:r>
              <a:rPr lang="ru-RU" sz="2400" dirty="0" err="1">
                <a:solidFill>
                  <a:srgbClr val="1E3950"/>
                </a:solidFill>
                <a:latin typeface="Cormorant Garamond Medium"/>
              </a:rPr>
              <a:t>аналіз</a:t>
            </a:r>
            <a:r>
              <a:rPr lang="ru-RU" sz="2400" dirty="0">
                <a:solidFill>
                  <a:srgbClr val="1E3950"/>
                </a:solidFill>
                <a:latin typeface="Cormorant Garamond Medium"/>
              </a:rPr>
              <a:t> – </a:t>
            </a:r>
            <a:r>
              <a:rPr lang="ru-RU" sz="2400" dirty="0" err="1">
                <a:solidFill>
                  <a:srgbClr val="1E3950"/>
                </a:solidFill>
                <a:latin typeface="Cormorant Garamond Medium"/>
              </a:rPr>
              <a:t>він</a:t>
            </a:r>
            <a:r>
              <a:rPr lang="ru-RU" sz="2400" dirty="0">
                <a:solidFill>
                  <a:srgbClr val="1E3950"/>
                </a:solidFill>
                <a:latin typeface="Cormorant Garamond Medium"/>
              </a:rPr>
              <a:t> </a:t>
            </a:r>
            <a:r>
              <a:rPr lang="ru-RU" sz="2400" dirty="0" err="1">
                <a:solidFill>
                  <a:srgbClr val="1E3950"/>
                </a:solidFill>
                <a:latin typeface="Cormorant Garamond Medium"/>
              </a:rPr>
              <a:t>також</a:t>
            </a:r>
            <a:r>
              <a:rPr lang="ru-RU" sz="2400" dirty="0">
                <a:solidFill>
                  <a:srgbClr val="1E3950"/>
                </a:solidFill>
                <a:latin typeface="Cormorant Garamond Medium"/>
              </a:rPr>
              <a:t> </a:t>
            </a:r>
            <a:r>
              <a:rPr lang="ru-RU" sz="2400" dirty="0" err="1">
                <a:solidFill>
                  <a:srgbClr val="1E3950"/>
                </a:solidFill>
                <a:latin typeface="Cormorant Garamond Medium"/>
              </a:rPr>
              <a:t>розглядає</a:t>
            </a:r>
            <a:r>
              <a:rPr lang="ru-RU" sz="2400" dirty="0">
                <a:solidFill>
                  <a:srgbClr val="1E3950"/>
                </a:solidFill>
                <a:latin typeface="Cormorant Garamond Medium"/>
              </a:rPr>
              <a:t> </a:t>
            </a:r>
            <a:r>
              <a:rPr lang="ru-RU" sz="2400" dirty="0" err="1">
                <a:solidFill>
                  <a:srgbClr val="1E3950"/>
                </a:solidFill>
                <a:latin typeface="Cormorant Garamond Medium"/>
              </a:rPr>
              <a:t>діяльність</a:t>
            </a:r>
            <a:r>
              <a:rPr lang="ru-RU" sz="2400" dirty="0">
                <a:solidFill>
                  <a:srgbClr val="1E3950"/>
                </a:solidFill>
                <a:latin typeface="Cormorant Garamond Medium"/>
              </a:rPr>
              <a:t> </a:t>
            </a:r>
            <a:r>
              <a:rPr lang="ru-RU" sz="2400" dirty="0" err="1">
                <a:solidFill>
                  <a:srgbClr val="1E3950"/>
                </a:solidFill>
                <a:latin typeface="Cormorant Garamond Medium"/>
              </a:rPr>
              <a:t>окремих</a:t>
            </a:r>
            <a:r>
              <a:rPr lang="ru-RU" sz="2400" dirty="0">
                <a:solidFill>
                  <a:srgbClr val="1E3950"/>
                </a:solidFill>
                <a:latin typeface="Cormorant Garamond Medium"/>
              </a:rPr>
              <a:t> </a:t>
            </a:r>
            <a:r>
              <a:rPr lang="ru-RU" sz="2400" dirty="0" err="1">
                <a:solidFill>
                  <a:srgbClr val="1E3950"/>
                </a:solidFill>
                <a:latin typeface="Cormorant Garamond Medium"/>
              </a:rPr>
              <a:t>політичних</a:t>
            </a:r>
            <a:r>
              <a:rPr lang="ru-RU" sz="2400" dirty="0">
                <a:solidFill>
                  <a:srgbClr val="1E3950"/>
                </a:solidFill>
                <a:latin typeface="Cormorant Garamond Medium"/>
              </a:rPr>
              <a:t> </a:t>
            </a:r>
            <a:r>
              <a:rPr lang="ru-RU" sz="2400" dirty="0" err="1">
                <a:solidFill>
                  <a:srgbClr val="1E3950"/>
                </a:solidFill>
                <a:latin typeface="Cormorant Garamond Medium"/>
              </a:rPr>
              <a:t>інститутів</a:t>
            </a:r>
            <a:r>
              <a:rPr lang="ru-RU" sz="2400" dirty="0">
                <a:solidFill>
                  <a:srgbClr val="1E3950"/>
                </a:solidFill>
                <a:latin typeface="Cormorant Garamond Medium"/>
              </a:rPr>
              <a:t>, </a:t>
            </a:r>
            <a:r>
              <a:rPr lang="ru-RU" sz="2400" dirty="0" err="1">
                <a:solidFill>
                  <a:srgbClr val="1E3950"/>
                </a:solidFill>
                <a:latin typeface="Cormorant Garamond Medium"/>
              </a:rPr>
              <a:t>однак</a:t>
            </a:r>
            <a:r>
              <a:rPr lang="ru-RU" sz="2400" dirty="0">
                <a:solidFill>
                  <a:srgbClr val="1E3950"/>
                </a:solidFill>
                <a:latin typeface="Cormorant Garamond Medium"/>
              </a:rPr>
              <a:t> </a:t>
            </a:r>
            <a:r>
              <a:rPr lang="ru-RU" sz="2400" dirty="0" err="1">
                <a:solidFill>
                  <a:srgbClr val="1E3950"/>
                </a:solidFill>
                <a:latin typeface="Cormorant Garamond Medium"/>
              </a:rPr>
              <a:t>його</a:t>
            </a:r>
            <a:r>
              <a:rPr lang="ru-RU" sz="2400" dirty="0">
                <a:solidFill>
                  <a:srgbClr val="1E3950"/>
                </a:solidFill>
                <a:latin typeface="Cormorant Garamond Medium"/>
              </a:rPr>
              <a:t> </a:t>
            </a:r>
            <a:r>
              <a:rPr lang="ru-RU" sz="2400" dirty="0" err="1">
                <a:solidFill>
                  <a:srgbClr val="1E3950"/>
                </a:solidFill>
                <a:latin typeface="Cormorant Garamond Medium"/>
              </a:rPr>
              <a:t>об’єктом</a:t>
            </a:r>
            <a:r>
              <a:rPr lang="ru-RU" sz="2400" dirty="0">
                <a:solidFill>
                  <a:srgbClr val="1E3950"/>
                </a:solidFill>
                <a:latin typeface="Cormorant Garamond Medium"/>
              </a:rPr>
              <a:t> є </a:t>
            </a:r>
            <a:r>
              <a:rPr lang="ru-RU" sz="2400" dirty="0" err="1">
                <a:solidFill>
                  <a:srgbClr val="1E3950"/>
                </a:solidFill>
                <a:latin typeface="Cormorant Garamond Medium"/>
              </a:rPr>
              <a:t>лише</a:t>
            </a:r>
            <a:r>
              <a:rPr lang="ru-RU" sz="2400" dirty="0">
                <a:solidFill>
                  <a:srgbClr val="1E3950"/>
                </a:solidFill>
                <a:latin typeface="Cormorant Garamond Medium"/>
              </a:rPr>
              <a:t> один з них. </a:t>
            </a:r>
            <a:r>
              <a:rPr lang="ru-RU" sz="2400" dirty="0" err="1">
                <a:solidFill>
                  <a:srgbClr val="1E3950"/>
                </a:solidFill>
                <a:latin typeface="Cormorant Garamond Medium"/>
              </a:rPr>
              <a:t>Наприклад</a:t>
            </a:r>
            <a:r>
              <a:rPr lang="ru-RU" sz="2400" dirty="0">
                <a:solidFill>
                  <a:srgbClr val="1E3950"/>
                </a:solidFill>
                <a:latin typeface="Cormorant Garamond Medium"/>
              </a:rPr>
              <a:t>, </a:t>
            </a:r>
            <a:r>
              <a:rPr lang="ru-RU" sz="2400" dirty="0" err="1">
                <a:solidFill>
                  <a:srgbClr val="1E3950"/>
                </a:solidFill>
                <a:latin typeface="Cormorant Garamond Medium"/>
              </a:rPr>
              <a:t>можна</a:t>
            </a:r>
            <a:r>
              <a:rPr lang="ru-RU" sz="2400" dirty="0">
                <a:solidFill>
                  <a:srgbClr val="1E3950"/>
                </a:solidFill>
                <a:latin typeface="Cormorant Garamond Medium"/>
              </a:rPr>
              <a:t> </a:t>
            </a:r>
            <a:r>
              <a:rPr lang="ru-RU" sz="2400" dirty="0" err="1">
                <a:solidFill>
                  <a:srgbClr val="1E3950"/>
                </a:solidFill>
                <a:latin typeface="Cormorant Garamond Medium"/>
              </a:rPr>
              <a:t>розглядати</a:t>
            </a:r>
            <a:r>
              <a:rPr lang="ru-RU" sz="2400" dirty="0">
                <a:solidFill>
                  <a:srgbClr val="1E3950"/>
                </a:solidFill>
                <a:latin typeface="Cormorant Garamond Medium"/>
              </a:rPr>
              <a:t> </a:t>
            </a:r>
            <a:r>
              <a:rPr lang="ru-RU" sz="2400" dirty="0" err="1">
                <a:solidFill>
                  <a:srgbClr val="1E3950"/>
                </a:solidFill>
                <a:latin typeface="Cormorant Garamond Medium"/>
              </a:rPr>
              <a:t>винятково</a:t>
            </a:r>
            <a:r>
              <a:rPr lang="ru-RU" sz="2400" dirty="0">
                <a:solidFill>
                  <a:srgbClr val="1E3950"/>
                </a:solidFill>
                <a:latin typeface="Cormorant Garamond Medium"/>
              </a:rPr>
              <a:t> стан </a:t>
            </a:r>
            <a:r>
              <a:rPr lang="ru-RU" sz="2400" dirty="0" err="1">
                <a:solidFill>
                  <a:srgbClr val="1E3950"/>
                </a:solidFill>
                <a:latin typeface="Cormorant Garamond Medium"/>
              </a:rPr>
              <a:t>президентської</a:t>
            </a:r>
            <a:r>
              <a:rPr lang="ru-RU" sz="2400" dirty="0">
                <a:solidFill>
                  <a:srgbClr val="1E3950"/>
                </a:solidFill>
                <a:latin typeface="Cormorant Garamond Medium"/>
              </a:rPr>
              <a:t> </a:t>
            </a:r>
            <a:r>
              <a:rPr lang="ru-RU" sz="2400" dirty="0" err="1">
                <a:solidFill>
                  <a:srgbClr val="1E3950"/>
                </a:solidFill>
                <a:latin typeface="Cormorant Garamond Medium"/>
              </a:rPr>
              <a:t>влади</a:t>
            </a:r>
            <a:r>
              <a:rPr lang="ru-RU" sz="2400" dirty="0">
                <a:solidFill>
                  <a:srgbClr val="1E3950"/>
                </a:solidFill>
                <a:latin typeface="Cormorant Garamond Medium"/>
              </a:rPr>
              <a:t>, </a:t>
            </a:r>
            <a:r>
              <a:rPr lang="ru-RU" sz="2400" dirty="0" err="1">
                <a:solidFill>
                  <a:srgbClr val="1E3950"/>
                </a:solidFill>
                <a:latin typeface="Cormorant Garamond Medium"/>
              </a:rPr>
              <a:t>функціонування</a:t>
            </a:r>
            <a:r>
              <a:rPr lang="ru-RU" sz="2400" dirty="0">
                <a:solidFill>
                  <a:srgbClr val="1E3950"/>
                </a:solidFill>
                <a:latin typeface="Cormorant Garamond Medium"/>
              </a:rPr>
              <a:t> парламенту </a:t>
            </a:r>
            <a:r>
              <a:rPr lang="ru-RU" sz="2400" dirty="0" err="1">
                <a:solidFill>
                  <a:srgbClr val="1E3950"/>
                </a:solidFill>
                <a:latin typeface="Cormorant Garamond Medium"/>
              </a:rPr>
              <a:t>або</a:t>
            </a:r>
            <a:r>
              <a:rPr lang="ru-RU" sz="2400" dirty="0">
                <a:solidFill>
                  <a:srgbClr val="1E3950"/>
                </a:solidFill>
                <a:latin typeface="Cormorant Garamond Medium"/>
              </a:rPr>
              <a:t> </a:t>
            </a:r>
            <a:r>
              <a:rPr lang="ru-RU" sz="2400" dirty="0" err="1">
                <a:solidFill>
                  <a:srgbClr val="1E3950"/>
                </a:solidFill>
                <a:latin typeface="Cormorant Garamond Medium"/>
              </a:rPr>
              <a:t>окремих</a:t>
            </a:r>
            <a:r>
              <a:rPr lang="ru-RU" sz="2400" dirty="0">
                <a:solidFill>
                  <a:srgbClr val="1E3950"/>
                </a:solidFill>
                <a:latin typeface="Cormorant Garamond Medium"/>
              </a:rPr>
              <a:t> </a:t>
            </a:r>
            <a:r>
              <a:rPr lang="ru-RU" sz="2400" dirty="0" err="1">
                <a:solidFill>
                  <a:srgbClr val="1E3950"/>
                </a:solidFill>
                <a:latin typeface="Cormorant Garamond Medium"/>
              </a:rPr>
              <a:t>його</a:t>
            </a:r>
            <a:r>
              <a:rPr lang="ru-RU" sz="2400" dirty="0">
                <a:solidFill>
                  <a:srgbClr val="1E3950"/>
                </a:solidFill>
                <a:latin typeface="Cormorant Garamond Medium"/>
              </a:rPr>
              <a:t> палат, </a:t>
            </a:r>
            <a:r>
              <a:rPr lang="ru-RU" sz="2400" dirty="0" err="1">
                <a:solidFill>
                  <a:srgbClr val="1E3950"/>
                </a:solidFill>
                <a:latin typeface="Cormorant Garamond Medium"/>
              </a:rPr>
              <a:t>діяльність</a:t>
            </a:r>
            <a:r>
              <a:rPr lang="ru-RU" sz="2400" dirty="0">
                <a:solidFill>
                  <a:srgbClr val="1E3950"/>
                </a:solidFill>
                <a:latin typeface="Cormorant Garamond Medium"/>
              </a:rPr>
              <a:t> уряду, </a:t>
            </a:r>
            <a:r>
              <a:rPr lang="ru-RU" sz="2400" dirty="0" err="1">
                <a:solidFill>
                  <a:srgbClr val="1E3950"/>
                </a:solidFill>
                <a:latin typeface="Cormorant Garamond Medium"/>
              </a:rPr>
              <a:t>політичних</a:t>
            </a:r>
            <a:r>
              <a:rPr lang="ru-RU" sz="2400" dirty="0">
                <a:solidFill>
                  <a:srgbClr val="1E3950"/>
                </a:solidFill>
                <a:latin typeface="Cormorant Garamond Medium"/>
              </a:rPr>
              <a:t> </a:t>
            </a:r>
            <a:r>
              <a:rPr lang="ru-RU" sz="2400" dirty="0" err="1">
                <a:solidFill>
                  <a:srgbClr val="1E3950"/>
                </a:solidFill>
                <a:latin typeface="Cormorant Garamond Medium"/>
              </a:rPr>
              <a:t>партій</a:t>
            </a:r>
            <a:r>
              <a:rPr lang="ru-RU" sz="2400" dirty="0">
                <a:solidFill>
                  <a:srgbClr val="1E3950"/>
                </a:solidFill>
                <a:latin typeface="Cormorant Garamond Medium"/>
              </a:rPr>
              <a:t>, ЗМІ. </a:t>
            </a:r>
            <a:r>
              <a:rPr lang="ru-RU" sz="2400" dirty="0" err="1">
                <a:solidFill>
                  <a:srgbClr val="1E3950"/>
                </a:solidFill>
                <a:latin typeface="Cormorant Garamond Medium"/>
              </a:rPr>
              <a:t>Відзначимо</a:t>
            </a:r>
            <a:r>
              <a:rPr lang="ru-RU" sz="2400" dirty="0">
                <a:solidFill>
                  <a:srgbClr val="1E3950"/>
                </a:solidFill>
                <a:latin typeface="Cormorant Garamond Medium"/>
              </a:rPr>
              <a:t>, </a:t>
            </a:r>
            <a:r>
              <a:rPr lang="ru-RU" sz="2400" dirty="0" err="1">
                <a:solidFill>
                  <a:srgbClr val="1E3950"/>
                </a:solidFill>
                <a:latin typeface="Cormorant Garamond Medium"/>
              </a:rPr>
              <a:t>що</a:t>
            </a:r>
            <a:r>
              <a:rPr lang="ru-RU" sz="2400" dirty="0">
                <a:solidFill>
                  <a:srgbClr val="1E3950"/>
                </a:solidFill>
                <a:latin typeface="Cormorant Garamond Medium"/>
              </a:rPr>
              <a:t> </a:t>
            </a:r>
            <a:r>
              <a:rPr lang="ru-RU" sz="2400" dirty="0" err="1">
                <a:solidFill>
                  <a:srgbClr val="1E3950"/>
                </a:solidFill>
                <a:latin typeface="Cormorant Garamond Medium"/>
              </a:rPr>
              <a:t>такий</a:t>
            </a:r>
            <a:r>
              <a:rPr lang="ru-RU" sz="2400" dirty="0">
                <a:solidFill>
                  <a:srgbClr val="1E3950"/>
                </a:solidFill>
                <a:latin typeface="Cormorant Garamond Medium"/>
              </a:rPr>
              <a:t> тип </a:t>
            </a:r>
            <a:r>
              <a:rPr lang="ru-RU" sz="2400" dirty="0" err="1">
                <a:solidFill>
                  <a:srgbClr val="1E3950"/>
                </a:solidFill>
                <a:latin typeface="Cormorant Garamond Medium"/>
              </a:rPr>
              <a:t>аналізу</a:t>
            </a:r>
            <a:r>
              <a:rPr lang="ru-RU" sz="2400" dirty="0">
                <a:solidFill>
                  <a:srgbClr val="1E3950"/>
                </a:solidFill>
                <a:latin typeface="Cormorant Garamond Medium"/>
              </a:rPr>
              <a:t>, як й </a:t>
            </a:r>
            <a:r>
              <a:rPr lang="ru-RU" sz="2400" dirty="0" err="1">
                <a:solidFill>
                  <a:srgbClr val="1E3950"/>
                </a:solidFill>
                <a:latin typeface="Cormorant Garamond Medium"/>
              </a:rPr>
              <a:t>обидва</a:t>
            </a:r>
            <a:r>
              <a:rPr lang="ru-RU" sz="2400" dirty="0">
                <a:solidFill>
                  <a:srgbClr val="1E3950"/>
                </a:solidFill>
                <a:latin typeface="Cormorant Garamond Medium"/>
              </a:rPr>
              <a:t> </a:t>
            </a:r>
            <a:r>
              <a:rPr lang="ru-RU" sz="2400" dirty="0" err="1">
                <a:solidFill>
                  <a:srgbClr val="1E3950"/>
                </a:solidFill>
                <a:latin typeface="Cormorant Garamond Medium"/>
              </a:rPr>
              <a:t>види</a:t>
            </a:r>
            <a:r>
              <a:rPr lang="ru-RU" sz="2400" dirty="0">
                <a:solidFill>
                  <a:srgbClr val="1E3950"/>
                </a:solidFill>
                <a:latin typeface="Cormorant Garamond Medium"/>
              </a:rPr>
              <a:t> </a:t>
            </a:r>
            <a:r>
              <a:rPr lang="ru-RU" sz="2400" dirty="0" err="1">
                <a:solidFill>
                  <a:srgbClr val="1E3950"/>
                </a:solidFill>
                <a:latin typeface="Cormorant Garamond Medium"/>
              </a:rPr>
              <a:t>загального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 </a:t>
            </a:r>
            <a:r>
              <a:rPr lang="ru-RU" sz="2400" dirty="0" err="1">
                <a:solidFill>
                  <a:srgbClr val="1E3950"/>
                </a:solidFill>
                <a:latin typeface="Cormorant Garamond Medium"/>
              </a:rPr>
              <a:t>політичної</a:t>
            </a:r>
            <a:r>
              <a:rPr lang="ru-RU" sz="2400" dirty="0">
                <a:solidFill>
                  <a:srgbClr val="1E3950"/>
                </a:solidFill>
                <a:latin typeface="Cormorant Garamond Medium"/>
              </a:rPr>
              <a:t> </a:t>
            </a:r>
            <a:r>
              <a:rPr lang="ru-RU" sz="2400" dirty="0" err="1">
                <a:solidFill>
                  <a:srgbClr val="1E3950"/>
                </a:solidFill>
                <a:latin typeface="Cormorant Garamond Medium"/>
              </a:rPr>
              <a:t>ситуації</a:t>
            </a:r>
            <a:r>
              <a:rPr lang="ru-RU" sz="2400" dirty="0">
                <a:solidFill>
                  <a:srgbClr val="1E3950"/>
                </a:solidFill>
                <a:latin typeface="Cormorant Garamond Medium"/>
              </a:rPr>
              <a:t>, </a:t>
            </a:r>
            <a:r>
              <a:rPr lang="ru-RU" sz="2400" dirty="0" err="1">
                <a:solidFill>
                  <a:srgbClr val="1E3950"/>
                </a:solidFill>
                <a:latin typeface="Cormorant Garamond Medium"/>
              </a:rPr>
              <a:t>звичайно</a:t>
            </a:r>
            <a:r>
              <a:rPr lang="ru-RU" sz="2400" dirty="0">
                <a:solidFill>
                  <a:srgbClr val="1E3950"/>
                </a:solidFill>
                <a:latin typeface="Cormorant Garamond Medium"/>
              </a:rPr>
              <a:t> </a:t>
            </a:r>
            <a:r>
              <a:rPr lang="ru-RU" sz="2400" dirty="0" err="1">
                <a:solidFill>
                  <a:srgbClr val="1E3950"/>
                </a:solidFill>
                <a:latin typeface="Cormorant Garamond Medium"/>
              </a:rPr>
              <a:t>розрахований</a:t>
            </a:r>
            <a:r>
              <a:rPr lang="ru-RU" sz="2400" dirty="0">
                <a:solidFill>
                  <a:srgbClr val="1E3950"/>
                </a:solidFill>
                <a:latin typeface="Cormorant Garamond Medium"/>
              </a:rPr>
              <a:t> на </a:t>
            </a:r>
            <a:r>
              <a:rPr lang="ru-RU" sz="2400" dirty="0" err="1">
                <a:solidFill>
                  <a:srgbClr val="1E3950"/>
                </a:solidFill>
                <a:latin typeface="Cormorant Garamond Medium"/>
              </a:rPr>
              <a:t>трохи</a:t>
            </a:r>
            <a:r>
              <a:rPr lang="ru-RU" sz="2400" dirty="0">
                <a:solidFill>
                  <a:srgbClr val="1E3950"/>
                </a:solidFill>
                <a:latin typeface="Cormorant Garamond Medium"/>
              </a:rPr>
              <a:t> </a:t>
            </a:r>
            <a:r>
              <a:rPr lang="ru-RU" sz="2400" dirty="0" err="1">
                <a:solidFill>
                  <a:srgbClr val="1E3950"/>
                </a:solidFill>
                <a:latin typeface="Cormorant Garamond Medium"/>
              </a:rPr>
              <a:t>замовників</a:t>
            </a:r>
            <a:r>
              <a:rPr lang="ru-RU" sz="2400" dirty="0">
                <a:solidFill>
                  <a:srgbClr val="1E3950"/>
                </a:solidFill>
                <a:latin typeface="Cormorant Garamond Medium"/>
              </a:rPr>
              <a:t>, </a:t>
            </a:r>
            <a:r>
              <a:rPr lang="ru-RU" sz="2400" dirty="0" err="1">
                <a:solidFill>
                  <a:srgbClr val="1E3950"/>
                </a:solidFill>
                <a:latin typeface="Cormorant Garamond Medium"/>
              </a:rPr>
              <a:t>причому</a:t>
            </a:r>
            <a:r>
              <a:rPr lang="ru-RU" sz="2400" dirty="0">
                <a:solidFill>
                  <a:srgbClr val="1E3950"/>
                </a:solidFill>
                <a:latin typeface="Cormorant Garamond Medium"/>
              </a:rPr>
              <a:t> в </a:t>
            </a:r>
            <a:r>
              <a:rPr lang="ru-RU" sz="2400" dirty="0" err="1">
                <a:solidFill>
                  <a:srgbClr val="1E3950"/>
                </a:solidFill>
                <a:latin typeface="Cormorant Garamond Medium"/>
              </a:rPr>
              <a:t>ряді</a:t>
            </a:r>
            <a:r>
              <a:rPr lang="ru-RU" sz="2400" dirty="0">
                <a:solidFill>
                  <a:srgbClr val="1E3950"/>
                </a:solidFill>
                <a:latin typeface="Cormorant Garamond Medium"/>
              </a:rPr>
              <a:t> </a:t>
            </a:r>
            <a:r>
              <a:rPr lang="ru-RU" sz="2400" dirty="0" err="1">
                <a:solidFill>
                  <a:srgbClr val="1E3950"/>
                </a:solidFill>
                <a:latin typeface="Cormorant Garamond Medium"/>
              </a:rPr>
              <a:t>випадків</a:t>
            </a:r>
            <a:r>
              <a:rPr lang="ru-RU" sz="2400" dirty="0">
                <a:solidFill>
                  <a:srgbClr val="1E3950"/>
                </a:solidFill>
                <a:latin typeface="Cormorant Garamond Medium"/>
              </a:rPr>
              <a:t> </a:t>
            </a:r>
            <a:r>
              <a:rPr lang="ru-RU" sz="2400" dirty="0" err="1">
                <a:solidFill>
                  <a:srgbClr val="1E3950"/>
                </a:solidFill>
                <a:latin typeface="Cormorant Garamond Medium"/>
              </a:rPr>
              <a:t>дане</a:t>
            </a:r>
            <a:r>
              <a:rPr lang="ru-RU" sz="2400" dirty="0">
                <a:solidFill>
                  <a:srgbClr val="1E3950"/>
                </a:solidFill>
                <a:latin typeface="Cormorant Garamond Medium"/>
              </a:rPr>
              <a:t> коло </a:t>
            </a:r>
            <a:r>
              <a:rPr lang="ru-RU" sz="2400" dirty="0" err="1">
                <a:solidFill>
                  <a:srgbClr val="1E3950"/>
                </a:solidFill>
                <a:latin typeface="Cormorant Garamond Medium"/>
              </a:rPr>
              <a:t>відносно</a:t>
            </a:r>
            <a:r>
              <a:rPr lang="ru-RU" sz="2400" dirty="0">
                <a:solidFill>
                  <a:srgbClr val="1E3950"/>
                </a:solidFill>
                <a:latin typeface="Cormorant Garamond Medium"/>
              </a:rPr>
              <a:t> </a:t>
            </a:r>
            <a:r>
              <a:rPr lang="ru-RU" sz="2400" dirty="0" err="1">
                <a:solidFill>
                  <a:srgbClr val="1E3950"/>
                </a:solidFill>
                <a:latin typeface="Cormorant Garamond Medium"/>
              </a:rPr>
              <a:t>широке</a:t>
            </a:r>
            <a:r>
              <a:rPr lang="ru-RU" sz="2400" dirty="0">
                <a:solidFill>
                  <a:srgbClr val="1E3950"/>
                </a:solidFill>
                <a:latin typeface="Cormorant Garamond Medium"/>
              </a:rPr>
              <a:t>. Деякі </a:t>
            </a:r>
            <a:r>
              <a:rPr lang="ru-RU" sz="2400" dirty="0" err="1">
                <a:solidFill>
                  <a:srgbClr val="1E3950"/>
                </a:solidFill>
                <a:latin typeface="Cormorant Garamond Medium"/>
              </a:rPr>
              <a:t>ситуаційні</a:t>
            </a:r>
            <a:r>
              <a:rPr lang="ru-RU" sz="2400" dirty="0">
                <a:solidFill>
                  <a:srgbClr val="1E3950"/>
                </a:solidFill>
                <a:latin typeface="Cormorant Garamond Medium"/>
              </a:rPr>
              <a:t> </a:t>
            </a:r>
            <a:r>
              <a:rPr lang="ru-RU" sz="2400" dirty="0" err="1">
                <a:solidFill>
                  <a:srgbClr val="1E3950"/>
                </a:solidFill>
                <a:latin typeface="Cormorant Garamond Medium"/>
              </a:rPr>
              <a:t>аналізи</a:t>
            </a:r>
            <a:r>
              <a:rPr lang="ru-RU" sz="2400" dirty="0">
                <a:solidFill>
                  <a:srgbClr val="1E3950"/>
                </a:solidFill>
                <a:latin typeface="Cormorant Garamond Medium"/>
              </a:rPr>
              <a:t> </a:t>
            </a:r>
            <a:r>
              <a:rPr lang="ru-RU" sz="2400" dirty="0" err="1">
                <a:solidFill>
                  <a:srgbClr val="1E3950"/>
                </a:solidFill>
                <a:latin typeface="Cormorant Garamond Medium"/>
              </a:rPr>
              <a:t>навіть</a:t>
            </a:r>
            <a:r>
              <a:rPr lang="ru-RU" sz="2400" dirty="0">
                <a:solidFill>
                  <a:srgbClr val="1E3950"/>
                </a:solidFill>
                <a:latin typeface="Cormorant Garamond Medium"/>
              </a:rPr>
              <a:t> </a:t>
            </a:r>
            <a:r>
              <a:rPr lang="ru-RU" sz="2400" dirty="0" err="1">
                <a:solidFill>
                  <a:srgbClr val="1E3950"/>
                </a:solidFill>
                <a:latin typeface="Cormorant Garamond Medium"/>
              </a:rPr>
              <a:t>здійснюються</a:t>
            </a:r>
            <a:r>
              <a:rPr lang="ru-RU" sz="2400" dirty="0">
                <a:solidFill>
                  <a:srgbClr val="1E3950"/>
                </a:solidFill>
                <a:latin typeface="Cormorant Garamond Medium"/>
              </a:rPr>
              <a:t> </a:t>
            </a:r>
            <a:r>
              <a:rPr lang="ru-RU" sz="2400" dirty="0" err="1">
                <a:solidFill>
                  <a:srgbClr val="1E3950"/>
                </a:solidFill>
                <a:latin typeface="Cormorant Garamond Medium"/>
              </a:rPr>
              <a:t>або</a:t>
            </a:r>
            <a:r>
              <a:rPr lang="ru-RU" sz="2400" dirty="0">
                <a:solidFill>
                  <a:srgbClr val="1E3950"/>
                </a:solidFill>
                <a:latin typeface="Cormorant Garamond Medium"/>
              </a:rPr>
              <a:t> </a:t>
            </a:r>
            <a:r>
              <a:rPr lang="ru-RU" sz="2400" dirty="0" err="1">
                <a:solidFill>
                  <a:srgbClr val="1E3950"/>
                </a:solidFill>
                <a:latin typeface="Cormorant Garamond Medium"/>
              </a:rPr>
              <a:t>замовляються</a:t>
            </a:r>
            <a:r>
              <a:rPr lang="ru-RU" sz="2400" dirty="0">
                <a:solidFill>
                  <a:srgbClr val="1E3950"/>
                </a:solidFill>
                <a:latin typeface="Cormorant Garamond Medium"/>
              </a:rPr>
              <a:t> ЗМІ, </a:t>
            </a:r>
            <a:r>
              <a:rPr lang="ru-RU" sz="2400" dirty="0" err="1">
                <a:solidFill>
                  <a:srgbClr val="1E3950"/>
                </a:solidFill>
                <a:latin typeface="Cormorant Garamond Medium"/>
              </a:rPr>
              <a:t>що</a:t>
            </a:r>
            <a:r>
              <a:rPr lang="ru-RU" sz="2400" dirty="0">
                <a:solidFill>
                  <a:srgbClr val="1E3950"/>
                </a:solidFill>
                <a:latin typeface="Cormorant Garamond Medium"/>
              </a:rPr>
              <a:t> не </a:t>
            </a:r>
            <a:r>
              <a:rPr lang="ru-RU" sz="2400" dirty="0" err="1">
                <a:solidFill>
                  <a:srgbClr val="1E3950"/>
                </a:solidFill>
                <a:latin typeface="Cormorant Garamond Medium"/>
              </a:rPr>
              <a:t>суперечить</a:t>
            </a:r>
            <a:r>
              <a:rPr lang="ru-RU" sz="2400" dirty="0">
                <a:solidFill>
                  <a:srgbClr val="1E3950"/>
                </a:solidFill>
                <a:latin typeface="Cormorant Garamond Medium"/>
              </a:rPr>
              <a:t> </a:t>
            </a:r>
            <a:r>
              <a:rPr lang="ru-RU" sz="2400" dirty="0" err="1">
                <a:solidFill>
                  <a:srgbClr val="1E3950"/>
                </a:solidFill>
                <a:latin typeface="Cormorant Garamond Medium"/>
              </a:rPr>
              <a:t>суті</a:t>
            </a:r>
            <a:r>
              <a:rPr lang="ru-RU" sz="2400" dirty="0">
                <a:solidFill>
                  <a:srgbClr val="1E3950"/>
                </a:solidFill>
                <a:latin typeface="Cormorant Garamond Medium"/>
              </a:rPr>
              <a:t> </a:t>
            </a:r>
            <a:r>
              <a:rPr lang="ru-RU" sz="2400" dirty="0" err="1">
                <a:solidFill>
                  <a:srgbClr val="1E3950"/>
                </a:solidFill>
                <a:latin typeface="Cormorant Garamond Medium"/>
              </a:rPr>
              <a:t>ситуаційного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 – </a:t>
            </a:r>
            <a:r>
              <a:rPr lang="ru-RU" sz="2400" dirty="0" err="1">
                <a:solidFill>
                  <a:srgbClr val="1E3950"/>
                </a:solidFill>
                <a:latin typeface="Cormorant Garamond Medium"/>
              </a:rPr>
              <a:t>адже</a:t>
            </a:r>
            <a:r>
              <a:rPr lang="ru-RU" sz="2400" dirty="0">
                <a:solidFill>
                  <a:srgbClr val="1E3950"/>
                </a:solidFill>
                <a:latin typeface="Cormorant Garamond Medium"/>
              </a:rPr>
              <a:t> ЗМІ </a:t>
            </a:r>
            <a:r>
              <a:rPr lang="ru-RU" sz="2400" dirty="0" err="1">
                <a:solidFill>
                  <a:srgbClr val="1E3950"/>
                </a:solidFill>
                <a:latin typeface="Cormorant Garamond Medium"/>
              </a:rPr>
              <a:t>також</a:t>
            </a:r>
            <a:r>
              <a:rPr lang="ru-RU" sz="2400" dirty="0">
                <a:solidFill>
                  <a:srgbClr val="1E3950"/>
                </a:solidFill>
                <a:latin typeface="Cormorant Garamond Medium"/>
              </a:rPr>
              <a:t> є одним </a:t>
            </a:r>
            <a:r>
              <a:rPr lang="ru-RU" sz="2400" dirty="0" err="1">
                <a:solidFill>
                  <a:srgbClr val="1E3950"/>
                </a:solidFill>
                <a:latin typeface="Cormorant Garamond Medium"/>
              </a:rPr>
              <a:t>із</a:t>
            </a:r>
            <a:r>
              <a:rPr lang="ru-RU" sz="2400" dirty="0">
                <a:solidFill>
                  <a:srgbClr val="1E3950"/>
                </a:solidFill>
                <a:latin typeface="Cormorant Garamond Medium"/>
              </a:rPr>
              <a:t> </a:t>
            </a:r>
            <a:r>
              <a:rPr lang="ru-RU" sz="2400" dirty="0" err="1">
                <a:solidFill>
                  <a:srgbClr val="1E3950"/>
                </a:solidFill>
                <a:latin typeface="Cormorant Garamond Medium"/>
              </a:rPr>
              <a:t>суб’єктів</a:t>
            </a:r>
            <a:r>
              <a:rPr lang="ru-RU" sz="2400" dirty="0">
                <a:solidFill>
                  <a:srgbClr val="1E3950"/>
                </a:solidFill>
                <a:latin typeface="Cormorant Garamond Medium"/>
              </a:rPr>
              <a:t> </a:t>
            </a:r>
            <a:r>
              <a:rPr lang="ru-RU" sz="2400" dirty="0" err="1">
                <a:solidFill>
                  <a:srgbClr val="1E3950"/>
                </a:solidFill>
                <a:latin typeface="Cormorant Garamond Medium"/>
              </a:rPr>
              <a:t>політичного</a:t>
            </a:r>
            <a:r>
              <a:rPr lang="ru-RU" sz="2400" dirty="0">
                <a:solidFill>
                  <a:srgbClr val="1E3950"/>
                </a:solidFill>
                <a:latin typeface="Cormorant Garamond Medium"/>
              </a:rPr>
              <a:t> </a:t>
            </a:r>
            <a:r>
              <a:rPr lang="ru-RU" sz="2400" dirty="0" err="1">
                <a:solidFill>
                  <a:srgbClr val="1E3950"/>
                </a:solidFill>
                <a:latin typeface="Cormorant Garamond Medium"/>
              </a:rPr>
              <a:t>аналізу</a:t>
            </a:r>
            <a:r>
              <a:rPr lang="ru-RU" sz="2400" dirty="0">
                <a:solidFill>
                  <a:srgbClr val="1E3950"/>
                </a:solidFill>
                <a:latin typeface="Cormorant Garamond Medium"/>
              </a:rPr>
              <a:t>.</a:t>
            </a:r>
            <a:endParaRPr lang="en-US" sz="2400" dirty="0">
              <a:solidFill>
                <a:srgbClr val="1E3950"/>
              </a:solidFill>
              <a:latin typeface="Cormorant Garamond Medium"/>
            </a:endParaRPr>
          </a:p>
        </p:txBody>
      </p:sp>
      <p:pic>
        <p:nvPicPr>
          <p:cNvPr id="34" name="Рисунок 33"/>
          <p:cNvPicPr>
            <a:picLocks noChangeAspect="1"/>
          </p:cNvPicPr>
          <p:nvPr/>
        </p:nvPicPr>
        <p:blipFill>
          <a:blip r:embed="rId2"/>
          <a:stretch>
            <a:fillRect/>
          </a:stretch>
        </p:blipFill>
        <p:spPr>
          <a:xfrm>
            <a:off x="457200" y="1149591"/>
            <a:ext cx="8915400" cy="7772400"/>
          </a:xfrm>
          <a:prstGeom prst="rect">
            <a:avLst/>
          </a:prstGeom>
        </p:spPr>
      </p:pic>
    </p:spTree>
    <p:extLst>
      <p:ext uri="{BB962C8B-B14F-4D97-AF65-F5344CB8AC3E}">
        <p14:creationId xmlns:p14="http://schemas.microsoft.com/office/powerpoint/2010/main" val="380766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35872" y="471205"/>
            <a:ext cx="7354315" cy="1477328"/>
          </a:xfrm>
          <a:prstGeom prst="rect">
            <a:avLst/>
          </a:prstGeom>
        </p:spPr>
        <p:txBody>
          <a:bodyPr wrap="square" lIns="0" tIns="0" rIns="0" bIns="0" rtlCol="0" anchor="t">
            <a:spAutoFit/>
          </a:bodyPr>
          <a:lstStyle/>
          <a:p>
            <a:pPr marL="0" lvl="1" indent="0" algn="ctr">
              <a:spcBef>
                <a:spcPct val="0"/>
              </a:spcBef>
            </a:pPr>
            <a:r>
              <a:rPr lang="uk-UA" sz="4800" b="1" spc="-236" dirty="0" smtClean="0">
                <a:solidFill>
                  <a:srgbClr val="00694C"/>
                </a:solidFill>
                <a:latin typeface="Times New Roman Medium"/>
                <a:ea typeface="Times New Roman Medium"/>
                <a:cs typeface="Times New Roman Medium"/>
                <a:sym typeface="Times New Roman Medium"/>
              </a:rPr>
              <a:t>3. </a:t>
            </a:r>
            <a:r>
              <a:rPr lang="en-US" sz="4800" b="1" spc="-236" dirty="0" smtClean="0">
                <a:solidFill>
                  <a:srgbClr val="00694C"/>
                </a:solidFill>
                <a:latin typeface="Times New Roman Medium"/>
                <a:ea typeface="Times New Roman Medium"/>
                <a:cs typeface="Times New Roman Medium"/>
                <a:sym typeface="Times New Roman Medium"/>
              </a:rPr>
              <a:t>Поняття </a:t>
            </a:r>
            <a:r>
              <a:rPr lang="en-US" sz="4800" b="1" spc="-236" dirty="0" err="1">
                <a:solidFill>
                  <a:srgbClr val="00694C"/>
                </a:solidFill>
                <a:latin typeface="Times New Roman Medium"/>
                <a:ea typeface="Times New Roman Medium"/>
                <a:cs typeface="Times New Roman Medium"/>
                <a:sym typeface="Times New Roman Medium"/>
              </a:rPr>
              <a:t>та</a:t>
            </a:r>
            <a:r>
              <a:rPr lang="en-US" sz="4800" b="1" spc="-236" dirty="0">
                <a:solidFill>
                  <a:srgbClr val="00694C"/>
                </a:solidFill>
                <a:latin typeface="Times New Roman Medium"/>
                <a:ea typeface="Times New Roman Medium"/>
                <a:cs typeface="Times New Roman Medium"/>
                <a:sym typeface="Times New Roman Medium"/>
              </a:rPr>
              <a:t> </a:t>
            </a:r>
            <a:r>
              <a:rPr lang="en-US" sz="4800" b="1" spc="-236" dirty="0" err="1">
                <a:solidFill>
                  <a:srgbClr val="00694C"/>
                </a:solidFill>
                <a:latin typeface="Times New Roman Medium"/>
                <a:ea typeface="Times New Roman Medium"/>
                <a:cs typeface="Times New Roman Medium"/>
                <a:sym typeface="Times New Roman Medium"/>
              </a:rPr>
              <a:t>застосування</a:t>
            </a:r>
            <a:r>
              <a:rPr lang="en-US" sz="4800" b="1" spc="-236" dirty="0">
                <a:solidFill>
                  <a:srgbClr val="00694C"/>
                </a:solidFill>
                <a:latin typeface="Times New Roman Medium"/>
                <a:ea typeface="Times New Roman Medium"/>
                <a:cs typeface="Times New Roman Medium"/>
                <a:sym typeface="Times New Roman Medium"/>
              </a:rPr>
              <a:t> </a:t>
            </a:r>
            <a:r>
              <a:rPr lang="en-US" sz="4800" b="1" spc="-236" dirty="0" err="1">
                <a:solidFill>
                  <a:srgbClr val="00694C"/>
                </a:solidFill>
                <a:latin typeface="Times New Roman Medium"/>
                <a:ea typeface="Times New Roman Medium"/>
                <a:cs typeface="Times New Roman Medium"/>
                <a:sym typeface="Times New Roman Medium"/>
              </a:rPr>
              <a:t>ресурсного</a:t>
            </a:r>
            <a:r>
              <a:rPr lang="en-US" sz="4800" b="1" spc="-236" dirty="0">
                <a:solidFill>
                  <a:srgbClr val="00694C"/>
                </a:solidFill>
                <a:latin typeface="Times New Roman Medium"/>
                <a:ea typeface="Times New Roman Medium"/>
                <a:cs typeface="Times New Roman Medium"/>
                <a:sym typeface="Times New Roman Medium"/>
              </a:rPr>
              <a:t> </a:t>
            </a:r>
            <a:r>
              <a:rPr lang="en-US" sz="4800" b="1" spc="-236" dirty="0" err="1">
                <a:solidFill>
                  <a:srgbClr val="00694C"/>
                </a:solidFill>
                <a:latin typeface="Times New Roman Medium"/>
                <a:ea typeface="Times New Roman Medium"/>
                <a:cs typeface="Times New Roman Medium"/>
                <a:sym typeface="Times New Roman Medium"/>
              </a:rPr>
              <a:t>аналізу</a:t>
            </a:r>
            <a:endParaRPr lang="en-US" sz="4400" dirty="0">
              <a:solidFill>
                <a:schemeClr val="tx2"/>
              </a:solidFill>
              <a:latin typeface="Times New Roman" panose="02020603050405020304" pitchFamily="18" charset="0"/>
              <a:cs typeface="Times New Roman" panose="02020603050405020304" pitchFamily="18" charset="0"/>
            </a:endParaRPr>
          </a:p>
        </p:txBody>
      </p:sp>
      <p:sp>
        <p:nvSpPr>
          <p:cNvPr id="3" name="Freeform 3"/>
          <p:cNvSpPr/>
          <p:nvPr/>
        </p:nvSpPr>
        <p:spPr>
          <a:xfrm flipH="1">
            <a:off x="12877959" y="-4252260"/>
            <a:ext cx="7666059" cy="6631969"/>
          </a:xfrm>
          <a:custGeom>
            <a:avLst/>
            <a:gdLst/>
            <a:ahLst/>
            <a:cxnLst/>
            <a:rect l="l" t="t" r="r" b="b"/>
            <a:pathLst>
              <a:path w="7666059" h="6631969">
                <a:moveTo>
                  <a:pt x="7666060" y="0"/>
                </a:moveTo>
                <a:lnTo>
                  <a:pt x="0" y="0"/>
                </a:lnTo>
                <a:lnTo>
                  <a:pt x="0" y="6631969"/>
                </a:lnTo>
                <a:lnTo>
                  <a:pt x="7666060" y="6631969"/>
                </a:lnTo>
                <a:lnTo>
                  <a:pt x="766606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3338789" y="592573"/>
            <a:ext cx="3713430" cy="1234593"/>
          </a:xfrm>
          <a:custGeom>
            <a:avLst/>
            <a:gdLst/>
            <a:ahLst/>
            <a:cxnLst/>
            <a:rect l="l" t="t" r="r" b="b"/>
            <a:pathLst>
              <a:path w="2801465" h="931394">
                <a:moveTo>
                  <a:pt x="0" y="0"/>
                </a:moveTo>
                <a:lnTo>
                  <a:pt x="2801465" y="0"/>
                </a:lnTo>
                <a:lnTo>
                  <a:pt x="2801465" y="931394"/>
                </a:lnTo>
                <a:lnTo>
                  <a:pt x="0" y="931394"/>
                </a:lnTo>
                <a:close/>
              </a:path>
            </a:pathLst>
          </a:custGeom>
          <a:solidFill>
            <a:srgbClr val="E5E5E5"/>
          </a:solidFill>
          <a:ln cap="sq">
            <a:noFill/>
            <a:prstDash val="sysDot"/>
            <a:miter/>
          </a:ln>
        </p:spPr>
      </p:sp>
      <p:grpSp>
        <p:nvGrpSpPr>
          <p:cNvPr id="7" name="Group 7"/>
          <p:cNvGrpSpPr>
            <a:grpSpLocks noChangeAspect="1"/>
          </p:cNvGrpSpPr>
          <p:nvPr/>
        </p:nvGrpSpPr>
        <p:grpSpPr>
          <a:xfrm>
            <a:off x="610376" y="592573"/>
            <a:ext cx="5173299" cy="4479787"/>
            <a:chOff x="0" y="0"/>
            <a:chExt cx="7029450" cy="6087110"/>
          </a:xfrm>
        </p:grpSpPr>
        <p:sp>
          <p:nvSpPr>
            <p:cNvPr id="8" name="Freeform 8"/>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1757680" y="6088380"/>
                  </a:lnTo>
                  <a:lnTo>
                    <a:pt x="5271770" y="6088380"/>
                  </a:lnTo>
                  <a:lnTo>
                    <a:pt x="7029450" y="3044190"/>
                  </a:lnTo>
                  <a:lnTo>
                    <a:pt x="7029450" y="1757680"/>
                  </a:lnTo>
                  <a:cubicBezTo>
                    <a:pt x="7029450" y="787400"/>
                    <a:pt x="6242050" y="0"/>
                    <a:pt x="5271770" y="0"/>
                  </a:cubicBezTo>
                  <a:lnTo>
                    <a:pt x="5271770" y="0"/>
                  </a:lnTo>
                  <a:close/>
                </a:path>
              </a:pathLst>
            </a:custGeom>
            <a:blipFill>
              <a:blip r:embed="rId4"/>
              <a:stretch>
                <a:fillRect r="-29918"/>
              </a:stretch>
            </a:blipFill>
          </p:spPr>
        </p:sp>
      </p:grpSp>
      <p:grpSp>
        <p:nvGrpSpPr>
          <p:cNvPr id="9" name="Group 9"/>
          <p:cNvGrpSpPr>
            <a:grpSpLocks noChangeAspect="1"/>
          </p:cNvGrpSpPr>
          <p:nvPr/>
        </p:nvGrpSpPr>
        <p:grpSpPr>
          <a:xfrm>
            <a:off x="4602239" y="2897332"/>
            <a:ext cx="5212676" cy="4513942"/>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t="-36501" b="-36501"/>
              </a:stretch>
            </a:blipFill>
          </p:spPr>
        </p:sp>
      </p:grpSp>
      <p:sp>
        <p:nvSpPr>
          <p:cNvPr id="11" name="Freeform 11"/>
          <p:cNvSpPr/>
          <p:nvPr/>
        </p:nvSpPr>
        <p:spPr>
          <a:xfrm flipH="1">
            <a:off x="-671482" y="8120929"/>
            <a:ext cx="7666059" cy="6631969"/>
          </a:xfrm>
          <a:custGeom>
            <a:avLst/>
            <a:gdLst/>
            <a:ahLst/>
            <a:cxnLst/>
            <a:rect l="l" t="t" r="r" b="b"/>
            <a:pathLst>
              <a:path w="7666059" h="6631969">
                <a:moveTo>
                  <a:pt x="7666059" y="0"/>
                </a:moveTo>
                <a:lnTo>
                  <a:pt x="0" y="0"/>
                </a:lnTo>
                <a:lnTo>
                  <a:pt x="0" y="6631968"/>
                </a:lnTo>
                <a:lnTo>
                  <a:pt x="7666059" y="6631968"/>
                </a:lnTo>
                <a:lnTo>
                  <a:pt x="7666059"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2" name="Group 12"/>
          <p:cNvGrpSpPr>
            <a:grpSpLocks noChangeAspect="1"/>
          </p:cNvGrpSpPr>
          <p:nvPr/>
        </p:nvGrpSpPr>
        <p:grpSpPr>
          <a:xfrm>
            <a:off x="1429490" y="5214640"/>
            <a:ext cx="4060278" cy="3516018"/>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3672" r="-26179"/>
              </a:stretch>
            </a:blipFill>
          </p:spPr>
        </p:sp>
      </p:grpSp>
      <p:grpSp>
        <p:nvGrpSpPr>
          <p:cNvPr id="14" name="Group 14"/>
          <p:cNvGrpSpPr>
            <a:grpSpLocks noChangeAspect="1"/>
          </p:cNvGrpSpPr>
          <p:nvPr/>
        </p:nvGrpSpPr>
        <p:grpSpPr>
          <a:xfrm>
            <a:off x="8639784" y="5214640"/>
            <a:ext cx="5173299" cy="4479787"/>
            <a:chOff x="0" y="0"/>
            <a:chExt cx="7029450" cy="6087110"/>
          </a:xfrm>
        </p:grpSpPr>
        <p:sp>
          <p:nvSpPr>
            <p:cNvPr id="15" name="Freeform 15"/>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1757680" y="6088380"/>
                  </a:lnTo>
                  <a:lnTo>
                    <a:pt x="5271770" y="6088380"/>
                  </a:lnTo>
                  <a:lnTo>
                    <a:pt x="7029450" y="3044190"/>
                  </a:lnTo>
                  <a:lnTo>
                    <a:pt x="7029450" y="1757680"/>
                  </a:lnTo>
                  <a:cubicBezTo>
                    <a:pt x="7029450" y="787400"/>
                    <a:pt x="6242050" y="0"/>
                    <a:pt x="5271770" y="0"/>
                  </a:cubicBezTo>
                  <a:lnTo>
                    <a:pt x="5271770" y="0"/>
                  </a:lnTo>
                  <a:close/>
                </a:path>
              </a:pathLst>
            </a:custGeom>
            <a:blipFill>
              <a:blip r:embed="rId7"/>
              <a:stretch>
                <a:fillRect l="-2518" t="-60726" b="-16599"/>
              </a:stretch>
            </a:blipFill>
          </p:spPr>
        </p:sp>
      </p:grpSp>
      <p:grpSp>
        <p:nvGrpSpPr>
          <p:cNvPr id="16" name="Group 16"/>
          <p:cNvGrpSpPr>
            <a:grpSpLocks noChangeAspect="1"/>
          </p:cNvGrpSpPr>
          <p:nvPr/>
        </p:nvGrpSpPr>
        <p:grpSpPr>
          <a:xfrm>
            <a:off x="9054679" y="2086775"/>
            <a:ext cx="3447737" cy="2985585"/>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10970" r="-18922"/>
              </a:stretch>
            </a:blipFill>
          </p:spPr>
        </p:sp>
      </p:grpSp>
      <p:sp>
        <p:nvSpPr>
          <p:cNvPr id="18" name="Freeform 18"/>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111909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Freeform 2"/>
          <p:cNvSpPr/>
          <p:nvPr/>
        </p:nvSpPr>
        <p:spPr>
          <a:xfrm>
            <a:off x="8851938" y="526308"/>
            <a:ext cx="8731992" cy="8731992"/>
          </a:xfrm>
          <a:custGeom>
            <a:avLst/>
            <a:gdLst/>
            <a:ahLst/>
            <a:cxnLst/>
            <a:rect l="l" t="t" r="r" b="b"/>
            <a:pathLst>
              <a:path w="8731992" h="8731992">
                <a:moveTo>
                  <a:pt x="0" y="0"/>
                </a:moveTo>
                <a:lnTo>
                  <a:pt x="8731992" y="0"/>
                </a:lnTo>
                <a:lnTo>
                  <a:pt x="8731992" y="8731992"/>
                </a:lnTo>
                <a:lnTo>
                  <a:pt x="0" y="8731992"/>
                </a:lnTo>
                <a:lnTo>
                  <a:pt x="0" y="0"/>
                </a:lnTo>
                <a:close/>
              </a:path>
            </a:pathLst>
          </a:custGeom>
          <a:blipFill>
            <a:blip r:embed="rId2"/>
            <a:stretch>
              <a:fillRect/>
            </a:stretch>
          </a:blipFill>
        </p:spPr>
      </p:sp>
      <p:sp>
        <p:nvSpPr>
          <p:cNvPr id="3" name="TextBox 3"/>
          <p:cNvSpPr txBox="1"/>
          <p:nvPr/>
        </p:nvSpPr>
        <p:spPr>
          <a:xfrm>
            <a:off x="310564" y="2058346"/>
            <a:ext cx="8541375" cy="7199954"/>
          </a:xfrm>
          <a:prstGeom prst="rect">
            <a:avLst/>
          </a:prstGeom>
        </p:spPr>
        <p:txBody>
          <a:bodyPr lIns="0" tIns="0" rIns="0" bIns="0" rtlCol="0" anchor="t">
            <a:spAutoFit/>
          </a:bodyPr>
          <a:lstStyle/>
          <a:p>
            <a:pPr algn="ctr">
              <a:lnSpc>
                <a:spcPts val="4627"/>
              </a:lnSpc>
            </a:pPr>
            <a:r>
              <a:rPr lang="en-US" sz="5141" b="1" spc="-236" dirty="0">
                <a:solidFill>
                  <a:srgbClr val="00694C"/>
                </a:solidFill>
                <a:latin typeface="Times New Roman Medium"/>
                <a:ea typeface="Times New Roman Medium"/>
                <a:cs typeface="Times New Roman Medium"/>
                <a:sym typeface="Times New Roman Medium"/>
              </a:rPr>
              <a:t> 1. </a:t>
            </a:r>
            <a:r>
              <a:rPr lang="en-US" sz="5141" b="1" spc="-236" dirty="0" err="1">
                <a:solidFill>
                  <a:srgbClr val="00694C"/>
                </a:solidFill>
                <a:latin typeface="Times New Roman Medium"/>
                <a:ea typeface="Times New Roman Medium"/>
                <a:cs typeface="Times New Roman Medium"/>
                <a:sym typeface="Times New Roman Medium"/>
              </a:rPr>
              <a:t>Сутність</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та</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основні</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завдання</a:t>
            </a:r>
            <a:r>
              <a:rPr lang="en-US" sz="5141" b="1" spc="-236" dirty="0">
                <a:solidFill>
                  <a:srgbClr val="00694C"/>
                </a:solidFill>
                <a:latin typeface="Times New Roman Medium"/>
                <a:ea typeface="Times New Roman Medium"/>
                <a:cs typeface="Times New Roman Medium"/>
                <a:sym typeface="Times New Roman Medium"/>
              </a:rPr>
              <a:t> аналітичних </a:t>
            </a:r>
            <a:r>
              <a:rPr lang="en-US" sz="5141" b="1" spc="-236" dirty="0" err="1">
                <a:solidFill>
                  <a:srgbClr val="00694C"/>
                </a:solidFill>
                <a:latin typeface="Times New Roman Medium"/>
                <a:ea typeface="Times New Roman Medium"/>
                <a:cs typeface="Times New Roman Medium"/>
                <a:sym typeface="Times New Roman Medium"/>
              </a:rPr>
              <a:t>технологій</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політичного</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консультування</a:t>
            </a:r>
            <a:endParaRPr lang="en-US" sz="5141" b="1" spc="-236" dirty="0">
              <a:solidFill>
                <a:srgbClr val="00694C"/>
              </a:solidFill>
              <a:latin typeface="Times New Roman Medium"/>
              <a:ea typeface="Times New Roman Medium"/>
              <a:cs typeface="Times New Roman Medium"/>
              <a:sym typeface="Times New Roman Medium"/>
            </a:endParaRPr>
          </a:p>
          <a:p>
            <a:pPr algn="ctr">
              <a:lnSpc>
                <a:spcPts val="4627"/>
              </a:lnSpc>
            </a:pPr>
            <a:r>
              <a:rPr lang="en-US" sz="5141" b="1" spc="-236" dirty="0">
                <a:solidFill>
                  <a:srgbClr val="00694C"/>
                </a:solidFill>
                <a:latin typeface="Times New Roman Medium"/>
                <a:ea typeface="Times New Roman Medium"/>
                <a:cs typeface="Times New Roman Medium"/>
                <a:sym typeface="Times New Roman Medium"/>
              </a:rPr>
              <a:t> 2. </a:t>
            </a:r>
            <a:r>
              <a:rPr lang="en-US" sz="5141" b="1" spc="-236" dirty="0" err="1">
                <a:solidFill>
                  <a:srgbClr val="00694C"/>
                </a:solidFill>
                <a:latin typeface="Times New Roman Medium"/>
                <a:ea typeface="Times New Roman Medium"/>
                <a:cs typeface="Times New Roman Medium"/>
                <a:sym typeface="Times New Roman Medium"/>
              </a:rPr>
              <a:t>Базові</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засади</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аналізу</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політичної</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ситуації</a:t>
            </a:r>
            <a:endParaRPr lang="en-US" sz="5141" b="1" spc="-236" dirty="0">
              <a:solidFill>
                <a:srgbClr val="00694C"/>
              </a:solidFill>
              <a:latin typeface="Times New Roman Medium"/>
              <a:ea typeface="Times New Roman Medium"/>
              <a:cs typeface="Times New Roman Medium"/>
              <a:sym typeface="Times New Roman Medium"/>
            </a:endParaRPr>
          </a:p>
          <a:p>
            <a:pPr algn="ctr">
              <a:lnSpc>
                <a:spcPts val="4627"/>
              </a:lnSpc>
            </a:pPr>
            <a:r>
              <a:rPr lang="en-US" sz="5141" b="1" spc="-236" dirty="0">
                <a:solidFill>
                  <a:srgbClr val="00694C"/>
                </a:solidFill>
                <a:latin typeface="Times New Roman Medium"/>
                <a:ea typeface="Times New Roman Medium"/>
                <a:cs typeface="Times New Roman Medium"/>
                <a:sym typeface="Times New Roman Medium"/>
              </a:rPr>
              <a:t> 3. Поняття </a:t>
            </a:r>
            <a:r>
              <a:rPr lang="en-US" sz="5141" b="1" spc="-236" dirty="0" err="1">
                <a:solidFill>
                  <a:srgbClr val="00694C"/>
                </a:solidFill>
                <a:latin typeface="Times New Roman Medium"/>
                <a:ea typeface="Times New Roman Medium"/>
                <a:cs typeface="Times New Roman Medium"/>
                <a:sym typeface="Times New Roman Medium"/>
              </a:rPr>
              <a:t>та</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застосування</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ресурсного</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аналізу</a:t>
            </a:r>
            <a:endParaRPr lang="en-US" sz="5141" b="1" spc="-236" dirty="0">
              <a:solidFill>
                <a:srgbClr val="00694C"/>
              </a:solidFill>
              <a:latin typeface="Times New Roman Medium"/>
              <a:ea typeface="Times New Roman Medium"/>
              <a:cs typeface="Times New Roman Medium"/>
              <a:sym typeface="Times New Roman Medium"/>
            </a:endParaRPr>
          </a:p>
          <a:p>
            <a:pPr algn="ctr">
              <a:lnSpc>
                <a:spcPts val="4627"/>
              </a:lnSpc>
            </a:pPr>
            <a:r>
              <a:rPr lang="en-US" sz="5141" b="1" spc="-236" dirty="0">
                <a:solidFill>
                  <a:srgbClr val="00694C"/>
                </a:solidFill>
                <a:latin typeface="Times New Roman Medium"/>
                <a:ea typeface="Times New Roman Medium"/>
                <a:cs typeface="Times New Roman Medium"/>
                <a:sym typeface="Times New Roman Medium"/>
              </a:rPr>
              <a:t> 4. Поняття «</a:t>
            </a:r>
            <a:r>
              <a:rPr lang="en-US" sz="5141" b="1" spc="-236" dirty="0" err="1">
                <a:solidFill>
                  <a:srgbClr val="00694C"/>
                </a:solidFill>
                <a:latin typeface="Times New Roman Medium"/>
                <a:ea typeface="Times New Roman Medium"/>
                <a:cs typeface="Times New Roman Medium"/>
                <a:sym typeface="Times New Roman Medium"/>
              </a:rPr>
              <a:t>моніторинг</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Принципи</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побудови</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системи</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моніторингу</a:t>
            </a:r>
            <a:endParaRPr lang="en-US" sz="5141" b="1" spc="-236" dirty="0">
              <a:solidFill>
                <a:srgbClr val="00694C"/>
              </a:solidFill>
              <a:latin typeface="Times New Roman Medium"/>
              <a:ea typeface="Times New Roman Medium"/>
              <a:cs typeface="Times New Roman Medium"/>
              <a:sym typeface="Times New Roman Medium"/>
            </a:endParaRPr>
          </a:p>
          <a:p>
            <a:pPr marL="0" lvl="1" indent="0" algn="ctr">
              <a:lnSpc>
                <a:spcPts val="4627"/>
              </a:lnSpc>
            </a:pPr>
            <a:endParaRPr lang="en-US" sz="5141" b="1" spc="-236" dirty="0">
              <a:solidFill>
                <a:srgbClr val="00694C"/>
              </a:solidFill>
              <a:latin typeface="Times New Roman Medium"/>
              <a:ea typeface="Times New Roman Medium"/>
              <a:cs typeface="Times New Roman Medium"/>
              <a:sym typeface="Times New Roman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Freeform 2"/>
          <p:cNvSpPr/>
          <p:nvPr/>
        </p:nvSpPr>
        <p:spPr>
          <a:xfrm>
            <a:off x="-1143000" y="-8040349"/>
            <a:ext cx="12103097" cy="9507653"/>
          </a:xfrm>
          <a:custGeom>
            <a:avLst/>
            <a:gdLst/>
            <a:ahLst/>
            <a:cxnLst/>
            <a:rect l="l" t="t" r="r" b="b"/>
            <a:pathLst>
              <a:path w="12103097" h="10470485">
                <a:moveTo>
                  <a:pt x="0" y="0"/>
                </a:moveTo>
                <a:lnTo>
                  <a:pt x="12103097" y="0"/>
                </a:lnTo>
                <a:lnTo>
                  <a:pt x="12103097" y="10470485"/>
                </a:lnTo>
                <a:lnTo>
                  <a:pt x="0" y="104704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a:grpSpLocks noChangeAspect="1"/>
          </p:cNvGrpSpPr>
          <p:nvPr/>
        </p:nvGrpSpPr>
        <p:grpSpPr>
          <a:xfrm>
            <a:off x="11429999" y="3006995"/>
            <a:ext cx="6854371" cy="7757926"/>
            <a:chOff x="0" y="0"/>
            <a:chExt cx="7029450" cy="6087110"/>
          </a:xfrm>
        </p:grpSpPr>
        <p:sp>
          <p:nvSpPr>
            <p:cNvPr id="8" name="Freeform 8"/>
            <p:cNvSpPr/>
            <p:nvPr/>
          </p:nvSpPr>
          <p:spPr>
            <a:xfrm>
              <a:off x="0" y="0"/>
              <a:ext cx="7029450" cy="6088380"/>
            </a:xfrm>
            <a:custGeom>
              <a:avLst/>
              <a:gdLst/>
              <a:ahLst/>
              <a:cxnLst/>
              <a:rect l="l" t="t" r="r" b="b"/>
              <a:pathLst>
                <a:path w="7029450" h="6088380">
                  <a:moveTo>
                    <a:pt x="5271770" y="0"/>
                  </a:moveTo>
                  <a:lnTo>
                    <a:pt x="1757680" y="0"/>
                  </a:lnTo>
                  <a:lnTo>
                    <a:pt x="0" y="3044190"/>
                  </a:lnTo>
                  <a:lnTo>
                    <a:pt x="0" y="4330700"/>
                  </a:lnTo>
                  <a:cubicBezTo>
                    <a:pt x="0" y="5300980"/>
                    <a:pt x="787400" y="6088380"/>
                    <a:pt x="1757680" y="6088380"/>
                  </a:cubicBezTo>
                  <a:lnTo>
                    <a:pt x="1757680" y="6088380"/>
                  </a:lnTo>
                  <a:lnTo>
                    <a:pt x="5271770" y="6088380"/>
                  </a:lnTo>
                  <a:lnTo>
                    <a:pt x="7029450" y="3044190"/>
                  </a:lnTo>
                  <a:lnTo>
                    <a:pt x="7029450" y="1757680"/>
                  </a:lnTo>
                  <a:cubicBezTo>
                    <a:pt x="7029450" y="787400"/>
                    <a:pt x="6242050" y="0"/>
                    <a:pt x="5271770" y="0"/>
                  </a:cubicBezTo>
                  <a:lnTo>
                    <a:pt x="5271770" y="0"/>
                  </a:lnTo>
                  <a:close/>
                </a:path>
              </a:pathLst>
            </a:custGeom>
            <a:blipFill>
              <a:blip r:embed="rId4"/>
              <a:stretch>
                <a:fillRect t="-48572" b="-24613"/>
              </a:stretch>
            </a:blipFill>
          </p:spPr>
        </p:sp>
      </p:grpSp>
      <p:sp>
        <p:nvSpPr>
          <p:cNvPr id="13" name="TextBox 13"/>
          <p:cNvSpPr txBox="1"/>
          <p:nvPr/>
        </p:nvSpPr>
        <p:spPr>
          <a:xfrm>
            <a:off x="304800" y="1714500"/>
            <a:ext cx="10655297" cy="8094524"/>
          </a:xfrm>
          <a:prstGeom prst="rect">
            <a:avLst/>
          </a:prstGeom>
        </p:spPr>
        <p:txBody>
          <a:bodyPr wrap="square" lIns="0" tIns="0" rIns="0" bIns="0" rtlCol="0" anchor="t">
            <a:spAutoFit/>
          </a:bodyPr>
          <a:lstStyle/>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"Час, люди, </a:t>
            </a:r>
            <a:r>
              <a:rPr lang="ru-RU" sz="2400" dirty="0" err="1">
                <a:solidFill>
                  <a:srgbClr val="E5E5E5"/>
                </a:solidFill>
                <a:latin typeface="Times New Roman" panose="02020603050405020304" pitchFamily="18" charset="0"/>
                <a:cs typeface="Times New Roman" panose="02020603050405020304" pitchFamily="18" charset="0"/>
              </a:rPr>
              <a:t>гроші</a:t>
            </a:r>
            <a:r>
              <a:rPr lang="ru-RU" sz="2400" dirty="0">
                <a:solidFill>
                  <a:srgbClr val="E5E5E5"/>
                </a:solidFill>
                <a:latin typeface="Times New Roman" panose="02020603050405020304" pitchFamily="18" charset="0"/>
                <a:cs typeface="Times New Roman" panose="02020603050405020304" pitchFamily="18" charset="0"/>
              </a:rPr>
              <a:t>".</a:t>
            </a:r>
          </a:p>
          <a:p>
            <a:pPr marL="0" lvl="1" indent="0" algn="just">
              <a:spcBef>
                <a:spcPct val="0"/>
              </a:spcBef>
            </a:pPr>
            <a:r>
              <a:rPr lang="ru-RU" sz="2400" dirty="0" err="1">
                <a:solidFill>
                  <a:srgbClr val="E5E5E5"/>
                </a:solidFill>
                <a:latin typeface="Times New Roman" panose="02020603050405020304" pitchFamily="18" charset="0"/>
                <a:cs typeface="Times New Roman" panose="02020603050405020304" pitchFamily="18" charset="0"/>
              </a:rPr>
              <a:t>Американський</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фахівець</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із</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проведення</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виборчих</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кампаній</a:t>
            </a:r>
            <a:r>
              <a:rPr lang="ru-RU" sz="2400" dirty="0">
                <a:solidFill>
                  <a:srgbClr val="E5E5E5"/>
                </a:solidFill>
                <a:latin typeface="Times New Roman" panose="02020603050405020304" pitchFamily="18" charset="0"/>
                <a:cs typeface="Times New Roman" panose="02020603050405020304" pitchFamily="18" charset="0"/>
              </a:rPr>
              <a:t> Д. </a:t>
            </a:r>
            <a:r>
              <a:rPr lang="ru-RU" sz="2400" dirty="0" err="1">
                <a:solidFill>
                  <a:srgbClr val="E5E5E5"/>
                </a:solidFill>
                <a:latin typeface="Times New Roman" panose="02020603050405020304" pitchFamily="18" charset="0"/>
                <a:cs typeface="Times New Roman" panose="02020603050405020304" pitchFamily="18" charset="0"/>
              </a:rPr>
              <a:t>Денехі</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вважає</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що</a:t>
            </a:r>
            <a:r>
              <a:rPr lang="ru-RU" sz="2400" dirty="0">
                <a:solidFill>
                  <a:srgbClr val="E5E5E5"/>
                </a:solidFill>
                <a:latin typeface="Times New Roman" panose="02020603050405020304" pitchFamily="18" charset="0"/>
                <a:cs typeface="Times New Roman" panose="02020603050405020304" pitchFamily="18" charset="0"/>
              </a:rPr>
              <a:t> у </a:t>
            </a:r>
            <a:r>
              <a:rPr lang="ru-RU" sz="2400" dirty="0" err="1">
                <a:solidFill>
                  <a:srgbClr val="E5E5E5"/>
                </a:solidFill>
                <a:latin typeface="Times New Roman" panose="02020603050405020304" pitchFamily="18" charset="0"/>
                <a:cs typeface="Times New Roman" panose="02020603050405020304" pitchFamily="18" charset="0"/>
              </a:rPr>
              <a:t>виборчій</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практиці</a:t>
            </a:r>
            <a:r>
              <a:rPr lang="ru-RU" sz="2400" dirty="0">
                <a:solidFill>
                  <a:srgbClr val="E5E5E5"/>
                </a:solidFill>
                <a:latin typeface="Times New Roman" panose="02020603050405020304" pitchFamily="18" charset="0"/>
                <a:cs typeface="Times New Roman" panose="02020603050405020304" pitchFamily="18" charset="0"/>
              </a:rPr>
              <a:t> ми </a:t>
            </a:r>
            <a:r>
              <a:rPr lang="ru-RU" sz="2400" dirty="0" err="1">
                <a:solidFill>
                  <a:srgbClr val="E5E5E5"/>
                </a:solidFill>
                <a:latin typeface="Times New Roman" panose="02020603050405020304" pitchFamily="18" charset="0"/>
                <a:cs typeface="Times New Roman" panose="02020603050405020304" pitchFamily="18" charset="0"/>
              </a:rPr>
              <a:t>маємо</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лише</a:t>
            </a:r>
            <a:r>
              <a:rPr lang="ru-RU" sz="2400" dirty="0">
                <a:solidFill>
                  <a:srgbClr val="E5E5E5"/>
                </a:solidFill>
                <a:latin typeface="Times New Roman" panose="02020603050405020304" pitchFamily="18" charset="0"/>
                <a:cs typeface="Times New Roman" panose="02020603050405020304" pitchFamily="18" charset="0"/>
              </a:rPr>
              <a:t> три </a:t>
            </a:r>
            <a:r>
              <a:rPr lang="ru-RU" sz="2400" dirty="0" err="1">
                <a:solidFill>
                  <a:srgbClr val="E5E5E5"/>
                </a:solidFill>
                <a:latin typeface="Times New Roman" panose="02020603050405020304" pitchFamily="18" charset="0"/>
                <a:cs typeface="Times New Roman" panose="02020603050405020304" pitchFamily="18" charset="0"/>
              </a:rPr>
              <a:t>основні</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ресурси</a:t>
            </a:r>
            <a:r>
              <a:rPr lang="ru-RU" sz="2400" dirty="0">
                <a:solidFill>
                  <a:srgbClr val="E5E5E5"/>
                </a:solidFill>
                <a:latin typeface="Times New Roman" panose="02020603050405020304" pitchFamily="18" charset="0"/>
                <a:cs typeface="Times New Roman" panose="02020603050405020304" pitchFamily="18" charset="0"/>
              </a:rPr>
              <a:t>: час, люди, </a:t>
            </a:r>
            <a:r>
              <a:rPr lang="ru-RU" sz="2400" dirty="0" err="1">
                <a:solidFill>
                  <a:srgbClr val="E5E5E5"/>
                </a:solidFill>
                <a:latin typeface="Times New Roman" panose="02020603050405020304" pitchFamily="18" charset="0"/>
                <a:cs typeface="Times New Roman" panose="02020603050405020304" pitchFamily="18" charset="0"/>
              </a:rPr>
              <a:t>гроші</a:t>
            </a:r>
            <a:r>
              <a:rPr lang="ru-RU" sz="2400" dirty="0">
                <a:solidFill>
                  <a:srgbClr val="E5E5E5"/>
                </a:solidFill>
                <a:latin typeface="Times New Roman" panose="02020603050405020304" pitchFamily="18" charset="0"/>
                <a:cs typeface="Times New Roman" panose="02020603050405020304" pitchFamily="18" charset="0"/>
              </a:rPr>
              <a:t>. +  ІДЕЯ</a:t>
            </a:r>
          </a:p>
          <a:p>
            <a:pPr marL="0" lvl="1" indent="0" algn="just">
              <a:spcBef>
                <a:spcPct val="0"/>
              </a:spcBef>
            </a:pP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Час:</a:t>
            </a: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непоправно</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при </a:t>
            </a:r>
            <a:r>
              <a:rPr lang="ru-RU" sz="2400" dirty="0" err="1">
                <a:solidFill>
                  <a:srgbClr val="E5E5E5"/>
                </a:solidFill>
                <a:latin typeface="Times New Roman" panose="02020603050405020304" pitchFamily="18" charset="0"/>
                <a:cs typeface="Times New Roman" panose="02020603050405020304" pitchFamily="18" charset="0"/>
              </a:rPr>
              <a:t>нестачі</a:t>
            </a:r>
            <a:r>
              <a:rPr lang="ru-RU" sz="2400" dirty="0">
                <a:solidFill>
                  <a:srgbClr val="E5E5E5"/>
                </a:solidFill>
                <a:latin typeface="Times New Roman" panose="02020603050405020304" pitchFamily="18" charset="0"/>
                <a:cs typeface="Times New Roman" panose="02020603050405020304" pitchFamily="18" charset="0"/>
              </a:rPr>
              <a:t> часу доводиться </a:t>
            </a:r>
            <a:r>
              <a:rPr lang="ru-RU" sz="2400" dirty="0" err="1">
                <a:solidFill>
                  <a:srgbClr val="E5E5E5"/>
                </a:solidFill>
                <a:latin typeface="Times New Roman" panose="02020603050405020304" pitchFamily="18" charset="0"/>
                <a:cs typeface="Times New Roman" panose="02020603050405020304" pitchFamily="18" charset="0"/>
              </a:rPr>
              <a:t>утискати</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підготовчу</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частину</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різко</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зростає</a:t>
            </a:r>
            <a:r>
              <a:rPr lang="ru-RU" sz="2400" dirty="0">
                <a:solidFill>
                  <a:srgbClr val="E5E5E5"/>
                </a:solidFill>
                <a:latin typeface="Times New Roman" panose="02020603050405020304" pitchFamily="18" charset="0"/>
                <a:cs typeface="Times New Roman" panose="02020603050405020304" pitchFamily="18" charset="0"/>
              </a:rPr>
              <a:t> і </a:t>
            </a:r>
            <a:r>
              <a:rPr lang="ru-RU" sz="2400" dirty="0" err="1">
                <a:solidFill>
                  <a:srgbClr val="E5E5E5"/>
                </a:solidFill>
                <a:latin typeface="Times New Roman" panose="02020603050405020304" pitchFamily="18" charset="0"/>
                <a:cs typeface="Times New Roman" panose="02020603050405020304" pitchFamily="18" charset="0"/>
              </a:rPr>
              <a:t>вартість</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кампанії</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стратегію</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взагалі</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можна</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вибрати</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помилково</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Команда кандидата:</a:t>
            </a: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формується</a:t>
            </a:r>
            <a:r>
              <a:rPr lang="ru-RU" sz="2400" dirty="0">
                <a:solidFill>
                  <a:srgbClr val="E5E5E5"/>
                </a:solidFill>
                <a:latin typeface="Times New Roman" panose="02020603050405020304" pitchFamily="18" charset="0"/>
                <a:cs typeface="Times New Roman" panose="02020603050405020304" pitchFamily="18" charset="0"/>
              </a:rPr>
              <a:t> за </a:t>
            </a:r>
            <a:r>
              <a:rPr lang="ru-RU" sz="2400" dirty="0" err="1">
                <a:solidFill>
                  <a:srgbClr val="E5E5E5"/>
                </a:solidFill>
                <a:latin typeface="Times New Roman" panose="02020603050405020304" pitchFamily="18" charset="0"/>
                <a:cs typeface="Times New Roman" panose="02020603050405020304" pitchFamily="18" charset="0"/>
              </a:rPr>
              <a:t>рахунок</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різних</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джерел</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ключовий</a:t>
            </a:r>
            <a:r>
              <a:rPr lang="ru-RU" sz="2400" dirty="0">
                <a:solidFill>
                  <a:srgbClr val="E5E5E5"/>
                </a:solidFill>
                <a:latin typeface="Times New Roman" panose="02020603050405020304" pitchFamily="18" charset="0"/>
                <a:cs typeface="Times New Roman" panose="02020603050405020304" pitchFamily="18" charset="0"/>
              </a:rPr>
              <a:t> ресурс у </a:t>
            </a:r>
            <a:r>
              <a:rPr lang="ru-RU" sz="2400" dirty="0" err="1">
                <a:solidFill>
                  <a:srgbClr val="E5E5E5"/>
                </a:solidFill>
                <a:latin typeface="Times New Roman" panose="02020603050405020304" pitchFamily="18" charset="0"/>
                <a:cs typeface="Times New Roman" panose="02020603050405020304" pitchFamily="18" charset="0"/>
              </a:rPr>
              <a:t>безпосередній</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організації</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кампанії</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err="1">
                <a:solidFill>
                  <a:srgbClr val="E5E5E5"/>
                </a:solidFill>
                <a:latin typeface="Times New Roman" panose="02020603050405020304" pitchFamily="18" charset="0"/>
                <a:cs typeface="Times New Roman" panose="02020603050405020304" pitchFamily="18" charset="0"/>
              </a:rPr>
              <a:t>Гроші</a:t>
            </a:r>
            <a:r>
              <a:rPr lang="ru-RU" sz="2400" dirty="0">
                <a:solidFill>
                  <a:srgbClr val="E5E5E5"/>
                </a:solidFill>
                <a:latin typeface="Times New Roman" panose="02020603050405020304" pitchFamily="18" charset="0"/>
                <a:cs typeface="Times New Roman" panose="02020603050405020304" pitchFamily="18" charset="0"/>
              </a:rPr>
              <a:t>:</a:t>
            </a: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дозволяють</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частково</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компенсувати</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нестачу</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інших</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основних</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ресурсів</a:t>
            </a:r>
            <a:endParaRPr lang="ru-RU" sz="2400" dirty="0">
              <a:solidFill>
                <a:srgbClr val="E5E5E5"/>
              </a:solidFill>
              <a:latin typeface="Times New Roman" panose="02020603050405020304" pitchFamily="18" charset="0"/>
              <a:cs typeface="Times New Roman" panose="02020603050405020304" pitchFamily="18" charset="0"/>
            </a:endParaRP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принцип </a:t>
            </a:r>
            <a:r>
              <a:rPr lang="ru-RU" sz="2400" dirty="0" err="1">
                <a:solidFill>
                  <a:srgbClr val="E5E5E5"/>
                </a:solidFill>
                <a:latin typeface="Times New Roman" panose="02020603050405020304" pitchFamily="18" charset="0"/>
                <a:cs typeface="Times New Roman" panose="02020603050405020304" pitchFamily="18" charset="0"/>
              </a:rPr>
              <a:t>розміну</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основних</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ресурсів</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нестача</a:t>
            </a:r>
            <a:r>
              <a:rPr lang="ru-RU" sz="2400" dirty="0">
                <a:solidFill>
                  <a:srgbClr val="E5E5E5"/>
                </a:solidFill>
                <a:latin typeface="Times New Roman" panose="02020603050405020304" pitchFamily="18" charset="0"/>
                <a:cs typeface="Times New Roman" panose="02020603050405020304" pitchFamily="18" charset="0"/>
              </a:rPr>
              <a:t> одного з них </a:t>
            </a:r>
            <a:r>
              <a:rPr lang="ru-RU" sz="2400" dirty="0" err="1">
                <a:solidFill>
                  <a:srgbClr val="E5E5E5"/>
                </a:solidFill>
                <a:latin typeface="Times New Roman" panose="02020603050405020304" pitchFamily="18" charset="0"/>
                <a:cs typeface="Times New Roman" panose="02020603050405020304" pitchFamily="18" charset="0"/>
              </a:rPr>
              <a:t>може</a:t>
            </a:r>
            <a:r>
              <a:rPr lang="ru-RU" sz="2400" dirty="0">
                <a:solidFill>
                  <a:srgbClr val="E5E5E5"/>
                </a:solidFill>
                <a:latin typeface="Times New Roman" panose="02020603050405020304" pitchFamily="18" charset="0"/>
                <a:cs typeface="Times New Roman" panose="02020603050405020304" pitchFamily="18" charset="0"/>
              </a:rPr>
              <a:t> бути </a:t>
            </a:r>
            <a:r>
              <a:rPr lang="ru-RU" sz="2400" dirty="0" err="1">
                <a:solidFill>
                  <a:srgbClr val="E5E5E5"/>
                </a:solidFill>
                <a:latin typeface="Times New Roman" panose="02020603050405020304" pitchFamily="18" charset="0"/>
                <a:cs typeface="Times New Roman" panose="02020603050405020304" pitchFamily="18" charset="0"/>
              </a:rPr>
              <a:t>компенсована</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надлишком</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інших</a:t>
            </a:r>
            <a:r>
              <a:rPr lang="ru-RU" sz="2400" dirty="0">
                <a:solidFill>
                  <a:srgbClr val="E5E5E5"/>
                </a:solidFill>
                <a:latin typeface="Times New Roman" panose="02020603050405020304" pitchFamily="18" charset="0"/>
                <a:cs typeface="Times New Roman" panose="02020603050405020304" pitchFamily="18" charset="0"/>
              </a:rPr>
              <a:t>.</a:t>
            </a:r>
          </a:p>
          <a:p>
            <a:pPr marL="0" lvl="1" indent="0" algn="just">
              <a:spcBef>
                <a:spcPct val="0"/>
              </a:spcBef>
            </a:pP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важливими</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показниками</a:t>
            </a:r>
            <a:r>
              <a:rPr lang="ru-RU" sz="2400" dirty="0">
                <a:solidFill>
                  <a:srgbClr val="E5E5E5"/>
                </a:solidFill>
                <a:latin typeface="Times New Roman" panose="02020603050405020304" pitchFamily="18" charset="0"/>
                <a:cs typeface="Times New Roman" panose="02020603050405020304" pitchFamily="18" charset="0"/>
              </a:rPr>
              <a:t> є </a:t>
            </a:r>
            <a:r>
              <a:rPr lang="ru-RU" sz="2400" dirty="0" err="1">
                <a:solidFill>
                  <a:srgbClr val="E5E5E5"/>
                </a:solidFill>
                <a:latin typeface="Times New Roman" panose="02020603050405020304" pitchFamily="18" charset="0"/>
                <a:cs typeface="Times New Roman" panose="02020603050405020304" pitchFamily="18" charset="0"/>
              </a:rPr>
              <a:t>передбачуваність</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їхньої</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кількості</a:t>
            </a:r>
            <a:r>
              <a:rPr lang="ru-RU" sz="2400" dirty="0">
                <a:solidFill>
                  <a:srgbClr val="E5E5E5"/>
                </a:solidFill>
                <a:latin typeface="Times New Roman" panose="02020603050405020304" pitchFamily="18" charset="0"/>
                <a:cs typeface="Times New Roman" panose="02020603050405020304" pitchFamily="18" charset="0"/>
              </a:rPr>
              <a:t>, час та </a:t>
            </a:r>
            <a:r>
              <a:rPr lang="ru-RU" sz="2400" dirty="0" err="1">
                <a:solidFill>
                  <a:srgbClr val="E5E5E5"/>
                </a:solidFill>
                <a:latin typeface="Times New Roman" panose="02020603050405020304" pitchFamily="18" charset="0"/>
                <a:cs typeface="Times New Roman" panose="02020603050405020304" pitchFamily="18" charset="0"/>
              </a:rPr>
              <a:t>точність</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їх</a:t>
            </a:r>
            <a:r>
              <a:rPr lang="ru-RU" sz="2400" dirty="0">
                <a:solidFill>
                  <a:srgbClr val="E5E5E5"/>
                </a:solidFill>
                <a:latin typeface="Times New Roman" panose="02020603050405020304" pitchFamily="18" charset="0"/>
                <a:cs typeface="Times New Roman" panose="02020603050405020304" pitchFamily="18" charset="0"/>
              </a:rPr>
              <a:t> </a:t>
            </a:r>
            <a:r>
              <a:rPr lang="ru-RU" sz="2400" dirty="0" err="1">
                <a:solidFill>
                  <a:srgbClr val="E5E5E5"/>
                </a:solidFill>
                <a:latin typeface="Times New Roman" panose="02020603050405020304" pitchFamily="18" charset="0"/>
                <a:cs typeface="Times New Roman" panose="02020603050405020304" pitchFamily="18" charset="0"/>
              </a:rPr>
              <a:t>надходження</a:t>
            </a:r>
            <a:r>
              <a:rPr lang="ru-RU" sz="2400" dirty="0">
                <a:solidFill>
                  <a:srgbClr val="E5E5E5"/>
                </a:solidFill>
                <a:latin typeface="Times New Roman" panose="02020603050405020304" pitchFamily="18" charset="0"/>
                <a:cs typeface="Times New Roman" panose="02020603050405020304" pitchFamily="18" charset="0"/>
              </a:rPr>
              <a:t>.</a:t>
            </a:r>
          </a:p>
          <a:p>
            <a:pPr marL="0" lvl="1" indent="0" algn="just">
              <a:spcBef>
                <a:spcPct val="0"/>
              </a:spcBef>
            </a:pPr>
            <a:endParaRPr lang="ru-RU" sz="2200" dirty="0">
              <a:solidFill>
                <a:srgbClr val="E5E5E5"/>
              </a:solidFill>
              <a:latin typeface="Times New Roman" panose="02020603050405020304" pitchFamily="18" charset="0"/>
              <a:cs typeface="Times New Roman" panose="02020603050405020304" pitchFamily="18" charset="0"/>
            </a:endParaRPr>
          </a:p>
        </p:txBody>
      </p:sp>
      <p:sp>
        <p:nvSpPr>
          <p:cNvPr id="15" name="Freeform 15"/>
          <p:cNvSpPr/>
          <p:nvPr/>
        </p:nvSpPr>
        <p:spPr>
          <a:xfrm>
            <a:off x="16166059" y="1028700"/>
            <a:ext cx="1093241" cy="946150"/>
          </a:xfrm>
          <a:custGeom>
            <a:avLst/>
            <a:gdLst/>
            <a:ahLst/>
            <a:cxnLst/>
            <a:rect l="l" t="t" r="r" b="b"/>
            <a:pathLst>
              <a:path w="1093241" h="946150">
                <a:moveTo>
                  <a:pt x="0" y="0"/>
                </a:moveTo>
                <a:lnTo>
                  <a:pt x="1093241" y="0"/>
                </a:lnTo>
                <a:lnTo>
                  <a:pt x="1093241" y="946150"/>
                </a:lnTo>
                <a:lnTo>
                  <a:pt x="0" y="9461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001052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601279" cy="10287000"/>
            <a:chOff x="0" y="0"/>
            <a:chExt cx="1738608" cy="2709333"/>
          </a:xfrm>
        </p:grpSpPr>
        <p:sp>
          <p:nvSpPr>
            <p:cNvPr id="3" name="Freeform 3"/>
            <p:cNvSpPr/>
            <p:nvPr/>
          </p:nvSpPr>
          <p:spPr>
            <a:xfrm>
              <a:off x="0" y="0"/>
              <a:ext cx="1738608" cy="2709333"/>
            </a:xfrm>
            <a:custGeom>
              <a:avLst/>
              <a:gdLst/>
              <a:ahLst/>
              <a:cxnLst/>
              <a:rect l="l" t="t" r="r" b="b"/>
              <a:pathLst>
                <a:path w="1738608" h="2709333">
                  <a:moveTo>
                    <a:pt x="0" y="0"/>
                  </a:moveTo>
                  <a:lnTo>
                    <a:pt x="1738608" y="0"/>
                  </a:lnTo>
                  <a:lnTo>
                    <a:pt x="1738608" y="2709333"/>
                  </a:lnTo>
                  <a:lnTo>
                    <a:pt x="0" y="2709333"/>
                  </a:lnTo>
                  <a:close/>
                </a:path>
              </a:pathLst>
            </a:custGeom>
            <a:solidFill>
              <a:srgbClr val="1B4444"/>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100"/>
                </a:lnSpc>
              </a:pPr>
              <a:endParaRPr>
                <a:latin typeface="Times New Roman" panose="02020603050405020304" pitchFamily="18" charset="0"/>
                <a:cs typeface="Times New Roman" panose="02020603050405020304" pitchFamily="18" charset="0"/>
              </a:endParaRPr>
            </a:p>
          </p:txBody>
        </p:sp>
      </p:grpSp>
      <p:sp>
        <p:nvSpPr>
          <p:cNvPr id="6" name="TextBox 6"/>
          <p:cNvSpPr txBox="1"/>
          <p:nvPr/>
        </p:nvSpPr>
        <p:spPr>
          <a:xfrm>
            <a:off x="1028700" y="1076325"/>
            <a:ext cx="4582996" cy="3693319"/>
          </a:xfrm>
          <a:prstGeom prst="rect">
            <a:avLst/>
          </a:prstGeom>
        </p:spPr>
        <p:txBody>
          <a:bodyPr lIns="0" tIns="0" rIns="0" bIns="0" rtlCol="0" anchor="t">
            <a:spAutoFit/>
          </a:bodyPr>
          <a:lstStyle/>
          <a:p>
            <a:pPr algn="ctr"/>
            <a:r>
              <a:rPr lang="ru-RU" sz="8000" dirty="0" err="1">
                <a:solidFill>
                  <a:srgbClr val="E5E5E5"/>
                </a:solidFill>
                <a:latin typeface="Times New Roman" panose="02020603050405020304" pitchFamily="18" charset="0"/>
                <a:cs typeface="Times New Roman" panose="02020603050405020304" pitchFamily="18" charset="0"/>
              </a:rPr>
              <a:t>Основні</a:t>
            </a:r>
            <a:r>
              <a:rPr lang="ru-RU" sz="8000" dirty="0">
                <a:solidFill>
                  <a:srgbClr val="E5E5E5"/>
                </a:solidFill>
                <a:latin typeface="Times New Roman" panose="02020603050405020304" pitchFamily="18" charset="0"/>
                <a:cs typeface="Times New Roman" panose="02020603050405020304" pitchFamily="18" charset="0"/>
              </a:rPr>
              <a:t> </a:t>
            </a:r>
            <a:r>
              <a:rPr lang="ru-RU" sz="8000" dirty="0" err="1">
                <a:solidFill>
                  <a:srgbClr val="E5E5E5"/>
                </a:solidFill>
                <a:latin typeface="Times New Roman" panose="02020603050405020304" pitchFamily="18" charset="0"/>
                <a:cs typeface="Times New Roman" panose="02020603050405020304" pitchFamily="18" charset="0"/>
              </a:rPr>
              <a:t>ресурси</a:t>
            </a:r>
            <a:r>
              <a:rPr lang="ru-RU" sz="8000" dirty="0">
                <a:solidFill>
                  <a:srgbClr val="E5E5E5"/>
                </a:solidFill>
                <a:latin typeface="Times New Roman" panose="02020603050405020304" pitchFamily="18" charset="0"/>
                <a:cs typeface="Times New Roman" panose="02020603050405020304" pitchFamily="18" charset="0"/>
              </a:rPr>
              <a:t> </a:t>
            </a:r>
            <a:r>
              <a:rPr lang="ru-RU" sz="8000" dirty="0" err="1" smtClean="0">
                <a:solidFill>
                  <a:srgbClr val="E5E5E5"/>
                </a:solidFill>
                <a:latin typeface="Times New Roman" panose="02020603050405020304" pitchFamily="18" charset="0"/>
                <a:cs typeface="Times New Roman" panose="02020603050405020304" pitchFamily="18" charset="0"/>
              </a:rPr>
              <a:t>кампанії</a:t>
            </a:r>
            <a:endParaRPr lang="en-US" sz="8000" dirty="0">
              <a:solidFill>
                <a:srgbClr val="E5E5E5"/>
              </a:solidFill>
              <a:latin typeface="Times New Roman" panose="02020603050405020304" pitchFamily="18" charset="0"/>
              <a:cs typeface="Times New Roman" panose="02020603050405020304" pitchFamily="18" charset="0"/>
            </a:endParaRPr>
          </a:p>
        </p:txBody>
      </p:sp>
      <p:graphicFrame>
        <p:nvGraphicFramePr>
          <p:cNvPr id="7" name="Table 7"/>
          <p:cNvGraphicFramePr>
            <a:graphicFrameLocks noGrp="1"/>
          </p:cNvGraphicFramePr>
          <p:nvPr>
            <p:extLst>
              <p:ext uri="{D42A27DB-BD31-4B8C-83A1-F6EECF244321}">
                <p14:modId xmlns:p14="http://schemas.microsoft.com/office/powerpoint/2010/main" val="3841803228"/>
              </p:ext>
            </p:extLst>
          </p:nvPr>
        </p:nvGraphicFramePr>
        <p:xfrm>
          <a:off x="6601279" y="-51642"/>
          <a:ext cx="11696246" cy="10405440"/>
        </p:xfrm>
        <a:graphic>
          <a:graphicData uri="http://schemas.openxmlformats.org/drawingml/2006/table">
            <a:tbl>
              <a:tblPr/>
              <a:tblGrid>
                <a:gridCol w="5848123"/>
                <a:gridCol w="5848123"/>
              </a:tblGrid>
              <a:tr h="2569930">
                <a:tc>
                  <a:txBody>
                    <a:bodyPr/>
                    <a:lstStyle/>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1. </a:t>
                      </a:r>
                      <a:r>
                        <a:rPr lang="ru-RU" sz="2000" dirty="0" err="1" smtClean="0">
                          <a:solidFill>
                            <a:srgbClr val="1B4444"/>
                          </a:solidFill>
                          <a:latin typeface="Times New Roman" panose="02020603050405020304" pitchFamily="18" charset="0"/>
                          <a:cs typeface="Times New Roman" panose="02020603050405020304" pitchFamily="18" charset="0"/>
                        </a:rPr>
                        <a:t>Електоральний</a:t>
                      </a:r>
                      <a:r>
                        <a:rPr lang="ru-RU" sz="2000" dirty="0" smtClean="0">
                          <a:solidFill>
                            <a:srgbClr val="1B4444"/>
                          </a:solidFill>
                          <a:latin typeface="Times New Roman" panose="02020603050405020304" pitchFamily="18" charset="0"/>
                          <a:cs typeface="Times New Roman" panose="02020603050405020304" pitchFamily="18" charset="0"/>
                        </a:rPr>
                        <a:t> ресурс:</a:t>
                      </a:r>
                    </a:p>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впізнаваність</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довіра</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населення</a:t>
                      </a:r>
                      <a:endParaRPr lang="ru-RU" sz="2000" dirty="0" smtClean="0">
                        <a:solidFill>
                          <a:srgbClr val="1B4444"/>
                        </a:solidFill>
                        <a:latin typeface="Times New Roman" panose="02020603050405020304" pitchFamily="18" charset="0"/>
                        <a:cs typeface="Times New Roman" panose="02020603050405020304" pitchFamily="18" charset="0"/>
                      </a:endParaRPr>
                    </a:p>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популярність</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рівень</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антирейтингу</a:t>
                      </a:r>
                      <a:endParaRPr lang="ru-RU" sz="2000" dirty="0" smtClean="0">
                        <a:solidFill>
                          <a:srgbClr val="1B4444"/>
                        </a:solidFill>
                        <a:latin typeface="Times New Roman" panose="02020603050405020304" pitchFamily="18" charset="0"/>
                        <a:cs typeface="Times New Roman" panose="02020603050405020304" pitchFamily="18" charset="0"/>
                      </a:endParaRPr>
                    </a:p>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наявність</a:t>
                      </a:r>
                      <a:r>
                        <a:rPr lang="ru-RU" sz="2000" dirty="0" smtClean="0">
                          <a:solidFill>
                            <a:srgbClr val="1B4444"/>
                          </a:solidFill>
                          <a:latin typeface="Times New Roman" panose="02020603050405020304" pitchFamily="18" charset="0"/>
                          <a:cs typeface="Times New Roman" panose="02020603050405020304" pitchFamily="18" charset="0"/>
                        </a:rPr>
                        <a:t> позитивного образу, </a:t>
                      </a:r>
                      <a:r>
                        <a:rPr lang="ru-RU" sz="2000" dirty="0" err="1" smtClean="0">
                          <a:solidFill>
                            <a:srgbClr val="1B4444"/>
                          </a:solidFill>
                          <a:latin typeface="Times New Roman" panose="02020603050405020304" pitchFamily="18" charset="0"/>
                          <a:cs typeface="Times New Roman" panose="02020603050405020304" pitchFamily="18" charset="0"/>
                        </a:rPr>
                        <a:t>репутація</a:t>
                      </a:r>
                      <a:endParaRPr lang="ru-RU" sz="2000" dirty="0" smtClean="0">
                        <a:solidFill>
                          <a:srgbClr val="1B4444"/>
                        </a:solidFill>
                        <a:latin typeface="Times New Roman" panose="02020603050405020304" pitchFamily="18" charset="0"/>
                        <a:cs typeface="Times New Roman" panose="02020603050405020304" pitchFamily="18" charset="0"/>
                      </a:endParaRPr>
                    </a:p>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активність</a:t>
                      </a:r>
                      <a:r>
                        <a:rPr lang="ru-RU" sz="2000" dirty="0" smtClean="0">
                          <a:solidFill>
                            <a:srgbClr val="1B4444"/>
                          </a:solidFill>
                          <a:latin typeface="Times New Roman" panose="02020603050405020304" pitchFamily="18" charset="0"/>
                          <a:cs typeface="Times New Roman" panose="02020603050405020304" pitchFamily="18" charset="0"/>
                        </a:rPr>
                        <a:t>, воля до перемоги</a:t>
                      </a:r>
                    </a:p>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досвід</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кампаній</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стресостійкість</a:t>
                      </a:r>
                      <a:endParaRPr lang="ru-RU" sz="2000" dirty="0" smtClean="0">
                        <a:solidFill>
                          <a:srgbClr val="1B4444"/>
                        </a:solidFill>
                        <a:latin typeface="Times New Roman" panose="02020603050405020304" pitchFamily="18" charset="0"/>
                        <a:cs typeface="Times New Roman" panose="02020603050405020304" pitchFamily="18" charset="0"/>
                      </a:endParaRPr>
                    </a:p>
                    <a:p>
                      <a:pPr algn="just">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особиста</a:t>
                      </a:r>
                      <a:r>
                        <a:rPr lang="ru-RU" sz="2000" dirty="0" smtClean="0">
                          <a:solidFill>
                            <a:srgbClr val="1B4444"/>
                          </a:solidFill>
                          <a:latin typeface="Times New Roman" panose="02020603050405020304" pitchFamily="18" charset="0"/>
                          <a:cs typeface="Times New Roman" panose="02020603050405020304" pitchFamily="18" charset="0"/>
                        </a:rPr>
                        <a:t> харизма кандидата</a:t>
                      </a:r>
                      <a:endParaRPr lang="ru-RU" sz="20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DA715"/>
                    </a:solidFill>
                  </a:tcPr>
                </a:tc>
                <a:tc>
                  <a:txBody>
                    <a:bodyPr/>
                    <a:lstStyle/>
                    <a:p>
                      <a:pPr algn="l">
                        <a:lnSpc>
                          <a:spcPct val="100000"/>
                        </a:lnSpc>
                        <a:defRPr/>
                      </a:pPr>
                      <a:r>
                        <a:rPr lang="ru-RU" sz="2200" dirty="0" smtClean="0">
                          <a:solidFill>
                            <a:srgbClr val="1B4444"/>
                          </a:solidFill>
                          <a:latin typeface="Times New Roman" panose="02020603050405020304" pitchFamily="18" charset="0"/>
                          <a:cs typeface="Times New Roman" panose="02020603050405020304" pitchFamily="18" charset="0"/>
                        </a:rPr>
                        <a:t>2. </a:t>
                      </a:r>
                      <a:r>
                        <a:rPr lang="ru-RU" sz="2200" dirty="0" err="1" smtClean="0">
                          <a:solidFill>
                            <a:srgbClr val="1B4444"/>
                          </a:solidFill>
                          <a:latin typeface="Times New Roman" panose="02020603050405020304" pitchFamily="18" charset="0"/>
                          <a:cs typeface="Times New Roman" panose="02020603050405020304" pitchFamily="18" charset="0"/>
                        </a:rPr>
                        <a:t>Ідеологічні</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ресурси</a:t>
                      </a:r>
                      <a:endParaRPr lang="ru-RU" sz="22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популярні</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ідеї</a:t>
                      </a:r>
                      <a:r>
                        <a:rPr lang="ru-RU" sz="2200" dirty="0" smtClean="0">
                          <a:solidFill>
                            <a:srgbClr val="1B4444"/>
                          </a:solidFill>
                          <a:latin typeface="Times New Roman" panose="02020603050405020304" pitchFamily="18" charset="0"/>
                          <a:cs typeface="Times New Roman" panose="02020603050405020304" pitchFamily="18" charset="0"/>
                        </a:rPr>
                        <a:t>,</a:t>
                      </a:r>
                    </a:p>
                    <a:p>
                      <a:pPr algn="l">
                        <a:lnSpc>
                          <a:spcPct val="100000"/>
                        </a:lnSpc>
                        <a:defRPr/>
                      </a:pP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яскравий</a:t>
                      </a:r>
                      <a:r>
                        <a:rPr lang="ru-RU" sz="2200" dirty="0" smtClean="0">
                          <a:solidFill>
                            <a:srgbClr val="1B4444"/>
                          </a:solidFill>
                          <a:latin typeface="Times New Roman" panose="02020603050405020304" pitchFamily="18" charset="0"/>
                          <a:cs typeface="Times New Roman" panose="02020603050405020304" pitchFamily="18" charset="0"/>
                        </a:rPr>
                        <a:t> та </a:t>
                      </a:r>
                      <a:r>
                        <a:rPr lang="ru-RU" sz="2200" dirty="0" err="1" smtClean="0">
                          <a:solidFill>
                            <a:srgbClr val="1B4444"/>
                          </a:solidFill>
                          <a:latin typeface="Times New Roman" panose="02020603050405020304" pitchFamily="18" charset="0"/>
                          <a:cs typeface="Times New Roman" panose="02020603050405020304" pitchFamily="18" charset="0"/>
                        </a:rPr>
                        <a:t>зрозумілий</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імідж</a:t>
                      </a:r>
                      <a:r>
                        <a:rPr lang="ru-RU" sz="2200" dirty="0" smtClean="0">
                          <a:solidFill>
                            <a:srgbClr val="1B4444"/>
                          </a:solidFill>
                          <a:latin typeface="Times New Roman" panose="02020603050405020304" pitchFamily="18" charset="0"/>
                          <a:cs typeface="Times New Roman" panose="02020603050405020304" pitchFamily="18" charset="0"/>
                        </a:rPr>
                        <a:t>/бренд</a:t>
                      </a:r>
                    </a:p>
                    <a:p>
                      <a:pPr algn="l">
                        <a:lnSpc>
                          <a:spcPct val="100000"/>
                        </a:lnSpc>
                        <a:defRPr/>
                      </a:pP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партійна</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приналежність</a:t>
                      </a:r>
                      <a:endParaRPr lang="ru-RU" sz="22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унікальність</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політичної</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програми</a:t>
                      </a:r>
                      <a:endParaRPr lang="ru-RU" sz="22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стратегія</a:t>
                      </a:r>
                      <a:r>
                        <a:rPr lang="ru-RU" sz="2200" dirty="0" smtClean="0">
                          <a:solidFill>
                            <a:srgbClr val="1B4444"/>
                          </a:solidFill>
                          <a:latin typeface="Times New Roman" panose="02020603050405020304" pitchFamily="18" charset="0"/>
                          <a:cs typeface="Times New Roman" panose="02020603050405020304" pitchFamily="18" charset="0"/>
                        </a:rPr>
                        <a:t> </a:t>
                      </a:r>
                      <a:r>
                        <a:rPr lang="ru-RU" sz="2200" dirty="0" err="1" smtClean="0">
                          <a:solidFill>
                            <a:srgbClr val="1B4444"/>
                          </a:solidFill>
                          <a:latin typeface="Times New Roman" panose="02020603050405020304" pitchFamily="18" charset="0"/>
                          <a:cs typeface="Times New Roman" panose="02020603050405020304" pitchFamily="18" charset="0"/>
                        </a:rPr>
                        <a:t>кампанії</a:t>
                      </a:r>
                      <a:endParaRPr lang="ru-RU" sz="22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r>
              <a:tr h="2569930">
                <a:tc>
                  <a:txBody>
                    <a:bodyPr/>
                    <a:lstStyle/>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3. </a:t>
                      </a:r>
                      <a:r>
                        <a:rPr lang="ru-RU" sz="1600" dirty="0" err="1" smtClean="0">
                          <a:solidFill>
                            <a:srgbClr val="1B4444"/>
                          </a:solidFill>
                          <a:latin typeface="Times New Roman" panose="02020603050405020304" pitchFamily="18" charset="0"/>
                          <a:cs typeface="Times New Roman" panose="02020603050405020304" pitchFamily="18" charset="0"/>
                        </a:rPr>
                        <a:t>Розвиток</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організаційних</a:t>
                      </a:r>
                      <a:r>
                        <a:rPr lang="ru-RU" sz="1600" dirty="0" smtClean="0">
                          <a:solidFill>
                            <a:srgbClr val="1B4444"/>
                          </a:solidFill>
                          <a:latin typeface="Times New Roman" panose="02020603050405020304" pitchFamily="18" charset="0"/>
                          <a:cs typeface="Times New Roman" panose="02020603050405020304" pitchFamily="18" charset="0"/>
                        </a:rPr>
                        <a:t> структур</a:t>
                      </a:r>
                    </a:p>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ефективна</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мобілізація</a:t>
                      </a:r>
                      <a:r>
                        <a:rPr lang="ru-RU" sz="1600" dirty="0" smtClean="0">
                          <a:solidFill>
                            <a:srgbClr val="1B4444"/>
                          </a:solidFill>
                          <a:latin typeface="Times New Roman" panose="02020603050405020304" pitchFamily="18" charset="0"/>
                          <a:cs typeface="Times New Roman" panose="02020603050405020304" pitchFamily="18" charset="0"/>
                        </a:rPr>
                        <a:t> та </a:t>
                      </a:r>
                      <a:r>
                        <a:rPr lang="ru-RU" sz="1600" dirty="0" err="1" smtClean="0">
                          <a:solidFill>
                            <a:srgbClr val="1B4444"/>
                          </a:solidFill>
                          <a:latin typeface="Times New Roman" panose="02020603050405020304" pitchFamily="18" charset="0"/>
                          <a:cs typeface="Times New Roman" panose="02020603050405020304" pitchFamily="18" charset="0"/>
                        </a:rPr>
                        <a:t>організація</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прихильників</a:t>
                      </a:r>
                      <a:r>
                        <a:rPr lang="ru-RU" sz="1600" dirty="0" smtClean="0">
                          <a:solidFill>
                            <a:srgbClr val="1B4444"/>
                          </a:solidFill>
                          <a:latin typeface="Times New Roman" panose="02020603050405020304" pitchFamily="18" charset="0"/>
                          <a:cs typeface="Times New Roman" panose="02020603050405020304" pitchFamily="18" charset="0"/>
                        </a:rPr>
                        <a:t> кандидата/</a:t>
                      </a:r>
                      <a:r>
                        <a:rPr lang="ru-RU" sz="1600" dirty="0" err="1" smtClean="0">
                          <a:solidFill>
                            <a:srgbClr val="1B4444"/>
                          </a:solidFill>
                          <a:latin typeface="Times New Roman" panose="02020603050405020304" pitchFamily="18" charset="0"/>
                          <a:cs typeface="Times New Roman" panose="02020603050405020304" pitchFamily="18" charset="0"/>
                        </a:rPr>
                        <a:t>партії</a:t>
                      </a:r>
                      <a:endParaRPr lang="ru-RU" sz="16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достатня</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кількість</a:t>
                      </a:r>
                      <a:r>
                        <a:rPr lang="ru-RU" sz="1600" dirty="0" smtClean="0">
                          <a:solidFill>
                            <a:srgbClr val="1B4444"/>
                          </a:solidFill>
                          <a:latin typeface="Times New Roman" panose="02020603050405020304" pitchFamily="18" charset="0"/>
                          <a:cs typeface="Times New Roman" panose="02020603050405020304" pitchFamily="18" charset="0"/>
                        </a:rPr>
                        <a:t> структур-</a:t>
                      </a:r>
                      <a:r>
                        <a:rPr lang="ru-RU" sz="1600" dirty="0" err="1" smtClean="0">
                          <a:solidFill>
                            <a:srgbClr val="1B4444"/>
                          </a:solidFill>
                          <a:latin typeface="Times New Roman" panose="02020603050405020304" pitchFamily="18" charset="0"/>
                          <a:cs typeface="Times New Roman" panose="02020603050405020304" pitchFamily="18" charset="0"/>
                        </a:rPr>
                        <a:t>союзників</a:t>
                      </a:r>
                      <a:endParaRPr lang="ru-RU" sz="16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підтримка</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еліти</a:t>
                      </a:r>
                      <a:endParaRPr lang="ru-RU" sz="16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підтримка</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від</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підприємств</a:t>
                      </a:r>
                      <a:endParaRPr lang="ru-RU" sz="16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підтримка</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від</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закладів</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охорони</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здоров'я</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освіти</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культури</a:t>
                      </a:r>
                      <a:endParaRPr lang="ru-RU" sz="16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підтримка</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від</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громадських</a:t>
                      </a:r>
                      <a:r>
                        <a:rPr lang="ru-RU" sz="1600" dirty="0" smtClean="0">
                          <a:solidFill>
                            <a:srgbClr val="1B4444"/>
                          </a:solidFill>
                          <a:latin typeface="Times New Roman" panose="02020603050405020304" pitchFamily="18" charset="0"/>
                          <a:cs typeface="Times New Roman" panose="02020603050405020304" pitchFamily="18" charset="0"/>
                        </a:rPr>
                        <a:t> </a:t>
                      </a:r>
                      <a:r>
                        <a:rPr lang="ru-RU" sz="1600" dirty="0" err="1" smtClean="0">
                          <a:solidFill>
                            <a:srgbClr val="1B4444"/>
                          </a:solidFill>
                          <a:latin typeface="Times New Roman" panose="02020603050405020304" pitchFamily="18" charset="0"/>
                          <a:cs typeface="Times New Roman" panose="02020603050405020304" pitchFamily="18" charset="0"/>
                        </a:rPr>
                        <a:t>організацій</a:t>
                      </a:r>
                      <a:endParaRPr lang="ru-RU" sz="16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c>
                  <a:txBody>
                    <a:bodyPr/>
                    <a:lstStyle/>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4. Кадри (команда)</a:t>
                      </a: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залучення</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висококласних</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фахівців</a:t>
                      </a:r>
                      <a:endParaRPr lang="ru-RU" sz="24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наявність</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шанованих</a:t>
                      </a:r>
                      <a:r>
                        <a:rPr lang="ru-RU" sz="2400" dirty="0" smtClean="0">
                          <a:solidFill>
                            <a:srgbClr val="1B4444"/>
                          </a:solidFill>
                          <a:latin typeface="Times New Roman" panose="02020603050405020304" pitchFamily="18" charset="0"/>
                          <a:cs typeface="Times New Roman" panose="02020603050405020304" pitchFamily="18" charset="0"/>
                        </a:rPr>
                        <a:t> та </a:t>
                      </a:r>
                      <a:r>
                        <a:rPr lang="ru-RU" sz="2400" dirty="0" err="1" smtClean="0">
                          <a:solidFill>
                            <a:srgbClr val="1B4444"/>
                          </a:solidFill>
                          <a:latin typeface="Times New Roman" panose="02020603050405020304" pitchFamily="18" charset="0"/>
                          <a:cs typeface="Times New Roman" panose="02020603050405020304" pitchFamily="18" charset="0"/>
                        </a:rPr>
                        <a:t>популярних</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лідерів</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громадської</a:t>
                      </a:r>
                      <a:r>
                        <a:rPr lang="ru-RU" sz="2400" dirty="0" smtClean="0">
                          <a:solidFill>
                            <a:srgbClr val="1B4444"/>
                          </a:solidFill>
                          <a:latin typeface="Times New Roman" panose="02020603050405020304" pitchFamily="18" charset="0"/>
                          <a:cs typeface="Times New Roman" panose="02020603050405020304" pitchFamily="18" charset="0"/>
                        </a:rPr>
                        <a:t> думки (</a:t>
                      </a:r>
                      <a:r>
                        <a:rPr lang="ru-RU" sz="2400" dirty="0" err="1" smtClean="0">
                          <a:solidFill>
                            <a:srgbClr val="1B4444"/>
                          </a:solidFill>
                          <a:latin typeface="Times New Roman" panose="02020603050405020304" pitchFamily="18" charset="0"/>
                          <a:cs typeface="Times New Roman" panose="02020603050405020304" pitchFamily="18" charset="0"/>
                        </a:rPr>
                        <a:t>ЛОМів</a:t>
                      </a:r>
                      <a:r>
                        <a:rPr lang="ru-RU" sz="2400" dirty="0" smtClean="0">
                          <a:solidFill>
                            <a:srgbClr val="1B4444"/>
                          </a:solidFill>
                          <a:latin typeface="Times New Roman" panose="02020603050405020304" pitchFamily="18" charset="0"/>
                          <a:cs typeface="Times New Roman" panose="02020603050405020304" pitchFamily="18" charset="0"/>
                        </a:rPr>
                        <a:t>)</a:t>
                      </a:r>
                      <a:endParaRPr lang="ru-RU" sz="24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DA715"/>
                    </a:solidFill>
                  </a:tcPr>
                </a:tc>
              </a:tr>
              <a:tr h="2569930">
                <a:tc>
                  <a:txBody>
                    <a:bodyPr/>
                    <a:lstStyle/>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5. </a:t>
                      </a:r>
                      <a:r>
                        <a:rPr lang="ru-RU" sz="1800" dirty="0" err="1" smtClean="0">
                          <a:solidFill>
                            <a:srgbClr val="1B4444"/>
                          </a:solidFill>
                          <a:latin typeface="Times New Roman" panose="02020603050405020304" pitchFamily="18" charset="0"/>
                          <a:cs typeface="Times New Roman" panose="02020603050405020304" pitchFamily="18" charset="0"/>
                        </a:rPr>
                        <a:t>Фінансові</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ресурси</a:t>
                      </a:r>
                      <a:endParaRPr lang="ru-RU" sz="18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особисті</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заощадження</a:t>
                      </a:r>
                      <a:r>
                        <a:rPr lang="ru-RU" sz="1800" dirty="0" smtClean="0">
                          <a:solidFill>
                            <a:srgbClr val="1B4444"/>
                          </a:solidFill>
                          <a:latin typeface="Times New Roman" panose="02020603050405020304" pitchFamily="18" charset="0"/>
                          <a:cs typeface="Times New Roman" panose="02020603050405020304" pitchFamily="18" charset="0"/>
                        </a:rPr>
                        <a:t> кандидата</a:t>
                      </a: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кошти</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спонсорів</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можливості</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їх</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мобілізації</a:t>
                      </a:r>
                      <a:endParaRPr lang="ru-RU" sz="18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кошти</a:t>
                      </a:r>
                      <a:r>
                        <a:rPr lang="ru-RU" sz="1800" dirty="0" smtClean="0">
                          <a:solidFill>
                            <a:srgbClr val="1B4444"/>
                          </a:solidFill>
                          <a:latin typeface="Times New Roman" panose="02020603050405020304" pitchFamily="18" charset="0"/>
                          <a:cs typeface="Times New Roman" panose="02020603050405020304" pitchFamily="18" charset="0"/>
                        </a:rPr>
                        <a:t> державного бюджету</a:t>
                      </a: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передбачуваність</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надходження</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фінансових</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коштів</a:t>
                      </a:r>
                      <a:endParaRPr lang="ru-RU" sz="18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наявність</a:t>
                      </a:r>
                      <a:r>
                        <a:rPr lang="ru-RU" sz="1800" dirty="0" smtClean="0">
                          <a:solidFill>
                            <a:srgbClr val="1B4444"/>
                          </a:solidFill>
                          <a:latin typeface="Times New Roman" panose="02020603050405020304" pitchFamily="18" charset="0"/>
                          <a:cs typeface="Times New Roman" panose="02020603050405020304" pitchFamily="18" charset="0"/>
                        </a:rPr>
                        <a:t> резерву </a:t>
                      </a:r>
                      <a:r>
                        <a:rPr lang="ru-RU" sz="1800" dirty="0" err="1" smtClean="0">
                          <a:solidFill>
                            <a:srgbClr val="1B4444"/>
                          </a:solidFill>
                          <a:latin typeface="Times New Roman" panose="02020603050405020304" pitchFamily="18" charset="0"/>
                          <a:cs typeface="Times New Roman" panose="02020603050405020304" pitchFamily="18" charset="0"/>
                        </a:rPr>
                        <a:t>фінансових</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коштів</a:t>
                      </a:r>
                      <a:endParaRPr lang="ru-RU" sz="18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DA715"/>
                    </a:solidFill>
                  </a:tcPr>
                </a:tc>
                <a:tc>
                  <a:txBody>
                    <a:bodyPr/>
                    <a:lstStyle/>
                    <a:p>
                      <a:pPr algn="l">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6. "</a:t>
                      </a:r>
                      <a:r>
                        <a:rPr lang="ru-RU" sz="2000" dirty="0" err="1" smtClean="0">
                          <a:solidFill>
                            <a:srgbClr val="1B4444"/>
                          </a:solidFill>
                          <a:latin typeface="Times New Roman" panose="02020603050405020304" pitchFamily="18" charset="0"/>
                          <a:cs typeface="Times New Roman" panose="02020603050405020304" pitchFamily="18" charset="0"/>
                        </a:rPr>
                        <a:t>Адміністративний</a:t>
                      </a:r>
                      <a:r>
                        <a:rPr lang="ru-RU" sz="2000" dirty="0" smtClean="0">
                          <a:solidFill>
                            <a:srgbClr val="1B4444"/>
                          </a:solidFill>
                          <a:latin typeface="Times New Roman" panose="02020603050405020304" pitchFamily="18" charset="0"/>
                          <a:cs typeface="Times New Roman" panose="02020603050405020304" pitchFamily="18" charset="0"/>
                        </a:rPr>
                        <a:t> ресурс"</a:t>
                      </a:r>
                    </a:p>
                    <a:p>
                      <a:pPr algn="l">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прямий</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адміністративний</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тиск</a:t>
                      </a:r>
                      <a:r>
                        <a:rPr lang="ru-RU" sz="2000" dirty="0" smtClean="0">
                          <a:solidFill>
                            <a:srgbClr val="1B4444"/>
                          </a:solidFill>
                          <a:latin typeface="Times New Roman" panose="02020603050405020304" pitchFamily="18" charset="0"/>
                          <a:cs typeface="Times New Roman" panose="02020603050405020304" pitchFamily="18" charset="0"/>
                        </a:rPr>
                        <a:t> на </a:t>
                      </a:r>
                      <a:r>
                        <a:rPr lang="ru-RU" sz="2000" dirty="0" err="1" smtClean="0">
                          <a:solidFill>
                            <a:srgbClr val="1B4444"/>
                          </a:solidFill>
                          <a:latin typeface="Times New Roman" panose="02020603050405020304" pitchFamily="18" charset="0"/>
                          <a:cs typeface="Times New Roman" panose="02020603050405020304" pitchFamily="18" charset="0"/>
                        </a:rPr>
                        <a:t>виборців</a:t>
                      </a:r>
                      <a:endParaRPr lang="ru-RU" sz="20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тиск</a:t>
                      </a:r>
                      <a:r>
                        <a:rPr lang="ru-RU" sz="2000" dirty="0" smtClean="0">
                          <a:solidFill>
                            <a:srgbClr val="1B4444"/>
                          </a:solidFill>
                          <a:latin typeface="Times New Roman" panose="02020603050405020304" pitchFamily="18" charset="0"/>
                          <a:cs typeface="Times New Roman" panose="02020603050405020304" pitchFamily="18" charset="0"/>
                        </a:rPr>
                        <a:t> на </a:t>
                      </a:r>
                      <a:r>
                        <a:rPr lang="ru-RU" sz="2000" dirty="0" err="1" smtClean="0">
                          <a:solidFill>
                            <a:srgbClr val="1B4444"/>
                          </a:solidFill>
                          <a:latin typeface="Times New Roman" panose="02020603050405020304" pitchFamily="18" charset="0"/>
                          <a:cs typeface="Times New Roman" panose="02020603050405020304" pitchFamily="18" charset="0"/>
                        </a:rPr>
                        <a:t>конкурентів</a:t>
                      </a:r>
                      <a:endParaRPr lang="ru-RU" sz="20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адміністративні</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можливості</a:t>
                      </a:r>
                      <a:r>
                        <a:rPr lang="ru-RU" sz="2000" dirty="0" smtClean="0">
                          <a:solidFill>
                            <a:srgbClr val="1B4444"/>
                          </a:solidFill>
                          <a:latin typeface="Times New Roman" panose="02020603050405020304" pitchFamily="18" charset="0"/>
                          <a:cs typeface="Times New Roman" panose="02020603050405020304" pitchFamily="18" charset="0"/>
                        </a:rPr>
                        <a:t> для </a:t>
                      </a:r>
                      <a:r>
                        <a:rPr lang="ru-RU" sz="2000" dirty="0" err="1" smtClean="0">
                          <a:solidFill>
                            <a:srgbClr val="1B4444"/>
                          </a:solidFill>
                          <a:latin typeface="Times New Roman" panose="02020603050405020304" pitchFamily="18" charset="0"/>
                          <a:cs typeface="Times New Roman" panose="02020603050405020304" pitchFamily="18" charset="0"/>
                        </a:rPr>
                        <a:t>власної</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кампанії</a:t>
                      </a:r>
                      <a:r>
                        <a:rPr lang="ru-RU" sz="2000" dirty="0" smtClean="0">
                          <a:solidFill>
                            <a:srgbClr val="1B4444"/>
                          </a:solidFill>
                          <a:latin typeface="Times New Roman" panose="02020603050405020304" pitchFamily="18" charset="0"/>
                          <a:cs typeface="Times New Roman" panose="02020603050405020304" pitchFamily="18" charset="0"/>
                        </a:rPr>
                        <a:t> (бюджет, транспорт, </a:t>
                      </a:r>
                      <a:r>
                        <a:rPr lang="ru-RU" sz="2000" dirty="0" err="1" smtClean="0">
                          <a:solidFill>
                            <a:srgbClr val="1B4444"/>
                          </a:solidFill>
                          <a:latin typeface="Times New Roman" panose="02020603050405020304" pitchFamily="18" charset="0"/>
                          <a:cs typeface="Times New Roman" panose="02020603050405020304" pitchFamily="18" charset="0"/>
                        </a:rPr>
                        <a:t>засоби</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зв'язку</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тощо</a:t>
                      </a:r>
                      <a:r>
                        <a:rPr lang="ru-RU" sz="2000" dirty="0" smtClean="0">
                          <a:solidFill>
                            <a:srgbClr val="1B4444"/>
                          </a:solidFill>
                          <a:latin typeface="Times New Roman" panose="02020603050405020304" pitchFamily="18" charset="0"/>
                          <a:cs typeface="Times New Roman" panose="02020603050405020304" pitchFamily="18" charset="0"/>
                        </a:rPr>
                        <a:t>)</a:t>
                      </a:r>
                    </a:p>
                    <a:p>
                      <a:pPr algn="l">
                        <a:lnSpc>
                          <a:spcPct val="100000"/>
                        </a:lnSpc>
                        <a:defRPr/>
                      </a:pP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вплив</a:t>
                      </a:r>
                      <a:r>
                        <a:rPr lang="ru-RU" sz="2000" dirty="0" smtClean="0">
                          <a:solidFill>
                            <a:srgbClr val="1B4444"/>
                          </a:solidFill>
                          <a:latin typeface="Times New Roman" panose="02020603050405020304" pitchFamily="18" charset="0"/>
                          <a:cs typeface="Times New Roman" panose="02020603050405020304" pitchFamily="18" charset="0"/>
                        </a:rPr>
                        <a:t> на </a:t>
                      </a:r>
                      <a:r>
                        <a:rPr lang="ru-RU" sz="2000" dirty="0" err="1" smtClean="0">
                          <a:solidFill>
                            <a:srgbClr val="1B4444"/>
                          </a:solidFill>
                          <a:latin typeface="Times New Roman" panose="02020603050405020304" pitchFamily="18" charset="0"/>
                          <a:cs typeface="Times New Roman" panose="02020603050405020304" pitchFamily="18" charset="0"/>
                        </a:rPr>
                        <a:t>силові</a:t>
                      </a:r>
                      <a:r>
                        <a:rPr lang="ru-RU" sz="2000" dirty="0" smtClean="0">
                          <a:solidFill>
                            <a:srgbClr val="1B4444"/>
                          </a:solidFill>
                          <a:latin typeface="Times New Roman" panose="02020603050405020304" pitchFamily="18" charset="0"/>
                          <a:cs typeface="Times New Roman" panose="02020603050405020304" pitchFamily="18" charset="0"/>
                        </a:rPr>
                        <a:t> </a:t>
                      </a:r>
                      <a:r>
                        <a:rPr lang="ru-RU" sz="2000" dirty="0" err="1" smtClean="0">
                          <a:solidFill>
                            <a:srgbClr val="1B4444"/>
                          </a:solidFill>
                          <a:latin typeface="Times New Roman" panose="02020603050405020304" pitchFamily="18" charset="0"/>
                          <a:cs typeface="Times New Roman" panose="02020603050405020304" pitchFamily="18" charset="0"/>
                        </a:rPr>
                        <a:t>структури</a:t>
                      </a:r>
                      <a:endParaRPr lang="ru-RU" sz="20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r>
              <a:tr h="2690020">
                <a:tc>
                  <a:txBody>
                    <a:bodyPr/>
                    <a:lstStyle/>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7. </a:t>
                      </a:r>
                      <a:r>
                        <a:rPr lang="ru-RU" sz="2400" dirty="0" err="1" smtClean="0">
                          <a:solidFill>
                            <a:srgbClr val="1B4444"/>
                          </a:solidFill>
                          <a:latin typeface="Times New Roman" panose="02020603050405020304" pitchFamily="18" charset="0"/>
                          <a:cs typeface="Times New Roman" panose="02020603050405020304" pitchFamily="18" charset="0"/>
                        </a:rPr>
                        <a:t>Інформаційно-комунікаційні</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ресурси</a:t>
                      </a:r>
                      <a:endParaRPr lang="ru-RU" sz="24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доступ до </a:t>
                      </a:r>
                      <a:r>
                        <a:rPr lang="ru-RU" sz="2400" dirty="0" err="1" smtClean="0">
                          <a:solidFill>
                            <a:srgbClr val="1B4444"/>
                          </a:solidFill>
                          <a:latin typeface="Times New Roman" panose="02020603050405020304" pitchFamily="18" charset="0"/>
                          <a:cs typeface="Times New Roman" panose="02020603050405020304" pitchFamily="18" charset="0"/>
                        </a:rPr>
                        <a:t>інформаційних</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ресурсів</a:t>
                      </a:r>
                      <a:endParaRPr lang="ru-RU" sz="24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прихований</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чи</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прямий</a:t>
                      </a:r>
                      <a:r>
                        <a:rPr lang="ru-RU" sz="2400" dirty="0" smtClean="0">
                          <a:solidFill>
                            <a:srgbClr val="1B4444"/>
                          </a:solidFill>
                          <a:latin typeface="Times New Roman" panose="02020603050405020304" pitchFamily="18" charset="0"/>
                          <a:cs typeface="Times New Roman" panose="02020603050405020304" pitchFamily="18" charset="0"/>
                        </a:rPr>
                        <a:t> контроль над ЗМІ</a:t>
                      </a:r>
                      <a:endParaRPr lang="ru-RU" sz="24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c>
                  <a:txBody>
                    <a:bodyPr/>
                    <a:lstStyle/>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8. </a:t>
                      </a:r>
                      <a:r>
                        <a:rPr lang="ru-RU" sz="2400" dirty="0" err="1" smtClean="0">
                          <a:solidFill>
                            <a:srgbClr val="1B4444"/>
                          </a:solidFill>
                          <a:latin typeface="Times New Roman" panose="02020603050405020304" pitchFamily="18" charset="0"/>
                          <a:cs typeface="Times New Roman" panose="02020603050405020304" pitchFamily="18" charset="0"/>
                        </a:rPr>
                        <a:t>Соціальні</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ресурси</a:t>
                      </a:r>
                      <a:endParaRPr lang="ru-RU" sz="24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соціальна</a:t>
                      </a:r>
                      <a:r>
                        <a:rPr lang="ru-RU" sz="2400" dirty="0" smtClean="0">
                          <a:solidFill>
                            <a:srgbClr val="1B4444"/>
                          </a:solidFill>
                          <a:latin typeface="Times New Roman" panose="02020603050405020304" pitchFamily="18" charset="0"/>
                          <a:cs typeface="Times New Roman" panose="02020603050405020304" pitchFamily="18" charset="0"/>
                        </a:rPr>
                        <a:t> база </a:t>
                      </a:r>
                      <a:r>
                        <a:rPr lang="ru-RU" sz="2400" dirty="0" err="1" smtClean="0">
                          <a:solidFill>
                            <a:srgbClr val="1B4444"/>
                          </a:solidFill>
                          <a:latin typeface="Times New Roman" panose="02020603050405020304" pitchFamily="18" charset="0"/>
                          <a:cs typeface="Times New Roman" panose="02020603050405020304" pitchFamily="18" charset="0"/>
                        </a:rPr>
                        <a:t>підтримки</a:t>
                      </a:r>
                      <a:endParaRPr lang="ru-RU" sz="24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готовність</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виборців</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голосувати</a:t>
                      </a:r>
                      <a:r>
                        <a:rPr lang="ru-RU" sz="2400" dirty="0" smtClean="0">
                          <a:solidFill>
                            <a:srgbClr val="1B4444"/>
                          </a:solidFill>
                          <a:latin typeface="Times New Roman" panose="02020603050405020304" pitchFamily="18" charset="0"/>
                          <a:cs typeface="Times New Roman" panose="02020603050405020304" pitchFamily="18" charset="0"/>
                        </a:rPr>
                        <a:t> за </a:t>
                      </a:r>
                      <a:r>
                        <a:rPr lang="ru-RU" sz="2400" dirty="0" err="1" smtClean="0">
                          <a:solidFill>
                            <a:srgbClr val="1B4444"/>
                          </a:solidFill>
                          <a:latin typeface="Times New Roman" panose="02020603050405020304" pitchFamily="18" charset="0"/>
                          <a:cs typeface="Times New Roman" panose="02020603050405020304" pitchFamily="18" charset="0"/>
                        </a:rPr>
                        <a:t>цю</a:t>
                      </a:r>
                      <a:r>
                        <a:rPr lang="ru-RU" sz="2400" dirty="0" smtClean="0">
                          <a:solidFill>
                            <a:srgbClr val="1B4444"/>
                          </a:solidFill>
                          <a:latin typeface="Times New Roman" panose="02020603050405020304" pitchFamily="18" charset="0"/>
                          <a:cs typeface="Times New Roman" panose="02020603050405020304" pitchFamily="18" charset="0"/>
                        </a:rPr>
                        <a:t> силу</a:t>
                      </a:r>
                    </a:p>
                    <a:p>
                      <a:pPr algn="l">
                        <a:lnSpc>
                          <a:spcPct val="100000"/>
                        </a:lnSpc>
                        <a:defRPr/>
                      </a:pP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рівень</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підтримки</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місцевої</a:t>
                      </a:r>
                      <a:r>
                        <a:rPr lang="ru-RU" sz="2400" dirty="0" smtClean="0">
                          <a:solidFill>
                            <a:srgbClr val="1B4444"/>
                          </a:solidFill>
                          <a:latin typeface="Times New Roman" panose="02020603050405020304" pitchFamily="18" charset="0"/>
                          <a:cs typeface="Times New Roman" panose="02020603050405020304" pitchFamily="18" charset="0"/>
                        </a:rPr>
                        <a:t> </a:t>
                      </a:r>
                      <a:r>
                        <a:rPr lang="ru-RU" sz="2400" dirty="0" err="1" smtClean="0">
                          <a:solidFill>
                            <a:srgbClr val="1B4444"/>
                          </a:solidFill>
                          <a:latin typeface="Times New Roman" panose="02020603050405020304" pitchFamily="18" charset="0"/>
                          <a:cs typeface="Times New Roman" panose="02020603050405020304" pitchFamily="18" charset="0"/>
                        </a:rPr>
                        <a:t>еліти</a:t>
                      </a:r>
                      <a:endParaRPr lang="ru-RU" sz="24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DA715"/>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565157468"/>
              </p:ext>
            </p:extLst>
          </p:nvPr>
        </p:nvGraphicFramePr>
        <p:xfrm>
          <a:off x="0" y="7658100"/>
          <a:ext cx="6601279" cy="2695698"/>
        </p:xfrm>
        <a:graphic>
          <a:graphicData uri="http://schemas.openxmlformats.org/drawingml/2006/table">
            <a:tbl>
              <a:tblPr/>
              <a:tblGrid>
                <a:gridCol w="3199349"/>
                <a:gridCol w="3401930"/>
              </a:tblGrid>
              <a:tr h="2695698">
                <a:tc>
                  <a:txBody>
                    <a:bodyPr/>
                    <a:lstStyle/>
                    <a:p>
                      <a:pPr algn="l">
                        <a:lnSpc>
                          <a:spcPct val="100000"/>
                        </a:lnSpc>
                        <a:defRPr/>
                      </a:pPr>
                      <a:r>
                        <a:rPr lang="ru-RU" sz="2000" dirty="0" smtClean="0">
                          <a:solidFill>
                            <a:schemeClr val="bg1"/>
                          </a:solidFill>
                          <a:latin typeface="Times New Roman" panose="02020603050405020304" pitchFamily="18" charset="0"/>
                          <a:cs typeface="Times New Roman" panose="02020603050405020304" pitchFamily="18" charset="0"/>
                        </a:rPr>
                        <a:t>11. </a:t>
                      </a:r>
                      <a:r>
                        <a:rPr lang="ru-RU" sz="2000" dirty="0" err="1" smtClean="0">
                          <a:solidFill>
                            <a:schemeClr val="bg1"/>
                          </a:solidFill>
                          <a:latin typeface="Times New Roman" panose="02020603050405020304" pitchFamily="18" charset="0"/>
                          <a:cs typeface="Times New Roman" panose="02020603050405020304" pitchFamily="18" charset="0"/>
                        </a:rPr>
                        <a:t>Спеціальні</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оперативні</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ресурси</a:t>
                      </a:r>
                      <a:endParaRPr lang="ru-RU" sz="2000" dirty="0" smtClean="0">
                        <a:solidFill>
                          <a:schemeClr val="bg1"/>
                        </a:solidFill>
                        <a:latin typeface="Times New Roman" panose="02020603050405020304" pitchFamily="18" charset="0"/>
                        <a:cs typeface="Times New Roman" panose="02020603050405020304" pitchFamily="18" charset="0"/>
                      </a:endParaRPr>
                    </a:p>
                    <a:p>
                      <a:pPr algn="l">
                        <a:lnSpc>
                          <a:spcPct val="100000"/>
                        </a:lnSpc>
                        <a:defRPr/>
                      </a:pP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інформаційний</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організаційний</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інтелектуальний</a:t>
                      </a:r>
                      <a:r>
                        <a:rPr lang="ru-RU" sz="2000" dirty="0" smtClean="0">
                          <a:solidFill>
                            <a:schemeClr val="bg1"/>
                          </a:solidFill>
                          <a:latin typeface="Times New Roman" panose="02020603050405020304" pitchFamily="18" charset="0"/>
                          <a:cs typeface="Times New Roman" panose="02020603050405020304" pitchFamily="18" charset="0"/>
                        </a:rPr>
                        <a:t> та </a:t>
                      </a:r>
                      <a:r>
                        <a:rPr lang="ru-RU" sz="2000" dirty="0" err="1" smtClean="0">
                          <a:solidFill>
                            <a:schemeClr val="bg1"/>
                          </a:solidFill>
                          <a:latin typeface="Times New Roman" panose="02020603050405020304" pitchFamily="18" charset="0"/>
                          <a:cs typeface="Times New Roman" panose="02020603050405020304" pitchFamily="18" charset="0"/>
                        </a:rPr>
                        <a:t>інший</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вплив</a:t>
                      </a:r>
                      <a:r>
                        <a:rPr lang="ru-RU" sz="2000" dirty="0" smtClean="0">
                          <a:solidFill>
                            <a:schemeClr val="bg1"/>
                          </a:solidFill>
                          <a:latin typeface="Times New Roman" panose="02020603050405020304" pitchFamily="18" charset="0"/>
                          <a:cs typeface="Times New Roman" panose="02020603050405020304" pitchFamily="18" charset="0"/>
                        </a:rPr>
                        <a:t> на </a:t>
                      </a:r>
                      <a:r>
                        <a:rPr lang="ru-RU" sz="2000" dirty="0" err="1" smtClean="0">
                          <a:solidFill>
                            <a:schemeClr val="bg1"/>
                          </a:solidFill>
                          <a:latin typeface="Times New Roman" panose="02020603050405020304" pitchFamily="18" charset="0"/>
                          <a:cs typeface="Times New Roman" panose="02020603050405020304" pitchFamily="18" charset="0"/>
                        </a:rPr>
                        <a:t>кампанії</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err="1" smtClean="0">
                          <a:solidFill>
                            <a:schemeClr val="bg1"/>
                          </a:solidFill>
                          <a:latin typeface="Times New Roman" panose="02020603050405020304" pitchFamily="18" charset="0"/>
                          <a:cs typeface="Times New Roman" panose="02020603050405020304" pitchFamily="18" charset="0"/>
                        </a:rPr>
                        <a:t>суперників</a:t>
                      </a:r>
                      <a:r>
                        <a:rPr lang="ru-RU" sz="2000" dirty="0" smtClean="0">
                          <a:solidFill>
                            <a:schemeClr val="bg1"/>
                          </a:solidFill>
                          <a:latin typeface="Times New Roman" panose="02020603050405020304" pitchFamily="18" charset="0"/>
                          <a:cs typeface="Times New Roman" panose="02020603050405020304" pitchFamily="18" charset="0"/>
                        </a:rPr>
                        <a:t> та </a:t>
                      </a:r>
                      <a:r>
                        <a:rPr lang="ru-RU" sz="2000" dirty="0" err="1" smtClean="0">
                          <a:solidFill>
                            <a:schemeClr val="bg1"/>
                          </a:solidFill>
                          <a:latin typeface="Times New Roman" panose="02020603050405020304" pitchFamily="18" charset="0"/>
                          <a:cs typeface="Times New Roman" panose="02020603050405020304" pitchFamily="18" charset="0"/>
                        </a:rPr>
                        <a:t>союзників</a:t>
                      </a:r>
                      <a:endParaRPr lang="ru-RU" sz="2000" dirty="0" smtClean="0">
                        <a:solidFill>
                          <a:schemeClr val="bg1"/>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c>
                  <a:txBody>
                    <a:bodyPr/>
                    <a:lstStyle/>
                    <a:p>
                      <a:pPr algn="l">
                        <a:lnSpc>
                          <a:spcPct val="100000"/>
                        </a:lnSpc>
                        <a:defRPr/>
                      </a:pPr>
                      <a:r>
                        <a:rPr lang="ru-RU" sz="1400" dirty="0" smtClean="0">
                          <a:solidFill>
                            <a:srgbClr val="1B4444"/>
                          </a:solidFill>
                          <a:latin typeface="Times New Roman" panose="02020603050405020304" pitchFamily="18" charset="0"/>
                          <a:cs typeface="Times New Roman" panose="02020603050405020304" pitchFamily="18" charset="0"/>
                        </a:rPr>
                        <a:t>12. </a:t>
                      </a:r>
                      <a:r>
                        <a:rPr lang="ru-RU" sz="1400" dirty="0" err="1" smtClean="0">
                          <a:solidFill>
                            <a:srgbClr val="1B4444"/>
                          </a:solidFill>
                          <a:latin typeface="Times New Roman" panose="02020603050405020304" pitchFamily="18" charset="0"/>
                          <a:cs typeface="Times New Roman" panose="02020603050405020304" pitchFamily="18" charset="0"/>
                        </a:rPr>
                        <a:t>Часовий</a:t>
                      </a:r>
                      <a:r>
                        <a:rPr lang="ru-RU" sz="1400" dirty="0" smtClean="0">
                          <a:solidFill>
                            <a:srgbClr val="1B4444"/>
                          </a:solidFill>
                          <a:latin typeface="Times New Roman" panose="02020603050405020304" pitchFamily="18" charset="0"/>
                          <a:cs typeface="Times New Roman" panose="02020603050405020304" pitchFamily="18" charset="0"/>
                        </a:rPr>
                        <a:t> ресурс</a:t>
                      </a:r>
                    </a:p>
                    <a:p>
                      <a:pPr algn="l">
                        <a:lnSpc>
                          <a:spcPct val="100000"/>
                        </a:lnSpc>
                        <a:defRPr/>
                      </a:pP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кампанія</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вже</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фактично</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розпочалася</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або</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почне</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організовуватись</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після</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офіційного</a:t>
                      </a:r>
                      <a:r>
                        <a:rPr lang="ru-RU" sz="1400" dirty="0" smtClean="0">
                          <a:solidFill>
                            <a:srgbClr val="1B4444"/>
                          </a:solidFill>
                          <a:latin typeface="Times New Roman" panose="02020603050405020304" pitchFamily="18" charset="0"/>
                          <a:cs typeface="Times New Roman" panose="02020603050405020304" pitchFamily="18" charset="0"/>
                        </a:rPr>
                        <a:t> старту</a:t>
                      </a:r>
                    </a:p>
                    <a:p>
                      <a:pPr algn="l">
                        <a:lnSpc>
                          <a:spcPct val="100000"/>
                        </a:lnSpc>
                        <a:defRPr/>
                      </a:pP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чи</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достатньо</a:t>
                      </a:r>
                      <a:r>
                        <a:rPr lang="ru-RU" sz="1400" dirty="0" smtClean="0">
                          <a:solidFill>
                            <a:srgbClr val="1B4444"/>
                          </a:solidFill>
                          <a:latin typeface="Times New Roman" panose="02020603050405020304" pitchFamily="18" charset="0"/>
                          <a:cs typeface="Times New Roman" panose="02020603050405020304" pitchFamily="18" charset="0"/>
                        </a:rPr>
                        <a:t> часу для </a:t>
                      </a:r>
                      <a:r>
                        <a:rPr lang="ru-RU" sz="1400" dirty="0" err="1" smtClean="0">
                          <a:solidFill>
                            <a:srgbClr val="1B4444"/>
                          </a:solidFill>
                          <a:latin typeface="Times New Roman" panose="02020603050405020304" pitchFamily="18" charset="0"/>
                          <a:cs typeface="Times New Roman" panose="02020603050405020304" pitchFamily="18" charset="0"/>
                        </a:rPr>
                        <a:t>вирішення</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завдань</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кампанії</a:t>
                      </a:r>
                      <a:endParaRPr lang="ru-RU" sz="14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чи</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здатна</a:t>
                      </a:r>
                      <a:r>
                        <a:rPr lang="ru-RU" sz="1400" dirty="0" smtClean="0">
                          <a:solidFill>
                            <a:srgbClr val="1B4444"/>
                          </a:solidFill>
                          <a:latin typeface="Times New Roman" panose="02020603050405020304" pitchFamily="18" charset="0"/>
                          <a:cs typeface="Times New Roman" panose="02020603050405020304" pitchFamily="18" charset="0"/>
                        </a:rPr>
                        <a:t> команда </a:t>
                      </a:r>
                      <a:r>
                        <a:rPr lang="ru-RU" sz="1400" dirty="0" err="1" smtClean="0">
                          <a:solidFill>
                            <a:srgbClr val="1B4444"/>
                          </a:solidFill>
                          <a:latin typeface="Times New Roman" panose="02020603050405020304" pitchFamily="18" charset="0"/>
                          <a:cs typeface="Times New Roman" panose="02020603050405020304" pitchFamily="18" charset="0"/>
                        </a:rPr>
                        <a:t>виробляти</a:t>
                      </a:r>
                      <a:r>
                        <a:rPr lang="ru-RU" sz="1400" dirty="0" smtClean="0">
                          <a:solidFill>
                            <a:srgbClr val="1B4444"/>
                          </a:solidFill>
                          <a:latin typeface="Times New Roman" panose="02020603050405020304" pitchFamily="18" charset="0"/>
                          <a:cs typeface="Times New Roman" panose="02020603050405020304" pitchFamily="18" charset="0"/>
                        </a:rPr>
                        <a:t> та </a:t>
                      </a:r>
                      <a:r>
                        <a:rPr lang="ru-RU" sz="1400" dirty="0" err="1" smtClean="0">
                          <a:solidFill>
                            <a:srgbClr val="1B4444"/>
                          </a:solidFill>
                          <a:latin typeface="Times New Roman" panose="02020603050405020304" pitchFamily="18" charset="0"/>
                          <a:cs typeface="Times New Roman" panose="02020603050405020304" pitchFamily="18" charset="0"/>
                        </a:rPr>
                        <a:t>виконувати</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плани-графіки</a:t>
                      </a:r>
                      <a:r>
                        <a:rPr lang="ru-RU" sz="1400" dirty="0" smtClean="0">
                          <a:solidFill>
                            <a:srgbClr val="1B4444"/>
                          </a:solidFill>
                          <a:latin typeface="Times New Roman" panose="02020603050405020304" pitchFamily="18" charset="0"/>
                          <a:cs typeface="Times New Roman" panose="02020603050405020304" pitchFamily="18" charset="0"/>
                        </a:rPr>
                        <a:t> </a:t>
                      </a:r>
                      <a:r>
                        <a:rPr lang="ru-RU" sz="1400" dirty="0" err="1" smtClean="0">
                          <a:solidFill>
                            <a:srgbClr val="1B4444"/>
                          </a:solidFill>
                          <a:latin typeface="Times New Roman" panose="02020603050405020304" pitchFamily="18" charset="0"/>
                          <a:cs typeface="Times New Roman" panose="02020603050405020304" pitchFamily="18" charset="0"/>
                        </a:rPr>
                        <a:t>кампанії</a:t>
                      </a:r>
                      <a:endParaRPr lang="ru-RU" sz="14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DA715"/>
                    </a:solidFill>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3434396417"/>
              </p:ext>
            </p:extLst>
          </p:nvPr>
        </p:nvGraphicFramePr>
        <p:xfrm>
          <a:off x="-1" y="5067300"/>
          <a:ext cx="6601279" cy="2590800"/>
        </p:xfrm>
        <a:graphic>
          <a:graphicData uri="http://schemas.openxmlformats.org/drawingml/2006/table">
            <a:tbl>
              <a:tblPr/>
              <a:tblGrid>
                <a:gridCol w="3199349"/>
                <a:gridCol w="3401930"/>
              </a:tblGrid>
              <a:tr h="2590800">
                <a:tc>
                  <a:txBody>
                    <a:bodyPr/>
                    <a:lstStyle/>
                    <a:p>
                      <a:pPr algn="l">
                        <a:lnSpc>
                          <a:spcPct val="100000"/>
                        </a:lnSpc>
                        <a:defRPr/>
                      </a:pPr>
                      <a:r>
                        <a:rPr lang="uk-UA" sz="1600" dirty="0" smtClean="0">
                          <a:solidFill>
                            <a:schemeClr val="bg1"/>
                          </a:solidFill>
                          <a:latin typeface="Times New Roman" panose="02020603050405020304" pitchFamily="18" charset="0"/>
                          <a:cs typeface="Times New Roman" panose="02020603050405020304" pitchFamily="18" charset="0"/>
                        </a:rPr>
                        <a:t>9.</a:t>
                      </a:r>
                      <a:r>
                        <a:rPr lang="uk-UA" sz="1600" baseline="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Матеріально-технічні</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ресурси</a:t>
                      </a:r>
                      <a:endParaRPr lang="ru-RU" sz="1600" dirty="0" smtClean="0">
                        <a:solidFill>
                          <a:schemeClr val="bg1"/>
                        </a:solidFill>
                        <a:latin typeface="Times New Roman" panose="02020603050405020304" pitchFamily="18" charset="0"/>
                        <a:cs typeface="Times New Roman" panose="02020603050405020304" pitchFamily="18" charset="0"/>
                      </a:endParaRPr>
                    </a:p>
                    <a:p>
                      <a:pPr algn="l">
                        <a:lnSpc>
                          <a:spcPct val="100000"/>
                        </a:lnSpc>
                        <a:defRPr/>
                      </a:pP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технологічне</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озброєння</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штабів</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системи</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зв'язку</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оргтехніка</a:t>
                      </a:r>
                      <a:r>
                        <a:rPr lang="ru-RU" sz="1600" dirty="0" smtClean="0">
                          <a:solidFill>
                            <a:schemeClr val="bg1"/>
                          </a:solidFill>
                          <a:latin typeface="Times New Roman" panose="02020603050405020304" pitchFamily="18" charset="0"/>
                          <a:cs typeface="Times New Roman" panose="02020603050405020304" pitchFamily="18" charset="0"/>
                        </a:rPr>
                        <a:t>, транспорт)</a:t>
                      </a:r>
                    </a:p>
                    <a:p>
                      <a:pPr algn="l">
                        <a:lnSpc>
                          <a:spcPct val="100000"/>
                        </a:lnSpc>
                        <a:defRPr/>
                      </a:pP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наявність</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приміщень</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офісів</a:t>
                      </a:r>
                      <a:r>
                        <a:rPr lang="ru-RU" sz="1600" dirty="0" smtClean="0">
                          <a:solidFill>
                            <a:schemeClr val="bg1"/>
                          </a:solidFill>
                          <a:latin typeface="Times New Roman" panose="02020603050405020304" pitchFamily="18" charset="0"/>
                          <a:cs typeface="Times New Roman" panose="02020603050405020304" pitchFamily="18" charset="0"/>
                        </a:rPr>
                        <a:t>, складу, у тому </a:t>
                      </a:r>
                      <a:r>
                        <a:rPr lang="ru-RU" sz="1600" dirty="0" err="1" smtClean="0">
                          <a:solidFill>
                            <a:schemeClr val="bg1"/>
                          </a:solidFill>
                          <a:latin typeface="Times New Roman" panose="02020603050405020304" pitchFamily="18" charset="0"/>
                          <a:cs typeface="Times New Roman" panose="02020603050405020304" pitchFamily="18" charset="0"/>
                        </a:rPr>
                        <a:t>числі</a:t>
                      </a:r>
                      <a:r>
                        <a:rPr lang="ru-RU" sz="1600" dirty="0" smtClean="0">
                          <a:solidFill>
                            <a:schemeClr val="bg1"/>
                          </a:solidFill>
                          <a:latin typeface="Times New Roman" panose="02020603050405020304" pitchFamily="18" charset="0"/>
                          <a:cs typeface="Times New Roman" panose="02020603050405020304" pitchFamily="18" charset="0"/>
                        </a:rPr>
                        <a:t> у </a:t>
                      </a:r>
                      <a:r>
                        <a:rPr lang="ru-RU" sz="1600" dirty="0" err="1" smtClean="0">
                          <a:solidFill>
                            <a:schemeClr val="bg1"/>
                          </a:solidFill>
                          <a:latin typeface="Times New Roman" panose="02020603050405020304" pitchFamily="18" charset="0"/>
                          <a:cs typeface="Times New Roman" panose="02020603050405020304" pitchFamily="18" charset="0"/>
                        </a:rPr>
                        <a:t>містах</a:t>
                      </a:r>
                      <a:r>
                        <a:rPr lang="ru-RU" sz="1600" dirty="0" smtClean="0">
                          <a:solidFill>
                            <a:schemeClr val="bg1"/>
                          </a:solidFill>
                          <a:latin typeface="Times New Roman" panose="02020603050405020304" pitchFamily="18" charset="0"/>
                          <a:cs typeface="Times New Roman" panose="02020603050405020304" pitchFamily="18" charset="0"/>
                        </a:rPr>
                        <a:t>, районах</a:t>
                      </a: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tcPr>
                </a:tc>
                <a:tc>
                  <a:txBody>
                    <a:bodyPr/>
                    <a:lstStyle/>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10. </a:t>
                      </a:r>
                      <a:r>
                        <a:rPr lang="ru-RU" sz="1800" dirty="0" err="1" smtClean="0">
                          <a:solidFill>
                            <a:srgbClr val="1B4444"/>
                          </a:solidFill>
                          <a:latin typeface="Times New Roman" panose="02020603050405020304" pitchFamily="18" charset="0"/>
                          <a:cs typeface="Times New Roman" panose="02020603050405020304" pitchFamily="18" charset="0"/>
                        </a:rPr>
                        <a:t>Юридичні</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ресурси</a:t>
                      </a:r>
                      <a:endParaRPr lang="ru-RU" sz="18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кваліфікований</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юридичний</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супровід</a:t>
                      </a:r>
                      <a:endParaRPr lang="ru-RU" sz="1800" dirty="0" smtClean="0">
                        <a:solidFill>
                          <a:srgbClr val="1B4444"/>
                        </a:solidFill>
                        <a:latin typeface="Times New Roman" panose="02020603050405020304" pitchFamily="18" charset="0"/>
                        <a:cs typeface="Times New Roman" panose="02020603050405020304" pitchFamily="18" charset="0"/>
                      </a:endParaRPr>
                    </a:p>
                    <a:p>
                      <a:pPr algn="l">
                        <a:lnSpc>
                          <a:spcPct val="100000"/>
                        </a:lnSpc>
                        <a:defRPr/>
                      </a:pP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формування</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виборчих</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комісій</a:t>
                      </a:r>
                      <a:r>
                        <a:rPr lang="ru-RU" sz="1800" dirty="0" smtClean="0">
                          <a:solidFill>
                            <a:srgbClr val="1B4444"/>
                          </a:solidFill>
                          <a:latin typeface="Times New Roman" panose="02020603050405020304" pitchFamily="18" charset="0"/>
                          <a:cs typeface="Times New Roman" panose="02020603050405020304" pitchFamily="18" charset="0"/>
                        </a:rPr>
                        <a:t>, </a:t>
                      </a:r>
                      <a:r>
                        <a:rPr lang="ru-RU" sz="1800" dirty="0" err="1" smtClean="0">
                          <a:solidFill>
                            <a:srgbClr val="1B4444"/>
                          </a:solidFill>
                          <a:latin typeface="Times New Roman" panose="02020603050405020304" pitchFamily="18" charset="0"/>
                          <a:cs typeface="Times New Roman" panose="02020603050405020304" pitchFamily="18" charset="0"/>
                        </a:rPr>
                        <a:t>зв'язку</a:t>
                      </a:r>
                      <a:r>
                        <a:rPr lang="ru-RU" sz="1800" dirty="0" smtClean="0">
                          <a:solidFill>
                            <a:srgbClr val="1B4444"/>
                          </a:solidFill>
                          <a:latin typeface="Times New Roman" panose="02020603050405020304" pitchFamily="18" charset="0"/>
                          <a:cs typeface="Times New Roman" panose="02020603050405020304" pitchFamily="18" charset="0"/>
                        </a:rPr>
                        <a:t> з ЦВК</a:t>
                      </a:r>
                      <a:endParaRPr lang="ru-RU" sz="1800" dirty="0">
                        <a:solidFill>
                          <a:srgbClr val="1B4444"/>
                        </a:solidFill>
                        <a:latin typeface="Times New Roman" panose="02020603050405020304" pitchFamily="18" charset="0"/>
                        <a:cs typeface="Times New Roman" panose="02020603050405020304" pitchFamily="18" charset="0"/>
                      </a:endParaRPr>
                    </a:p>
                  </a:txBody>
                  <a:tcPr marL="190500" marR="190500" marT="190500" marB="190500" anchor="ctr">
                    <a:lnL w="19050" cap="flat" cmpd="sng" algn="ctr">
                      <a:solidFill>
                        <a:srgbClr val="1B4444"/>
                      </a:solidFill>
                      <a:prstDash val="solid"/>
                      <a:round/>
                      <a:headEnd type="none" w="med" len="med"/>
                      <a:tailEnd type="none" w="med" len="med"/>
                    </a:lnL>
                    <a:lnR w="19050" cap="flat" cmpd="sng" algn="ctr">
                      <a:solidFill>
                        <a:srgbClr val="1B4444"/>
                      </a:solidFill>
                      <a:prstDash val="solid"/>
                      <a:round/>
                      <a:headEnd type="none" w="med" len="med"/>
                      <a:tailEnd type="none" w="med" len="med"/>
                    </a:lnR>
                    <a:lnT w="19050" cap="flat" cmpd="sng" algn="ctr">
                      <a:solidFill>
                        <a:srgbClr val="1B4444"/>
                      </a:solidFill>
                      <a:prstDash val="solid"/>
                      <a:round/>
                      <a:headEnd type="none" w="med" len="med"/>
                      <a:tailEnd type="none" w="med" len="med"/>
                    </a:lnT>
                    <a:lnB w="19050" cap="flat" cmpd="sng" algn="ctr">
                      <a:solidFill>
                        <a:srgbClr val="1B4444"/>
                      </a:solidFill>
                      <a:prstDash val="solid"/>
                      <a:round/>
                      <a:headEnd type="none" w="med" len="med"/>
                      <a:tailEnd type="none" w="med" len="med"/>
                    </a:lnB>
                    <a:solidFill>
                      <a:srgbClr val="FDA715"/>
                    </a:solidFill>
                  </a:tcPr>
                </a:tc>
              </a:tr>
            </a:tbl>
          </a:graphicData>
        </a:graphic>
      </p:graphicFrame>
    </p:spTree>
    <p:extLst>
      <p:ext uri="{BB962C8B-B14F-4D97-AF65-F5344CB8AC3E}">
        <p14:creationId xmlns:p14="http://schemas.microsoft.com/office/powerpoint/2010/main" val="787795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Freeform 4"/>
          <p:cNvSpPr/>
          <p:nvPr/>
        </p:nvSpPr>
        <p:spPr>
          <a:xfrm>
            <a:off x="10187081" y="1028700"/>
            <a:ext cx="7072219" cy="1234593"/>
          </a:xfrm>
          <a:custGeom>
            <a:avLst/>
            <a:gdLst/>
            <a:ahLst/>
            <a:cxnLst/>
            <a:rect l="l" t="t" r="r" b="b"/>
            <a:pathLst>
              <a:path w="5335384" h="931394">
                <a:moveTo>
                  <a:pt x="0" y="0"/>
                </a:moveTo>
                <a:lnTo>
                  <a:pt x="5335384" y="0"/>
                </a:lnTo>
                <a:lnTo>
                  <a:pt x="5335384" y="931394"/>
                </a:lnTo>
                <a:lnTo>
                  <a:pt x="0" y="931394"/>
                </a:lnTo>
                <a:close/>
              </a:path>
            </a:pathLst>
          </a:custGeom>
          <a:solidFill>
            <a:srgbClr val="E5E5E5"/>
          </a:solidFill>
          <a:ln cap="sq">
            <a:noFill/>
            <a:prstDash val="sysDot"/>
            <a:miter/>
          </a:ln>
        </p:spPr>
      </p:sp>
      <p:graphicFrame>
        <p:nvGraphicFramePr>
          <p:cNvPr id="6" name="Table 6"/>
          <p:cNvGraphicFramePr>
            <a:graphicFrameLocks noGrp="1"/>
          </p:cNvGraphicFramePr>
          <p:nvPr>
            <p:extLst/>
          </p:nvPr>
        </p:nvGraphicFramePr>
        <p:xfrm>
          <a:off x="1028700" y="3421027"/>
          <a:ext cx="16230600" cy="4743958"/>
        </p:xfrm>
        <a:graphic>
          <a:graphicData uri="http://schemas.openxmlformats.org/drawingml/2006/table">
            <a:tbl>
              <a:tblPr/>
              <a:tblGrid>
                <a:gridCol w="16230600"/>
              </a:tblGrid>
              <a:tr h="1111758">
                <a:tc>
                  <a:txBody>
                    <a:bodyPr/>
                    <a:lstStyle/>
                    <a:p>
                      <a:pPr algn="ctr">
                        <a:lnSpc>
                          <a:spcPts val="4200"/>
                        </a:lnSpc>
                        <a:defRPr/>
                      </a:pPr>
                      <a:endParaRPr lang="en-US" sz="1800" dirty="0">
                        <a:latin typeface="Times New Roman" panose="02020603050405020304" pitchFamily="18" charset="0"/>
                        <a:cs typeface="Times New Roman" panose="02020603050405020304" pitchFamily="18" charset="0"/>
                      </a:endParaRP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DA715"/>
                    </a:solidFill>
                  </a:tcPr>
                </a:tc>
              </a:tr>
              <a:tr h="3545874">
                <a:tc>
                  <a:txBody>
                    <a:bodyPr/>
                    <a:lstStyle/>
                    <a:p>
                      <a:pPr marL="496571" lvl="1" indent="-248285" algn="l">
                        <a:lnSpc>
                          <a:spcPts val="3220"/>
                        </a:lnSpc>
                        <a:buFont typeface="Arial"/>
                        <a:buChar char="•"/>
                        <a:defRPr/>
                      </a:pPr>
                      <a:r>
                        <a:rPr lang="ru-RU" sz="3200" dirty="0" err="1" smtClean="0">
                          <a:solidFill>
                            <a:srgbClr val="E5E5E5"/>
                          </a:solidFill>
                          <a:latin typeface="Times New Roman" panose="02020603050405020304" pitchFamily="18" charset="0"/>
                          <a:cs typeface="Times New Roman" panose="02020603050405020304" pitchFamily="18" charset="0"/>
                        </a:rPr>
                        <a:t>Важливим</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елементом</a:t>
                      </a:r>
                      <a:r>
                        <a:rPr lang="ru-RU" sz="3200" dirty="0" smtClean="0">
                          <a:solidFill>
                            <a:srgbClr val="E5E5E5"/>
                          </a:solidFill>
                          <a:latin typeface="Times New Roman" panose="02020603050405020304" pitchFamily="18" charset="0"/>
                          <a:cs typeface="Times New Roman" panose="02020603050405020304" pitchFamily="18" charset="0"/>
                        </a:rPr>
                        <a:t> ресурсного </a:t>
                      </a:r>
                      <a:r>
                        <a:rPr lang="ru-RU" sz="3200" dirty="0" err="1" smtClean="0">
                          <a:solidFill>
                            <a:srgbClr val="E5E5E5"/>
                          </a:solidFill>
                          <a:latin typeface="Times New Roman" panose="02020603050405020304" pitchFamily="18" charset="0"/>
                          <a:cs typeface="Times New Roman" panose="02020603050405020304" pitchFamily="18" charset="0"/>
                        </a:rPr>
                        <a:t>аналізу</a:t>
                      </a:r>
                      <a:r>
                        <a:rPr lang="ru-RU" sz="3200" dirty="0" smtClean="0">
                          <a:solidFill>
                            <a:srgbClr val="E5E5E5"/>
                          </a:solidFill>
                          <a:latin typeface="Times New Roman" panose="02020603050405020304" pitchFamily="18" charset="0"/>
                          <a:cs typeface="Times New Roman" panose="02020603050405020304" pitchFamily="18" charset="0"/>
                        </a:rPr>
                        <a:t> є </a:t>
                      </a:r>
                      <a:r>
                        <a:rPr lang="ru-RU" sz="3200" dirty="0" err="1" smtClean="0">
                          <a:solidFill>
                            <a:srgbClr val="E5E5E5"/>
                          </a:solidFill>
                          <a:latin typeface="Times New Roman" panose="02020603050405020304" pitchFamily="18" charset="0"/>
                          <a:cs typeface="Times New Roman" panose="02020603050405020304" pitchFamily="18" charset="0"/>
                        </a:rPr>
                        <a:t>визначення</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ключових</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компетенцій</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політичного</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суб’єкту</a:t>
                      </a:r>
                      <a:r>
                        <a:rPr lang="ru-RU" sz="3200" dirty="0" smtClean="0">
                          <a:solidFill>
                            <a:srgbClr val="E5E5E5"/>
                          </a:solidFill>
                          <a:latin typeface="Times New Roman" panose="02020603050405020304" pitchFamily="18" charset="0"/>
                          <a:cs typeface="Times New Roman" panose="02020603050405020304" pitchFamily="18" charset="0"/>
                        </a:rPr>
                        <a:t> (кандидата </a:t>
                      </a:r>
                      <a:r>
                        <a:rPr lang="ru-RU" sz="3200" dirty="0" err="1" smtClean="0">
                          <a:solidFill>
                            <a:srgbClr val="E5E5E5"/>
                          </a:solidFill>
                          <a:latin typeface="Times New Roman" panose="02020603050405020304" pitchFamily="18" charset="0"/>
                          <a:cs typeface="Times New Roman" panose="02020603050405020304" pitchFamily="18" charset="0"/>
                        </a:rPr>
                        <a:t>чи</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партії</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тобто</a:t>
                      </a:r>
                      <a:r>
                        <a:rPr lang="ru-RU" sz="3200" dirty="0" smtClean="0">
                          <a:solidFill>
                            <a:srgbClr val="E5E5E5"/>
                          </a:solidFill>
                          <a:latin typeface="Times New Roman" panose="02020603050405020304" pitchFamily="18" charset="0"/>
                          <a:cs typeface="Times New Roman" panose="02020603050405020304" pitchFamily="18" charset="0"/>
                        </a:rPr>
                        <a:t> тих </a:t>
                      </a:r>
                      <a:r>
                        <a:rPr lang="ru-RU" sz="3200" dirty="0" err="1" smtClean="0">
                          <a:solidFill>
                            <a:srgbClr val="E5E5E5"/>
                          </a:solidFill>
                          <a:latin typeface="Times New Roman" panose="02020603050405020304" pitchFamily="18" charset="0"/>
                          <a:cs typeface="Times New Roman" panose="02020603050405020304" pitchFamily="18" charset="0"/>
                        </a:rPr>
                        <a:t>соціально-економічних</a:t>
                      </a:r>
                      <a:r>
                        <a:rPr lang="ru-RU" sz="3200" dirty="0" smtClean="0">
                          <a:solidFill>
                            <a:srgbClr val="E5E5E5"/>
                          </a:solidFill>
                          <a:latin typeface="Times New Roman" panose="02020603050405020304" pitchFamily="18" charset="0"/>
                          <a:cs typeface="Times New Roman" panose="02020603050405020304" pitchFamily="18" charset="0"/>
                        </a:rPr>
                        <a:t> та </a:t>
                      </a:r>
                      <a:r>
                        <a:rPr lang="ru-RU" sz="3200" dirty="0" err="1" smtClean="0">
                          <a:solidFill>
                            <a:srgbClr val="E5E5E5"/>
                          </a:solidFill>
                          <a:latin typeface="Times New Roman" panose="02020603050405020304" pitchFamily="18" charset="0"/>
                          <a:cs typeface="Times New Roman" panose="02020603050405020304" pitchFamily="18" charset="0"/>
                        </a:rPr>
                        <a:t>політичних</a:t>
                      </a:r>
                      <a:r>
                        <a:rPr lang="ru-RU" sz="3200" dirty="0" smtClean="0">
                          <a:solidFill>
                            <a:srgbClr val="E5E5E5"/>
                          </a:solidFill>
                          <a:latin typeface="Times New Roman" panose="02020603050405020304" pitchFamily="18" charset="0"/>
                          <a:cs typeface="Times New Roman" panose="02020603050405020304" pitchFamily="18" charset="0"/>
                        </a:rPr>
                        <a:t> сфер, </a:t>
                      </a:r>
                      <a:r>
                        <a:rPr lang="ru-RU" sz="3200" dirty="0" err="1" smtClean="0">
                          <a:solidFill>
                            <a:srgbClr val="E5E5E5"/>
                          </a:solidFill>
                          <a:latin typeface="Times New Roman" panose="02020603050405020304" pitchFamily="18" charset="0"/>
                          <a:cs typeface="Times New Roman" panose="02020603050405020304" pitchFamily="18" charset="0"/>
                        </a:rPr>
                        <a:t>діяльність</a:t>
                      </a:r>
                      <a:r>
                        <a:rPr lang="ru-RU" sz="3200" dirty="0" smtClean="0">
                          <a:solidFill>
                            <a:srgbClr val="E5E5E5"/>
                          </a:solidFill>
                          <a:latin typeface="Times New Roman" panose="02020603050405020304" pitchFamily="18" charset="0"/>
                          <a:cs typeface="Times New Roman" panose="02020603050405020304" pitchFamily="18" charset="0"/>
                        </a:rPr>
                        <a:t> в </a:t>
                      </a:r>
                      <a:r>
                        <a:rPr lang="ru-RU" sz="3200" dirty="0" err="1" smtClean="0">
                          <a:solidFill>
                            <a:srgbClr val="E5E5E5"/>
                          </a:solidFill>
                          <a:latin typeface="Times New Roman" panose="02020603050405020304" pitchFamily="18" charset="0"/>
                          <a:cs typeface="Times New Roman" panose="02020603050405020304" pitchFamily="18" charset="0"/>
                        </a:rPr>
                        <a:t>яких</a:t>
                      </a:r>
                      <a:r>
                        <a:rPr lang="ru-RU" sz="3200" dirty="0" smtClean="0">
                          <a:solidFill>
                            <a:srgbClr val="E5E5E5"/>
                          </a:solidFill>
                          <a:latin typeface="Times New Roman" panose="02020603050405020304" pitchFamily="18" charset="0"/>
                          <a:cs typeface="Times New Roman" panose="02020603050405020304" pitchFamily="18" charset="0"/>
                        </a:rPr>
                        <a:t> буде </a:t>
                      </a:r>
                      <a:r>
                        <a:rPr lang="ru-RU" sz="3200" dirty="0" err="1" smtClean="0">
                          <a:solidFill>
                            <a:srgbClr val="E5E5E5"/>
                          </a:solidFill>
                          <a:latin typeface="Times New Roman" panose="02020603050405020304" pitchFamily="18" charset="0"/>
                          <a:cs typeface="Times New Roman" panose="02020603050405020304" pitchFamily="18" charset="0"/>
                        </a:rPr>
                        <a:t>супроводжуватись</a:t>
                      </a:r>
                      <a:r>
                        <a:rPr lang="ru-RU" sz="3200" dirty="0" smtClean="0">
                          <a:solidFill>
                            <a:srgbClr val="E5E5E5"/>
                          </a:solidFill>
                          <a:latin typeface="Times New Roman" panose="02020603050405020304" pitchFamily="18" charset="0"/>
                          <a:cs typeface="Times New Roman" panose="02020603050405020304" pitchFamily="18" charset="0"/>
                        </a:rPr>
                        <a:t> максимальною </a:t>
                      </a:r>
                      <a:r>
                        <a:rPr lang="ru-RU" sz="3200" dirty="0" err="1" smtClean="0">
                          <a:solidFill>
                            <a:srgbClr val="E5E5E5"/>
                          </a:solidFill>
                          <a:latin typeface="Times New Roman" panose="02020603050405020304" pitchFamily="18" charset="0"/>
                          <a:cs typeface="Times New Roman" panose="02020603050405020304" pitchFamily="18" charset="0"/>
                        </a:rPr>
                        <a:t>довірою</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виборців</a:t>
                      </a:r>
                      <a:r>
                        <a:rPr lang="ru-RU" sz="3200" dirty="0" smtClean="0">
                          <a:solidFill>
                            <a:srgbClr val="E5E5E5"/>
                          </a:solidFill>
                          <a:latin typeface="Times New Roman" panose="02020603050405020304" pitchFamily="18" charset="0"/>
                          <a:cs typeface="Times New Roman" panose="02020603050405020304" pitchFamily="18" charset="0"/>
                        </a:rPr>
                        <a:t> через </a:t>
                      </a:r>
                      <a:r>
                        <a:rPr lang="ru-RU" sz="3200" dirty="0" err="1" smtClean="0">
                          <a:solidFill>
                            <a:srgbClr val="E5E5E5"/>
                          </a:solidFill>
                          <a:latin typeface="Times New Roman" panose="02020603050405020304" pitchFamily="18" charset="0"/>
                          <a:cs typeface="Times New Roman" panose="02020603050405020304" pitchFamily="18" charset="0"/>
                        </a:rPr>
                        <a:t>професійну</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біографію</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успішний</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досвід</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наявність</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спеціальних</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знань</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відповідність</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зовнішнього</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вигляду</a:t>
                      </a:r>
                      <a:r>
                        <a:rPr lang="ru-RU" sz="3200" dirty="0" smtClean="0">
                          <a:solidFill>
                            <a:srgbClr val="E5E5E5"/>
                          </a:solidFill>
                          <a:latin typeface="Times New Roman" panose="02020603050405020304" pitchFamily="18" charset="0"/>
                          <a:cs typeface="Times New Roman" panose="02020603050405020304" pitchFamily="18" charset="0"/>
                        </a:rPr>
                        <a:t> та </a:t>
                      </a:r>
                      <a:r>
                        <a:rPr lang="ru-RU" sz="3200" dirty="0" err="1" smtClean="0">
                          <a:solidFill>
                            <a:srgbClr val="E5E5E5"/>
                          </a:solidFill>
                          <a:latin typeface="Times New Roman" panose="02020603050405020304" pitchFamily="18" charset="0"/>
                          <a:cs typeface="Times New Roman" panose="02020603050405020304" pitchFamily="18" charset="0"/>
                        </a:rPr>
                        <a:t>інш</a:t>
                      </a:r>
                      <a:r>
                        <a:rPr lang="ru-RU" sz="3200" dirty="0" smtClean="0">
                          <a:solidFill>
                            <a:srgbClr val="E5E5E5"/>
                          </a:solidFill>
                          <a:latin typeface="Times New Roman" panose="02020603050405020304" pitchFamily="18" charset="0"/>
                          <a:cs typeface="Times New Roman" panose="02020603050405020304" pitchFamily="18" charset="0"/>
                        </a:rPr>
                        <a:t>.</a:t>
                      </a:r>
                    </a:p>
                    <a:p>
                      <a:pPr marL="496571" lvl="1" indent="-248285" algn="l">
                        <a:lnSpc>
                          <a:spcPts val="3220"/>
                        </a:lnSpc>
                        <a:buFont typeface="Arial"/>
                        <a:buChar char="•"/>
                        <a:defRPr/>
                      </a:pPr>
                      <a:r>
                        <a:rPr lang="ru-RU" sz="3200" dirty="0" err="1" smtClean="0">
                          <a:solidFill>
                            <a:srgbClr val="E5E5E5"/>
                          </a:solidFill>
                          <a:latin typeface="Times New Roman" panose="02020603050405020304" pitchFamily="18" charset="0"/>
                          <a:cs typeface="Times New Roman" panose="02020603050405020304" pitchFamily="18" charset="0"/>
                        </a:rPr>
                        <a:t>Ключовими</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компетенціями</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можна</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назвати</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відмінні</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можливості</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політичного</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суб’єкта</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які</a:t>
                      </a:r>
                      <a:r>
                        <a:rPr lang="ru-RU" sz="3200" dirty="0" smtClean="0">
                          <a:solidFill>
                            <a:srgbClr val="E5E5E5"/>
                          </a:solidFill>
                          <a:latin typeface="Times New Roman" panose="02020603050405020304" pitchFamily="18" charset="0"/>
                          <a:cs typeface="Times New Roman" panose="02020603050405020304" pitchFamily="18" charset="0"/>
                        </a:rPr>
                        <a:t> є </a:t>
                      </a:r>
                      <a:r>
                        <a:rPr lang="ru-RU" sz="3200" dirty="0" err="1" smtClean="0">
                          <a:solidFill>
                            <a:srgbClr val="E5E5E5"/>
                          </a:solidFill>
                          <a:latin typeface="Times New Roman" panose="02020603050405020304" pitchFamily="18" charset="0"/>
                          <a:cs typeface="Times New Roman" panose="02020603050405020304" pitchFamily="18" charset="0"/>
                        </a:rPr>
                        <a:t>найбільш</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привабливими</a:t>
                      </a:r>
                      <a:r>
                        <a:rPr lang="ru-RU" sz="3200" dirty="0" smtClean="0">
                          <a:solidFill>
                            <a:srgbClr val="E5E5E5"/>
                          </a:solidFill>
                          <a:latin typeface="Times New Roman" panose="02020603050405020304" pitchFamily="18" charset="0"/>
                          <a:cs typeface="Times New Roman" panose="02020603050405020304" pitchFamily="18" charset="0"/>
                        </a:rPr>
                        <a:t> для </a:t>
                      </a:r>
                      <a:r>
                        <a:rPr lang="ru-RU" sz="3200" dirty="0" err="1" smtClean="0">
                          <a:solidFill>
                            <a:srgbClr val="E5E5E5"/>
                          </a:solidFill>
                          <a:latin typeface="Times New Roman" panose="02020603050405020304" pitchFamily="18" charset="0"/>
                          <a:cs typeface="Times New Roman" panose="02020603050405020304" pitchFamily="18" charset="0"/>
                        </a:rPr>
                        <a:t>виборців</a:t>
                      </a:r>
                      <a:r>
                        <a:rPr lang="ru-RU" sz="3200" dirty="0" smtClean="0">
                          <a:solidFill>
                            <a:srgbClr val="E5E5E5"/>
                          </a:solidFill>
                          <a:latin typeface="Times New Roman" panose="02020603050405020304" pitchFamily="18" charset="0"/>
                          <a:cs typeface="Times New Roman" panose="02020603050405020304" pitchFamily="18" charset="0"/>
                        </a:rPr>
                        <a:t> і </a:t>
                      </a:r>
                      <a:r>
                        <a:rPr lang="ru-RU" sz="3200" dirty="0" err="1" smtClean="0">
                          <a:solidFill>
                            <a:srgbClr val="E5E5E5"/>
                          </a:solidFill>
                          <a:latin typeface="Times New Roman" panose="02020603050405020304" pitchFamily="18" charset="0"/>
                          <a:cs typeface="Times New Roman" panose="02020603050405020304" pitchFamily="18" charset="0"/>
                        </a:rPr>
                        <a:t>які</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забезпечують</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найбільшу</a:t>
                      </a:r>
                      <a:r>
                        <a:rPr lang="ru-RU" sz="3200" dirty="0" smtClean="0">
                          <a:solidFill>
                            <a:srgbClr val="E5E5E5"/>
                          </a:solidFill>
                          <a:latin typeface="Times New Roman" panose="02020603050405020304" pitchFamily="18" charset="0"/>
                          <a:cs typeface="Times New Roman" panose="02020603050405020304" pitchFamily="18" charset="0"/>
                        </a:rPr>
                        <a:t> </a:t>
                      </a:r>
                      <a:r>
                        <a:rPr lang="ru-RU" sz="3200" dirty="0" err="1" smtClean="0">
                          <a:solidFill>
                            <a:srgbClr val="E5E5E5"/>
                          </a:solidFill>
                          <a:latin typeface="Times New Roman" panose="02020603050405020304" pitchFamily="18" charset="0"/>
                          <a:cs typeface="Times New Roman" panose="02020603050405020304" pitchFamily="18" charset="0"/>
                        </a:rPr>
                        <a:t>перевагу</a:t>
                      </a:r>
                      <a:r>
                        <a:rPr lang="ru-RU" sz="3200" dirty="0" smtClean="0">
                          <a:solidFill>
                            <a:srgbClr val="E5E5E5"/>
                          </a:solidFill>
                          <a:latin typeface="Times New Roman" panose="02020603050405020304" pitchFamily="18" charset="0"/>
                          <a:cs typeface="Times New Roman" panose="02020603050405020304" pitchFamily="18" charset="0"/>
                        </a:rPr>
                        <a:t> на конкурентному ринку</a:t>
                      </a:r>
                    </a:p>
                  </a:txBody>
                  <a:tcPr marL="190500" marR="190500" marT="190500" marB="190500">
                    <a:lnL w="0" cap="flat" cmpd="sng" algn="ctr">
                      <a:solidFill>
                        <a:srgbClr val="FDA715"/>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FDA715"/>
                      </a:solidFill>
                      <a:prstDash val="solid"/>
                      <a:round/>
                      <a:headEnd type="none" w="med" len="med"/>
                      <a:tailEnd type="none" w="med" len="med"/>
                    </a:lnB>
                  </a:tcPr>
                </a:tc>
              </a:tr>
            </a:tbl>
          </a:graphicData>
        </a:graphic>
      </p:graphicFrame>
      <p:sp>
        <p:nvSpPr>
          <p:cNvPr id="7" name="Freeform 7"/>
          <p:cNvSpPr/>
          <p:nvPr/>
        </p:nvSpPr>
        <p:spPr>
          <a:xfrm>
            <a:off x="13338789" y="9236393"/>
            <a:ext cx="8757453" cy="7571877"/>
          </a:xfrm>
          <a:custGeom>
            <a:avLst/>
            <a:gdLst/>
            <a:ahLst/>
            <a:cxnLst/>
            <a:rect l="l" t="t" r="r" b="b"/>
            <a:pathLst>
              <a:path w="8757453" h="7571877">
                <a:moveTo>
                  <a:pt x="0" y="0"/>
                </a:moveTo>
                <a:lnTo>
                  <a:pt x="8757453" y="0"/>
                </a:lnTo>
                <a:lnTo>
                  <a:pt x="8757453" y="7571877"/>
                </a:lnTo>
                <a:lnTo>
                  <a:pt x="0" y="75718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2452580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70442" y="1816310"/>
            <a:ext cx="2964634" cy="2568113"/>
          </a:xfrm>
          <a:custGeom>
            <a:avLst/>
            <a:gdLst/>
            <a:ahLst/>
            <a:cxnLst/>
            <a:rect l="l" t="t" r="r" b="b"/>
            <a:pathLst>
              <a:path w="2108184" h="1826214">
                <a:moveTo>
                  <a:pt x="0" y="0"/>
                </a:moveTo>
                <a:lnTo>
                  <a:pt x="2108184" y="0"/>
                </a:lnTo>
                <a:lnTo>
                  <a:pt x="2108184" y="1826215"/>
                </a:lnTo>
                <a:lnTo>
                  <a:pt x="0" y="18262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470442" y="4555108"/>
            <a:ext cx="2964634" cy="2568113"/>
          </a:xfrm>
          <a:custGeom>
            <a:avLst/>
            <a:gdLst/>
            <a:ahLst/>
            <a:cxnLst/>
            <a:rect l="l" t="t" r="r" b="b"/>
            <a:pathLst>
              <a:path w="2108184" h="1826214">
                <a:moveTo>
                  <a:pt x="0" y="0"/>
                </a:moveTo>
                <a:lnTo>
                  <a:pt x="2108184" y="0"/>
                </a:lnTo>
                <a:lnTo>
                  <a:pt x="2108184" y="1826214"/>
                </a:lnTo>
                <a:lnTo>
                  <a:pt x="0" y="182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852924" y="3204079"/>
            <a:ext cx="2964634" cy="2568113"/>
          </a:xfrm>
          <a:custGeom>
            <a:avLst/>
            <a:gdLst/>
            <a:ahLst/>
            <a:cxnLst/>
            <a:rect l="l" t="t" r="r" b="b"/>
            <a:pathLst>
              <a:path w="2108184" h="1826214">
                <a:moveTo>
                  <a:pt x="0" y="0"/>
                </a:moveTo>
                <a:lnTo>
                  <a:pt x="2108184" y="0"/>
                </a:lnTo>
                <a:lnTo>
                  <a:pt x="2108184" y="1826214"/>
                </a:lnTo>
                <a:lnTo>
                  <a:pt x="0" y="18262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8843474" y="5902576"/>
            <a:ext cx="2964634" cy="2568113"/>
          </a:xfrm>
          <a:custGeom>
            <a:avLst/>
            <a:gdLst/>
            <a:ahLst/>
            <a:cxnLst/>
            <a:rect l="l" t="t" r="r" b="b"/>
            <a:pathLst>
              <a:path w="2108184" h="1826214">
                <a:moveTo>
                  <a:pt x="0" y="0"/>
                </a:moveTo>
                <a:lnTo>
                  <a:pt x="2108184" y="0"/>
                </a:lnTo>
                <a:lnTo>
                  <a:pt x="2108184" y="1826215"/>
                </a:lnTo>
                <a:lnTo>
                  <a:pt x="0" y="18262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AutoShape 6"/>
          <p:cNvSpPr/>
          <p:nvPr/>
        </p:nvSpPr>
        <p:spPr>
          <a:xfrm>
            <a:off x="3314700" y="6846566"/>
            <a:ext cx="4663440" cy="0"/>
          </a:xfrm>
          <a:prstGeom prst="line">
            <a:avLst/>
          </a:prstGeom>
          <a:ln w="38100" cap="flat">
            <a:solidFill>
              <a:srgbClr val="5271FF"/>
            </a:solidFill>
            <a:prstDash val="solid"/>
            <a:headEnd type="none" w="sm" len="sm"/>
            <a:tailEnd type="none" w="sm" len="sm"/>
          </a:ln>
        </p:spPr>
      </p:sp>
      <p:sp>
        <p:nvSpPr>
          <p:cNvPr id="7" name="AutoShape 7"/>
          <p:cNvSpPr/>
          <p:nvPr/>
        </p:nvSpPr>
        <p:spPr>
          <a:xfrm>
            <a:off x="10325791" y="8175665"/>
            <a:ext cx="4663440" cy="0"/>
          </a:xfrm>
          <a:prstGeom prst="line">
            <a:avLst/>
          </a:prstGeom>
          <a:ln w="38100" cap="flat">
            <a:solidFill>
              <a:srgbClr val="DB525D"/>
            </a:solidFill>
            <a:prstDash val="solid"/>
            <a:headEnd type="none" w="sm" len="sm"/>
            <a:tailEnd type="none" w="sm" len="sm"/>
          </a:ln>
        </p:spPr>
      </p:sp>
      <p:sp>
        <p:nvSpPr>
          <p:cNvPr id="8" name="AutoShape 8"/>
          <p:cNvSpPr/>
          <p:nvPr/>
        </p:nvSpPr>
        <p:spPr>
          <a:xfrm>
            <a:off x="10269676" y="3450542"/>
            <a:ext cx="4663440" cy="0"/>
          </a:xfrm>
          <a:prstGeom prst="line">
            <a:avLst/>
          </a:prstGeom>
          <a:ln w="38100" cap="flat">
            <a:solidFill>
              <a:srgbClr val="7ED957"/>
            </a:solidFill>
            <a:prstDash val="solid"/>
            <a:headEnd type="none" w="sm" len="sm"/>
            <a:tailEnd type="none" w="sm" len="sm"/>
          </a:ln>
        </p:spPr>
      </p:sp>
      <p:sp>
        <p:nvSpPr>
          <p:cNvPr id="9" name="AutoShape 9"/>
          <p:cNvSpPr/>
          <p:nvPr/>
        </p:nvSpPr>
        <p:spPr>
          <a:xfrm>
            <a:off x="3314700" y="2081143"/>
            <a:ext cx="4663440" cy="0"/>
          </a:xfrm>
          <a:prstGeom prst="line">
            <a:avLst/>
          </a:prstGeom>
          <a:ln w="38100" cap="flat">
            <a:solidFill>
              <a:srgbClr val="EB8532"/>
            </a:solidFill>
            <a:prstDash val="solid"/>
            <a:headEnd type="none" w="sm" len="sm"/>
            <a:tailEnd type="none" w="sm" len="sm"/>
          </a:ln>
        </p:spPr>
      </p:sp>
      <p:sp>
        <p:nvSpPr>
          <p:cNvPr id="10" name="Freeform 10"/>
          <p:cNvSpPr/>
          <p:nvPr/>
        </p:nvSpPr>
        <p:spPr>
          <a:xfrm>
            <a:off x="2286000" y="8470690"/>
            <a:ext cx="2254511" cy="1836402"/>
          </a:xfrm>
          <a:custGeom>
            <a:avLst/>
            <a:gdLst/>
            <a:ahLst/>
            <a:cxnLst/>
            <a:rect l="l" t="t" r="r" b="b"/>
            <a:pathLst>
              <a:path w="1603208" h="1305886">
                <a:moveTo>
                  <a:pt x="0" y="0"/>
                </a:moveTo>
                <a:lnTo>
                  <a:pt x="1603208" y="0"/>
                </a:lnTo>
                <a:lnTo>
                  <a:pt x="1603208" y="1305886"/>
                </a:lnTo>
                <a:lnTo>
                  <a:pt x="0" y="130588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flipH="1" flipV="1">
            <a:off x="13747489" y="-20092"/>
            <a:ext cx="2254511" cy="1836402"/>
          </a:xfrm>
          <a:custGeom>
            <a:avLst/>
            <a:gdLst/>
            <a:ahLst/>
            <a:cxnLst/>
            <a:rect l="l" t="t" r="r" b="b"/>
            <a:pathLst>
              <a:path w="1603208" h="1305886">
                <a:moveTo>
                  <a:pt x="1603208" y="1305886"/>
                </a:moveTo>
                <a:lnTo>
                  <a:pt x="0" y="1305886"/>
                </a:lnTo>
                <a:lnTo>
                  <a:pt x="0" y="0"/>
                </a:lnTo>
                <a:lnTo>
                  <a:pt x="1603208" y="0"/>
                </a:lnTo>
                <a:lnTo>
                  <a:pt x="1603208" y="1305886"/>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TextBox 12"/>
          <p:cNvSpPr txBox="1"/>
          <p:nvPr/>
        </p:nvSpPr>
        <p:spPr>
          <a:xfrm>
            <a:off x="7129016" y="1859348"/>
            <a:ext cx="1647488" cy="2333972"/>
          </a:xfrm>
          <a:prstGeom prst="rect">
            <a:avLst/>
          </a:prstGeom>
        </p:spPr>
        <p:txBody>
          <a:bodyPr lIns="0" tIns="0" rIns="0" bIns="0" rtlCol="0" anchor="t">
            <a:spAutoFit/>
          </a:bodyPr>
          <a:lstStyle/>
          <a:p>
            <a:pPr algn="ctr">
              <a:lnSpc>
                <a:spcPts val="18234"/>
              </a:lnSpc>
            </a:pPr>
            <a:r>
              <a:rPr lang="en-US" sz="13024">
                <a:solidFill>
                  <a:srgbClr val="000000"/>
                </a:solidFill>
                <a:latin typeface="Glacial Indifference Bold"/>
              </a:rPr>
              <a:t>S</a:t>
            </a:r>
          </a:p>
        </p:txBody>
      </p:sp>
      <p:sp>
        <p:nvSpPr>
          <p:cNvPr id="13" name="TextBox 13"/>
          <p:cNvSpPr txBox="1"/>
          <p:nvPr/>
        </p:nvSpPr>
        <p:spPr>
          <a:xfrm>
            <a:off x="7129016" y="4598145"/>
            <a:ext cx="1647488" cy="2333972"/>
          </a:xfrm>
          <a:prstGeom prst="rect">
            <a:avLst/>
          </a:prstGeom>
        </p:spPr>
        <p:txBody>
          <a:bodyPr lIns="0" tIns="0" rIns="0" bIns="0" rtlCol="0" anchor="t">
            <a:spAutoFit/>
          </a:bodyPr>
          <a:lstStyle/>
          <a:p>
            <a:pPr algn="ctr">
              <a:lnSpc>
                <a:spcPts val="18234"/>
              </a:lnSpc>
            </a:pPr>
            <a:r>
              <a:rPr lang="en-US" sz="13024">
                <a:solidFill>
                  <a:srgbClr val="000000"/>
                </a:solidFill>
                <a:latin typeface="Glacial Indifference Bold"/>
              </a:rPr>
              <a:t>W</a:t>
            </a:r>
          </a:p>
        </p:txBody>
      </p:sp>
      <p:sp>
        <p:nvSpPr>
          <p:cNvPr id="14" name="TextBox 14"/>
          <p:cNvSpPr txBox="1"/>
          <p:nvPr/>
        </p:nvSpPr>
        <p:spPr>
          <a:xfrm>
            <a:off x="9486117" y="3247116"/>
            <a:ext cx="1647488" cy="2333972"/>
          </a:xfrm>
          <a:prstGeom prst="rect">
            <a:avLst/>
          </a:prstGeom>
        </p:spPr>
        <p:txBody>
          <a:bodyPr lIns="0" tIns="0" rIns="0" bIns="0" rtlCol="0" anchor="t">
            <a:spAutoFit/>
          </a:bodyPr>
          <a:lstStyle/>
          <a:p>
            <a:pPr algn="ctr">
              <a:lnSpc>
                <a:spcPts val="18234"/>
              </a:lnSpc>
            </a:pPr>
            <a:r>
              <a:rPr lang="en-US" sz="13024">
                <a:solidFill>
                  <a:srgbClr val="000000"/>
                </a:solidFill>
                <a:latin typeface="Glacial Indifference Bold"/>
              </a:rPr>
              <a:t>O</a:t>
            </a:r>
          </a:p>
        </p:txBody>
      </p:sp>
      <p:sp>
        <p:nvSpPr>
          <p:cNvPr id="15" name="TextBox 15"/>
          <p:cNvSpPr txBox="1"/>
          <p:nvPr/>
        </p:nvSpPr>
        <p:spPr>
          <a:xfrm>
            <a:off x="9511499" y="5882202"/>
            <a:ext cx="1647488" cy="2333972"/>
          </a:xfrm>
          <a:prstGeom prst="rect">
            <a:avLst/>
          </a:prstGeom>
        </p:spPr>
        <p:txBody>
          <a:bodyPr lIns="0" tIns="0" rIns="0" bIns="0" rtlCol="0" anchor="t">
            <a:spAutoFit/>
          </a:bodyPr>
          <a:lstStyle/>
          <a:p>
            <a:pPr algn="ctr">
              <a:lnSpc>
                <a:spcPts val="18234"/>
              </a:lnSpc>
            </a:pPr>
            <a:r>
              <a:rPr lang="en-US" sz="13024">
                <a:solidFill>
                  <a:srgbClr val="000000"/>
                </a:solidFill>
                <a:latin typeface="Glacial Indifference Bold"/>
              </a:rPr>
              <a:t>T</a:t>
            </a:r>
          </a:p>
        </p:txBody>
      </p:sp>
      <p:sp>
        <p:nvSpPr>
          <p:cNvPr id="16" name="TextBox 16"/>
          <p:cNvSpPr txBox="1"/>
          <p:nvPr/>
        </p:nvSpPr>
        <p:spPr>
          <a:xfrm>
            <a:off x="11884528" y="3663490"/>
            <a:ext cx="3888872" cy="2423740"/>
          </a:xfrm>
          <a:prstGeom prst="rect">
            <a:avLst/>
          </a:prstGeom>
        </p:spPr>
        <p:txBody>
          <a:bodyPr wrap="square" lIns="0" tIns="0" rIns="0" bIns="0" rtlCol="0" anchor="t">
            <a:spAutoFit/>
          </a:bodyPr>
          <a:lstStyle/>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розгромлена</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опозиція</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сприятливе</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середовище</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ефект</a:t>
            </a:r>
            <a:r>
              <a:rPr lang="ru-RU" sz="1600" dirty="0">
                <a:solidFill>
                  <a:srgbClr val="000000"/>
                </a:solidFill>
                <a:latin typeface="Times New Roman" panose="02020603050405020304" pitchFamily="18" charset="0"/>
                <a:cs typeface="Times New Roman" panose="02020603050405020304" pitchFamily="18" charset="0"/>
              </a:rPr>
              <a:t> нового </a:t>
            </a:r>
            <a:r>
              <a:rPr lang="ru-RU" sz="1600" dirty="0" err="1">
                <a:solidFill>
                  <a:srgbClr val="000000"/>
                </a:solidFill>
                <a:latin typeface="Times New Roman" panose="02020603050405020304" pitchFamily="18" charset="0"/>
                <a:cs typeface="Times New Roman" panose="02020603050405020304" pitchFamily="18" charset="0"/>
              </a:rPr>
              <a:t>об'єднання</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ототожнення</a:t>
            </a:r>
            <a:r>
              <a:rPr lang="ru-RU" sz="1600" dirty="0">
                <a:solidFill>
                  <a:srgbClr val="000000"/>
                </a:solidFill>
                <a:latin typeface="Times New Roman" panose="02020603050405020304" pitchFamily="18" charset="0"/>
                <a:cs typeface="Times New Roman" panose="02020603050405020304" pitchFamily="18" charset="0"/>
              </a:rPr>
              <a:t> з </a:t>
            </a:r>
            <a:r>
              <a:rPr lang="ru-RU" sz="1600" dirty="0" err="1">
                <a:solidFill>
                  <a:srgbClr val="000000"/>
                </a:solidFill>
                <a:latin typeface="Times New Roman" panose="02020603050405020304" pitchFamily="18" charset="0"/>
                <a:cs typeface="Times New Roman" panose="02020603050405020304" pitchFamily="18" charset="0"/>
              </a:rPr>
              <a:t>поточними</a:t>
            </a:r>
            <a:r>
              <a:rPr lang="ru-RU" sz="1600" dirty="0">
                <a:solidFill>
                  <a:srgbClr val="000000"/>
                </a:solidFill>
                <a:latin typeface="Times New Roman" panose="02020603050405020304" pitchFamily="18" charset="0"/>
                <a:cs typeface="Times New Roman" panose="02020603050405020304" pitchFamily="18" charset="0"/>
              </a:rPr>
              <a:t> проблемами</a:t>
            </a: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добрі</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контакти</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зі</a:t>
            </a:r>
            <a:r>
              <a:rPr lang="ru-RU" sz="1600" dirty="0">
                <a:solidFill>
                  <a:srgbClr val="000000"/>
                </a:solidFill>
                <a:latin typeface="Times New Roman" panose="02020603050405020304" pitchFamily="18" charset="0"/>
                <a:cs typeface="Times New Roman" panose="02020603050405020304" pitchFamily="18" charset="0"/>
              </a:rPr>
              <a:t> ЗМІ</a:t>
            </a: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підтримка</a:t>
            </a:r>
            <a:r>
              <a:rPr lang="ru-RU" sz="1600" dirty="0">
                <a:solidFill>
                  <a:srgbClr val="000000"/>
                </a:solidFill>
                <a:latin typeface="Times New Roman" panose="02020603050405020304" pitchFamily="18" charset="0"/>
                <a:cs typeface="Times New Roman" panose="02020603050405020304" pitchFamily="18" charset="0"/>
              </a:rPr>
              <a:t> в </a:t>
            </a:r>
            <a:r>
              <a:rPr lang="ru-RU" sz="1600" dirty="0" err="1">
                <a:solidFill>
                  <a:srgbClr val="000000"/>
                </a:solidFill>
                <a:latin typeface="Times New Roman" panose="02020603050405020304" pitchFamily="18" charset="0"/>
                <a:cs typeface="Times New Roman" panose="02020603050405020304" pitchFamily="18" charset="0"/>
              </a:rPr>
              <a:t>економічних</a:t>
            </a:r>
            <a:r>
              <a:rPr lang="ru-RU" sz="1600" dirty="0">
                <a:solidFill>
                  <a:srgbClr val="000000"/>
                </a:solidFill>
                <a:latin typeface="Times New Roman" panose="02020603050405020304" pitchFamily="18" charset="0"/>
                <a:cs typeface="Times New Roman" panose="02020603050405020304" pitchFamily="18" charset="0"/>
              </a:rPr>
              <a:t> колах</a:t>
            </a: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підтримка</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авторитетів</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участь у </a:t>
            </a:r>
            <a:r>
              <a:rPr lang="ru-RU" sz="1600" dirty="0" err="1">
                <a:solidFill>
                  <a:srgbClr val="000000"/>
                </a:solidFill>
                <a:latin typeface="Times New Roman" panose="02020603050405020304" pitchFamily="18" charset="0"/>
                <a:cs typeface="Times New Roman" panose="02020603050405020304" pitchFamily="18" charset="0"/>
              </a:rPr>
              <a:t>владних</a:t>
            </a:r>
            <a:r>
              <a:rPr lang="ru-RU" sz="1600" dirty="0">
                <a:solidFill>
                  <a:srgbClr val="000000"/>
                </a:solidFill>
                <a:latin typeface="Times New Roman" panose="02020603050405020304" pitchFamily="18" charset="0"/>
                <a:cs typeface="Times New Roman" panose="02020603050405020304" pitchFamily="18" charset="0"/>
              </a:rPr>
              <a:t> структурах – сильна </a:t>
            </a:r>
            <a:r>
              <a:rPr lang="ru-RU" sz="1600" dirty="0" err="1">
                <a:solidFill>
                  <a:srgbClr val="000000"/>
                </a:solidFill>
                <a:latin typeface="Times New Roman" panose="02020603050405020304" pitchFamily="18" charset="0"/>
                <a:cs typeface="Times New Roman" panose="02020603050405020304" pitchFamily="18" charset="0"/>
              </a:rPr>
              <a:t>опозиція</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11884528" y="6303829"/>
            <a:ext cx="3830244" cy="1885131"/>
          </a:xfrm>
          <a:prstGeom prst="rect">
            <a:avLst/>
          </a:prstGeom>
        </p:spPr>
        <p:txBody>
          <a:bodyPr wrap="square" lIns="0" tIns="0" rIns="0" bIns="0" rtlCol="0" anchor="t">
            <a:spAutoFit/>
          </a:bodyPr>
          <a:lstStyle/>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несприятливе</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середовище</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ефект</a:t>
            </a:r>
            <a:r>
              <a:rPr lang="ru-RU" sz="1600" dirty="0">
                <a:solidFill>
                  <a:srgbClr val="000000"/>
                </a:solidFill>
                <a:latin typeface="Times New Roman" panose="02020603050405020304" pitchFamily="18" charset="0"/>
                <a:cs typeface="Times New Roman" panose="02020603050405020304" pitchFamily="18" charset="0"/>
              </a:rPr>
              <a:t> нового </a:t>
            </a:r>
            <a:r>
              <a:rPr lang="ru-RU" sz="1600" dirty="0" err="1">
                <a:solidFill>
                  <a:srgbClr val="000000"/>
                </a:solidFill>
                <a:latin typeface="Times New Roman" panose="02020603050405020304" pitchFamily="18" charset="0"/>
                <a:cs typeface="Times New Roman" panose="02020603050405020304" pitchFamily="18" charset="0"/>
              </a:rPr>
              <a:t>об'єднання</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недостатня</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популярність</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програми</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неприхильне</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ставлення</a:t>
            </a:r>
            <a:r>
              <a:rPr lang="ru-RU" sz="1600" dirty="0">
                <a:solidFill>
                  <a:srgbClr val="000000"/>
                </a:solidFill>
                <a:latin typeface="Times New Roman" panose="02020603050405020304" pitchFamily="18" charset="0"/>
                <a:cs typeface="Times New Roman" panose="02020603050405020304" pitchFamily="18" charset="0"/>
              </a:rPr>
              <a:t> ЗМІ</a:t>
            </a: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старіння</a:t>
            </a: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електорату</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smtClean="0">
                <a:solidFill>
                  <a:srgbClr val="000000"/>
                </a:solidFill>
                <a:latin typeface="Times New Roman" panose="02020603050405020304" pitchFamily="18" charset="0"/>
                <a:cs typeface="Times New Roman" panose="02020603050405020304" pitchFamily="18" charset="0"/>
              </a:rPr>
              <a:t>•велика </a:t>
            </a:r>
            <a:r>
              <a:rPr lang="ru-RU" sz="1600" dirty="0" err="1">
                <a:solidFill>
                  <a:srgbClr val="000000"/>
                </a:solidFill>
                <a:latin typeface="Times New Roman" panose="02020603050405020304" pitchFamily="18" charset="0"/>
                <a:cs typeface="Times New Roman" panose="02020603050405020304" pitchFamily="18" charset="0"/>
              </a:rPr>
              <a:t>конкуренція</a:t>
            </a:r>
            <a:endParaRPr lang="ru-RU" sz="16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1600" dirty="0">
                <a:solidFill>
                  <a:srgbClr val="000000"/>
                </a:solidFill>
                <a:latin typeface="Times New Roman" panose="02020603050405020304" pitchFamily="18" charset="0"/>
                <a:cs typeface="Times New Roman" panose="02020603050405020304" pitchFamily="18" charset="0"/>
              </a:rPr>
              <a:t>• участь у </a:t>
            </a:r>
            <a:r>
              <a:rPr lang="ru-RU" sz="1600" dirty="0" err="1">
                <a:solidFill>
                  <a:srgbClr val="000000"/>
                </a:solidFill>
                <a:latin typeface="Times New Roman" panose="02020603050405020304" pitchFamily="18" charset="0"/>
                <a:cs typeface="Times New Roman" panose="02020603050405020304" pitchFamily="18" charset="0"/>
              </a:rPr>
              <a:t>владних</a:t>
            </a:r>
            <a:r>
              <a:rPr lang="ru-RU" sz="1600" dirty="0">
                <a:solidFill>
                  <a:srgbClr val="000000"/>
                </a:solidFill>
                <a:latin typeface="Times New Roman" panose="02020603050405020304" pitchFamily="18" charset="0"/>
                <a:cs typeface="Times New Roman" panose="02020603050405020304" pitchFamily="18" charset="0"/>
              </a:rPr>
              <a:t> структурах</a:t>
            </a:r>
          </a:p>
        </p:txBody>
      </p:sp>
      <p:sp>
        <p:nvSpPr>
          <p:cNvPr id="18" name="TextBox 18"/>
          <p:cNvSpPr txBox="1"/>
          <p:nvPr/>
        </p:nvSpPr>
        <p:spPr>
          <a:xfrm>
            <a:off x="2750806" y="2238672"/>
            <a:ext cx="4190975" cy="2423740"/>
          </a:xfrm>
          <a:prstGeom prst="rect">
            <a:avLst/>
          </a:prstGeom>
        </p:spPr>
        <p:txBody>
          <a:bodyPr wrap="square" lIns="0" tIns="0" rIns="0" bIns="0" rtlCol="0" anchor="t">
            <a:spAutoFit/>
          </a:bodyPr>
          <a:lstStyle/>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загальна</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програма</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організації</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сильні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лідери</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відомі</a:t>
            </a:r>
            <a:r>
              <a:rPr lang="ru-RU" sz="2000" dirty="0">
                <a:solidFill>
                  <a:srgbClr val="000000"/>
                </a:solidFill>
                <a:latin typeface="Times New Roman" panose="02020603050405020304" pitchFamily="18" charset="0"/>
                <a:cs typeface="Times New Roman" panose="02020603050405020304" pitchFamily="18" charset="0"/>
              </a:rPr>
              <a:t> особи</a:t>
            </a: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велика </a:t>
            </a:r>
            <a:r>
              <a:rPr lang="ru-RU" sz="2000" dirty="0" err="1">
                <a:solidFill>
                  <a:srgbClr val="000000"/>
                </a:solidFill>
                <a:latin typeface="Times New Roman" panose="02020603050405020304" pitchFamily="18" charset="0"/>
                <a:cs typeface="Times New Roman" panose="02020603050405020304" pitchFamily="18" charset="0"/>
              </a:rPr>
              <a:t>кількість</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членів</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великі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фінансові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можливості</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монолітність</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різнорідність</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середовища</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її</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членів</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розвинені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структури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відсутність</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спільної</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програми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організації</a:t>
            </a:r>
            <a:endParaRPr lang="ru-RU" sz="2000" dirty="0">
              <a:solidFill>
                <a:srgbClr val="00000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2750806" y="4921910"/>
            <a:ext cx="3994291" cy="1885131"/>
          </a:xfrm>
          <a:prstGeom prst="rect">
            <a:avLst/>
          </a:prstGeom>
        </p:spPr>
        <p:txBody>
          <a:bodyPr wrap="square" lIns="0" tIns="0" rIns="0" bIns="0" rtlCol="0" anchor="t">
            <a:spAutoFit/>
          </a:bodyPr>
          <a:lstStyle/>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відсутність</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чи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посварилися</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лідери</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надто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авторитарний</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лідер</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непрофесійні</a:t>
            </a:r>
            <a:r>
              <a:rPr lang="ru-RU" sz="2000" dirty="0">
                <a:solidFill>
                  <a:srgbClr val="000000"/>
                </a:solidFill>
                <a:latin typeface="Times New Roman" panose="02020603050405020304" pitchFamily="18" charset="0"/>
                <a:cs typeface="Times New Roman" panose="02020603050405020304" pitchFamily="18" charset="0"/>
              </a:rPr>
              <a:t> кадри</a:t>
            </a: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диванне</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об'єднання</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недостатні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кошти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фінансування</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роз'єднаність</a:t>
            </a:r>
            <a:endParaRPr lang="ru-RU" sz="2000" dirty="0">
              <a:solidFill>
                <a:srgbClr val="000000"/>
              </a:solidFill>
              <a:latin typeface="Times New Roman" panose="02020603050405020304" pitchFamily="18" charset="0"/>
              <a:cs typeface="Times New Roman" panose="02020603050405020304" pitchFamily="18" charset="0"/>
            </a:endParaRPr>
          </a:p>
          <a:p>
            <a:pPr algn="just">
              <a:lnSpc>
                <a:spcPts val="2116"/>
              </a:lnSpc>
              <a:spcBef>
                <a:spcPct val="0"/>
              </a:spcBef>
            </a:pP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слабкі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структури</a:t>
            </a:r>
            <a:endParaRPr lang="ru-RU" sz="2000" dirty="0">
              <a:solidFill>
                <a:srgbClr val="000000"/>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1841817" y="9913167"/>
            <a:ext cx="4160184" cy="4114800"/>
          </a:xfrm>
          <a:custGeom>
            <a:avLst/>
            <a:gdLst/>
            <a:ahLst/>
            <a:cxnLst/>
            <a:rect l="l" t="t" r="r" b="b"/>
            <a:pathLst>
              <a:path w="2958353" h="2926080">
                <a:moveTo>
                  <a:pt x="0" y="0"/>
                </a:moveTo>
                <a:lnTo>
                  <a:pt x="2958353" y="0"/>
                </a:lnTo>
                <a:lnTo>
                  <a:pt x="2958353" y="2926080"/>
                </a:lnTo>
                <a:lnTo>
                  <a:pt x="0" y="29260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1" name="Freeform 21"/>
          <p:cNvSpPr/>
          <p:nvPr/>
        </p:nvSpPr>
        <p:spPr>
          <a:xfrm>
            <a:off x="2286001" y="-3740967"/>
            <a:ext cx="4160184" cy="4114800"/>
          </a:xfrm>
          <a:custGeom>
            <a:avLst/>
            <a:gdLst/>
            <a:ahLst/>
            <a:cxnLst/>
            <a:rect l="l" t="t" r="r" b="b"/>
            <a:pathLst>
              <a:path w="2958353" h="2926080">
                <a:moveTo>
                  <a:pt x="0" y="0"/>
                </a:moveTo>
                <a:lnTo>
                  <a:pt x="2958353" y="0"/>
                </a:lnTo>
                <a:lnTo>
                  <a:pt x="2958353" y="2926080"/>
                </a:lnTo>
                <a:lnTo>
                  <a:pt x="0" y="29260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2" name="Прямоугольник 21"/>
          <p:cNvSpPr/>
          <p:nvPr/>
        </p:nvSpPr>
        <p:spPr>
          <a:xfrm>
            <a:off x="4936170" y="632492"/>
            <a:ext cx="7179979" cy="646331"/>
          </a:xfrm>
          <a:prstGeom prst="rect">
            <a:avLst/>
          </a:prstGeom>
        </p:spPr>
        <p:txBody>
          <a:bodyPr wrap="none">
            <a:spAutoFit/>
          </a:bodyPr>
          <a:lstStyle/>
          <a:p>
            <a:pPr algn="ctr"/>
            <a:r>
              <a:rPr lang="ru-RU" sz="3600" dirty="0" err="1" smtClean="0">
                <a:latin typeface="Times New Roman" panose="02020603050405020304" pitchFamily="18" charset="0"/>
                <a:cs typeface="Times New Roman" panose="02020603050405020304" pitchFamily="18" charset="0"/>
              </a:rPr>
              <a:t>Стратегічний</a:t>
            </a:r>
            <a:r>
              <a:rPr lang="ru-RU" sz="3600" dirty="0" smtClean="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аналіз</a:t>
            </a:r>
            <a:r>
              <a:rPr lang="ru-RU"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SWOT-</a:t>
            </a:r>
            <a:r>
              <a:rPr lang="ru-RU" sz="3600" dirty="0" err="1">
                <a:latin typeface="Times New Roman" panose="02020603050405020304" pitchFamily="18" charset="0"/>
                <a:cs typeface="Times New Roman" panose="02020603050405020304" pitchFamily="18" charset="0"/>
              </a:rPr>
              <a:t>аналіз</a:t>
            </a:r>
            <a:r>
              <a:rPr lang="ru-RU"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2736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028700"/>
            <a:ext cx="16154400" cy="3539430"/>
          </a:xfrm>
          <a:prstGeom prst="rect">
            <a:avLst/>
          </a:prstGeom>
          <a:noFill/>
        </p:spPr>
        <p:txBody>
          <a:bodyPr wrap="square" rtlCol="0">
            <a:spAutoFit/>
          </a:bodyPr>
          <a:lstStyle/>
          <a:p>
            <a:r>
              <a:rPr lang="uk-UA" sz="3200" dirty="0" smtClean="0">
                <a:latin typeface="Times New Roman" panose="02020603050405020304" pitchFamily="18" charset="0"/>
                <a:cs typeface="Times New Roman" panose="02020603050405020304" pitchFamily="18" charset="0"/>
              </a:rPr>
              <a:t>Завдання:</a:t>
            </a:r>
            <a:br>
              <a:rPr lang="uk-UA" sz="3200" dirty="0" smtClean="0">
                <a:latin typeface="Times New Roman" panose="02020603050405020304" pitchFamily="18" charset="0"/>
                <a:cs typeface="Times New Roman" panose="02020603050405020304" pitchFamily="18" charset="0"/>
              </a:rPr>
            </a:br>
            <a:r>
              <a:rPr lang="uk-UA" sz="3200" dirty="0" smtClean="0">
                <a:latin typeface="Times New Roman" panose="02020603050405020304" pitchFamily="18" charset="0"/>
                <a:cs typeface="Times New Roman" panose="02020603050405020304" pitchFamily="18" charset="0"/>
              </a:rPr>
              <a:t>1. </a:t>
            </a:r>
            <a:r>
              <a:rPr lang="ru-RU" sz="3200" dirty="0" err="1" smtClean="0">
                <a:latin typeface="Times New Roman" panose="02020603050405020304" pitchFamily="18" charset="0"/>
                <a:cs typeface="Times New Roman" panose="02020603050405020304" pitchFamily="18" charset="0"/>
              </a:rPr>
              <a:t>Ознайомтеся</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з </a:t>
            </a:r>
            <a:r>
              <a:rPr lang="ru-RU" sz="3200" dirty="0" err="1">
                <a:latin typeface="Times New Roman" panose="02020603050405020304" pitchFamily="18" charset="0"/>
                <a:cs typeface="Times New Roman" panose="02020603050405020304" pitchFamily="18" charset="0"/>
              </a:rPr>
              <a:t>неприємною</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ситуацією</a:t>
            </a:r>
            <a:r>
              <a:rPr lang="ru-RU" sz="3200" dirty="0">
                <a:latin typeface="Times New Roman" panose="02020603050405020304" pitchFamily="18" charset="0"/>
                <a:cs typeface="Times New Roman" panose="02020603050405020304" pitchFamily="18" charset="0"/>
              </a:rPr>
              <a:t>, у яку </a:t>
            </a:r>
            <a:r>
              <a:rPr lang="ru-RU" sz="3200" dirty="0" err="1">
                <a:latin typeface="Times New Roman" panose="02020603050405020304" pitchFamily="18" charset="0"/>
                <a:cs typeface="Times New Roman" panose="02020603050405020304" pitchFamily="18" charset="0"/>
              </a:rPr>
              <a:t>потрапив</a:t>
            </a:r>
            <a:r>
              <a:rPr lang="ru-RU" sz="3200" dirty="0">
                <a:latin typeface="Times New Roman" panose="02020603050405020304" pitchFamily="18" charset="0"/>
                <a:cs typeface="Times New Roman" panose="02020603050405020304" pitchFamily="18" charset="0"/>
              </a:rPr>
              <a:t> президент США Дж. Картер. </a:t>
            </a:r>
            <a:r>
              <a:rPr lang="ru-RU" sz="3200" dirty="0" err="1">
                <a:latin typeface="Times New Roman" panose="02020603050405020304" pitchFamily="18" charset="0"/>
                <a:cs typeface="Times New Roman" panose="02020603050405020304" pitchFamily="18" charset="0"/>
              </a:rPr>
              <a:t>Уявіть</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що</a:t>
            </a:r>
            <a:r>
              <a:rPr lang="ru-RU" sz="3200" dirty="0">
                <a:latin typeface="Times New Roman" panose="02020603050405020304" pitchFamily="18" charset="0"/>
                <a:cs typeface="Times New Roman" panose="02020603050405020304" pitchFamily="18" charset="0"/>
              </a:rPr>
              <a:t> на той момент </a:t>
            </a:r>
            <a:r>
              <a:rPr lang="ru-RU" sz="3200" dirty="0" err="1">
                <a:latin typeface="Times New Roman" panose="02020603050405020304" pitchFamily="18" charset="0"/>
                <a:cs typeface="Times New Roman" panose="02020603050405020304" pitchFamily="18" charset="0"/>
              </a:rPr>
              <a:t>ви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виконували</a:t>
            </a:r>
            <a:r>
              <a:rPr lang="ru-RU" sz="3200" dirty="0">
                <a:latin typeface="Times New Roman" panose="02020603050405020304" pitchFamily="18" charset="0"/>
                <a:cs typeface="Times New Roman" panose="02020603050405020304" pitchFamily="18" charset="0"/>
              </a:rPr>
              <a:t> роль </a:t>
            </a:r>
            <a:r>
              <a:rPr lang="ru-RU" sz="3200" dirty="0" err="1">
                <a:latin typeface="Times New Roman" panose="02020603050405020304" pitchFamily="18" charset="0"/>
                <a:cs typeface="Times New Roman" panose="02020603050405020304" pitchFamily="18" charset="0"/>
              </a:rPr>
              <a:t>його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політичного</a:t>
            </a:r>
            <a:r>
              <a:rPr lang="ru-RU" sz="3200" dirty="0">
                <a:latin typeface="Times New Roman" panose="02020603050405020304" pitchFamily="18" charset="0"/>
                <a:cs typeface="Times New Roman" panose="02020603050405020304" pitchFamily="18" charset="0"/>
              </a:rPr>
              <a:t> консультанта. </a:t>
            </a:r>
            <a:r>
              <a:rPr lang="ru-RU" sz="3200" dirty="0" err="1">
                <a:latin typeface="Times New Roman" panose="02020603050405020304" pitchFamily="18" charset="0"/>
                <a:cs typeface="Times New Roman" panose="02020603050405020304" pitchFamily="18" charset="0"/>
              </a:rPr>
              <a:t>Якими</a:t>
            </a:r>
            <a:r>
              <a:rPr lang="ru-RU" sz="3200" dirty="0">
                <a:latin typeface="Times New Roman" panose="02020603050405020304" pitchFamily="18" charset="0"/>
                <a:cs typeface="Times New Roman" panose="02020603050405020304" pitchFamily="18" charset="0"/>
              </a:rPr>
              <a:t> б </a:t>
            </a:r>
            <a:r>
              <a:rPr lang="ru-RU" sz="3200" dirty="0" err="1">
                <a:latin typeface="Times New Roman" panose="02020603050405020304" pitchFamily="18" charset="0"/>
                <a:cs typeface="Times New Roman" panose="02020603050405020304" pitchFamily="18" charset="0"/>
              </a:rPr>
              <a:t>мали</a:t>
            </a:r>
            <a:r>
              <a:rPr lang="ru-RU" sz="3200" dirty="0">
                <a:latin typeface="Times New Roman" panose="02020603050405020304" pitchFamily="18" charset="0"/>
                <a:cs typeface="Times New Roman" panose="02020603050405020304" pitchFamily="18" charset="0"/>
              </a:rPr>
              <a:t> бути </a:t>
            </a:r>
            <a:r>
              <a:rPr lang="ru-RU" sz="3200" dirty="0" err="1">
                <a:latin typeface="Times New Roman" panose="02020603050405020304" pitchFamily="18" charset="0"/>
                <a:cs typeface="Times New Roman" panose="02020603050405020304" pitchFamily="18" charset="0"/>
              </a:rPr>
              <a:t>ваші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дії</a:t>
            </a:r>
            <a:r>
              <a:rPr lang="ru-RU" sz="3200" dirty="0">
                <a:latin typeface="Times New Roman" panose="02020603050405020304" pitchFamily="18" charset="0"/>
                <a:cs typeface="Times New Roman" panose="02020603050405020304" pitchFamily="18" charset="0"/>
              </a:rPr>
              <a:t> у </a:t>
            </a:r>
            <a:r>
              <a:rPr lang="ru-RU" sz="3200" dirty="0" err="1">
                <a:latin typeface="Times New Roman" panose="02020603050405020304" pitchFamily="18" charset="0"/>
                <a:cs typeface="Times New Roman" panose="02020603050405020304" pitchFamily="18" charset="0"/>
              </a:rPr>
              <a:t>цій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ситуації</a:t>
            </a:r>
            <a:r>
              <a:rPr lang="ru-RU" sz="3200" dirty="0" smtClean="0">
                <a:latin typeface="Times New Roman" panose="02020603050405020304" pitchFamily="18" charset="0"/>
                <a:cs typeface="Times New Roman" panose="02020603050405020304" pitchFamily="18" charset="0"/>
              </a:rPr>
              <a:t>?</a:t>
            </a:r>
          </a:p>
          <a:p>
            <a:r>
              <a:rPr lang="ru-RU" sz="3200" dirty="0" smtClean="0">
                <a:latin typeface="Times New Roman" panose="02020603050405020304" pitchFamily="18" charset="0"/>
                <a:cs typeface="Times New Roman" panose="02020603050405020304" pitchFamily="18" charset="0"/>
              </a:rPr>
              <a:t>2</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Виконання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даного</a:t>
            </a:r>
            <a:r>
              <a:rPr lang="ru-RU" sz="3200" dirty="0">
                <a:latin typeface="Times New Roman" panose="02020603050405020304" pitchFamily="18" charset="0"/>
                <a:cs typeface="Times New Roman" panose="02020603050405020304" pitchFamily="18" charset="0"/>
              </a:rPr>
              <a:t> практичного </a:t>
            </a:r>
            <a:r>
              <a:rPr lang="ru-RU" sz="3200" dirty="0" err="1">
                <a:latin typeface="Times New Roman" panose="02020603050405020304" pitchFamily="18" charset="0"/>
                <a:cs typeface="Times New Roman" panose="02020603050405020304" pitchFamily="18" charset="0"/>
              </a:rPr>
              <a:t>завдання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передбачає</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засвоєння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практичних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вмінь</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здійснювати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ресурсний</a:t>
            </a:r>
            <a:r>
              <a:rPr lang="ru-RU" sz="3200" dirty="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аналіз.Охарактеризуйте</a:t>
            </a:r>
            <a:r>
              <a:rPr lang="ru-RU" sz="3200" dirty="0" smtClean="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ситуацію</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якій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перебувають</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суб’єкти</a:t>
            </a:r>
            <a:r>
              <a:rPr lang="ru-RU" sz="3200" dirty="0">
                <a:latin typeface="Times New Roman" panose="02020603050405020304" pitchFamily="18" charset="0"/>
                <a:cs typeface="Times New Roman" panose="02020603050405020304" pitchFamily="18" charset="0"/>
              </a:rPr>
              <a:t> А, В, С, </a:t>
            </a:r>
            <a:r>
              <a:rPr lang="ru-RU" sz="3200" dirty="0" err="1">
                <a:latin typeface="Times New Roman" panose="02020603050405020304" pitchFamily="18" charset="0"/>
                <a:cs typeface="Times New Roman" panose="02020603050405020304" pitchFamily="18" charset="0"/>
              </a:rPr>
              <a:t>якщо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ресурси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розподілені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між</a:t>
            </a:r>
            <a:r>
              <a:rPr lang="ru-RU" sz="3200" dirty="0">
                <a:latin typeface="Times New Roman" panose="02020603050405020304" pitchFamily="18" charset="0"/>
                <a:cs typeface="Times New Roman" panose="02020603050405020304" pitchFamily="18" charset="0"/>
              </a:rPr>
              <a:t> ними </a:t>
            </a:r>
            <a:r>
              <a:rPr lang="ru-RU" sz="3200" dirty="0" err="1">
                <a:latin typeface="Times New Roman" panose="02020603050405020304" pitchFamily="18" charset="0"/>
                <a:cs typeface="Times New Roman" panose="02020603050405020304" pitchFamily="18" charset="0"/>
              </a:rPr>
              <a:t>наступним</a:t>
            </a:r>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чином:</a:t>
            </a:r>
            <a:endParaRPr lang="uk-UA"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422400" y="4914900"/>
            <a:ext cx="13411200" cy="3175022"/>
          </a:xfrm>
          <a:prstGeom prst="rect">
            <a:avLst/>
          </a:prstGeom>
        </p:spPr>
      </p:pic>
    </p:spTree>
    <p:extLst>
      <p:ext uri="{BB962C8B-B14F-4D97-AF65-F5344CB8AC3E}">
        <p14:creationId xmlns:p14="http://schemas.microsoft.com/office/powerpoint/2010/main" val="2353734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71500"/>
            <a:ext cx="15011400" cy="3108543"/>
          </a:xfrm>
          <a:prstGeom prst="rect">
            <a:avLst/>
          </a:prstGeom>
          <a:noFill/>
        </p:spPr>
        <p:txBody>
          <a:bodyPr wrap="square" rtlCol="0">
            <a:spAutoFit/>
          </a:bodyPr>
          <a:lstStyle/>
          <a:p>
            <a:r>
              <a:rPr lang="uk-UA" sz="2800" dirty="0" smtClean="0">
                <a:latin typeface="Times New Roman" panose="02020603050405020304" pitchFamily="18" charset="0"/>
                <a:cs typeface="Times New Roman" panose="02020603050405020304" pitchFamily="18" charset="0"/>
              </a:rPr>
              <a:t>3. На </a:t>
            </a:r>
            <a:r>
              <a:rPr lang="uk-UA" sz="2800" dirty="0">
                <a:latin typeface="Times New Roman" panose="02020603050405020304" pitchFamily="18" charset="0"/>
                <a:cs typeface="Times New Roman" panose="02020603050405020304" pitchFamily="18" charset="0"/>
              </a:rPr>
              <a:t>основі запропонованих даних таблиці конкретизуйте політичну ситуацію в якій діють політичні суб’єкти та визначте особливості дій політичного консультанта з кожною з ресурсних груп за умови, що: </a:t>
            </a:r>
          </a:p>
          <a:p>
            <a:r>
              <a:rPr lang="uk-UA" sz="2800" dirty="0" smtClean="0">
                <a:latin typeface="Times New Roman" panose="02020603050405020304" pitchFamily="18" charset="0"/>
                <a:cs typeface="Times New Roman" panose="02020603050405020304" pitchFamily="18" charset="0"/>
              </a:rPr>
              <a:t>клієнтом </a:t>
            </a:r>
            <a:r>
              <a:rPr lang="uk-UA" sz="2800" dirty="0">
                <a:latin typeface="Times New Roman" panose="02020603050405020304" pitchFamily="18" charset="0"/>
                <a:cs typeface="Times New Roman" panose="02020603050405020304" pitchFamily="18" charset="0"/>
              </a:rPr>
              <a:t>виступає суб’єкт А</a:t>
            </a:r>
            <a:r>
              <a:rPr lang="uk-UA" sz="2800" dirty="0" smtClean="0">
                <a:latin typeface="Times New Roman" panose="02020603050405020304" pitchFamily="18" charset="0"/>
                <a:cs typeface="Times New Roman" panose="02020603050405020304" pitchFamily="18" charset="0"/>
              </a:rPr>
              <a:t>;</a:t>
            </a:r>
          </a:p>
          <a:p>
            <a:r>
              <a:rPr lang="uk-UA" sz="2800" dirty="0" smtClean="0">
                <a:latin typeface="Times New Roman" panose="02020603050405020304" pitchFamily="18" charset="0"/>
                <a:cs typeface="Times New Roman" panose="02020603050405020304" pitchFamily="18" charset="0"/>
              </a:rPr>
              <a:t>клієнтом </a:t>
            </a:r>
            <a:r>
              <a:rPr lang="uk-UA" sz="2800" dirty="0">
                <a:latin typeface="Times New Roman" panose="02020603050405020304" pitchFamily="18" charset="0"/>
                <a:cs typeface="Times New Roman" panose="02020603050405020304" pitchFamily="18" charset="0"/>
              </a:rPr>
              <a:t>виступає суб’єкт </a:t>
            </a:r>
            <a:r>
              <a:rPr lang="en-US" sz="2800" dirty="0">
                <a:latin typeface="Times New Roman" panose="02020603050405020304" pitchFamily="18" charset="0"/>
                <a:cs typeface="Times New Roman" panose="02020603050405020304" pitchFamily="18" charset="0"/>
              </a:rPr>
              <a:t>B; </a:t>
            </a:r>
            <a:endParaRPr lang="uk-UA" sz="2800" dirty="0">
              <a:latin typeface="Times New Roman" panose="02020603050405020304" pitchFamily="18" charset="0"/>
              <a:cs typeface="Times New Roman" panose="02020603050405020304" pitchFamily="18" charset="0"/>
            </a:endParaRPr>
          </a:p>
          <a:p>
            <a:r>
              <a:rPr lang="uk-UA" sz="2800" dirty="0" smtClean="0">
                <a:latin typeface="Times New Roman" panose="02020603050405020304" pitchFamily="18" charset="0"/>
                <a:cs typeface="Times New Roman" panose="02020603050405020304" pitchFamily="18" charset="0"/>
              </a:rPr>
              <a:t>клієнтом </a:t>
            </a:r>
            <a:r>
              <a:rPr lang="uk-UA" sz="2800" dirty="0">
                <a:latin typeface="Times New Roman" panose="02020603050405020304" pitchFamily="18" charset="0"/>
                <a:cs typeface="Times New Roman" panose="02020603050405020304" pitchFamily="18" charset="0"/>
              </a:rPr>
              <a:t>виступає суб’єкт </a:t>
            </a:r>
            <a:r>
              <a:rPr lang="en-US" sz="2800" dirty="0">
                <a:latin typeface="Times New Roman" panose="02020603050405020304" pitchFamily="18" charset="0"/>
                <a:cs typeface="Times New Roman" panose="02020603050405020304" pitchFamily="18" charset="0"/>
              </a:rPr>
              <a:t>C; </a:t>
            </a:r>
            <a:endParaRPr lang="uk-UA" sz="2800" dirty="0">
              <a:latin typeface="Times New Roman" panose="02020603050405020304" pitchFamily="18" charset="0"/>
              <a:cs typeface="Times New Roman" panose="02020603050405020304" pitchFamily="18" charset="0"/>
            </a:endParaRPr>
          </a:p>
          <a:p>
            <a:r>
              <a:rPr lang="uk-UA" sz="2800" dirty="0" smtClean="0">
                <a:latin typeface="Times New Roman" panose="02020603050405020304" pitchFamily="18" charset="0"/>
                <a:cs typeface="Times New Roman" panose="02020603050405020304" pitchFamily="18" charset="0"/>
              </a:rPr>
              <a:t>клієнтом </a:t>
            </a:r>
            <a:r>
              <a:rPr lang="uk-UA" sz="2800" dirty="0">
                <a:latin typeface="Times New Roman" panose="02020603050405020304" pitchFamily="18" charset="0"/>
                <a:cs typeface="Times New Roman" panose="02020603050405020304" pitchFamily="18" charset="0"/>
              </a:rPr>
              <a:t>виступає суб’єкт </a:t>
            </a:r>
            <a:r>
              <a:rPr lang="en-US" sz="2800" dirty="0">
                <a:latin typeface="Times New Roman" panose="02020603050405020304" pitchFamily="18" charset="0"/>
                <a:cs typeface="Times New Roman" panose="02020603050405020304" pitchFamily="18" charset="0"/>
              </a:rPr>
              <a:t>D</a:t>
            </a:r>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553200" y="2105814"/>
            <a:ext cx="10972800" cy="6085686"/>
          </a:xfrm>
          <a:prstGeom prst="rect">
            <a:avLst/>
          </a:prstGeom>
        </p:spPr>
      </p:pic>
    </p:spTree>
    <p:extLst>
      <p:ext uri="{BB962C8B-B14F-4D97-AF65-F5344CB8AC3E}">
        <p14:creationId xmlns:p14="http://schemas.microsoft.com/office/powerpoint/2010/main" val="1267614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6800" y="1257300"/>
            <a:ext cx="9144000" cy="4524315"/>
          </a:xfrm>
          <a:prstGeom prst="rect">
            <a:avLst/>
          </a:prstGeom>
        </p:spPr>
        <p:txBody>
          <a:bodyPr>
            <a:spAutoFit/>
          </a:bodyPr>
          <a:lstStyle/>
          <a:p>
            <a:pPr algn="just"/>
            <a:r>
              <a:rPr lang="uk-UA" sz="3200" dirty="0" smtClean="0">
                <a:latin typeface="Times New Roman" panose="02020603050405020304" pitchFamily="18" charset="0"/>
                <a:cs typeface="Times New Roman" panose="02020603050405020304" pitchFamily="18" charset="0"/>
              </a:rPr>
              <a:t>Презентації</a:t>
            </a:r>
          </a:p>
          <a:p>
            <a:pPr marL="514350" indent="-514350" algn="just">
              <a:buAutoNum type="arabicPeriod"/>
            </a:pPr>
            <a:r>
              <a:rPr lang="uk-UA" sz="3200" dirty="0" smtClean="0">
                <a:latin typeface="Times New Roman" panose="02020603050405020304" pitchFamily="18" charset="0"/>
                <a:cs typeface="Times New Roman" panose="02020603050405020304" pitchFamily="18" charset="0"/>
              </a:rPr>
              <a:t>Особливості </a:t>
            </a:r>
            <a:r>
              <a:rPr lang="uk-UA" sz="3200" dirty="0">
                <a:latin typeface="Times New Roman" panose="02020603050405020304" pitchFamily="18" charset="0"/>
                <a:cs typeface="Times New Roman" panose="02020603050405020304" pitchFamily="18" charset="0"/>
              </a:rPr>
              <a:t>факторного аналізу політичної ситуації в політичному консультуванні. </a:t>
            </a:r>
            <a:endParaRPr lang="uk-UA" sz="3200" dirty="0" smtClean="0">
              <a:latin typeface="Times New Roman" panose="02020603050405020304" pitchFamily="18" charset="0"/>
              <a:cs typeface="Times New Roman" panose="02020603050405020304" pitchFamily="18" charset="0"/>
            </a:endParaRPr>
          </a:p>
          <a:p>
            <a:pPr marL="514350" indent="-514350" algn="just">
              <a:buAutoNum type="arabicPeriod"/>
            </a:pPr>
            <a:r>
              <a:rPr lang="uk-UA" sz="3200" dirty="0" smtClean="0">
                <a:latin typeface="Times New Roman" panose="02020603050405020304" pitchFamily="18" charset="0"/>
                <a:cs typeface="Times New Roman" panose="02020603050405020304" pitchFamily="18" charset="0"/>
              </a:rPr>
              <a:t>Роль </a:t>
            </a:r>
            <a:r>
              <a:rPr lang="uk-UA" sz="3200" dirty="0">
                <a:latin typeface="Times New Roman" panose="02020603050405020304" pitchFamily="18" charset="0"/>
                <a:cs typeface="Times New Roman" panose="02020603050405020304" pitchFamily="18" charset="0"/>
              </a:rPr>
              <a:t>інформаційно-аналітичних технологій у створенні моделей аналізу політичних </a:t>
            </a:r>
            <a:r>
              <a:rPr lang="uk-UA" sz="3200" dirty="0" smtClean="0">
                <a:latin typeface="Times New Roman" panose="02020603050405020304" pitchFamily="18" charset="0"/>
                <a:cs typeface="Times New Roman" panose="02020603050405020304" pitchFamily="18" charset="0"/>
              </a:rPr>
              <a:t>ситуацій.</a:t>
            </a:r>
          </a:p>
          <a:p>
            <a:pPr marL="514350" indent="-514350" algn="just">
              <a:buAutoNum type="arabicPeriod"/>
            </a:pPr>
            <a:r>
              <a:rPr lang="uk-UA" sz="3200" dirty="0" smtClean="0">
                <a:latin typeface="Times New Roman" panose="02020603050405020304" pitchFamily="18" charset="0"/>
                <a:cs typeface="Times New Roman" panose="02020603050405020304" pitchFamily="18" charset="0"/>
              </a:rPr>
              <a:t>Політична </a:t>
            </a:r>
            <a:r>
              <a:rPr lang="uk-UA" sz="3200" dirty="0">
                <a:latin typeface="Times New Roman" panose="02020603050405020304" pitchFamily="18" charset="0"/>
                <a:cs typeface="Times New Roman" panose="02020603050405020304" pitchFamily="18" charset="0"/>
              </a:rPr>
              <a:t>аналітика в системі державного управління. </a:t>
            </a:r>
          </a:p>
          <a:p>
            <a:pPr marL="514350" indent="-514350" algn="just">
              <a:buAutoNum type="arabicPeriod"/>
            </a:pPr>
            <a:r>
              <a:rPr lang="uk-UA" sz="3200" dirty="0" smtClean="0">
                <a:latin typeface="Times New Roman" panose="02020603050405020304" pitchFamily="18" charset="0"/>
                <a:cs typeface="Times New Roman" panose="02020603050405020304" pitchFamily="18" charset="0"/>
              </a:rPr>
              <a:t>Особливості </a:t>
            </a:r>
            <a:r>
              <a:rPr lang="uk-UA" sz="3200" dirty="0">
                <a:latin typeface="Times New Roman" panose="02020603050405020304" pitchFamily="18" charset="0"/>
                <a:cs typeface="Times New Roman" panose="02020603050405020304" pitchFamily="18" charset="0"/>
              </a:rPr>
              <a:t>формування цілей та завдань у взаємодії суб’єктів політичного аналізу.</a:t>
            </a:r>
          </a:p>
        </p:txBody>
      </p:sp>
    </p:spTree>
    <p:extLst>
      <p:ext uri="{BB962C8B-B14F-4D97-AF65-F5344CB8AC3E}">
        <p14:creationId xmlns:p14="http://schemas.microsoft.com/office/powerpoint/2010/main" val="326324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3" name="TextBox 3"/>
          <p:cNvSpPr txBox="1"/>
          <p:nvPr/>
        </p:nvSpPr>
        <p:spPr>
          <a:xfrm>
            <a:off x="304800" y="190500"/>
            <a:ext cx="12853125" cy="9938618"/>
          </a:xfrm>
          <a:prstGeom prst="rect">
            <a:avLst/>
          </a:prstGeom>
        </p:spPr>
        <p:txBody>
          <a:bodyPr lIns="0" tIns="0" rIns="0" bIns="0" rtlCol="0" anchor="t">
            <a:spAutoFit/>
          </a:bodyPr>
          <a:lstStyle/>
          <a:p>
            <a:pPr algn="just">
              <a:lnSpc>
                <a:spcPts val="3080"/>
              </a:lnSpc>
              <a:spcBef>
                <a:spcPct val="0"/>
              </a:spcBef>
            </a:pPr>
            <a:r>
              <a:rPr lang="uk-UA" sz="2200" b="1" dirty="0">
                <a:solidFill>
                  <a:srgbClr val="00694C"/>
                </a:solidFill>
                <a:latin typeface="Times New Roman Semi-Bold"/>
                <a:ea typeface="Times New Roman Semi-Bold"/>
                <a:cs typeface="Times New Roman Semi-Bold"/>
                <a:sym typeface="Times New Roman Semi-Bold"/>
              </a:rPr>
              <a:t>Поняття “політичні технології” досить поширено у сучасній політологічній літературі, але на сьогодні ще не має загальноприйнятого визначення. Однак в загальному розумінні оптимальним можна вважати трактування, згідно якого політичні технології — це система прийомів, технік послідовного досягнення бажаного результату в тій чи іншій сфері політичної </a:t>
            </a:r>
            <a:r>
              <a:rPr lang="uk-UA" sz="2200" b="1" dirty="0" smtClean="0">
                <a:solidFill>
                  <a:srgbClr val="00694C"/>
                </a:solidFill>
                <a:latin typeface="Times New Roman Semi-Bold"/>
                <a:ea typeface="Times New Roman Semi-Bold"/>
                <a:cs typeface="Times New Roman Semi-Bold"/>
                <a:sym typeface="Times New Roman Semi-Bold"/>
              </a:rPr>
              <a:t>діяльності</a:t>
            </a: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r>
              <a:rPr lang="uk-UA" sz="2200" b="1" dirty="0">
                <a:solidFill>
                  <a:srgbClr val="00694C"/>
                </a:solidFill>
                <a:latin typeface="Times New Roman Semi-Bold"/>
                <a:ea typeface="Times New Roman Semi-Bold"/>
                <a:cs typeface="Times New Roman Semi-Bold"/>
                <a:sym typeface="Times New Roman Semi-Bold"/>
              </a:rPr>
              <a:t>Політичні технології — це сукупність найбільш доцільних прийомів, засобів, процедур реалізації функцій політичної системи спрямованої на підвищення ефективності політичного процесу та досягнення бажаних результатів в сфері політики. Більшість політичних технологій, які використовуються у боротьбі за владу, спрямовані на її утримання, розширення і зміцнення.</a:t>
            </a:r>
          </a:p>
          <a:p>
            <a:pPr algn="just">
              <a:lnSpc>
                <a:spcPts val="3080"/>
              </a:lnSpc>
              <a:spcBef>
                <a:spcPct val="0"/>
              </a:spcBef>
            </a:pPr>
            <a:endParaRPr lang="uk-UA" sz="2200" b="1" dirty="0" smtClean="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smtClean="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smtClean="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smtClean="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r>
              <a:rPr lang="uk-UA" sz="2200" b="1" dirty="0">
                <a:solidFill>
                  <a:srgbClr val="00694C"/>
                </a:solidFill>
                <a:latin typeface="Times New Roman Semi-Bold"/>
                <a:ea typeface="Times New Roman Semi-Bold"/>
                <a:cs typeface="Times New Roman Semi-Bold"/>
                <a:sym typeface="Times New Roman Semi-Bold"/>
              </a:rPr>
              <a:t>Політичні технології можуть бути об’єднані у певні </a:t>
            </a:r>
            <a:r>
              <a:rPr lang="uk-UA" sz="2200" b="1" dirty="0" smtClean="0">
                <a:solidFill>
                  <a:srgbClr val="00694C"/>
                </a:solidFill>
                <a:latin typeface="Times New Roman Semi-Bold"/>
                <a:ea typeface="Times New Roman Semi-Bold"/>
                <a:cs typeface="Times New Roman Semi-Bold"/>
                <a:sym typeface="Times New Roman Semi-Bold"/>
              </a:rPr>
              <a:t>групи</a:t>
            </a:r>
            <a:endParaRPr lang="uk-UA" sz="2200" b="1" dirty="0">
              <a:solidFill>
                <a:srgbClr val="00694C"/>
              </a:solidFill>
              <a:latin typeface="Times New Roman Semi-Bold"/>
              <a:ea typeface="Times New Roman Semi-Bold"/>
              <a:cs typeface="Times New Roman Semi-Bold"/>
              <a:sym typeface="Times New Roman Semi-Bold"/>
            </a:endParaRPr>
          </a:p>
          <a:p>
            <a:pPr algn="just">
              <a:lnSpc>
                <a:spcPts val="3080"/>
              </a:lnSpc>
              <a:spcBef>
                <a:spcPct val="0"/>
              </a:spcBef>
            </a:pPr>
            <a:r>
              <a:rPr lang="uk-UA" sz="2200" b="1" dirty="0">
                <a:solidFill>
                  <a:srgbClr val="00694C"/>
                </a:solidFill>
                <a:latin typeface="Times New Roman Semi-Bold"/>
                <a:ea typeface="Times New Roman Semi-Bold"/>
                <a:cs typeface="Times New Roman Semi-Bold"/>
                <a:sym typeface="Times New Roman Semi-Bold"/>
              </a:rPr>
              <a:t>– аналітичні технології (політичний аналіз, політичне консультування);</a:t>
            </a:r>
          </a:p>
          <a:p>
            <a:pPr algn="just">
              <a:lnSpc>
                <a:spcPts val="3080"/>
              </a:lnSpc>
              <a:spcBef>
                <a:spcPct val="0"/>
              </a:spcBef>
            </a:pPr>
            <a:r>
              <a:rPr lang="uk-UA" sz="2200" b="1" dirty="0" smtClean="0">
                <a:solidFill>
                  <a:srgbClr val="00694C"/>
                </a:solidFill>
                <a:latin typeface="Times New Roman Semi-Bold"/>
                <a:ea typeface="Times New Roman Semi-Bold"/>
                <a:cs typeface="Times New Roman Semi-Bold"/>
                <a:sym typeface="Times New Roman Semi-Bold"/>
              </a:rPr>
              <a:t>– </a:t>
            </a:r>
            <a:r>
              <a:rPr lang="uk-UA" sz="2200" b="1" dirty="0">
                <a:solidFill>
                  <a:srgbClr val="00694C"/>
                </a:solidFill>
                <a:latin typeface="Times New Roman Semi-Bold"/>
                <a:ea typeface="Times New Roman Semi-Bold"/>
                <a:cs typeface="Times New Roman Semi-Bold"/>
                <a:sym typeface="Times New Roman Semi-Bold"/>
              </a:rPr>
              <a:t>предметно-практичні (“польові”) технології (прийняття рішень, управління конфліктами, управління переговорами, виборчі, лобіювання);</a:t>
            </a:r>
          </a:p>
          <a:p>
            <a:pPr algn="just">
              <a:lnSpc>
                <a:spcPts val="3080"/>
              </a:lnSpc>
              <a:spcBef>
                <a:spcPct val="0"/>
              </a:spcBef>
            </a:pPr>
            <a:r>
              <a:rPr lang="uk-UA" sz="2200" b="1" dirty="0" smtClean="0">
                <a:solidFill>
                  <a:srgbClr val="00694C"/>
                </a:solidFill>
                <a:latin typeface="Times New Roman Semi-Bold"/>
                <a:ea typeface="Times New Roman Semi-Bold"/>
                <a:cs typeface="Times New Roman Semi-Bold"/>
                <a:sym typeface="Times New Roman Semi-Bold"/>
              </a:rPr>
              <a:t>– </a:t>
            </a:r>
            <a:r>
              <a:rPr lang="uk-UA" sz="2200" b="1" dirty="0">
                <a:solidFill>
                  <a:srgbClr val="00694C"/>
                </a:solidFill>
                <a:latin typeface="Times New Roman Semi-Bold"/>
                <a:ea typeface="Times New Roman Semi-Bold"/>
                <a:cs typeface="Times New Roman Semi-Bold"/>
                <a:sym typeface="Times New Roman Semi-Bold"/>
              </a:rPr>
              <a:t>комунікативні технології (агітація і пропаганда, </a:t>
            </a:r>
            <a:r>
              <a:rPr lang="en-US" sz="2200" b="1" dirty="0">
                <a:solidFill>
                  <a:srgbClr val="00694C"/>
                </a:solidFill>
                <a:latin typeface="Times New Roman Semi-Bold"/>
                <a:ea typeface="Times New Roman Semi-Bold"/>
                <a:cs typeface="Times New Roman Semi-Bold"/>
                <a:sym typeface="Times New Roman Semi-Bold"/>
              </a:rPr>
              <a:t>PR (</a:t>
            </a:r>
            <a:r>
              <a:rPr lang="uk-UA" sz="2200" b="1" dirty="0">
                <a:solidFill>
                  <a:srgbClr val="00694C"/>
                </a:solidFill>
                <a:latin typeface="Times New Roman Semi-Bold"/>
                <a:ea typeface="Times New Roman Semi-Bold"/>
                <a:cs typeface="Times New Roman Semi-Bold"/>
                <a:sym typeface="Times New Roman Semi-Bold"/>
              </a:rPr>
              <a:t>зв’язки з громадськістю), політична реклама, інформаційні, інформаційно-мережеві).</a:t>
            </a:r>
            <a:endParaRPr lang="en-US" sz="2200" b="1" dirty="0">
              <a:solidFill>
                <a:srgbClr val="00694C"/>
              </a:solidFill>
              <a:latin typeface="Times New Roman Semi-Bold"/>
              <a:ea typeface="Times New Roman Semi-Bold"/>
              <a:cs typeface="Times New Roman Semi-Bold"/>
              <a:sym typeface="Times New Roman Semi-Bold"/>
            </a:endParaRPr>
          </a:p>
        </p:txBody>
      </p:sp>
      <p:pic>
        <p:nvPicPr>
          <p:cNvPr id="5" name="Рисунок 4"/>
          <p:cNvPicPr>
            <a:picLocks noChangeAspect="1"/>
          </p:cNvPicPr>
          <p:nvPr/>
        </p:nvPicPr>
        <p:blipFill>
          <a:blip r:embed="rId2"/>
          <a:stretch>
            <a:fillRect/>
          </a:stretch>
        </p:blipFill>
        <p:spPr>
          <a:xfrm>
            <a:off x="337457" y="4229100"/>
            <a:ext cx="6978732" cy="3276600"/>
          </a:xfrm>
          <a:prstGeom prst="rect">
            <a:avLst/>
          </a:prstGeom>
        </p:spPr>
      </p:pic>
      <p:pic>
        <p:nvPicPr>
          <p:cNvPr id="6" name="Рисунок 5"/>
          <p:cNvPicPr>
            <a:picLocks noChangeAspect="1"/>
          </p:cNvPicPr>
          <p:nvPr/>
        </p:nvPicPr>
        <p:blipFill>
          <a:blip r:embed="rId3"/>
          <a:stretch>
            <a:fillRect/>
          </a:stretch>
        </p:blipFill>
        <p:spPr>
          <a:xfrm>
            <a:off x="7467600" y="4216400"/>
            <a:ext cx="3352800" cy="3352800"/>
          </a:xfrm>
          <a:prstGeom prst="rect">
            <a:avLst/>
          </a:prstGeom>
        </p:spPr>
      </p:pic>
      <p:pic>
        <p:nvPicPr>
          <p:cNvPr id="7" name="Рисунок 6"/>
          <p:cNvPicPr>
            <a:picLocks noChangeAspect="1"/>
          </p:cNvPicPr>
          <p:nvPr/>
        </p:nvPicPr>
        <p:blipFill>
          <a:blip r:embed="rId4"/>
          <a:stretch>
            <a:fillRect/>
          </a:stretch>
        </p:blipFill>
        <p:spPr>
          <a:xfrm>
            <a:off x="10971811" y="4234543"/>
            <a:ext cx="7697189" cy="3383130"/>
          </a:xfrm>
          <a:prstGeom prst="rect">
            <a:avLst/>
          </a:prstGeom>
        </p:spPr>
      </p:pic>
      <p:pic>
        <p:nvPicPr>
          <p:cNvPr id="8" name="Рисунок 7"/>
          <p:cNvPicPr>
            <a:picLocks noChangeAspect="1"/>
          </p:cNvPicPr>
          <p:nvPr/>
        </p:nvPicPr>
        <p:blipFill>
          <a:blip r:embed="rId5"/>
          <a:stretch>
            <a:fillRect/>
          </a:stretch>
        </p:blipFill>
        <p:spPr>
          <a:xfrm>
            <a:off x="13294087" y="342900"/>
            <a:ext cx="4993913" cy="3323222"/>
          </a:xfrm>
          <a:prstGeom prst="rect">
            <a:avLst/>
          </a:prstGeom>
        </p:spPr>
      </p:pic>
      <p:pic>
        <p:nvPicPr>
          <p:cNvPr id="9" name="Рисунок 8"/>
          <p:cNvPicPr>
            <a:picLocks noChangeAspect="1"/>
          </p:cNvPicPr>
          <p:nvPr/>
        </p:nvPicPr>
        <p:blipFill>
          <a:blip r:embed="rId6"/>
          <a:stretch>
            <a:fillRect/>
          </a:stretch>
        </p:blipFill>
        <p:spPr>
          <a:xfrm>
            <a:off x="13716000" y="7710164"/>
            <a:ext cx="4724400" cy="25768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extBox 2"/>
          <p:cNvSpPr txBox="1"/>
          <p:nvPr/>
        </p:nvSpPr>
        <p:spPr>
          <a:xfrm>
            <a:off x="609600" y="952500"/>
            <a:ext cx="9855155" cy="1769715"/>
          </a:xfrm>
          <a:prstGeom prst="rect">
            <a:avLst/>
          </a:prstGeom>
        </p:spPr>
        <p:txBody>
          <a:bodyPr wrap="square" lIns="0" tIns="0" rIns="0" bIns="0" rtlCol="0" anchor="t">
            <a:spAutoFit/>
          </a:bodyPr>
          <a:lstStyle/>
          <a:p>
            <a:pPr algn="ctr">
              <a:lnSpc>
                <a:spcPts val="4627"/>
              </a:lnSpc>
            </a:pPr>
            <a:r>
              <a:rPr lang="en-US" sz="5141" b="1" spc="-236" dirty="0">
                <a:solidFill>
                  <a:srgbClr val="00694C"/>
                </a:solidFill>
                <a:latin typeface="Times New Roman Medium"/>
                <a:ea typeface="Times New Roman Medium"/>
                <a:cs typeface="Times New Roman Medium"/>
                <a:sym typeface="Times New Roman Medium"/>
              </a:rPr>
              <a:t> 1. </a:t>
            </a:r>
            <a:r>
              <a:rPr lang="en-US" sz="5141" b="1" spc="-236" dirty="0" err="1">
                <a:solidFill>
                  <a:srgbClr val="00694C"/>
                </a:solidFill>
                <a:latin typeface="Times New Roman Medium"/>
                <a:ea typeface="Times New Roman Medium"/>
                <a:cs typeface="Times New Roman Medium"/>
                <a:sym typeface="Times New Roman Medium"/>
              </a:rPr>
              <a:t>Сутність</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та</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основні</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завдання</a:t>
            </a:r>
            <a:r>
              <a:rPr lang="en-US" sz="5141" b="1" spc="-236" dirty="0">
                <a:solidFill>
                  <a:srgbClr val="00694C"/>
                </a:solidFill>
                <a:latin typeface="Times New Roman Medium"/>
                <a:ea typeface="Times New Roman Medium"/>
                <a:cs typeface="Times New Roman Medium"/>
                <a:sym typeface="Times New Roman Medium"/>
              </a:rPr>
              <a:t> аналітичних </a:t>
            </a:r>
            <a:r>
              <a:rPr lang="en-US" sz="5141" b="1" spc="-236" dirty="0" err="1">
                <a:solidFill>
                  <a:srgbClr val="00694C"/>
                </a:solidFill>
                <a:latin typeface="Times New Roman Medium"/>
                <a:ea typeface="Times New Roman Medium"/>
                <a:cs typeface="Times New Roman Medium"/>
                <a:sym typeface="Times New Roman Medium"/>
              </a:rPr>
              <a:t>технологій</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політичного</a:t>
            </a:r>
            <a:r>
              <a:rPr lang="en-US" sz="5141" b="1" spc="-236" dirty="0">
                <a:solidFill>
                  <a:srgbClr val="00694C"/>
                </a:solidFill>
                <a:latin typeface="Times New Roman Medium"/>
                <a:ea typeface="Times New Roman Medium"/>
                <a:cs typeface="Times New Roman Medium"/>
                <a:sym typeface="Times New Roman Medium"/>
              </a:rPr>
              <a:t> </a:t>
            </a:r>
            <a:r>
              <a:rPr lang="en-US" sz="5141" b="1" spc="-236" dirty="0" err="1">
                <a:solidFill>
                  <a:srgbClr val="00694C"/>
                </a:solidFill>
                <a:latin typeface="Times New Roman Medium"/>
                <a:ea typeface="Times New Roman Medium"/>
                <a:cs typeface="Times New Roman Medium"/>
                <a:sym typeface="Times New Roman Medium"/>
              </a:rPr>
              <a:t>консультування</a:t>
            </a:r>
            <a:endParaRPr lang="en-US" sz="5141" b="1" spc="-236" dirty="0">
              <a:solidFill>
                <a:srgbClr val="00694C"/>
              </a:solidFill>
              <a:latin typeface="Times New Roman Medium"/>
              <a:ea typeface="Times New Roman Medium"/>
              <a:cs typeface="Times New Roman Medium"/>
              <a:sym typeface="Times New Roman Medium"/>
            </a:endParaRPr>
          </a:p>
        </p:txBody>
      </p:sp>
      <p:sp>
        <p:nvSpPr>
          <p:cNvPr id="3" name="TextBox 3"/>
          <p:cNvSpPr txBox="1"/>
          <p:nvPr/>
        </p:nvSpPr>
        <p:spPr>
          <a:xfrm>
            <a:off x="1066800" y="3543300"/>
            <a:ext cx="8708675" cy="4372992"/>
          </a:xfrm>
          <a:prstGeom prst="rect">
            <a:avLst/>
          </a:prstGeom>
        </p:spPr>
        <p:txBody>
          <a:bodyPr wrap="square" lIns="0" tIns="0" rIns="0" bIns="0" rtlCol="0" anchor="t">
            <a:spAutoFit/>
          </a:bodyPr>
          <a:lstStyle/>
          <a:p>
            <a:pPr algn="just">
              <a:lnSpc>
                <a:spcPts val="3080"/>
              </a:lnSpc>
              <a:spcBef>
                <a:spcPct val="0"/>
              </a:spcBef>
            </a:pPr>
            <a:r>
              <a:rPr lang="uk-UA" sz="2400" dirty="0">
                <a:solidFill>
                  <a:srgbClr val="327E5D"/>
                </a:solidFill>
                <a:latin typeface="Times New Roman" panose="02020603050405020304" pitchFamily="18" charset="0"/>
                <a:cs typeface="Times New Roman" panose="02020603050405020304" pitchFamily="18" charset="0"/>
              </a:rPr>
              <a:t>Політичне консультування, пов'язане з Р</a:t>
            </a:r>
            <a:r>
              <a:rPr lang="en-US" sz="2400" dirty="0">
                <a:solidFill>
                  <a:srgbClr val="327E5D"/>
                </a:solidFill>
                <a:latin typeface="Times New Roman" panose="02020603050405020304" pitchFamily="18" charset="0"/>
                <a:cs typeface="Times New Roman" panose="02020603050405020304" pitchFamily="18" charset="0"/>
              </a:rPr>
              <a:t>R-</a:t>
            </a:r>
            <a:r>
              <a:rPr lang="uk-UA" sz="2400" dirty="0">
                <a:solidFill>
                  <a:srgbClr val="327E5D"/>
                </a:solidFill>
                <a:latin typeface="Times New Roman" panose="02020603050405020304" pitchFamily="18" charset="0"/>
                <a:cs typeface="Times New Roman" panose="02020603050405020304" pitchFamily="18" charset="0"/>
              </a:rPr>
              <a:t>кампанією чи виборами, є активнішим жанром порівняно зі звичайним консультуванням (порадами) з окремих політичних питань. Політичні консультанти, що займаються Р</a:t>
            </a:r>
            <a:r>
              <a:rPr lang="en-US" sz="2400" dirty="0">
                <a:solidFill>
                  <a:srgbClr val="327E5D"/>
                </a:solidFill>
                <a:latin typeface="Times New Roman" panose="02020603050405020304" pitchFamily="18" charset="0"/>
                <a:cs typeface="Times New Roman" panose="02020603050405020304" pitchFamily="18" charset="0"/>
              </a:rPr>
              <a:t>R </a:t>
            </a:r>
            <a:r>
              <a:rPr lang="uk-UA" sz="2400" dirty="0">
                <a:solidFill>
                  <a:srgbClr val="327E5D"/>
                </a:solidFill>
                <a:latin typeface="Times New Roman" panose="02020603050405020304" pitchFamily="18" charset="0"/>
                <a:cs typeface="Times New Roman" panose="02020603050405020304" pitchFamily="18" charset="0"/>
              </a:rPr>
              <a:t>та виборами, переймають на себе ряд функцій, які вони здійснюють замість Клієнта, але для нього, для досягнення його мети. Вони самостійно формулюють стратегію і тактику, забезпечують методи та засоби їх досягнення. А отже, такий різновид політичного консультування є відповідальнішим за результат. Кінцевий продукт роботи політичного консультанта − це добрий імідж та репутація Клієнта, що забезпечує його перемогу.</a:t>
            </a:r>
            <a:endParaRPr lang="en-US" sz="2200" b="1" dirty="0">
              <a:solidFill>
                <a:srgbClr val="327E5D"/>
              </a:solidFill>
              <a:latin typeface="Times New Roman" panose="02020603050405020304" pitchFamily="18" charset="0"/>
              <a:ea typeface="Times New Roman Semi-Bold"/>
              <a:cs typeface="Times New Roman" panose="02020603050405020304" pitchFamily="18" charset="0"/>
              <a:sym typeface="Times New Roman Semi-Bold"/>
            </a:endParaRPr>
          </a:p>
        </p:txBody>
      </p:sp>
      <p:pic>
        <p:nvPicPr>
          <p:cNvPr id="4" name="Picture 4"/>
          <p:cNvPicPr>
            <a:picLocks noChangeAspect="1"/>
          </p:cNvPicPr>
          <p:nvPr/>
        </p:nvPicPr>
        <p:blipFill>
          <a:blip r:embed="rId2"/>
          <a:stretch>
            <a:fillRect/>
          </a:stretch>
        </p:blipFill>
        <p:spPr>
          <a:xfrm>
            <a:off x="9775475" y="1314608"/>
            <a:ext cx="7657784" cy="76577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Freeform 2"/>
          <p:cNvSpPr/>
          <p:nvPr/>
        </p:nvSpPr>
        <p:spPr>
          <a:xfrm rot="-10800000">
            <a:off x="-923791" y="-783256"/>
            <a:ext cx="11853512" cy="11853512"/>
          </a:xfrm>
          <a:custGeom>
            <a:avLst/>
            <a:gdLst/>
            <a:ahLst/>
            <a:cxnLst/>
            <a:rect l="l" t="t" r="r" b="b"/>
            <a:pathLst>
              <a:path w="11853512" h="11853512">
                <a:moveTo>
                  <a:pt x="0" y="0"/>
                </a:moveTo>
                <a:lnTo>
                  <a:pt x="11853513" y="0"/>
                </a:lnTo>
                <a:lnTo>
                  <a:pt x="11853513" y="11853512"/>
                </a:lnTo>
                <a:lnTo>
                  <a:pt x="0" y="118535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52400" y="1028700"/>
            <a:ext cx="9753600" cy="7755969"/>
          </a:xfrm>
          <a:prstGeom prst="rect">
            <a:avLst/>
          </a:prstGeom>
        </p:spPr>
        <p:txBody>
          <a:bodyPr wrap="square" lIns="0" tIns="0" rIns="0" bIns="0" rtlCol="0" anchor="t">
            <a:spAutoFit/>
          </a:bodyPr>
          <a:lstStyle/>
          <a:p>
            <a:pPr algn="just"/>
            <a:r>
              <a:rPr lang="uk-UA" sz="2800" dirty="0">
                <a:latin typeface="Times New Roman" panose="02020603050405020304" pitchFamily="18" charset="0"/>
                <a:cs typeface="Times New Roman" panose="02020603050405020304" pitchFamily="18" charset="0"/>
              </a:rPr>
              <a:t>За даними фахівців з Інституту менеджменту політичних кампаній, що функціонує при Американському університеті у Вашингтоні, </a:t>
            </a:r>
            <a:r>
              <a:rPr lang="uk-UA" sz="2800" b="1" i="1" dirty="0">
                <a:latin typeface="Times New Roman" panose="02020603050405020304" pitchFamily="18" charset="0"/>
                <a:cs typeface="Times New Roman" panose="02020603050405020304" pitchFamily="18" charset="0"/>
              </a:rPr>
              <a:t>до переліку </a:t>
            </a:r>
            <a:r>
              <a:rPr lang="uk-UA" sz="2800" b="1" i="1" dirty="0" err="1">
                <a:latin typeface="Times New Roman" panose="02020603050405020304" pitchFamily="18" charset="0"/>
                <a:cs typeface="Times New Roman" panose="02020603050405020304" pitchFamily="18" charset="0"/>
              </a:rPr>
              <a:t>найзатребуваніших</a:t>
            </a:r>
            <a:r>
              <a:rPr lang="uk-UA" sz="2800" b="1" i="1" dirty="0">
                <a:latin typeface="Times New Roman" panose="02020603050405020304" pitchFamily="18" charset="0"/>
                <a:cs typeface="Times New Roman" panose="02020603050405020304" pitchFamily="18" charset="0"/>
              </a:rPr>
              <a:t> технологій політичного консультування належать:</a:t>
            </a:r>
            <a:endParaRPr lang="uk-UA" sz="2800" dirty="0">
              <a:latin typeface="Times New Roman" panose="02020603050405020304" pitchFamily="18" charset="0"/>
              <a:cs typeface="Times New Roman" panose="02020603050405020304" pitchFamily="18" charset="0"/>
            </a:endParaRPr>
          </a:p>
          <a:p>
            <a:pPr algn="just"/>
            <a:r>
              <a:rPr lang="uk-UA" sz="2800" dirty="0">
                <a:latin typeface="Times New Roman" panose="02020603050405020304" pitchFamily="18" charset="0"/>
                <a:cs typeface="Times New Roman" panose="02020603050405020304" pitchFamily="18" charset="0"/>
              </a:rPr>
              <a:t>•- стратегічний менеджмент;</a:t>
            </a:r>
          </a:p>
          <a:p>
            <a:pPr algn="just"/>
            <a:r>
              <a:rPr lang="uk-UA" sz="2800" dirty="0">
                <a:latin typeface="Times New Roman" panose="02020603050405020304" pitchFamily="18" charset="0"/>
                <a:cs typeface="Times New Roman" panose="02020603050405020304" pitchFamily="18" charset="0"/>
              </a:rPr>
              <a:t>•- реклама в ЗМІ;</a:t>
            </a:r>
          </a:p>
          <a:p>
            <a:pPr algn="just"/>
            <a:r>
              <a:rPr lang="uk-UA" sz="2800" dirty="0">
                <a:latin typeface="Times New Roman" panose="02020603050405020304" pitchFamily="18" charset="0"/>
                <a:cs typeface="Times New Roman" panose="02020603050405020304" pitchFamily="18" charset="0"/>
              </a:rPr>
              <a:t>•- соціологічні дослідження;</a:t>
            </a:r>
          </a:p>
          <a:p>
            <a:pPr algn="just"/>
            <a:r>
              <a:rPr lang="uk-UA" sz="2800" dirty="0">
                <a:latin typeface="Times New Roman" panose="02020603050405020304" pitchFamily="18" charset="0"/>
                <a:cs typeface="Times New Roman" panose="02020603050405020304" pitchFamily="18" charset="0"/>
              </a:rPr>
              <a:t>•- організація прямих розсилок;</a:t>
            </a:r>
          </a:p>
          <a:p>
            <a:pPr algn="just"/>
            <a:r>
              <a:rPr lang="uk-UA" sz="2800" dirty="0">
                <a:latin typeface="Times New Roman" panose="02020603050405020304" pitchFamily="18" charset="0"/>
                <a:cs typeface="Times New Roman" panose="02020603050405020304" pitchFamily="18" charset="0"/>
              </a:rPr>
              <a:t>•- вивчення конкурентів;</a:t>
            </a:r>
          </a:p>
          <a:p>
            <a:pPr algn="just"/>
            <a:r>
              <a:rPr lang="uk-UA" sz="2800" dirty="0">
                <a:latin typeface="Times New Roman" panose="02020603050405020304" pitchFamily="18" charset="0"/>
                <a:cs typeface="Times New Roman" panose="02020603050405020304" pitchFamily="18" charset="0"/>
              </a:rPr>
              <a:t>•- забезпечення фінансування кампанії;</a:t>
            </a:r>
          </a:p>
          <a:p>
            <a:pPr algn="just"/>
            <a:r>
              <a:rPr lang="uk-UA" sz="2800" dirty="0">
                <a:latin typeface="Times New Roman" panose="02020603050405020304" pitchFamily="18" charset="0"/>
                <a:cs typeface="Times New Roman" panose="02020603050405020304" pitchFamily="18" charset="0"/>
              </a:rPr>
              <a:t>•- польові роботи.</a:t>
            </a:r>
          </a:p>
          <a:p>
            <a:pPr algn="just"/>
            <a:r>
              <a:rPr lang="uk-UA" sz="2800" dirty="0">
                <a:latin typeface="Times New Roman" panose="02020603050405020304" pitchFamily="18" charset="0"/>
                <a:cs typeface="Times New Roman" panose="02020603050405020304" pitchFamily="18" charset="0"/>
              </a:rPr>
              <a:t>Зважаючи на різноманітні погляди, можемо констатувати, що технологічний аспект діяльності політичного консультанта проявляється у широкому спектрі функцій, які він виконує у виборчій кампанії. Як наслідок, клієнт має можливість співпрацювати із командою професіоналів, яка бере на себе відповідальність за побудову стратегії та тактики кампанії, іміджу кандидата, а також використання сучасних технологій.</a:t>
            </a:r>
          </a:p>
        </p:txBody>
      </p:sp>
      <p:sp>
        <p:nvSpPr>
          <p:cNvPr id="6" name="Freeform 6"/>
          <p:cNvSpPr/>
          <p:nvPr/>
        </p:nvSpPr>
        <p:spPr>
          <a:xfrm>
            <a:off x="11867657" y="1376536"/>
            <a:ext cx="5561408" cy="7533927"/>
          </a:xfrm>
          <a:custGeom>
            <a:avLst/>
            <a:gdLst/>
            <a:ahLst/>
            <a:cxnLst/>
            <a:rect l="l" t="t" r="r" b="b"/>
            <a:pathLst>
              <a:path w="5561408" h="7533927">
                <a:moveTo>
                  <a:pt x="0" y="0"/>
                </a:moveTo>
                <a:lnTo>
                  <a:pt x="5561408" y="0"/>
                </a:lnTo>
                <a:lnTo>
                  <a:pt x="5561408" y="7533928"/>
                </a:lnTo>
                <a:lnTo>
                  <a:pt x="0" y="75339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DFD0"/>
        </a:solidFill>
        <a:effectLst/>
      </p:bgPr>
    </p:bg>
    <p:spTree>
      <p:nvGrpSpPr>
        <p:cNvPr id="1" name=""/>
        <p:cNvGrpSpPr/>
        <p:nvPr/>
      </p:nvGrpSpPr>
      <p:grpSpPr>
        <a:xfrm>
          <a:off x="0" y="0"/>
          <a:ext cx="0" cy="0"/>
          <a:chOff x="0" y="0"/>
          <a:chExt cx="0" cy="0"/>
        </a:xfrm>
      </p:grpSpPr>
      <p:sp>
        <p:nvSpPr>
          <p:cNvPr id="2" name="Freeform 2"/>
          <p:cNvSpPr/>
          <p:nvPr/>
        </p:nvSpPr>
        <p:spPr>
          <a:xfrm>
            <a:off x="10546079" y="1920197"/>
            <a:ext cx="6270790" cy="6446606"/>
          </a:xfrm>
          <a:custGeom>
            <a:avLst/>
            <a:gdLst/>
            <a:ahLst/>
            <a:cxnLst/>
            <a:rect l="l" t="t" r="r" b="b"/>
            <a:pathLst>
              <a:path w="6270790" h="6446606">
                <a:moveTo>
                  <a:pt x="0" y="0"/>
                </a:moveTo>
                <a:lnTo>
                  <a:pt x="6270790" y="0"/>
                </a:lnTo>
                <a:lnTo>
                  <a:pt x="6270790" y="6446606"/>
                </a:lnTo>
                <a:lnTo>
                  <a:pt x="0" y="64466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TextBox 3"/>
          <p:cNvSpPr txBox="1"/>
          <p:nvPr/>
        </p:nvSpPr>
        <p:spPr>
          <a:xfrm>
            <a:off x="505271" y="743358"/>
            <a:ext cx="10910320" cy="2022794"/>
          </a:xfrm>
          <a:prstGeom prst="rect">
            <a:avLst/>
          </a:prstGeom>
        </p:spPr>
        <p:txBody>
          <a:bodyPr lIns="0" tIns="0" rIns="0" bIns="0" rtlCol="0" anchor="t">
            <a:spAutoFit/>
          </a:bodyPr>
          <a:lstStyle/>
          <a:p>
            <a:pPr marL="0" lvl="1" indent="0" algn="ctr">
              <a:lnSpc>
                <a:spcPts val="7057"/>
              </a:lnSpc>
            </a:pPr>
            <a:r>
              <a:rPr lang="en-US" sz="7841" b="1" spc="-360">
                <a:solidFill>
                  <a:srgbClr val="00694C"/>
                </a:solidFill>
                <a:latin typeface="Times New Roman Medium"/>
                <a:ea typeface="Times New Roman Medium"/>
                <a:cs typeface="Times New Roman Medium"/>
                <a:sym typeface="Times New Roman Medium"/>
              </a:rPr>
              <a:t>2. Базові засади аналізу політичної ситуації</a:t>
            </a:r>
          </a:p>
        </p:txBody>
      </p:sp>
      <p:sp>
        <p:nvSpPr>
          <p:cNvPr id="4" name="TextBox 4"/>
          <p:cNvSpPr txBox="1"/>
          <p:nvPr/>
        </p:nvSpPr>
        <p:spPr>
          <a:xfrm>
            <a:off x="1314284" y="3425685"/>
            <a:ext cx="8543644" cy="4225290"/>
          </a:xfrm>
          <a:prstGeom prst="rect">
            <a:avLst/>
          </a:prstGeom>
        </p:spPr>
        <p:txBody>
          <a:bodyPr lIns="0" tIns="0" rIns="0" bIns="0" rtlCol="0" anchor="t">
            <a:spAutoFit/>
          </a:bodyPr>
          <a:lstStyle/>
          <a:p>
            <a:pPr algn="ctr">
              <a:lnSpc>
                <a:spcPts val="3359"/>
              </a:lnSpc>
              <a:spcBef>
                <a:spcPct val="0"/>
              </a:spcBef>
            </a:pPr>
            <a:r>
              <a:rPr lang="en-US" sz="2400" b="1">
                <a:solidFill>
                  <a:srgbClr val="00694C"/>
                </a:solidFill>
                <a:latin typeface="Times New Roman Semi-Bold"/>
                <a:ea typeface="Times New Roman Semi-Bold"/>
                <a:cs typeface="Times New Roman Semi-Bold"/>
                <a:sym typeface="Times New Roman Semi-Bold"/>
              </a:rPr>
              <a:t>Динаміку розгортання політичного процесу можна розглядати в різних проблемних орієнтаціях. Суб’єкт політики, діючи в конкретних умовах, реалізує свій ресурсний потенціал задля досягнення певної мети. Але для вибору адекватних засобів її досягнення, оптимального застосування ресурсів необхідно проаналізувати становище, в якому суб’єкт політики повинен діяти. Звідси постає необхідність розгляду питання базових засад аналізу політичної ситуації.</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9DFD0"/>
        </a:solidFill>
        <a:effectLst/>
      </p:bgPr>
    </p:bg>
    <p:spTree>
      <p:nvGrpSpPr>
        <p:cNvPr id="1" name=""/>
        <p:cNvGrpSpPr/>
        <p:nvPr/>
      </p:nvGrpSpPr>
      <p:grpSpPr>
        <a:xfrm>
          <a:off x="0" y="0"/>
          <a:ext cx="0" cy="0"/>
          <a:chOff x="0" y="0"/>
          <a:chExt cx="0" cy="0"/>
        </a:xfrm>
      </p:grpSpPr>
      <p:sp>
        <p:nvSpPr>
          <p:cNvPr id="2" name="Freeform 2"/>
          <p:cNvSpPr/>
          <p:nvPr/>
        </p:nvSpPr>
        <p:spPr>
          <a:xfrm>
            <a:off x="13433372" y="8084666"/>
            <a:ext cx="5277926" cy="4404669"/>
          </a:xfrm>
          <a:custGeom>
            <a:avLst/>
            <a:gdLst/>
            <a:ahLst/>
            <a:cxnLst/>
            <a:rect l="l" t="t" r="r" b="b"/>
            <a:pathLst>
              <a:path w="5277926" h="4404669">
                <a:moveTo>
                  <a:pt x="0" y="0"/>
                </a:moveTo>
                <a:lnTo>
                  <a:pt x="5277926" y="0"/>
                </a:lnTo>
                <a:lnTo>
                  <a:pt x="5277926" y="4404668"/>
                </a:lnTo>
                <a:lnTo>
                  <a:pt x="0" y="4404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02276" y="-2383108"/>
            <a:ext cx="4661953" cy="4748285"/>
          </a:xfrm>
          <a:custGeom>
            <a:avLst/>
            <a:gdLst/>
            <a:ahLst/>
            <a:cxnLst/>
            <a:rect l="l" t="t" r="r" b="b"/>
            <a:pathLst>
              <a:path w="4661953" h="4748285">
                <a:moveTo>
                  <a:pt x="0" y="0"/>
                </a:moveTo>
                <a:lnTo>
                  <a:pt x="4661952" y="0"/>
                </a:lnTo>
                <a:lnTo>
                  <a:pt x="4661952" y="4748285"/>
                </a:lnTo>
                <a:lnTo>
                  <a:pt x="0" y="4748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TextBox 4"/>
          <p:cNvSpPr txBox="1"/>
          <p:nvPr/>
        </p:nvSpPr>
        <p:spPr>
          <a:xfrm>
            <a:off x="2892391" y="2959642"/>
            <a:ext cx="12051156" cy="1446193"/>
          </a:xfrm>
          <a:prstGeom prst="rect">
            <a:avLst/>
          </a:prstGeom>
        </p:spPr>
        <p:txBody>
          <a:bodyPr lIns="0" tIns="0" rIns="0" bIns="0" rtlCol="0" anchor="t">
            <a:spAutoFit/>
          </a:bodyPr>
          <a:lstStyle/>
          <a:p>
            <a:pPr marL="0" lvl="1" indent="0" algn="ctr">
              <a:lnSpc>
                <a:spcPts val="9037"/>
              </a:lnSpc>
            </a:pPr>
            <a:r>
              <a:rPr lang="en-US" sz="10041" b="1" spc="-461">
                <a:solidFill>
                  <a:srgbClr val="00694C"/>
                </a:solidFill>
                <a:latin typeface="Times New Roman Medium"/>
                <a:ea typeface="Times New Roman Medium"/>
                <a:cs typeface="Times New Roman Medium"/>
                <a:sym typeface="Times New Roman Medium"/>
              </a:rPr>
              <a:t>Політична ситуація</a:t>
            </a:r>
          </a:p>
        </p:txBody>
      </p:sp>
      <p:sp>
        <p:nvSpPr>
          <p:cNvPr id="5" name="TextBox 5"/>
          <p:cNvSpPr txBox="1"/>
          <p:nvPr/>
        </p:nvSpPr>
        <p:spPr>
          <a:xfrm>
            <a:off x="3359676" y="4272485"/>
            <a:ext cx="11599094" cy="2373631"/>
          </a:xfrm>
          <a:prstGeom prst="rect">
            <a:avLst/>
          </a:prstGeom>
        </p:spPr>
        <p:txBody>
          <a:bodyPr lIns="0" tIns="0" rIns="0" bIns="0" rtlCol="0" anchor="t">
            <a:spAutoFit/>
          </a:bodyPr>
          <a:lstStyle/>
          <a:p>
            <a:pPr algn="ctr">
              <a:lnSpc>
                <a:spcPts val="4619"/>
              </a:lnSpc>
              <a:spcBef>
                <a:spcPct val="0"/>
              </a:spcBef>
            </a:pPr>
            <a:r>
              <a:rPr lang="en-US" sz="3299" b="1">
                <a:solidFill>
                  <a:srgbClr val="00694C"/>
                </a:solidFill>
                <a:latin typeface="Times New Roman Semi-Bold"/>
                <a:ea typeface="Times New Roman Semi-Bold"/>
                <a:cs typeface="Times New Roman Semi-Bold"/>
                <a:sym typeface="Times New Roman Semi-Bold"/>
              </a:rPr>
              <a:t> властива даному часу, місцю взаємодію об’єктивних обставин, що безпосередньо визначають можливості і завдання політичної діяльності, яка слугує причиною політичної події</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extBox 2"/>
          <p:cNvSpPr txBox="1"/>
          <p:nvPr/>
        </p:nvSpPr>
        <p:spPr>
          <a:xfrm>
            <a:off x="541930" y="1544951"/>
            <a:ext cx="8943018" cy="7059295"/>
          </a:xfrm>
          <a:prstGeom prst="rect">
            <a:avLst/>
          </a:prstGeom>
        </p:spPr>
        <p:txBody>
          <a:bodyPr lIns="0" tIns="0" rIns="0" bIns="0" rtlCol="0" anchor="t">
            <a:spAutoFit/>
          </a:bodyPr>
          <a:lstStyle/>
          <a:p>
            <a:pPr algn="just">
              <a:lnSpc>
                <a:spcPts val="3080"/>
              </a:lnSpc>
              <a:spcBef>
                <a:spcPct val="0"/>
              </a:spcBef>
            </a:pPr>
            <a:r>
              <a:rPr lang="en-US" sz="2200">
                <a:solidFill>
                  <a:srgbClr val="00694C"/>
                </a:solidFill>
                <a:latin typeface="Times New Roman"/>
                <a:ea typeface="Times New Roman"/>
                <a:cs typeface="Times New Roman"/>
                <a:sym typeface="Times New Roman"/>
              </a:rPr>
              <a:t>У системі факторів, які входять до політичної ситуації, особливо важливо визначити вирішальну ланку, ключовий елемент цієї суперечливої цілісності. Це явище отримало назву </a:t>
            </a:r>
            <a:r>
              <a:rPr lang="en-US" sz="2200" b="1">
                <a:solidFill>
                  <a:srgbClr val="00694C"/>
                </a:solidFill>
                <a:latin typeface="Times New Roman Bold"/>
                <a:ea typeface="Times New Roman Bold"/>
                <a:cs typeface="Times New Roman Bold"/>
                <a:sym typeface="Times New Roman Bold"/>
              </a:rPr>
              <a:t>наддетермінації</a:t>
            </a:r>
            <a:r>
              <a:rPr lang="en-US" sz="2200">
                <a:solidFill>
                  <a:srgbClr val="00694C"/>
                </a:solidFill>
                <a:latin typeface="Times New Roman"/>
                <a:ea typeface="Times New Roman"/>
                <a:cs typeface="Times New Roman"/>
                <a:sym typeface="Times New Roman"/>
              </a:rPr>
              <a:t>. В якості визначального її елемента може виступати певна економічна чи екологічна проблема, політичний процес, діяльність особистості, стан психіки, вплив культури тощо. Можлива ціла низка практичних наслідків врахування цього положення та його можливості в детермінації політичного процесу. Серед них: значення першочергового впливу суб’єкта політики в процесі реалізації власного ресурсного потенціалу саме на цей елемент для наступної зміни всієї політичної ситуації; у забезпеченні процесу наддетермінації активна діяльність політичної партії чи руху, лідера відіграє велику роль; наслідком конкретного, уніфікованого характеру політичної ситуації є можливість постійної зміни головного елемента наддетермінації, що виключає шаблонні підходи до оцінки чи програмування політичної діяльності</a:t>
            </a:r>
          </a:p>
        </p:txBody>
      </p:sp>
      <p:pic>
        <p:nvPicPr>
          <p:cNvPr id="3" name="Picture 3"/>
          <p:cNvPicPr>
            <a:picLocks noChangeAspect="1"/>
          </p:cNvPicPr>
          <p:nvPr/>
        </p:nvPicPr>
        <p:blipFill>
          <a:blip r:embed="rId2"/>
          <a:stretch>
            <a:fillRect/>
          </a:stretch>
        </p:blipFill>
        <p:spPr>
          <a:xfrm>
            <a:off x="9260071" y="971107"/>
            <a:ext cx="8539764" cy="83447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Freeform 2"/>
          <p:cNvSpPr/>
          <p:nvPr/>
        </p:nvSpPr>
        <p:spPr>
          <a:xfrm rot="2888087">
            <a:off x="11163852" y="1727697"/>
            <a:ext cx="6606738" cy="2361909"/>
          </a:xfrm>
          <a:custGeom>
            <a:avLst/>
            <a:gdLst/>
            <a:ahLst/>
            <a:cxnLst/>
            <a:rect l="l" t="t" r="r" b="b"/>
            <a:pathLst>
              <a:path w="6606738" h="2361909">
                <a:moveTo>
                  <a:pt x="0" y="0"/>
                </a:moveTo>
                <a:lnTo>
                  <a:pt x="6606738" y="0"/>
                </a:lnTo>
                <a:lnTo>
                  <a:pt x="6606738" y="2361909"/>
                </a:lnTo>
                <a:lnTo>
                  <a:pt x="0" y="23619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87751" y="4331927"/>
            <a:ext cx="6003651" cy="5737815"/>
          </a:xfrm>
          <a:custGeom>
            <a:avLst/>
            <a:gdLst/>
            <a:ahLst/>
            <a:cxnLst/>
            <a:rect l="l" t="t" r="r" b="b"/>
            <a:pathLst>
              <a:path w="6003651" h="5737815">
                <a:moveTo>
                  <a:pt x="0" y="0"/>
                </a:moveTo>
                <a:lnTo>
                  <a:pt x="6003651" y="0"/>
                </a:lnTo>
                <a:lnTo>
                  <a:pt x="6003651" y="5737815"/>
                </a:lnTo>
                <a:lnTo>
                  <a:pt x="0" y="5737815"/>
                </a:lnTo>
                <a:lnTo>
                  <a:pt x="0" y="0"/>
                </a:lnTo>
                <a:close/>
              </a:path>
            </a:pathLst>
          </a:custGeom>
          <a:blipFill>
            <a:blip r:embed="rId4"/>
            <a:stretch>
              <a:fillRect t="-4186" b="-447"/>
            </a:stretch>
          </a:blipFill>
        </p:spPr>
      </p:sp>
      <p:sp>
        <p:nvSpPr>
          <p:cNvPr id="4" name="TextBox 4"/>
          <p:cNvSpPr txBox="1"/>
          <p:nvPr/>
        </p:nvSpPr>
        <p:spPr>
          <a:xfrm>
            <a:off x="200982" y="36830"/>
            <a:ext cx="11182158" cy="3935095"/>
          </a:xfrm>
          <a:prstGeom prst="rect">
            <a:avLst/>
          </a:prstGeom>
        </p:spPr>
        <p:txBody>
          <a:bodyPr lIns="0" tIns="0" rIns="0" bIns="0" rtlCol="0" anchor="t">
            <a:spAutoFit/>
          </a:bodyPr>
          <a:lstStyle/>
          <a:p>
            <a:pPr algn="just">
              <a:lnSpc>
                <a:spcPts val="3080"/>
              </a:lnSpc>
              <a:spcBef>
                <a:spcPct val="0"/>
              </a:spcBef>
            </a:pPr>
            <a:r>
              <a:rPr lang="en-US" sz="2200">
                <a:solidFill>
                  <a:srgbClr val="00694C"/>
                </a:solidFill>
                <a:latin typeface="Times New Roman"/>
                <a:ea typeface="Times New Roman"/>
                <a:cs typeface="Times New Roman"/>
                <a:sym typeface="Times New Roman"/>
              </a:rPr>
              <a:t>Мистецтво ситуаційного аналізу полягає в умінні подати конкретну проблему в системному вигляді й визначити головні причини її виникнення. Тобто, оцінка конкретної ситуації формується не тільки аналітиком чи експертом, а й особою, яка має вирішувати проблему відповідно до її становища та ролі в політичному процесі. Саме ця особа, виходячи з інтересів свого статусу, позиції, власного ставлення до дійсності, оцінює, інтерпретує події і тим самим задає бачення фактів, поєднання яких і утворює політичну ситуацію. Все це диктує необхідність розглядати відповідний аналіз з позиції її розкладу на складові елементи та спрямованість аналітичної практики в русло з’ясування компонентних співвідношень складових політичної ситуації.</a:t>
            </a:r>
          </a:p>
        </p:txBody>
      </p:sp>
      <p:sp>
        <p:nvSpPr>
          <p:cNvPr id="5" name="TextBox 5"/>
          <p:cNvSpPr txBox="1"/>
          <p:nvPr/>
        </p:nvSpPr>
        <p:spPr>
          <a:xfrm>
            <a:off x="7765030" y="6071147"/>
            <a:ext cx="10263360" cy="3601720"/>
          </a:xfrm>
          <a:prstGeom prst="rect">
            <a:avLst/>
          </a:prstGeom>
        </p:spPr>
        <p:txBody>
          <a:bodyPr lIns="0" tIns="0" rIns="0" bIns="0" rtlCol="0" anchor="t">
            <a:spAutoFit/>
          </a:bodyPr>
          <a:lstStyle/>
          <a:p>
            <a:pPr algn="just">
              <a:lnSpc>
                <a:spcPts val="3080"/>
              </a:lnSpc>
              <a:spcBef>
                <a:spcPct val="0"/>
              </a:spcBef>
            </a:pPr>
            <a:r>
              <a:rPr lang="en-US" sz="2200" b="1" spc="-101">
                <a:solidFill>
                  <a:srgbClr val="00694C"/>
                </a:solidFill>
                <a:latin typeface="Times New Roman Medium"/>
                <a:ea typeface="Times New Roman Medium"/>
                <a:cs typeface="Times New Roman Medium"/>
                <a:sym typeface="Times New Roman Medium"/>
              </a:rPr>
              <a:t> Кожний компонент політичної ситуації має власний потенціал впливу на перебіг її розгортання і, таким чином, утворює значні труднощі щодо його калькуляції. Конфігуративна варіативність співвідношень елементів політичної ситуації може утворювати значну кількість комбінацій, що створює певні труднощі в практичній можливості їх врахування та визначення, а також обмежує час проведення аналізу. Все це створює значні перешкоди для своєчасного реагування суб’єкта політики на вимоги політичного життя. Звідси виникає необхідність окреслити основні практичні засади аналізу політичної ситуації з врахуванням виокремленних зауважень</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2443</Words>
  <Application>Microsoft Office PowerPoint</Application>
  <PresentationFormat>Произвольный</PresentationFormat>
  <Paragraphs>216</Paragraphs>
  <Slides>26</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26</vt:i4>
      </vt:variant>
    </vt:vector>
  </HeadingPairs>
  <TitlesOfParts>
    <vt:vector size="35" baseType="lpstr">
      <vt:lpstr>Cormorant Garamond Medium</vt:lpstr>
      <vt:lpstr>Times New Roman Medium</vt:lpstr>
      <vt:lpstr>Times New Roman Bold</vt:lpstr>
      <vt:lpstr>Calibri</vt:lpstr>
      <vt:lpstr>Times New Roman</vt:lpstr>
      <vt:lpstr>Times New Roman Semi-Bold</vt:lpstr>
      <vt:lpstr>Arial</vt:lpstr>
      <vt:lpstr>Glacial Indifference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4. Аналітичні технології політичного консалтингу</dc:title>
  <dc:creator>Адмін</dc:creator>
  <cp:lastModifiedBy>Учетная запись Майкрософт</cp:lastModifiedBy>
  <cp:revision>6</cp:revision>
  <dcterms:created xsi:type="dcterms:W3CDTF">2006-08-16T00:00:00Z</dcterms:created>
  <dcterms:modified xsi:type="dcterms:W3CDTF">2024-10-02T09:07:01Z</dcterms:modified>
  <dc:identifier>DAGSZ_uDURQ</dc:identifier>
</cp:coreProperties>
</file>