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c7d8cf501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c7d8cf501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c7d8cf501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bc7d8cf501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c7d8cf501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c7d8cf501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c7d8cf501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c7d8cf501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c7d8cf501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c7d8cf501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4420f9d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4420f9d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4420f9d5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c4420f9d5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4420f9d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4420f9d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4420f9d5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4420f9d5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4420f9d5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c4420f9d5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bc7d8cf50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bc7d8cf50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c7d8cf501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c7d8cf501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c7d8cf50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c7d8cf50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c7d8cf501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bc7d8cf501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c7d8cf501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c7d8cf501_0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c7d8cf501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c7d8cf501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bc7d8cf501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bc7d8cf501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c7d8cf501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c7d8cf501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bc7d8cf501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bc7d8cf501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refactoring.guru/design-patter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en.wikipedia.org/wiki/Programming_complexity"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uk"/>
              <a:t>Лекція 5 - Design &amp; Architecture pt.3: Modern definition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idx="1" type="body"/>
          </p:nvPr>
        </p:nvSpPr>
        <p:spPr>
          <a:xfrm>
            <a:off x="2663625" y="2039050"/>
            <a:ext cx="4480200" cy="444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uk" u="sng">
                <a:solidFill>
                  <a:schemeClr val="hlink"/>
                </a:solidFill>
                <a:hlinkClick r:id="rId3"/>
              </a:rPr>
              <a:t>https://refactoring.guru/design-patterns</a:t>
            </a:r>
            <a:r>
              <a:rPr lang="uk"/>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1284150" y="2252100"/>
            <a:ext cx="65757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Design vs Architecture</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idx="1" type="body"/>
          </p:nvPr>
        </p:nvSpPr>
        <p:spPr>
          <a:xfrm>
            <a:off x="311700" y="258600"/>
            <a:ext cx="8685900" cy="1675800"/>
          </a:xfrm>
          <a:prstGeom prst="rect">
            <a:avLst/>
          </a:prstGeom>
        </p:spPr>
        <p:txBody>
          <a:bodyPr anchorCtr="0" anchor="t" bIns="91425" lIns="91425" spcFirstLastPara="1" rIns="91425" wrap="square" tIns="91425">
            <a:normAutofit fontScale="85000" lnSpcReduction="10000"/>
          </a:bodyPr>
          <a:lstStyle/>
          <a:p>
            <a:pPr indent="0" lvl="0" marL="0" rtl="0" algn="l">
              <a:lnSpc>
                <a:spcPct val="105000"/>
              </a:lnSpc>
              <a:spcBef>
                <a:spcPts val="0"/>
              </a:spcBef>
              <a:spcAft>
                <a:spcPts val="0"/>
              </a:spcAft>
              <a:buClr>
                <a:schemeClr val="dk1"/>
              </a:buClr>
              <a:buSzPct val="70300"/>
              <a:buFont typeface="Arial"/>
              <a:buNone/>
            </a:pPr>
            <a:r>
              <a:rPr lang="uk" sz="1330"/>
              <a:t>The difference between architecture and design is often a confusing one. Where does architecture end and design begin? What responsibilities does an architect have versus those of a developer? Thinking like an architect is knowing the difference between architecture and design and seeing how the two integrate closely to form solutions to business and technical problems.</a:t>
            </a:r>
            <a:endParaRPr sz="1330"/>
          </a:p>
          <a:p>
            <a:pPr indent="0" lvl="0" marL="0" rtl="0" algn="l">
              <a:lnSpc>
                <a:spcPct val="105000"/>
              </a:lnSpc>
              <a:spcBef>
                <a:spcPts val="1200"/>
              </a:spcBef>
              <a:spcAft>
                <a:spcPts val="1200"/>
              </a:spcAft>
              <a:buSzPct val="70300"/>
              <a:buNone/>
            </a:pPr>
            <a:r>
              <a:rPr lang="uk" sz="1330"/>
              <a:t>Consider picture, which illustrates the traditional responsibilities an architect has, as compared to those of a developer. As shown in the diagram, an architect is responsible for things like analyzing business requirements to extract and define the architectural characteristics (“-ilities”), selecting which architecture patterns and styles would fit the problem domain, and creating components (the building blocks of the system). The artifacts created from these activities are then handed off to the development team, which is responsible for creating class diagrams for each component, creating user interface screens, and developing and testing source code.</a:t>
            </a:r>
            <a:endParaRPr sz="1330"/>
          </a:p>
        </p:txBody>
      </p:sp>
      <p:pic>
        <p:nvPicPr>
          <p:cNvPr id="117" name="Google Shape;117;p24"/>
          <p:cNvPicPr preferRelativeResize="0"/>
          <p:nvPr/>
        </p:nvPicPr>
        <p:blipFill>
          <a:blip r:embed="rId3">
            <a:alphaModFix/>
          </a:blip>
          <a:stretch>
            <a:fillRect/>
          </a:stretch>
        </p:blipFill>
        <p:spPr>
          <a:xfrm>
            <a:off x="1892700" y="2022225"/>
            <a:ext cx="5523901" cy="2891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idx="1" type="body"/>
          </p:nvPr>
        </p:nvSpPr>
        <p:spPr>
          <a:xfrm>
            <a:off x="0" y="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uk" sz="900">
                <a:solidFill>
                  <a:schemeClr val="dk1"/>
                </a:solidFill>
              </a:rPr>
              <a:t>There are several issues with the traditional responsibility model illustrated in picture. As a matter of fact, this illustration shows exactly why architecture rarely works. Specifically, it is the unidirectional arrow passing though the virtual and physical barriers separating the architect from the developer that causes all of the prob‐ lems associated with architecture. Decisions an architect makes sometimes never make it to the development teams, and decisions development teams make that change the architecture rarely get back to the architect. In this model the architect is disconnected from the development teams, and as such the architecture rarely provides what it was originally set out to do.</a:t>
            </a:r>
            <a:endParaRPr sz="900">
              <a:solidFill>
                <a:schemeClr val="dk1"/>
              </a:solidFill>
            </a:endParaRPr>
          </a:p>
          <a:p>
            <a:pPr indent="0" lvl="0" marL="0" rtl="0" algn="l">
              <a:spcBef>
                <a:spcPts val="1200"/>
              </a:spcBef>
              <a:spcAft>
                <a:spcPts val="0"/>
              </a:spcAft>
              <a:buNone/>
            </a:pPr>
            <a:r>
              <a:rPr lang="uk" sz="900">
                <a:solidFill>
                  <a:schemeClr val="dk1"/>
                </a:solidFill>
              </a:rPr>
              <a:t>To make architecture work, both the physical and virtual barriers that exist between architects and developers must be broken down, thus forming a strong bidirectional relationship between architects and development teams. The architect and developer must be on the same virtual team to make this work, as depicted in </a:t>
            </a:r>
            <a:r>
              <a:rPr lang="uk" sz="900">
                <a:solidFill>
                  <a:srgbClr val="990000"/>
                </a:solidFill>
              </a:rPr>
              <a:t>Figure 2-2</a:t>
            </a:r>
            <a:r>
              <a:rPr lang="uk" sz="900">
                <a:solidFill>
                  <a:schemeClr val="dk1"/>
                </a:solidFill>
              </a:rPr>
              <a:t>. Not only does this model facilitate strong bidirectional communication between architecture and development, but it also allows the architect to provide mentoring and coaching to developers on the team. </a:t>
            </a:r>
            <a:endParaRPr sz="900">
              <a:solidFill>
                <a:schemeClr val="dk1"/>
              </a:solidFill>
            </a:endParaRPr>
          </a:p>
          <a:p>
            <a:pPr indent="0" lvl="0" marL="0" rtl="0" algn="l">
              <a:spcBef>
                <a:spcPts val="1200"/>
              </a:spcBef>
              <a:spcAft>
                <a:spcPts val="1200"/>
              </a:spcAft>
              <a:buNone/>
            </a:pPr>
            <a:r>
              <a:rPr lang="uk" sz="900">
                <a:solidFill>
                  <a:schemeClr val="dk1"/>
                </a:solidFill>
              </a:rPr>
              <a:t>Unlike the old-school waterfall approaches to static and rigid software architecture, the architecture of today’s systems changes and evolves every iteration or phase of a project. A tight collaboration between the architect and the development team is essential for the success of any software project. So where does architecture end and design begin? It doesn’t. They are both part of the circle of life within a software project and must always be kept in synchronization with each other in order to succeed. </a:t>
            </a:r>
            <a:endParaRPr sz="900">
              <a:solidFill>
                <a:schemeClr val="dk1"/>
              </a:solidFill>
            </a:endParaRPr>
          </a:p>
        </p:txBody>
      </p:sp>
      <p:pic>
        <p:nvPicPr>
          <p:cNvPr id="123" name="Google Shape;123;p25"/>
          <p:cNvPicPr preferRelativeResize="0"/>
          <p:nvPr/>
        </p:nvPicPr>
        <p:blipFill>
          <a:blip r:embed="rId3">
            <a:alphaModFix/>
          </a:blip>
          <a:stretch>
            <a:fillRect/>
          </a:stretch>
        </p:blipFill>
        <p:spPr>
          <a:xfrm>
            <a:off x="2217720" y="2414625"/>
            <a:ext cx="4708549" cy="272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6"/>
          <p:cNvSpPr txBox="1"/>
          <p:nvPr>
            <p:ph idx="1" type="body"/>
          </p:nvPr>
        </p:nvSpPr>
        <p:spPr>
          <a:xfrm>
            <a:off x="2855850" y="2190750"/>
            <a:ext cx="3432300" cy="381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uk" sz="1400">
                <a:solidFill>
                  <a:schemeClr val="dk1"/>
                </a:solidFill>
              </a:rPr>
              <a:t>Architecture is the stuff you can’t Google. </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type="title"/>
          </p:nvPr>
        </p:nvSpPr>
        <p:spPr>
          <a:xfrm>
            <a:off x="1284150" y="2252100"/>
            <a:ext cx="65757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Coupling &amp; cohesion. Modularity</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Definition</a:t>
            </a:r>
            <a:endParaRPr/>
          </a:p>
        </p:txBody>
      </p:sp>
      <p:sp>
        <p:nvSpPr>
          <p:cNvPr id="139" name="Google Shape;13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sz="1100">
                <a:solidFill>
                  <a:schemeClr val="dk1"/>
                </a:solidFill>
              </a:rPr>
              <a:t>The dictionary defines </a:t>
            </a:r>
            <a:r>
              <a:rPr i="1" lang="uk" sz="1100">
                <a:solidFill>
                  <a:schemeClr val="dk1"/>
                </a:solidFill>
              </a:rPr>
              <a:t>module </a:t>
            </a:r>
            <a:r>
              <a:rPr lang="uk" sz="1100">
                <a:solidFill>
                  <a:schemeClr val="dk1"/>
                </a:solidFill>
              </a:rPr>
              <a:t>as “each of a set of standardized parts or independent units that can be used to construct a more complex structure.” We use </a:t>
            </a:r>
            <a:r>
              <a:rPr i="1" lang="uk" sz="1100">
                <a:solidFill>
                  <a:schemeClr val="dk1"/>
                </a:solidFill>
              </a:rPr>
              <a:t>modularity </a:t>
            </a:r>
            <a:r>
              <a:rPr lang="uk" sz="1100">
                <a:solidFill>
                  <a:schemeClr val="dk1"/>
                </a:solidFill>
              </a:rPr>
              <a:t>to describe a logical grouping of related code, which could be a group of classes in an object-oriented language or functions in a structured or functional language. Most languages provide mechanisms for modularity (</a:t>
            </a:r>
            <a:r>
              <a:rPr lang="uk" sz="1000">
                <a:solidFill>
                  <a:schemeClr val="dk1"/>
                </a:solidFill>
              </a:rPr>
              <a:t>package </a:t>
            </a:r>
            <a:r>
              <a:rPr lang="uk" sz="1100">
                <a:solidFill>
                  <a:schemeClr val="dk1"/>
                </a:solidFill>
              </a:rPr>
              <a:t>in Java, </a:t>
            </a:r>
            <a:r>
              <a:rPr lang="uk" sz="1000">
                <a:solidFill>
                  <a:schemeClr val="dk1"/>
                </a:solidFill>
              </a:rPr>
              <a:t>namespace </a:t>
            </a:r>
            <a:r>
              <a:rPr lang="uk" sz="1100">
                <a:solidFill>
                  <a:schemeClr val="dk1"/>
                </a:solidFill>
              </a:rPr>
              <a:t>in .NET, and so on).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Cohesion (згуртованість)</a:t>
            </a:r>
            <a:endParaRPr/>
          </a:p>
        </p:txBody>
      </p:sp>
      <p:sp>
        <p:nvSpPr>
          <p:cNvPr id="145" name="Google Shape;14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Clr>
                <a:schemeClr val="dk1"/>
              </a:buClr>
              <a:buSzPct val="100000"/>
              <a:buFont typeface="Arial"/>
              <a:buNone/>
            </a:pPr>
            <a:r>
              <a:rPr i="1" lang="uk" sz="1100">
                <a:solidFill>
                  <a:schemeClr val="dk1"/>
                </a:solidFill>
              </a:rPr>
              <a:t>Cohesion </a:t>
            </a:r>
            <a:r>
              <a:rPr lang="uk" sz="1100">
                <a:solidFill>
                  <a:schemeClr val="dk1"/>
                </a:solidFill>
              </a:rPr>
              <a:t>refers to what extent the parts of a module should be contained within the same module. In other words, it is a measure of how related the parts are to one another. Ideally, a cohesive module is one where all the parts should be packaged together, because breaking them into smaller pieces would require coupling the parts together via calls between modules to achieve useful results. </a:t>
            </a:r>
            <a:endParaRPr sz="1100">
              <a:solidFill>
                <a:schemeClr val="dk1"/>
              </a:solidFill>
            </a:endParaRPr>
          </a:p>
          <a:p>
            <a:pPr indent="-282733" lvl="0" marL="457200" rtl="0" algn="l">
              <a:spcBef>
                <a:spcPts val="1200"/>
              </a:spcBef>
              <a:spcAft>
                <a:spcPts val="0"/>
              </a:spcAft>
              <a:buClr>
                <a:schemeClr val="dk1"/>
              </a:buClr>
              <a:buSzPct val="100000"/>
              <a:buChar char="●"/>
            </a:pPr>
            <a:r>
              <a:rPr b="1" i="1" lang="uk" sz="1100">
                <a:solidFill>
                  <a:schemeClr val="dk1"/>
                </a:solidFill>
              </a:rPr>
              <a:t>Functional cohesion</a:t>
            </a:r>
            <a:r>
              <a:rPr lang="uk" sz="1100">
                <a:solidFill>
                  <a:schemeClr val="dk1"/>
                </a:solidFill>
              </a:rPr>
              <a:t> - Every part of the module is related to the other, and the module contains every‐ thing essential to function.</a:t>
            </a:r>
            <a:endParaRPr sz="1100">
              <a:solidFill>
                <a:schemeClr val="dk1"/>
              </a:solidFill>
            </a:endParaRPr>
          </a:p>
          <a:p>
            <a:pPr indent="-282733" lvl="0" marL="457200" rtl="0" algn="l">
              <a:spcBef>
                <a:spcPts val="0"/>
              </a:spcBef>
              <a:spcAft>
                <a:spcPts val="0"/>
              </a:spcAft>
              <a:buClr>
                <a:schemeClr val="dk1"/>
              </a:buClr>
              <a:buSzPct val="100000"/>
              <a:buChar char="●"/>
            </a:pPr>
            <a:r>
              <a:rPr b="1" i="1" lang="uk" sz="1100">
                <a:solidFill>
                  <a:schemeClr val="dk1"/>
                </a:solidFill>
              </a:rPr>
              <a:t>Sequential cohesion</a:t>
            </a:r>
            <a:r>
              <a:rPr lang="uk" sz="1100">
                <a:solidFill>
                  <a:schemeClr val="dk1"/>
                </a:solidFill>
              </a:rPr>
              <a:t> - Two modules interact, where one outputs data that becomes the input for the other.</a:t>
            </a:r>
            <a:endParaRPr sz="1100">
              <a:solidFill>
                <a:schemeClr val="dk1"/>
              </a:solidFill>
            </a:endParaRPr>
          </a:p>
          <a:p>
            <a:pPr indent="-282733" lvl="0" marL="457200" rtl="0" algn="l">
              <a:spcBef>
                <a:spcPts val="0"/>
              </a:spcBef>
              <a:spcAft>
                <a:spcPts val="0"/>
              </a:spcAft>
              <a:buClr>
                <a:schemeClr val="dk1"/>
              </a:buClr>
              <a:buSzPct val="100000"/>
              <a:buChar char="●"/>
            </a:pPr>
            <a:r>
              <a:rPr b="1" i="1" lang="uk" sz="1100">
                <a:solidFill>
                  <a:schemeClr val="dk1"/>
                </a:solidFill>
              </a:rPr>
              <a:t>Communicational cohesion</a:t>
            </a:r>
            <a:r>
              <a:rPr lang="uk" sz="1100">
                <a:solidFill>
                  <a:schemeClr val="dk1"/>
                </a:solidFill>
              </a:rPr>
              <a:t> - Two modules form a communication chain, where each operates on information and/or contributes to some output. For example, add a record to the database and generate an email based on that information.</a:t>
            </a:r>
            <a:endParaRPr sz="1100">
              <a:solidFill>
                <a:schemeClr val="dk1"/>
              </a:solidFill>
            </a:endParaRPr>
          </a:p>
          <a:p>
            <a:pPr indent="-282733" lvl="0" marL="457200" rtl="0" algn="l">
              <a:spcBef>
                <a:spcPts val="0"/>
              </a:spcBef>
              <a:spcAft>
                <a:spcPts val="0"/>
              </a:spcAft>
              <a:buClr>
                <a:schemeClr val="dk1"/>
              </a:buClr>
              <a:buSzPct val="100000"/>
              <a:buChar char="●"/>
            </a:pPr>
            <a:r>
              <a:rPr b="1" i="1" lang="uk" sz="1100">
                <a:solidFill>
                  <a:schemeClr val="dk1"/>
                </a:solidFill>
              </a:rPr>
              <a:t>Procedural cohesion</a:t>
            </a:r>
            <a:r>
              <a:rPr lang="uk" sz="1100">
                <a:solidFill>
                  <a:schemeClr val="dk1"/>
                </a:solidFill>
              </a:rPr>
              <a:t> - Two modules must execute code in a particular order.</a:t>
            </a:r>
            <a:endParaRPr sz="1100">
              <a:solidFill>
                <a:schemeClr val="dk1"/>
              </a:solidFill>
            </a:endParaRPr>
          </a:p>
          <a:p>
            <a:pPr indent="-282733" lvl="0" marL="457200" rtl="0" algn="l">
              <a:spcBef>
                <a:spcPts val="0"/>
              </a:spcBef>
              <a:spcAft>
                <a:spcPts val="0"/>
              </a:spcAft>
              <a:buClr>
                <a:schemeClr val="dk1"/>
              </a:buClr>
              <a:buSzPct val="100000"/>
              <a:buChar char="●"/>
            </a:pPr>
            <a:r>
              <a:rPr b="1" i="1" lang="uk" sz="1100">
                <a:solidFill>
                  <a:schemeClr val="dk1"/>
                </a:solidFill>
              </a:rPr>
              <a:t>Temporal</a:t>
            </a:r>
            <a:r>
              <a:rPr lang="uk" sz="1100">
                <a:solidFill>
                  <a:schemeClr val="dk1"/>
                </a:solidFill>
              </a:rPr>
              <a:t> </a:t>
            </a:r>
            <a:r>
              <a:rPr b="1" i="1" lang="uk" sz="1100">
                <a:solidFill>
                  <a:schemeClr val="dk1"/>
                </a:solidFill>
              </a:rPr>
              <a:t>cohesion</a:t>
            </a:r>
            <a:r>
              <a:rPr lang="uk" sz="1100">
                <a:solidFill>
                  <a:schemeClr val="dk1"/>
                </a:solidFill>
              </a:rPr>
              <a:t> - Modules are related based on timing dependencies. For example, many systems have a list of seemingly unrelated things that must be initialized at system startup; these different tasks are temporally cohesive.</a:t>
            </a:r>
            <a:endParaRPr sz="1100">
              <a:solidFill>
                <a:schemeClr val="dk1"/>
              </a:solidFill>
            </a:endParaRPr>
          </a:p>
          <a:p>
            <a:pPr indent="-282733" lvl="0" marL="457200" rtl="0" algn="l">
              <a:spcBef>
                <a:spcPts val="0"/>
              </a:spcBef>
              <a:spcAft>
                <a:spcPts val="0"/>
              </a:spcAft>
              <a:buClr>
                <a:schemeClr val="dk1"/>
              </a:buClr>
              <a:buSzPct val="100000"/>
              <a:buChar char="●"/>
            </a:pPr>
            <a:r>
              <a:rPr b="1" i="1" lang="uk" sz="1100">
                <a:solidFill>
                  <a:schemeClr val="dk1"/>
                </a:solidFill>
              </a:rPr>
              <a:t>Logical cohesion </a:t>
            </a:r>
            <a:r>
              <a:rPr lang="uk" sz="1100">
                <a:solidFill>
                  <a:schemeClr val="dk1"/>
                </a:solidFill>
              </a:rPr>
              <a:t>- The data within modules is related logically but not functionally. For example, consider a module that converts information from text, serialized objects, or streams. Operations are related, but the functions are quite different. A common example of this type of cohesion exists in virtually every Java project in the form of the StringUtils package: a group of static methods that operate on String but are otherwise unrelated.</a:t>
            </a:r>
            <a:endParaRPr sz="1100">
              <a:solidFill>
                <a:schemeClr val="dk1"/>
              </a:solidFill>
            </a:endParaRPr>
          </a:p>
          <a:p>
            <a:pPr indent="-282733" lvl="0" marL="457200" rtl="0" algn="l">
              <a:spcBef>
                <a:spcPts val="0"/>
              </a:spcBef>
              <a:spcAft>
                <a:spcPts val="0"/>
              </a:spcAft>
              <a:buClr>
                <a:schemeClr val="dk1"/>
              </a:buClr>
              <a:buSzPct val="100000"/>
              <a:buChar char="●"/>
            </a:pPr>
            <a:r>
              <a:rPr b="1" i="1" lang="uk" sz="1100">
                <a:solidFill>
                  <a:schemeClr val="dk1"/>
                </a:solidFill>
              </a:rPr>
              <a:t>Coincidental cohesion</a:t>
            </a:r>
            <a:r>
              <a:rPr lang="uk" sz="1100">
                <a:solidFill>
                  <a:schemeClr val="dk1"/>
                </a:solidFill>
              </a:rPr>
              <a:t> - Elements in a module are not related other than being in the same source file; this represents the most negative form of cohesion.</a:t>
            </a:r>
            <a:endParaRPr sz="1100">
              <a:solidFill>
                <a:schemeClr val="dk1"/>
              </a:solidFill>
            </a:endParaRPr>
          </a:p>
          <a:p>
            <a:pPr indent="0" lvl="0" marL="45720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ct val="100000"/>
              <a:buFont typeface="Arial"/>
              <a:buNone/>
            </a:pPr>
            <a:r>
              <a:rPr lang="uk" sz="1100">
                <a:solidFill>
                  <a:schemeClr val="dk1"/>
                </a:solidFill>
              </a:rPr>
              <a:t>				</a:t>
            </a:r>
            <a:endParaRPr sz="1100">
              <a:solidFill>
                <a:schemeClr val="dk1"/>
              </a:solidFill>
            </a:endParaRPr>
          </a:p>
          <a:p>
            <a:pPr indent="0" lvl="0" marL="0" rtl="0" algn="l">
              <a:spcBef>
                <a:spcPts val="0"/>
              </a:spcBef>
              <a:spcAft>
                <a:spcPts val="0"/>
              </a:spcAft>
              <a:buClr>
                <a:schemeClr val="dk1"/>
              </a:buClr>
              <a:buSzPct val="1000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Cohesion (згуртованість) - приклад</a:t>
            </a:r>
            <a:endParaRPr/>
          </a:p>
        </p:txBody>
      </p:sp>
      <p:sp>
        <p:nvSpPr>
          <p:cNvPr id="151" name="Google Shape;151;p30"/>
          <p:cNvSpPr txBox="1"/>
          <p:nvPr>
            <p:ph idx="1" type="body"/>
          </p:nvPr>
        </p:nvSpPr>
        <p:spPr>
          <a:xfrm>
            <a:off x="311700" y="1152475"/>
            <a:ext cx="20769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uk" sz="1000">
                <a:solidFill>
                  <a:schemeClr val="dk1"/>
                </a:solidFill>
              </a:rPr>
              <a:t>Customer Maintenance </a:t>
            </a:r>
            <a:endParaRPr sz="1000">
              <a:solidFill>
                <a:schemeClr val="dk1"/>
              </a:solidFill>
            </a:endParaRPr>
          </a:p>
          <a:p>
            <a:pPr indent="-292100" lvl="0" marL="457200" rtl="0" algn="l">
              <a:spcBef>
                <a:spcPts val="1200"/>
              </a:spcBef>
              <a:spcAft>
                <a:spcPts val="0"/>
              </a:spcAft>
              <a:buClr>
                <a:schemeClr val="dk1"/>
              </a:buClr>
              <a:buSzPts val="1000"/>
              <a:buChar char="●"/>
            </a:pPr>
            <a:r>
              <a:rPr lang="uk" sz="1000">
                <a:solidFill>
                  <a:schemeClr val="dk1"/>
                </a:solidFill>
              </a:rPr>
              <a:t>add custome</a:t>
            </a:r>
            <a:r>
              <a:rPr lang="uk" sz="1000">
                <a:solidFill>
                  <a:schemeClr val="dk1"/>
                </a:solidFill>
              </a:rPr>
              <a:t>r</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update customer</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get customer</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notify customer</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get customer orders</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cancel customer orders </a:t>
            </a:r>
            <a:endParaRPr sz="1000">
              <a:solidFill>
                <a:schemeClr val="dk1"/>
              </a:solidFill>
            </a:endParaRPr>
          </a:p>
          <a:p>
            <a:pPr indent="0" lvl="0" marL="0" rtl="0" algn="l">
              <a:spcBef>
                <a:spcPts val="1200"/>
              </a:spcBef>
              <a:spcAft>
                <a:spcPts val="0"/>
              </a:spcAft>
              <a:buNone/>
            </a:pPr>
            <a:r>
              <a:rPr lang="uk" sz="1000">
                <a:solidFill>
                  <a:schemeClr val="dk1"/>
                </a:solidFill>
              </a:rPr>
              <a:t>Can result in:</a:t>
            </a:r>
            <a:r>
              <a:rPr lang="uk" sz="1100">
                <a:solidFill>
                  <a:schemeClr val="dk1"/>
                </a:solidFill>
              </a:rPr>
              <a:t>			</a:t>
            </a:r>
            <a:endParaRPr sz="1100">
              <a:solidFill>
                <a:schemeClr val="dk1"/>
              </a:solidFill>
            </a:endParaRPr>
          </a:p>
          <a:p>
            <a:pPr indent="0" lvl="0" marL="0" rtl="0" algn="l">
              <a:spcBef>
                <a:spcPts val="1200"/>
              </a:spcBef>
              <a:spcAft>
                <a:spcPts val="0"/>
              </a:spcAft>
              <a:buNone/>
            </a:pPr>
            <a:r>
              <a:rPr lang="uk" sz="1000">
                <a:solidFill>
                  <a:schemeClr val="dk1"/>
                </a:solidFill>
              </a:rPr>
              <a:t>Customer Maintenance </a:t>
            </a:r>
            <a:endParaRPr sz="1100">
              <a:solidFill>
                <a:schemeClr val="dk1"/>
              </a:solidFill>
            </a:endParaRPr>
          </a:p>
          <a:p>
            <a:pPr indent="-292100" lvl="0" marL="457200" rtl="0" algn="l">
              <a:spcBef>
                <a:spcPts val="1200"/>
              </a:spcBef>
              <a:spcAft>
                <a:spcPts val="0"/>
              </a:spcAft>
              <a:buClr>
                <a:schemeClr val="dk1"/>
              </a:buClr>
              <a:buSzPts val="1000"/>
              <a:buChar char="●"/>
            </a:pPr>
            <a:r>
              <a:rPr lang="uk" sz="1000">
                <a:solidFill>
                  <a:schemeClr val="dk1"/>
                </a:solidFill>
              </a:rPr>
              <a:t>add customer</a:t>
            </a:r>
            <a:endParaRPr sz="11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update customer</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get customer</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notify customer </a:t>
            </a:r>
            <a:endParaRPr/>
          </a:p>
        </p:txBody>
      </p:sp>
      <p:sp>
        <p:nvSpPr>
          <p:cNvPr id="152" name="Google Shape;152;p30"/>
          <p:cNvSpPr txBox="1"/>
          <p:nvPr>
            <p:ph idx="1" type="body"/>
          </p:nvPr>
        </p:nvSpPr>
        <p:spPr>
          <a:xfrm>
            <a:off x="2530300" y="1297550"/>
            <a:ext cx="20769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None/>
            </a:pPr>
            <a:r>
              <a:rPr lang="uk" sz="1000">
                <a:solidFill>
                  <a:schemeClr val="dk1"/>
                </a:solidFill>
              </a:rPr>
              <a:t>Order Maintenance</a:t>
            </a:r>
            <a:endParaRPr sz="1000">
              <a:solidFill>
                <a:schemeClr val="dk1"/>
              </a:solidFill>
            </a:endParaRPr>
          </a:p>
          <a:p>
            <a:pPr indent="-292100" lvl="0" marL="457200" rtl="0" algn="l">
              <a:spcBef>
                <a:spcPts val="1200"/>
              </a:spcBef>
              <a:spcAft>
                <a:spcPts val="0"/>
              </a:spcAft>
              <a:buClr>
                <a:schemeClr val="dk1"/>
              </a:buClr>
              <a:buSzPts val="1000"/>
              <a:buChar char="●"/>
            </a:pPr>
            <a:r>
              <a:rPr lang="uk" sz="1000">
                <a:solidFill>
                  <a:schemeClr val="dk1"/>
                </a:solidFill>
              </a:rPr>
              <a:t>get customer orders</a:t>
            </a:r>
            <a:endParaRPr sz="1000">
              <a:solidFill>
                <a:schemeClr val="dk1"/>
              </a:solidFill>
            </a:endParaRPr>
          </a:p>
          <a:p>
            <a:pPr indent="-292100" lvl="0" marL="457200" rtl="0" algn="l">
              <a:spcBef>
                <a:spcPts val="0"/>
              </a:spcBef>
              <a:spcAft>
                <a:spcPts val="0"/>
              </a:spcAft>
              <a:buClr>
                <a:schemeClr val="dk1"/>
              </a:buClr>
              <a:buSzPts val="1000"/>
              <a:buChar char="●"/>
            </a:pPr>
            <a:r>
              <a:rPr lang="uk" sz="1000">
                <a:solidFill>
                  <a:schemeClr val="dk1"/>
                </a:solidFill>
              </a:rPr>
              <a:t>cancel customer orders</a:t>
            </a:r>
            <a:br>
              <a:rPr lang="uk" sz="1000">
                <a:solidFill>
                  <a:schemeClr val="dk1"/>
                </a:solidFill>
              </a:rPr>
            </a:br>
            <a:endParaRPr/>
          </a:p>
        </p:txBody>
      </p:sp>
      <p:sp>
        <p:nvSpPr>
          <p:cNvPr id="153" name="Google Shape;153;p30"/>
          <p:cNvSpPr txBox="1"/>
          <p:nvPr>
            <p:ph idx="1" type="body"/>
          </p:nvPr>
        </p:nvSpPr>
        <p:spPr>
          <a:xfrm>
            <a:off x="4748900" y="1391350"/>
            <a:ext cx="4226700" cy="3488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uk" sz="1100">
                <a:solidFill>
                  <a:schemeClr val="dk1"/>
                </a:solidFill>
              </a:rPr>
              <a:t>Which is the correct structure? As always, it depends:	</a:t>
            </a:r>
            <a:endParaRPr sz="1100">
              <a:solidFill>
                <a:schemeClr val="dk1"/>
              </a:solidFill>
            </a:endParaRPr>
          </a:p>
          <a:p>
            <a:pPr indent="-298450" lvl="0" marL="457200" rtl="0" algn="l">
              <a:spcBef>
                <a:spcPts val="1200"/>
              </a:spcBef>
              <a:spcAft>
                <a:spcPts val="0"/>
              </a:spcAft>
              <a:buClr>
                <a:schemeClr val="dk1"/>
              </a:buClr>
              <a:buSzPts val="1100"/>
              <a:buChar char="●"/>
            </a:pPr>
            <a:r>
              <a:rPr lang="uk" sz="1100">
                <a:solidFill>
                  <a:schemeClr val="dk1"/>
                </a:solidFill>
              </a:rPr>
              <a:t>Are those the only two operations for </a:t>
            </a:r>
            <a:r>
              <a:rPr lang="uk" sz="1000">
                <a:solidFill>
                  <a:schemeClr val="dk1"/>
                </a:solidFill>
              </a:rPr>
              <a:t>Order Maintenance</a:t>
            </a:r>
            <a:r>
              <a:rPr lang="uk" sz="1100">
                <a:solidFill>
                  <a:schemeClr val="dk1"/>
                </a:solidFill>
              </a:rPr>
              <a:t>? If so, it may make sense to collapse those operations back into </a:t>
            </a:r>
            <a:r>
              <a:rPr lang="uk" sz="1000">
                <a:solidFill>
                  <a:schemeClr val="dk1"/>
                </a:solidFill>
              </a:rPr>
              <a:t>Customer Maintenance</a:t>
            </a:r>
            <a:endParaRPr sz="1100">
              <a:solidFill>
                <a:schemeClr val="dk1"/>
              </a:solidFill>
            </a:endParaRPr>
          </a:p>
          <a:p>
            <a:pPr indent="-298450" lvl="0" marL="457200" rtl="0" algn="l">
              <a:spcBef>
                <a:spcPts val="0"/>
              </a:spcBef>
              <a:spcAft>
                <a:spcPts val="0"/>
              </a:spcAft>
              <a:buClr>
                <a:schemeClr val="dk1"/>
              </a:buClr>
              <a:buSzPts val="1100"/>
              <a:buChar char="●"/>
            </a:pPr>
            <a:r>
              <a:rPr lang="uk" sz="1100">
                <a:solidFill>
                  <a:schemeClr val="dk1"/>
                </a:solidFill>
              </a:rPr>
              <a:t>Is </a:t>
            </a:r>
            <a:r>
              <a:rPr lang="uk" sz="1000">
                <a:solidFill>
                  <a:schemeClr val="dk1"/>
                </a:solidFill>
              </a:rPr>
              <a:t>Customer Maintenance </a:t>
            </a:r>
            <a:r>
              <a:rPr lang="uk" sz="1100">
                <a:solidFill>
                  <a:schemeClr val="dk1"/>
                </a:solidFill>
              </a:rPr>
              <a:t>expected to grow much larger, encouraging developers to look for opportunities to extract behavior?</a:t>
            </a:r>
            <a:endParaRPr sz="1100">
              <a:solidFill>
                <a:schemeClr val="dk1"/>
              </a:solidFill>
            </a:endParaRPr>
          </a:p>
          <a:p>
            <a:pPr indent="-298450" lvl="0" marL="457200" rtl="0" algn="l">
              <a:spcBef>
                <a:spcPts val="0"/>
              </a:spcBef>
              <a:spcAft>
                <a:spcPts val="0"/>
              </a:spcAft>
              <a:buClr>
                <a:schemeClr val="dk1"/>
              </a:buClr>
              <a:buSzPts val="1100"/>
              <a:buChar char="●"/>
            </a:pPr>
            <a:r>
              <a:rPr lang="uk" sz="1100">
                <a:solidFill>
                  <a:schemeClr val="dk1"/>
                </a:solidFill>
              </a:rPr>
              <a:t>Does </a:t>
            </a:r>
            <a:r>
              <a:rPr lang="uk" sz="1000">
                <a:solidFill>
                  <a:schemeClr val="dk1"/>
                </a:solidFill>
              </a:rPr>
              <a:t>Order Maintenance </a:t>
            </a:r>
            <a:r>
              <a:rPr lang="uk" sz="1100">
                <a:solidFill>
                  <a:schemeClr val="dk1"/>
                </a:solidFill>
              </a:rPr>
              <a:t>require so much knowledge of </a:t>
            </a:r>
            <a:r>
              <a:rPr lang="uk" sz="1000">
                <a:solidFill>
                  <a:schemeClr val="dk1"/>
                </a:solidFill>
              </a:rPr>
              <a:t>Customer </a:t>
            </a:r>
            <a:r>
              <a:rPr lang="uk" sz="1100">
                <a:solidFill>
                  <a:schemeClr val="dk1"/>
                </a:solidFill>
              </a:rPr>
              <a:t>information that separating the two modules would require a high degree of coupling to make it functional? </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LCOM</a:t>
            </a:r>
            <a:endParaRPr/>
          </a:p>
        </p:txBody>
      </p:sp>
      <p:sp>
        <p:nvSpPr>
          <p:cNvPr id="159" name="Google Shape;159;p31"/>
          <p:cNvSpPr txBox="1"/>
          <p:nvPr>
            <p:ph idx="1" type="body"/>
          </p:nvPr>
        </p:nvSpPr>
        <p:spPr>
          <a:xfrm>
            <a:off x="311700" y="664975"/>
            <a:ext cx="8520600" cy="39039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None/>
            </a:pPr>
            <a:r>
              <a:rPr lang="uk"/>
              <a:t>The Chidamber and Kemerer Lack of Cohesion in Methods (LCOM) metric measures the structural cohesion of a module, typically a component.  (as per </a:t>
            </a:r>
            <a:r>
              <a:rPr lang="uk" u="sng">
                <a:solidFill>
                  <a:schemeClr val="hlink"/>
                </a:solidFill>
                <a:hlinkClick r:id="rId3"/>
              </a:rPr>
              <a:t>this</a:t>
            </a:r>
            <a:r>
              <a:rPr lang="uk"/>
              <a:t>)</a:t>
            </a:r>
            <a:br>
              <a:rPr lang="uk"/>
            </a:br>
            <a:r>
              <a:rPr lang="uk"/>
              <a:t> 						</a:t>
            </a:r>
            <a:endParaRPr/>
          </a:p>
          <a:p>
            <a:pPr indent="0" lvl="0" marL="0" rtl="0" algn="l">
              <a:spcBef>
                <a:spcPts val="1200"/>
              </a:spcBef>
              <a:spcAft>
                <a:spcPts val="0"/>
              </a:spcAft>
              <a:buNone/>
            </a:pPr>
            <a:r>
              <a:rPr lang="uk"/>
              <a:t>					 				</a:t>
            </a:r>
            <a:r>
              <a:rPr lang="uk" sz="1100">
                <a:solidFill>
                  <a:schemeClr val="dk1"/>
                </a:solidFill>
              </a:rPr>
              <a:t>				</a:t>
            </a:r>
            <a:endParaRPr sz="1100">
              <a:solidFill>
                <a:schemeClr val="dk1"/>
              </a:solidFill>
            </a:endParaRPr>
          </a:p>
          <a:p>
            <a:pPr indent="0" lvl="0" marL="0" rtl="0" algn="l">
              <a:spcBef>
                <a:spcPts val="1200"/>
              </a:spcBef>
              <a:spcAft>
                <a:spcPts val="0"/>
              </a:spcAft>
              <a:buNone/>
            </a:pPr>
            <a:r>
              <a:rPr i="1" lang="uk" sz="1100">
                <a:solidFill>
                  <a:schemeClr val="dk1"/>
                </a:solidFill>
              </a:rPr>
              <a:t>LCOM - </a:t>
            </a:r>
            <a:r>
              <a:rPr lang="uk" sz="1100">
                <a:solidFill>
                  <a:schemeClr val="dk1"/>
                </a:solidFill>
              </a:rPr>
              <a:t>The sum of sets of methods not shared via sharing fields</a:t>
            </a:r>
            <a:endParaRPr sz="1100">
              <a:solidFill>
                <a:schemeClr val="dk1"/>
              </a:solidFill>
            </a:endParaRPr>
          </a:p>
          <a:p>
            <a:pPr indent="0" lvl="0" marL="0" rtl="0" algn="l">
              <a:spcBef>
                <a:spcPts val="1200"/>
              </a:spcBef>
              <a:spcAft>
                <a:spcPts val="0"/>
              </a:spcAft>
              <a:buNone/>
            </a:pPr>
            <a:r>
              <a:rPr lang="uk" sz="1100">
                <a:solidFill>
                  <a:schemeClr val="dk1"/>
                </a:solidFill>
              </a:rPr>
              <a:t>Many software metrics have serious deficiencies, </a:t>
            </a:r>
            <a:endParaRPr sz="1100">
              <a:solidFill>
                <a:schemeClr val="dk1"/>
              </a:solidFill>
            </a:endParaRPr>
          </a:p>
          <a:p>
            <a:pPr indent="0" lvl="0" marL="0" rtl="0" algn="l">
              <a:spcBef>
                <a:spcPts val="1200"/>
              </a:spcBef>
              <a:spcAft>
                <a:spcPts val="0"/>
              </a:spcAft>
              <a:buNone/>
            </a:pPr>
            <a:r>
              <a:rPr lang="uk" sz="1100">
                <a:solidFill>
                  <a:schemeClr val="dk1"/>
                </a:solidFill>
              </a:rPr>
              <a:t>and LCOM is not immune. </a:t>
            </a:r>
            <a:endParaRPr sz="1100">
              <a:solidFill>
                <a:schemeClr val="dk1"/>
              </a:solidFill>
            </a:endParaRPr>
          </a:p>
          <a:p>
            <a:pPr indent="0" lvl="0" marL="0" rtl="0" algn="l">
              <a:spcBef>
                <a:spcPts val="1200"/>
              </a:spcBef>
              <a:spcAft>
                <a:spcPts val="0"/>
              </a:spcAft>
              <a:buNone/>
            </a:pPr>
            <a:r>
              <a:rPr lang="uk" sz="1100">
                <a:solidFill>
                  <a:schemeClr val="dk1"/>
                </a:solidFill>
              </a:rPr>
              <a:t>All this metric can find is </a:t>
            </a:r>
            <a:r>
              <a:rPr i="1" lang="uk" sz="1100">
                <a:solidFill>
                  <a:schemeClr val="dk1"/>
                </a:solidFill>
              </a:rPr>
              <a:t>structural </a:t>
            </a:r>
            <a:r>
              <a:rPr lang="uk" sz="1100">
                <a:solidFill>
                  <a:schemeClr val="dk1"/>
                </a:solidFill>
              </a:rPr>
              <a:t>lack of cohesion; </a:t>
            </a:r>
            <a:endParaRPr sz="1100">
              <a:solidFill>
                <a:schemeClr val="dk1"/>
              </a:solidFill>
            </a:endParaRPr>
          </a:p>
          <a:p>
            <a:pPr indent="0" lvl="0" marL="0" rtl="0" algn="l">
              <a:spcBef>
                <a:spcPts val="1200"/>
              </a:spcBef>
              <a:spcAft>
                <a:spcPts val="0"/>
              </a:spcAft>
              <a:buNone/>
            </a:pPr>
            <a:r>
              <a:rPr lang="uk" sz="1100">
                <a:solidFill>
                  <a:schemeClr val="dk1"/>
                </a:solidFill>
              </a:rPr>
              <a:t>it has no way to determine logically if particular pieces fit together. </a:t>
            </a:r>
            <a:endParaRPr sz="1100">
              <a:solidFill>
                <a:schemeClr val="dk1"/>
              </a:solidFill>
            </a:endParaRPr>
          </a:p>
          <a:p>
            <a:pPr indent="0" lvl="0" marL="0" rtl="0" algn="l">
              <a:spcBef>
                <a:spcPts val="1200"/>
              </a:spcBef>
              <a:spcAft>
                <a:spcPts val="0"/>
              </a:spcAft>
              <a:buNone/>
            </a:pPr>
            <a:r>
              <a:rPr lang="uk" sz="1100">
                <a:solidFill>
                  <a:schemeClr val="dk1"/>
                </a:solidFill>
              </a:rPr>
              <a:t>This reflects back on our Second Law of Software Architecture: </a:t>
            </a:r>
            <a:endParaRPr sz="1100">
              <a:solidFill>
                <a:schemeClr val="dk1"/>
              </a:solidFill>
            </a:endParaRPr>
          </a:p>
          <a:p>
            <a:pPr indent="0" lvl="0" marL="0" rtl="0" algn="l">
              <a:spcBef>
                <a:spcPts val="1200"/>
              </a:spcBef>
              <a:spcAft>
                <a:spcPts val="0"/>
              </a:spcAft>
              <a:buClr>
                <a:schemeClr val="dk1"/>
              </a:buClr>
              <a:buSzPct val="100000"/>
              <a:buFont typeface="Arial"/>
              <a:buNone/>
            </a:pPr>
            <a:r>
              <a:rPr lang="uk" sz="1100">
                <a:solidFill>
                  <a:schemeClr val="dk1"/>
                </a:solidFill>
              </a:rPr>
              <a:t>prefer </a:t>
            </a:r>
            <a:r>
              <a:rPr i="1" lang="uk" sz="1100">
                <a:solidFill>
                  <a:schemeClr val="dk1"/>
                </a:solidFill>
              </a:rPr>
              <a:t>why </a:t>
            </a:r>
            <a:r>
              <a:rPr lang="uk" sz="1100">
                <a:solidFill>
                  <a:schemeClr val="dk1"/>
                </a:solidFill>
              </a:rPr>
              <a:t>over </a:t>
            </a:r>
            <a:r>
              <a:rPr i="1" lang="uk" sz="1100">
                <a:solidFill>
                  <a:schemeClr val="dk1"/>
                </a:solidFill>
              </a:rPr>
              <a:t>how</a:t>
            </a:r>
            <a:r>
              <a:rPr lang="uk" sz="1100">
                <a:solidFill>
                  <a:schemeClr val="dk1"/>
                </a:solidFill>
              </a:rPr>
              <a:t>.  </a:t>
            </a:r>
            <a:endParaRPr/>
          </a:p>
          <a:p>
            <a:pPr indent="0" lvl="0" marL="0" rtl="0" algn="l">
              <a:spcBef>
                <a:spcPts val="1200"/>
              </a:spcBef>
              <a:spcAft>
                <a:spcPts val="1200"/>
              </a:spcAft>
              <a:buNone/>
            </a:pPr>
            <a:r>
              <a:t/>
            </a:r>
            <a:endParaRPr/>
          </a:p>
        </p:txBody>
      </p:sp>
      <p:pic>
        <p:nvPicPr>
          <p:cNvPr id="160" name="Google Shape;160;p31"/>
          <p:cNvPicPr preferRelativeResize="0"/>
          <p:nvPr/>
        </p:nvPicPr>
        <p:blipFill>
          <a:blip r:embed="rId4">
            <a:alphaModFix/>
          </a:blip>
          <a:stretch>
            <a:fillRect/>
          </a:stretch>
        </p:blipFill>
        <p:spPr>
          <a:xfrm>
            <a:off x="409600" y="1456825"/>
            <a:ext cx="1920375" cy="467325"/>
          </a:xfrm>
          <a:prstGeom prst="rect">
            <a:avLst/>
          </a:prstGeom>
          <a:noFill/>
          <a:ln>
            <a:noFill/>
          </a:ln>
        </p:spPr>
      </p:pic>
      <p:pic>
        <p:nvPicPr>
          <p:cNvPr id="161" name="Google Shape;161;p31"/>
          <p:cNvPicPr preferRelativeResize="0"/>
          <p:nvPr/>
        </p:nvPicPr>
        <p:blipFill>
          <a:blip r:embed="rId5">
            <a:alphaModFix/>
          </a:blip>
          <a:stretch>
            <a:fillRect/>
          </a:stretch>
        </p:blipFill>
        <p:spPr>
          <a:xfrm>
            <a:off x="2395475" y="1351200"/>
            <a:ext cx="1920375" cy="534363"/>
          </a:xfrm>
          <a:prstGeom prst="rect">
            <a:avLst/>
          </a:prstGeom>
          <a:noFill/>
          <a:ln>
            <a:noFill/>
          </a:ln>
        </p:spPr>
      </p:pic>
      <p:pic>
        <p:nvPicPr>
          <p:cNvPr id="162" name="Google Shape;162;p31"/>
          <p:cNvPicPr preferRelativeResize="0"/>
          <p:nvPr/>
        </p:nvPicPr>
        <p:blipFill>
          <a:blip r:embed="rId6">
            <a:alphaModFix/>
          </a:blip>
          <a:stretch>
            <a:fillRect/>
          </a:stretch>
        </p:blipFill>
        <p:spPr>
          <a:xfrm>
            <a:off x="4506075" y="2117479"/>
            <a:ext cx="4572000" cy="2227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План предмету.</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Pt.1: Ввід у предмет. Що таке якість. Перспектива розробника</a:t>
            </a:r>
            <a:endParaRPr/>
          </a:p>
          <a:p>
            <a:pPr indent="-342900" lvl="0" marL="457200" rtl="0" algn="l">
              <a:spcBef>
                <a:spcPts val="0"/>
              </a:spcBef>
              <a:spcAft>
                <a:spcPts val="0"/>
              </a:spcAft>
              <a:buSzPts val="1800"/>
              <a:buAutoNum type="arabicPeriod"/>
            </a:pPr>
            <a:r>
              <a:rPr lang="uk"/>
              <a:t>Pt. 2: Code quality &amp; metrics</a:t>
            </a:r>
            <a:endParaRPr/>
          </a:p>
          <a:p>
            <a:pPr indent="-342900" lvl="0" marL="457200" rtl="0" algn="l">
              <a:spcBef>
                <a:spcPts val="0"/>
              </a:spcBef>
              <a:spcAft>
                <a:spcPts val="0"/>
              </a:spcAft>
              <a:buSzPts val="1800"/>
              <a:buAutoNum type="arabicPeriod"/>
            </a:pPr>
            <a:r>
              <a:rPr lang="uk"/>
              <a:t>Design &amp; Architecture Pt. 1: Технології проєктування</a:t>
            </a:r>
            <a:endParaRPr/>
          </a:p>
          <a:p>
            <a:pPr indent="-342900" lvl="0" marL="457200" rtl="0" algn="l">
              <a:spcBef>
                <a:spcPts val="0"/>
              </a:spcBef>
              <a:spcAft>
                <a:spcPts val="0"/>
              </a:spcAft>
              <a:buSzPts val="1800"/>
              <a:buAutoNum type="arabicPeriod"/>
            </a:pPr>
            <a:r>
              <a:rPr lang="uk"/>
              <a:t>Design &amp; Architecture Pt. 2: Визначення Архітектури</a:t>
            </a:r>
            <a:endParaRPr/>
          </a:p>
          <a:p>
            <a:pPr indent="-342900" lvl="0" marL="457200" rtl="0" algn="l">
              <a:spcBef>
                <a:spcPts val="0"/>
              </a:spcBef>
              <a:spcAft>
                <a:spcPts val="0"/>
              </a:spcAft>
              <a:buSzPts val="1800"/>
              <a:buAutoNum type="arabicPeriod"/>
            </a:pPr>
            <a:r>
              <a:rPr lang="uk"/>
              <a:t>Design &amp; Architecture Pt. 3: Modern definition &amp; tools</a:t>
            </a:r>
            <a:endParaRPr/>
          </a:p>
          <a:p>
            <a:pPr indent="-342900" lvl="0" marL="457200" rtl="0" algn="l">
              <a:spcBef>
                <a:spcPts val="0"/>
              </a:spcBef>
              <a:spcAft>
                <a:spcPts val="0"/>
              </a:spcAft>
              <a:buSzPts val="1800"/>
              <a:buAutoNum type="arabicPeriod"/>
            </a:pPr>
            <a:r>
              <a:rPr lang="uk"/>
              <a:t>Design &amp; Architecture Pt. 4: Characteristics &amp; components</a:t>
            </a:r>
            <a:endParaRPr/>
          </a:p>
          <a:p>
            <a:pPr indent="-342900" lvl="0" marL="457200" rtl="0" algn="l">
              <a:spcBef>
                <a:spcPts val="0"/>
              </a:spcBef>
              <a:spcAft>
                <a:spcPts val="0"/>
              </a:spcAft>
              <a:buSzPts val="1800"/>
              <a:buAutoNum type="arabicPeriod"/>
            </a:pPr>
            <a:r>
              <a:rPr lang="uk"/>
              <a:t>Project lifecycle (PM/PO). Quality assurance (QA). Developer Operations (DevOps)</a:t>
            </a:r>
            <a:endParaRPr/>
          </a:p>
          <a:p>
            <a:pPr indent="-342900" lvl="0" marL="457200" rtl="0" algn="l">
              <a:spcBef>
                <a:spcPts val="0"/>
              </a:spcBef>
              <a:spcAft>
                <a:spcPts val="0"/>
              </a:spcAft>
              <a:buSzPts val="1800"/>
              <a:buAutoNum type="arabicPeriod"/>
            </a:pPr>
            <a:r>
              <a:rPr lang="uk"/>
              <a:t>Standards - IEEE, ISO, Specs, RFC.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type="title"/>
          </p:nvPr>
        </p:nvSpPr>
        <p:spPr>
          <a:xfrm>
            <a:off x="3909450" y="2252100"/>
            <a:ext cx="13251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END</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План лекції 5</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Architecture: modern definition</a:t>
            </a:r>
            <a:endParaRPr/>
          </a:p>
          <a:p>
            <a:pPr indent="-342900" lvl="0" marL="457200" rtl="0" algn="l">
              <a:spcBef>
                <a:spcPts val="0"/>
              </a:spcBef>
              <a:spcAft>
                <a:spcPts val="0"/>
              </a:spcAft>
              <a:buSzPts val="1800"/>
              <a:buAutoNum type="arabicPeriod"/>
            </a:pPr>
            <a:r>
              <a:rPr lang="uk"/>
              <a:t>Design patterns</a:t>
            </a:r>
            <a:endParaRPr/>
          </a:p>
          <a:p>
            <a:pPr indent="-317500" lvl="1" marL="914400" rtl="0" algn="l">
              <a:spcBef>
                <a:spcPts val="0"/>
              </a:spcBef>
              <a:spcAft>
                <a:spcPts val="0"/>
              </a:spcAft>
              <a:buSzPts val="1400"/>
              <a:buAutoNum type="alphaLcPeriod"/>
            </a:pPr>
            <a:r>
              <a:rPr lang="uk"/>
              <a:t>Why UML</a:t>
            </a:r>
            <a:endParaRPr/>
          </a:p>
          <a:p>
            <a:pPr indent="-317500" lvl="1" marL="914400" rtl="0" algn="l">
              <a:spcBef>
                <a:spcPts val="0"/>
              </a:spcBef>
              <a:spcAft>
                <a:spcPts val="0"/>
              </a:spcAft>
              <a:buSzPts val="1400"/>
              <a:buAutoNum type="alphaLcPeriod"/>
            </a:pPr>
            <a:r>
              <a:rPr lang="uk"/>
              <a:t>Types</a:t>
            </a:r>
            <a:endParaRPr/>
          </a:p>
          <a:p>
            <a:pPr indent="-317500" lvl="1" marL="914400" rtl="0" algn="l">
              <a:spcBef>
                <a:spcPts val="0"/>
              </a:spcBef>
              <a:spcAft>
                <a:spcPts val="0"/>
              </a:spcAft>
              <a:buSzPts val="1400"/>
              <a:buAutoNum type="alphaLcPeriod"/>
            </a:pPr>
            <a:r>
              <a:rPr lang="uk"/>
              <a:t>Comparison</a:t>
            </a:r>
            <a:endParaRPr/>
          </a:p>
          <a:p>
            <a:pPr indent="-342900" lvl="0" marL="457200" rtl="0" algn="l">
              <a:spcBef>
                <a:spcPts val="0"/>
              </a:spcBef>
              <a:spcAft>
                <a:spcPts val="0"/>
              </a:spcAft>
              <a:buSzPts val="1800"/>
              <a:buAutoNum type="arabicPeriod"/>
            </a:pPr>
            <a:r>
              <a:rPr lang="uk"/>
              <a:t>Design vs Architecture - difference.</a:t>
            </a:r>
            <a:endParaRPr/>
          </a:p>
          <a:p>
            <a:pPr indent="-342900" lvl="0" marL="457200" rtl="0" algn="l">
              <a:spcBef>
                <a:spcPts val="0"/>
              </a:spcBef>
              <a:spcAft>
                <a:spcPts val="0"/>
              </a:spcAft>
              <a:buSzPts val="1800"/>
              <a:buAutoNum type="arabicPeriod"/>
            </a:pPr>
            <a:r>
              <a:rPr lang="uk"/>
              <a:t>C</a:t>
            </a:r>
            <a:r>
              <a:rPr lang="uk"/>
              <a:t>ohesion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idx="1" type="body"/>
          </p:nvPr>
        </p:nvSpPr>
        <p:spPr>
          <a:xfrm>
            <a:off x="216450" y="19265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uk" sz="1100">
                <a:solidFill>
                  <a:schemeClr val="dk1"/>
                </a:solidFill>
              </a:rPr>
              <a:t>The industry as a whole has struggled to precisely define “software architecture.” Some architects refer to software architecture as the </a:t>
            </a:r>
            <a:r>
              <a:rPr i="1" lang="uk" sz="1100">
                <a:solidFill>
                  <a:schemeClr val="dk1"/>
                </a:solidFill>
              </a:rPr>
              <a:t>blueprint </a:t>
            </a:r>
            <a:r>
              <a:rPr lang="uk" sz="1100">
                <a:solidFill>
                  <a:schemeClr val="dk1"/>
                </a:solidFill>
              </a:rPr>
              <a:t>of the system, while others define it as the </a:t>
            </a:r>
            <a:r>
              <a:rPr i="1" lang="uk" sz="1100">
                <a:solidFill>
                  <a:schemeClr val="dk1"/>
                </a:solidFill>
              </a:rPr>
              <a:t>roadmap </a:t>
            </a:r>
            <a:r>
              <a:rPr lang="uk" sz="1100">
                <a:solidFill>
                  <a:schemeClr val="dk1"/>
                </a:solidFill>
              </a:rPr>
              <a:t>for developing a system. The issue with these common definitions is understanding what the blueprint or roadmap actually contains. For example, what is analyzed when an architect </a:t>
            </a:r>
            <a:r>
              <a:rPr i="1" lang="uk" sz="1100">
                <a:solidFill>
                  <a:schemeClr val="dk1"/>
                </a:solidFill>
              </a:rPr>
              <a:t>analyzes </a:t>
            </a:r>
            <a:r>
              <a:rPr lang="uk" sz="1100">
                <a:solidFill>
                  <a:schemeClr val="dk1"/>
                </a:solidFill>
              </a:rPr>
              <a:t>an architecture? Picture illustrates a way to think about software architecture. In this definition, software architecture consists of the </a:t>
            </a:r>
            <a:r>
              <a:rPr i="1" lang="uk" sz="1100">
                <a:solidFill>
                  <a:schemeClr val="dk1"/>
                </a:solidFill>
              </a:rPr>
              <a:t>structure </a:t>
            </a:r>
            <a:r>
              <a:rPr lang="uk" sz="1100">
                <a:solidFill>
                  <a:schemeClr val="dk1"/>
                </a:solidFill>
              </a:rPr>
              <a:t>of the system (denoted as the heavy black lines supporting the architecture), combined with </a:t>
            </a:r>
            <a:r>
              <a:rPr i="1" lang="uk" sz="1100">
                <a:solidFill>
                  <a:schemeClr val="dk1"/>
                </a:solidFill>
              </a:rPr>
              <a:t>architecture characteristics </a:t>
            </a:r>
            <a:r>
              <a:rPr lang="uk" sz="1100">
                <a:solidFill>
                  <a:schemeClr val="dk1"/>
                </a:solidFill>
              </a:rPr>
              <a:t>(“-ilities”) the system must support, </a:t>
            </a:r>
            <a:r>
              <a:rPr i="1" lang="uk" sz="1100">
                <a:solidFill>
                  <a:schemeClr val="dk1"/>
                </a:solidFill>
              </a:rPr>
              <a:t>architecture decisions</a:t>
            </a:r>
            <a:r>
              <a:rPr lang="uk" sz="1100">
                <a:solidFill>
                  <a:schemeClr val="dk1"/>
                </a:solidFill>
              </a:rPr>
              <a:t>, and finally </a:t>
            </a:r>
            <a:r>
              <a:rPr i="1" lang="uk" sz="1100">
                <a:solidFill>
                  <a:schemeClr val="dk1"/>
                </a:solidFill>
              </a:rPr>
              <a:t>design principles</a:t>
            </a:r>
            <a:r>
              <a:rPr lang="uk" sz="1100">
                <a:solidFill>
                  <a:schemeClr val="dk1"/>
                </a:solidFill>
              </a:rPr>
              <a:t>. </a:t>
            </a:r>
            <a:endParaRPr sz="1100">
              <a:solidFill>
                <a:schemeClr val="dk1"/>
              </a:solidFill>
            </a:endParaRPr>
          </a:p>
          <a:p>
            <a:pPr indent="0" lvl="0" marL="0" rtl="0" algn="l">
              <a:spcBef>
                <a:spcPts val="1200"/>
              </a:spcBef>
              <a:spcAft>
                <a:spcPts val="0"/>
              </a:spcAft>
              <a:buNone/>
            </a:pPr>
            <a:r>
              <a:rPr lang="uk" sz="1100">
                <a:solidFill>
                  <a:schemeClr val="dk1"/>
                </a:solidFill>
              </a:rPr>
              <a:t>				</a:t>
            </a:r>
            <a:endParaRPr sz="1100">
              <a:solidFill>
                <a:schemeClr val="dk1"/>
              </a:solidFill>
            </a:endParaRPr>
          </a:p>
          <a:p>
            <a:pPr indent="0" lvl="0" marL="0" rtl="0" algn="l">
              <a:spcBef>
                <a:spcPts val="1200"/>
              </a:spcBef>
              <a:spcAft>
                <a:spcPts val="0"/>
              </a:spcAft>
              <a:buNone/>
            </a:pPr>
            <a:r>
              <a:rPr lang="uk" sz="1100">
                <a:solidFill>
                  <a:schemeClr val="dk1"/>
                </a:solidFill>
              </a:rPr>
              <a:t>			</a:t>
            </a:r>
            <a:endParaRPr sz="1100">
              <a:solidFill>
                <a:schemeClr val="dk1"/>
              </a:solidFill>
            </a:endParaRPr>
          </a:p>
          <a:p>
            <a:pPr indent="0" lvl="0" marL="0" rtl="0" algn="l">
              <a:spcBef>
                <a:spcPts val="1200"/>
              </a:spcBef>
              <a:spcAft>
                <a:spcPts val="0"/>
              </a:spcAft>
              <a:buNone/>
            </a:pPr>
            <a:r>
              <a:rPr lang="uk" sz="1100">
                <a:solidFill>
                  <a:schemeClr val="dk1"/>
                </a:solidFill>
              </a:rPr>
              <a:t>		</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pic>
        <p:nvPicPr>
          <p:cNvPr id="72" name="Google Shape;72;p16"/>
          <p:cNvPicPr preferRelativeResize="0"/>
          <p:nvPr/>
        </p:nvPicPr>
        <p:blipFill>
          <a:blip r:embed="rId3">
            <a:alphaModFix/>
          </a:blip>
          <a:stretch>
            <a:fillRect/>
          </a:stretch>
        </p:blipFill>
        <p:spPr>
          <a:xfrm>
            <a:off x="2618177" y="1714500"/>
            <a:ext cx="4510925" cy="3133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216450" y="148700"/>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uk" sz="1100">
                <a:solidFill>
                  <a:schemeClr val="dk1"/>
                </a:solidFill>
              </a:rPr>
              <a:t>The </a:t>
            </a:r>
            <a:r>
              <a:rPr i="1" lang="uk" sz="1100">
                <a:solidFill>
                  <a:schemeClr val="dk1"/>
                </a:solidFill>
              </a:rPr>
              <a:t>structure </a:t>
            </a:r>
            <a:r>
              <a:rPr lang="uk" sz="1100">
                <a:solidFill>
                  <a:schemeClr val="dk1"/>
                </a:solidFill>
              </a:rPr>
              <a:t>of the system, as illustrated in, refers to the type of architec‐ ture style (or styles) the system is implemented in (such as microservices, layered, or microkernel). Describing an architecture solely by the structure does not wholly elu‐ cidate an architecture. For example, suppose an architect is asked to describe an architecture, and that architect responds “it’s a microservices architecture.” Here, the architect is only talking about the </a:t>
            </a:r>
            <a:r>
              <a:rPr i="1" lang="uk" sz="1100">
                <a:solidFill>
                  <a:schemeClr val="dk1"/>
                </a:solidFill>
              </a:rPr>
              <a:t>structure </a:t>
            </a:r>
            <a:r>
              <a:rPr lang="uk" sz="1100">
                <a:solidFill>
                  <a:schemeClr val="dk1"/>
                </a:solidFill>
              </a:rPr>
              <a:t>of the system, but not the </a:t>
            </a:r>
            <a:r>
              <a:rPr i="1" lang="uk" sz="1100">
                <a:solidFill>
                  <a:schemeClr val="dk1"/>
                </a:solidFill>
              </a:rPr>
              <a:t>architecture </a:t>
            </a:r>
            <a:r>
              <a:rPr lang="uk" sz="1100">
                <a:solidFill>
                  <a:schemeClr val="dk1"/>
                </a:solidFill>
              </a:rPr>
              <a:t>of the system. Knowledge of the architecture characteristics, architecture decisions, and design principles is also needed to fully understand the architecture of the system.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1200"/>
              </a:spcAft>
              <a:buNone/>
            </a:pPr>
            <a:r>
              <a:t/>
            </a:r>
            <a:endParaRPr/>
          </a:p>
        </p:txBody>
      </p:sp>
      <p:pic>
        <p:nvPicPr>
          <p:cNvPr id="78" name="Google Shape;78;p17"/>
          <p:cNvPicPr preferRelativeResize="0"/>
          <p:nvPr/>
        </p:nvPicPr>
        <p:blipFill>
          <a:blip r:embed="rId3">
            <a:alphaModFix/>
          </a:blip>
          <a:stretch>
            <a:fillRect/>
          </a:stretch>
        </p:blipFill>
        <p:spPr>
          <a:xfrm>
            <a:off x="1970952" y="1385000"/>
            <a:ext cx="5304676" cy="3653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238450" y="18532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uk" sz="1100">
                <a:solidFill>
                  <a:schemeClr val="dk1"/>
                </a:solidFill>
              </a:rPr>
              <a:t>Architecture characteristics are another dimension of defining software architecture. The architecture characteristics define the success criteria of a system, which is generally orthogonal to the functionality of the system. Notice that all of the characteristics listed do not require knowledge of the functionality of the system, yet they are required in order for the system to function properly. Architecture characteristics are so important that we’ve devoted several chapters in this book to understanding and defining them.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1200"/>
              </a:spcAft>
              <a:buNone/>
            </a:pPr>
            <a:r>
              <a:t/>
            </a:r>
            <a:endParaRPr/>
          </a:p>
        </p:txBody>
      </p:sp>
      <p:pic>
        <p:nvPicPr>
          <p:cNvPr id="84" name="Google Shape;84;p18"/>
          <p:cNvPicPr preferRelativeResize="0"/>
          <p:nvPr/>
        </p:nvPicPr>
        <p:blipFill>
          <a:blip r:embed="rId3">
            <a:alphaModFix/>
          </a:blip>
          <a:stretch>
            <a:fillRect/>
          </a:stretch>
        </p:blipFill>
        <p:spPr>
          <a:xfrm>
            <a:off x="1737373" y="1231175"/>
            <a:ext cx="5522750" cy="376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idx="1" type="body"/>
          </p:nvPr>
        </p:nvSpPr>
        <p:spPr>
          <a:xfrm>
            <a:off x="311700" y="1560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sz="1100">
                <a:solidFill>
                  <a:schemeClr val="dk1"/>
                </a:solidFill>
              </a:rPr>
              <a:t>The next factor that defines software architecture is </a:t>
            </a:r>
            <a:r>
              <a:rPr i="1" lang="uk" sz="1100">
                <a:solidFill>
                  <a:schemeClr val="dk1"/>
                </a:solidFill>
              </a:rPr>
              <a:t>architecture decisions</a:t>
            </a:r>
            <a:r>
              <a:rPr lang="uk" sz="1100">
                <a:solidFill>
                  <a:schemeClr val="dk1"/>
                </a:solidFill>
              </a:rPr>
              <a:t>. Architecture decisions define the rules for how a system should be constructed. For example, an architect might make an architecture decision that only the business and services layers within a layered architecture can access the database, restricting the presentation layer from making direct database calls. Architecture decisions form the constraints of the system and direct the development teams on what is and what isn’t allowed.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1200"/>
              </a:spcAft>
              <a:buNone/>
            </a:pPr>
            <a:r>
              <a:t/>
            </a:r>
            <a:endParaRPr/>
          </a:p>
        </p:txBody>
      </p:sp>
      <p:pic>
        <p:nvPicPr>
          <p:cNvPr id="90" name="Google Shape;90;p19"/>
          <p:cNvPicPr preferRelativeResize="0"/>
          <p:nvPr/>
        </p:nvPicPr>
        <p:blipFill>
          <a:blip r:embed="rId3">
            <a:alphaModFix/>
          </a:blip>
          <a:stretch>
            <a:fillRect/>
          </a:stretch>
        </p:blipFill>
        <p:spPr>
          <a:xfrm>
            <a:off x="2044197" y="1222525"/>
            <a:ext cx="5240601" cy="3583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idx="1" type="body"/>
          </p:nvPr>
        </p:nvSpPr>
        <p:spPr>
          <a:xfrm>
            <a:off x="311700" y="1706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uk" sz="1100">
                <a:solidFill>
                  <a:schemeClr val="dk1"/>
                </a:solidFill>
              </a:rPr>
              <a:t>The last factor in the definition of architecture is </a:t>
            </a:r>
            <a:r>
              <a:rPr i="1" lang="uk" sz="1100">
                <a:solidFill>
                  <a:schemeClr val="dk1"/>
                </a:solidFill>
              </a:rPr>
              <a:t>design principles</a:t>
            </a:r>
            <a:r>
              <a:rPr lang="uk" sz="1100">
                <a:solidFill>
                  <a:schemeClr val="dk1"/>
                </a:solidFill>
              </a:rPr>
              <a:t>. A design principle differs from an architecture decision in that a design principle is a </a:t>
            </a:r>
            <a:r>
              <a:rPr i="1" lang="uk" sz="1100">
                <a:solidFill>
                  <a:schemeClr val="dk1"/>
                </a:solidFill>
              </a:rPr>
              <a:t>guideline </a:t>
            </a:r>
            <a:r>
              <a:rPr lang="uk" sz="1100">
                <a:solidFill>
                  <a:schemeClr val="dk1"/>
                </a:solidFill>
              </a:rPr>
              <a:t>rather than a hard-and-fast </a:t>
            </a:r>
            <a:r>
              <a:rPr i="1" lang="uk" sz="1100">
                <a:solidFill>
                  <a:schemeClr val="dk1"/>
                </a:solidFill>
              </a:rPr>
              <a:t>rule</a:t>
            </a:r>
            <a:r>
              <a:rPr lang="uk" sz="1100">
                <a:solidFill>
                  <a:schemeClr val="dk1"/>
                </a:solidFill>
              </a:rPr>
              <a:t>. For example, the design principle illustrated in states that the development teams should leverage asynchronous messaging between services within a microservices architecture to increase performance. An architecture decision (rule) could never cover every condition and option for communication between services, so a design principle can be used to provide guidance for the preferred method (in this case, asynchronous messaging) to allow the developer to choose a more appropriate communication protocol (such as REST or gRPC) given a specific circumstance.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lang="uk" sz="1100">
                <a:solidFill>
                  <a:schemeClr val="dk1"/>
                </a:solidFill>
              </a:rPr>
              <a:t>		</a:t>
            </a:r>
            <a:endParaRPr sz="1100">
              <a:solidFill>
                <a:schemeClr val="dk1"/>
              </a:solidFill>
            </a:endParaRPr>
          </a:p>
          <a:p>
            <a:pPr indent="0" lvl="0" marL="0" rtl="0" algn="l">
              <a:spcBef>
                <a:spcPts val="1200"/>
              </a:spcBef>
              <a:spcAft>
                <a:spcPts val="1200"/>
              </a:spcAft>
              <a:buNone/>
            </a:pPr>
            <a:r>
              <a:t/>
            </a:r>
            <a:endParaRPr/>
          </a:p>
        </p:txBody>
      </p:sp>
      <p:pic>
        <p:nvPicPr>
          <p:cNvPr id="96" name="Google Shape;96;p20"/>
          <p:cNvPicPr preferRelativeResize="0"/>
          <p:nvPr/>
        </p:nvPicPr>
        <p:blipFill>
          <a:blip r:embed="rId3">
            <a:alphaModFix/>
          </a:blip>
          <a:stretch>
            <a:fillRect/>
          </a:stretch>
        </p:blipFill>
        <p:spPr>
          <a:xfrm>
            <a:off x="2154125" y="1601875"/>
            <a:ext cx="4964651" cy="332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1284150" y="2252100"/>
            <a:ext cx="6575700" cy="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3200"/>
              <a:t>Design patterns</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