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75" r:id="rId4"/>
    <p:sldId id="274" r:id="rId5"/>
    <p:sldId id="272" r:id="rId6"/>
    <p:sldId id="257" r:id="rId7"/>
    <p:sldId id="273" r:id="rId8"/>
    <p:sldId id="258" r:id="rId9"/>
    <p:sldId id="259" r:id="rId10"/>
    <p:sldId id="263" r:id="rId11"/>
    <p:sldId id="260" r:id="rId12"/>
    <p:sldId id="261" r:id="rId13"/>
    <p:sldId id="264" r:id="rId14"/>
    <p:sldId id="262" r:id="rId15"/>
    <p:sldId id="265" r:id="rId16"/>
    <p:sldId id="267" r:id="rId17"/>
    <p:sldId id="268" r:id="rId18"/>
    <p:sldId id="269" r:id="rId19"/>
    <p:sldId id="271" r:id="rId20"/>
    <p:sldId id="270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A1F110-984A-4109-A4EA-46A27E9BD1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A8FFBF-43B0-4085-807C-8A36B2637A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411A87-F975-4DAF-821D-94927D3D8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214AD61-6A2E-492D-9FD2-90E5B9C2E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52D9FD1-DB58-445E-8433-F4FF87C47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5316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5A0C3C-C1FC-4C25-BDEC-4C47A223D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B1207A1-E897-4D64-9A40-B80E0D1CA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FA6511-5DAC-422D-85FD-4A52E8987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206C4F9-76FD-4FA2-B5BA-51F54749E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880F24A-547E-4CD4-B7A7-116B8F2BE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452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6CDA4802-1465-4977-8C86-0AA0D5463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4F818C0-9A09-4274-A9F1-11D73331C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D48898D-6C74-46A0-9CC9-ABDD9C137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25D613D-766D-48D1-B757-8D09E98D6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E5BE76C-7407-4900-BCF1-57AE245C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360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69323E-A790-4B77-8056-CD7C609AB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516BDD4-DE50-4629-B764-F48AE9154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CA0582-5F2B-44E9-9C82-B744EB566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654CF94-C793-476E-953C-B92358963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4421303-EA6C-4C4C-A13E-D4852619F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779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45025-9043-46E6-AD9D-CAAB2EA33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1E02B60-517F-4A3E-AA2B-14B96CD10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7306414-422A-4E06-A822-9D41F0FBE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F93E5E9-5714-46F9-8A90-8E14DCB0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94AED38-84CB-435A-B008-1DFFB025E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2857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A0752A-EDBA-4FCC-A175-5A491EAE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17E8B1-2BD2-4036-8584-B27D19D56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3D8A015-3BA8-43CA-ABB4-46C66A613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3E05CE8-BF47-465C-836B-A59F72002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B84FF5D-6060-485B-B4B6-B6331C5B2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3B9A685-F002-4113-9AD9-6E5338B30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993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E6A4E5-C69A-4A4B-A9D1-49B09986F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BBE61DA-2647-48A1-81F1-6ECA94AC6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4F29DAB-55E8-4D91-92D4-05E2A402C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28C36DEA-EA94-40A1-8235-F4D0718AB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03ADA9A-686E-49FF-B152-B424FF0F3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B7EB930-07C2-4273-B506-7D3779956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0B37AD0D-6D87-4D53-ABE1-07B666794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A0E4A3C-E5B8-4015-BA45-8DC11CA1A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7027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15E8D2-95B1-46B5-A55A-03DC0D141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DD36FCE7-F613-4BE9-9707-9E162EDBC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A78AA37-3732-4791-AF59-72BA20454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1494C17-37F4-4C41-BF33-7952DBA6A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239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A84E5E11-DBB1-4D6D-8500-9C67F2665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EE9F80C3-0BED-40CA-8D6C-FA2BD6F50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D71F21-DDE6-4FF3-864B-8DC918D6D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3656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75C34A-0396-421A-802A-00C73EE1C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E7ADBC3-4114-4258-9521-66A42AEC0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32897FB-D253-4CDD-BC78-53E98DC3D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89F05CE-DAF7-4BA5-BD9C-8D385C415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4019CEF-E249-41F6-9A7D-42EF0FFD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6798DA9-92DF-4FE6-A569-241B9DFCE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888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B6A1BD-7795-4283-8CA6-B1BABB829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2DC1F70-A639-4C9C-AFE0-799055B4A8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A015D91-FF32-4140-AC8F-1FFA38191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15FC2C0-CB77-444D-A522-790DB471C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137FD33-5F75-4B3B-86BE-A4768F72A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AD16C72-F740-4ABB-92DB-2B57F68B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877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E9EAEEF9-FA9E-45DB-A940-55C006238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E1E1EEE-3F6B-4332-A472-1F84C7B15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6BCD046-8DDF-4CFF-9AA4-3BB900255B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2FAA2-93AD-4F2A-BE03-5E8FDF2CD3B6}" type="datetimeFigureOut">
              <a:rPr lang="uk-UA" smtClean="0"/>
              <a:t>29.03.2026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BB8DCA4-F6EF-4E4E-926D-9EB7DD891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6944A1A-55B9-48CD-BDF9-603D1A9ECD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01B3D-18C7-4E5B-B7DE-4FB1A6BF06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397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E645D2-0244-4CB1-BF1A-28D2DBA203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Колекції в 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2CA02DF-09D7-4A80-BC31-60FB606F03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11</a:t>
            </a:r>
          </a:p>
        </p:txBody>
      </p:sp>
    </p:spTree>
    <p:extLst>
      <p:ext uri="{BB962C8B-B14F-4D97-AF65-F5344CB8AC3E}">
        <p14:creationId xmlns:p14="http://schemas.microsoft.com/office/powerpoint/2010/main" val="3351517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222922-6896-44EC-940E-2349AF65D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7164"/>
            <a:ext cx="10515600" cy="62530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static void Main(string[]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List&lt;int&gt; numbers = new List&lt;int&gt;() { 1, 2, 3, 4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};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numbers.Add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(6); 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 елемента у кінець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numbers.AddRange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(new int[] { 7, 8, 9 });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numbers.Insert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додаємо на початок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numbers.RemoveAt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видаляємо другий за рахунком елемент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numbers)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28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F99287A-ED8D-4A7B-A0CA-A48C250B1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127" y="341745"/>
            <a:ext cx="11453091" cy="58352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 за списком C#,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способу.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оператора C#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foreach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C#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List.ForEach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простого циклу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loopList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List&lt;string&gt; languages = new List&lt;string&gt;() { "C#","Asp.Net","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DotNet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"};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foreach (string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languages)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056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7">
            <a:extLst>
              <a:ext uri="{FF2B5EF4-FFF2-40B4-BE49-F238E27FC236}">
                <a16:creationId xmlns:a16="http://schemas.microsoft.com/office/drawing/2014/main" id="{1242717E-FF86-475F-B912-92722DA68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5636"/>
            <a:ext cx="10515600" cy="5761327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=0;i&lt;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persons.Count;i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(persons[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].Name);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(persons[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].Id);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persons.ForEach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((person) =&gt;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person.Name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person.Id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BF8B3399-97A1-42B0-A49F-DBA67B86E8B5}"/>
              </a:ext>
            </a:extLst>
          </p:cNvPr>
          <p:cNvSpPr/>
          <p:nvPr/>
        </p:nvSpPr>
        <p:spPr>
          <a:xfrm>
            <a:off x="7389091" y="2429164"/>
            <a:ext cx="3343563" cy="13669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dirty="0"/>
              <a:t>оголошено</a:t>
            </a:r>
            <a:r>
              <a:rPr lang="en-US" dirty="0"/>
              <a:t>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dirty="0"/>
              <a:t>Person {</a:t>
            </a:r>
          </a:p>
          <a:p>
            <a:r>
              <a:rPr lang="en-US" dirty="0"/>
              <a:t>   public string Name { get; set; }</a:t>
            </a:r>
            <a:endParaRPr lang="ru-RU" dirty="0"/>
          </a:p>
          <a:p>
            <a:r>
              <a:rPr lang="en-US" dirty="0"/>
              <a:t>   public</a:t>
            </a:r>
            <a:r>
              <a:rPr lang="ru-RU" dirty="0"/>
              <a:t> </a:t>
            </a:r>
            <a:r>
              <a:rPr lang="en-US" dirty="0"/>
              <a:t>int ID;</a:t>
            </a:r>
          </a:p>
          <a:p>
            <a:r>
              <a:rPr lang="en-US" dirty="0"/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36440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212ACA-F1E6-4308-9EBC-FDF5199EE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698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лас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5B910E-74C8-41DB-B9DA-B980C310F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0593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для роботи зі списками, які можуть зберігати елементи різних типів. Це колекція з простору імен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 варто знати, що сьогодні частіше застосовують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List&lt;T&gt;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 він безпечний і продуктивніший.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моменти про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містити об’єкти будь-якого типу (зберігає їх як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змінюється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 забезпечує перевірку типів під час компіляції (на відміну від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List&lt;T&gt;).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7514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A065AA2-5FA6-4C25-BB54-4552161AD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0364"/>
            <a:ext cx="10515600" cy="5781963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методи: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(object value)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 елемент.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 index, object value)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вставляє елемент за індексом.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(object value)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перший збіг.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RemoveAt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 index)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за індексом.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очищає список.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(object value)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 наявність елемента.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елементів.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53751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3BF74CF-FF82-4924-805A-C35E76C4E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6473"/>
            <a:ext cx="10515600" cy="565049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 static void Main()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list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list.Add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(10);         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 елементів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list.Add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Привіт");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list.Add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(3.14);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list.Insert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(1,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Новий елемент");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Вставка за індексом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list.Remove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Привіт");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Видалення      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list.RemoveAt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(var item in list)   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 елементів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(item);        }    }}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84354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0EECF0-2C25-4502-B84A-D32BDA6A5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127" y="785090"/>
            <a:ext cx="11277599" cy="5874328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 в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роботи з множинами найчастіше використовують клас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HashSet&lt;T&gt;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простору імен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колекція, яка автоматично уникає дублювання елементів і забезпечує швидкий пошук.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характеристики множини (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HashSet&lt;T&gt;):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 лише унікальні елементи.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Підтримує стандартні операції над множинами: об’єднання, перетин, різницю.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 швидше за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List&lt;T&gt;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перевірці наявності елемента.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SortedSet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&lt;T&gt;.</a:t>
            </a:r>
          </a:p>
          <a:p>
            <a:pPr marL="0" indent="0">
              <a:lnSpc>
                <a:spcPct val="100000"/>
              </a:lnSpc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30335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1216FC7-F7EB-42D7-9301-531B6E8E1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818"/>
            <a:ext cx="10515600" cy="571514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методи:</a:t>
            </a:r>
          </a:p>
          <a:p>
            <a:pPr marL="0" indent="0">
              <a:lnSpc>
                <a:spcPct val="100000"/>
              </a:lnSpc>
              <a:buNone/>
            </a:pP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 item)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 елемент.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 item)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елемент.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 item)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 наявність.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UnionWith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IntersectWith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перетин.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ExceptWith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SymmetricExceptWith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симетрична різниця.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7831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9D338A9-164F-4905-A58A-F1DCFCC07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2509"/>
            <a:ext cx="10515600" cy="628996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static void Main()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   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HashSet&lt;int&gt;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HashSet&lt;int&gt;() { 1, 2, 3, 4 };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множини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HashSet&lt;int&gt;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HashSet&lt;int&gt;() { 3, 4, 5, 6 };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var union = new HashSet&lt;int&gt;(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union.UnionWith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Об’єднання: " 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string.Join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(", ", union));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intersect = new HashSet&lt;int&gt;(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Перетин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intersect.IntersectWith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Перетин: " 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string.Join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(", ", intersect));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difference = new HashSet&lt;int&gt;(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difference.ExceptWith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Різниця: " 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string.Join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(", ", difference));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}}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20845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54C926E-9405-49E6-AFA8-1C098C494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41744"/>
            <a:ext cx="11012055" cy="630843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static void Main()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множини рядків     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SortedSet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&lt;string&gt; words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SortedSet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&lt;string&gt;()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{    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яблуко",   "груша", "банан",  "апельсин",  "слива"  };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Відсортована множина:");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(var word in words)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{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(word);    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 нового слова      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words.Add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ананас");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("\n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додавання 'ананас':");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(var word in words)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{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(word);    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 наявності    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("\n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містить 'груша'? " 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words.Contains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груша"));    }}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7DF4FF0-8210-4FE0-9A42-1565A0E55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4185" y="1877401"/>
            <a:ext cx="2156647" cy="2789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308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BBC3063-D05B-46A0-866E-D25C8A581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909"/>
            <a:ext cx="10515600" cy="5946054"/>
          </a:xfrm>
        </p:spPr>
        <p:txBody>
          <a:bodyPr>
            <a:normAutofit/>
          </a:bodyPr>
          <a:lstStyle/>
          <a:p>
            <a:pPr marL="0" indent="457200">
              <a:lnSpc>
                <a:spcPct val="10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набору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однотипних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з ними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фіксований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часто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вгадати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вирішення цих завдань 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колекції. Вони дозволяють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змінювати свій розмір. Також вони зручні тим, що деякі з них являють собою готові реалізації стандартних структур даних, таких як список, хеш таблиця, стек, черга.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Усі колекції лежать у кількох просторах імен: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 неузагальнені колекції.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узагальнені колекції.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System.Collections.Specialized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колекції.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System.Collections.Concurrent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​​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колекції для роботи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багатопотоковому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середовищі.</a:t>
            </a:r>
          </a:p>
        </p:txBody>
      </p:sp>
    </p:spTree>
    <p:extLst>
      <p:ext uri="{BB962C8B-B14F-4D97-AF65-F5344CB8AC3E}">
        <p14:creationId xmlns:p14="http://schemas.microsoft.com/office/powerpoint/2010/main" val="2600598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7CA2344F-0D24-4FE6-BC5C-93B9B6D3F6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0655" y="628073"/>
            <a:ext cx="10270835" cy="582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625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A4D612-659E-498A-8F7B-BD9A5A5F3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Колекція Словник 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Dictionary&lt;K, V&gt;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b="1" dirty="0"/>
            </a:b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5AAB5DF-D93B-4402-86DE-777312E56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9818"/>
            <a:ext cx="10515600" cy="544945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 зберігає об’єкти, які представляють пару ключ-значення. Клас словника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Dictionary&lt;K, V&gt;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типізується двома типами: параметр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типом ключів, а параметр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 тип значень.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Dictionary&lt;K, V&gt;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 низку конструкторів для створення словника. Наприклад, ми можемо створити порожній словник: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Dictionary&lt;int, string&gt; people = new Dictionary&lt;int, string&gt;();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словник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ключі приймає значення типу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як значення – рядки.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визначенні словника його відразу можна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ініціалізувати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значеннями: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people = new Dictionary&lt;int, string&gt;()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5, "Tom"},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3, "Sam"},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11, "Bob"}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ініціалізації застосовується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ініціалізатор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 фігурних дужках після виклику конструктора передаються об’єкту початкові дані. У випадку зі словником ми можемо передати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ініціалізаторі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набір елементів, де кожен елемент знаходиться у фігурних дужках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5, "Tom"}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CB6CC2DE-0767-4077-8D88-AE7BC58620B6}"/>
              </a:ext>
            </a:extLst>
          </p:cNvPr>
          <p:cNvSpPr/>
          <p:nvPr/>
        </p:nvSpPr>
        <p:spPr>
          <a:xfrm>
            <a:off x="6530109" y="3429000"/>
            <a:ext cx="5384800" cy="1881909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var people = new Dictionary&lt;int, string&gt;()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{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    [5] = "Tom",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</a:rPr>
              <a:t>    [6] = "Sam",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</a:rPr>
              <a:t>    [7] = "Bob«</a:t>
            </a:r>
            <a:r>
              <a:rPr lang="uk-UA" sz="1600" b="1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}; </a:t>
            </a:r>
          </a:p>
          <a:p>
            <a:pPr algn="ctr"/>
            <a:r>
              <a:rPr lang="uk-UA" sz="1600" dirty="0">
                <a:solidFill>
                  <a:schemeClr val="tx1"/>
                </a:solidFill>
              </a:rPr>
              <a:t>При такому способі ініціалізації в квадратних дужках вказується ключ і йому присвоюється значення </a:t>
            </a:r>
            <a:r>
              <a:rPr lang="uk-UA" dirty="0">
                <a:solidFill>
                  <a:schemeClr val="tx1"/>
                </a:solidFill>
              </a:rPr>
              <a:t>елемента.</a:t>
            </a:r>
          </a:p>
        </p:txBody>
      </p:sp>
    </p:spTree>
    <p:extLst>
      <p:ext uri="{BB962C8B-B14F-4D97-AF65-F5344CB8AC3E}">
        <p14:creationId xmlns:p14="http://schemas.microsoft.com/office/powerpoint/2010/main" val="16929518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F55C016-2516-40E1-B805-0E648C0D2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7308"/>
            <a:ext cx="10515600" cy="60128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перебору словника можна застосовувати цикл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people = new Dictionary&lt;int, string&gt;()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[5] = "Tom",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[6] = "Sam",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[7] = "Bob"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foreach(var person in people)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($"key: 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person.Key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 value: 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person.Value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ключ,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дужках: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словник[ключ]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C67C13B-A042-45DB-ACA6-56B59A233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9908" y="3429000"/>
            <a:ext cx="2170382" cy="136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0088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356C8FE-322E-48C8-8AE1-49F199729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5636"/>
            <a:ext cx="10515600" cy="610523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отримати та змінити елементи словника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people = new Dictionary&lt;int, string&gt;()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[5] = "Tom",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[6] = "Sam",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[7] = "Bob",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отримуємо елемент по ключу 6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people[6];  // Sam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 // Sam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змінюємо значення по ключу 6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people[6] = "Mike";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(people[6]);  // Mike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додаємо новий елемент по ключу 22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people[22] = "Eugene";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(people[22]);  // Eugene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2782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A59FD54-485E-4D5C-99D4-8B59F16F8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6400"/>
            <a:ext cx="10515600" cy="5938982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 методів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Dictionary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виділити такі: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Add(K key, V value):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 новий елемент у словник.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Clear():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очищує словник.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ContainsKey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 key):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 наявність елемента з певним ключем та повертає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його наявності у словнику.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ContainsValue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 value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 наявність елемента з певним значенням та повертає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його наявності у словнику.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Remove(K key):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по ключу елемент зі словника.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Інша версія методу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Remove(…)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отримати видалений елемент у вихідний параметр: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bool Remove(K key, out V value).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TryGetValue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 key, out V value):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з словника елемент ключа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успішному отриманні передає значення елемента у вихідний параметр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повертає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TryAdd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 key, V value):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 до словника елемент із ключем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значенням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успішному додаванні повертає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7966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642C5DD-E82A-4D3A-84FF-2573509DC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382"/>
            <a:ext cx="10515600" cy="592758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умовна телефонна книга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phoneBook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Dictionary&lt;string, string&gt;();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додаємо елемент: ключ – номер телефону, значення – ім'я абонента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phoneBook.Add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("+123456", "Tom");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// або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phoneBook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["+123456"] = "Tom";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 наявності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phoneExists1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phoneBook.ContainsKey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("+123456"); // true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($"+123456: {phoneExists1}");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phoneExists2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phoneBook.ContainsKey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("+567456"); // false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($"+567456: {phoneExists2}");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abonentExists1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phoneBook.ContainsValue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("Tom"); // true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($"Tom: {abonentExists1}");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abonentExists2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phoneBook.ContainsValue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("Bob"); // false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($"Bob: {abonentExists2}");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видалення елемента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phoneBook.Remove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("+123456");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перевіряємо кількість елементів після видалення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($"Count: 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phoneBook.Count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 // Count: 0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636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86FB65D-7DFA-4C6F-98F9-54646B704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54182"/>
            <a:ext cx="10910455" cy="5622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Колекції 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розділити на дві групи: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неузагальнені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узагальнені.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Неузагальнені колекції працюють лише з об'єктами певних типів даних (зазвичай це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System.Object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Динамічний масив елементів типу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objList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{ 1, 2, "Hello world!", 'c', 3.0f};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Узагальнені колекції є аналогами шаблонних класів мови С++. Вони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 уніфіковано працювати з об'єктами різних типів даних.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Список цілих елементів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List&lt;int&gt; numbers = new List&lt;int&gt;() { 1, 2, 3, 4, 5 };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686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AB991E4-C77F-4311-B9F0-7CB601656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3345"/>
            <a:ext cx="10688782" cy="573361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роботи з колекціями застосовуються спеціальні інтерфейси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Ienumerator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IEnumerator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 два – у разі  узагальнених класів).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ітератор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послідовного перебору колекції, наприклад, у циклі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свого методу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GetEnumerator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ітератор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всіх класів, що реалізують цей інтерфейс. Він є базовим для всіх колекцій.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 функції надають узагальнені інтерфейси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IEnumerator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153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75D8861-0E3D-4534-AA58-F0166CA43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0364"/>
            <a:ext cx="10515600" cy="557659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колекції мають спільні властивості. Для обробки колекції елементів ви повинні мати можливість: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indent="-536575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Додавати елементи до колекції.</a:t>
            </a:r>
          </a:p>
          <a:p>
            <a:pPr marL="895350" indent="-536575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Видаляти елементи з колекції.</a:t>
            </a:r>
          </a:p>
          <a:p>
            <a:pPr marL="895350" indent="-536575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 конкретні елементи з колекції.</a:t>
            </a:r>
          </a:p>
          <a:p>
            <a:pPr marL="895350" indent="-536575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Підрахувати кількість елементів в колекції.</a:t>
            </a:r>
          </a:p>
          <a:p>
            <a:pPr marL="895350" indent="-536575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Перебрати елементи в колекції один за одним.</a:t>
            </a:r>
          </a:p>
        </p:txBody>
      </p:sp>
    </p:spTree>
    <p:extLst>
      <p:ext uri="{BB962C8B-B14F-4D97-AF65-F5344CB8AC3E}">
        <p14:creationId xmlns:p14="http://schemas.microsoft.com/office/powerpoint/2010/main" val="1327770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F5D901C-2FCA-48B5-BCE2-5B139BA77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473" y="406400"/>
            <a:ext cx="11462327" cy="6151418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Колекція 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об’єкт, що містить набір значень і дозволяє взаємодіяти з цими значеннями (переглядати, додавати, змінювати, видаляти, сортувати …) 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колекцій за характеристиками </a:t>
            </a:r>
          </a:p>
          <a:p>
            <a:pPr>
              <a:lnSpc>
                <a:spcPct val="120000"/>
              </a:lnSpc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Постійні, динамічні</a:t>
            </a:r>
          </a:p>
          <a:p>
            <a:pPr>
              <a:lnSpc>
                <a:spcPct val="120000"/>
              </a:lnSpc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зберігати об’єкти одного типу чи об’єкти різних типів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колекцій з логіки організації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Масив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Двовимірний масив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Багатомірний масив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Впорядкована колекція об’єктів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останнім прийшов – першим вийшов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LIFO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Черга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першим прийшов – першим вийшов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FIFO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Асоціативний масив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(словник) – невпорядкована колекція, що зберігає пари «ключ – значення»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невпорядкована колекція, що зберігає набір унікальних значень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Мультимножина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множина, що допускає наявність одночасно кількох однакових значень.</a:t>
            </a:r>
          </a:p>
        </p:txBody>
      </p:sp>
    </p:spTree>
    <p:extLst>
      <p:ext uri="{BB962C8B-B14F-4D97-AF65-F5344CB8AC3E}">
        <p14:creationId xmlns:p14="http://schemas.microsoft.com/office/powerpoint/2010/main" val="687356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B894DE1-BE1A-4655-A038-5EE0242A0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89526"/>
            <a:ext cx="11187545" cy="5957455"/>
          </a:xfrm>
        </p:spPr>
        <p:txBody>
          <a:bodyPr>
            <a:normAutofit fontScale="62500" lnSpcReduction="20000"/>
          </a:bodyPr>
          <a:lstStyle/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 клас колекції 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 методи і властивості, які допомагають здійснити  основні операції. Але крім  стандартних  операцій можна керувати колекціями по-різному в залежності від конкретних вимог програми. 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списку як одновимірний масив, який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розширюється в міру додавання елементів. Наприклад, використовувати клас список можна для підтримки списку доступних напоїв у кафе.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Dictionary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Словник) зберігає колекцію пар ключ/значення. Кожен елемент в колекції складається з двох об'єктів – ключа і значення. Значення є об'єкт, який ви хочете зберігати та переглядати, а ключ є об'єктом, який ви використовуєте для індексування та пошуку значення. У більшості класів словник, ключ повинен бути унікальним, в той час як повторювані значення цілком прийнятні. Наприклад, ви могли б використовувати клас словників для зберігання списку рецептів кави. Ключ буде містити унікальне ім'я кави, а значення буде містити інгредієнти та інструкції для приготування кави.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Queue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Черга) являє собою колекції об'єктів, що умовно називається "перший прийшов – перший пішов", як і відбувається зазвичай (якщо відкинути випадки "я тільки запитати") у звичайних чергах. Ми отримуємо елементи з колекції в тому ж порядку, в якому вони були додані. Наприклад, ви можете використовувати клас чергу для обробки замовлень в кафе, щоб гарантувати, що клієнти отримують свої напої в порядку черги.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Stack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Стек) представляє собою колекцію об'єктів, що умовно називається "останній прийшов – перший пішов". Елемент, який ви додали в колекцію останнім є першим елементом, який ви будете переглядати. Наприклад, ви можете використовувати клас стек, щоб визначити 10 останніх відвідувачів вашого кафе.</a:t>
            </a:r>
          </a:p>
        </p:txBody>
      </p:sp>
    </p:spTree>
    <p:extLst>
      <p:ext uri="{BB962C8B-B14F-4D97-AF65-F5344CB8AC3E}">
        <p14:creationId xmlns:p14="http://schemas.microsoft.com/office/powerpoint/2010/main" val="272112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2D6D25-6207-4BEB-8BD0-7636B4B9F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6148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List&lt;T&gt;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FC7210D-0F18-4C9C-9D49-955A237F2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418" y="831274"/>
            <a:ext cx="11222182" cy="566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List&lt;T&gt;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найпростішим універсальним списком для зберігання однорідних об'єктів. Розмір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List&lt;T&gt;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змінюватися, а доступ до елементів списку здійснюється за цілим індексом. Нижче представлені основні властивості та методи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List&lt;T&gt;: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Add(T item)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 нового елемента до списку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AddRange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ICollection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collection)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 до списку колекції або масиву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BinarySearch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 item)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бінарний пошук елемента у списку. Якщо елемент знайдено, метод повертає індекс цього елемента в колекції. При цьому список має бути відсортований.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IndexOf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 item)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індекс першого входження елемента у списку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Insert(int index, T item)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вставляє елемент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item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списку на позицію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bool Remove (T item)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елемент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item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зі списку, і якщо видалення пройшло успішно, повертає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RemoveAt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 index)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видалення елемента за вказаним індексом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Sort()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 списку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або задає загальну кількість елементів, які може вмістити внутрішня структура даних без зміни розміру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кількість елементів, що містяться у списку.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Item[Int32]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або задає елемент за вказаним індексом.</a:t>
            </a:r>
          </a:p>
        </p:txBody>
      </p:sp>
    </p:spTree>
    <p:extLst>
      <p:ext uri="{BB962C8B-B14F-4D97-AF65-F5344CB8AC3E}">
        <p14:creationId xmlns:p14="http://schemas.microsoft.com/office/powerpoint/2010/main" val="2510693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FE007D-7551-4023-A77D-72AD82D8C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309"/>
            <a:ext cx="11178310" cy="65947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ListExample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class Person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public string Name { get; set; }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class Program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static void Main(string[]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List&lt;Person&gt; people = new List&lt;Person&gt;(2);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//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створенні списку можна вказати початкову довжину  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 = 2)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people.Add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(new Person() { Name = «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Том" });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people.Add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(new Person() { Name = «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Андрій" });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people.Add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(new Person() { Name = «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Іван" });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people.Add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(new Person() { Name = «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Наталя" });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people.Add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(new Person() { Name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Таня" });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($"Capacity = {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people.Capacity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//виводимо значення ємності і кількості елементів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($"Count = {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people.Count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(Person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people)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перебираємо елементи списку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person.Name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списка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{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people[1].Name}");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}}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отримуємо другий елемент списку</a:t>
            </a:r>
          </a:p>
        </p:txBody>
      </p:sp>
    </p:spTree>
    <p:extLst>
      <p:ext uri="{BB962C8B-B14F-4D97-AF65-F5344CB8AC3E}">
        <p14:creationId xmlns:p14="http://schemas.microsoft.com/office/powerpoint/2010/main" val="3351112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3014</Words>
  <Application>Microsoft Office PowerPoint</Application>
  <PresentationFormat>Широкий екран</PresentationFormat>
  <Paragraphs>279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Тема Office</vt:lpstr>
      <vt:lpstr>Колекції в С #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 Клас List&lt;T&gt; </vt:lpstr>
      <vt:lpstr>Презентація PowerPoint</vt:lpstr>
      <vt:lpstr>Презентація PowerPoint</vt:lpstr>
      <vt:lpstr>Презентація PowerPoint</vt:lpstr>
      <vt:lpstr>Презентація PowerPoint</vt:lpstr>
      <vt:lpstr>Kлас ArrayList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 Колекція Словник (Dictionary&lt;K, V&gt;) 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Колекції в С #</dc:title>
  <dc:creator>Oksana Okunkova</dc:creator>
  <cp:lastModifiedBy>Oksana Okunkova</cp:lastModifiedBy>
  <cp:revision>16</cp:revision>
  <dcterms:created xsi:type="dcterms:W3CDTF">2026-03-26T20:34:59Z</dcterms:created>
  <dcterms:modified xsi:type="dcterms:W3CDTF">2026-03-30T05:28:42Z</dcterms:modified>
</cp:coreProperties>
</file>