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71"/>
  </p:notesMasterIdLst>
  <p:sldIdLst>
    <p:sldId id="259" r:id="rId2"/>
    <p:sldId id="257" r:id="rId3"/>
    <p:sldId id="306" r:id="rId4"/>
    <p:sldId id="321" r:id="rId5"/>
    <p:sldId id="322" r:id="rId6"/>
    <p:sldId id="323" r:id="rId7"/>
    <p:sldId id="324" r:id="rId8"/>
    <p:sldId id="325" r:id="rId9"/>
    <p:sldId id="334" r:id="rId10"/>
    <p:sldId id="327" r:id="rId11"/>
    <p:sldId id="328" r:id="rId12"/>
    <p:sldId id="329" r:id="rId13"/>
    <p:sldId id="332" r:id="rId14"/>
    <p:sldId id="335" r:id="rId15"/>
    <p:sldId id="336" r:id="rId16"/>
    <p:sldId id="337" r:id="rId17"/>
    <p:sldId id="339" r:id="rId18"/>
    <p:sldId id="338" r:id="rId19"/>
    <p:sldId id="340" r:id="rId20"/>
    <p:sldId id="341" r:id="rId21"/>
    <p:sldId id="333" r:id="rId22"/>
    <p:sldId id="348" r:id="rId23"/>
    <p:sldId id="349" r:id="rId24"/>
    <p:sldId id="350" r:id="rId25"/>
    <p:sldId id="351" r:id="rId26"/>
    <p:sldId id="352" r:id="rId27"/>
    <p:sldId id="353" r:id="rId28"/>
    <p:sldId id="354" r:id="rId29"/>
    <p:sldId id="355" r:id="rId30"/>
    <p:sldId id="365" r:id="rId31"/>
    <p:sldId id="307" r:id="rId32"/>
    <p:sldId id="300" r:id="rId33"/>
    <p:sldId id="318" r:id="rId34"/>
    <p:sldId id="308" r:id="rId35"/>
    <p:sldId id="319" r:id="rId36"/>
    <p:sldId id="320" r:id="rId37"/>
    <p:sldId id="309" r:id="rId38"/>
    <p:sldId id="263" r:id="rId39"/>
    <p:sldId id="264" r:id="rId40"/>
    <p:sldId id="265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271" r:id="rId50"/>
    <p:sldId id="272" r:id="rId51"/>
    <p:sldId id="273" r:id="rId52"/>
    <p:sldId id="274" r:id="rId53"/>
    <p:sldId id="275" r:id="rId54"/>
    <p:sldId id="276" r:id="rId55"/>
    <p:sldId id="277" r:id="rId56"/>
    <p:sldId id="278" r:id="rId57"/>
    <p:sldId id="279" r:id="rId58"/>
    <p:sldId id="260" r:id="rId59"/>
    <p:sldId id="261" r:id="rId60"/>
    <p:sldId id="356" r:id="rId61"/>
    <p:sldId id="266" r:id="rId62"/>
    <p:sldId id="357" r:id="rId63"/>
    <p:sldId id="358" r:id="rId64"/>
    <p:sldId id="359" r:id="rId65"/>
    <p:sldId id="360" r:id="rId66"/>
    <p:sldId id="361" r:id="rId67"/>
    <p:sldId id="362" r:id="rId68"/>
    <p:sldId id="363" r:id="rId69"/>
    <p:sldId id="364" r:id="rId7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18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563A4-0842-4BD0-B00B-6A46712841AD}" type="datetimeFigureOut">
              <a:rPr lang="uk-UA" smtClean="0"/>
              <a:pPr/>
              <a:t>14.03.2025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66D8B-23BE-4978-893B-3D872D3455A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31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32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ВД-</a:t>
            </a:r>
            <a:r>
              <a:rPr lang="uk-UA" baseline="0" dirty="0"/>
              <a:t> валовий дохід;</a:t>
            </a:r>
          </a:p>
          <a:p>
            <a:r>
              <a:rPr lang="uk-UA" baseline="0" dirty="0" err="1"/>
              <a:t>МГВ</a:t>
            </a:r>
            <a:r>
              <a:rPr lang="uk-UA" baseline="0" dirty="0"/>
              <a:t> – матеріально-грошові витрати;</a:t>
            </a:r>
          </a:p>
          <a:p>
            <a:r>
              <a:rPr lang="uk-UA" baseline="0" dirty="0" err="1"/>
              <a:t>ФОП</a:t>
            </a:r>
            <a:r>
              <a:rPr lang="uk-UA" baseline="0" dirty="0"/>
              <a:t> – фонд оплати праці; </a:t>
            </a:r>
          </a:p>
          <a:p>
            <a:r>
              <a:rPr lang="uk-UA" baseline="0" dirty="0"/>
              <a:t>ЧД – чистий дохід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37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38</a:t>
            </a:fld>
            <a:endParaRPr lang="uk-U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39</a:t>
            </a:fld>
            <a:endParaRPr lang="uk-U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Рис. 4. Методи планування виручки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40</a:t>
            </a:fld>
            <a:endParaRPr lang="uk-U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ki-data.uk-ua.nina.az/&#1050;&#1086;&#1088;&#1080;&#1089;&#1085;&#1110;_&#1082;&#1086;&#1087;&#1072;&#1083;&#1080;&#1085;&#1080;.html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7.png"/><Relationship Id="rId4" Type="http://schemas.openxmlformats.org/officeDocument/2006/relationships/oleObject" Target="../embeddings/oleObject5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40.png"/><Relationship Id="rId4" Type="http://schemas.openxmlformats.org/officeDocument/2006/relationships/oleObject" Target="../embeddings/oleObject8.bin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1428736"/>
            <a:ext cx="5105400" cy="2868168"/>
          </a:xfrm>
        </p:spPr>
        <p:txBody>
          <a:bodyPr/>
          <a:lstStyle/>
          <a:p>
            <a:pPr algn="ctr"/>
            <a:r>
              <a:rPr lang="uk-UA" sz="3600" dirty="0"/>
              <a:t>Формування, розподіл і використання балансового прибутку підприємств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Ключові</a:t>
            </a:r>
            <a:r>
              <a:rPr lang="ru-RU" dirty="0"/>
              <a:t> </a:t>
            </a:r>
            <a:r>
              <a:rPr lang="ru-RU" dirty="0" err="1"/>
              <a:t>факти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389128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сума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прямих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збитків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включно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державними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приватних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осіб-підприємців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оцінюється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$13 млрд. З них $9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частка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збитків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великих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середніх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Загальні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непрямі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втрати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сягають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$33,1 млрд.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необхідна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сума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$24,9 млрд.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говорити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пошкодження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прямі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втрати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оцінками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банку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партнерів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найбільших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втрат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зазнали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житловий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сектор (38%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сумарних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пошкоджень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транспорт (26%),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енергетика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(8%),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промисловість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торгівля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(8%),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сільське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господарство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(7%).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7239000" cy="609857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Переважна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зруйнованих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пошкоджених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сконцентрована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шести областях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Київській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Донецькій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(по 17%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Запорізькій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(14%),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Харківській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(13%,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Луганській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(10%)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Миколаївській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(8%). 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область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реєстрації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співпадає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областю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отримало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прямі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збитки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найбільших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розмірами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активів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зазнали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прямих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збитків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збройної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агресії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РФ у 2022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увійшли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ММК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Ілліча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Азовсталь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Нібулон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«Мотор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оцінками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експертів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19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приватних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державних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(17%)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з-поміж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великих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середніх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зруйновано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повністю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90 (83%)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пошкоджені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7239000" cy="5455628"/>
          </a:xfrm>
        </p:spPr>
        <p:txBody>
          <a:bodyPr>
            <a:normAutofit/>
          </a:bodyPr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Останніми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з-поміж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зафіксованих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пошкоджених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великих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зазнали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руйнувань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АТ «Мотор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Січ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ракетного удару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жовтні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2022 року, 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Укрхімтрансаміак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Глини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Донбасу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та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Нібулон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28A3E9C-7236-D9A1-9444-E2A5915DCB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764704"/>
            <a:ext cx="6912767" cy="569165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0880471-9CED-5E87-A66C-C408F3A70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825" y="2276872"/>
            <a:ext cx="7143750" cy="2722959"/>
          </a:xfrm>
        </p:spPr>
      </p:pic>
    </p:spTree>
    <p:extLst>
      <p:ext uri="{BB962C8B-B14F-4D97-AF65-F5344CB8AC3E}">
        <p14:creationId xmlns:p14="http://schemas.microsoft.com/office/powerpoint/2010/main" val="2396223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BDA33F9-B0CF-A80F-D31A-7B934B3BAC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125" y="1813719"/>
            <a:ext cx="6915150" cy="4438650"/>
          </a:xfrm>
        </p:spPr>
      </p:pic>
    </p:spTree>
    <p:extLst>
      <p:ext uri="{BB962C8B-B14F-4D97-AF65-F5344CB8AC3E}">
        <p14:creationId xmlns:p14="http://schemas.microsoft.com/office/powerpoint/2010/main" val="1070905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A6B01ED-9D9A-81FA-9BD0-401914EBF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4269" y="1609725"/>
            <a:ext cx="6364861" cy="4846638"/>
          </a:xfrm>
        </p:spPr>
      </p:pic>
    </p:spTree>
    <p:extLst>
      <p:ext uri="{BB962C8B-B14F-4D97-AF65-F5344CB8AC3E}">
        <p14:creationId xmlns:p14="http://schemas.microsoft.com/office/powerpoint/2010/main" val="1602354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0ED4537-E0D4-9152-3645-22504C346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476672"/>
            <a:ext cx="5832647" cy="5979691"/>
          </a:xfrm>
        </p:spPr>
      </p:pic>
    </p:spTree>
    <p:extLst>
      <p:ext uri="{BB962C8B-B14F-4D97-AF65-F5344CB8AC3E}">
        <p14:creationId xmlns:p14="http://schemas.microsoft.com/office/powerpoint/2010/main" val="948941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8CA9A67-B58F-BE1B-6447-2C0D252843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506" y="1609725"/>
            <a:ext cx="6958387" cy="4846638"/>
          </a:xfrm>
        </p:spPr>
      </p:pic>
    </p:spTree>
    <p:extLst>
      <p:ext uri="{BB962C8B-B14F-4D97-AF65-F5344CB8AC3E}">
        <p14:creationId xmlns:p14="http://schemas.microsoft.com/office/powerpoint/2010/main" val="1818518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A9702E5-72A4-5A7B-6BD1-F7701F03E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548680"/>
            <a:ext cx="5400599" cy="5907683"/>
          </a:xfrm>
        </p:spPr>
      </p:pic>
    </p:spTree>
    <p:extLst>
      <p:ext uri="{BB962C8B-B14F-4D97-AF65-F5344CB8AC3E}">
        <p14:creationId xmlns:p14="http://schemas.microsoft.com/office/powerpoint/2010/main" val="367852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7239000" cy="4286280"/>
          </a:xfrm>
        </p:spPr>
        <p:txBody>
          <a:bodyPr>
            <a:normAutofit/>
          </a:bodyPr>
          <a:lstStyle/>
          <a:p>
            <a:pPr marL="0" lvl="0" indent="360000" algn="ctr">
              <a:buNone/>
            </a:pPr>
            <a:endParaRPr lang="uk-UA" b="1" u="sng" dirty="0">
              <a:latin typeface="Times New Roman" pitchFamily="18" charset="0"/>
              <a:cs typeface="Times New Roman" pitchFamily="18" charset="0"/>
            </a:endParaRPr>
          </a:p>
          <a:p>
            <a:pPr marL="0" lvl="0" indent="360000" algn="ctr">
              <a:buNone/>
            </a:pPr>
            <a:r>
              <a:rPr lang="uk-UA" b="1" u="sng" dirty="0">
                <a:latin typeface="Times New Roman" pitchFamily="18" charset="0"/>
                <a:cs typeface="Times New Roman" pitchFamily="18" charset="0"/>
              </a:rPr>
              <a:t>Питання лекції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algn="just">
              <a:buFont typeface="Wingdings 2"/>
              <a:buAutoNum type="arabicPeriod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Формування прибутку підприємств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Методи планування прибутку на підприємствах</a:t>
            </a:r>
          </a:p>
          <a:p>
            <a:pPr marL="514350" indent="-514350" algn="just">
              <a:buAutoNum type="arabicPeriod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Розподіл та використання прибутку підприємства</a:t>
            </a:r>
          </a:p>
          <a:p>
            <a:pPr marL="514350" indent="-514350" algn="just">
              <a:buAutoNum type="arabicPeriod"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1DBF3DD-993B-DB17-6A20-B40CDAC9F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764704"/>
            <a:ext cx="5876925" cy="187220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622C6A-AF33-51C0-6530-FEDC11095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9" y="2638368"/>
            <a:ext cx="5876924" cy="245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68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8072462" cy="475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A4160CB-45AB-ED65-5E25-2CE6650191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40768"/>
            <a:ext cx="7239000" cy="5040480"/>
          </a:xfrm>
        </p:spPr>
      </p:pic>
    </p:spTree>
    <p:extLst>
      <p:ext uri="{BB962C8B-B14F-4D97-AF65-F5344CB8AC3E}">
        <p14:creationId xmlns:p14="http://schemas.microsoft.com/office/powerpoint/2010/main" val="4256664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C8F50DB-6863-4544-273B-9828BC1DDF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72817"/>
            <a:ext cx="7239000" cy="1143000"/>
          </a:xfrm>
        </p:spPr>
      </p:pic>
    </p:spTree>
    <p:extLst>
      <p:ext uri="{BB962C8B-B14F-4D97-AF65-F5344CB8AC3E}">
        <p14:creationId xmlns:p14="http://schemas.microsoft.com/office/powerpoint/2010/main" val="225321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01F9ED1-684F-3A97-0D8F-BCE6B1CF0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769" y="1609725"/>
            <a:ext cx="5917862" cy="4846638"/>
          </a:xfrm>
        </p:spPr>
      </p:pic>
    </p:spTree>
    <p:extLst>
      <p:ext uri="{BB962C8B-B14F-4D97-AF65-F5344CB8AC3E}">
        <p14:creationId xmlns:p14="http://schemas.microsoft.com/office/powerpoint/2010/main" val="1512641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B06CA17-A5EF-17E3-0811-F8D0FF8ED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2777"/>
            <a:ext cx="7239000" cy="3744416"/>
          </a:xfrm>
        </p:spPr>
      </p:pic>
    </p:spTree>
    <p:extLst>
      <p:ext uri="{BB962C8B-B14F-4D97-AF65-F5344CB8AC3E}">
        <p14:creationId xmlns:p14="http://schemas.microsoft.com/office/powerpoint/2010/main" val="138055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6A54C10-6A4B-4E00-4DBD-F950B1DB3C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620688"/>
            <a:ext cx="6768752" cy="5835675"/>
          </a:xfrm>
        </p:spPr>
      </p:pic>
    </p:spTree>
    <p:extLst>
      <p:ext uri="{BB962C8B-B14F-4D97-AF65-F5344CB8AC3E}">
        <p14:creationId xmlns:p14="http://schemas.microsoft.com/office/powerpoint/2010/main" val="1501636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25CCC0E-6AB1-55F4-4CEE-7CB0402C2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08721"/>
            <a:ext cx="7239000" cy="5509026"/>
          </a:xfrm>
        </p:spPr>
      </p:pic>
    </p:spTree>
    <p:extLst>
      <p:ext uri="{BB962C8B-B14F-4D97-AF65-F5344CB8AC3E}">
        <p14:creationId xmlns:p14="http://schemas.microsoft.com/office/powerpoint/2010/main" val="1830995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9576850-7B77-D2F8-1790-F6A8C9F07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96752"/>
            <a:ext cx="7239000" cy="4835821"/>
          </a:xfrm>
        </p:spPr>
      </p:pic>
    </p:spTree>
    <p:extLst>
      <p:ext uri="{BB962C8B-B14F-4D97-AF65-F5344CB8AC3E}">
        <p14:creationId xmlns:p14="http://schemas.microsoft.com/office/powerpoint/2010/main" val="212107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B096E1D-C597-628B-8E99-B869E4A62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24745"/>
            <a:ext cx="7239000" cy="3600399"/>
          </a:xfrm>
        </p:spPr>
      </p:pic>
    </p:spTree>
    <p:extLst>
      <p:ext uri="{BB962C8B-B14F-4D97-AF65-F5344CB8AC3E}">
        <p14:creationId xmlns:p14="http://schemas.microsoft.com/office/powerpoint/2010/main" val="2059261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Прибуток як кінцевий фінансовий результат діяльності підприємства представляє собою різницю між загальною сумою доходів і витратами на виробництво і реалізацію продукції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	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абсолютної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впливають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ефективність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фінансово-господарської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сфера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галузь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установлені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законодавством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Балансовий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сума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звітний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отримана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як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межами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00BFAE-6004-E1CD-CB8F-492DC0BE8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39"/>
            <a:ext cx="7239000" cy="1820971"/>
          </a:xfrm>
        </p:spPr>
        <p:txBody>
          <a:bodyPr>
            <a:normAutofit fontScale="90000"/>
          </a:bodyPr>
          <a:lstStyle/>
          <a:p>
            <a:pPr algn="ctr"/>
            <a:br>
              <a:rPr kumimoji="0" lang="uk-UA" altLang="uk-UA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nrope"/>
              </a:rPr>
            </a:br>
            <a:br>
              <a:rPr kumimoji="0" lang="uk-UA" altLang="uk-UA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nrope"/>
              </a:rPr>
            </a:br>
            <a:br>
              <a:rPr kumimoji="0" lang="uk-UA" altLang="uk-UA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nrope"/>
              </a:rPr>
            </a:br>
            <a:r>
              <a:rPr kumimoji="0" lang="uk-UA" altLang="uk-UA" sz="3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nrope"/>
              </a:rPr>
              <a:t>Топ-10 підприємств за чистим доходом від реалізації (за 1 півріччя 2024 року):</a:t>
            </a:r>
            <a:br>
              <a:rPr kumimoji="0" lang="uk-UA" altLang="uk-UA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nrope"/>
              </a:rPr>
            </a:br>
            <a:endParaRPr lang="uk-UA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BF5DDCC-3155-A5F2-60F0-F1FE6424CD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2106428"/>
            <a:ext cx="7283152" cy="38522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6960" rIns="-4761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nrope"/>
              </a:rPr>
              <a:t>1. ТОВ "</a:t>
            </a:r>
            <a:r>
              <a:rPr kumimoji="0" lang="uk-UA" altLang="uk-UA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Manrope"/>
              </a:rPr>
              <a:t>Д.Трейдінг</a:t>
            </a: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nrope"/>
              </a:rPr>
              <a:t>" — 215,8 млрд грн (прибуток 5,6 млрд грн)</a:t>
            </a:r>
            <a:endParaRPr kumimoji="0" lang="uk-UA" alt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nrope"/>
              </a:rPr>
              <a:t>2. ТОВ "АТБ-Маркет" — 208,9 млрд грн (прибуток 3,1 млрд грн)</a:t>
            </a:r>
            <a:endParaRPr kumimoji="0" lang="uk-UA" alt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nrope"/>
              </a:rPr>
              <a:t>3. АТ "Національна Атомна Енергогенеруюча Компанія "Енергоатом"" — 207,0 млрд грн (прибуток 1,3 млрд грн)</a:t>
            </a:r>
            <a:endParaRPr kumimoji="0" lang="uk-UA" alt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nrope"/>
              </a:rPr>
              <a:t>4. АТ "Національна Акціонерна Компанія "Нафтогаз України" — 157,8 млрд грн (прибуток 0,9 млрд грн)</a:t>
            </a:r>
            <a:endParaRPr kumimoji="0" lang="uk-UA" alt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nrope"/>
              </a:rPr>
              <a:t>5. ТОВ "Газопостачальна Компанія "Нафтогаз </a:t>
            </a:r>
            <a:r>
              <a:rPr kumimoji="0" lang="uk-UA" altLang="uk-UA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Manrope"/>
              </a:rPr>
              <a:t>Трейдинг</a:t>
            </a: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nrope"/>
              </a:rPr>
              <a:t>" — 124,9 млрд грн (збиток 9,1 млрд грн)</a:t>
            </a:r>
            <a:endParaRPr kumimoji="0" lang="uk-UA" alt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nrope"/>
              </a:rPr>
              <a:t>6. ПАТ "</a:t>
            </a:r>
            <a:r>
              <a:rPr kumimoji="0" lang="uk-UA" altLang="uk-UA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Manrope"/>
              </a:rPr>
              <a:t>Укpнaфта</a:t>
            </a: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nrope"/>
              </a:rPr>
              <a:t>" — 105,2 млрд грн (прибуток 16,4 млрд грн)</a:t>
            </a:r>
            <a:endParaRPr kumimoji="0" lang="uk-UA" alt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nrope"/>
              </a:rPr>
              <a:t>7. АТ "Укрзалізниця" — 102,9 млрд грн (збиток 2,7 млрд грн</a:t>
            </a:r>
          </a:p>
          <a:p>
            <a:pPr marL="0" indent="0" algn="just">
              <a:buNone/>
            </a:pPr>
            <a:r>
              <a:rPr lang="uk-UA" sz="1600" b="0" i="0" dirty="0">
                <a:solidFill>
                  <a:srgbClr val="000000"/>
                </a:solidFill>
                <a:effectLst/>
                <a:latin typeface="Manrope"/>
              </a:rPr>
              <a:t>8. ПАТ "Національна Енергетична Компанія "Укренерго"" — 101,1 млрд грн (збиток 37,7 млрд грн)</a:t>
            </a:r>
          </a:p>
          <a:p>
            <a:pPr marL="0" indent="0" algn="just">
              <a:buNone/>
            </a:pPr>
            <a:r>
              <a:rPr lang="uk-UA" sz="1600" b="0" i="0" dirty="0">
                <a:solidFill>
                  <a:srgbClr val="000000"/>
                </a:solidFill>
                <a:effectLst/>
                <a:latin typeface="Manrope"/>
              </a:rPr>
              <a:t>9. АТ "Укргазвидобування" — 100,6 млрд грн (прибуток 20,9 млрд грн)</a:t>
            </a:r>
          </a:p>
          <a:p>
            <a:pPr marL="0" indent="0" algn="just">
              <a:buNone/>
            </a:pPr>
            <a:r>
              <a:rPr lang="uk-UA" sz="1600" b="0" i="0" dirty="0">
                <a:solidFill>
                  <a:srgbClr val="000000"/>
                </a:solidFill>
                <a:effectLst/>
                <a:latin typeface="Manrope"/>
              </a:rPr>
              <a:t>10. ТОВ "Сільпо-</a:t>
            </a:r>
            <a:r>
              <a:rPr lang="uk-UA" sz="1600" b="0" i="0" dirty="0" err="1">
                <a:solidFill>
                  <a:srgbClr val="000000"/>
                </a:solidFill>
                <a:effectLst/>
                <a:latin typeface="Manrope"/>
              </a:rPr>
              <a:t>Фуд</a:t>
            </a:r>
            <a:r>
              <a:rPr lang="uk-UA" sz="1600" b="0" i="0" dirty="0">
                <a:solidFill>
                  <a:srgbClr val="000000"/>
                </a:solidFill>
                <a:effectLst/>
                <a:latin typeface="Manrope"/>
              </a:rPr>
              <a:t>" — 93,0 млрд грн (прибуток 0,2 млрд грн).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246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642918"/>
            <a:ext cx="70009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балансового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пов'язане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кількома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напрямками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По-перше,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основна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результатом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По-друге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основною для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даного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пов'язана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реалізацією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матеріальних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нематеріальних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цінностей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визначали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іншої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По-третє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пов'язана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здійсненням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інвестицій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По-четверте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фінансова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пов'язана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отриманням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відсотків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за кредит,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одержанням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облігацій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0313" name="Rectangle 25"/>
          <p:cNvSpPr>
            <a:spLocks noChangeArrowheads="1"/>
          </p:cNvSpPr>
          <p:nvPr/>
        </p:nvSpPr>
        <p:spPr bwMode="auto">
          <a:xfrm>
            <a:off x="4667250" y="587375"/>
            <a:ext cx="2316163" cy="361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Прибуток підприємства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312" name="Rectangle 24"/>
          <p:cNvSpPr>
            <a:spLocks noChangeArrowheads="1"/>
          </p:cNvSpPr>
          <p:nvPr/>
        </p:nvSpPr>
        <p:spPr bwMode="auto">
          <a:xfrm>
            <a:off x="2603500" y="1203325"/>
            <a:ext cx="1954213" cy="361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Прибуток (збиток) від звичайної діяльності</a:t>
            </a:r>
            <a:endParaRPr kumimoji="0" lang="uk-UA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311" name="AutoShape 23"/>
          <p:cNvSpPr>
            <a:spLocks noChangeArrowheads="1"/>
          </p:cNvSpPr>
          <p:nvPr/>
        </p:nvSpPr>
        <p:spPr bwMode="auto">
          <a:xfrm>
            <a:off x="5572132" y="1714488"/>
            <a:ext cx="1565275" cy="398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Іншої звичайної діяльності</a:t>
            </a: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310" name="AutoShape 22"/>
          <p:cNvSpPr>
            <a:spLocks noChangeArrowheads="1"/>
          </p:cNvSpPr>
          <p:nvPr/>
        </p:nvSpPr>
        <p:spPr bwMode="auto">
          <a:xfrm>
            <a:off x="2965450" y="1746250"/>
            <a:ext cx="1565275" cy="398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Фінансових операцій</a:t>
            </a: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309" name="AutoShape 21"/>
          <p:cNvSpPr>
            <a:spLocks noChangeArrowheads="1"/>
          </p:cNvSpPr>
          <p:nvPr/>
        </p:nvSpPr>
        <p:spPr bwMode="auto">
          <a:xfrm>
            <a:off x="939800" y="1746250"/>
            <a:ext cx="1555750" cy="398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Операційної діяльності</a:t>
            </a: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308" name="Rectangle 20"/>
          <p:cNvSpPr>
            <a:spLocks noChangeArrowheads="1"/>
          </p:cNvSpPr>
          <p:nvPr/>
        </p:nvSpPr>
        <p:spPr bwMode="auto">
          <a:xfrm>
            <a:off x="5715008" y="2285992"/>
            <a:ext cx="1555750" cy="3692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Реалізації фінансових інвестицій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Реалізації основних засобів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Реалізації нематеріальних активів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Реалізації інших необоротних активів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Ліквідації необоротних активів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Дохід (витрати) від не операційних курсових різниць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Доход від безоплатно отриманих оборотних активів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Уцінка необоротних активів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Інші доходи (витрати) від звичайної діяльності</a:t>
            </a: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307" name="Rectangle 19"/>
          <p:cNvSpPr>
            <a:spLocks noChangeArrowheads="1"/>
          </p:cNvSpPr>
          <p:nvPr/>
        </p:nvSpPr>
        <p:spPr bwMode="auto">
          <a:xfrm>
            <a:off x="2965450" y="2252663"/>
            <a:ext cx="1555750" cy="2063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Доход (втрати) від інвестицій в асоційовані дочірні підприємства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Доход (втрати) від спільної діяльності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Дивіденди одержані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Відсотки, одержані за облігаціями та іншими цінними паперами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Інші доходи від фінансових операцій</a:t>
            </a: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306" name="AutoShape 18"/>
          <p:cNvSpPr>
            <a:spLocks noChangeArrowheads="1"/>
          </p:cNvSpPr>
          <p:nvPr/>
        </p:nvSpPr>
        <p:spPr bwMode="auto">
          <a:xfrm>
            <a:off x="-1588" y="2289175"/>
            <a:ext cx="1230313" cy="398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основної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діяльності</a:t>
            </a: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305" name="AutoShape 17"/>
          <p:cNvSpPr>
            <a:spLocks noChangeArrowheads="1"/>
          </p:cNvSpPr>
          <p:nvPr/>
        </p:nvSpPr>
        <p:spPr bwMode="auto">
          <a:xfrm>
            <a:off x="1517650" y="2289175"/>
            <a:ext cx="1230313" cy="398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іншої операційної</a:t>
            </a:r>
            <a:endParaRPr kumimoji="0" lang="uk-UA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304" name="Rectangle 16"/>
          <p:cNvSpPr>
            <a:spLocks noChangeArrowheads="1"/>
          </p:cNvSpPr>
          <p:nvPr/>
        </p:nvSpPr>
        <p:spPr bwMode="auto">
          <a:xfrm>
            <a:off x="1336675" y="2832100"/>
            <a:ext cx="1555750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Реалізації оборотних активів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Реалізації іноземної валюти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Доходи від операційної оренди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Доход (втрати) від операційних курсових різниць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Одержані (сплачені) пені, штрафи, неустойки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Доход від списання кредиторської заборгованості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Відшкодування раніше списаних активів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Одержані гранти, субсидії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Інші доходи (втрати) від операційної діяльності</a:t>
            </a: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303" name="Rectangle 15"/>
          <p:cNvSpPr>
            <a:spLocks noChangeArrowheads="1"/>
          </p:cNvSpPr>
          <p:nvPr/>
        </p:nvSpPr>
        <p:spPr bwMode="auto">
          <a:xfrm>
            <a:off x="-1588" y="2832100"/>
            <a:ext cx="1193801" cy="542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Реалізація продукції, товарів, робіт, послуг</a:t>
            </a: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302" name="Line 14"/>
          <p:cNvSpPr>
            <a:spLocks noChangeShapeType="1"/>
          </p:cNvSpPr>
          <p:nvPr/>
        </p:nvSpPr>
        <p:spPr bwMode="auto">
          <a:xfrm flipH="1">
            <a:off x="3617913" y="877888"/>
            <a:ext cx="1049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0301" name="Line 13"/>
          <p:cNvSpPr>
            <a:spLocks noChangeShapeType="1"/>
          </p:cNvSpPr>
          <p:nvPr/>
        </p:nvSpPr>
        <p:spPr bwMode="auto">
          <a:xfrm>
            <a:off x="3617913" y="877888"/>
            <a:ext cx="0" cy="325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0300" name="Line 12"/>
          <p:cNvSpPr>
            <a:spLocks noChangeShapeType="1"/>
          </p:cNvSpPr>
          <p:nvPr/>
        </p:nvSpPr>
        <p:spPr bwMode="auto">
          <a:xfrm flipH="1">
            <a:off x="1771650" y="1565275"/>
            <a:ext cx="831850" cy="180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0299" name="Line 11"/>
          <p:cNvSpPr>
            <a:spLocks noChangeShapeType="1"/>
          </p:cNvSpPr>
          <p:nvPr/>
        </p:nvSpPr>
        <p:spPr bwMode="auto">
          <a:xfrm>
            <a:off x="3581400" y="1565275"/>
            <a:ext cx="0" cy="180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0298" name="Line 10"/>
          <p:cNvSpPr>
            <a:spLocks noChangeShapeType="1"/>
          </p:cNvSpPr>
          <p:nvPr/>
        </p:nvSpPr>
        <p:spPr bwMode="auto">
          <a:xfrm>
            <a:off x="4559300" y="1565275"/>
            <a:ext cx="976313" cy="180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0297" name="Line 9"/>
          <p:cNvSpPr>
            <a:spLocks noChangeShapeType="1"/>
          </p:cNvSpPr>
          <p:nvPr/>
        </p:nvSpPr>
        <p:spPr bwMode="auto">
          <a:xfrm flipH="1">
            <a:off x="1047750" y="2144713"/>
            <a:ext cx="325438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0296" name="Line 8"/>
          <p:cNvSpPr>
            <a:spLocks noChangeShapeType="1"/>
          </p:cNvSpPr>
          <p:nvPr/>
        </p:nvSpPr>
        <p:spPr bwMode="auto">
          <a:xfrm>
            <a:off x="1373188" y="2144713"/>
            <a:ext cx="325437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0295" name="Line 7"/>
          <p:cNvSpPr>
            <a:spLocks noChangeShapeType="1"/>
          </p:cNvSpPr>
          <p:nvPr/>
        </p:nvSpPr>
        <p:spPr bwMode="auto">
          <a:xfrm>
            <a:off x="577850" y="2687638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0294" name="Line 6"/>
          <p:cNvSpPr>
            <a:spLocks noChangeShapeType="1"/>
          </p:cNvSpPr>
          <p:nvPr/>
        </p:nvSpPr>
        <p:spPr bwMode="auto">
          <a:xfrm>
            <a:off x="2133600" y="2687638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0293" name="Line 5"/>
          <p:cNvSpPr>
            <a:spLocks noChangeShapeType="1"/>
          </p:cNvSpPr>
          <p:nvPr/>
        </p:nvSpPr>
        <p:spPr bwMode="auto">
          <a:xfrm>
            <a:off x="3725863" y="2144713"/>
            <a:ext cx="0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0292" name="Line 4"/>
          <p:cNvSpPr>
            <a:spLocks noChangeShapeType="1"/>
          </p:cNvSpPr>
          <p:nvPr/>
        </p:nvSpPr>
        <p:spPr bwMode="auto">
          <a:xfrm>
            <a:off x="5572125" y="2144713"/>
            <a:ext cx="0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0314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0326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7239000" cy="581281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Поняття фінансових результатів діяльності трактується в П(С)БО 3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“Звіт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про фінансові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результати”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>
                <a:latin typeface="Times New Roman" pitchFamily="18" charset="0"/>
                <a:cs typeface="Times New Roman" pitchFamily="18" charset="0"/>
              </a:rPr>
              <a:t>Збитки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– 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перевищення суми витрат над сумою доходів, для отримання яких здійснені ці витрати.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 – сума, на яку доходи перевищують пов’язані з ними витрати.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>
                <a:latin typeface="Times New Roman" pitchFamily="18" charset="0"/>
                <a:cs typeface="Times New Roman" pitchFamily="18" charset="0"/>
              </a:rPr>
              <a:t>Чистий прибуток (збиток)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формується поступово протягом фінансово-господарського року від усіх видів звичайної та надзвичайної діяльності та включає: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чистий доход (виручку) від реалізації продукції (товарів, послуг);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валовий прибуток (збиток);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фінансовий результат від операційної діяльності;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прибуток (збиток) від звичайної діяльності до оподаткування;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прибуток (збиток) від звичайної діяльності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571472" y="5500702"/>
            <a:ext cx="70009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 2. </a:t>
            </a:r>
            <a:r>
              <a:rPr kumimoji="0" lang="uk-UA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Фактори впливу на розмір прибутку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8243" name="Object 3"/>
          <p:cNvGraphicFramePr>
            <a:graphicFrameLocks noChangeAspect="1"/>
          </p:cNvGraphicFramePr>
          <p:nvPr/>
        </p:nvGraphicFramePr>
        <p:xfrm>
          <a:off x="500034" y="357166"/>
          <a:ext cx="7072362" cy="4357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5867400" imgH="2077212" progId="Word.Picture.8">
                  <p:embed/>
                </p:oleObj>
              </mc:Choice>
              <mc:Fallback>
                <p:oleObj name="Picture" r:id="rId2" imgW="5867400" imgH="2077212" progId="Word.Pictur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357166"/>
                        <a:ext cx="7072362" cy="43577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зовнішніх факторів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 природні умови, державне регулювання цін, тарифів, відсотків, податкових ставок і пільг, штрафних санкцій та інше. Ці фактори не залежать від діяльності підприємств, але можуть спричиняти значний вплив на величину прибутку.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 фактори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 на виробничі 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позавиробничі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фактори характеризують наявність і використання засобів і предметів праці, трудових і фінансових ресурсів і, в свою чергу, поділяються на екстенсивні та інтенсивні.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7239000" cy="559850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dirty="0"/>
              <a:t>		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Екстенсивні фактори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впливають на процес одержання прибутку через кількісні зміни: обсягу засобів і предметів праці, фінансових ресурсів, часу роботи обладнання, чисельності персоналу, фонду робочого часу тощо. </a:t>
            </a:r>
          </a:p>
          <a:p>
            <a:pPr algn="just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Інтенсивні фактори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впливають на процес отримання прибутку через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“якісні”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зміни: підвищення продуктивності обладнання і його якості, застосування прогресивних видів матеріалів і удосконалення технології їх обробки, прискорення обертання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оборотн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асобів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	До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позавиробничих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факторів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належать, наприклад, постачальницько-збутова і природоохоронна діяльність, соціальні умови праці і побуту тощо.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1"/>
          <p:cNvSpPr>
            <a:spLocks noChangeArrowheads="1"/>
          </p:cNvSpPr>
          <p:nvPr/>
        </p:nvSpPr>
        <p:spPr bwMode="auto">
          <a:xfrm>
            <a:off x="642910" y="285728"/>
            <a:ext cx="7000924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71480"/>
            <a:ext cx="75009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Метод прямого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розраховується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окремими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видами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виробляються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реалізуються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вихідні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Перелік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номенклатури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асортименту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планується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Собівартість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одиниці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одиниці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виробника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Приклад 1.</a:t>
            </a:r>
          </a:p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планує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400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Собівартість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одного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варіант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одного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(15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- 12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.).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1200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(400*3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варіант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6000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(400*15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.).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Собівартість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реалізованих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4800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(400*12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.).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1200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(6000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- 4800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.).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14289"/>
            <a:ext cx="7143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Розрахунок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підставі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показника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Передбачається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виробничі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реалізацію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попередній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очікувану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зміну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прогнозується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наступному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Приклад 2.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звітному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- 82 коп.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розраховується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діленням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собівартості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оптових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цінах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Планується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зниження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реалізована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 2 коп.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планується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оптових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цінах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- 1100 тис.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1-й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варіант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плануються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реалізованої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- 80 коп. (82 коп. - 2 коп.).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Собівартість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реалізовано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плановому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- 880 тис.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(1100 тис. грн.*0,80).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плановому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- 220 тис.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(1100 тис.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- 880 тис.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2-й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варіант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плануються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реалізованої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- 80 коп. (82 коп. - 2 коп.).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реалізовано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плановому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- 20 коп. (100 коп. - 80 коп.).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плановому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220 тис.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(1100 тис.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* 0,20).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571480"/>
            <a:ext cx="72866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Економічний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аналітичний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 метод. </a:t>
            </a:r>
          </a:p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використовуватися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випуску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відрізняється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уже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розглянутих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загальну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суму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чинників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обсягу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собівартості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оптових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рентабельності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асортименту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Розрахунок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методом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окремо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порівнянною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непорівнянною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продукцією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плановому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Порівнянна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продукція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вироблялася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попередньому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Непорівнянна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продукція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вироблялася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попередньому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7239000" cy="5669942"/>
          </a:xfrm>
        </p:spPr>
        <p:txBody>
          <a:bodyPr/>
          <a:lstStyle/>
          <a:p>
            <a:pPr algn="just">
              <a:buNone/>
            </a:pPr>
            <a:r>
              <a:rPr lang="en-US" b="1" dirty="0"/>
              <a:t>	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КАВО! </a:t>
            </a:r>
          </a:p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результатами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2021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з'ясувалося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прибутковою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галуззю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сільське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лісове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рибне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господарство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Найбільші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збитки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тимчасового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розміщення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спорту,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розваг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(2020-й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початку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пандемії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обмежень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зачепили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357167"/>
            <a:ext cx="70723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Розрахунок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порівнянною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продукцією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очікуваний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базовий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базова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рентабельність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порівнянна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продукція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планового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собівартістю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передував плановому;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виходячи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базової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рентабельності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розраховується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порівнянною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продукцією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плановому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розраховується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чинників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зміну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планується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714357"/>
            <a:ext cx="66437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випуску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непорівнянної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розрахований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методом прямого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відповідні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вихідні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За браком таких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розраховується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всієї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непорівнянної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рентабельності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642919"/>
            <a:ext cx="6858048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Принципи розподілу прибутку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1) прибуток, отриманий підприємством в результаті здійснення виробничо-господарської та фінансової діяльності, розподіляється між державою і підприємством як господарюючим суб’єктом;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2) прибуток для держави надходить у відповідні бюджети у вигляді податків, обов’язкових платежів, ставки яких не можуть бути довільно змінені.;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3) величина прибутку підприємства, що залишилася в його розпорядженні після сплати податків, не повинна знижувати його зацікавленості в зростанні обсягів виробництва та покращення результатів виробничо-господарської і фінансової діяльності;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4) прибуток, що залишається в розпорядженні підприємства, в першу чергу, направляється на заощадження, забезпечення його подальшого розвитку, і тільки в іншій частині – на потреби споживання.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8961" name="Object 1"/>
          <p:cNvGraphicFramePr>
            <a:graphicFrameLocks noChangeAspect="1"/>
          </p:cNvGraphicFramePr>
          <p:nvPr/>
        </p:nvGraphicFramePr>
        <p:xfrm>
          <a:off x="0" y="457200"/>
          <a:ext cx="7643834" cy="5114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2848356" imgH="3009900" progId="Word.Picture.8">
                  <p:embed/>
                </p:oleObj>
              </mc:Choice>
              <mc:Fallback>
                <p:oleObj name="Picture" r:id="rId2" imgW="2848356" imgH="3009900" progId="Word.Pictur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7643834" cy="51149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1357290" y="5214950"/>
            <a:ext cx="6072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3. </a:t>
            </a:r>
            <a:r>
              <a:rPr kumimoji="0" lang="uk-UA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Схема розподілу чистого прибутк</a:t>
            </a:r>
            <a:r>
              <a:rPr kumimoji="0" lang="uk-UA" sz="13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</a:t>
            </a: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2036" name="Object 4"/>
          <p:cNvGraphicFramePr>
            <a:graphicFrameLocks noChangeAspect="1"/>
          </p:cNvGraphicFramePr>
          <p:nvPr/>
        </p:nvGraphicFramePr>
        <p:xfrm>
          <a:off x="642910" y="1357298"/>
          <a:ext cx="6643734" cy="350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5410200" imgH="2324100" progId="Word.Picture.8">
                  <p:embed/>
                </p:oleObj>
              </mc:Choice>
              <mc:Fallback>
                <p:oleObj name="Picture" r:id="rId2" imgW="5410200" imgH="2324100" progId="Word.Picture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1357298"/>
                        <a:ext cx="6643734" cy="3500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642919"/>
            <a:ext cx="728667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Кошти на розвиток і вдосконалення виробництва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витрачаються на задоволення потреб, які пов’язані із зростанням обсягів виробництва, технічним переозброєнням, вдосконаленням технології виробництва та інших потреб, що забезпечують зростання і вдосконалення матеріально-технічної бази підприємства.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Конкретно ці витрати представляють собою капітальні вкладення в будівництво нових виробничих площ, реконструкцію підприємств, придбання і монтаж нового устаткування, інші витрати капітального характеру, включаючи природоохоронні і такі, що спрямовані на поліпшення умов праці і техніки безпеки. Це також витрати на проведення науково-дослідницьких і дослідно-конструкторських робіт, підготовку та освоєння нових прогресивних технологій та видів продукції</a:t>
            </a:r>
            <a:r>
              <a:rPr lang="uk-UA" dirty="0"/>
              <a:t>.</a:t>
            </a:r>
            <a:endParaRPr lang="ru-RU" dirty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1"/>
          <p:cNvSpPr>
            <a:spLocks noChangeArrowheads="1"/>
          </p:cNvSpPr>
          <p:nvPr/>
        </p:nvSpPr>
        <p:spPr bwMode="auto">
          <a:xfrm>
            <a:off x="500034" y="428604"/>
            <a:ext cx="7429552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Кошти, що спрямовуються на соціальні потреби, </a:t>
            </a:r>
            <a:r>
              <a:rPr kumimoji="0" lang="uk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використовується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такі витрати, які сприяють соціальному розвитку колективу підприємства: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uk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будівництво, реконструкцію і капітальний ремонт житлових будинків і об’єктів соціально-культурної сфери;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uk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утримання закладів, об’єктів соціально-культурної сфери (дитячих дошкільних, лікарень, будинків і баз відпочинку, клубів і палаців культури тощо);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uk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проведення оздоровчих, культурно-масових заходів, в тому числі придбання путівок на відпочинок і лікування;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uk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інші подібні витрати (наприклад, здешевлення харчування робітників і службовців у заводських їдальнях, оснащення клубів, кімнат відпочинку, гуртожитків </a:t>
            </a:r>
            <a:r>
              <a:rPr kumimoji="0" lang="uk-UA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теле-</a:t>
            </a:r>
            <a:r>
              <a:rPr kumimoji="0" lang="uk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радіоапаратурою, іншим обладнанням, придбання подарунків для ветеранів тощо).</a:t>
            </a:r>
            <a:endParaRPr kumimoji="0" lang="uk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"/>
          <p:cNvSpPr>
            <a:spLocks noChangeArrowheads="1"/>
          </p:cNvSpPr>
          <p:nvPr/>
        </p:nvSpPr>
        <p:spPr bwMode="auto">
          <a:xfrm>
            <a:off x="714348" y="428604"/>
            <a:ext cx="7143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Кошти матеріального заохочення 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використовується для стимулювання зацікавленості працівників підприємства в досягненні високих результатів праці. В даному напрямку прибуток використовується на виплату винагороди за загальні результати роботи за підсумком року, на одноразове преміювання окремих працівників за виконання особливо важливих виробничих завдань, виплату премій за інші досягнення в роботі, а також надання одноразової матеріальної допомоги працівникам.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1"/>
          <p:cNvSpPr>
            <a:spLocks noChangeArrowheads="1"/>
          </p:cNvSpPr>
          <p:nvPr/>
        </p:nvSpPr>
        <p:spPr bwMode="auto">
          <a:xfrm>
            <a:off x="500034" y="642918"/>
            <a:ext cx="721523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Резервні (страхові) фонди 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можуть створюватися за рахунок прибутку підприємствами всіх форм власності для використання на випадок різкого погіршення фінансового становища в результаті тимчасової зміни ринкової кон’юнктури, стихійних лих тощо.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акціонерних товариств, </a:t>
            </a:r>
            <a:r>
              <a:rPr kumimoji="0" 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товариств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 обмеженою відповідальністю та інших господарських товариств, створення ними резервних (страхових) фондів за рахунок прибутку є обов’язковим у порядку і розмірах, що визначається установчими документами.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811E4F67-4E71-65E7-A7D0-F6A6DD8B0C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340768"/>
            <a:ext cx="7571556" cy="432048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" y="1168400"/>
            <a:ext cx="721042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>
            <a:extLst>
              <a:ext uri="{FF2B5EF4-FFF2-40B4-BE49-F238E27FC236}">
                <a16:creationId xmlns:a16="http://schemas.microsoft.com/office/drawing/2014/main" id="{CAEC7A2B-9EE0-4973-3211-9F1F568A7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alt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alt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«100%» </a:t>
            </a:r>
            <a:r>
              <a:rPr lang="ru-RU" alt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дивіденду</a:t>
            </a:r>
            <a:endParaRPr lang="ru-RU" altLang="uk-U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Даний вид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виділення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100%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нерозподіленого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виплату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дивідендів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Виділення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100 % чистого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виплату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дивідендів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фактично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розпорядженні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надходить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нерозподілений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отриманий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даному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обліковому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періоді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Таким чином, за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даної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облікової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капіталу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не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закладається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фінансова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база для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наступного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курсу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акцій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виправдана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виключно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обмежені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зростанні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специфікою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займаються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видобутком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tooltip="Корисні копалини"/>
              </a:rPr>
              <a:t>корисних</a:t>
            </a:r>
            <a:r>
              <a:rPr lang="ru-RU" altLang="uk-UA" sz="1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Корисні копалини"/>
              </a:rPr>
              <a:t> </a:t>
            </a:r>
            <a:r>
              <a:rPr lang="ru-RU" alt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tooltip="Корисні копалини"/>
              </a:rPr>
              <a:t>копалин</a:t>
            </a:r>
            <a:r>
              <a:rPr lang="ru-RU" alt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Tx/>
              <a:buNone/>
            </a:pPr>
            <a:endParaRPr lang="ru-RU" altLang="uk-UA" sz="24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4876F2F2-E850-5E1F-B254-D7C16EAC29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1500188"/>
            <a:ext cx="7429500" cy="3514725"/>
          </a:xfr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326BE1D7-E32F-EA4C-8EC4-D8FD2BC2E4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1928813"/>
            <a:ext cx="7519988" cy="2854325"/>
          </a:xfr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4C3F08F-5D8A-140D-E35C-83663A08BC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1428750"/>
            <a:ext cx="7343775" cy="4297363"/>
          </a:xfr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40319F85-2A07-EEF5-4CDE-2CCFCAB153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2071688"/>
            <a:ext cx="7515225" cy="2616200"/>
          </a:xfr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82BE7951-32EF-4E7D-6DDE-D138033565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428750"/>
            <a:ext cx="7653337" cy="3357563"/>
          </a:xfr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C5795FD1-676D-DD15-7233-D5AF9CFA55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2286000"/>
            <a:ext cx="7315200" cy="2325688"/>
          </a:xfr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6D746E89-C26C-6570-AB74-D2DAED727F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928813"/>
            <a:ext cx="7758112" cy="2724150"/>
          </a:xfr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AEF7CEB-36F2-12CB-01A8-BBB0631EF305}"/>
              </a:ext>
            </a:extLst>
          </p:cNvPr>
          <p:cNvSpPr/>
          <p:nvPr/>
        </p:nvSpPr>
        <p:spPr>
          <a:xfrm>
            <a:off x="2555875" y="387350"/>
            <a:ext cx="3854450" cy="339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uk-UA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Підходи до теорій дивідендної політики</a:t>
            </a:r>
            <a:endParaRPr lang="uk-UA" altLang="uk-UA" dirty="0">
              <a:solidFill>
                <a:srgbClr val="000000"/>
              </a:solidFill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E2C8309-80BA-E945-3649-259ECA27A5E4}"/>
              </a:ext>
            </a:extLst>
          </p:cNvPr>
          <p:cNvCxnSpPr/>
          <p:nvPr/>
        </p:nvCxnSpPr>
        <p:spPr>
          <a:xfrm flipH="1">
            <a:off x="1692275" y="557213"/>
            <a:ext cx="863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69204E2-A1C8-5094-10C3-2B6DA6DCA547}"/>
              </a:ext>
            </a:extLst>
          </p:cNvPr>
          <p:cNvCxnSpPr/>
          <p:nvPr/>
        </p:nvCxnSpPr>
        <p:spPr>
          <a:xfrm flipH="1">
            <a:off x="6410325" y="557213"/>
            <a:ext cx="86518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E08270AE-BBD2-18CD-47EA-CCCC7C78DFDD}"/>
              </a:ext>
            </a:extLst>
          </p:cNvPr>
          <p:cNvCxnSpPr/>
          <p:nvPr/>
        </p:nvCxnSpPr>
        <p:spPr>
          <a:xfrm>
            <a:off x="1692275" y="557213"/>
            <a:ext cx="0" cy="42386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AFE8256E-3EE5-860F-8618-DF44FE3E9101}"/>
              </a:ext>
            </a:extLst>
          </p:cNvPr>
          <p:cNvCxnSpPr/>
          <p:nvPr/>
        </p:nvCxnSpPr>
        <p:spPr>
          <a:xfrm>
            <a:off x="7275513" y="557213"/>
            <a:ext cx="0" cy="42386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10D7333-AE55-B482-341B-C21CA8AD4275}"/>
              </a:ext>
            </a:extLst>
          </p:cNvPr>
          <p:cNvSpPr txBox="1"/>
          <p:nvPr/>
        </p:nvSpPr>
        <p:spPr>
          <a:xfrm>
            <a:off x="468313" y="1000125"/>
            <a:ext cx="2519362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Пасивний (класичні фінансові теорії)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371287-D3A7-77D6-591E-498EC26F444B}"/>
              </a:ext>
            </a:extLst>
          </p:cNvPr>
          <p:cNvSpPr txBox="1"/>
          <p:nvPr/>
        </p:nvSpPr>
        <p:spPr>
          <a:xfrm>
            <a:off x="5922963" y="965200"/>
            <a:ext cx="2520950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Активний (теорії поведінкових фінансів)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152AE613-C395-A6F6-3D8A-FFCBCD1F0334}"/>
              </a:ext>
            </a:extLst>
          </p:cNvPr>
          <p:cNvGraphicFramePr>
            <a:graphicFrameLocks noGrp="1"/>
          </p:cNvGraphicFramePr>
          <p:nvPr/>
        </p:nvGraphicFramePr>
        <p:xfrm>
          <a:off x="477838" y="2060575"/>
          <a:ext cx="8208962" cy="3592514"/>
        </p:xfrm>
        <a:graphic>
          <a:graphicData uri="http://schemas.openxmlformats.org/drawingml/2006/table">
            <a:tbl>
              <a:tblPr/>
              <a:tblGrid>
                <a:gridCol w="3986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6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 підходу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Типи дивідендної політики, що відповідають підходу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122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Перший підхід</a:t>
                      </a:r>
                      <a:endParaRPr kumimoji="0" lang="uk-UA" altLang="uk-UA" sz="11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9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Консервативний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uk-UA" altLang="uk-U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Залишкова політика дивідендних виплат;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uk-UA" altLang="uk-U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Політика стабільного розміру дивідендних виплат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3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Помірний (Компромісний)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uk-UA" altLang="uk-U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Політика стабільного розміру дивідендів;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uk-UA" altLang="uk-U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Політика мінімального стабільного розміру дивідендів з надбавкою в окремі періоди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9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Агресивний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uk-UA" altLang="uk-U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Політика стабільного рівня дивідендів;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uk-UA" altLang="uk-U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Політика постійного зростання рівня дивідендних виплат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77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Другий підхід</a:t>
                      </a:r>
                      <a:endParaRPr kumimoji="0" lang="uk-UA" altLang="uk-UA" sz="11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5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Консервативний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uk-UA" altLang="uk-U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Політика «нульового дивіденду»;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uk-UA" altLang="uk-U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Політика фіксованого дивіденду;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3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Помірний (Компромісний)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uk-UA" altLang="uk-U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Політика фіксованого дивіденду з преміальними виплатами;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uk-UA" altLang="uk-U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Політика негрошових виплат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098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Агресивний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uk-UA" altLang="uk-U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Політика «100% дивіденду»;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uk-UA" altLang="uk-U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Політика виділення на дивіденди фіксованого відсотка з прибутку;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uk-UA" altLang="uk-U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Прогресивна дивідендна політика;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uk-UA" altLang="uk-U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Регресивна дивідендна політика;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uk-UA" altLang="uk-U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Політика нагромаджених кумулятивних дивідендів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5DC17A8C-D2B5-E5E5-539C-6D4B403CD46A}"/>
              </a:ext>
            </a:extLst>
          </p:cNvPr>
          <p:cNvCxnSpPr/>
          <p:nvPr/>
        </p:nvCxnSpPr>
        <p:spPr>
          <a:xfrm>
            <a:off x="1619250" y="1524000"/>
            <a:ext cx="0" cy="42386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6C1690D7-C1CF-76A0-A981-C2986B0C67E1}"/>
              </a:ext>
            </a:extLst>
          </p:cNvPr>
          <p:cNvCxnSpPr/>
          <p:nvPr/>
        </p:nvCxnSpPr>
        <p:spPr>
          <a:xfrm>
            <a:off x="7275513" y="1524000"/>
            <a:ext cx="0" cy="42386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427" name="TextBox 17">
            <a:extLst>
              <a:ext uri="{FF2B5EF4-FFF2-40B4-BE49-F238E27FC236}">
                <a16:creationId xmlns:a16="http://schemas.microsoft.com/office/drawing/2014/main" id="{EA4AA71B-2EE2-B537-8652-E7D5E5759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6273800"/>
            <a:ext cx="6192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Рис.3 </a:t>
            </a:r>
            <a:r>
              <a:rPr lang="uk-UA" altLang="uk-UA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Підходи то теорій та видів та типів дивідендної політики корпорацій</a:t>
            </a:r>
            <a:endParaRPr lang="uk-UA" altLang="uk-UA" sz="1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C03C724-7CB7-5FEE-15D4-5C8059DCC49A}"/>
              </a:ext>
            </a:extLst>
          </p:cNvPr>
          <p:cNvSpPr/>
          <p:nvPr/>
        </p:nvSpPr>
        <p:spPr>
          <a:xfrm>
            <a:off x="8388350" y="6592888"/>
            <a:ext cx="720725" cy="254000"/>
          </a:xfrm>
          <a:prstGeom prst="rect">
            <a:avLst/>
          </a:prstGeom>
          <a:solidFill>
            <a:srgbClr val="263339"/>
          </a:solidFill>
          <a:ln>
            <a:solidFill>
              <a:srgbClr val="2633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3A0DF14F-2913-DC15-D379-8AF632E218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15888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uk-UA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 формування дивідендної політики корпорації</a:t>
            </a:r>
            <a:endParaRPr lang="uk-UA" altLang="uk-UA" sz="2800">
              <a:solidFill>
                <a:schemeClr val="bg1"/>
              </a:solidFill>
            </a:endParaRPr>
          </a:p>
        </p:txBody>
      </p:sp>
      <p:grpSp>
        <p:nvGrpSpPr>
          <p:cNvPr id="17411" name="Группа 3">
            <a:extLst>
              <a:ext uri="{FF2B5EF4-FFF2-40B4-BE49-F238E27FC236}">
                <a16:creationId xmlns:a16="http://schemas.microsoft.com/office/drawing/2014/main" id="{619AFD3E-8E9F-E11E-B7EA-2C96B6483A62}"/>
              </a:ext>
            </a:extLst>
          </p:cNvPr>
          <p:cNvGrpSpPr>
            <a:grpSpLocks/>
          </p:cNvGrpSpPr>
          <p:nvPr/>
        </p:nvGrpSpPr>
        <p:grpSpPr bwMode="auto">
          <a:xfrm>
            <a:off x="2517775" y="1341438"/>
            <a:ext cx="4556125" cy="4589462"/>
            <a:chOff x="2517758" y="1484784"/>
            <a:chExt cx="4556050" cy="4590835"/>
          </a:xfrm>
        </p:grpSpPr>
        <p:sp>
          <p:nvSpPr>
            <p:cNvPr id="5" name="Поле 47">
              <a:extLst>
                <a:ext uri="{FF2B5EF4-FFF2-40B4-BE49-F238E27FC236}">
                  <a16:creationId xmlns:a16="http://schemas.microsoft.com/office/drawing/2014/main" id="{924AAAD9-D0E8-5A88-39DC-63C4E18D7A3D}"/>
                </a:ext>
              </a:extLst>
            </p:cNvPr>
            <p:cNvSpPr txBox="1"/>
            <p:nvPr/>
          </p:nvSpPr>
          <p:spPr>
            <a:xfrm>
              <a:off x="2517758" y="1484784"/>
              <a:ext cx="4537000" cy="91149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uk-UA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Визначення цілей, мети  та загального часового періоду розроблення дивідендної політики</a:t>
              </a:r>
              <a:endParaRPr lang="uk-UA" altLang="uk-UA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оле 47">
              <a:extLst>
                <a:ext uri="{FF2B5EF4-FFF2-40B4-BE49-F238E27FC236}">
                  <a16:creationId xmlns:a16="http://schemas.microsoft.com/office/drawing/2014/main" id="{E5CBC181-39E4-13B0-2BB3-48D0AA933E35}"/>
                </a:ext>
              </a:extLst>
            </p:cNvPr>
            <p:cNvSpPr txBox="1"/>
            <p:nvPr/>
          </p:nvSpPr>
          <p:spPr>
            <a:xfrm>
              <a:off x="2519346" y="2696408"/>
              <a:ext cx="4537000" cy="587551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defRPr/>
              </a:pPr>
              <a:r>
                <a:rPr lang="uk-UA" altLang="uk-UA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Визначення чинників, що впливають на дивідендну політику</a:t>
              </a:r>
              <a:endParaRPr lang="uk-UA" altLang="uk-UA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оле 47">
              <a:extLst>
                <a:ext uri="{FF2B5EF4-FFF2-40B4-BE49-F238E27FC236}">
                  <a16:creationId xmlns:a16="http://schemas.microsoft.com/office/drawing/2014/main" id="{4D4D47D9-3864-7473-D5D5-BAD3A9D6ED72}"/>
                </a:ext>
              </a:extLst>
            </p:cNvPr>
            <p:cNvSpPr txBox="1"/>
            <p:nvPr/>
          </p:nvSpPr>
          <p:spPr>
            <a:xfrm>
              <a:off x="2517758" y="5599227"/>
              <a:ext cx="4537000" cy="47639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defRPr/>
              </a:pPr>
              <a:r>
                <a:rPr lang="uk-UA" altLang="uk-UA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Оцінка та коригування дивідендної політики</a:t>
              </a:r>
              <a:endParaRPr lang="uk-UA" altLang="uk-UA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оле 47">
              <a:extLst>
                <a:ext uri="{FF2B5EF4-FFF2-40B4-BE49-F238E27FC236}">
                  <a16:creationId xmlns:a16="http://schemas.microsoft.com/office/drawing/2014/main" id="{D11B50DA-46E2-8D89-FA28-B5DFA47DDEF3}"/>
                </a:ext>
              </a:extLst>
            </p:cNvPr>
            <p:cNvSpPr txBox="1"/>
            <p:nvPr/>
          </p:nvSpPr>
          <p:spPr>
            <a:xfrm>
              <a:off x="2525696" y="4316143"/>
              <a:ext cx="4548112" cy="1000424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defRPr/>
              </a:pPr>
              <a:r>
                <a:rPr lang="uk-UA" altLang="uk-UA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Визначення положень щодо порядку розподілу чистого прибутку, термінів та способів виплати дивідендів на підприємстві</a:t>
              </a:r>
              <a:endParaRPr lang="uk-UA" altLang="uk-UA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оле 47">
              <a:extLst>
                <a:ext uri="{FF2B5EF4-FFF2-40B4-BE49-F238E27FC236}">
                  <a16:creationId xmlns:a16="http://schemas.microsoft.com/office/drawing/2014/main" id="{87178306-C44E-18D9-1A9B-5A26D2B3540E}"/>
                </a:ext>
              </a:extLst>
            </p:cNvPr>
            <p:cNvSpPr txBox="1"/>
            <p:nvPr/>
          </p:nvSpPr>
          <p:spPr>
            <a:xfrm>
              <a:off x="2532046" y="3555503"/>
              <a:ext cx="4535412" cy="47639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defRPr/>
              </a:pPr>
              <a:r>
                <a:rPr lang="uk-UA" altLang="uk-UA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Визначення підходу та типу дивідендної політики</a:t>
              </a:r>
              <a:endParaRPr lang="uk-UA" altLang="uk-UA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id="{9FA41734-EF4D-1C9D-E952-D40B3034B654}"/>
                </a:ext>
              </a:extLst>
            </p:cNvPr>
            <p:cNvCxnSpPr/>
            <p:nvPr/>
          </p:nvCxnSpPr>
          <p:spPr>
            <a:xfrm>
              <a:off x="4787846" y="2381989"/>
              <a:ext cx="0" cy="314419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C8D5B010-4388-862D-5AF0-FCAC8E7A3D04}"/>
                </a:ext>
              </a:extLst>
            </p:cNvPr>
            <p:cNvCxnSpPr/>
            <p:nvPr/>
          </p:nvCxnSpPr>
          <p:spPr>
            <a:xfrm>
              <a:off x="4800545" y="3298251"/>
              <a:ext cx="0" cy="28424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>
              <a:extLst>
                <a:ext uri="{FF2B5EF4-FFF2-40B4-BE49-F238E27FC236}">
                  <a16:creationId xmlns:a16="http://schemas.microsoft.com/office/drawing/2014/main" id="{4F5C0CA6-311C-AEC0-AE3F-1F73431170D6}"/>
                </a:ext>
              </a:extLst>
            </p:cNvPr>
            <p:cNvCxnSpPr/>
            <p:nvPr/>
          </p:nvCxnSpPr>
          <p:spPr>
            <a:xfrm>
              <a:off x="4800545" y="4031896"/>
              <a:ext cx="0" cy="28424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id="{AFA6ACAB-39A9-5544-5A56-46C2DA39D746}"/>
                </a:ext>
              </a:extLst>
            </p:cNvPr>
            <p:cNvCxnSpPr/>
            <p:nvPr/>
          </p:nvCxnSpPr>
          <p:spPr>
            <a:xfrm>
              <a:off x="4787846" y="5316567"/>
              <a:ext cx="0" cy="28266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412" name="Прямоугольник 13">
            <a:extLst>
              <a:ext uri="{FF2B5EF4-FFF2-40B4-BE49-F238E27FC236}">
                <a16:creationId xmlns:a16="http://schemas.microsoft.com/office/drawing/2014/main" id="{419D17C2-8EA2-FC03-8988-A12660BBB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6376988"/>
            <a:ext cx="6327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Рис.4</a:t>
            </a:r>
            <a:r>
              <a:rPr lang="uk-UA" altLang="uk-UA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Етапи формування дивідендної політики корпорації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F720308-461C-291A-238F-3C8FFB1CEADB}"/>
              </a:ext>
            </a:extLst>
          </p:cNvPr>
          <p:cNvSpPr/>
          <p:nvPr/>
        </p:nvSpPr>
        <p:spPr>
          <a:xfrm>
            <a:off x="8388350" y="6592888"/>
            <a:ext cx="720725" cy="254000"/>
          </a:xfrm>
          <a:prstGeom prst="rect">
            <a:avLst/>
          </a:prstGeom>
          <a:solidFill>
            <a:srgbClr val="263339"/>
          </a:solidFill>
          <a:ln>
            <a:solidFill>
              <a:srgbClr val="2633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785818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Диаграмма 3">
            <a:extLst>
              <a:ext uri="{FF2B5EF4-FFF2-40B4-BE49-F238E27FC236}">
                <a16:creationId xmlns:a16="http://schemas.microsoft.com/office/drawing/2014/main" id="{A82C23E8-0402-6CFF-B4FE-DE7CD37FD335}"/>
              </a:ext>
            </a:extLst>
          </p:cNvPr>
          <p:cNvGraphicFramePr>
            <a:graphicFrameLocks/>
          </p:cNvGraphicFramePr>
          <p:nvPr/>
        </p:nvGraphicFramePr>
        <p:xfrm>
          <a:off x="1749425" y="1074738"/>
          <a:ext cx="6113463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114818" imgH="1481456" progId="Excel.Chart.8">
                  <p:embed/>
                </p:oleObj>
              </mc:Choice>
              <mc:Fallback>
                <p:oleObj r:id="rId2" imgW="6114818" imgH="1481456" progId="Excel.Chart.8">
                  <p:embed/>
                  <p:pic>
                    <p:nvPicPr>
                      <p:cNvPr id="1026" name="Диаграмма 3">
                        <a:extLst>
                          <a:ext uri="{FF2B5EF4-FFF2-40B4-BE49-F238E27FC236}">
                            <a16:creationId xmlns:a16="http://schemas.microsoft.com/office/drawing/2014/main" id="{A82C23E8-0402-6CFF-B4FE-DE7CD37FD33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425" y="1074738"/>
                        <a:ext cx="6113463" cy="147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Box 4">
            <a:extLst>
              <a:ext uri="{FF2B5EF4-FFF2-40B4-BE49-F238E27FC236}">
                <a16:creationId xmlns:a16="http://schemas.microsoft.com/office/drawing/2014/main" id="{F6207A6F-0875-72FD-C5C6-F95B83E7E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203200"/>
            <a:ext cx="612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 чистого прибутку вітчизняними нафтогазовими компаніями за 2016-2020 рр., тис.грн.</a:t>
            </a:r>
          </a:p>
        </p:txBody>
      </p:sp>
      <p:sp>
        <p:nvSpPr>
          <p:cNvPr id="1030" name="TextBox 5">
            <a:extLst>
              <a:ext uri="{FF2B5EF4-FFF2-40B4-BE49-F238E27FC236}">
                <a16:creationId xmlns:a16="http://schemas.microsoft.com/office/drawing/2014/main" id="{4F4AD470-3CB7-7309-00DC-74C144BBB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500313"/>
            <a:ext cx="70564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Рис.6</a:t>
            </a:r>
            <a:r>
              <a:rPr lang="uk-UA" altLang="uk-UA" sz="1200">
                <a:latin typeface="Times New Roman" panose="02020603050405020304" pitchFamily="18" charset="0"/>
                <a:cs typeface="Times New Roman" panose="02020603050405020304" pitchFamily="18" charset="0"/>
              </a:rPr>
              <a:t> Розподіл чистого прибутку ПАТ «Нафтогаз України» за 2016-2020 рр., тис.грн.  </a:t>
            </a:r>
          </a:p>
        </p:txBody>
      </p:sp>
      <p:graphicFrame>
        <p:nvGraphicFramePr>
          <p:cNvPr id="1027" name="Диаграмма 6">
            <a:extLst>
              <a:ext uri="{FF2B5EF4-FFF2-40B4-BE49-F238E27FC236}">
                <a16:creationId xmlns:a16="http://schemas.microsoft.com/office/drawing/2014/main" id="{1290986D-EC59-C870-67AE-AD0A8139220D}"/>
              </a:ext>
            </a:extLst>
          </p:cNvPr>
          <p:cNvGraphicFramePr>
            <a:graphicFrameLocks/>
          </p:cNvGraphicFramePr>
          <p:nvPr/>
        </p:nvGraphicFramePr>
        <p:xfrm>
          <a:off x="1641475" y="2574925"/>
          <a:ext cx="6365875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6370872" imgH="1414395" progId="Excel.Chart.8">
                  <p:embed/>
                </p:oleObj>
              </mc:Choice>
              <mc:Fallback>
                <p:oleObj r:id="rId4" imgW="6370872" imgH="1414395" progId="Excel.Chart.8">
                  <p:embed/>
                  <p:pic>
                    <p:nvPicPr>
                      <p:cNvPr id="1027" name="Диаграмма 6">
                        <a:extLst>
                          <a:ext uri="{FF2B5EF4-FFF2-40B4-BE49-F238E27FC236}">
                            <a16:creationId xmlns:a16="http://schemas.microsoft.com/office/drawing/2014/main" id="{1290986D-EC59-C870-67AE-AD0A8139220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475" y="2574925"/>
                        <a:ext cx="6365875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Box 7">
            <a:extLst>
              <a:ext uri="{FF2B5EF4-FFF2-40B4-BE49-F238E27FC236}">
                <a16:creationId xmlns:a16="http://schemas.microsoft.com/office/drawing/2014/main" id="{E1F95D40-F6C9-2D9C-305E-B6D0128DA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8" y="3927475"/>
            <a:ext cx="7558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Рис.7</a:t>
            </a:r>
            <a:r>
              <a:rPr lang="uk-UA" altLang="uk-UA" sz="1200">
                <a:latin typeface="Times New Roman" panose="02020603050405020304" pitchFamily="18" charset="0"/>
                <a:cs typeface="Times New Roman" panose="02020603050405020304" pitchFamily="18" charset="0"/>
              </a:rPr>
              <a:t> Розподіл чистого прибутку ПАТ «Укртранснафта» за 2016-2020 рр., тис.грн.  </a:t>
            </a:r>
          </a:p>
        </p:txBody>
      </p:sp>
      <p:graphicFrame>
        <p:nvGraphicFramePr>
          <p:cNvPr id="1028" name="Диаграмма 9">
            <a:extLst>
              <a:ext uri="{FF2B5EF4-FFF2-40B4-BE49-F238E27FC236}">
                <a16:creationId xmlns:a16="http://schemas.microsoft.com/office/drawing/2014/main" id="{0B642A86-BF2B-8914-E584-D0CE483D2CAB}"/>
              </a:ext>
            </a:extLst>
          </p:cNvPr>
          <p:cNvGraphicFramePr>
            <a:graphicFrameLocks/>
          </p:cNvGraphicFramePr>
          <p:nvPr/>
        </p:nvGraphicFramePr>
        <p:xfrm>
          <a:off x="1712913" y="4159250"/>
          <a:ext cx="6294437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6297714" imgH="1767993" progId="Excel.Chart.8">
                  <p:embed/>
                </p:oleObj>
              </mc:Choice>
              <mc:Fallback>
                <p:oleObj r:id="rId6" imgW="6297714" imgH="1767993" progId="Excel.Chart.8">
                  <p:embed/>
                  <p:pic>
                    <p:nvPicPr>
                      <p:cNvPr id="1028" name="Диаграмма 9">
                        <a:extLst>
                          <a:ext uri="{FF2B5EF4-FFF2-40B4-BE49-F238E27FC236}">
                            <a16:creationId xmlns:a16="http://schemas.microsoft.com/office/drawing/2014/main" id="{0B642A86-BF2B-8914-E584-D0CE483D2CA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4159250"/>
                        <a:ext cx="6294437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Box 11">
            <a:extLst>
              <a:ext uri="{FF2B5EF4-FFF2-40B4-BE49-F238E27FC236}">
                <a16:creationId xmlns:a16="http://schemas.microsoft.com/office/drawing/2014/main" id="{04423D94-10D8-0A1A-7686-37711E50F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575" y="6015038"/>
            <a:ext cx="7556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Рис.8 </a:t>
            </a:r>
            <a:r>
              <a:rPr lang="uk-UA" altLang="uk-UA" sz="120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 чистого прибутку ПрАТ «Природні ресурси» за 2016-2020 рр., тис.грн. 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F0314A0-CC14-6C51-AE1F-20BFB70E87CB}"/>
              </a:ext>
            </a:extLst>
          </p:cNvPr>
          <p:cNvSpPr/>
          <p:nvPr/>
        </p:nvSpPr>
        <p:spPr>
          <a:xfrm>
            <a:off x="8388350" y="6592888"/>
            <a:ext cx="720725" cy="254000"/>
          </a:xfrm>
          <a:prstGeom prst="rect">
            <a:avLst/>
          </a:prstGeom>
          <a:solidFill>
            <a:srgbClr val="263339"/>
          </a:solidFill>
          <a:ln>
            <a:solidFill>
              <a:srgbClr val="2633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Заголовок 2">
            <a:extLst>
              <a:ext uri="{FF2B5EF4-FFF2-40B4-BE49-F238E27FC236}">
                <a16:creationId xmlns:a16="http://schemas.microsoft.com/office/drawing/2014/main" id="{A8D8D730-1745-4B87-2D68-BD91E9C79F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793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uk-UA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Виплати дивідендів в 2020 - 2021 (прогноз)  рр. за регіонами та в розрізі окремих галузей в 2020 році</a:t>
            </a:r>
            <a:endParaRPr lang="uk-UA" altLang="uk-UA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74" name="Объект 3">
            <a:extLst>
              <a:ext uri="{FF2B5EF4-FFF2-40B4-BE49-F238E27FC236}">
                <a16:creationId xmlns:a16="http://schemas.microsoft.com/office/drawing/2014/main" id="{3C6AE57F-8108-A3B5-AB41-A6376D8AD4E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15875" y="1217613"/>
          <a:ext cx="3630613" cy="254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633531" imgH="2548349" progId="Excel.Chart.8">
                  <p:embed/>
                </p:oleObj>
              </mc:Choice>
              <mc:Fallback>
                <p:oleObj r:id="rId2" imgW="3633531" imgH="2548349" progId="Excel.Chart.8">
                  <p:embed/>
                  <p:pic>
                    <p:nvPicPr>
                      <p:cNvPr id="3074" name="Объект 3">
                        <a:extLst>
                          <a:ext uri="{FF2B5EF4-FFF2-40B4-BE49-F238E27FC236}">
                            <a16:creationId xmlns:a16="http://schemas.microsoft.com/office/drawing/2014/main" id="{3C6AE57F-8108-A3B5-AB41-A6376D8AD4EC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875" y="1217613"/>
                        <a:ext cx="3630613" cy="254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Диаграмма 5">
            <a:extLst>
              <a:ext uri="{FF2B5EF4-FFF2-40B4-BE49-F238E27FC236}">
                <a16:creationId xmlns:a16="http://schemas.microsoft.com/office/drawing/2014/main" id="{0B727EBE-B821-97CA-3CB7-2DCA292EC8C2}"/>
              </a:ext>
            </a:extLst>
          </p:cNvPr>
          <p:cNvGraphicFramePr>
            <a:graphicFrameLocks/>
          </p:cNvGraphicFramePr>
          <p:nvPr/>
        </p:nvGraphicFramePr>
        <p:xfrm>
          <a:off x="128588" y="3522663"/>
          <a:ext cx="3773487" cy="266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773751" imgH="2664183" progId="Excel.Chart.8">
                  <p:embed/>
                </p:oleObj>
              </mc:Choice>
              <mc:Fallback>
                <p:oleObj r:id="rId4" imgW="3773751" imgH="2664183" progId="Excel.Chart.8">
                  <p:embed/>
                  <p:pic>
                    <p:nvPicPr>
                      <p:cNvPr id="3075" name="Диаграмма 5">
                        <a:extLst>
                          <a:ext uri="{FF2B5EF4-FFF2-40B4-BE49-F238E27FC236}">
                            <a16:creationId xmlns:a16="http://schemas.microsoft.com/office/drawing/2014/main" id="{0B727EBE-B821-97CA-3CB7-2DCA292EC8C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3522663"/>
                        <a:ext cx="3773487" cy="2665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Прямоугольник 6">
            <a:extLst>
              <a:ext uri="{FF2B5EF4-FFF2-40B4-BE49-F238E27FC236}">
                <a16:creationId xmlns:a16="http://schemas.microsoft.com/office/drawing/2014/main" id="{EDCBF4DA-FB9A-870F-60B9-B44D77C70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575" y="6273800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Рис.10</a:t>
            </a:r>
            <a:r>
              <a:rPr lang="uk-UA" altLang="uk-UA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Виплати дивідендів в 2020 - 2021 (прогноз)  рр. за регіонами</a:t>
            </a:r>
            <a:endParaRPr lang="uk-UA" altLang="uk-UA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76" name="Object 4">
            <a:extLst>
              <a:ext uri="{FF2B5EF4-FFF2-40B4-BE49-F238E27FC236}">
                <a16:creationId xmlns:a16="http://schemas.microsoft.com/office/drawing/2014/main" id="{A985F4AB-25D0-6188-AA29-C62C64C0DFE2}"/>
              </a:ext>
            </a:extLst>
          </p:cNvPr>
          <p:cNvGraphicFramePr>
            <a:graphicFrameLocks/>
          </p:cNvGraphicFramePr>
          <p:nvPr/>
        </p:nvGraphicFramePr>
        <p:xfrm>
          <a:off x="3225800" y="1290638"/>
          <a:ext cx="6088063" cy="449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6090432" imgH="4493141" progId="Excel.Chart.8">
                  <p:embed/>
                </p:oleObj>
              </mc:Choice>
              <mc:Fallback>
                <p:oleObj r:id="rId6" imgW="6090432" imgH="4493141" progId="Excel.Chart.8">
                  <p:embed/>
                  <p:pic>
                    <p:nvPicPr>
                      <p:cNvPr id="3076" name="Object 4">
                        <a:extLst>
                          <a:ext uri="{FF2B5EF4-FFF2-40B4-BE49-F238E27FC236}">
                            <a16:creationId xmlns:a16="http://schemas.microsoft.com/office/drawing/2014/main" id="{A985F4AB-25D0-6188-AA29-C62C64C0DFE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800" y="1290638"/>
                        <a:ext cx="6088063" cy="449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Прямоугольник 8">
            <a:extLst>
              <a:ext uri="{FF2B5EF4-FFF2-40B4-BE49-F238E27FC236}">
                <a16:creationId xmlns:a16="http://schemas.microsoft.com/office/drawing/2014/main" id="{B1CDF0F5-50A8-C6BF-81FC-661EC046A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6265863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1600" b="1">
                <a:solidFill>
                  <a:schemeClr val="bg1"/>
                </a:solidFill>
                <a:latin typeface="Times New Roman" panose="02020603050405020304" pitchFamily="18" charset="0"/>
              </a:rPr>
              <a:t>Рис.11. </a:t>
            </a:r>
            <a:r>
              <a:rPr lang="uk-UA" altLang="uk-UA" sz="1600">
                <a:solidFill>
                  <a:schemeClr val="bg1"/>
                </a:solidFill>
                <a:latin typeface="Times New Roman" panose="02020603050405020304" pitchFamily="18" charset="0"/>
              </a:rPr>
              <a:t>Виплати дивідендів в 2020 році в розрізі окремих галузей</a:t>
            </a:r>
            <a:endParaRPr lang="uk-UA" altLang="uk-UA" sz="160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FD64EF9-8D2B-2DAC-115A-EE7BD51AD92D}"/>
              </a:ext>
            </a:extLst>
          </p:cNvPr>
          <p:cNvSpPr/>
          <p:nvPr/>
        </p:nvSpPr>
        <p:spPr>
          <a:xfrm>
            <a:off x="8388350" y="6592888"/>
            <a:ext cx="720725" cy="254000"/>
          </a:xfrm>
          <a:prstGeom prst="rect">
            <a:avLst/>
          </a:prstGeom>
          <a:solidFill>
            <a:srgbClr val="263339"/>
          </a:solidFill>
          <a:ln>
            <a:solidFill>
              <a:srgbClr val="2633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73C4631-158A-E1D1-6344-503B4A336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046" y="980728"/>
            <a:ext cx="6827307" cy="5475635"/>
          </a:xfrm>
        </p:spPr>
      </p:pic>
    </p:spTree>
    <p:extLst>
      <p:ext uri="{BB962C8B-B14F-4D97-AF65-F5344CB8AC3E}">
        <p14:creationId xmlns:p14="http://schemas.microsoft.com/office/powerpoint/2010/main" val="17560383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46A3E66-54D7-0085-C798-7A741E758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Рентабельність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‒ відносний показник економічної ефективності. Рентабельність комплексно відображає ступінь ефективності використання матеріальних, трудових і грошових ресурсів, а також природних багатств. Чим вищі показники рентабельності, тим результативніше використовуються ресурси підприємства.</a:t>
            </a:r>
          </a:p>
        </p:txBody>
      </p:sp>
    </p:spTree>
    <p:extLst>
      <p:ext uri="{BB962C8B-B14F-4D97-AF65-F5344CB8AC3E}">
        <p14:creationId xmlns:p14="http://schemas.microsoft.com/office/powerpoint/2010/main" val="12926702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5805E83-4E65-3BE4-2CCB-DF3A8E2C8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Рентабельність активів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ROA - Return on assets) ‒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відношення чистого прибутку до середнього за період розміру сумарних активів. </a:t>
            </a:r>
          </a:p>
          <a:p>
            <a:pPr marL="0" indent="0"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ROA =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Чистий прибуток / Активи × 100% </a:t>
            </a:r>
          </a:p>
          <a:p>
            <a:pPr marL="0" indent="0"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 рентабельності активів показує результативність функціонування менеджерів підприємства і ефективності прийнятих рішень керівництвом і власниками підприємства</a:t>
            </a:r>
          </a:p>
        </p:txBody>
      </p:sp>
    </p:spTree>
    <p:extLst>
      <p:ext uri="{BB962C8B-B14F-4D97-AF65-F5344CB8AC3E}">
        <p14:creationId xmlns:p14="http://schemas.microsoft.com/office/powerpoint/2010/main" val="30105013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A8580E5-47D7-489B-43D6-3FA35AB64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7239000" cy="5619024"/>
          </a:xfrm>
        </p:spPr>
        <p:txBody>
          <a:bodyPr>
            <a:norm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Рентабельність власного капіталу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ROE - Return on shareholders’ equity) -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відношення чистого прибутку до середнього за період розміру власного капіталу. </a:t>
            </a:r>
          </a:p>
          <a:p>
            <a:pPr marL="0" indent="0"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ROE =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Чистий прибуток/Власний капітал × 100%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 рентабельності власного капіталу дозволяє порівняти між собою різні варіанти інвестиційних вкладень за ступенем прибутковості, наприклад, інвестиції в статутний капітал підприємства, інвестиції в депозити, акції, облігації, нерухомість 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7036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49E7853-1742-4C3B-6584-42BD5D86A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/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Рентабельність оборотних активів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RCA - Return on Currency Assets)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відношення чистого прибутку до середнього за період розміру оборотних (поточних) активів. </a:t>
            </a:r>
          </a:p>
          <a:p>
            <a:pPr algn="ctr"/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RCA =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Чистий прибуток / Оборотні активи × 100% 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Даний коефіцієнт показує прибутковість оборотних активів, тобто, скільки прибутку приносить одиниця оборотних активів</a:t>
            </a:r>
          </a:p>
        </p:txBody>
      </p:sp>
    </p:spTree>
    <p:extLst>
      <p:ext uri="{BB962C8B-B14F-4D97-AF65-F5344CB8AC3E}">
        <p14:creationId xmlns:p14="http://schemas.microsoft.com/office/powerpoint/2010/main" val="36848942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597CC5E-894E-DF3A-668E-8C78442D4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>
            <a:norm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Рентабельність необоротних активів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RFA - Return on fixed assets) ‒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показує який прибуток дають необоротні активи підприємства. </a:t>
            </a:r>
          </a:p>
          <a:p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RFA=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Чистий прибуток / Довгострокові активи </a:t>
            </a:r>
          </a:p>
          <a:p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як оцінюється ефективність необоротних активів, то даний коефіцієнт показує ступінь ефективності використання довгострокових фондів підприємства, таких як будівлі, споруди 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092681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27D364B-1D11-D1A9-ACE0-F7134D4A4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Рентабельність продажів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ROS - Return on sales) –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відношення прибутку від реалізації компанії до її виручки. 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ROS =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 від реалізації / Виручка × 100% 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 оцінює ефективність продажів продукції підприємства.</a:t>
            </a:r>
          </a:p>
        </p:txBody>
      </p:sp>
    </p:spTree>
    <p:extLst>
      <p:ext uri="{BB962C8B-B14F-4D97-AF65-F5344CB8AC3E}">
        <p14:creationId xmlns:p14="http://schemas.microsoft.com/office/powerpoint/2010/main" val="438777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C27D8B4-A541-3C38-5652-B50BDB1DB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Рентабельність реалізованої продукції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 - Return on Margin) ‒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відношення прибутку від реалізації до собівартості реалізованої продукції.</a:t>
            </a:r>
          </a:p>
          <a:p>
            <a:pPr marL="0" indent="0" algn="ctr">
              <a:buNone/>
            </a:pP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 =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 від реалізації продукції, робіт, послуг / Собівартість реалізованої продукції) х 100%</a:t>
            </a:r>
          </a:p>
        </p:txBody>
      </p:sp>
    </p:spTree>
    <p:extLst>
      <p:ext uri="{BB962C8B-B14F-4D97-AF65-F5344CB8AC3E}">
        <p14:creationId xmlns:p14="http://schemas.microsoft.com/office/powerpoint/2010/main" val="2585616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9"/>
            <a:ext cx="7858180" cy="456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778674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3643314"/>
            <a:ext cx="785818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8D19D54-08F6-C758-4DFE-F6E20FF58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https://www.youtube.com/watch?v=0VFMae3rArk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605446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1119</TotalTime>
  <Words>3027</Words>
  <Application>Microsoft Office PowerPoint</Application>
  <PresentationFormat>Экран (4:3)</PresentationFormat>
  <Paragraphs>231</Paragraphs>
  <Slides>69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69</vt:i4>
      </vt:variant>
    </vt:vector>
  </HeadingPairs>
  <TitlesOfParts>
    <vt:vector size="80" baseType="lpstr">
      <vt:lpstr>Arial</vt:lpstr>
      <vt:lpstr>Calibri</vt:lpstr>
      <vt:lpstr>Manrope</vt:lpstr>
      <vt:lpstr>Symbol</vt:lpstr>
      <vt:lpstr>Times New Roman</vt:lpstr>
      <vt:lpstr>Trebuchet MS</vt:lpstr>
      <vt:lpstr>Wingdings</vt:lpstr>
      <vt:lpstr>Wingdings 2</vt:lpstr>
      <vt:lpstr>Изящная</vt:lpstr>
      <vt:lpstr>Picture</vt:lpstr>
      <vt:lpstr>Microsoft Excel Chart</vt:lpstr>
      <vt:lpstr>Формування, розподіл і використання балансового прибутку підприємств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Ключові факти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Топ-10 підприємств за чистим доходом від реалізації (за 1 півріччя 2024 року):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Етапи формування дивідендної політики корпорації</vt:lpstr>
      <vt:lpstr>Презентация PowerPoint</vt:lpstr>
      <vt:lpstr>Виплати дивідендів в 2020 - 2021 (прогноз)  рр. за регіонами та в розрізі окремих галузей в 2020 році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ФІНАНСОВОЇ САНАЦІЇ ПІДПРИЄМСТВА</dc:title>
  <dc:creator>andrew</dc:creator>
  <cp:lastModifiedBy>Користувач</cp:lastModifiedBy>
  <cp:revision>168</cp:revision>
  <dcterms:created xsi:type="dcterms:W3CDTF">2013-11-10T19:44:41Z</dcterms:created>
  <dcterms:modified xsi:type="dcterms:W3CDTF">2025-03-14T06:23:34Z</dcterms:modified>
</cp:coreProperties>
</file>