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4" r:id="rId6"/>
    <p:sldId id="275" r:id="rId7"/>
    <p:sldId id="277" r:id="rId8"/>
    <p:sldId id="276" r:id="rId9"/>
    <p:sldId id="278" r:id="rId10"/>
    <p:sldId id="279" r:id="rId11"/>
    <p:sldId id="280" r:id="rId12"/>
    <p:sldId id="282" r:id="rId13"/>
    <p:sldId id="281" r:id="rId14"/>
    <p:sldId id="284" r:id="rId15"/>
    <p:sldId id="283" r:id="rId16"/>
    <p:sldId id="273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1" autoAdjust="0"/>
    <p:restoredTop sz="94660"/>
  </p:normalViewPr>
  <p:slideViewPr>
    <p:cSldViewPr snapToGrid="0">
      <p:cViewPr>
        <p:scale>
          <a:sx n="78" d="100"/>
          <a:sy n="78" d="100"/>
        </p:scale>
        <p:origin x="144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28.01.2026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b="1" dirty="0" smtClean="0"/>
              <a:t>ЛОГІСТИКА </a:t>
            </a:r>
            <a:r>
              <a:rPr lang="uk-UA" b="1" dirty="0"/>
              <a:t>У РИНКОВІЙ ЕКОНОМІЦІ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3114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тексту 1"/>
          <p:cNvSpPr>
            <a:spLocks noGrp="1"/>
          </p:cNvSpPr>
          <p:nvPr>
            <p:ph type="body" sz="quarter" idx="10"/>
          </p:nvPr>
        </p:nvSpPr>
        <p:spPr>
          <a:xfrm>
            <a:off x="189490" y="290946"/>
            <a:ext cx="11522075" cy="5029200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Перший етап </a:t>
            </a:r>
            <a:r>
              <a:rPr lang="uk-UA" sz="2000" dirty="0"/>
              <a:t>– 60-ті рр., характеризується застосуванням логістичного підходу в сфері товарообігу, внаслідок чого в єдину систему інтегруються складське господарство і </a:t>
            </a:r>
            <a:r>
              <a:rPr lang="uk-UA" sz="2000" dirty="0" smtClean="0"/>
              <a:t>транспорт</a:t>
            </a:r>
            <a:r>
              <a:rPr lang="uk-UA" sz="2000" dirty="0"/>
              <a:t>. </a:t>
            </a:r>
            <a:endParaRPr lang="uk-UA" sz="2000" dirty="0" smtClean="0"/>
          </a:p>
          <a:p>
            <a:pPr marL="0" indent="0">
              <a:buNone/>
            </a:pPr>
            <a:r>
              <a:rPr lang="ru-RU" sz="2000" i="1" dirty="0"/>
              <a:t>Другий етап </a:t>
            </a:r>
            <a:r>
              <a:rPr lang="ru-RU" sz="2000" dirty="0"/>
              <a:t>– 80-ті рр. В цей період в систему логістики підприємств включається планування виробничого процесу, завдяки чому виникла можливість скоротити запаси готової продукції; підвищити якість обслуговування покупців за рахунок своєчасного виконання та обробки замовлень; покращити можливість використання устаткування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i="1" dirty="0"/>
              <a:t>Третій етап </a:t>
            </a:r>
            <a:r>
              <a:rPr lang="ru-RU" sz="2000" dirty="0"/>
              <a:t>– відбувається в даний час. На цьому етапі здійснюється повне об’єднання всіх учасників процесів постачання, виробництва і розподілу в єдину логістичну систему. </a:t>
            </a:r>
          </a:p>
        </p:txBody>
      </p:sp>
    </p:spTree>
    <p:extLst>
      <p:ext uri="{BB962C8B-B14F-4D97-AF65-F5344CB8AC3E}">
        <p14:creationId xmlns:p14="http://schemas.microsoft.com/office/powerpoint/2010/main" val="2305650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тексту 1"/>
          <p:cNvSpPr>
            <a:spLocks noGrp="1"/>
          </p:cNvSpPr>
          <p:nvPr>
            <p:ph type="body" sz="quarter" idx="10"/>
          </p:nvPr>
        </p:nvSpPr>
        <p:spPr>
          <a:xfrm>
            <a:off x="189490" y="290946"/>
            <a:ext cx="11814088" cy="5029200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3. Завдання та функції логістики</a:t>
            </a:r>
          </a:p>
          <a:p>
            <a:pPr marL="0" indent="0">
              <a:buNone/>
            </a:pPr>
            <a:r>
              <a:rPr lang="uk-UA" sz="2000" dirty="0"/>
              <a:t>Таким чином, головною метою логістики є побудова такої системи проходження матеріальних та інформаційних потоків, яка б дала можливість дотриматись “Семи правил логістики”, які б забезпечили:</a:t>
            </a:r>
          </a:p>
          <a:p>
            <a:pPr marL="0" indent="0">
              <a:buNone/>
            </a:pPr>
            <a:r>
              <a:rPr lang="uk-UA" sz="2000" dirty="0"/>
              <a:t>* ВАНТАЖ — необхідний товар;</a:t>
            </a:r>
          </a:p>
          <a:p>
            <a:pPr marL="0" indent="0">
              <a:buNone/>
            </a:pPr>
            <a:r>
              <a:rPr lang="uk-UA" sz="2000" dirty="0"/>
              <a:t>* ЯКІСТЬ — необхідної якості;</a:t>
            </a:r>
          </a:p>
          <a:p>
            <a:pPr marL="0" indent="0">
              <a:buNone/>
            </a:pPr>
            <a:r>
              <a:rPr lang="uk-UA" sz="2000" dirty="0"/>
              <a:t>* КІЛЬКІСТЬ — у необхідній кількості;</a:t>
            </a:r>
          </a:p>
          <a:p>
            <a:pPr marL="0" indent="0">
              <a:buNone/>
            </a:pPr>
            <a:r>
              <a:rPr lang="uk-UA" sz="2000" dirty="0"/>
              <a:t>* СПОЖИВАЧ — необхідному споживачу;</a:t>
            </a:r>
          </a:p>
          <a:p>
            <a:pPr marL="0" indent="0">
              <a:buNone/>
            </a:pPr>
            <a:r>
              <a:rPr lang="uk-UA" sz="2000" dirty="0"/>
              <a:t>* ЧАС — у потрібний час;</a:t>
            </a:r>
          </a:p>
          <a:p>
            <a:pPr marL="0" indent="0">
              <a:buNone/>
            </a:pPr>
            <a:r>
              <a:rPr lang="uk-UA" sz="2000" dirty="0"/>
              <a:t>* МІСЦЕ — у певне місце;</a:t>
            </a:r>
          </a:p>
          <a:p>
            <a:pPr marL="0" indent="0">
              <a:buNone/>
            </a:pPr>
            <a:r>
              <a:rPr lang="uk-UA" sz="2000" dirty="0"/>
              <a:t>* ВИТРАТИ — з мінімальними витратами.</a:t>
            </a:r>
          </a:p>
          <a:p>
            <a:pPr marL="0" indent="0">
              <a:buNone/>
            </a:pPr>
            <a:r>
              <a:rPr lang="uk-UA" sz="2000" i="1" dirty="0"/>
              <a:t>Мета логістичної діяльності </a:t>
            </a:r>
            <a:r>
              <a:rPr lang="uk-UA" sz="2000" dirty="0"/>
              <a:t>вважається досягнутою, якщо виконано всі ці сім правил, тобто необхідний товар необхідної якості в необхідній кількості доставлено необхідному споживачу в потрібний час у певне місце з мінімальними витратами</a:t>
            </a:r>
            <a:r>
              <a:rPr lang="uk-UA" sz="2000" i="1" dirty="0"/>
              <a:t>. </a:t>
            </a:r>
            <a:endParaRPr lang="uk-UA" sz="2000" dirty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148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12995"/>
              </p:ext>
            </p:extLst>
          </p:nvPr>
        </p:nvGraphicFramePr>
        <p:xfrm>
          <a:off x="0" y="0"/>
          <a:ext cx="12034684" cy="5745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64284">
                  <a:extLst>
                    <a:ext uri="{9D8B030D-6E8A-4147-A177-3AD203B41FA5}">
                      <a16:colId xmlns:a16="http://schemas.microsoft.com/office/drawing/2014/main" val="1516174043"/>
                    </a:ext>
                  </a:extLst>
                </a:gridCol>
                <a:gridCol w="10270400">
                  <a:extLst>
                    <a:ext uri="{9D8B030D-6E8A-4147-A177-3AD203B41FA5}">
                      <a16:colId xmlns:a16="http://schemas.microsoft.com/office/drawing/2014/main" val="980131256"/>
                    </a:ext>
                  </a:extLst>
                </a:gridCol>
              </a:tblGrid>
              <a:tr h="3962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solidFill>
                            <a:srgbClr val="002060"/>
                          </a:solidFill>
                          <a:effectLst/>
                        </a:rPr>
                        <a:t>Групи завдань логістики</a:t>
                      </a:r>
                      <a:endParaRPr lang="uk-UA" sz="13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solidFill>
                            <a:srgbClr val="002060"/>
                          </a:solidFill>
                          <a:effectLst/>
                        </a:rPr>
                        <a:t>Конкретні завдання логістики</a:t>
                      </a:r>
                      <a:endParaRPr lang="uk-UA" sz="13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472009"/>
                  </a:ext>
                </a:extLst>
              </a:tr>
              <a:tr h="7924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Глобальні</a:t>
                      </a:r>
                      <a:endParaRPr lang="uk-UA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створення комплексних інтегрованих систем матеріальних, інформаційних, а якщо можливо, й інших потоків;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стратегічне узгодження, планування і контроль за використанням логістичних потужностей сфер виробництва й обігу;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постійне вдосконалювання логістичної концепції в рамках обраної стратегії в ринковому середовищі;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досягнення високої системної гнучкості шляхом швидкого реагування на зміни зовнішніх і внутрішніх умов функціонування</a:t>
                      </a:r>
                      <a:endParaRPr lang="uk-UA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668" marR="15668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258971"/>
                  </a:ext>
                </a:extLst>
              </a:tr>
              <a:tr h="21792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Загальні</a:t>
                      </a:r>
                      <a:endParaRPr lang="uk-UA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здійснення наскрізного контролю за потоковими процесами в логістичних системах;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розробка та удосконалювання способів управління матеріальними потоками;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багатоваріантне прогнозування обсягів виробництва, перевезень, запасів і т.д.;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виявлення незбалансованості між потребами виробництва і можливостями матеріально–технічного забезпечення, а також потребами у логістичних послугах під час збуту і можливостями логістичної системи;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стандартизація вимог до якості логістичних послуг і окремих операцій;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раціональне формування господарських зв’язків;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виявлення центрів виникнення втрат часу, матеріальних, трудових і грошових ресурсів;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оптимізація технічної та технологічної структури транспортно–складських комплексів;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визначення стратегії та технології фізичного переміщення матеріальних ресурсів, напівфабрикатів, готової продукції;</a:t>
                      </a:r>
                    </a:p>
                    <a:p>
                      <a:pPr marL="321750" lvl="1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формалізація </a:t>
                      </a:r>
                      <a:r>
                        <a:rPr lang="uk-UA" sz="1300" dirty="0" smtClean="0">
                          <a:solidFill>
                            <a:srgbClr val="002060"/>
                          </a:solidFill>
                          <a:effectLst/>
                        </a:rPr>
                        <a:t>актуалізованих (</a:t>
                      </a: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поточних оперативних)логістичних цілей і параметрів функціонування логістичної системи </a:t>
                      </a:r>
                      <a:endParaRPr lang="uk-UA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668" marR="15668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9179897"/>
                  </a:ext>
                </a:extLst>
              </a:tr>
              <a:tr h="19811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Локальні</a:t>
                      </a:r>
                      <a:endParaRPr lang="uk-UA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оптимізація запасів усіх видів і на всіх етапах товароруху;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максимальне скорочення часу зберігання продукції;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скорочення часу перевезень;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швидка реакція на вимоги споживачів;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підвищення готовності до постачань;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зниження витрат у всіх ланках логістичного ланцюга;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раціональний розподіл транспортних засобів;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гарантування якісного після продажного обслуговування;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підтримка постійної готовності до прийому, обробки і видачі інформації;</a:t>
                      </a:r>
                    </a:p>
                    <a:p>
                      <a:pPr marL="321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2720" algn="l"/>
                          <a:tab pos="925195" algn="l"/>
                        </a:tabLst>
                      </a:pPr>
                      <a:r>
                        <a:rPr lang="uk-UA" sz="1300" dirty="0">
                          <a:solidFill>
                            <a:srgbClr val="002060"/>
                          </a:solidFill>
                          <a:effectLst/>
                        </a:rPr>
                        <a:t>послідовність і поетапність просування через трансформаційні об’єкти і т.д.</a:t>
                      </a:r>
                      <a:endParaRPr lang="uk-UA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668" marR="15668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142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75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26704"/>
              </p:ext>
            </p:extLst>
          </p:nvPr>
        </p:nvGraphicFramePr>
        <p:xfrm>
          <a:off x="223152" y="123492"/>
          <a:ext cx="11638935" cy="56615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95284">
                  <a:extLst>
                    <a:ext uri="{9D8B030D-6E8A-4147-A177-3AD203B41FA5}">
                      <a16:colId xmlns:a16="http://schemas.microsoft.com/office/drawing/2014/main" val="3578715497"/>
                    </a:ext>
                  </a:extLst>
                </a:gridCol>
                <a:gridCol w="10043651">
                  <a:extLst>
                    <a:ext uri="{9D8B030D-6E8A-4147-A177-3AD203B41FA5}">
                      <a16:colId xmlns:a16="http://schemas.microsoft.com/office/drawing/2014/main" val="893382137"/>
                    </a:ext>
                  </a:extLst>
                </a:gridCol>
              </a:tblGrid>
              <a:tr h="505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Група функцій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Функції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605271"/>
                  </a:ext>
                </a:extLst>
              </a:tr>
              <a:tr h="15163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Основні функції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effectLst/>
                        </a:rPr>
                        <a:t>в </a:t>
                      </a: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сфері постачання – це: управління рухом сировини, матеріалів і готової продукції від постачальника до виробничого підприємства, складів чи сховищ;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effectLst/>
                        </a:rPr>
                        <a:t>в </a:t>
                      </a: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сфері виробництва – це: управління запасами на кожній стадії виробничого процесу, а також переміщення готової продукції на оптові склади та роздрібні ринки збуту; 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600" dirty="0" smtClean="0">
                          <a:solidFill>
                            <a:srgbClr val="002060"/>
                          </a:solidFill>
                          <a:effectLst/>
                        </a:rPr>
                        <a:t>в </a:t>
                      </a: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сфері розподілу продукції – це формування та використання каналів розподілу готової продукції по яких вона потрапляє від виробників до кінцевих споживачів. </a:t>
                      </a:r>
                      <a:endParaRPr lang="uk-UA" sz="16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28575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233508"/>
                  </a:ext>
                </a:extLst>
              </a:tr>
              <a:tr h="1769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Функції управління потоками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685800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планування (встановлення оптимальної траєкторії руху, розробка розкладу або графіку слідування потоку);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685800" algn="l"/>
                          <a:tab pos="1170305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оперативне регулювання (відстеження кожного об’єкта потоку, відповідно до графіка руху, вироблення та застосування управлінських впливів);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685800" algn="l"/>
                          <a:tab pos="1170305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облік, збір, обробка, зберігання і видача інформації про матеріальні потоки, складання звітності);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685800" algn="l"/>
                          <a:tab pos="1170305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контроль (ступінь відповідності фактичних параметрів потоку плановим);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685800" algn="l"/>
                          <a:tab pos="1170305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аналіз (причини не відповідності плану);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координація (координація процесів закупівлі, збуту</a:t>
                      </a:r>
                      <a:r>
                        <a:rPr lang="uk-UA" sz="1600" dirty="0" smtClean="0">
                          <a:solidFill>
                            <a:srgbClr val="002060"/>
                          </a:solidFill>
                          <a:effectLst/>
                        </a:rPr>
                        <a:t>)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900" algn="l"/>
                        </a:tabLst>
                      </a:pP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644543"/>
                  </a:ext>
                </a:extLst>
              </a:tr>
              <a:tr h="10108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Функції за роллю в логістичному процесі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оперативні функції пов'язані з безпосереднім управлінням рухом , матеріальних цінностей у сфері постачання, виробництва й розподілу;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uk-UA" sz="1600" dirty="0">
                          <a:solidFill>
                            <a:srgbClr val="002060"/>
                          </a:solidFill>
                          <a:effectLst/>
                        </a:rPr>
                        <a:t>функції логістичної координації  пов’язані з координацією попиту та пропозиції на товари</a:t>
                      </a:r>
                      <a:endParaRPr lang="uk-UA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6244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628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10532"/>
            <a:ext cx="12336087" cy="5660031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4. Рівні формування логістики</a:t>
            </a:r>
          </a:p>
          <a:p>
            <a:pPr marL="0" indent="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2000" dirty="0"/>
              <a:t>Аналіз провідних промислових компаній капіталістичних країн дозволив виявити чотири послідовних рівні розвитку логістичних </a:t>
            </a:r>
            <a:r>
              <a:rPr lang="uk-UA" sz="2000" dirty="0" smtClean="0"/>
              <a:t>систем:</a:t>
            </a:r>
          </a:p>
          <a:p>
            <a:pPr marL="0" indent="0">
              <a:buNone/>
            </a:pPr>
            <a:r>
              <a:rPr lang="uk-UA" sz="2000" dirty="0" smtClean="0"/>
              <a:t>1. Для </a:t>
            </a:r>
            <a:r>
              <a:rPr lang="uk-UA" sz="2000" dirty="0"/>
              <a:t>систем логістики першого рівня характерна робота компанії на основі виконання змінно-добових планових завдань, форма управління логістичними операціями найменш досконала.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2. Для компаній, що мають логістичні системи другого рівня, характерне управління потоком вироблених підприємствами товарів від останнього пункту виробничої лінії до кінцевого споживача.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3. Системи логістики третього рівня контролюють логістичні операції від закупівлі сировини </a:t>
            </a:r>
            <a:r>
              <a:rPr lang="uk-UA" sz="2000" dirty="0" smtClean="0"/>
              <a:t>до </a:t>
            </a:r>
            <a:r>
              <a:rPr lang="uk-UA" sz="2000" dirty="0"/>
              <a:t>обслуговування кінцевого споживача продукції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4. Логістичні системи четвертого рівня одержали поширення в другій половині 1990-х років. Сфера логістичних операцій тут в основному аналогічна тієї, що характерно для систем логістики третього рівня, але з одним важливим виключенням. Такі компанії інтегрують процеси планування й контролю операцій логістики з операціями маркетингу, збуту, виробництва й фінансів.</a:t>
            </a:r>
          </a:p>
        </p:txBody>
      </p:sp>
    </p:spTree>
    <p:extLst>
      <p:ext uri="{BB962C8B-B14F-4D97-AF65-F5344CB8AC3E}">
        <p14:creationId xmlns:p14="http://schemas.microsoft.com/office/powerpoint/2010/main" val="2307661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10532"/>
            <a:ext cx="12336087" cy="5660031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5. Логістика як фактор підвищення конкурентоспроможності підприємства</a:t>
            </a:r>
          </a:p>
          <a:p>
            <a:pPr marL="0" indent="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2000" i="1" dirty="0"/>
              <a:t>Серед основних складових економічного ефекту, від використання логістики в сфері виробництва та обігу найвагомішими є: </a:t>
            </a:r>
            <a:endParaRPr lang="uk-UA" sz="2000" dirty="0"/>
          </a:p>
          <a:p>
            <a:r>
              <a:rPr lang="uk-UA" sz="2000" i="1" dirty="0" smtClean="0"/>
              <a:t>зменшення </a:t>
            </a:r>
            <a:r>
              <a:rPr lang="uk-UA" sz="2000" i="1" dirty="0"/>
              <a:t>запасів на всьому шляху руху матеріального потоку; </a:t>
            </a:r>
            <a:endParaRPr lang="uk-UA" sz="2000" dirty="0"/>
          </a:p>
          <a:p>
            <a:r>
              <a:rPr lang="uk-UA" sz="2000" i="1" dirty="0" smtClean="0"/>
              <a:t>скорочення </a:t>
            </a:r>
            <a:r>
              <a:rPr lang="uk-UA" sz="2000" i="1" dirty="0"/>
              <a:t>часу проходження товарів по логістичному ланцюгу; </a:t>
            </a:r>
            <a:endParaRPr lang="uk-UA" sz="2000" dirty="0"/>
          </a:p>
          <a:p>
            <a:r>
              <a:rPr lang="uk-UA" sz="2000" i="1" dirty="0" smtClean="0"/>
              <a:t>зменшення </a:t>
            </a:r>
            <a:r>
              <a:rPr lang="uk-UA" sz="2000" i="1" dirty="0"/>
              <a:t>витрат на транспортування;</a:t>
            </a:r>
            <a:r>
              <a:rPr lang="uk-UA" sz="2000" dirty="0"/>
              <a:t> </a:t>
            </a:r>
          </a:p>
          <a:p>
            <a:r>
              <a:rPr lang="uk-UA" sz="2000" i="1" dirty="0" smtClean="0"/>
              <a:t>зменшення </a:t>
            </a:r>
            <a:r>
              <a:rPr lang="uk-UA" sz="2000" i="1" dirty="0"/>
              <a:t>затрат ручної праці і, відповідно, витрат на операції з вантажем.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69201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5520" y="2299069"/>
            <a:ext cx="6179737" cy="1405108"/>
          </a:xfrm>
        </p:spPr>
        <p:txBody>
          <a:bodyPr/>
          <a:lstStyle/>
          <a:p>
            <a:r>
              <a:rPr lang="uk-UA" dirty="0" smtClean="0"/>
              <a:t>ДЯКУЮ ЗА УВАГУ!!!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uk-UA" dirty="0"/>
              <a:t>1 Поняття і сутність терміну логістика</a:t>
            </a:r>
          </a:p>
          <a:p>
            <a:pPr marL="0" indent="0">
              <a:buNone/>
            </a:pPr>
            <a:r>
              <a:rPr lang="uk-UA" dirty="0" smtClean="0"/>
              <a:t>2 </a:t>
            </a:r>
            <a:r>
              <a:rPr lang="uk-UA" dirty="0"/>
              <a:t>Історія та етапи розвитку логістики</a:t>
            </a:r>
          </a:p>
          <a:p>
            <a:pPr marL="0" indent="0">
              <a:buNone/>
            </a:pPr>
            <a:r>
              <a:rPr lang="uk-UA" dirty="0" smtClean="0"/>
              <a:t>3 </a:t>
            </a:r>
            <a:r>
              <a:rPr lang="uk-UA" dirty="0"/>
              <a:t>Завдання та функції логістики</a:t>
            </a:r>
          </a:p>
          <a:p>
            <a:pPr marL="0" indent="0">
              <a:buNone/>
            </a:pPr>
            <a:r>
              <a:rPr lang="uk-UA" dirty="0" smtClean="0"/>
              <a:t>4 </a:t>
            </a:r>
            <a:r>
              <a:rPr lang="uk-UA" dirty="0"/>
              <a:t>Рівні формування логістики</a:t>
            </a:r>
          </a:p>
          <a:p>
            <a:pPr marL="0" indent="0">
              <a:buNone/>
            </a:pPr>
            <a:r>
              <a:rPr lang="uk-UA" dirty="0" smtClean="0"/>
              <a:t>5 </a:t>
            </a:r>
            <a:r>
              <a:rPr lang="uk-UA" dirty="0"/>
              <a:t>Логістика як фактор підвищення конкурентоспроможності підприємства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685243" cy="603022"/>
          </a:xfrm>
        </p:spPr>
        <p:txBody>
          <a:bodyPr>
            <a:normAutofit/>
          </a:bodyPr>
          <a:lstStyle/>
          <a:p>
            <a:pPr lvl="0"/>
            <a:r>
              <a:rPr lang="uk-UA" sz="3600" dirty="0"/>
              <a:t>1 Поняття і сутність терміну логістика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922564"/>
            <a:ext cx="11522075" cy="4847999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В </a:t>
            </a:r>
            <a:r>
              <a:rPr lang="ru-RU" sz="2000" dirty="0"/>
              <a:t>60-70 – х роках ХХ ст. в економічно розвинутих країнах широке використання отримала наука логістика, основним предметом якої є якраз </a:t>
            </a:r>
            <a:r>
              <a:rPr lang="ru-RU" sz="2000" i="1" dirty="0"/>
              <a:t>управління матеріальними та пов’язаними із ними інформаційними потоками з метою скорочення витрат виробництва та обігу</a:t>
            </a:r>
            <a:r>
              <a:rPr lang="ru-RU" sz="2000" dirty="0"/>
              <a:t>. </a:t>
            </a:r>
            <a:endParaRPr lang="uk-UA" sz="2000" dirty="0"/>
          </a:p>
          <a:p>
            <a:pPr marL="0" indent="0">
              <a:buNone/>
            </a:pPr>
            <a:r>
              <a:rPr lang="uk-UA" sz="2000" dirty="0"/>
              <a:t>Крім операцій безпосередньо пов’язаних із фізичним переміщенням товарно-матеріальних цінностей (вантажні роботи, транспортування і т.д.) логістика вивчає також: </a:t>
            </a:r>
          </a:p>
          <a:p>
            <a:pPr marL="0" indent="0">
              <a:buNone/>
            </a:pPr>
            <a:r>
              <a:rPr lang="uk-UA" sz="2000" dirty="0"/>
              <a:t>• операції пов’язані із оформленням замовлення; </a:t>
            </a:r>
          </a:p>
          <a:p>
            <a:pPr marL="0" indent="0">
              <a:buNone/>
            </a:pPr>
            <a:r>
              <a:rPr lang="uk-UA" sz="2000" dirty="0"/>
              <a:t>• операції пов’язані із транспортно-експедиційним обслуговуванням; </a:t>
            </a:r>
          </a:p>
          <a:p>
            <a:pPr marL="0" indent="0">
              <a:buNone/>
            </a:pPr>
            <a:r>
              <a:rPr lang="uk-UA" sz="2000" dirty="0"/>
              <a:t>• визначення оптимальних транспортних маршрутів, місць зберігання ТМЦ, розміру запасів тощо. </a:t>
            </a:r>
          </a:p>
          <a:p>
            <a:pPr marL="0" indent="0">
              <a:buNone/>
            </a:pPr>
            <a:r>
              <a:rPr lang="uk-UA" sz="2000" i="1" dirty="0"/>
              <a:t>Логістика – це планування, управління, контроль і регулювання руху матеріальних і пов’язаних із ними інформаційних потоків в просторі і часі починаючи від їх первинного джерела і закінчуючи місцем їх кінцевого споживання.</a:t>
            </a:r>
            <a:endParaRPr lang="uk-UA" sz="2000" dirty="0"/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1569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10532"/>
            <a:ext cx="12336087" cy="5660031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uk-UA" sz="1800" dirty="0"/>
          </a:p>
          <a:p>
            <a:pPr marL="0" indent="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1800" b="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18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'є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294262"/>
              </p:ext>
            </p:extLst>
          </p:nvPr>
        </p:nvGraphicFramePr>
        <p:xfrm>
          <a:off x="1393768" y="110532"/>
          <a:ext cx="9358021" cy="5101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Picture" r:id="rId3" imgW="6119522" imgH="3893370" progId="Word.Picture.8">
                  <p:embed/>
                </p:oleObj>
              </mc:Choice>
              <mc:Fallback>
                <p:oleObj name="Picture" r:id="rId3" imgW="6119522" imgH="389337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2777" b="7407"/>
                      <a:stretch>
                        <a:fillRect/>
                      </a:stretch>
                    </p:blipFill>
                    <p:spPr bwMode="auto">
                      <a:xfrm>
                        <a:off x="1393768" y="110532"/>
                        <a:ext cx="9358021" cy="51018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1537855" y="5124232"/>
            <a:ext cx="94349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ea typeface="Calibri" panose="020F0502020204030204" pitchFamily="34" charset="0"/>
              </a:rPr>
              <a:t>Рис.1.1. Трактування логістики в різних літературних джерелах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602909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183" y="0"/>
            <a:ext cx="8333508" cy="558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17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10532"/>
            <a:ext cx="12336087" cy="5660031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2. Історія та етапи розвитку логістики</a:t>
            </a:r>
          </a:p>
          <a:p>
            <a:pPr marL="0" indent="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Логістика походить від грецького слова “</a:t>
            </a:r>
            <a:r>
              <a:rPr lang="en-US" sz="2000" dirty="0"/>
              <a:t>logistic</a:t>
            </a:r>
            <a:r>
              <a:rPr lang="uk-UA" sz="2000" dirty="0"/>
              <a:t>е”, що означає майстерність розраховувати, міркувати. </a:t>
            </a:r>
            <a:br>
              <a:rPr lang="uk-UA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Основоположником перших наукових праць з </a:t>
            </a:r>
            <a:r>
              <a:rPr lang="ru-RU" sz="2000" dirty="0" smtClean="0"/>
              <a:t>логістики вважають </a:t>
            </a:r>
            <a:r>
              <a:rPr lang="ru-RU" sz="2000" dirty="0"/>
              <a:t>французького генерала військового теоретика початку 19 ст. Антуана Анрі Джоміні (1779-1869</a:t>
            </a:r>
            <a:r>
              <a:rPr lang="ru-RU" sz="2000" dirty="0" smtClean="0"/>
              <a:t>). У </a:t>
            </a:r>
            <a:r>
              <a:rPr lang="ru-RU" sz="2000" dirty="0"/>
              <a:t>своїй праці "Трактат про мистецтво воєн" (1837) </a:t>
            </a:r>
            <a:r>
              <a:rPr lang="ru-RU" sz="2000" dirty="0" smtClean="0"/>
              <a:t>він визначав </a:t>
            </a:r>
            <a:r>
              <a:rPr lang="ru-RU" sz="2000" dirty="0"/>
              <a:t>логістику як практичне мистецтво </a:t>
            </a:r>
            <a:r>
              <a:rPr lang="ru-RU" sz="2000" dirty="0" smtClean="0"/>
              <a:t>управління, перевезення</a:t>
            </a:r>
            <a:r>
              <a:rPr lang="ru-RU" sz="2000" dirty="0"/>
              <a:t>, </a:t>
            </a:r>
            <a:r>
              <a:rPr lang="ru-RU" sz="2000" dirty="0" smtClean="0"/>
              <a:t>планування, </a:t>
            </a:r>
            <a:r>
              <a:rPr lang="uk-UA" sz="2000" dirty="0" smtClean="0"/>
              <a:t>організації </a:t>
            </a:r>
            <a:r>
              <a:rPr lang="uk-UA" sz="2000" dirty="0"/>
              <a:t>постачання військ і </a:t>
            </a:r>
            <a:r>
              <a:rPr lang="uk-UA" sz="2000" dirty="0" smtClean="0"/>
              <a:t> тилове </a:t>
            </a:r>
            <a:r>
              <a:rPr lang="uk-UA" sz="2000" dirty="0"/>
              <a:t>забезпечення фронту, успіх </a:t>
            </a:r>
            <a:r>
              <a:rPr lang="uk-UA" sz="2000" dirty="0" smtClean="0"/>
              <a:t>якого </a:t>
            </a:r>
            <a:r>
              <a:rPr lang="ru-RU" sz="2000" dirty="0" smtClean="0"/>
              <a:t>зумовлений </a:t>
            </a:r>
            <a:r>
              <a:rPr lang="ru-RU" sz="2000" dirty="0"/>
              <a:t>ступенем взаємодії різноманітних причетних до руху підрозділів</a:t>
            </a:r>
            <a:br>
              <a:rPr lang="ru-RU" sz="2000" dirty="0"/>
            </a:br>
            <a:endParaRPr lang="ru-RU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В Україні термін "логістика" вперше використав видатний український економіст-математик Є. Слуцький у контексті розгляду праксеології у праці "Етюд до проблеми побудови формально-праксеологічних засад економіки" (1926), підкреслюючи, що логістика стосується логіки такою мірою, як праксеологія – формальної економіки.</a:t>
            </a:r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9864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1986953" cy="5660031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Саме із середини 50-х років (період ― </a:t>
            </a:r>
            <a:r>
              <a:rPr lang="uk-UA" sz="2000" i="1" dirty="0"/>
              <a:t>класичної логістики</a:t>
            </a:r>
            <a:r>
              <a:rPr lang="uk-UA" sz="2000" dirty="0"/>
              <a:t>) поняття логістики увійшло в економічну термінологію США у значенні логістики підприємства. Вперше можливість використання положень військової логістики в економіці обґрунтував у 1951 р. співробітник “RAND Corporation”, фахівець у сфері системного аналізу О. Моргенштерн, заявивши, що </a:t>
            </a:r>
            <a:r>
              <a:rPr lang="uk-UA" sz="2000" i="1" dirty="0"/>
              <a:t>“…існує повна схожість між управлінням забезпеченням військ і управління матеріальними ресурсами у промисловості”.</a:t>
            </a: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Проте, </a:t>
            </a:r>
            <a:r>
              <a:rPr lang="uk-UA" sz="2000" dirty="0"/>
              <a:t>активне використання військового терміну у чисто економічних цілях почалося з середини 60-х років ХХ ст., і сталося це із ряду причин: </a:t>
            </a:r>
          </a:p>
          <a:p>
            <a:pPr marL="0" indent="0">
              <a:buNone/>
            </a:pPr>
            <a:r>
              <a:rPr lang="ru-RU" sz="2000" dirty="0"/>
              <a:t>• перетворення ринку продавця у ринок </a:t>
            </a:r>
            <a:r>
              <a:rPr lang="ru-RU" sz="2000" dirty="0" smtClean="0"/>
              <a:t>покупця;</a:t>
            </a:r>
          </a:p>
          <a:p>
            <a:pPr marL="0" indent="0">
              <a:buNone/>
            </a:pPr>
            <a:r>
              <a:rPr lang="ru-RU" sz="2000" dirty="0"/>
              <a:t>• енергетична </a:t>
            </a:r>
            <a:r>
              <a:rPr lang="ru-RU" sz="2000" dirty="0" smtClean="0"/>
              <a:t>криза;</a:t>
            </a:r>
            <a:endParaRPr lang="uk-UA" sz="2000" dirty="0"/>
          </a:p>
          <a:p>
            <a:pPr marL="0" indent="0">
              <a:buNone/>
            </a:pPr>
            <a:r>
              <a:rPr lang="ru-RU" sz="2000" dirty="0"/>
              <a:t>• науково-технічний </a:t>
            </a:r>
            <a:r>
              <a:rPr lang="ru-RU" sz="2000" dirty="0" smtClean="0"/>
              <a:t>прогрес.</a:t>
            </a:r>
          </a:p>
          <a:p>
            <a:pPr marL="0" indent="0">
              <a:buNone/>
            </a:pPr>
            <a:r>
              <a:rPr lang="uk-UA" sz="2000" dirty="0"/>
              <a:t>Наприкінці 70-х років, у завершальний період </a:t>
            </a:r>
            <a:r>
              <a:rPr lang="uk-UA" sz="2000" i="1" dirty="0"/>
              <a:t>"класичної логістики"</a:t>
            </a:r>
            <a:r>
              <a:rPr lang="uk-UA" sz="2000" dirty="0"/>
              <a:t>, відбулися концептуальні зміни у логістичній науці. Якщо раніше акцент робився на компромісах між функціями застосування логістики у межах однієї фірми, то надалі він змістився у бік компромісів між фірмами.</a:t>
            </a:r>
          </a:p>
          <a:p>
            <a:pPr marL="0" indent="0">
              <a:buNone/>
            </a:pPr>
            <a:r>
              <a:rPr lang="ru-RU" sz="2000" dirty="0"/>
              <a:t>На початку 80-х років зміни в розвитку логістики приводять до появи </a:t>
            </a:r>
            <a:r>
              <a:rPr lang="ru-RU" sz="2000" i="1" dirty="0"/>
              <a:t>"неологістики", </a:t>
            </a:r>
            <a:r>
              <a:rPr lang="ru-RU" sz="2000" dirty="0"/>
              <a:t>або логістики другого покоління, яка характеризувалася розширенням сфери дії і виходом за межі традиційних логістичних функцій. </a:t>
            </a: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2000" b="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656380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1986953" cy="566003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У середині 80-х pp. у західних країнах спостерігається новий підхід до розвитку логістики, що отримав назву </a:t>
            </a:r>
            <a:r>
              <a:rPr lang="ru-RU" sz="2000" i="1" dirty="0"/>
              <a:t>"концепції загальної відповідальності", </a:t>
            </a:r>
            <a:r>
              <a:rPr lang="ru-RU" sz="2000" dirty="0"/>
              <a:t>який можна охарактеризувати в цілому як логістичне та природне продовження зазначеного вище комплексного підходу. </a:t>
            </a:r>
            <a:endParaRPr lang="uk-UA" sz="2000" dirty="0"/>
          </a:p>
          <a:p>
            <a:pPr marL="0" indent="0">
              <a:buNone/>
            </a:pPr>
            <a:r>
              <a:rPr lang="uk-UA" sz="2000" dirty="0"/>
              <a:t>З початку 90-х логістику визначають як новий напрямок у науці – теорію та практику управління матеріальним і відповідним інформаційним потоком, тобто як комплекс питань, пов’язаних із процесами обігу сировини, матеріалів, комплектуючих виробів, напівфабрикатів, запасних частин, готової продукції, їх доставки від постачальника до заводу-виробника і від заводу-виробника до кінцевого споживача відповідно до його вимог та інтересів.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2000" b="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937113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1986953" cy="5660031"/>
          </a:xfrm>
        </p:spPr>
        <p:txBody>
          <a:bodyPr/>
          <a:lstStyle/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>
              <a:spcBef>
                <a:spcPts val="600"/>
              </a:spcBef>
              <a:buNone/>
            </a:pPr>
            <a:endParaRPr lang="uk-UA" sz="1600" dirty="0"/>
          </a:p>
          <a:p>
            <a:pPr marL="0" indent="0">
              <a:spcBef>
                <a:spcPts val="600"/>
              </a:spcBef>
              <a:buNone/>
            </a:pPr>
            <a:endParaRPr lang="uk-UA" sz="16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1600" b="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1600" dirty="0" smtClean="0"/>
          </a:p>
          <a:p>
            <a:pPr marL="0" indent="0">
              <a:spcBef>
                <a:spcPts val="600"/>
              </a:spcBef>
              <a:buNone/>
            </a:pPr>
            <a:endParaRPr lang="uk-UA" sz="1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1" y="127641"/>
            <a:ext cx="8167254" cy="4978393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4185548" y="5106034"/>
            <a:ext cx="42434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000" dirty="0">
                <a:ea typeface="Calibri" panose="020F0502020204030204" pitchFamily="34" charset="0"/>
                <a:cs typeface="Times New Roman" panose="02020603050405020304" pitchFamily="18" charset="0"/>
              </a:rPr>
              <a:t>Рис. 1.2. Етапи розвитку логістики</a:t>
            </a:r>
          </a:p>
        </p:txBody>
      </p:sp>
    </p:spTree>
    <p:extLst>
      <p:ext uri="{BB962C8B-B14F-4D97-AF65-F5344CB8AC3E}">
        <p14:creationId xmlns:p14="http://schemas.microsoft.com/office/powerpoint/2010/main" val="36934673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1352</Words>
  <Application>Microsoft Office PowerPoint</Application>
  <PresentationFormat>Широкий екран</PresentationFormat>
  <Paragraphs>122</Paragraphs>
  <Slides>16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3" baseType="lpstr">
      <vt:lpstr>Arial</vt:lpstr>
      <vt:lpstr>Calibri</vt:lpstr>
      <vt:lpstr>Montserrat</vt:lpstr>
      <vt:lpstr>Montserrat ExtraBold</vt:lpstr>
      <vt:lpstr>Times New Roman</vt:lpstr>
      <vt:lpstr>Тема Office</vt:lpstr>
      <vt:lpstr>Picture</vt:lpstr>
      <vt:lpstr>ЛЕКЦІЯ 1. ЛОГІСТИКА У РИНКОВІЙ ЕКОНОМІЦІ  </vt:lpstr>
      <vt:lpstr>ПЛАН</vt:lpstr>
      <vt:lpstr>1 Поняття і сутність терміну логістика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38</cp:revision>
  <dcterms:created xsi:type="dcterms:W3CDTF">2023-01-12T09:20:21Z</dcterms:created>
  <dcterms:modified xsi:type="dcterms:W3CDTF">2026-01-28T10:57:51Z</dcterms:modified>
</cp:coreProperties>
</file>