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</p:sldMasterIdLst>
  <p:sldIdLst>
    <p:sldId id="256" r:id="rId2"/>
    <p:sldId id="257" r:id="rId3"/>
    <p:sldId id="258" r:id="rId4"/>
    <p:sldId id="259" r:id="rId5"/>
    <p:sldId id="263" r:id="rId6"/>
    <p:sldId id="261" r:id="rId7"/>
    <p:sldId id="264" r:id="rId8"/>
    <p:sldId id="262" r:id="rId9"/>
    <p:sldId id="265" r:id="rId10"/>
    <p:sldId id="268" r:id="rId11"/>
    <p:sldId id="266" r:id="rId12"/>
    <p:sldId id="267" r:id="rId13"/>
    <p:sldId id="270" r:id="rId14"/>
    <p:sldId id="269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48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722C910D-E24B-42CC-9331-23BD6067091B}" type="datetimeFigureOut">
              <a:rPr lang="uk-UA" smtClean="0"/>
              <a:t>21.09.2022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F173D96D-1FF6-477D-B5B2-4601DA15EAC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2889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910D-E24B-42CC-9331-23BD6067091B}" type="datetimeFigureOut">
              <a:rPr lang="uk-UA" smtClean="0"/>
              <a:t>21.09.2022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D96D-1FF6-477D-B5B2-4601DA15EAC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6533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22C910D-E24B-42CC-9331-23BD6067091B}" type="datetimeFigureOut">
              <a:rPr lang="uk-UA" smtClean="0"/>
              <a:t>21.09.2022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173D96D-1FF6-477D-B5B2-4601DA15EAC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3392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22C910D-E24B-42CC-9331-23BD6067091B}" type="datetimeFigureOut">
              <a:rPr lang="uk-UA" smtClean="0"/>
              <a:t>21.09.2022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173D96D-1FF6-477D-B5B2-4601DA15EAC7}" type="slidenum">
              <a:rPr lang="uk-UA" smtClean="0"/>
              <a:t>‹#›</a:t>
            </a:fld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0046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22C910D-E24B-42CC-9331-23BD6067091B}" type="datetimeFigureOut">
              <a:rPr lang="uk-UA" smtClean="0"/>
              <a:t>21.09.2022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173D96D-1FF6-477D-B5B2-4601DA15EAC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8046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910D-E24B-42CC-9331-23BD6067091B}" type="datetimeFigureOut">
              <a:rPr lang="uk-UA" smtClean="0"/>
              <a:t>21.09.2022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D96D-1FF6-477D-B5B2-4601DA15EAC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7479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910D-E24B-42CC-9331-23BD6067091B}" type="datetimeFigureOut">
              <a:rPr lang="uk-UA" smtClean="0"/>
              <a:t>21.09.2022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D96D-1FF6-477D-B5B2-4601DA15EAC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7936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910D-E24B-42CC-9331-23BD6067091B}" type="datetimeFigureOut">
              <a:rPr lang="uk-UA" smtClean="0"/>
              <a:t>21.09.2022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D96D-1FF6-477D-B5B2-4601DA15EAC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763126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22C910D-E24B-42CC-9331-23BD6067091B}" type="datetimeFigureOut">
              <a:rPr lang="uk-UA" smtClean="0"/>
              <a:t>21.09.2022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173D96D-1FF6-477D-B5B2-4601DA15EAC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53291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910D-E24B-42CC-9331-23BD6067091B}" type="datetimeFigureOut">
              <a:rPr lang="uk-UA" smtClean="0"/>
              <a:t>21.09.2022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D96D-1FF6-477D-B5B2-4601DA15EAC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8459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910D-E24B-42CC-9331-23BD6067091B}" type="datetimeFigureOut">
              <a:rPr lang="uk-UA" smtClean="0"/>
              <a:t>21.09.2022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D96D-1FF6-477D-B5B2-4601DA15EAC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8815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22C910D-E24B-42CC-9331-23BD6067091B}" type="datetimeFigureOut">
              <a:rPr lang="uk-UA" smtClean="0"/>
              <a:t>21.09.2022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173D96D-1FF6-477D-B5B2-4601DA15EAC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7859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910D-E24B-42CC-9331-23BD6067091B}" type="datetimeFigureOut">
              <a:rPr lang="uk-UA" smtClean="0"/>
              <a:t>21.09.2022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D96D-1FF6-477D-B5B2-4601DA15EAC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79673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910D-E24B-42CC-9331-23BD6067091B}" type="datetimeFigureOut">
              <a:rPr lang="uk-UA" smtClean="0"/>
              <a:t>21.09.2022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D96D-1FF6-477D-B5B2-4601DA15EAC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5398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910D-E24B-42CC-9331-23BD6067091B}" type="datetimeFigureOut">
              <a:rPr lang="uk-UA" smtClean="0"/>
              <a:t>21.09.2022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D96D-1FF6-477D-B5B2-4601DA15EAC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9065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910D-E24B-42CC-9331-23BD6067091B}" type="datetimeFigureOut">
              <a:rPr lang="uk-UA" smtClean="0"/>
              <a:t>21.09.2022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D96D-1FF6-477D-B5B2-4601DA15EAC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6175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910D-E24B-42CC-9331-23BD6067091B}" type="datetimeFigureOut">
              <a:rPr lang="uk-UA" smtClean="0"/>
              <a:t>21.09.2022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D96D-1FF6-477D-B5B2-4601DA15EAC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5176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910D-E24B-42CC-9331-23BD6067091B}" type="datetimeFigureOut">
              <a:rPr lang="uk-UA" smtClean="0"/>
              <a:t>21.09.2022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D96D-1FF6-477D-B5B2-4601DA15EAC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7369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C910D-E24B-42CC-9331-23BD6067091B}" type="datetimeFigureOut">
              <a:rPr lang="uk-UA" smtClean="0"/>
              <a:t>21.09.2022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3D96D-1FF6-477D-B5B2-4601DA15EAC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9439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  <p:sldLayoutId id="2147483807" r:id="rId17"/>
    <p:sldLayoutId id="2147483808" r:id="rId18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5B7C3E-FAA7-4233-B769-E09AE8F3BB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2264305"/>
            <a:ext cx="9448800" cy="1825096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Стратегія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торговельного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та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обґрунтування</a:t>
            </a:r>
            <a:endParaRPr lang="uk-UA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A9DCF08-81E2-4040-8712-54D99CA292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089401"/>
            <a:ext cx="9694506" cy="685800"/>
          </a:xfrm>
        </p:spPr>
        <p:txBody>
          <a:bodyPr/>
          <a:lstStyle/>
          <a:p>
            <a:r>
              <a:rPr lang="uk-UA" dirty="0"/>
              <a:t>Лекція з навчальної дисципліни «Економіка та управління в сфері торгівлі»</a:t>
            </a:r>
          </a:p>
        </p:txBody>
      </p:sp>
    </p:spTree>
    <p:extLst>
      <p:ext uri="{BB962C8B-B14F-4D97-AF65-F5344CB8AC3E}">
        <p14:creationId xmlns:p14="http://schemas.microsoft.com/office/powerpoint/2010/main" val="4247374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AF5C486-8AE6-4F89-8E45-F3C0A5F15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51563"/>
            <a:ext cx="10820400" cy="5238972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/>
              <a:t>Принципи розробки стратегії торговельного підприємства</a:t>
            </a:r>
          </a:p>
          <a:p>
            <a:pPr marL="0" indent="0" algn="just">
              <a:buNone/>
            </a:pPr>
            <a:r>
              <a:rPr lang="uk-UA" dirty="0"/>
              <a:t>1. Орієнтація на довгострокові глобальні цілі підприємства та економічні інтереси його власників.</a:t>
            </a:r>
          </a:p>
          <a:p>
            <a:pPr marL="0" indent="0" algn="just">
              <a:buNone/>
            </a:pPr>
            <a:r>
              <a:rPr lang="uk-UA" dirty="0"/>
              <a:t>2. Багатоваріантність можливих напрямків розвитку, яка обумовлена динамічністю зовнішнього середовища діяльності підприємства.</a:t>
            </a:r>
          </a:p>
          <a:p>
            <a:pPr marL="0" indent="0" algn="just">
              <a:buNone/>
            </a:pPr>
            <a:r>
              <a:rPr lang="uk-UA" dirty="0"/>
              <a:t>3. Безперервність розробки стратегії, постійна адаптація до змін у внутрішньому та зовнішньому середовищі.</a:t>
            </a:r>
          </a:p>
          <a:p>
            <a:pPr marL="0" indent="0" algn="just">
              <a:buNone/>
            </a:pPr>
            <a:r>
              <a:rPr lang="uk-UA" dirty="0"/>
              <a:t>4. Комплексність розробки стратегії, узгодженість стратегічних рішень за окремими напрямками діяльності підприємства, видами ресурсів, функціями тощо.</a:t>
            </a:r>
          </a:p>
        </p:txBody>
      </p:sp>
    </p:spTree>
    <p:extLst>
      <p:ext uri="{BB962C8B-B14F-4D97-AF65-F5344CB8AC3E}">
        <p14:creationId xmlns:p14="http://schemas.microsoft.com/office/powerpoint/2010/main" val="2232198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EDC186-C366-4A66-B217-E69448D606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880" y="776891"/>
            <a:ext cx="6583680" cy="608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10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DD5C0C-9FD9-43A0-87A2-23D14AB53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21230"/>
            <a:ext cx="10820400" cy="5097456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/>
              <a:t>3. Моніторинг та прогноз стану зовнішнього середовища торговельного підприємства</a:t>
            </a:r>
          </a:p>
          <a:p>
            <a:pPr marL="0" indent="0" algn="just">
              <a:buNone/>
            </a:pPr>
            <a:r>
              <a:rPr lang="uk-UA" dirty="0"/>
              <a:t>	Взаємодія підприємства із зовнішнім середовищем відбувається у двох зонах:</a:t>
            </a:r>
          </a:p>
          <a:p>
            <a:pPr marL="0" indent="0" algn="just">
              <a:buNone/>
            </a:pPr>
            <a:r>
              <a:rPr lang="uk-UA" dirty="0"/>
              <a:t>1. Загальне оточення (макросередовище), яке включає в себе глобальні фактори, що відображають соціально-економічні відносини в суспільстві (економічні, технологічні, політичні, соціально-культурні). Ці фактори визначають загальні умови підприємницької діяльності, впливає на фактори мікросередовища та через них (опосередковано) – на розвиток підприємства.</a:t>
            </a:r>
          </a:p>
          <a:p>
            <a:pPr marL="0" indent="0" algn="just">
              <a:buNone/>
            </a:pPr>
            <a:r>
              <a:rPr lang="uk-UA" dirty="0"/>
              <a:t>2. Оперативне середовище (мікросередовище), яке охоплює фактори, які безпосередньо впливають на конкретне торговельне підприємство (покупці, власники капіталу, постачальники, конкуренти, державні установи)</a:t>
            </a:r>
          </a:p>
        </p:txBody>
      </p:sp>
    </p:spTree>
    <p:extLst>
      <p:ext uri="{BB962C8B-B14F-4D97-AF65-F5344CB8AC3E}">
        <p14:creationId xmlns:p14="http://schemas.microsoft.com/office/powerpoint/2010/main" val="1723078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6F93106-BE02-4965-93B9-E9A8BE7EA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95400"/>
            <a:ext cx="10820400" cy="4923285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	Стан зовнішнього середовища підприємства визначається наступними характеристиками:</a:t>
            </a:r>
          </a:p>
          <a:p>
            <a:pPr marL="0" indent="0">
              <a:buNone/>
            </a:pPr>
            <a:r>
              <a:rPr lang="uk-UA" dirty="0"/>
              <a:t>- взаємозв’язок факторів;</a:t>
            </a:r>
          </a:p>
          <a:p>
            <a:pPr>
              <a:buFontTx/>
              <a:buChar char="-"/>
            </a:pPr>
            <a:r>
              <a:rPr lang="uk-UA" dirty="0"/>
              <a:t>складність зовнішнього середовища;</a:t>
            </a:r>
          </a:p>
          <a:p>
            <a:pPr>
              <a:buFontTx/>
              <a:buChar char="-"/>
            </a:pPr>
            <a:r>
              <a:rPr lang="uk-UA" dirty="0"/>
              <a:t>рухливість середовища;</a:t>
            </a:r>
          </a:p>
          <a:p>
            <a:pPr>
              <a:buFontTx/>
              <a:buChar char="-"/>
            </a:pPr>
            <a:r>
              <a:rPr lang="uk-UA" dirty="0"/>
              <a:t>невизначеність зовнішнього середовища.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sz="2200" dirty="0"/>
              <a:t>	Мета дослідження зовнішнього середовища полягає у визначенні ступеня залежності підприємства від впливу як окремих факторів, так і системи факторів зовнішнього середовища в цілому.</a:t>
            </a:r>
          </a:p>
        </p:txBody>
      </p:sp>
    </p:spTree>
    <p:extLst>
      <p:ext uri="{BB962C8B-B14F-4D97-AF65-F5344CB8AC3E}">
        <p14:creationId xmlns:p14="http://schemas.microsoft.com/office/powerpoint/2010/main" val="4192817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4EACC1D-0ABA-4900-9F3D-C7C90FDD4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43000"/>
            <a:ext cx="10820400" cy="5075685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/>
              <a:t>	</a:t>
            </a:r>
          </a:p>
          <a:p>
            <a:pPr marL="0" indent="0" algn="just">
              <a:buNone/>
            </a:pPr>
            <a:endParaRPr lang="uk-UA" dirty="0"/>
          </a:p>
          <a:p>
            <a:pPr marL="0" indent="0" algn="just">
              <a:buNone/>
            </a:pPr>
            <a:r>
              <a:rPr lang="uk-UA" dirty="0"/>
              <a:t>	Оскільки характер впливу та ступінь залежності підприємства від впливу факторів зовнішнього середовища не є сталою величиною, для проведення дослідження виділяють такі групи факторів:</a:t>
            </a:r>
          </a:p>
          <a:p>
            <a:pPr marL="0" indent="0" algn="just">
              <a:buNone/>
            </a:pPr>
            <a:r>
              <a:rPr lang="uk-UA" dirty="0"/>
              <a:t>	1 група – фактори, які є в прямому зв’язку з діяльністю підприємства і вплив яких може суттєво змінюватися у часі;</a:t>
            </a:r>
          </a:p>
          <a:p>
            <a:pPr marL="0" indent="0" algn="just">
              <a:buNone/>
            </a:pPr>
            <a:r>
              <a:rPr lang="uk-UA" dirty="0"/>
              <a:t>	2 група – фактори, характер впливу яких на діяльність підприємства з часом суттєво не змінюється;</a:t>
            </a:r>
          </a:p>
          <a:p>
            <a:pPr marL="0" indent="0" algn="just">
              <a:buNone/>
            </a:pPr>
            <a:r>
              <a:rPr lang="uk-UA" dirty="0"/>
              <a:t>	3 група – специфічні фактори, дослідження яких дозволяє оцінити потенційні можливості розвитку підприємства, доцільність диверсифікації напрямків діяльності, виявити можливості виникнення нових конкурентів з інших сфер діяльності тощо.</a:t>
            </a:r>
          </a:p>
        </p:txBody>
      </p:sp>
    </p:spTree>
    <p:extLst>
      <p:ext uri="{BB962C8B-B14F-4D97-AF65-F5344CB8AC3E}">
        <p14:creationId xmlns:p14="http://schemas.microsoft.com/office/powerpoint/2010/main" val="166524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F0DFA07-ABF6-4B4F-BCA7-DD299FFAC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28058"/>
            <a:ext cx="10820400" cy="4890628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	</a:t>
            </a:r>
          </a:p>
          <a:p>
            <a:pPr marL="0" indent="0">
              <a:buNone/>
            </a:pPr>
            <a:r>
              <a:rPr lang="uk-UA" dirty="0"/>
              <a:t>	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B7C75A3-4263-469B-BE59-18CAAB6C6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160" y="1103248"/>
            <a:ext cx="8302751" cy="575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966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8A8EA4-E335-4045-BEE2-BA9DB782B8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24" y="1274406"/>
            <a:ext cx="9180575" cy="534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925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22E5D85-ACB8-4BD2-8783-E670FD3A6E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746056"/>
            <a:ext cx="8363712" cy="611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721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069D75C-90CE-4BD2-92B3-FD7FCFE8E6B5}"/>
              </a:ext>
            </a:extLst>
          </p:cNvPr>
          <p:cNvSpPr txBox="1"/>
          <p:nvPr/>
        </p:nvSpPr>
        <p:spPr>
          <a:xfrm>
            <a:off x="1057469" y="1603921"/>
            <a:ext cx="1007706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b="1" dirty="0"/>
              <a:t>Стратегія діяльності торговельного підприємства та її обґрунтування</a:t>
            </a:r>
          </a:p>
          <a:p>
            <a:r>
              <a:rPr lang="uk-UA" dirty="0"/>
              <a:t>1. Система стратегічних цілей діяльності торговельного підприємства та фактори, що її обумовлюють</a:t>
            </a:r>
          </a:p>
          <a:p>
            <a:r>
              <a:rPr lang="uk-UA" dirty="0"/>
              <a:t>2. Стратегія діяльності торговельного підприємства: її вміст та порядок розробки</a:t>
            </a:r>
          </a:p>
          <a:p>
            <a:r>
              <a:rPr lang="uk-UA" dirty="0"/>
              <a:t>3. Моніторинг та прогноз стану зовнішнього середовища торговельного підприємства</a:t>
            </a:r>
          </a:p>
          <a:p>
            <a:r>
              <a:rPr lang="uk-UA" dirty="0"/>
              <a:t>4. Конкурентоспроможність торговельного підприємства та методи її оцінки</a:t>
            </a:r>
          </a:p>
          <a:p>
            <a:r>
              <a:rPr lang="uk-UA" dirty="0"/>
              <a:t>5. Стратегічний потенціал торговельного підприємства та його конкурентний статус</a:t>
            </a:r>
          </a:p>
          <a:p>
            <a:r>
              <a:rPr lang="uk-UA" dirty="0"/>
              <a:t>6. Організація планування господарсько-фінансової діяльності торговельного підприємства</a:t>
            </a:r>
          </a:p>
        </p:txBody>
      </p:sp>
    </p:spTree>
    <p:extLst>
      <p:ext uri="{BB962C8B-B14F-4D97-AF65-F5344CB8AC3E}">
        <p14:creationId xmlns:p14="http://schemas.microsoft.com/office/powerpoint/2010/main" val="2675920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4A65C0-A761-4DD0-B96C-579910E9966F}"/>
              </a:ext>
            </a:extLst>
          </p:cNvPr>
          <p:cNvSpPr txBox="1"/>
          <p:nvPr/>
        </p:nvSpPr>
        <p:spPr>
          <a:xfrm>
            <a:off x="1122783" y="1353139"/>
            <a:ext cx="994643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AutoNum type="arabicPeriod"/>
            </a:pPr>
            <a:r>
              <a:rPr lang="ru-RU" b="1" dirty="0"/>
              <a:t>Система </a:t>
            </a:r>
            <a:r>
              <a:rPr lang="ru-RU" b="1" dirty="0" err="1"/>
              <a:t>стратегічних</a:t>
            </a:r>
            <a:r>
              <a:rPr lang="ru-RU" b="1" dirty="0"/>
              <a:t> </a:t>
            </a:r>
            <a:r>
              <a:rPr lang="ru-RU" b="1" dirty="0" err="1"/>
              <a:t>цілей</a:t>
            </a:r>
            <a:r>
              <a:rPr lang="ru-RU" b="1" dirty="0"/>
              <a:t> </a:t>
            </a:r>
            <a:r>
              <a:rPr lang="ru-RU" b="1" dirty="0" err="1"/>
              <a:t>діяльності</a:t>
            </a:r>
            <a:r>
              <a:rPr lang="ru-RU" b="1" dirty="0"/>
              <a:t> </a:t>
            </a:r>
            <a:r>
              <a:rPr lang="ru-RU" b="1" dirty="0" err="1"/>
              <a:t>торговельного</a:t>
            </a:r>
            <a:r>
              <a:rPr lang="ru-RU" b="1" dirty="0"/>
              <a:t> </a:t>
            </a:r>
            <a:r>
              <a:rPr lang="ru-RU" b="1" dirty="0" err="1"/>
              <a:t>підприємства</a:t>
            </a:r>
            <a:r>
              <a:rPr lang="ru-RU" b="1" dirty="0"/>
              <a:t> та </a:t>
            </a:r>
            <a:r>
              <a:rPr lang="ru-RU" b="1" dirty="0" err="1"/>
              <a:t>фактори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її</a:t>
            </a:r>
            <a:r>
              <a:rPr lang="ru-RU" b="1" dirty="0"/>
              <a:t> </a:t>
            </a:r>
            <a:r>
              <a:rPr lang="ru-RU" b="1" dirty="0" err="1"/>
              <a:t>обумовлюють</a:t>
            </a:r>
            <a:endParaRPr lang="ru-RU" b="1" dirty="0"/>
          </a:p>
          <a:p>
            <a:endParaRPr lang="ru-RU" dirty="0"/>
          </a:p>
          <a:p>
            <a:r>
              <a:rPr lang="ru-RU" b="1" dirty="0" err="1"/>
              <a:t>Цілі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якісні</a:t>
            </a:r>
            <a:r>
              <a:rPr lang="ru-RU" dirty="0"/>
              <a:t> та </a:t>
            </a:r>
            <a:r>
              <a:rPr lang="ru-RU" dirty="0" err="1"/>
              <a:t>кількісні</a:t>
            </a:r>
            <a:r>
              <a:rPr lang="ru-RU" dirty="0"/>
              <a:t> характеристики </a:t>
            </a:r>
            <a:r>
              <a:rPr lang="ru-RU" dirty="0" err="1"/>
              <a:t>функціонування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, на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орієнтує</a:t>
            </a:r>
            <a:r>
              <a:rPr lang="ru-RU" dirty="0"/>
              <a:t> свою </a:t>
            </a:r>
            <a:r>
              <a:rPr lang="ru-RU" dirty="0" err="1"/>
              <a:t>діяльність</a:t>
            </a:r>
            <a:r>
              <a:rPr lang="ru-RU" dirty="0"/>
              <a:t>.</a:t>
            </a:r>
          </a:p>
          <a:p>
            <a:endParaRPr lang="ru-RU" dirty="0"/>
          </a:p>
          <a:p>
            <a:pPr algn="ctr"/>
            <a:r>
              <a:rPr lang="ru-RU" b="1" dirty="0" err="1"/>
              <a:t>Функціональні</a:t>
            </a:r>
            <a:r>
              <a:rPr lang="ru-RU" b="1" dirty="0"/>
              <a:t> </a:t>
            </a:r>
            <a:r>
              <a:rPr lang="ru-RU" b="1" dirty="0" err="1"/>
              <a:t>особливості</a:t>
            </a:r>
            <a:r>
              <a:rPr lang="ru-RU" b="1" dirty="0"/>
              <a:t> </a:t>
            </a:r>
            <a:r>
              <a:rPr lang="ru-RU" b="1" dirty="0" err="1"/>
              <a:t>стратегічних</a:t>
            </a:r>
            <a:r>
              <a:rPr lang="ru-RU" b="1" dirty="0"/>
              <a:t> </a:t>
            </a:r>
            <a:r>
              <a:rPr lang="ru-RU" b="1" dirty="0" err="1"/>
              <a:t>цілей</a:t>
            </a:r>
            <a:endParaRPr lang="ru-RU" b="1" dirty="0"/>
          </a:p>
          <a:p>
            <a:pPr algn="just"/>
            <a:r>
              <a:rPr lang="ru-RU" dirty="0"/>
              <a:t>1. </a:t>
            </a:r>
            <a:r>
              <a:rPr lang="ru-RU" dirty="0" err="1"/>
              <a:t>Цілі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суб’єктивне</a:t>
            </a:r>
            <a:r>
              <a:rPr lang="ru-RU" dirty="0"/>
              <a:t> </a:t>
            </a:r>
            <a:r>
              <a:rPr lang="ru-RU" dirty="0" err="1"/>
              <a:t>відображення</a:t>
            </a:r>
            <a:r>
              <a:rPr lang="ru-RU" dirty="0"/>
              <a:t> </a:t>
            </a:r>
            <a:r>
              <a:rPr lang="ru-RU" dirty="0" err="1"/>
              <a:t>об’єктивної</a:t>
            </a:r>
            <a:r>
              <a:rPr lang="ru-RU" dirty="0"/>
              <a:t> </a:t>
            </a:r>
            <a:r>
              <a:rPr lang="ru-RU" dirty="0" err="1"/>
              <a:t>суті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функцій</a:t>
            </a:r>
            <a:r>
              <a:rPr lang="ru-RU" dirty="0"/>
              <a:t> в </a:t>
            </a:r>
            <a:r>
              <a:rPr lang="ru-RU" dirty="0" err="1"/>
              <a:t>суспільній</a:t>
            </a:r>
            <a:r>
              <a:rPr lang="ru-RU" dirty="0"/>
              <a:t> </a:t>
            </a:r>
            <a:r>
              <a:rPr lang="ru-RU" dirty="0" err="1"/>
              <a:t>системі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2. </a:t>
            </a:r>
            <a:r>
              <a:rPr lang="ru-RU" dirty="0" err="1"/>
              <a:t>Цілі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мотиви</a:t>
            </a:r>
            <a:r>
              <a:rPr lang="ru-RU" dirty="0"/>
              <a:t> і </a:t>
            </a:r>
            <a:r>
              <a:rPr lang="ru-RU" dirty="0" err="1"/>
              <a:t>стимули</a:t>
            </a:r>
            <a:r>
              <a:rPr lang="ru-RU" dirty="0"/>
              <a:t> для </a:t>
            </a:r>
            <a:r>
              <a:rPr lang="ru-RU" dirty="0" err="1"/>
              <a:t>кожної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складають</a:t>
            </a:r>
            <a:r>
              <a:rPr lang="ru-RU" dirty="0"/>
              <a:t> </a:t>
            </a:r>
            <a:r>
              <a:rPr lang="ru-RU" dirty="0" err="1"/>
              <a:t>підприємство</a:t>
            </a:r>
            <a:r>
              <a:rPr lang="ru-RU" dirty="0"/>
              <a:t> як систему.</a:t>
            </a:r>
          </a:p>
          <a:p>
            <a:pPr algn="just"/>
            <a:r>
              <a:rPr lang="ru-RU" dirty="0"/>
              <a:t>3. </a:t>
            </a:r>
            <a:r>
              <a:rPr lang="ru-RU" dirty="0" err="1"/>
              <a:t>Цілі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основа </a:t>
            </a:r>
            <a:r>
              <a:rPr lang="ru-RU" dirty="0" err="1"/>
              <a:t>побудови</a:t>
            </a:r>
            <a:r>
              <a:rPr lang="ru-RU" dirty="0"/>
              <a:t> </a:t>
            </a:r>
            <a:r>
              <a:rPr lang="ru-RU" dirty="0" err="1"/>
              <a:t>критеріїв</a:t>
            </a:r>
            <a:r>
              <a:rPr lang="ru-RU" dirty="0"/>
              <a:t> </a:t>
            </a:r>
            <a:r>
              <a:rPr lang="ru-RU" dirty="0" err="1"/>
              <a:t>оцінки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, </a:t>
            </a:r>
            <a:r>
              <a:rPr lang="ru-RU" dirty="0" err="1"/>
              <a:t>виникнення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і </a:t>
            </a:r>
            <a:r>
              <a:rPr lang="ru-RU" dirty="0" err="1"/>
              <a:t>прийняття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організаційних</a:t>
            </a:r>
            <a:r>
              <a:rPr lang="ru-RU" dirty="0"/>
              <a:t> структур та </a:t>
            </a:r>
            <a:r>
              <a:rPr lang="ru-RU" dirty="0" err="1"/>
              <a:t>процесів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1459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8D7F06F-B9AE-4B96-BC26-AB8B651BDC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24" y="313276"/>
            <a:ext cx="10594848" cy="650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111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A1F7537-CF65-48BD-A597-043C2BF7C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62744"/>
            <a:ext cx="10820400" cy="495594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b="1" dirty="0"/>
              <a:t>Визначення цілей підприємства базується на принципах:</a:t>
            </a:r>
          </a:p>
          <a:p>
            <a:pPr marL="0" indent="0" algn="just">
              <a:buNone/>
            </a:pPr>
            <a:r>
              <a:rPr lang="uk-UA" dirty="0"/>
              <a:t>1. Цілі функціонування підприємства повинні бути конкретними та вимірюваними.</a:t>
            </a:r>
          </a:p>
          <a:p>
            <a:pPr marL="0" indent="0" algn="just">
              <a:buNone/>
            </a:pPr>
            <a:r>
              <a:rPr lang="uk-UA" dirty="0"/>
              <a:t>2. Цілі підприємства залежать від стадії життєвого циклу підприємства</a:t>
            </a:r>
          </a:p>
          <a:p>
            <a:pPr marL="0" indent="0" algn="just">
              <a:buNone/>
            </a:pPr>
            <a:r>
              <a:rPr lang="uk-UA" dirty="0"/>
              <a:t>3. Цілі підприємства мають бути орієнтовані в часі, тобто мати конкретний часовий термін досягнення</a:t>
            </a:r>
          </a:p>
          <a:p>
            <a:pPr marL="0" indent="0" algn="just">
              <a:buNone/>
            </a:pPr>
            <a:r>
              <a:rPr lang="uk-UA" dirty="0"/>
              <a:t>4. Має бути забезпечена узгодженість цілей за часом, сферами діяльності та за іншими ознаками.</a:t>
            </a:r>
          </a:p>
          <a:p>
            <a:pPr marL="0" indent="0" algn="just">
              <a:buNone/>
            </a:pPr>
            <a:r>
              <a:rPr lang="uk-UA" dirty="0"/>
              <a:t>5. Комплексний (системний) підхід до визначення цілей діяльності передбачає їх ранжирування та побудову «дерева цілей» з використанням лінійної або матричної форми.</a:t>
            </a:r>
          </a:p>
          <a:p>
            <a:pPr marL="0" indent="0" algn="just">
              <a:buNone/>
            </a:pPr>
            <a:r>
              <a:rPr lang="uk-UA" dirty="0"/>
              <a:t>6. Цілі підприємства мають бути взаємоузгодженими.</a:t>
            </a:r>
          </a:p>
          <a:p>
            <a:pPr marL="0" indent="0" algn="just">
              <a:buNone/>
            </a:pPr>
            <a:r>
              <a:rPr lang="uk-UA" dirty="0"/>
              <a:t>7. Сформовані та оприлюднені цілі діяльності підприємства повинні бути стимулюючими.</a:t>
            </a:r>
          </a:p>
        </p:txBody>
      </p:sp>
    </p:spTree>
    <p:extLst>
      <p:ext uri="{BB962C8B-B14F-4D97-AF65-F5344CB8AC3E}">
        <p14:creationId xmlns:p14="http://schemas.microsoft.com/office/powerpoint/2010/main" val="2843298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C872C4-41E8-4697-9005-104170E6C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34" y="1475232"/>
            <a:ext cx="11267508" cy="496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083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8971DF-D5CD-4E52-A5C2-E293F2F3B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737" y="746230"/>
            <a:ext cx="7948735" cy="611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443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E7647D9-4A02-466B-9A48-F44434216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031632"/>
            <a:ext cx="10820400" cy="518705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b="1" dirty="0"/>
              <a:t>2. Стратегія діяльності торговельного підприємства</a:t>
            </a:r>
          </a:p>
          <a:p>
            <a:pPr marL="0" indent="0" algn="just">
              <a:buNone/>
            </a:pPr>
            <a:endParaRPr lang="uk-UA" dirty="0"/>
          </a:p>
          <a:p>
            <a:pPr marL="0" indent="0" algn="just">
              <a:buNone/>
            </a:pPr>
            <a:r>
              <a:rPr lang="uk-UA" b="1" dirty="0"/>
              <a:t>Стратегія підприємства:</a:t>
            </a:r>
          </a:p>
          <a:p>
            <a:pPr marL="0" indent="0" algn="just">
              <a:buNone/>
            </a:pPr>
            <a:r>
              <a:rPr lang="uk-UA" dirty="0"/>
              <a:t> - узагальнююча модель дій, які необхідні для досягнення визначених цілей шляхом координації і розподілу ресурсів підприємства;</a:t>
            </a:r>
          </a:p>
          <a:p>
            <a:pPr algn="just">
              <a:buFontTx/>
              <a:buChar char="-"/>
            </a:pPr>
            <a:r>
              <a:rPr lang="uk-UA" dirty="0"/>
              <a:t>набір правил, необхідних для прийняття рішень, які підприємство використовує в своїй діяльності;</a:t>
            </a:r>
          </a:p>
          <a:p>
            <a:pPr algn="just">
              <a:buFontTx/>
              <a:buChar char="-"/>
            </a:pPr>
            <a:r>
              <a:rPr lang="uk-UA" dirty="0"/>
              <a:t>формування системи довгострокових цілей діяльності торговельного підприємства та вибір найбільш ефективних шляхів їх досягнення;</a:t>
            </a:r>
          </a:p>
          <a:p>
            <a:pPr algn="just">
              <a:buFontTx/>
              <a:buChar char="-"/>
            </a:pPr>
            <a:r>
              <a:rPr lang="uk-UA" dirty="0"/>
              <a:t>цілісна система взаємопов’язаних рішень, які спрямовані на розвиток процесів взаємодії умов внутрішнього та зовнішнього середовища, і визначення на цій основі якісно нових цілей;</a:t>
            </a:r>
          </a:p>
          <a:p>
            <a:pPr algn="just">
              <a:buFontTx/>
              <a:buChar char="-"/>
            </a:pPr>
            <a:r>
              <a:rPr lang="uk-UA" dirty="0"/>
              <a:t>процес формування генерального перспективного напрямку розвитку підприємства на основі визначення якісно нових цілей, узгодження внутрішніх можливостей підприємства з умовами зовнішнього середовища, розробки комплексу заходів, які забезпечують їх досягнення.</a:t>
            </a:r>
          </a:p>
          <a:p>
            <a:pPr marL="0" indent="0" algn="just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8553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F9F63C7-3966-4231-8C73-B6FD626D13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024" y="431969"/>
            <a:ext cx="7815071" cy="613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394942"/>
      </p:ext>
    </p:extLst>
  </p:cSld>
  <p:clrMapOvr>
    <a:masterClrMapping/>
  </p:clrMapOvr>
</p:sld>
</file>

<file path=ppt/theme/theme1.xml><?xml version="1.0" encoding="utf-8"?>
<a:theme xmlns:a="http://schemas.openxmlformats.org/drawingml/2006/main" name="Туман">
  <a:themeElements>
    <a:clrScheme name="Туман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Туман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уман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Туман</Template>
  <TotalTime>638</TotalTime>
  <Words>736</Words>
  <Application>Microsoft Office PowerPoint</Application>
  <PresentationFormat>Широкоэкранный</PresentationFormat>
  <Paragraphs>57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Century Gothic</vt:lpstr>
      <vt:lpstr>Туман</vt:lpstr>
      <vt:lpstr>Стратегія діяльності торговельного підприємства та її обґрунтування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Стратегія діяльності торговельного підприємства та її обґрунтування</dc:title>
  <dc:creator>Катерина Бужимська</dc:creator>
  <cp:lastModifiedBy>Катерина Бужимська</cp:lastModifiedBy>
  <cp:revision>47</cp:revision>
  <dcterms:created xsi:type="dcterms:W3CDTF">2020-11-25T06:41:32Z</dcterms:created>
  <dcterms:modified xsi:type="dcterms:W3CDTF">2022-09-21T10:48:42Z</dcterms:modified>
</cp:coreProperties>
</file>