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97"/>
  </p:notesMasterIdLst>
  <p:sldIdLst>
    <p:sldId id="421" r:id="rId2"/>
    <p:sldId id="420" r:id="rId3"/>
    <p:sldId id="517" r:id="rId4"/>
    <p:sldId id="548" r:id="rId5"/>
    <p:sldId id="569" r:id="rId6"/>
    <p:sldId id="562" r:id="rId7"/>
    <p:sldId id="579" r:id="rId8"/>
    <p:sldId id="647" r:id="rId9"/>
    <p:sldId id="657" r:id="rId10"/>
    <p:sldId id="655" r:id="rId11"/>
    <p:sldId id="574" r:id="rId12"/>
    <p:sldId id="561" r:id="rId13"/>
    <p:sldId id="649" r:id="rId14"/>
    <p:sldId id="654" r:id="rId15"/>
    <p:sldId id="653" r:id="rId16"/>
    <p:sldId id="549" r:id="rId17"/>
    <p:sldId id="563" r:id="rId18"/>
    <p:sldId id="582" r:id="rId19"/>
    <p:sldId id="583" r:id="rId20"/>
    <p:sldId id="572" r:id="rId21"/>
    <p:sldId id="584" r:id="rId22"/>
    <p:sldId id="586" r:id="rId23"/>
    <p:sldId id="645" r:id="rId24"/>
    <p:sldId id="580" r:id="rId25"/>
    <p:sldId id="568" r:id="rId26"/>
    <p:sldId id="565" r:id="rId27"/>
    <p:sldId id="648" r:id="rId28"/>
    <p:sldId id="566" r:id="rId29"/>
    <p:sldId id="650" r:id="rId30"/>
    <p:sldId id="457" r:id="rId31"/>
    <p:sldId id="550" r:id="rId32"/>
    <p:sldId id="551" r:id="rId33"/>
    <p:sldId id="553" r:id="rId34"/>
    <p:sldId id="554" r:id="rId35"/>
    <p:sldId id="558" r:id="rId36"/>
    <p:sldId id="555" r:id="rId37"/>
    <p:sldId id="559" r:id="rId38"/>
    <p:sldId id="588" r:id="rId39"/>
    <p:sldId id="556" r:id="rId40"/>
    <p:sldId id="587" r:id="rId41"/>
    <p:sldId id="593" r:id="rId42"/>
    <p:sldId id="594" r:id="rId43"/>
    <p:sldId id="595" r:id="rId44"/>
    <p:sldId id="596" r:id="rId45"/>
    <p:sldId id="600" r:id="rId46"/>
    <p:sldId id="601" r:id="rId47"/>
    <p:sldId id="602" r:id="rId48"/>
    <p:sldId id="599" r:id="rId49"/>
    <p:sldId id="603" r:id="rId50"/>
    <p:sldId id="604" r:id="rId51"/>
    <p:sldId id="605" r:id="rId52"/>
    <p:sldId id="659" r:id="rId53"/>
    <p:sldId id="607" r:id="rId54"/>
    <p:sldId id="614" r:id="rId55"/>
    <p:sldId id="615" r:id="rId56"/>
    <p:sldId id="608" r:id="rId57"/>
    <p:sldId id="616" r:id="rId58"/>
    <p:sldId id="617" r:id="rId59"/>
    <p:sldId id="652" r:id="rId60"/>
    <p:sldId id="619" r:id="rId61"/>
    <p:sldId id="610" r:id="rId62"/>
    <p:sldId id="611" r:id="rId63"/>
    <p:sldId id="612" r:id="rId64"/>
    <p:sldId id="620" r:id="rId65"/>
    <p:sldId id="621" r:id="rId66"/>
    <p:sldId id="622" r:id="rId67"/>
    <p:sldId id="623" r:id="rId68"/>
    <p:sldId id="661" r:id="rId69"/>
    <p:sldId id="662" r:id="rId70"/>
    <p:sldId id="624" r:id="rId71"/>
    <p:sldId id="625" r:id="rId72"/>
    <p:sldId id="628" r:id="rId73"/>
    <p:sldId id="660" r:id="rId74"/>
    <p:sldId id="629" r:id="rId75"/>
    <p:sldId id="630" r:id="rId76"/>
    <p:sldId id="570" r:id="rId77"/>
    <p:sldId id="631" r:id="rId78"/>
    <p:sldId id="632" r:id="rId79"/>
    <p:sldId id="633" r:id="rId80"/>
    <p:sldId id="634" r:id="rId81"/>
    <p:sldId id="635" r:id="rId82"/>
    <p:sldId id="636" r:id="rId83"/>
    <p:sldId id="637" r:id="rId84"/>
    <p:sldId id="638" r:id="rId85"/>
    <p:sldId id="639" r:id="rId86"/>
    <p:sldId id="640" r:id="rId87"/>
    <p:sldId id="641" r:id="rId88"/>
    <p:sldId id="642" r:id="rId89"/>
    <p:sldId id="643" r:id="rId90"/>
    <p:sldId id="644" r:id="rId91"/>
    <p:sldId id="646" r:id="rId92"/>
    <p:sldId id="347" r:id="rId93"/>
    <p:sldId id="663" r:id="rId94"/>
    <p:sldId id="656" r:id="rId95"/>
    <p:sldId id="658" r:id="rId9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EB8"/>
    <a:srgbClr val="3DC5F5"/>
    <a:srgbClr val="D5B3F7"/>
    <a:srgbClr val="E3C7E1"/>
    <a:srgbClr val="AE2A88"/>
    <a:srgbClr val="BDF080"/>
    <a:srgbClr val="B66DFF"/>
    <a:srgbClr val="E7C2F8"/>
    <a:srgbClr val="F5F0C5"/>
    <a:srgbClr val="A14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9" autoAdjust="0"/>
    <p:restoredTop sz="94676" autoAdjust="0"/>
  </p:normalViewPr>
  <p:slideViewPr>
    <p:cSldViewPr>
      <p:cViewPr>
        <p:scale>
          <a:sx n="89" d="100"/>
          <a:sy n="89" d="100"/>
        </p:scale>
        <p:origin x="795"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2T10:31:18.942"/>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0,'0'1,"0"1,1-1,-1 0,0 0,1 0,-1 0,1 0,-1 0,1 0,-1 0,1 0,0 0,0 0,-1-1,1 1,0 0,0 0,0-1,0 1,0-1,0 1,0 0,0-1,0 0,0 1,1-1,36 9,-25-6,29 7,-10-1,0-2,0-1,50 3,-16-8,123 18,7 18,-164-32,-1-1,1-1,52-3,-55-2,0 2,-1 2,1 0,47 11,-35-4,-1-3,1-1,0-1,62-4,-71-1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5:58:25.07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5560 288,'-202'-8,"165"4,1-3,0 0,-51-18,-4-9,-1 0,-112-26,24 29,-14-5,136 22,-114-11,-261 22,223 6,155-4,-1 3,1 2,0 3,0 2,-81 25,35 1,-99 31,159-55,0-2,-84 8,-62-18,7 0,149 4,-1 2,1 2,-51 17,23-6,26-9,10-1,-1-2,0 0,-1-2,-35 2,13-6,27-1,0 0,1 2,-1 0,0 2,1 0,-27 8,21-4,0 0,-36 3,31-5,-35 9,25-4,29-8,0 1,0 0,1 0,-1 1,-11 7,1-1,-40 15,7-4,29-8,-37 25,37-22,-31 16,-49 24,64-33,-87 36,91-43,1 1,0 2,-36 26,26-15,23-15,2 1,-29 29,13-11,23-22,1 1,0 1,-15 20,22-27,0 1,-1-2,0 1,-11 6,11-7,0 0,-1 0,2 1,-12 13,-21 42,2 1,-36 89,68-138,0 0,2 1,0-1,0 1,1-1,1 1,1 15,-6 45,-2 11,4 165,5-142,1-71,1-1,1 1,14 50,40 108,-45-156,10 30,4-1,39 75,-49-112,2-1,2 0,0-2,2 0,1-1,40 35,-14-23,2-2,2-3,98 50,-45-36,128 40,-68-37,256 47,-251-76,0-7,191-9,-254-11,0-5,122-27,205-72,76-62,-444 140,128-75,-46 21,175-99,-255 136,-2-2,90-86,-14 3,216-152,-310 245,85-82,28-61,-115 123,-2-2,-3-3,52-103,-67 103,25-85,-40 107,-7 22,-1 0,-1 0,-1 0,0-25,-4-83,-1 55,2 50,-5-37,3 51,0-1,0 1,-1 0,0 0,-1 0,-7-13,1 6,-1 0,0 1,-1 1,-1 0,0 1,-1 0,0 1,-1 0,-31-17,28 16,-27-23,-9-7,34 29,13 9,-1-1,0 1,0 0,0 0,-1 1,1 0,-1 1,0 0,-9-2,13 5,1-1,0 0,0 1,0-1,0-1,0 1,0-1,0 0,0 1,0-2,1 1,-1 0,1-1,0 0,-6-5,7 6,-1-1,1 1,-1 0,0 0,0 0,0 0,0 0,0 1,0-1,0 1,-1 0,1 0,0 0,-5 0,-6-1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16:23:25.660"/>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3622 0,'-638'0,"606"2,0 2,0 1,0 1,-49 17,46-12,0-1,0-3,-47 5,-204 22,255-29,-52 13,57-12,-1 0,-37 2,-110 17,71-8,70-11,1 2,-53 19,20-6,-189 42,232-54,0 0,-38 24,45-24,0 0,0-1,-1 0,-1-2,1 0,-30 7,13-7,1 1,0 1,0 3,1 0,0 2,1 1,-43 27,45-26,0-1,-2-1,0-1,0-2,-1-1,-53 9,-80 19,146-32,1 0,0 2,-1 0,2 2,-22 12,20-10,0-1,-1-1,-36 13,-46 10,75-22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16:23:28.755"/>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311 0,'2'102,"-5"113,-1-188,-2-1,0 0,-2 0,-1 0,0-1,-2 0,-2-1,0-1,-1 1,-1-2,-27 31,29-35,1 0,-19 37,20-34,-26 40,29-50,0 0,1 0,0 1,1-1,-7 20,12-28,0-1,0 1,0-1,0 1,1-1,-1 1,1-1,0 1,0-1,0 1,0 0,0-1,0 1,1-1,-1 1,1-1,0 1,0-1,0 1,0-1,0 0,0 0,1 1,-1-1,1 0,0 0,-1 0,1-1,0 1,0 0,0-1,0 1,0-1,1 1,2 0,6 2,0 0,0-1,0-1,1 1,-1-2,22 1,76-7,-44 1,416 1,-285 4,-186-1,1 0,-1 1,0 1,0-1,0 2,0-1,-1 1,1 1,17 8,-13-3,-1 0,0 1,0 0,-1 1,16 19,-9-11,-1-4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2T09:57:15.949"/>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6194 171,'-108'2,"53"1,0-3,-103-13,121 5,-51-19,62 17,-2 1,1 2,-1 0,-31-2,-126-10,-104-3,-652 23,898-3,0-2,-42-10,-43-4,-416 11,305 10,-1677-3,1900 0,1 1,0 1,-1 0,1 2,0-1,0 2,1 0,-21 9,-2 6,-62 45,79-53,0-1,0-1,-1-1,-27 9,20-9,-50 26,25-5,-150 75,192-101,0 0,0 1,0 0,1 1,0 1,0-1,0 2,1-1,0 1,0 1,1-1,-9 14,-113 177,123-185,1-1,1 1,0 0,1 1,1-1,0 0,1 1,-1 23,-10 53,10-83,1-1,0 1,1 0,-1 0,1 0,1 0,0 0,0 0,0 0,1 0,0 0,1-1,0 1,0 0,1-1,-1 1,2-1,-1 0,1 1,0-2,1 1,-1 0,1-1,10 10,-1-3,1 0,0 0,0-2,1 0,1 0,32 13,-33-15,0 1,-1 1,0 0,22 20,36 26,-55-47,1 0,0-2,30 9,-29-11,0 1,-1 1,29 16,-19-8,2-1,46 16,8 4,-60-25,-1-1,34 7,-40-12,-1 0,0 2,0 0,0 1,-1 0,31 20,-17-9,0-2,1-1,0-1,1-1,59 14,34 15,-113-38,24 12,1-1,1-3,-1-1,2-1,71 7,-42-10,-1 3,123 34,-119-25,0-3,89 9,3-21,-111-5,0 3,0 1,-1 3,61 15,-62-7,0-2,1-2,1-2,96 1,-109-8,0 2,0 2,0 1,-1 2,42 14,-27-10,1-3,0-2,0-2,94-5,49 4,-169 0,-1 1,1 1,-1 1,26 12,-27-9,1-2,0 0,0-2,33 4,328-8,-183-5,-141-1,96-16,-55 4,-28 8,0-4,-1-3,-1-4,92-35,-138 42,1 1,0 1,0 1,1 2,0 1,62-4,-46 6,0-3,-1-1,66-20,7-2,-109 27,-1-1,0 1,-1-2,1 1,-1-1,1-1,-1 1,-1-1,1-1,-1 1,0-1,-1-1,9-11,-5 7,1-1,1 2,20-17,-26 23,0 0,0-1,-1 1,0-1,0 0,-1-1,1 1,-1-1,-1 0,1 0,-1 0,0 0,-1-1,0 1,0-1,0 0,0-8,0-19,0 0,-6-57,1 32,1 9,-14-94,11 120,-1 0,-1 1,-2 0,0 0,-21-37,19 39,2-1,0 0,2 0,0-1,-5-45,8 45,0 0,-2 1,0-1,-2 1,-18-39,2 15,-28-82,17 39,-52-139,75 200,4 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2T10:00:46.7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8,'796'0,"-763"3,0 1,0 1,0 2,50 17,-48-13,1-2,0-1,55 6,410-12,-243-5,733 3,-976-1,-1-1,0 0,0-1,0-1,0 0,-1-1,0 0,15-9,-11 6,1 1,-1 0,1 1,26-5,37 3,1 4,105 7,-54 0,3671 1,-1990-7,-498 3,-1282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2T09:57:15.949"/>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6194 171,'-108'2,"53"1,0-3,-103-13,121 5,-51-19,62 17,-2 1,1 2,-1 0,-31-2,-126-10,-104-3,-652 23,898-3,0-2,-42-10,-43-4,-416 11,305 10,-1677-3,1900 0,1 1,0 1,-1 0,1 2,0-1,0 2,1 0,-21 9,-2 6,-62 45,79-53,0-1,0-1,-1-1,-27 9,20-9,-50 26,25-5,-150 75,192-101,0 0,0 1,0 0,1 1,0 1,0-1,0 2,1-1,0 1,0 1,1-1,-9 14,-113 177,123-185,1-1,1 1,0 0,1 1,1-1,0 0,1 1,-1 23,-10 53,10-83,1-1,0 1,1 0,-1 0,1 0,1 0,0 0,0 0,0 0,1 0,0 0,1-1,0 1,0 0,1-1,-1 1,2-1,-1 0,1 1,0-2,1 1,-1 0,1-1,10 10,-1-3,1 0,0 0,0-2,1 0,1 0,32 13,-33-15,0 1,-1 1,0 0,22 20,36 26,-55-47,1 0,0-2,30 9,-29-11,0 1,-1 1,29 16,-19-8,2-1,46 16,8 4,-60-25,-1-1,34 7,-40-12,-1 0,0 2,0 0,0 1,-1 0,31 20,-17-9,0-2,1-1,0-1,1-1,59 14,34 15,-113-38,24 12,1-1,1-3,-1-1,2-1,71 7,-42-10,-1 3,123 34,-119-25,0-3,89 9,3-21,-111-5,0 3,0 1,-1 3,61 15,-62-7,0-2,1-2,1-2,96 1,-109-8,0 2,0 2,0 1,-1 2,42 14,-27-10,1-3,0-2,0-2,94-5,49 4,-169 0,-1 1,1 1,-1 1,26 12,-27-9,1-2,0 0,0-2,33 4,328-8,-183-5,-141-1,96-16,-55 4,-28 8,0-4,-1-3,-1-4,92-35,-138 42,1 1,0 1,0 1,1 2,0 1,62-4,-46 6,0-3,-1-1,66-20,7-2,-109 27,-1-1,0 1,-1-2,1 1,-1-1,1-1,-1 1,-1-1,1-1,-1 1,0-1,-1-1,9-11,-5 7,1-1,1 2,20-17,-26 23,0 0,0-1,-1 1,0-1,0 0,-1-1,1 1,-1-1,-1 0,1 0,-1 0,0 0,-1-1,0 1,0-1,0 0,0-8,0-19,0 0,-6-57,1 32,1 9,-14-94,11 120,-1 0,-1 1,-2 0,0 0,-21-37,19 39,2-1,0 0,2 0,0-1,-5-45,8 45,0 0,-2 1,0-1,-2 1,-18-39,2 15,-28-82,17 39,-52-139,75 200,4 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7:15:32.659"/>
    </inkml:context>
    <inkml:brush xml:id="br0">
      <inkml:brushProperty name="width" value="0.35" units="cm"/>
      <inkml:brushProperty name="height" value="0.35" units="cm"/>
      <inkml:brushProperty name="ignorePressure" value="1"/>
    </inkml:brush>
  </inkml:definitions>
  <inkml:trace contextRef="#ctx0" brushRef="#br0">35 4385,'-12'-60,"2"-1,-3-91,13-127,3 121,-3-1683,1 1821,6-38,-3 37,1-35,-4-1027,-2 504,1 563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7:15:37.902"/>
    </inkml:context>
    <inkml:brush xml:id="br0">
      <inkml:brushProperty name="width" value="0.35" units="cm"/>
      <inkml:brushProperty name="height" value="0.35" units="cm"/>
      <inkml:brushProperty name="ignorePressure" value="1"/>
    </inkml:brush>
  </inkml:definitions>
  <inkml:trace contextRef="#ctx0" brushRef="#br0">51 4490,'1'-37,"2"0,2 0,1 0,2 1,1 0,25-61,-30 84,0-1,0 0,-1 0,-1-1,1-17,-5-75,0 38,2-704,-1 748,-2 0,-8-38,-1-2,2 8,5 35,2 1,-2-30,4-562,3 285,-3 313,0 0,-6-22,4 22,0-1,0-19,3 13,0-46,-16-124,3 120,3 0,0-97,11 116,-2-91,-7 87,5 35,-2-34,6-735,-2 832,1 28,10 88,-8-142,39 217,-13-91,-16-73,-8-41,-2 1,-1-1,-2 28,2 45,15-17,-3-18,-11-51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7:32:20.356"/>
    </inkml:context>
    <inkml:brush xml:id="br0">
      <inkml:brushProperty name="width" value="0.35" units="cm"/>
      <inkml:brushProperty name="height" value="0.35" units="cm"/>
      <inkml:brushProperty name="color" value="#F6630D"/>
      <inkml:brushProperty name="ignorePressure" value="1"/>
    </inkml:brush>
  </inkml:definitions>
  <inkml:trace contextRef="#ctx0" brushRef="#br0">663 0,'-39'42,"1"2,3 2,2 0,-43 81,-86 218,45-85,33-67,70-162,1 1,2 1,1 0,-6 43,7-7,4-1,5 113,2-74,-2 255,0-348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7:32:22.687"/>
    </inkml:context>
    <inkml:brush xml:id="br0">
      <inkml:brushProperty name="width" value="0.35" units="cm"/>
      <inkml:brushProperty name="height" value="0.35" units="cm"/>
      <inkml:brushProperty name="color" value="#F6630D"/>
      <inkml:brushProperty name="ignorePressure" value="1"/>
    </inkml:brush>
  </inkml:definitions>
  <inkml:trace contextRef="#ctx0" brushRef="#br0">1 0,'6'6,"0"-1,0 0,1-1,13 7,11 9,54 50,-4 4,-3 3,97 124,-155-177,43 58,-62-79,1-1,0 1,0-1,0 0,0 0,1 1,-1-1,0-1,1 1,-1 0,1-1,0 1,0-1,0 0,-1 0,1 0,0 0,0 0,0-1,0 1,1-1,-1 0,0 0,6-1,-4 1,0-2,0 1,0 0,0-1,0 0,0 0,-1-1,1 1,-1-1,0 0,1 0,-1-1,-1 1,5-5,125-149,47-52,-170 200,0 1,1 0,0 1,0 0,0 1,1 0,24-8,-22 9,31-19,-39 19,0 2,0-1,1 1,-1 0,1 0,0 0,0 1,0 0,0 1,8-2,84 4,-85-1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2T10:31:20.879"/>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41,'0'-1,"0"0,1-1,-1 1,1 0,-1 0,1-1,-1 1,1 0,0 0,0 0,-1 0,1 0,0 0,0 0,0 0,0 0,0 1,0-1,1 0,-1 1,0-1,0 0,0 1,1-1,-1 1,3-1,38-7,-38 8,96-7,137 7,-92 3,899-3,-1013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7:32:27.742"/>
    </inkml:context>
    <inkml:brush xml:id="br0">
      <inkml:brushProperty name="width" value="0.35" units="cm"/>
      <inkml:brushProperty name="height" value="0.35" units="cm"/>
      <inkml:brushProperty name="color" value="#F6630D"/>
      <inkml:brushProperty name="ignorePressure" value="1"/>
    </inkml:brush>
  </inkml:definitions>
  <inkml:trace contextRef="#ctx0" brushRef="#br0">795 1,'-512'0,"506"0,1 1,-1 0,0 0,1 1,-1 0,0 0,1 0,0 0,0 1,0 0,0 0,0 0,0 1,1 0,-7 6,-6 8,0 2,-18 25,20-24,-3 4,0 2,-18 35,30-50,1 0,0 1,1 0,0-1,1 1,0 1,1-1,0 15,1 15,-1-6,2 0,2-1,7 46,-6-71,0 0,1-1,1 1,-1-1,1 0,1 0,0-1,0 0,1 0,1 0,-1-1,1 0,0 0,1-1,0 0,0-1,1 1,-1-2,15 7,-7-5,0 0,0-1,1-1,0 0,0-2,0 0,0-1,1-1,-1 0,1-2,21-2,109-26,-124 23,-1-2,0 0,45-24,-58 26,0-1,-1 0,0 0,0-1,0 0,-1-1,0 0,-1 0,0-1,0 0,-1-1,-1 1,7-13,-2-3,0-1,-2 0,-1 0,-1-1,-1 0,4-51,-11-35,0 251,1 39,0-175,1 1,-1 0,0 0,1-1,-1 1,1 0,0-1,0 1,-1-1,1 1,0-1,0 1,1-1,-1 0,0 1,0-1,1 0,2 2,31 14,-10-6,-9-4,0-1,1 0,0-1,-1-1,34 4,-3 0,119 18,-45-23,-106-3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7:32:30.434"/>
    </inkml:context>
    <inkml:brush xml:id="br0">
      <inkml:brushProperty name="width" value="0.35" units="cm"/>
      <inkml:brushProperty name="height" value="0.35" units="cm"/>
      <inkml:brushProperty name="color" value="#F6630D"/>
      <inkml:brushProperty name="ignorePressure" value="1"/>
    </inkml:brush>
  </inkml:definitions>
  <inkml:trace contextRef="#ctx0" brushRef="#br0">0 0,'0'3,"1"-1,-1 0,1 0,0 0,0-1,0 1,0 0,0 0,2 2,4 8,138 335,-143-341,58 139,-22-49,-35-90,1 1,0 0,0-1,0 0,1 0,-1 0,2-1,8 8,-10-8,44 28,-40-26,0-1,1-1,0 0,0 0,0 0,19 6,-22-10,-1 0,0 0,1-1,-1 0,1 0,-1 0,1 0,-1-1,1 0,-1 0,0-1,0 1,1-1,8-5,-1 0,0-1,0 0,-1-1,0-1,0 0,-1 0,10-13,64-90,-35 43,-20 31,108-152,-134 186,0-1,1 1,-1 0,8-5,-9 8,0-1,0 0,0 1,0-1,-1 0,1-1,-1 1,0 0,0-1,0 1,0-1,0 1,1-8,0-2,-1 0,2 0,0 1,0 0,1-1,0 2,1-1,1 1,0 0,12-16,-11 18,-2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7:32:33.268"/>
    </inkml:context>
    <inkml:brush xml:id="br0">
      <inkml:brushProperty name="width" value="0.35" units="cm"/>
      <inkml:brushProperty name="height" value="0.35" units="cm"/>
      <inkml:brushProperty name="color" value="#F6630D"/>
      <inkml:brushProperty name="ignorePressure" value="1"/>
    </inkml:brush>
  </inkml:definitions>
  <inkml:trace contextRef="#ctx0" brushRef="#br0">1 860,'3'-2,"0"1,0-1,0 1,0-1,0 1,0 0,1 0,-1 1,0-1,1 1,-1-1,1 1,5 1,3-2,439-5,-265 8,-144-1,-13 0,1-1,-1-1,1-2,-1 0,46-13,-43 8,-26 7,0 0,0-1,-1 1,1-1,6-3,-10 3,1 1,-1-1,0 0,0 0,0 0,0 0,0 0,0 0,0-1,-1 1,1 0,-1-1,0 0,2-3,3-12,-1-1,0 1,-2-1,3-37,-6-80,-1 84,1 22,-3 0,0 0,-2 0,-8-29,8 43,0-1,-1 1,-1 1,0-1,-2 1,1 1,-2-1,-16-19,17 24,0 0,0 1,-1 0,0 1,0 0,-1 1,0 0,-1 0,1 2,-1-1,0 1,-1 1,1 0,-1 1,0 0,0 1,-22-1,25 3,-232 1,228 2,1 0,0 1,0 0,0 1,0 0,-22 14,2-2,12-7,0 2,0 0,1 2,-22 19,30-23,1 1,0 0,1 1,1 0,0 1,0 0,-11 22,12-13,2 0,0 1,1 0,1 0,1 0,0 42,0-7,-4 355,8-258,0-132,2 1,0 0,8 29,1-2,-12-45,1 0,0-1,0 1,1 0,-1-1,1 1,1-1,-1 0,1 1,0-1,0 0,0-1,1 1,0-1,0 1,0-1,6 4,4 3,0-1,0-1,1-1,1 0,0-1,20 7,104 22,-51-15,-49-10,0-2,0-2,1-1,65 1,-95-8,37 2,0-3,0-2,54-12,-38 4,-48 10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7:32:35.035"/>
    </inkml:context>
    <inkml:brush xml:id="br0">
      <inkml:brushProperty name="width" value="0.35" units="cm"/>
      <inkml:brushProperty name="height" value="0.35" units="cm"/>
      <inkml:brushProperty name="color" value="#F6630D"/>
      <inkml:brushProperty name="ignorePressure" value="1"/>
    </inkml:brush>
  </inkml:definitions>
  <inkml:trace contextRef="#ctx0" brushRef="#br0">51 0,'1'207,"-3"238,-21-167,12-166,-4-31,15-68</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7:32:36.833"/>
    </inkml:context>
    <inkml:brush xml:id="br0">
      <inkml:brushProperty name="width" value="0.35" units="cm"/>
      <inkml:brushProperty name="height" value="0.35" units="cm"/>
      <inkml:brushProperty name="color" value="#F6630D"/>
      <inkml:brushProperty name="ignorePressure" value="1"/>
    </inkml:brush>
  </inkml:definitions>
  <inkml:trace contextRef="#ctx0" brushRef="#br0">0 448,'1'-7,"0"0,0 0,0 0,1 0,0 0,0 1,7-14,27-43,-28 50,9-13,0 0,2 2,1 0,1 1,1 1,35-29,-27 27,-22 17,0 0,1 0,0 0,0 1,0 1,1 0,0 0,0 1,17-6,-19 9,22-6,1 2,50-2,-54 7,-14-1,1 1,-1 1,26 4,-35-4,1 0,-1 1,0-1,0 1,0 0,0 0,0 1,-1-1,1 1,-1 0,1 0,-1 0,0 0,0 0,4 8,27 31,-25-32,0 0,-1 1,10 17,-14-20,-1-1,0 1,0 0,-1 1,0-1,0 0,-1 0,0 9,0-2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7:32:39.813"/>
    </inkml:context>
    <inkml:brush xml:id="br0">
      <inkml:brushProperty name="width" value="0.35" units="cm"/>
      <inkml:brushProperty name="height" value="0.35" units="cm"/>
      <inkml:brushProperty name="color" value="#F6630D"/>
      <inkml:brushProperty name="ignorePressure" value="1"/>
    </inkml:brush>
  </inkml:definitions>
  <inkml:trace contextRef="#ctx0" brushRef="#br0">1110 153,'-108'-62,"-17"-8,116 66,-1 0,0 1,0 0,0 1,0 0,0 1,-11-1,-77 4,36 1,50-3,0 1,0 0,0 0,0 2,1-1,-1 2,1-1,-1 1,1 1,0 0,1 1,-11 7,-64 32,67-38,0 2,1 0,0 1,0 1,1 0,-25 25,3 3,24-27,1 1,1 0,0 1,1 1,1-1,-16 30,14-19,-18 26,23-40,-1 1,1 0,1 0,0 0,1 1,0 0,1 0,0 0,-2 22,5-26,0 0,1-1,0 1,0 0,1 0,0-1,1 1,0 0,0-1,1 0,0 1,0-1,1 0,0-1,1 1,8 11,-1-5,1 0,1-1,0-1,0 0,1-1,1 0,0-1,26 11,-10-7,1-2,1-1,55 11,-78-21,0 1,0-2,-1 1,1-2,0 1,0-1,0-1,0 0,-1 0,1-1,-1-1,0 0,0 0,0-1,12-7,8-9,0-1,-1-2,29-30,-21 19,210-190,-237 213,1 0,-2-1,0 0,0-1,-2 1,1-2,-2 1,0-1,0 0,-2 0,0 0,0-1,-2 1,0-1,-1 0,0 0,-1 0,-1 1,-4-25,5 39,0 1,0 0,0 0,0 0,0 0,0-1,0 1,0 0,0 0,0 0,0-1,0 1,0 0,0 0,0 0,-1 0,1-1,0 1,0 0,0 0,0 0,0 0,0 0,-1-1,1 1,0 0,0 0,0 0,0 0,-1 0,1 0,0 0,0 0,0 0,0 0,-1 0,1-1,0 1,0 0,0 0,-1 0,1 1,0-1,0 0,0 0,-1 0,-9 8,-5 16,6-8,2 1,0 0,2 1,-1 0,2 0,-4 34,3 113,5-122,1-35,-1-1,2 1,-1-1,1 0,0 0,0 0,1 0,5 9,33 53,-31-54,-1 0,0-1,1-1,1 1,0-2,18 17,-25-26,0 0,0 0,-1-1,2 1,-1-1,0 0,0 0,1-1,-1 1,1-1,-1 0,1 0,0-1,-1 1,1-1,0 0,-1 0,1-1,0 0,-1 1,1-1,-1-1,1 1,7-4,-2-1,0 0,0-1,-1 0,0-1,0 0,-1 0,0-1,0 0,-1-1,-1 1,1-1,-1-1,4-10,-1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7:32:43.031"/>
    </inkml:context>
    <inkml:brush xml:id="br0">
      <inkml:brushProperty name="width" value="0.35" units="cm"/>
      <inkml:brushProperty name="height" value="0.35" units="cm"/>
      <inkml:brushProperty name="color" value="#F6630D"/>
      <inkml:brushProperty name="ignorePressure" value="1"/>
    </inkml:brush>
  </inkml:definitions>
  <inkml:trace contextRef="#ctx0" brushRef="#br0">644 0,'-12'1,"1"0,-1 0,0 2,1-1,0 1,-12 5,-63 31,84-38,-3 2,-112 58,94-48,2 2,0 0,-22 20,36-29,-1 1,0-2,-14 8,15-9,-1 1,0 0,1 0,-10 10,-1 4,-2 0,-19 27,33-38,0 0,1 0,1 0,-1 1,1 0,1 0,-4 12,-2 21,2 0,2 0,1 1,4 80,1-116,0 1,0-1,0 0,1 1,0-1,1 0,-1 0,1 0,1 0,-1-1,1 1,8 9,-5-8,1 1,1-2,-1 1,1-1,0 0,1-1,15 8,10 1,-1-2,1-2,73 15,-50-15,88 7,-122-17,-1-1,1 0,0-2,-1-1,1-1,37-12,-47 11,0-2,-1 1,1-2,-2 0,1-1,-1 0,0 0,-1-1,0-1,18-22,2-9,46-82,-69 111,5-11,22-35,40-97,-67 135,0 0,-2 0,-1 0,0-1,-2 0,-1 0,0 0,-3-42,1 60,-2-13,1 15,0 10,-27 403,-38 127,26-357,1-11,18-22,-32 187,48-306,-2 1,-1-1,-1-1,-2 0,-1 0,-22 39,26-55,1-1,-1 0,-1 0,0 0,-1-2,0 1,0-1,-1 0,0-1,0 0,-1-1,0-1,-1 1,1-2,-1 0,-17 4,-12-1,-1-3,0-1,0-2,-69-7,96 4,1 0,-1-2,1 0,0-1,-17-6,23 6,0 0,0 0,1-1,-1 0,1-1,0 0,0-1,1 1,-7-9,4 4,1 0,0 0,0-1,-6-14,12 21,1 0,1 0,-1 0,1 0,-1 0,2 0,-1 0,0 0,1 0,0 0,0 0,1-1,-1 1,1 0,2-7,8-16,1 2,1-1,1 2,2 0,22-29,17-21,4 1,75-71,-87 100,2 3,1 2,111-66,110-34,-243 127</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7:32:46.720"/>
    </inkml:context>
    <inkml:brush xml:id="br0">
      <inkml:brushProperty name="width" value="0.35" units="cm"/>
      <inkml:brushProperty name="height" value="0.35" units="cm"/>
      <inkml:brushProperty name="color" value="#F6630D"/>
      <inkml:brushProperty name="ignorePressure" value="1"/>
    </inkml:brush>
  </inkml:definitions>
  <inkml:trace contextRef="#ctx0" brushRef="#br0">0 563,'13'-1,"-1"0,0-1,0 0,16-5,10-3,41-2,2 2,-1 5,1 2,0 5,113 16,-43-6,172-6,-223-7,-95 1,0 0,1 0,-1-1,0 0,1 0,-1 0,0-1,0 0,0 0,0 0,0 0,-1-1,1 0,-1 0,0 0,1 0,4-6,-5 4,0-1,1 0,-2 0,1 0,-1 0,0-1,0 1,-1-1,0 0,0 0,0 0,0-11,0 4,-1-1,-1 1,0-1,-1 0,0 1,-1-1,-7-21,6 26,-1 1,0-1,0 1,-1 0,-1 0,1 0,-1 1,-1-1,0 2,0-1,-11-8,1 3,-1 1,0 1,0 1,-1 1,-24-9,-13-6,15 4,30 13,-1 1,0 0,0 1,0 0,0 1,-1 0,0 1,1 1,-25-2,-292 6,320-2,-1 1,1 1,0-1,0 1,0 1,0 0,0 0,0 0,1 1,-1 1,1-1,-12 10,-5 6,1 2,-29 31,12-11,29-29,1 1,1 1,0 0,-13 27,14-25,4-6,1 0,1 0,-1 0,2 1,0-1,0 0,0 18,-2 12,-1 11,2 1,7 85,-1-113,1 0,2 0,0-1,2 0,1 0,0-1,2 0,14 23,-20-39,0 1,1-1,0 0,1 0,-1 0,1-1,0 0,12 7,8 3,34 16,-5-4,-44-21,1 0,0 0,0-2,0 1,0-2,1 0,0 0,0-2,0 1,21-1,58 6,-2-1,302-22,-356 13,-23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7:32:58.087"/>
    </inkml:context>
    <inkml:brush xml:id="br0">
      <inkml:brushProperty name="width" value="0.35" units="cm"/>
      <inkml:brushProperty name="height" value="0.35" units="cm"/>
      <inkml:brushProperty name="color" value="#66CC00"/>
      <inkml:brushProperty name="ignorePressure" value="1"/>
    </inkml:brush>
  </inkml:definitions>
  <inkml:trace contextRef="#ctx0" brushRef="#br0">0 1,'6'1,"0"1,-1-1,1 1,-1 1,0-1,0 1,0 0,0 0,8 7,7 3,1-2,0 1,-1 2,-1 0,0 1,-1 0,19 22,-5 17,-29-48,1 1,-1-1,0 1,-1 0,1 0,1 10,-2-9,0 1,0-1,1 0,6 10,4 12,-10-24,0 1,0-1,0 0,6 8,-8-12,1 0,0 0,-1-1,1 1,0-1,0 1,0-1,0 0,0 0,0 1,0-2,1 1,-1 0,0 0,1-1,3 1,-1 0,-1 0,1-1,-1 0,1 0,-1 0,1 0,-1-1,1 0,-1 0,0 0,1 0,-1-1,0 0,0 1,0-2,0 1,0 0,0-1,-1 0,1 1,-1-1,5-6,11-12,1 2,1 0,45-31,-15 12,-16 7,-27 23,1-1,0 2,18-13,31-21,-43 29,32-19,-39 27,0 0,1 1,0 0,-1 0,1 1,1 1,-1-1,18 1,-15 0,48-7,-34 4,37 0,-49 4</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0:16:09.873"/>
    </inkml:context>
    <inkml:brush xml:id="br0">
      <inkml:brushProperty name="width" value="0.2" units="cm"/>
      <inkml:brushProperty name="height" value="0.2" units="cm"/>
      <inkml:brushProperty name="color" value="#F6630D"/>
    </inkml:brush>
  </inkml:definitions>
  <inkml:trace contextRef="#ctx0" brushRef="#br0">688 1 24575,'4'4'0,"-1"0"0,0 1 0,0-1 0,-1 1 0,1 0 0,-1 0 0,0 0 0,0 0 0,-1 0 0,1 0 0,0 11 0,3 64 0,-4-61 0,-1-11 0,1 17 0,-1 0 0,-4 28 0,2-44 0,0 0 0,0 0 0,-1 0 0,0 0 0,0-1 0,-1 1 0,0-1 0,-1 0 0,-6 10 0,-22 31 0,23-33 0,0 0 0,-1-1 0,-1 0 0,0-1 0,-19 16 0,-30 28 0,44-40 0,-1-1 0,0-1 0,-29 19 0,4-2 0,38-28 0,0 0 0,0 0 0,-1-1 0,1 0 0,-1 0 0,0-1 0,0 1 0,0-1 0,-1-1 0,1 1 0,-1-1 0,-10 2 0,-26 0 2,-1-2-1,-62-4 1,28-1-1372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2T10:31:22.842"/>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16,'1200'0,"-1189"0,0-1,-1 1,1-2,11-2,2-4</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0:16:11.938"/>
    </inkml:context>
    <inkml:brush xml:id="br0">
      <inkml:brushProperty name="width" value="0.2" units="cm"/>
      <inkml:brushProperty name="height" value="0.2" units="cm"/>
      <inkml:brushProperty name="color" value="#F6630D"/>
    </inkml:brush>
  </inkml:definitions>
  <inkml:trace contextRef="#ctx0" brushRef="#br0">0 2 24575,'53'-2'0,"50"3"0,-94-1 0,0 1 0,0 1 0,0 0 0,0 0 0,0 1 0,0 0 0,-1 1 0,14 6 0,135 75 0,-142-76 0,4 1 0,-1 2 0,22 17 0,-36-25 0,1 0 0,-1 1 0,1-1 0,-1 1 0,-1 0 0,1 0 0,-1 0 0,0 1 0,0-1 0,0 1 0,-1 0 0,3 9 0,0 6 0,2 0 0,0-1 0,1 0 0,12 22 0,-8-14 0,-1 0 0,-2 0 0,-1 1 0,-1 0 0,-1 0 0,1 34 0,-5-50 0,-1-7-114,0-1 1,1 1-1,0 0 0,0-1 0,0 1 1,1-1-1,0 1 0,0-1 0,0 0 1,1 0-1,4 5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0:16:13.372"/>
    </inkml:context>
    <inkml:brush xml:id="br0">
      <inkml:brushProperty name="width" value="0.2" units="cm"/>
      <inkml:brushProperty name="height" value="0.2" units="cm"/>
      <inkml:brushProperty name="color" value="#F6630D"/>
    </inkml:brush>
  </inkml:definitions>
  <inkml:trace contextRef="#ctx0" brushRef="#br0">0 0 24575,'4'5'0,"-1"-1"0,0 1 0,0 0 0,0 0 0,0 0 0,-1 0 0,0 1 0,0-1 0,0 1 0,-1-1 0,1 1 0,-1 7 0,4 76 0,-5-63 0,0 56 0,-1-42 0,1 0 0,3 0 0,8 46 0,1 0 0,-3 0 0,-4 1 0,-8 115 0,0-47 0,3 263-1365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0:16:14.269"/>
    </inkml:context>
    <inkml:brush xml:id="br0">
      <inkml:brushProperty name="width" value="0.2" units="cm"/>
      <inkml:brushProperty name="height" value="0.2" units="cm"/>
      <inkml:brushProperty name="color" value="#F6630D"/>
    </inkml:brush>
  </inkml:definitions>
  <inkml:trace contextRef="#ctx0" brushRef="#br0">1 0 24575,'0'6'0,"5"2"0,3 5 0,5 1 0,1 3 0,-2 5 0,-4 5 0,-2 3 0,3 3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0:24:00.059"/>
    </inkml:context>
    <inkml:brush xml:id="br0">
      <inkml:brushProperty name="width" value="0.2" units="cm"/>
      <inkml:brushProperty name="height" value="0.2" units="cm"/>
      <inkml:brushProperty name="color" value="#CC0066"/>
    </inkml:brush>
  </inkml:definitions>
  <inkml:trace contextRef="#ctx0" brushRef="#br0">738 1 24575,'1'25'0,"-2"0"0,-1 0 0,-1 0 0,-12 46 0,11-59 0,0 0 0,-2 0 0,1 0 0,-1-1 0,-1 0 0,0 0 0,-1-1 0,0 1 0,0-2 0,-1 1 0,-15 11 0,-35 22 0,47-37 0,0 2 0,1 0 0,1 0 0,-1 1 0,1 0 0,1 0 0,-1 1 0,-10 16 0,-9 24 0,21-33 0,-2 0 0,0-1 0,0 0 0,-2-1 0,0 0 0,-21 19 0,13-16 0,2 1 0,-17 22 0,25-27 0,-1-1 0,-1 0 0,0-1 0,-1 0 0,0-1 0,0 0 0,-21 11 0,25-16 0,1-1 0,0 1 0,0 1 0,1-1 0,0 2 0,-8 7 0,-30 29 0,42-42 0,1-1 0,-1 1 0,1 0 0,0 0 0,0-1 0,0 2 0,0-1 0,0 0 0,0 0 0,0 1 0,1-1 0,-1 1 0,1-1 0,0 1 0,-1 0 0,1 0 0,1-1 0,-1 1 0,0 0 0,1 0 0,-1 0 0,1 0 0,0 0 0,0 5 0,1-4 0,1 0 0,-1 0 0,1-1 0,-1 1 0,1-1 0,0 0 0,1 1 0,-1-1 0,0 0 0,1 0 0,0 0 0,0 0 0,0-1 0,0 1 0,0-1 0,0 0 0,1 0 0,4 3 0,41 14 0,-40-17 0,0 1 0,0 1 0,0-1 0,-1 2 0,14 7 0,160 117 0,-175-123 0,0 0 0,-1 0 0,0 1 0,0 0 0,-1 0 0,0 0 0,0 1 0,7 15 0,-7-13 0,0 0 0,1-1 0,1 1 0,12 13 0,9 8-347,28 41 0,-48-61-324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0:24:01.661"/>
    </inkml:context>
    <inkml:brush xml:id="br0">
      <inkml:brushProperty name="width" value="0.2" units="cm"/>
      <inkml:brushProperty name="height" value="0.2" units="cm"/>
      <inkml:brushProperty name="color" value="#CC0066"/>
    </inkml:brush>
  </inkml:definitions>
  <inkml:trace contextRef="#ctx0" brushRef="#br0">1 0 24575,'1'0'0,"0"1"0,1-1 0,-1 1 0,0-1 0,0 1 0,0-1 0,1 1 0,-1 0 0,0-1 0,0 1 0,0 0 0,0 0 0,0 0 0,0 0 0,-1 0 0,1 0 0,0 0 0,0 0 0,-1 0 0,1 1 0,0-1 0,-1 0 0,0 0 0,1 1 0,-1-1 0,0 0 0,1 3 0,6 42 0,-7-38 0,4 273 0,-3-31 0,15-120 0,-8-77 0,1 58 0,-8 533 86,-2-306-1537</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0:24:02.394"/>
    </inkml:context>
    <inkml:brush xml:id="br0">
      <inkml:brushProperty name="width" value="0.2" units="cm"/>
      <inkml:brushProperty name="height" value="0.2" units="cm"/>
      <inkml:brushProperty name="color" value="#CC0066"/>
    </inkml:brush>
  </inkml:definitions>
  <inkml:trace contextRef="#ctx0" brushRef="#br0">0 0 24575,'0'6'0,"0"8"0,6 1 0,1 4 0,1 5 0,3-2 0,2 2 0,-3 1 0,3 4 0,-1 2 0,-2 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0:41:43.080"/>
    </inkml:context>
    <inkml:brush xml:id="br0">
      <inkml:brushProperty name="width" value="0.2" units="cm"/>
      <inkml:brushProperty name="height" value="0.2" units="cm"/>
      <inkml:brushProperty name="color" value="#33CCFF"/>
    </inkml:brush>
  </inkml:definitions>
  <inkml:trace contextRef="#ctx0" brushRef="#br0">7626 378 24575,'0'0'0,"1"0"0,-1 0 0,1 0 0,-1-1 0,1 1 0,-1 0 0,0 0 0,1-1 0,-1 1 0,0 0 0,1-1 0,-1 1 0,0 0 0,1-1 0,-1 1 0,0-1 0,1 1 0,-1-1 0,0 1 0,0 0 0,0-1 0,0 1 0,1-1 0,-1 1 0,0-1 0,0 1 0,0-1 0,0 1 0,0-1 0,0 1 0,0-1 0,0 1 0,0-1 0,-1 1 0,1-1 0,0 1 0,0 0 0,0-1 0,0 1 0,-1-1 0,1 1 0,0-1 0,-1 0 0,-9-23 0,6 18 0,-1-1 0,0 1 0,0 0 0,0 0 0,-1 0 0,1 1 0,-1 0 0,-1 0 0,1 0 0,-1 1 0,1 0 0,-14-6 0,-6 0 0,-1 1 0,-36-8 0,-3 0 0,9-1 0,0 2 0,-1 3 0,-1 2 0,-63-3 0,-170-11 0,209 15 0,-22-4 0,47 6 0,-67-2 0,9 10 0,54 2 0,0-3 0,0-2 0,-113-22 0,94 9 0,0 4 0,-1 3 0,-163 4 0,-1558 7 0,949-3 0,829 3 0,0 1 0,1 1 0,0 1 0,-1 2 0,2 0 0,-1 1 0,1 2 0,1 0 0,-1 1 0,2 2 0,-33 23 0,26-18 0,0-2 0,-1-1 0,0-1 0,-42 13 0,-129 30 0,54-24 0,-100 27 0,216-51 0,-257 85 0,209-64 0,-119 30 0,174-53 0,1 1 0,1 0 0,0 2 0,-33 20 0,-8 3 0,39-21 0,0 0 0,1 2 0,0 0 0,1 2 0,1 0 0,1 2 0,-32 35 0,22-23 0,-2-1 0,-46 33 0,52-45 0,2 2 0,0 1 0,1 0 0,1 2 0,1 0 0,-25 36 0,21-16 0,3 2 0,1 1 0,2 0 0,2 2 0,-15 73 0,26-106 0,0 0 0,0 0 0,-14 24 0,12-28 0,2 1 0,-1 0 0,2 1 0,-1-1 0,2 1 0,-4 16 0,2 1 0,-2 0 0,-1 0 0,-1-1 0,-1-1 0,-1 1 0,-16 26 0,21-41 0,0 1 0,1 0 0,1 0 0,0 1 0,1-1 0,1 1 0,-1 19 0,5 110 0,1-64 0,-2-69 0,-1-1 0,2 1 0,-1-1 0,1 1 0,1-1 0,0 0 0,0 0 0,8 16 0,2-3 0,2 0 0,16 21 0,-6-10 0,-7-6 0,-1 0 0,-1 2 0,-2 0 0,13 38 0,-23-60 0,-1-1 0,1 1 0,1-1 0,0 0 0,0 0 0,0 0 0,1 0 0,0-1 0,9 8 0,69 49 0,-50-39 0,127 94 0,-131-97 0,0-2 0,2 0 0,0-3 0,67 26 0,60 24 0,-111-44 0,75 25 0,94 4 0,-45-12 0,158 27 0,-177-39 0,458 60 0,-583-84 0,199 29 0,-162-24 0,1-2 0,122-6 0,-78-3 0,1338 3 0,-1401-2 0,71-13 0,16-1 0,-84 11 0,0-3 0,-1-2 0,51-16 0,-11 2 0,246-68 0,-161 42 0,-6 11 0,-103 27 0,-2-4 0,102-38 0,-14-17 0,-128 58 0,0 0 0,-1-2 0,-1-1 0,25-23 0,-5 2 0,85-57 0,-86 67 0,-2-1 0,0-3 0,33-35 0,-2-11 0,4 3 0,143-113 0,-198 174 0,-1-1 0,-1-1 0,0 0 0,-1-1 0,0-1 0,-2 0 0,0-1 0,-1 0 0,0-1 0,-2-1 0,0 0 0,-1 0 0,-2-1 0,10-34 0,-17 53 0,10-41 0,1 0 0,2 1 0,2 1 0,29-56 0,-30 69 0,-1-1 0,-1-1 0,-1 0 0,-2-1 0,-1 0 0,4-33 0,-9 39 0,-2 14 0,1-1 0,0 1 0,0 0 0,1 0 0,1 0 0,5-13 0,7-13 0,-2-1 0,10-41 0,17-45 0,-35 108 0,-1-1 0,-1 0 0,0-1 0,-1 1 0,1-30 0,-6-92 0,-1 57 0,5 3 0,0 48 0,-1 0 0,-1 0 0,-2 1 0,-7-37 0,6 59-195,0-1 0,0 1 0,-1-1 0,0 1 0,-1 1 0,-7-12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0:45:29.29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0,'1443'0,"-1413"0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0:45:31.78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66,'28'-2,"0"0,45-12,-39 8,42-4,319 7,-203 5,-174-3,1-1,-1-1,26-7,1 0,-20 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0:41:43.080"/>
    </inkml:context>
    <inkml:brush xml:id="br0">
      <inkml:brushProperty name="width" value="0.2" units="cm"/>
      <inkml:brushProperty name="height" value="0.2" units="cm"/>
      <inkml:brushProperty name="color" value="#33CCFF"/>
    </inkml:brush>
  </inkml:definitions>
  <inkml:trace contextRef="#ctx0" brushRef="#br0">7626 378 24575,'0'0'0,"1"0"0,-1 0 0,1 0 0,-1-1 0,1 1 0,-1 0 0,0 0 0,1-1 0,-1 1 0,0 0 0,1-1 0,-1 1 0,0 0 0,1-1 0,-1 1 0,0-1 0,1 1 0,-1-1 0,0 1 0,0 0 0,0-1 0,0 1 0,1-1 0,-1 1 0,0-1 0,0 1 0,0-1 0,0 1 0,0-1 0,0 1 0,0-1 0,0 1 0,0-1 0,-1 1 0,1-1 0,0 1 0,0 0 0,0-1 0,0 1 0,-1-1 0,1 1 0,0-1 0,-1 0 0,-9-23 0,6 18 0,-1-1 0,0 1 0,0 0 0,0 0 0,-1 0 0,1 1 0,-1 0 0,-1 0 0,1 0 0,-1 1 0,1 0 0,-14-6 0,-6 0 0,-1 1 0,-36-8 0,-3 0 0,9-1 0,0 2 0,-1 3 0,-1 2 0,-63-3 0,-170-11 0,209 15 0,-22-4 0,47 6 0,-67-2 0,9 10 0,54 2 0,0-3 0,0-2 0,-113-22 0,94 9 0,0 4 0,-1 3 0,-163 4 0,-1558 7 0,949-3 0,829 3 0,0 1 0,1 1 0,0 1 0,-1 2 0,2 0 0,-1 1 0,1 2 0,1 0 0,-1 1 0,2 2 0,-33 23 0,26-18 0,0-2 0,-1-1 0,0-1 0,-42 13 0,-129 30 0,54-24 0,-100 27 0,216-51 0,-257 85 0,209-64 0,-119 30 0,174-53 0,1 1 0,1 0 0,0 2 0,-33 20 0,-8 3 0,39-21 0,0 0 0,1 2 0,0 0 0,1 2 0,1 0 0,1 2 0,-32 35 0,22-23 0,-2-1 0,-46 33 0,52-45 0,2 2 0,0 1 0,1 0 0,1 2 0,1 0 0,-25 36 0,21-16 0,3 2 0,1 1 0,2 0 0,2 2 0,-15 73 0,26-106 0,0 0 0,0 0 0,-14 24 0,12-28 0,2 1 0,-1 0 0,2 1 0,-1-1 0,2 1 0,-4 16 0,2 1 0,-2 0 0,-1 0 0,-1-1 0,-1-1 0,-1 1 0,-16 26 0,21-41 0,0 1 0,1 0 0,1 0 0,0 1 0,1-1 0,1 1 0,-1 19 0,5 110 0,1-64 0,-2-69 0,-1-1 0,2 1 0,-1-1 0,1 1 0,1-1 0,0 0 0,0 0 0,8 16 0,2-3 0,2 0 0,16 21 0,-6-10 0,-7-6 0,-1 0 0,-1 2 0,-2 0 0,13 38 0,-23-60 0,-1-1 0,1 1 0,1-1 0,0 0 0,0 0 0,0 0 0,1 0 0,0-1 0,9 8 0,69 49 0,-50-39 0,127 94 0,-131-97 0,0-2 0,2 0 0,0-3 0,67 26 0,60 24 0,-111-44 0,75 25 0,94 4 0,-45-12 0,158 27 0,-177-39 0,458 60 0,-583-84 0,199 29 0,-162-24 0,1-2 0,122-6 0,-78-3 0,1338 3 0,-1401-2 0,71-13 0,16-1 0,-84 11 0,0-3 0,-1-2 0,51-16 0,-11 2 0,246-68 0,-161 42 0,-6 11 0,-103 27 0,-2-4 0,102-38 0,-14-17 0,-128 58 0,0 0 0,-1-2 0,-1-1 0,25-23 0,-5 2 0,85-57 0,-86 67 0,-2-1 0,0-3 0,33-35 0,-2-11 0,4 3 0,143-113 0,-198 174 0,-1-1 0,-1-1 0,0 0 0,-1-1 0,0-1 0,-2 0 0,0-1 0,-1 0 0,0-1 0,-2-1 0,0 0 0,-1 0 0,-2-1 0,10-34 0,-17 53 0,10-41 0,1 0 0,2 1 0,2 1 0,29-56 0,-30 69 0,-1-1 0,-1-1 0,-1 0 0,-2-1 0,-1 0 0,4-33 0,-9 39 0,-2 14 0,1-1 0,0 1 0,0 0 0,1 0 0,1 0 0,5-13 0,7-13 0,-2-1 0,10-41 0,17-45 0,-35 108 0,-1-1 0,-1 0 0,0-1 0,-1 1 0,1-30 0,-6-92 0,-1 57 0,5 3 0,0 48 0,-1 0 0,-1 0 0,-2 1 0,-7-37 0,6 59-195,0-1 0,0 1 0,-1-1 0,0 1 0,-1 1 0,-7-12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4:19:21.06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2021 340,'-4'-14,"0"0,0 1,-1 0,-1 0,0 1,0-1,-2 1,1 0,-2 1,-15-17,9 12,8 8,-1 0,-15-12,19 18,0-1,0 1,0 0,0 0,0 1,0-1,-1 1,1 0,0 0,-7 0,-18-1,14 1,0 0,-29-6,-24-11,-79-10,132 25,1 0,0-1,0-1,-16-7,19 6,-1 1,-1 1,1 0,0 1,-1 0,-14-1,-240 3,126 3,103-2,12-1,-1 1,1 1,-1 2,-26 5,35-4,0-2,0 0,0-1,-21-2,-28 2,56 0,1 2,0-1,0 1,1 1,-1 0,-17 10,-21 8,-165 61,174-69,-11 4,43-14,0-1,0 1,0 1,1-1,0 1,-1 1,2-1,-1 1,1 0,0 0,0 0,1 1,-1 0,1 0,1 0,0 0,0 0,0 1,1 0,0-1,0 1,1 0,0 0,0 10,1-8,0 2,0-1,0 0,2 1,3 20,-4-29,1 0,-1 1,0-1,1 0,0 0,0-1,-1 1,2 0,-1 0,0-1,0 0,1 1,0-1,-1 0,1 0,0 0,0 0,0-1,0 1,6 1,19 5,1-2,-1-1,42 3,-37-5,-1 1,44 12,-52-11,1-1,0 0,0-2,43-1,-34-2,55 8,1 3,-51-6,0 1,43 12,-50-11,-1-1,1-2,1-1,-1-1,34-4,12 1,53 3,141-2,-85-17,-161 14,1-1,-1-1,0-1,0-1,25-12,-49 18,0 1,1 0,-1-1,0 0,0 1,-1-1,1 0,0 0,0 0,-1 0,0 0,1 0,-1-1,0 1,0 0,0-1,0 1,0-1,-1 1,1-5,0 5,-1 0,0 0,0 1,0-1,0 0,0 0,0 0,0 0,-1 0,1 0,-1 0,1 1,-1-1,0 0,0 0,0 1,0-1,0 0,0 1,0-1,0 1,-1 0,1-1,0 1,-1 0,1 0,-4-2,-19-6,0 1,0 1,-30-5,-10-2,35 7,-32-2,9 2,28 3,7 2,0 0,0-2,0 0,0-1,1 0,0-1,-31-17,40 17,-1 1,0 0,-1 0,1 1,-1 0,0 1,0-1,0 2,0-1,0 1,-1 1,-18-1,-590 4,585-6,21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0:45:29.29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0,'1443'0,"-1413"0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0:45:31.78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66,'28'-2,"0"0,45-12,-39 8,42-4,319 7,-203 5,-174-3,1-1,-1-1,26-7,1 0,-20 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6:39:59.891"/>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0 651,'3'1,"0"0,-1 0,1 0,0 0,-1 1,1-1,-1 1,0 0,1-1,-1 1,0 0,0 0,0 1,0-1,-1 0,3 3,3 4,1 1,82 101,-80-96,0 0,-1 1,-1 1,-1 0,11 33,-8-11,4 14,29 74,-40-120,1 1,1-1,0 0,0 0,0-1,9 9,-12-13,1 1,0-1,-1 1,1-1,0 0,0 0,0 0,1 0,-1 0,0-1,1 0,-1 1,1-1,0-1,-1 1,6 0,-8-1,1-1,0 1,-1-1,1 1,-1-1,0 0,1 1,-1-1,1 0,-1 0,0 0,0 0,0 0,1-1,-1 1,0 0,0 0,-1-1,1 1,0-1,0 1,-1 0,1-1,-1 0,1-1,8-48,-7 36,5-19,1 0,2 1,1 0,2 1,1 0,1 1,2 0,38-51,-5 17,3 3,99-91,-106 114,3 3,83-49,-73 49,85-66,-80 43,74-85,-113 115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6:40:01.226"/>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0 874,'4'1,"0"0,0 0,0 1,-1-1,1 1,-1 0,1 0,-1 0,0 1,0-1,0 1,4 3,32 37,-30-29,0 1,-1 1,12 31,-15-33,1 0,0 0,1-1,0 0,14 19,-10-18,-1 1,-1 1,11 22,-16-27,1 0,0-1,1 0,0 0,0 0,1-1,0 0,1-1,0 1,13 9,-19-17,-1 0,1 0,0-1,0 1,0-1,0 1,-1-1,1 0,0 1,0-1,0 0,0 0,0 0,0-1,0 1,0 0,0-1,-1 1,1-1,0 0,0 0,-1 1,1-1,0 0,-1-1,1 1,-1 0,1 0,1-2,6-6,-1 0,0-1,11-16,-13 17,292-428,-283 416,2-7,2 0,1 1,1 1,2 1,0 1,1 1,35-24,196-134,-6 4,-183 135,136-63,-197 102,11-3,0-1,-1-1,0 0,19-14,-15 4</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6:40:02.762"/>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0 422,'4'1,"0"0,0 1,-1-1,1 1,-1 0,1 0,-1 0,1 1,-1-1,0 1,0 0,0 0,-1 0,1 0,-1 0,1 0,-1 1,3 6,14 16,-8-14,-1-3,-1 1,0 0,-1 0,0 1,11 22,74 138,9 30,-101-200,0 1,-1-1,1 1,0-1,0 1,-1-1,1 1,0-1,0 0,1 0,-1 0,0 1,0-1,1 0,-1 0,0-1,1 1,-1 0,3 0,-3-1,0 0,0 0,0 0,1 0,-1 0,0 0,0-1,0 1,1 0,-1-1,0 1,0-1,0 1,0-1,0 0,0 1,0-1,0 0,0 0,0-1,6-6,0-1,-1 0,-1 0,9-16,-12 20,75-130,5 3,190-230,-242 330,1 1,60-45,-55 47,-1-1,33-37,-49 44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6:40:08.964"/>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0 347,'9'2,"-1"1,0 0,0 0,0 1,0 0,-1 0,0 1,9 7,-8-5,1 1,-1 1,-1-1,0 1,0 0,0 1,-2 0,7 12,0 6,13 50,-17-48,23 53,25 27,-53-103,18 42,-20-47,1 1,-1-1,0 0,1 0,-1 0,1 0,-1 0,1-1,0 1,0 0,0-1,0 1,0-1,0 0,0 0,0 1,3-1,-3-1,-1 0,0 0,0-1,1 1,-1 0,0-1,0 0,0 1,0-1,1 1,-1-1,0 0,0 0,0 0,0 0,-1 0,1 0,0 0,0 0,-1 0,1 0,0 0,-1 0,1-1,-1 1,0 0,1 0,-1-1,0 1,0 0,1 0,-1-3,6-48,-6 47,0 1,1-20,0 1,1-1,2 1,0 0,2 0,0 0,11-24,9-4,3 1,1 2,3 1,1 1,3 2,1 2,3 2,0 1,3 2,68-45,-11 30,-77 37</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2:29:42.237"/>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8527 108,'-4'-1,"-1"0,1 0,-1 0,1-1,0 1,0-1,-5-3,-25-9,-150-16,146 24,-53-3,-17-2,-15-4,0 7,-173 8,118 3,-5192-3,5320 2,-73 14,72-8,-68 2,74-11,23 0,0 1,0 1,0 0,0 2,0 0,1 2,-29 9,23-4,-1-1,0-1,0-2,0-1,-1-1,0-2,-46-1,50 1,1 0,0 2,0 0,0 2,1 1,0 1,-32 14,-6 2,35-16,-1-2,0 0,-43 2,34-4,-45 11,61-9,1 1,-1 0,2 2,-1 0,1 1,0 1,1 1,1 0,-30 29,-189 140,229-176,0 0,0 1,1 0,0 0,0 1,1-1,0 1,0 0,0 0,1 1,0-1,1 1,-3 10,-1 10,0 0,-1 40,4 259,6-164,-4-155,1-1,0 1,1 0,0-1,0 1,1-1,-1 0,2 1,-1-1,1 0,0 0,0-1,1 1,0-1,0 1,1-1,-1 0,2-1,-1 1,0-1,1 0,0 0,0-1,0 0,1 0,-1 0,10 3,151 64,-145-60,0 2,-1 0,38 32,-19-14,-10-11,0-2,36 16,31 18,43 23,-24-16,-92-46,1-1,0 0,1-3,0 0,0-1,52 7,-24-4,-1 2,0 2,65 29,-87-31,0-2,1-1,50 9,69 11,-85-15,1-4,99 6,-106-13,0 3,67 16,-64-10,102 8,52-23,-132-1,154 14,-211-6,1 1,34 14,-41-12,0-1,0-1,1-1,42 3,65-10,51 3,-98 15,-61-11,-1 0,30 2,282 35,-225-26,150 2,112-21,-130 0,1094 3,-1301-3,-1-1,1-1,-1-2,42-15,-15 6,444-132,-481 141,-1-1,0-2,31-17,-27 13,41-16,-36 18,0-1,-1-2,-1 0,43-32,-53 35,1 1,1 2,39-15,19-9,23-23,112-85,-163 106,1 2,70-33,-96 52,-1-1,0-1,42-37,-43 34,-5 2,-1 0,22-28,4-7,-28 35,-2-1,0-1,-1 0,-2 0,13-30,-12 24,2 1,30-45,-34 56,0 0,0-1,-1 0,-1 0,0-1,-1 1,-1-2,0 1,-1 0,-1-1,-1 0,0 0,0-28,0 13,1 0,8-32,-4 31,2-57,-7 80,-2-1,0 0,0 0,0 0,-1 0,-1 0,0 0,0 1,-1-1,0 1,-1 0,0-1,0 2,-1-1,0 0,-1 1,0 0,-8-9,3 4,0-1,1-1,1 0,0 0,1-1,0 0,-7-22,9 23,1 5,-2-1,1 1,-2 1,1 0,-1 0,-1 0,1 1,-1 0,-1 1,0 0,-18-10,21 12,-12-7</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2:30:10.496"/>
    </inkml:context>
    <inkml:brush xml:id="br0">
      <inkml:brushProperty name="width" value="0.2" units="cm"/>
      <inkml:brushProperty name="height" value="0.2" units="cm"/>
      <inkml:brushProperty name="color" value="#CC0066"/>
    </inkml:brush>
  </inkml:definitions>
  <inkml:trace contextRef="#ctx0" brushRef="#br0">507 1 24575,'1'0'0,"1"1"0,0-1 0,-1 1 0,1 0 0,-1 0 0,0 0 0,1-1 0,-1 1 0,0 1 0,1-1 0,-1 0 0,0 0 0,0 0 0,0 1 0,0-1 0,0 0 0,0 1 0,0-1 0,-1 1 0,1-1 0,0 1 0,-1 0 0,0-1 0,1 1 0,-1 0 0,0-1 0,1 4 0,5 52 0,-5-50 0,1 19 0,-2 2 0,0-1 0,-2 0 0,-5 29 0,4-42 0,-1 1 0,-1-1 0,0 0 0,-1-1 0,0 1 0,-1-1 0,0 0 0,-1-1 0,-12 14 0,6-5 0,0 1 0,2 0 0,0 1 0,2 1 0,-12 36 0,10-27 0,-1-1 0,-22 39 0,6-20 0,11-18 0,-1-1 0,-2-1 0,-45 52 0,49-62 0,2 0 0,0 0 0,1 1 0,2 1 0,-15 34 0,-14 24 0,16-23-1365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2:30:11.713"/>
    </inkml:context>
    <inkml:brush xml:id="br0">
      <inkml:brushProperty name="width" value="0.2" units="cm"/>
      <inkml:brushProperty name="height" value="0.2" units="cm"/>
      <inkml:brushProperty name="color" value="#CC0066"/>
    </inkml:brush>
  </inkml:definitions>
  <inkml:trace contextRef="#ctx0" brushRef="#br0">0 1 24575,'0'6'0,"0"7"0,0 9 0,0 5 0,0 5 0,0 2 0,0 2 0,0 0 0,6-6 0,2-2 0,0 0 0,-2 2 0,-2 1 0,5-5 0,6-6 0,1-1 0,-2 2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2:30:13.649"/>
    </inkml:context>
    <inkml:brush xml:id="br0">
      <inkml:brushProperty name="width" value="0.2" units="cm"/>
      <inkml:brushProperty name="height" value="0.2" units="cm"/>
      <inkml:brushProperty name="color" value="#CC0066"/>
    </inkml:brush>
  </inkml:definitions>
  <inkml:trace contextRef="#ctx0" brushRef="#br0">822 1 24575,'-13'-1'0,"1"2"0,-1 0 0,1 0 0,0 1 0,0 0 0,0 1 0,0 1 0,0 0 0,1 0 0,-17 10 0,-206 80 0,228-92 0,0 1 0,1 0 0,-1 1 0,1-1 0,0 1 0,0 0 0,0 0 0,0 1 0,1 0 0,-1-1 0,-6 12 0,6-9 0,0-1 0,-1 1 0,0-1 0,0 0 0,0 0 0,-10 5 0,-73 33 0,69-36 0,1 1 0,0 1 0,0 0 0,-17 14 0,22-15-49,0 0-1,-1 0 1,0-2-1,-22 8 1,13-5-1069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4:19:26.85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2169 322,'-29'1,"0"-1,0-2,0-1,0-1,0-2,1 0,-39-16,32 9,-1 1,-64-13,-76-1,130 20,-18 1,-103 4,-6 1,78-9,-43-2,-264 12,389 0,-1 1,1 1,0 0,-1 0,2 2,-1-1,0 2,-18 10,-3 0,9-5,1 1,0 1,1 1,0 1,1 1,-25 24,8-7,30-26,0 1,1 0,-11 11,16-14,0-1,1 0,-1 0,1 1,0 0,0-1,0 1,1 0,-1 0,1 0,0 6,0-7,1 0,0 0,0 0,0 0,0 0,1 0,-1 0,1-1,0 1,0 0,1 0,-1 0,1-1,2 5,-1-4,0 0,1 0,-1-1,1 1,0-1,0 1,1-1,-1-1,0 1,8 3,12 4,1-1,-1-1,46 9,79 4,-69-16,83-6,-54-1,-63 1,1 2,-1 3,0 1,64 16,-86-16,0-2,0-1,0 0,0-2,28-3,10 1,61-8,5 0,-86 8,44-7,-35 2,-38 4,-1 0,1-1,-1-1,0 0,0-1,-1 0,17-11,12-7,-26 18,-1-1,0-1,0 0,-1 0,0-1,-1-1,1 0,-2 0,0-1,14-20,-4-1,-2 0,-1-1,13-36,-28 64,0-1,-1 1,1-1,-1 1,0-1,-1 0,1 1,-1-9,0 12,-1 1,1-1,0 0,-1 1,1-1,-1 1,0-1,0 1,1-1,-1 1,0-1,0 1,0 0,-1-1,1 1,0 0,0 0,-1 0,1 0,0 0,-1 0,1 0,-1 1,1-1,-1 0,0 1,1-1,-1 1,0 0,1-1,-3 1,-100-10,-13-9,-1 5,-152 2,263 12,-1-1,0 1,1-1,-1-1,1 1,-1-1,1-1,0 1,0-1,0 0,0-1,0 0,1 0,-1 0,1-1,0 0,-9-10,-2 0,-1 2,-1 0,-27-15,36 23,4 1,-1 1,0 1,0-1,0 1,0 0,0 1,0 0,-12-1,-62 4,38 0,3-2,-60 9,86-7,1 1,-1 0,1 1,0 1,1 0,-1 1,1 0,-13 9,-7 8,2 0,0 2,2 1,0 2,-32 42,59-69,0 0,0 0,1 0,-1 1,0-1,0 0,1 0,-1 1,1-1,-1 0,1 0,-1 1,1-1,0 1,0-1,0 0,0 1,0-1,0 0,0 1,0-1,0 1,1-1,-1 0,0 1,1-1,-1 0,1 0,0 1,-1-1,1 0,0 0,0 0,0 0,0 0,0 0,0 0,0 0,0 0,0 0,2 0,5 4,0-1,1 0,0 0,17 4,-21-6,44 9,1-2,-1-2,65 1,-62-5,452 4,-307-9,-193 3,0-1,0 0,0 0,0-1,0 1,0-1,0 0,0 0,0 0,-1 0,1-1,0 0,-1 1,1-1,-1-1,1 1,-1 0,0-1,0 0,0 0,0 0,-1 0,1 0,-1 0,2-4,-1 2,39-70,-38 67,0-1,-1 0,0 0,0-1,-1 1,2-17,-4 23,0 0,0 0,-1 0,1 0,-1 0,1 0,-1 0,0 1,0-1,0 0,-1 0,1 1,-1-1,1 0,-1 1,0 0,0-1,0 1,0 0,0 0,-1 0,1 0,-1 0,1 1,-4-2,-6-3,-1 1,0 0,-1 0,-16-2,4 0,-14-2,0 1,0 2,-52-2,-126 9,86 2,66 0,-1 2,-122 27,171-28,1 1,0 0,0 1,0 1,1 1,0 0,1 1,0 0,0 2,1 0,0 0,0 1,2 1,0 0,-15 20,24-27,-1 1,1-1,1 1,-1-1,1 1,0 0,1 0,0 0,0 0,0 0,1 0,0 0,0 0,1 0,-1 0,2 0,-1 0,1-1,0 1,1 0,-1-1,1 1,0-1,1 0,0 0,0 0,0-1,1 1,-1-1,1 0,10 8,34 25,103 62,-130-90,0 0,0-1,1-1,0-1,1-2,-1 0,1-1,0-2,47 0,-48-2,41 0,114-15,-145 11,-26 4,-1 0,0-1,0 0,0 0,0-1,0 1,0-1,0 0,-1-1,1 1,-1-1,1-1,-1 1,0-1,7-6,16-20,-1-1,27-41,41-77,-54 82,-31 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6:18:59.439"/>
    </inkml:context>
    <inkml:brush xml:id="br0">
      <inkml:brushProperty name="width" value="0.2" units="cm"/>
      <inkml:brushProperty name="height" value="0.4" units="cm"/>
      <inkml:brushProperty name="color" value="#FFACD5"/>
      <inkml:brushProperty name="tip" value="rectangle"/>
      <inkml:brushProperty name="rasterOp" value="maskPen"/>
      <inkml:brushProperty name="ignorePressure" value="1"/>
    </inkml:brush>
  </inkml:definitions>
  <inkml:trace contextRef="#ctx0" brushRef="#br0">1 117,'11'-1,"1"-1,-1 0,0 0,0-1,0 0,16-8,-11 5,0 0,17-3,51-5,143-5,89 19,-138 2,794-2,-841-10,-13 0,-110 10,210-11,-88 2,132 8,-114 3,468-2,-597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6:19:04.288"/>
    </inkml:context>
    <inkml:brush xml:id="br0">
      <inkml:brushProperty name="width" value="0.2" units="cm"/>
      <inkml:brushProperty name="height" value="0.4" units="cm"/>
      <inkml:brushProperty name="color" value="#FFACD5"/>
      <inkml:brushProperty name="tip" value="rectangle"/>
      <inkml:brushProperty name="rasterOp" value="maskPen"/>
      <inkml:brushProperty name="ignorePressure" value="1"/>
    </inkml:brush>
  </inkml:definitions>
  <inkml:trace contextRef="#ctx0" brushRef="#br0">5831 1,'0'459,"0"-455,0 1,-1-1,1 0,-1 0,0 0,0 0,0 1,-1-1,0-1,1 1,-1 0,0 0,-1-1,1 1,-1-1,0 0,0 0,0 0,0 0,0 0,0 0,-1-1,0 0,1 0,-1 0,0 0,-7 2,-9 2,-1 0,0-2,0 0,-29 1,9-1,2 1,-43 6,-98 2,-1597-15,1742 4,0 1,-49 12,44-7,-54 3,-255-9,173-4,-2133 2,2272-2,-55-9,49 5,30 3,-1-1,0 0,1 0,-14-8,16 7,-1 0,0 1,0 0,0 1,-19-3,29 6,1 0,-1 0,0 0,1 0,-1 0,0 1,1-1,-1 0,1 1,-1 0,1-1,-1 1,1 0,-1 0,1 0,0 0,-1 0,1 0,0 0,0 0,0 1,0-1,0 0,0 1,0-1,0 1,0-1,1 1,-1-1,1 1,-1-1,1 1,0 0,-1-1,1 4,-1 7,0 1,1-1,2 24,-1-17,1 244,-2-162,0-85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6:19:06.070"/>
    </inkml:context>
    <inkml:brush xml:id="br0">
      <inkml:brushProperty name="width" value="0.2" units="cm"/>
      <inkml:brushProperty name="height" value="0.4" units="cm"/>
      <inkml:brushProperty name="color" value="#FFACD5"/>
      <inkml:brushProperty name="tip" value="rectangle"/>
      <inkml:brushProperty name="rasterOp" value="maskPen"/>
      <inkml:brushProperty name="ignorePressure" value="1"/>
    </inkml:brush>
  </inkml:definitions>
  <inkml:trace contextRef="#ctx0" brushRef="#br0">0 2,'7'-1,"0"1,-1 0,1 0,0 0,-1 1,1 0,0 1,-1-1,0 1,1 1,-1-1,0 1,0 0,9 6,-8-4,-1 0,0 0,0 0,0 1,-1-1,1 2,-2-1,1 0,-1 1,1 0,-2 0,1 0,4 14,-5-14,0 1,1-1,0 0,0-1,0 1,1-1,0 0,1 0,-1 0,1-1,11 9,-7-6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5T16:19:07.607"/>
    </inkml:context>
    <inkml:brush xml:id="br0">
      <inkml:brushProperty name="width" value="0.2" units="cm"/>
      <inkml:brushProperty name="height" value="0.4" units="cm"/>
      <inkml:brushProperty name="color" value="#FFACD5"/>
      <inkml:brushProperty name="tip" value="rectangle"/>
      <inkml:brushProperty name="rasterOp" value="maskPen"/>
      <inkml:brushProperty name="ignorePressure" value="1"/>
    </inkml:brush>
  </inkml:definitions>
  <inkml:trace contextRef="#ctx0" brushRef="#br0">1 71,'19'-1,"1"-1,20-4,-19 2,31-2,-36 5,-1-1,1-1,-1-1,23-8,16-3,-24 5,-18 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367D00-86D6-43A8-B25B-D64DBEEBB8A4}" type="datetimeFigureOut">
              <a:rPr lang="uk-UA" smtClean="0"/>
              <a:t>12.04.2025</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B11E9A-B038-44FB-B4F4-B51C5E646FED}" type="slidenum">
              <a:rPr lang="uk-UA" smtClean="0"/>
              <a:t>‹№›</a:t>
            </a:fld>
            <a:endParaRPr lang="uk-UA"/>
          </a:p>
        </p:txBody>
      </p:sp>
    </p:spTree>
    <p:extLst>
      <p:ext uri="{BB962C8B-B14F-4D97-AF65-F5344CB8AC3E}">
        <p14:creationId xmlns:p14="http://schemas.microsoft.com/office/powerpoint/2010/main" val="3978002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12.04.2025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12.04.2025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12.04.2025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12.04.2025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12.04.2025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12.04.2025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12.04.2025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12.04.2025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12.04.2025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12.04.2025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12.04.2025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12.04.2025</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customXml" Target="../ink/ink5.xm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customXml" Target="../ink/ink4.xml"/><Relationship Id="rId4" Type="http://schemas.openxmlformats.org/officeDocument/2006/relationships/image" Target="../media/image14.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rFKhDdiW7Vw" TargetMode="External"/><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hyperlink" Target="https://cutt.ly/0rpnQKnz" TargetMode="External"/><Relationship Id="rId4" Type="http://schemas.openxmlformats.org/officeDocument/2006/relationships/hyperlink" Target="https://cutt.ly/xrpnWLln"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video" Target="https://www.youtube.com/embed/LbXb1tlTBls?feature=oembed" TargetMode="External"/><Relationship Id="rId5" Type="http://schemas.openxmlformats.org/officeDocument/2006/relationships/image" Target="../media/image30.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customXml" Target="../ink/ink7.xml"/><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customXml" Target="../ink/ink9.xml"/><Relationship Id="rId4" Type="http://schemas.openxmlformats.org/officeDocument/2006/relationships/customXml" Target="../ink/ink6.xml"/><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71.png"/><Relationship Id="rId5" Type="http://schemas.openxmlformats.org/officeDocument/2006/relationships/customXml" Target="../ink/ink10.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5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customXml" Target="../ink/ink12.xml"/><Relationship Id="rId5" Type="http://schemas.openxmlformats.org/officeDocument/2006/relationships/image" Target="../media/image242.png"/><Relationship Id="rId4" Type="http://schemas.openxmlformats.org/officeDocument/2006/relationships/customXml" Target="../ink/ink1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01.png"/><Relationship Id="rId4" Type="http://schemas.openxmlformats.org/officeDocument/2006/relationships/customXml" Target="../ink/ink1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31.png"/><Relationship Id="rId4" Type="http://schemas.openxmlformats.org/officeDocument/2006/relationships/customXml" Target="../ink/ink1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41.png"/><Relationship Id="rId4" Type="http://schemas.openxmlformats.org/officeDocument/2006/relationships/customXml" Target="../ink/ink15.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64.png"/><Relationship Id="rId18" Type="http://schemas.openxmlformats.org/officeDocument/2006/relationships/customXml" Target="../ink/ink23.xml"/><Relationship Id="rId26" Type="http://schemas.openxmlformats.org/officeDocument/2006/relationships/customXml" Target="../ink/ink27.xml"/><Relationship Id="rId3" Type="http://schemas.openxmlformats.org/officeDocument/2006/relationships/image" Target="../media/image55.png"/><Relationship Id="rId21" Type="http://schemas.openxmlformats.org/officeDocument/2006/relationships/image" Target="../media/image68.png"/><Relationship Id="rId7" Type="http://schemas.openxmlformats.org/officeDocument/2006/relationships/image" Target="../media/image61.png"/><Relationship Id="rId12" Type="http://schemas.openxmlformats.org/officeDocument/2006/relationships/customXml" Target="../ink/ink20.xml"/><Relationship Id="rId17" Type="http://schemas.openxmlformats.org/officeDocument/2006/relationships/image" Target="../media/image66.png"/><Relationship Id="rId25" Type="http://schemas.openxmlformats.org/officeDocument/2006/relationships/image" Target="../media/image70.png"/><Relationship Id="rId2" Type="http://schemas.openxmlformats.org/officeDocument/2006/relationships/image" Target="../media/image1.png"/><Relationship Id="rId16" Type="http://schemas.openxmlformats.org/officeDocument/2006/relationships/customXml" Target="../ink/ink22.xml"/><Relationship Id="rId20" Type="http://schemas.openxmlformats.org/officeDocument/2006/relationships/customXml" Target="../ink/ink24.xml"/><Relationship Id="rId29"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customXml" Target="../ink/ink17.xml"/><Relationship Id="rId11" Type="http://schemas.openxmlformats.org/officeDocument/2006/relationships/image" Target="../media/image63.png"/><Relationship Id="rId24" Type="http://schemas.openxmlformats.org/officeDocument/2006/relationships/customXml" Target="../ink/ink26.xml"/><Relationship Id="rId5" Type="http://schemas.openxmlformats.org/officeDocument/2006/relationships/image" Target="../media/image60.png"/><Relationship Id="rId15" Type="http://schemas.openxmlformats.org/officeDocument/2006/relationships/image" Target="../media/image65.png"/><Relationship Id="rId23" Type="http://schemas.openxmlformats.org/officeDocument/2006/relationships/image" Target="../media/image69.png"/><Relationship Id="rId28" Type="http://schemas.openxmlformats.org/officeDocument/2006/relationships/customXml" Target="../ink/ink28.xml"/><Relationship Id="rId10" Type="http://schemas.openxmlformats.org/officeDocument/2006/relationships/customXml" Target="../ink/ink19.xml"/><Relationship Id="rId19" Type="http://schemas.openxmlformats.org/officeDocument/2006/relationships/image" Target="../media/image67.png"/><Relationship Id="rId4" Type="http://schemas.openxmlformats.org/officeDocument/2006/relationships/customXml" Target="../ink/ink16.xml"/><Relationship Id="rId9" Type="http://schemas.openxmlformats.org/officeDocument/2006/relationships/image" Target="../media/image62.png"/><Relationship Id="rId14" Type="http://schemas.openxmlformats.org/officeDocument/2006/relationships/customXml" Target="../ink/ink21.xml"/><Relationship Id="rId22" Type="http://schemas.openxmlformats.org/officeDocument/2006/relationships/customXml" Target="../ink/ink25.xml"/><Relationship Id="rId27"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50.png"/><Relationship Id="rId10" Type="http://schemas.openxmlformats.org/officeDocument/2006/relationships/image" Target="../media/image4.png"/><Relationship Id="rId4" Type="http://schemas.openxmlformats.org/officeDocument/2006/relationships/customXml" Target="../ink/ink1.xml"/><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8" Type="http://schemas.openxmlformats.org/officeDocument/2006/relationships/customXml" Target="../ink/ink31.xml"/><Relationship Id="rId3" Type="http://schemas.openxmlformats.org/officeDocument/2006/relationships/image" Target="../media/image74.png"/><Relationship Id="rId7" Type="http://schemas.openxmlformats.org/officeDocument/2006/relationships/image" Target="../media/image290.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customXml" Target="../ink/ink30.xml"/><Relationship Id="rId11" Type="http://schemas.openxmlformats.org/officeDocument/2006/relationships/image" Target="../media/image310.png"/><Relationship Id="rId5" Type="http://schemas.openxmlformats.org/officeDocument/2006/relationships/image" Target="../media/image280.png"/><Relationship Id="rId10" Type="http://schemas.openxmlformats.org/officeDocument/2006/relationships/customXml" Target="../ink/ink32.xml"/><Relationship Id="rId4" Type="http://schemas.openxmlformats.org/officeDocument/2006/relationships/customXml" Target="../ink/ink29.xml"/><Relationship Id="rId9" Type="http://schemas.openxmlformats.org/officeDocument/2006/relationships/image" Target="../media/image300.png"/></Relationships>
</file>

<file path=ppt/slides/_rels/slide79.xml.rels><?xml version="1.0" encoding="UTF-8" standalone="yes"?>
<Relationships xmlns="http://schemas.openxmlformats.org/package/2006/relationships"><Relationship Id="rId8" Type="http://schemas.openxmlformats.org/officeDocument/2006/relationships/customXml" Target="../ink/ink35.xml"/><Relationship Id="rId3" Type="http://schemas.openxmlformats.org/officeDocument/2006/relationships/image" Target="../media/image75.png"/><Relationship Id="rId7" Type="http://schemas.openxmlformats.org/officeDocument/2006/relationships/image" Target="../media/image340.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customXml" Target="../ink/ink34.xml"/><Relationship Id="rId5" Type="http://schemas.openxmlformats.org/officeDocument/2006/relationships/image" Target="../media/image330.png"/><Relationship Id="rId4" Type="http://schemas.openxmlformats.org/officeDocument/2006/relationships/customXml" Target="../ink/ink33.xml"/><Relationship Id="rId9" Type="http://schemas.openxmlformats.org/officeDocument/2006/relationships/image" Target="../media/image35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8" Type="http://schemas.openxmlformats.org/officeDocument/2006/relationships/customXml" Target="../ink/ink38.xml"/><Relationship Id="rId3" Type="http://schemas.openxmlformats.org/officeDocument/2006/relationships/image" Target="../media/image76.png"/><Relationship Id="rId7" Type="http://schemas.openxmlformats.org/officeDocument/2006/relationships/image" Target="../media/image380.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customXml" Target="../ink/ink37.xml"/><Relationship Id="rId5" Type="http://schemas.openxmlformats.org/officeDocument/2006/relationships/image" Target="../media/image370.png"/><Relationship Id="rId4" Type="http://schemas.openxmlformats.org/officeDocument/2006/relationships/customXml" Target="../ink/ink36.xml"/><Relationship Id="rId9" Type="http://schemas.openxmlformats.org/officeDocument/2006/relationships/image" Target="../media/image390.png"/></Relationships>
</file>

<file path=ppt/slides/_rels/slide81.xml.rels><?xml version="1.0" encoding="UTF-8" standalone="yes"?>
<Relationships xmlns="http://schemas.openxmlformats.org/package/2006/relationships"><Relationship Id="rId8" Type="http://schemas.openxmlformats.org/officeDocument/2006/relationships/customXml" Target="../ink/ink41.xml"/><Relationship Id="rId3" Type="http://schemas.openxmlformats.org/officeDocument/2006/relationships/image" Target="../media/image76.png"/><Relationship Id="rId7" Type="http://schemas.openxmlformats.org/officeDocument/2006/relationships/image" Target="../media/image380.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customXml" Target="../ink/ink40.xml"/><Relationship Id="rId5" Type="http://schemas.openxmlformats.org/officeDocument/2006/relationships/image" Target="../media/image400.png"/><Relationship Id="rId4" Type="http://schemas.openxmlformats.org/officeDocument/2006/relationships/customXml" Target="../ink/ink39.xml"/><Relationship Id="rId9" Type="http://schemas.openxmlformats.org/officeDocument/2006/relationships/image" Target="../media/image410.png"/></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8" Type="http://schemas.openxmlformats.org/officeDocument/2006/relationships/customXml" Target="../ink/ink44.xml"/><Relationship Id="rId3" Type="http://schemas.openxmlformats.org/officeDocument/2006/relationships/image" Target="../media/image78.png"/><Relationship Id="rId7" Type="http://schemas.openxmlformats.org/officeDocument/2006/relationships/image" Target="../media/image23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customXml" Target="../ink/ink43.xml"/><Relationship Id="rId11" Type="http://schemas.openxmlformats.org/officeDocument/2006/relationships/image" Target="../media/image251.png"/><Relationship Id="rId5" Type="http://schemas.openxmlformats.org/officeDocument/2006/relationships/image" Target="../media/image220.png"/><Relationship Id="rId10" Type="http://schemas.openxmlformats.org/officeDocument/2006/relationships/customXml" Target="../ink/ink45.xml"/><Relationship Id="rId4" Type="http://schemas.openxmlformats.org/officeDocument/2006/relationships/customXml" Target="../ink/ink42.xml"/><Relationship Id="rId9" Type="http://schemas.openxmlformats.org/officeDocument/2006/relationships/image" Target="../media/image241.png"/></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83.png"/><Relationship Id="rId7" Type="http://schemas.openxmlformats.org/officeDocument/2006/relationships/customXml" Target="../ink/ink47.xml"/><Relationship Id="rId12" Type="http://schemas.openxmlformats.org/officeDocument/2006/relationships/image" Target="../media/image260.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30.png"/><Relationship Id="rId11" Type="http://schemas.openxmlformats.org/officeDocument/2006/relationships/customXml" Target="../ink/ink49.xml"/><Relationship Id="rId10" Type="http://schemas.openxmlformats.org/officeDocument/2006/relationships/image" Target="../media/image250.png"/><Relationship Id="rId4" Type="http://schemas.openxmlformats.org/officeDocument/2006/relationships/customXml" Target="../ink/ink46.xml"/><Relationship Id="rId9" Type="http://schemas.openxmlformats.org/officeDocument/2006/relationships/customXml" Target="../ink/ink48.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5556" y="2060848"/>
            <a:ext cx="7992888" cy="1944216"/>
          </a:xfrm>
        </p:spPr>
        <p:txBody>
          <a:bodyPr/>
          <a:lstStyle/>
          <a:p>
            <a:pPr marL="182880" indent="0" algn="ctr">
              <a:buNone/>
            </a:pPr>
            <a:r>
              <a:rPr lang="uk-UA" sz="3600">
                <a:ln w="12700">
                  <a:solidFill>
                    <a:schemeClr val="tx1">
                      <a:lumMod val="85000"/>
                      <a:lumOff val="15000"/>
                    </a:schemeClr>
                  </a:solidFill>
                  <a:prstDash val="solid"/>
                </a:ln>
                <a:solidFill>
                  <a:schemeClr val="tx1"/>
                </a:solidFill>
                <a:effectLst/>
                <a:latin typeface="Times New Roman" pitchFamily="18" charset="0"/>
                <a:cs typeface="Times New Roman" pitchFamily="18" charset="0"/>
              </a:rPr>
              <a:t>Тема 5</a:t>
            </a:r>
            <a:br>
              <a:rPr lang="uk-UA" sz="3600">
                <a:ln w="12700">
                  <a:solidFill>
                    <a:schemeClr val="tx1">
                      <a:lumMod val="85000"/>
                      <a:lumOff val="15000"/>
                    </a:schemeClr>
                  </a:solidFill>
                  <a:prstDash val="solid"/>
                </a:ln>
                <a:solidFill>
                  <a:schemeClr val="tx1"/>
                </a:solidFill>
                <a:effectLst/>
                <a:latin typeface="Times New Roman" pitchFamily="18" charset="0"/>
                <a:cs typeface="Times New Roman" pitchFamily="18" charset="0"/>
              </a:rPr>
            </a:br>
            <a:r>
              <a:rPr lang="uk-UA" sz="3600">
                <a:ln w="12700">
                  <a:solidFill>
                    <a:schemeClr val="tx1">
                      <a:lumMod val="85000"/>
                      <a:lumOff val="15000"/>
                    </a:schemeClr>
                  </a:solidFill>
                  <a:prstDash val="solid"/>
                </a:ln>
                <a:solidFill>
                  <a:schemeClr val="tx1"/>
                </a:solidFill>
                <a:effectLst/>
                <a:latin typeface="Times New Roman" pitchFamily="18" charset="0"/>
                <a:cs typeface="Times New Roman" pitchFamily="18" charset="0"/>
              </a:rPr>
              <a:t>Інтернет-маркетинг </a:t>
            </a:r>
            <a:r>
              <a:rPr lang="uk-UA" sz="3600" dirty="0">
                <a:ln w="12700">
                  <a:solidFill>
                    <a:schemeClr val="tx1">
                      <a:lumMod val="85000"/>
                      <a:lumOff val="15000"/>
                    </a:schemeClr>
                  </a:solidFill>
                  <a:prstDash val="solid"/>
                </a:ln>
                <a:solidFill>
                  <a:schemeClr val="tx1"/>
                </a:solidFill>
                <a:effectLst/>
                <a:latin typeface="Times New Roman" pitchFamily="18" charset="0"/>
                <a:cs typeface="Times New Roman" pitchFamily="18" charset="0"/>
              </a:rPr>
              <a:t>в </a:t>
            </a:r>
            <a:r>
              <a:rPr lang="uk-UA" sz="3600">
                <a:ln w="12700">
                  <a:solidFill>
                    <a:schemeClr val="tx1">
                      <a:lumMod val="85000"/>
                      <a:lumOff val="15000"/>
                    </a:schemeClr>
                  </a:solidFill>
                  <a:prstDash val="solid"/>
                </a:ln>
                <a:solidFill>
                  <a:schemeClr val="tx1"/>
                </a:solidFill>
                <a:effectLst/>
                <a:latin typeface="Times New Roman" pitchFamily="18" charset="0"/>
                <a:cs typeface="Times New Roman" pitchFamily="18" charset="0"/>
              </a:rPr>
              <a:t>соціальних мережах (</a:t>
            </a:r>
            <a:r>
              <a:rPr lang="uk-UA" sz="3600" dirty="0">
                <a:ln w="12700">
                  <a:solidFill>
                    <a:schemeClr val="tx1">
                      <a:lumMod val="85000"/>
                      <a:lumOff val="15000"/>
                    </a:schemeClr>
                  </a:solidFill>
                  <a:prstDash val="solid"/>
                </a:ln>
                <a:solidFill>
                  <a:schemeClr val="tx1"/>
                </a:solidFill>
                <a:effectLst/>
                <a:latin typeface="Times New Roman" pitchFamily="18" charset="0"/>
                <a:cs typeface="Times New Roman" pitchFamily="18" charset="0"/>
              </a:rPr>
              <a:t>Facebook і Instagram)</a:t>
            </a:r>
            <a:endParaRPr lang="uk-UA" sz="3600" dirty="0">
              <a:ln w="12700">
                <a:solidFill>
                  <a:schemeClr val="tx1">
                    <a:lumMod val="85000"/>
                    <a:lumOff val="15000"/>
                  </a:schemeClr>
                </a:solidFill>
                <a:prstDash val="solid"/>
              </a:ln>
              <a:solidFill>
                <a:schemeClr val="accent5">
                  <a:lumMod val="75000"/>
                </a:schemeClr>
              </a:solidFill>
              <a:effectLst/>
              <a:latin typeface="Times New Roman" pitchFamily="18" charset="0"/>
              <a:cs typeface="Times New Roman" pitchFamily="18" charset="0"/>
            </a:endParaRPr>
          </a:p>
        </p:txBody>
      </p:sp>
      <p:pic>
        <p:nvPicPr>
          <p:cNvPr id="5"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500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6877CD7B-52F9-4E72-8320-C0436801EFFB}"/>
              </a:ext>
            </a:extLst>
          </p:cNvPr>
          <p:cNvPicPr>
            <a:picLocks noChangeAspect="1"/>
          </p:cNvPicPr>
          <p:nvPr/>
        </p:nvPicPr>
        <p:blipFill>
          <a:blip r:embed="rId3"/>
          <a:stretch>
            <a:fillRect/>
          </a:stretch>
        </p:blipFill>
        <p:spPr>
          <a:xfrm>
            <a:off x="0" y="1196752"/>
            <a:ext cx="9144000" cy="5054784"/>
          </a:xfrm>
          <a:prstGeom prst="rect">
            <a:avLst/>
          </a:prstGeom>
        </p:spPr>
      </p:pic>
      <p:pic>
        <p:nvPicPr>
          <p:cNvPr id="6" name="Рисунок 5">
            <a:extLst>
              <a:ext uri="{FF2B5EF4-FFF2-40B4-BE49-F238E27FC236}">
                <a16:creationId xmlns:a16="http://schemas.microsoft.com/office/drawing/2014/main" id="{1FF890B9-AB86-4F02-9D97-8638609E1CA6}"/>
              </a:ext>
            </a:extLst>
          </p:cNvPr>
          <p:cNvPicPr>
            <a:picLocks noChangeAspect="1"/>
          </p:cNvPicPr>
          <p:nvPr/>
        </p:nvPicPr>
        <p:blipFill>
          <a:blip r:embed="rId4"/>
          <a:stretch>
            <a:fillRect/>
          </a:stretch>
        </p:blipFill>
        <p:spPr>
          <a:xfrm>
            <a:off x="7958465" y="116632"/>
            <a:ext cx="1074512" cy="377531"/>
          </a:xfrm>
          <a:prstGeom prst="rect">
            <a:avLst/>
          </a:prstGeom>
        </p:spPr>
      </p:pic>
    </p:spTree>
    <p:extLst>
      <p:ext uri="{BB962C8B-B14F-4D97-AF65-F5344CB8AC3E}">
        <p14:creationId xmlns:p14="http://schemas.microsoft.com/office/powerpoint/2010/main" val="1915226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686139" y="1883795"/>
            <a:ext cx="7641094" cy="196158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sz="2500" b="1" dirty="0">
                <a:solidFill>
                  <a:schemeClr val="bg1">
                    <a:lumMod val="50000"/>
                  </a:schemeClr>
                </a:solidFill>
                <a:latin typeface="Times New Roman" pitchFamily="18" charset="0"/>
                <a:cs typeface="Times New Roman" pitchFamily="18" charset="0"/>
              </a:rPr>
              <a:t>If Facebook were a country, it would be substantially bigger than China</a:t>
            </a:r>
            <a:endParaRPr lang="uk-UA" sz="2500" b="1" dirty="0">
              <a:solidFill>
                <a:schemeClr val="bg1">
                  <a:lumMod val="50000"/>
                </a:schemeClr>
              </a:solidFill>
              <a:latin typeface="Times New Roman" pitchFamily="18" charset="0"/>
              <a:cs typeface="Times New Roman" pitchFamily="18" charset="0"/>
            </a:endParaRPr>
          </a:p>
          <a:p>
            <a:pPr marL="0" indent="0" algn="ctr">
              <a:spcBef>
                <a:spcPts val="0"/>
              </a:spcBef>
              <a:spcAft>
                <a:spcPts val="0"/>
              </a:spcAft>
              <a:buNone/>
            </a:pPr>
            <a:endParaRPr lang="uk-UA" sz="2500" b="1" dirty="0">
              <a:solidFill>
                <a:schemeClr val="accent1">
                  <a:lumMod val="75000"/>
                </a:schemeClr>
              </a:solidFill>
              <a:latin typeface="Times New Roman" pitchFamily="18" charset="0"/>
              <a:cs typeface="Times New Roman" pitchFamily="18" charset="0"/>
            </a:endParaRPr>
          </a:p>
          <a:p>
            <a:pPr marL="0" indent="0" algn="ctr">
              <a:spcBef>
                <a:spcPts val="0"/>
              </a:spcBef>
              <a:spcAft>
                <a:spcPts val="0"/>
              </a:spcAft>
              <a:buNone/>
            </a:pPr>
            <a:r>
              <a:rPr lang="uk-UA" altLang="uk-UA" sz="2500" b="1" dirty="0">
                <a:solidFill>
                  <a:schemeClr val="accent1">
                    <a:lumMod val="75000"/>
                  </a:schemeClr>
                </a:solidFill>
                <a:latin typeface="Times New Roman" pitchFamily="18" charset="0"/>
                <a:cs typeface="Times New Roman" pitchFamily="18" charset="0"/>
              </a:rPr>
              <a:t>Якби Facebook був країною, він був би значно більшим за Китай</a:t>
            </a:r>
            <a:endParaRPr lang="uk-UA" sz="2500" b="1" dirty="0">
              <a:solidFill>
                <a:schemeClr val="accent1">
                  <a:lumMod val="75000"/>
                </a:schemeClr>
              </a:solidFill>
              <a:latin typeface="Times New Roman" pitchFamily="18" charset="0"/>
              <a:cs typeface="Times New Roman" pitchFamily="18" charset="0"/>
            </a:endParaRPr>
          </a:p>
        </p:txBody>
      </p:sp>
      <p:pic>
        <p:nvPicPr>
          <p:cNvPr id="10" name="Рисунок 9">
            <a:extLst>
              <a:ext uri="{FF2B5EF4-FFF2-40B4-BE49-F238E27FC236}">
                <a16:creationId xmlns:a16="http://schemas.microsoft.com/office/drawing/2014/main" id="{F0746363-5586-765B-3373-C72B2647F2D4}"/>
              </a:ext>
            </a:extLst>
          </p:cNvPr>
          <p:cNvPicPr>
            <a:picLocks noChangeAspect="1"/>
          </p:cNvPicPr>
          <p:nvPr/>
        </p:nvPicPr>
        <p:blipFill>
          <a:blip r:embed="rId3"/>
          <a:stretch>
            <a:fillRect/>
          </a:stretch>
        </p:blipFill>
        <p:spPr>
          <a:xfrm>
            <a:off x="976649" y="3981142"/>
            <a:ext cx="3595352" cy="1675691"/>
          </a:xfrm>
          <a:prstGeom prst="rect">
            <a:avLst/>
          </a:prstGeom>
        </p:spPr>
      </p:pic>
      <p:pic>
        <p:nvPicPr>
          <p:cNvPr id="4" name="Рисунок 3">
            <a:extLst>
              <a:ext uri="{FF2B5EF4-FFF2-40B4-BE49-F238E27FC236}">
                <a16:creationId xmlns:a16="http://schemas.microsoft.com/office/drawing/2014/main" id="{A30EF416-5027-429A-98F2-AF6428AFB7DE}"/>
              </a:ext>
            </a:extLst>
          </p:cNvPr>
          <p:cNvPicPr>
            <a:picLocks noChangeAspect="1"/>
          </p:cNvPicPr>
          <p:nvPr/>
        </p:nvPicPr>
        <p:blipFill>
          <a:blip r:embed="rId4"/>
          <a:stretch>
            <a:fillRect/>
          </a:stretch>
        </p:blipFill>
        <p:spPr>
          <a:xfrm>
            <a:off x="4716016" y="3981142"/>
            <a:ext cx="3019137" cy="1961587"/>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Рукописні дані 4">
                <a:extLst>
                  <a:ext uri="{FF2B5EF4-FFF2-40B4-BE49-F238E27FC236}">
                    <a16:creationId xmlns:a16="http://schemas.microsoft.com/office/drawing/2014/main" id="{2DE5A4C5-5EFC-4AA3-A260-DF4B745B31BC}"/>
                  </a:ext>
                </a:extLst>
              </p14:cNvPr>
              <p14:cNvContentPartPr/>
              <p14:nvPr/>
            </p14:nvContentPartPr>
            <p14:xfrm>
              <a:off x="2493074" y="4006133"/>
              <a:ext cx="727560" cy="224640"/>
            </p14:xfrm>
          </p:contentPart>
        </mc:Choice>
        <mc:Fallback xmlns="">
          <p:pic>
            <p:nvPicPr>
              <p:cNvPr id="5" name="Рукописні дані 4">
                <a:extLst>
                  <a:ext uri="{FF2B5EF4-FFF2-40B4-BE49-F238E27FC236}">
                    <a16:creationId xmlns:a16="http://schemas.microsoft.com/office/drawing/2014/main" id="{2DE5A4C5-5EFC-4AA3-A260-DF4B745B31BC}"/>
                  </a:ext>
                </a:extLst>
              </p:cNvPr>
              <p:cNvPicPr/>
              <p:nvPr/>
            </p:nvPicPr>
            <p:blipFill>
              <a:blip r:embed="rId6"/>
              <a:stretch>
                <a:fillRect/>
              </a:stretch>
            </p:blipFill>
            <p:spPr>
              <a:xfrm>
                <a:off x="2457434" y="3934493"/>
                <a:ext cx="799200" cy="368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Рукописні дані 5">
                <a:extLst>
                  <a:ext uri="{FF2B5EF4-FFF2-40B4-BE49-F238E27FC236}">
                    <a16:creationId xmlns:a16="http://schemas.microsoft.com/office/drawing/2014/main" id="{F138D87D-F5F8-4323-94BA-4B8B0C203B53}"/>
                  </a:ext>
                </a:extLst>
              </p14:cNvPr>
              <p14:cNvContentPartPr/>
              <p14:nvPr/>
            </p14:nvContentPartPr>
            <p14:xfrm>
              <a:off x="6413474" y="3965093"/>
              <a:ext cx="780840" cy="252720"/>
            </p14:xfrm>
          </p:contentPart>
        </mc:Choice>
        <mc:Fallback xmlns="">
          <p:pic>
            <p:nvPicPr>
              <p:cNvPr id="6" name="Рукописні дані 5">
                <a:extLst>
                  <a:ext uri="{FF2B5EF4-FFF2-40B4-BE49-F238E27FC236}">
                    <a16:creationId xmlns:a16="http://schemas.microsoft.com/office/drawing/2014/main" id="{F138D87D-F5F8-4323-94BA-4B8B0C203B53}"/>
                  </a:ext>
                </a:extLst>
              </p:cNvPr>
              <p:cNvPicPr/>
              <p:nvPr/>
            </p:nvPicPr>
            <p:blipFill>
              <a:blip r:embed="rId8"/>
              <a:stretch>
                <a:fillRect/>
              </a:stretch>
            </p:blipFill>
            <p:spPr>
              <a:xfrm>
                <a:off x="6377834" y="3893093"/>
                <a:ext cx="852480" cy="396360"/>
              </a:xfrm>
              <a:prstGeom prst="rect">
                <a:avLst/>
              </a:prstGeom>
            </p:spPr>
          </p:pic>
        </mc:Fallback>
      </mc:AlternateContent>
      <p:pic>
        <p:nvPicPr>
          <p:cNvPr id="9" name="Рисунок 8">
            <a:extLst>
              <a:ext uri="{FF2B5EF4-FFF2-40B4-BE49-F238E27FC236}">
                <a16:creationId xmlns:a16="http://schemas.microsoft.com/office/drawing/2014/main" id="{370B8348-6A3D-4297-9539-851C88071C7E}"/>
              </a:ext>
            </a:extLst>
          </p:cNvPr>
          <p:cNvPicPr>
            <a:picLocks noChangeAspect="1"/>
          </p:cNvPicPr>
          <p:nvPr/>
        </p:nvPicPr>
        <p:blipFill>
          <a:blip r:embed="rId9"/>
          <a:stretch>
            <a:fillRect/>
          </a:stretch>
        </p:blipFill>
        <p:spPr>
          <a:xfrm>
            <a:off x="7958465" y="116632"/>
            <a:ext cx="1074512" cy="377531"/>
          </a:xfrm>
          <a:prstGeom prst="rect">
            <a:avLst/>
          </a:prstGeom>
        </p:spPr>
      </p:pic>
    </p:spTree>
    <p:extLst>
      <p:ext uri="{BB962C8B-B14F-4D97-AF65-F5344CB8AC3E}">
        <p14:creationId xmlns:p14="http://schemas.microsoft.com/office/powerpoint/2010/main" val="2609231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751453" y="1844824"/>
            <a:ext cx="7641094" cy="288032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500" b="1" dirty="0">
                <a:solidFill>
                  <a:schemeClr val="accent1">
                    <a:lumMod val="75000"/>
                  </a:schemeClr>
                </a:solidFill>
                <a:latin typeface="Times New Roman" pitchFamily="18" charset="0"/>
                <a:cs typeface="Times New Roman" pitchFamily="18" charset="0"/>
              </a:rPr>
              <a:t>Цукерберг оголосив про зміну назви компанії Facebook на Meta</a:t>
            </a:r>
          </a:p>
          <a:p>
            <a:pPr marL="0" indent="0" algn="ctr">
              <a:spcBef>
                <a:spcPts val="0"/>
              </a:spcBef>
              <a:spcAft>
                <a:spcPts val="0"/>
              </a:spcAft>
              <a:buNone/>
            </a:pPr>
            <a:r>
              <a:rPr lang="en-US" sz="2500" dirty="0">
                <a:solidFill>
                  <a:schemeClr val="accent1">
                    <a:lumMod val="75000"/>
                  </a:schemeClr>
                </a:solidFill>
                <a:latin typeface="Times New Roman" pitchFamily="18" charset="0"/>
                <a:cs typeface="Times New Roman" pitchFamily="18" charset="0"/>
                <a:hlinkClick r:id="rId3"/>
              </a:rPr>
              <a:t>https://www.youtube.com/watch?v=rFKhDdiW7Vw</a:t>
            </a:r>
            <a:endParaRPr lang="uk-UA" sz="2500" dirty="0">
              <a:solidFill>
                <a:schemeClr val="accent1">
                  <a:lumMod val="75000"/>
                </a:schemeClr>
              </a:solidFill>
              <a:latin typeface="Times New Roman" pitchFamily="18" charset="0"/>
              <a:cs typeface="Times New Roman" pitchFamily="18" charset="0"/>
            </a:endParaRPr>
          </a:p>
          <a:p>
            <a:pPr marL="0" indent="0" algn="ctr">
              <a:spcBef>
                <a:spcPts val="0"/>
              </a:spcBef>
              <a:spcAft>
                <a:spcPts val="0"/>
              </a:spcAft>
              <a:buNone/>
            </a:pPr>
            <a:endParaRPr lang="uk-UA" sz="2500" dirty="0">
              <a:solidFill>
                <a:schemeClr val="accent1">
                  <a:lumMod val="75000"/>
                </a:schemeClr>
              </a:solidFill>
              <a:latin typeface="Times New Roman" pitchFamily="18" charset="0"/>
              <a:cs typeface="Times New Roman" pitchFamily="18" charset="0"/>
            </a:endParaRPr>
          </a:p>
          <a:p>
            <a:pPr marL="0" indent="0" algn="ctr">
              <a:spcBef>
                <a:spcPts val="0"/>
              </a:spcBef>
              <a:spcAft>
                <a:spcPts val="0"/>
              </a:spcAft>
              <a:buNone/>
            </a:pPr>
            <a:r>
              <a:rPr lang="uk-UA" sz="2500" dirty="0">
                <a:solidFill>
                  <a:schemeClr val="accent1">
                    <a:lumMod val="75000"/>
                  </a:schemeClr>
                </a:solidFill>
                <a:latin typeface="Times New Roman" pitchFamily="18" charset="0"/>
                <a:cs typeface="Times New Roman" pitchFamily="18" charset="0"/>
              </a:rPr>
              <a:t>28 жовтня 2021 року Марк Цукерберг заявив, що компанія </a:t>
            </a:r>
            <a:r>
              <a:rPr lang="en-US" sz="2500" dirty="0">
                <a:solidFill>
                  <a:schemeClr val="accent1">
                    <a:lumMod val="75000"/>
                  </a:schemeClr>
                </a:solidFill>
                <a:latin typeface="Times New Roman" pitchFamily="18" charset="0"/>
                <a:cs typeface="Times New Roman" pitchFamily="18" charset="0"/>
              </a:rPr>
              <a:t>Facebook Inc. (</a:t>
            </a:r>
            <a:r>
              <a:rPr lang="uk-UA" sz="2500" dirty="0">
                <a:solidFill>
                  <a:schemeClr val="accent1">
                    <a:lumMod val="75000"/>
                  </a:schemeClr>
                </a:solidFill>
                <a:latin typeface="Times New Roman" pitchFamily="18" charset="0"/>
                <a:cs typeface="Times New Roman" pitchFamily="18" charset="0"/>
              </a:rPr>
              <a:t>якій належить соціальна мережа </a:t>
            </a:r>
            <a:r>
              <a:rPr lang="en-US" sz="2500" dirty="0">
                <a:solidFill>
                  <a:schemeClr val="accent1">
                    <a:lumMod val="75000"/>
                  </a:schemeClr>
                </a:solidFill>
                <a:latin typeface="Times New Roman" pitchFamily="18" charset="0"/>
                <a:cs typeface="Times New Roman" pitchFamily="18" charset="0"/>
              </a:rPr>
              <a:t>Facebook) </a:t>
            </a:r>
            <a:r>
              <a:rPr lang="uk-UA" sz="2500" dirty="0">
                <a:solidFill>
                  <a:schemeClr val="accent1">
                    <a:lumMod val="75000"/>
                  </a:schemeClr>
                </a:solidFill>
                <a:latin typeface="Times New Roman" pitchFamily="18" charset="0"/>
                <a:cs typeface="Times New Roman" pitchFamily="18" charset="0"/>
              </a:rPr>
              <a:t>змінює назву на «</a:t>
            </a:r>
            <a:r>
              <a:rPr lang="en-US" sz="2500" dirty="0">
                <a:solidFill>
                  <a:schemeClr val="accent1">
                    <a:lumMod val="75000"/>
                  </a:schemeClr>
                </a:solidFill>
                <a:latin typeface="Times New Roman" pitchFamily="18" charset="0"/>
                <a:cs typeface="Times New Roman" pitchFamily="18" charset="0"/>
              </a:rPr>
              <a:t>Meta»</a:t>
            </a:r>
            <a:endParaRPr lang="uk-UA" sz="2500" dirty="0">
              <a:solidFill>
                <a:schemeClr val="accent1">
                  <a:lumMod val="75000"/>
                </a:schemeClr>
              </a:solidFill>
              <a:latin typeface="Times New Roman" pitchFamily="18" charset="0"/>
              <a:cs typeface="Times New Roman" pitchFamily="18" charset="0"/>
            </a:endParaRPr>
          </a:p>
        </p:txBody>
      </p:sp>
      <p:pic>
        <p:nvPicPr>
          <p:cNvPr id="5" name="Рисунок 4">
            <a:extLst>
              <a:ext uri="{FF2B5EF4-FFF2-40B4-BE49-F238E27FC236}">
                <a16:creationId xmlns:a16="http://schemas.microsoft.com/office/drawing/2014/main" id="{AC9FDD54-C187-42BE-890B-557F42C490BF}"/>
              </a:ext>
            </a:extLst>
          </p:cNvPr>
          <p:cNvPicPr>
            <a:picLocks noChangeAspect="1"/>
          </p:cNvPicPr>
          <p:nvPr/>
        </p:nvPicPr>
        <p:blipFill>
          <a:blip r:embed="rId4"/>
          <a:stretch>
            <a:fillRect/>
          </a:stretch>
        </p:blipFill>
        <p:spPr>
          <a:xfrm>
            <a:off x="7958465" y="116632"/>
            <a:ext cx="1074512" cy="377531"/>
          </a:xfrm>
          <a:prstGeom prst="rect">
            <a:avLst/>
          </a:prstGeom>
        </p:spPr>
      </p:pic>
      <p:sp>
        <p:nvSpPr>
          <p:cNvPr id="6" name="TextBox 5">
            <a:extLst>
              <a:ext uri="{FF2B5EF4-FFF2-40B4-BE49-F238E27FC236}">
                <a16:creationId xmlns:a16="http://schemas.microsoft.com/office/drawing/2014/main" id="{9863523F-CC6A-49C1-8A3C-72304CA22683}"/>
              </a:ext>
            </a:extLst>
          </p:cNvPr>
          <p:cNvSpPr txBox="1"/>
          <p:nvPr/>
        </p:nvSpPr>
        <p:spPr>
          <a:xfrm>
            <a:off x="5235174" y="5157192"/>
            <a:ext cx="3888432" cy="1200329"/>
          </a:xfrm>
          <a:prstGeom prst="rect">
            <a:avLst/>
          </a:prstGeom>
          <a:noFill/>
        </p:spPr>
        <p:txBody>
          <a:bodyPr wrap="square">
            <a:spAutoFit/>
          </a:bodyPr>
          <a:lstStyle/>
          <a:p>
            <a:r>
              <a:rPr lang="uk-UA" b="1" dirty="0">
                <a:latin typeface="Times New Roman" panose="02020603050405020304" pitchFamily="18" charset="0"/>
                <a:cs typeface="Times New Roman" panose="02020603050405020304" pitchFamily="18" charset="0"/>
              </a:rPr>
              <a:t>Ребрендинг</a:t>
            </a:r>
            <a:r>
              <a:rPr lang="uk-UA" dirty="0">
                <a:latin typeface="Times New Roman" panose="02020603050405020304" pitchFamily="18" charset="0"/>
                <a:cs typeface="Times New Roman" panose="02020603050405020304" pitchFamily="18" charset="0"/>
              </a:rPr>
              <a:t> – це процес зміни або оновлення бренду компанії, який включає трансформацію різних елементів ідентичності бренду</a:t>
            </a:r>
          </a:p>
        </p:txBody>
      </p:sp>
    </p:spTree>
    <p:extLst>
      <p:ext uri="{BB962C8B-B14F-4D97-AF65-F5344CB8AC3E}">
        <p14:creationId xmlns:p14="http://schemas.microsoft.com/office/powerpoint/2010/main" val="229372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751453" y="1052736"/>
            <a:ext cx="7641094" cy="826715"/>
          </a:xfrm>
          <a:prstGeom prst="rect">
            <a:avLst/>
          </a:prstGeom>
          <a:solidFill>
            <a:schemeClr val="accent5">
              <a:lumMod val="20000"/>
              <a:lumOff val="8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500" b="1" dirty="0">
                <a:solidFill>
                  <a:schemeClr val="accent1">
                    <a:lumMod val="75000"/>
                  </a:schemeClr>
                </a:solidFill>
                <a:latin typeface="Times New Roman" pitchFamily="18" charset="0"/>
                <a:cs typeface="Times New Roman" pitchFamily="18" charset="0"/>
              </a:rPr>
              <a:t>Вказівки щодо розміщення реклами для підліткової аудиторії у </a:t>
            </a:r>
            <a:r>
              <a:rPr lang="en-US" sz="2500" b="1" dirty="0">
                <a:solidFill>
                  <a:schemeClr val="accent1">
                    <a:lumMod val="75000"/>
                  </a:schemeClr>
                </a:solidFill>
                <a:latin typeface="Times New Roman" pitchFamily="18" charset="0"/>
                <a:cs typeface="Times New Roman" pitchFamily="18" charset="0"/>
              </a:rPr>
              <a:t>Facebook </a:t>
            </a:r>
            <a:r>
              <a:rPr lang="uk-UA" sz="2500" b="1" dirty="0">
                <a:solidFill>
                  <a:schemeClr val="accent1">
                    <a:lumMod val="75000"/>
                  </a:schemeClr>
                </a:solidFill>
                <a:latin typeface="Times New Roman" pitchFamily="18" charset="0"/>
                <a:cs typeface="Times New Roman" pitchFamily="18" charset="0"/>
              </a:rPr>
              <a:t>та </a:t>
            </a:r>
            <a:r>
              <a:rPr lang="en-US" sz="2500" b="1" dirty="0">
                <a:solidFill>
                  <a:schemeClr val="accent1">
                    <a:lumMod val="75000"/>
                  </a:schemeClr>
                </a:solidFill>
                <a:latin typeface="Times New Roman" pitchFamily="18" charset="0"/>
                <a:cs typeface="Times New Roman" pitchFamily="18" charset="0"/>
              </a:rPr>
              <a:t>Instagram</a:t>
            </a:r>
            <a:endParaRPr lang="uk-UA" sz="2500" b="1" dirty="0">
              <a:solidFill>
                <a:schemeClr val="accent1">
                  <a:lumMod val="75000"/>
                </a:schemeClr>
              </a:solidFill>
              <a:latin typeface="Times New Roman" pitchFamily="18" charset="0"/>
              <a:cs typeface="Times New Roman" pitchFamily="18" charset="0"/>
            </a:endParaRPr>
          </a:p>
        </p:txBody>
      </p:sp>
      <p:pic>
        <p:nvPicPr>
          <p:cNvPr id="5" name="Рисунок 4">
            <a:extLst>
              <a:ext uri="{FF2B5EF4-FFF2-40B4-BE49-F238E27FC236}">
                <a16:creationId xmlns:a16="http://schemas.microsoft.com/office/drawing/2014/main" id="{AC9FDD54-C187-42BE-890B-557F42C490BF}"/>
              </a:ext>
            </a:extLst>
          </p:cNvPr>
          <p:cNvPicPr>
            <a:picLocks noChangeAspect="1"/>
          </p:cNvPicPr>
          <p:nvPr/>
        </p:nvPicPr>
        <p:blipFill>
          <a:blip r:embed="rId3"/>
          <a:stretch>
            <a:fillRect/>
          </a:stretch>
        </p:blipFill>
        <p:spPr>
          <a:xfrm>
            <a:off x="7958465" y="116632"/>
            <a:ext cx="1074512" cy="377531"/>
          </a:xfrm>
          <a:prstGeom prst="rect">
            <a:avLst/>
          </a:prstGeom>
        </p:spPr>
      </p:pic>
      <p:pic>
        <p:nvPicPr>
          <p:cNvPr id="7" name="Рисунок 6">
            <a:extLst>
              <a:ext uri="{FF2B5EF4-FFF2-40B4-BE49-F238E27FC236}">
                <a16:creationId xmlns:a16="http://schemas.microsoft.com/office/drawing/2014/main" id="{0342D369-C47B-40E5-9874-793966D624DE}"/>
              </a:ext>
            </a:extLst>
          </p:cNvPr>
          <p:cNvPicPr>
            <a:picLocks noChangeAspect="1"/>
          </p:cNvPicPr>
          <p:nvPr/>
        </p:nvPicPr>
        <p:blipFill>
          <a:blip r:embed="rId4"/>
          <a:stretch>
            <a:fillRect/>
          </a:stretch>
        </p:blipFill>
        <p:spPr>
          <a:xfrm>
            <a:off x="6690348" y="1985052"/>
            <a:ext cx="2056267" cy="4476664"/>
          </a:xfrm>
          <a:prstGeom prst="rect">
            <a:avLst/>
          </a:prstGeom>
        </p:spPr>
      </p:pic>
      <p:pic>
        <p:nvPicPr>
          <p:cNvPr id="9" name="Рисунок 8">
            <a:extLst>
              <a:ext uri="{FF2B5EF4-FFF2-40B4-BE49-F238E27FC236}">
                <a16:creationId xmlns:a16="http://schemas.microsoft.com/office/drawing/2014/main" id="{AFAFFA94-56A0-4D1B-8E42-EAD741E5988D}"/>
              </a:ext>
            </a:extLst>
          </p:cNvPr>
          <p:cNvPicPr>
            <a:picLocks noChangeAspect="1"/>
          </p:cNvPicPr>
          <p:nvPr/>
        </p:nvPicPr>
        <p:blipFill>
          <a:blip r:embed="rId5"/>
          <a:stretch>
            <a:fillRect/>
          </a:stretch>
        </p:blipFill>
        <p:spPr>
          <a:xfrm>
            <a:off x="323528" y="1972657"/>
            <a:ext cx="3523783" cy="4077072"/>
          </a:xfrm>
          <a:prstGeom prst="rect">
            <a:avLst/>
          </a:prstGeom>
        </p:spPr>
      </p:pic>
      <p:sp>
        <p:nvSpPr>
          <p:cNvPr id="12" name="TextBox 11">
            <a:extLst>
              <a:ext uri="{FF2B5EF4-FFF2-40B4-BE49-F238E27FC236}">
                <a16:creationId xmlns:a16="http://schemas.microsoft.com/office/drawing/2014/main" id="{92AEAC86-7ED0-4840-B798-128C56DF98FF}"/>
              </a:ext>
            </a:extLst>
          </p:cNvPr>
          <p:cNvSpPr txBox="1"/>
          <p:nvPr/>
        </p:nvSpPr>
        <p:spPr>
          <a:xfrm>
            <a:off x="3995936" y="620688"/>
            <a:ext cx="3888432" cy="369332"/>
          </a:xfrm>
          <a:prstGeom prst="rect">
            <a:avLst/>
          </a:prstGeom>
          <a:noFill/>
        </p:spPr>
        <p:txBody>
          <a:bodyPr wrap="square">
            <a:spAutoFit/>
          </a:bodyPr>
          <a:lstStyle/>
          <a:p>
            <a:r>
              <a:rPr lang="uk-UA" dirty="0">
                <a:latin typeface="Times New Roman" panose="02020603050405020304" pitchFamily="18" charset="0"/>
                <a:cs typeface="Times New Roman" panose="02020603050405020304" pitchFamily="18" charset="0"/>
              </a:rPr>
              <a:t>Режим доступу: https://cutt.ly/erpv1I6a</a:t>
            </a:r>
          </a:p>
        </p:txBody>
      </p:sp>
      <p:pic>
        <p:nvPicPr>
          <p:cNvPr id="14" name="Рисунок 13">
            <a:extLst>
              <a:ext uri="{FF2B5EF4-FFF2-40B4-BE49-F238E27FC236}">
                <a16:creationId xmlns:a16="http://schemas.microsoft.com/office/drawing/2014/main" id="{2F7BC2A7-C7CA-4358-951B-A1C969B9D4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8465" y="620688"/>
            <a:ext cx="1080120" cy="1080120"/>
          </a:xfrm>
          <a:prstGeom prst="rect">
            <a:avLst/>
          </a:prstGeom>
        </p:spPr>
      </p:pic>
      <p:pic>
        <p:nvPicPr>
          <p:cNvPr id="4" name="Рисунок 3">
            <a:extLst>
              <a:ext uri="{FF2B5EF4-FFF2-40B4-BE49-F238E27FC236}">
                <a16:creationId xmlns:a16="http://schemas.microsoft.com/office/drawing/2014/main" id="{30C1C972-CF93-47C7-B0B0-C52E96DA6DAB}"/>
              </a:ext>
            </a:extLst>
          </p:cNvPr>
          <p:cNvPicPr>
            <a:picLocks noChangeAspect="1"/>
          </p:cNvPicPr>
          <p:nvPr/>
        </p:nvPicPr>
        <p:blipFill>
          <a:blip r:embed="rId7"/>
          <a:stretch>
            <a:fillRect/>
          </a:stretch>
        </p:blipFill>
        <p:spPr>
          <a:xfrm>
            <a:off x="3131840" y="2564904"/>
            <a:ext cx="3382527" cy="4077072"/>
          </a:xfrm>
          <a:prstGeom prst="rect">
            <a:avLst/>
          </a:prstGeom>
        </p:spPr>
      </p:pic>
    </p:spTree>
    <p:extLst>
      <p:ext uri="{BB962C8B-B14F-4D97-AF65-F5344CB8AC3E}">
        <p14:creationId xmlns:p14="http://schemas.microsoft.com/office/powerpoint/2010/main" val="2907166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BA66E97-9CC4-42AF-B77A-2648918A2DF2}"/>
              </a:ext>
            </a:extLst>
          </p:cNvPr>
          <p:cNvSpPr txBox="1"/>
          <p:nvPr/>
        </p:nvSpPr>
        <p:spPr>
          <a:xfrm>
            <a:off x="779230" y="980728"/>
            <a:ext cx="7848872" cy="2308324"/>
          </a:xfrm>
          <a:prstGeom prst="rect">
            <a:avLst/>
          </a:prstGeom>
          <a:noFill/>
        </p:spPr>
        <p:txBody>
          <a:bodyPr wrap="square">
            <a:spAutoFit/>
          </a:bodyPr>
          <a:lstStyle/>
          <a:p>
            <a:pPr algn="ctr"/>
            <a:r>
              <a:rPr lang="uk-UA" sz="2400" b="1" i="0" dirty="0">
                <a:effectLst/>
                <a:latin typeface="Times New Roman" panose="02020603050405020304" pitchFamily="18" charset="0"/>
                <a:cs typeface="Times New Roman" panose="02020603050405020304" pitchFamily="18" charset="0"/>
              </a:rPr>
              <a:t>Залученість у соціальних мережах</a:t>
            </a:r>
          </a:p>
          <a:p>
            <a:pPr algn="ctr"/>
            <a:r>
              <a:rPr lang="uk-UA" sz="2400" b="1" dirty="0">
                <a:latin typeface="Times New Roman" panose="02020603050405020304" pitchFamily="18" charset="0"/>
                <a:cs typeface="Times New Roman" panose="02020603050405020304" pitchFamily="18" charset="0"/>
              </a:rPr>
              <a:t>(англ. </a:t>
            </a:r>
            <a:r>
              <a:rPr lang="en-US" sz="2400" b="1" dirty="0">
                <a:latin typeface="Times New Roman" panose="02020603050405020304" pitchFamily="18" charset="0"/>
                <a:cs typeface="Times New Roman" panose="02020603050405020304" pitchFamily="18" charset="0"/>
              </a:rPr>
              <a:t>engagement rate)</a:t>
            </a:r>
            <a:endParaRPr lang="en-US" sz="2400" b="1" i="0" dirty="0">
              <a:effectLst/>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uk-UA" sz="2400" b="0" i="0" dirty="0">
                <a:effectLst/>
                <a:latin typeface="Times New Roman" panose="02020603050405020304" pitchFamily="18" charset="0"/>
                <a:cs typeface="Times New Roman" panose="02020603050405020304" pitchFamily="18" charset="0"/>
              </a:rPr>
              <a:t>один із найважливіших показників ефективності бренду</a:t>
            </a:r>
            <a:r>
              <a:rPr lang="en-US" sz="2400" b="0" i="0" dirty="0">
                <a:effectLst/>
                <a:latin typeface="Times New Roman" panose="02020603050405020304" pitchFamily="18" charset="0"/>
                <a:cs typeface="Times New Roman" panose="02020603050405020304" pitchFamily="18" charset="0"/>
              </a:rPr>
              <a:t> </a:t>
            </a:r>
            <a:r>
              <a:rPr lang="uk-UA" sz="2400" b="0" i="0" dirty="0">
                <a:effectLst/>
                <a:latin typeface="Times New Roman" panose="02020603050405020304" pitchFamily="18" charset="0"/>
                <a:cs typeface="Times New Roman" panose="02020603050405020304" pitchFamily="18" charset="0"/>
              </a:rPr>
              <a:t>у соціальних мережах. Це метрика, яка вимірює рівень взаємодії аудиторії з контентом: перегляди, кліки, лайки, коментарі та репости</a:t>
            </a:r>
            <a:endParaRPr lang="uk-UA" sz="2400" dirty="0">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DD1EF01B-F06B-4CF7-AE26-9E5E67CE401A}"/>
              </a:ext>
            </a:extLst>
          </p:cNvPr>
          <p:cNvPicPr>
            <a:picLocks noChangeAspect="1"/>
          </p:cNvPicPr>
          <p:nvPr/>
        </p:nvPicPr>
        <p:blipFill>
          <a:blip r:embed="rId3"/>
          <a:stretch>
            <a:fillRect/>
          </a:stretch>
        </p:blipFill>
        <p:spPr>
          <a:xfrm>
            <a:off x="707535" y="3212976"/>
            <a:ext cx="3863487" cy="3480050"/>
          </a:xfrm>
          <a:prstGeom prst="rect">
            <a:avLst/>
          </a:prstGeom>
          <a:effectLst>
            <a:outerShdw blurRad="50800" dist="38100" dir="2700000" algn="tl" rotWithShape="0">
              <a:prstClr val="black">
                <a:alpha val="40000"/>
              </a:prstClr>
            </a:outerShdw>
          </a:effectLst>
        </p:spPr>
      </p:pic>
      <p:pic>
        <p:nvPicPr>
          <p:cNvPr id="12" name="Рисунок 11">
            <a:extLst>
              <a:ext uri="{FF2B5EF4-FFF2-40B4-BE49-F238E27FC236}">
                <a16:creationId xmlns:a16="http://schemas.microsoft.com/office/drawing/2014/main" id="{3DA503B7-A475-4C83-91CF-C1DCC5C80510}"/>
              </a:ext>
            </a:extLst>
          </p:cNvPr>
          <p:cNvPicPr>
            <a:picLocks noChangeAspect="1"/>
          </p:cNvPicPr>
          <p:nvPr/>
        </p:nvPicPr>
        <p:blipFill>
          <a:blip r:embed="rId4"/>
          <a:stretch>
            <a:fillRect/>
          </a:stretch>
        </p:blipFill>
        <p:spPr>
          <a:xfrm>
            <a:off x="1259632" y="5952538"/>
            <a:ext cx="7687748" cy="771633"/>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37758958-FA75-4337-A55E-5064630A24EA}"/>
              </a:ext>
            </a:extLst>
          </p:cNvPr>
          <p:cNvSpPr txBox="1"/>
          <p:nvPr/>
        </p:nvSpPr>
        <p:spPr>
          <a:xfrm>
            <a:off x="4644008" y="3744543"/>
            <a:ext cx="4392488" cy="830997"/>
          </a:xfrm>
          <a:prstGeom prst="rect">
            <a:avLst/>
          </a:prstGeom>
          <a:solidFill>
            <a:schemeClr val="accent2">
              <a:lumMod val="40000"/>
              <a:lumOff val="60000"/>
            </a:schemeClr>
          </a:solidFill>
        </p:spPr>
        <p:txBody>
          <a:bodyPr wrap="square">
            <a:spAutoFit/>
          </a:bodyPr>
          <a:lstStyle/>
          <a:p>
            <a:pPr algn="ctr"/>
            <a:r>
              <a:rPr lang="uk-UA" sz="2400" dirty="0">
                <a:latin typeface="Times New Roman" panose="02020603050405020304" pitchFamily="18" charset="0"/>
                <a:cs typeface="Times New Roman" panose="02020603050405020304" pitchFamily="18" charset="0"/>
              </a:rPr>
              <a:t>(Лайки + Коментарі + Репости) / Кількість друзів </a:t>
            </a:r>
            <a:r>
              <a:rPr lang="en-US" sz="2400" dirty="0">
                <a:latin typeface="Times New Roman" panose="02020603050405020304" pitchFamily="18" charset="0"/>
                <a:cs typeface="Times New Roman" panose="02020603050405020304" pitchFamily="18" charset="0"/>
              </a:rPr>
              <a:t>FB</a:t>
            </a:r>
            <a:r>
              <a:rPr lang="uk-UA" sz="2400" dirty="0">
                <a:latin typeface="Times New Roman" panose="02020603050405020304" pitchFamily="18" charset="0"/>
                <a:cs typeface="Times New Roman" panose="02020603050405020304" pitchFamily="18" charset="0"/>
              </a:rPr>
              <a:t> *100%</a:t>
            </a:r>
          </a:p>
        </p:txBody>
      </p:sp>
      <p:pic>
        <p:nvPicPr>
          <p:cNvPr id="15" name="Рисунок 14">
            <a:extLst>
              <a:ext uri="{FF2B5EF4-FFF2-40B4-BE49-F238E27FC236}">
                <a16:creationId xmlns:a16="http://schemas.microsoft.com/office/drawing/2014/main" id="{28103199-3A1B-49DC-BCC4-90DABCC03BFA}"/>
              </a:ext>
            </a:extLst>
          </p:cNvPr>
          <p:cNvPicPr>
            <a:picLocks noChangeAspect="1"/>
          </p:cNvPicPr>
          <p:nvPr/>
        </p:nvPicPr>
        <p:blipFill>
          <a:blip r:embed="rId5"/>
          <a:stretch>
            <a:fillRect/>
          </a:stretch>
        </p:blipFill>
        <p:spPr>
          <a:xfrm>
            <a:off x="7668344" y="4633308"/>
            <a:ext cx="1089232" cy="1261461"/>
          </a:xfrm>
          <a:prstGeom prst="rect">
            <a:avLst/>
          </a:prstGeom>
        </p:spPr>
      </p:pic>
      <p:pic>
        <p:nvPicPr>
          <p:cNvPr id="10" name="Рисунок 9">
            <a:extLst>
              <a:ext uri="{FF2B5EF4-FFF2-40B4-BE49-F238E27FC236}">
                <a16:creationId xmlns:a16="http://schemas.microsoft.com/office/drawing/2014/main" id="{9A6D53CA-74CF-4FF3-A2FF-23162235EA54}"/>
              </a:ext>
            </a:extLst>
          </p:cNvPr>
          <p:cNvPicPr>
            <a:picLocks noChangeAspect="1"/>
          </p:cNvPicPr>
          <p:nvPr/>
        </p:nvPicPr>
        <p:blipFill>
          <a:blip r:embed="rId6"/>
          <a:stretch>
            <a:fillRect/>
          </a:stretch>
        </p:blipFill>
        <p:spPr>
          <a:xfrm>
            <a:off x="7958465" y="116632"/>
            <a:ext cx="1074512" cy="377531"/>
          </a:xfrm>
          <a:prstGeom prst="rect">
            <a:avLst/>
          </a:prstGeom>
        </p:spPr>
      </p:pic>
    </p:spTree>
    <p:extLst>
      <p:ext uri="{BB962C8B-B14F-4D97-AF65-F5344CB8AC3E}">
        <p14:creationId xmlns:p14="http://schemas.microsoft.com/office/powerpoint/2010/main" val="2825771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66D002F0-EE14-E27E-CA74-457555DF3C30}"/>
              </a:ext>
            </a:extLst>
          </p:cNvPr>
          <p:cNvSpPr txBox="1"/>
          <p:nvPr/>
        </p:nvSpPr>
        <p:spPr>
          <a:xfrm>
            <a:off x="2483768" y="1340768"/>
            <a:ext cx="3829063" cy="1569660"/>
          </a:xfrm>
          <a:prstGeom prst="rect">
            <a:avLst/>
          </a:prstGeom>
          <a:noFill/>
        </p:spPr>
        <p:txBody>
          <a:bodyPr wrap="square">
            <a:spAutoFit/>
          </a:bodyPr>
          <a:lstStyle/>
          <a:p>
            <a:pPr algn="ctr"/>
            <a:r>
              <a:rPr lang="uk-UA" sz="2400" dirty="0">
                <a:solidFill>
                  <a:schemeClr val="accent4">
                    <a:lumMod val="75000"/>
                  </a:schemeClr>
                </a:solidFill>
                <a:latin typeface="Times New Roman" pitchFamily="18" charset="0"/>
                <a:cs typeface="Times New Roman" pitchFamily="18" charset="0"/>
              </a:rPr>
              <a:t>Пишемо правильно!</a:t>
            </a:r>
          </a:p>
          <a:p>
            <a:pPr algn="ctr"/>
            <a:r>
              <a:rPr lang="uk-UA" sz="2400" dirty="0">
                <a:solidFill>
                  <a:schemeClr val="bg1">
                    <a:lumMod val="65000"/>
                  </a:schemeClr>
                </a:solidFill>
                <a:latin typeface="Times New Roman" pitchFamily="18" charset="0"/>
                <a:cs typeface="Times New Roman" pitchFamily="18" charset="0"/>
              </a:rPr>
              <a:t>Пост у фейсбуці та пост у фейсбуку – обидва варіанти визнано правильними</a:t>
            </a:r>
          </a:p>
        </p:txBody>
      </p:sp>
      <p:pic>
        <p:nvPicPr>
          <p:cNvPr id="4" name="Рисунок 3">
            <a:extLst>
              <a:ext uri="{FF2B5EF4-FFF2-40B4-BE49-F238E27FC236}">
                <a16:creationId xmlns:a16="http://schemas.microsoft.com/office/drawing/2014/main" id="{C6D744EA-810B-47F8-A423-074DF91B204B}"/>
              </a:ext>
            </a:extLst>
          </p:cNvPr>
          <p:cNvPicPr>
            <a:picLocks noChangeAspect="1"/>
          </p:cNvPicPr>
          <p:nvPr/>
        </p:nvPicPr>
        <p:blipFill>
          <a:blip r:embed="rId3"/>
          <a:stretch>
            <a:fillRect/>
          </a:stretch>
        </p:blipFill>
        <p:spPr>
          <a:xfrm>
            <a:off x="1331640" y="3501008"/>
            <a:ext cx="2052364" cy="2678197"/>
          </a:xfrm>
          <a:prstGeom prst="rect">
            <a:avLst/>
          </a:prstGeom>
        </p:spPr>
      </p:pic>
      <p:pic>
        <p:nvPicPr>
          <p:cNvPr id="8" name="Рисунок 7">
            <a:extLst>
              <a:ext uri="{FF2B5EF4-FFF2-40B4-BE49-F238E27FC236}">
                <a16:creationId xmlns:a16="http://schemas.microsoft.com/office/drawing/2014/main" id="{735FFF34-CC04-4760-825C-ABF3AC01637E}"/>
              </a:ext>
            </a:extLst>
          </p:cNvPr>
          <p:cNvPicPr>
            <a:picLocks noChangeAspect="1"/>
          </p:cNvPicPr>
          <p:nvPr/>
        </p:nvPicPr>
        <p:blipFill>
          <a:blip r:embed="rId4"/>
          <a:stretch>
            <a:fillRect/>
          </a:stretch>
        </p:blipFill>
        <p:spPr>
          <a:xfrm>
            <a:off x="3501897" y="3460041"/>
            <a:ext cx="2059869" cy="2808180"/>
          </a:xfrm>
          <a:prstGeom prst="rect">
            <a:avLst/>
          </a:prstGeom>
        </p:spPr>
      </p:pic>
      <p:pic>
        <p:nvPicPr>
          <p:cNvPr id="10" name="Рисунок 9">
            <a:extLst>
              <a:ext uri="{FF2B5EF4-FFF2-40B4-BE49-F238E27FC236}">
                <a16:creationId xmlns:a16="http://schemas.microsoft.com/office/drawing/2014/main" id="{F074B845-7831-4E48-BE80-409036022AE4}"/>
              </a:ext>
            </a:extLst>
          </p:cNvPr>
          <p:cNvPicPr>
            <a:picLocks noChangeAspect="1"/>
          </p:cNvPicPr>
          <p:nvPr/>
        </p:nvPicPr>
        <p:blipFill>
          <a:blip r:embed="rId5"/>
          <a:stretch>
            <a:fillRect/>
          </a:stretch>
        </p:blipFill>
        <p:spPr>
          <a:xfrm>
            <a:off x="5679659" y="3422472"/>
            <a:ext cx="2044809" cy="2923264"/>
          </a:xfrm>
          <a:prstGeom prst="rect">
            <a:avLst/>
          </a:prstGeom>
        </p:spPr>
      </p:pic>
      <p:pic>
        <p:nvPicPr>
          <p:cNvPr id="7" name="Рисунок 6">
            <a:extLst>
              <a:ext uri="{FF2B5EF4-FFF2-40B4-BE49-F238E27FC236}">
                <a16:creationId xmlns:a16="http://schemas.microsoft.com/office/drawing/2014/main" id="{9DBB8AF3-F9BB-4367-B82E-2B0D686B581D}"/>
              </a:ext>
            </a:extLst>
          </p:cNvPr>
          <p:cNvPicPr>
            <a:picLocks noChangeAspect="1"/>
          </p:cNvPicPr>
          <p:nvPr/>
        </p:nvPicPr>
        <p:blipFill>
          <a:blip r:embed="rId6"/>
          <a:stretch>
            <a:fillRect/>
          </a:stretch>
        </p:blipFill>
        <p:spPr>
          <a:xfrm>
            <a:off x="7958465" y="116632"/>
            <a:ext cx="1074512" cy="377531"/>
          </a:xfrm>
          <a:prstGeom prst="rect">
            <a:avLst/>
          </a:prstGeom>
        </p:spPr>
      </p:pic>
    </p:spTree>
    <p:extLst>
      <p:ext uri="{BB962C8B-B14F-4D97-AF65-F5344CB8AC3E}">
        <p14:creationId xmlns:p14="http://schemas.microsoft.com/office/powerpoint/2010/main" val="1805310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854628" y="2492896"/>
            <a:ext cx="7641094" cy="165618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2. Загальна рекламна екосистема </a:t>
            </a:r>
            <a:r>
              <a:rPr lang="en-US" sz="3600" dirty="0">
                <a:solidFill>
                  <a:schemeClr val="accent1">
                    <a:lumMod val="75000"/>
                  </a:schemeClr>
                </a:solidFill>
                <a:latin typeface="Times New Roman" pitchFamily="18" charset="0"/>
                <a:cs typeface="Times New Roman" pitchFamily="18" charset="0"/>
              </a:rPr>
              <a:t>Facebook</a:t>
            </a:r>
            <a:endParaRPr lang="uk-UA" sz="3600" dirty="0">
              <a:solidFill>
                <a:schemeClr val="accent1">
                  <a:lumMod val="75000"/>
                </a:schemeClr>
              </a:solidFill>
              <a:latin typeface="Times New Roman" pitchFamily="18" charset="0"/>
              <a:cs typeface="Times New Roman" pitchFamily="18" charset="0"/>
            </a:endParaRPr>
          </a:p>
          <a:p>
            <a:pPr marL="0" indent="0" algn="ctr">
              <a:spcBef>
                <a:spcPts val="0"/>
              </a:spcBef>
              <a:spcAft>
                <a:spcPts val="0"/>
              </a:spcAft>
              <a:buNone/>
            </a:pPr>
            <a:endParaRPr lang="uk-UA" sz="36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49641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683568" y="1340768"/>
            <a:ext cx="7775438" cy="122413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b="1" dirty="0">
                <a:solidFill>
                  <a:schemeClr val="tx1"/>
                </a:solidFill>
                <a:latin typeface="Times New Roman" pitchFamily="18" charset="0"/>
                <a:cs typeface="Times New Roman" pitchFamily="18" charset="0"/>
              </a:rPr>
              <a:t>Загальна рекламна екосистема фейсбука (</a:t>
            </a:r>
            <a:r>
              <a:rPr lang="en-US" sz="3600" b="1" dirty="0">
                <a:solidFill>
                  <a:schemeClr val="tx1"/>
                </a:solidFill>
                <a:latin typeface="Times New Roman" pitchFamily="18" charset="0"/>
                <a:cs typeface="Times New Roman" pitchFamily="18" charset="0"/>
              </a:rPr>
              <a:t>FB)</a:t>
            </a:r>
            <a:endParaRPr lang="uk-UA" sz="3600" b="1" dirty="0">
              <a:solidFill>
                <a:schemeClr val="tx1"/>
              </a:solidFill>
              <a:latin typeface="Times New Roman" pitchFamily="18" charset="0"/>
              <a:cs typeface="Times New Roman" pitchFamily="18" charset="0"/>
            </a:endParaRPr>
          </a:p>
        </p:txBody>
      </p:sp>
      <p:sp>
        <p:nvSpPr>
          <p:cNvPr id="3" name="Объект 3">
            <a:extLst>
              <a:ext uri="{FF2B5EF4-FFF2-40B4-BE49-F238E27FC236}">
                <a16:creationId xmlns:a16="http://schemas.microsoft.com/office/drawing/2014/main" id="{49AFBB4F-275A-8292-FC65-AD126D06620C}"/>
              </a:ext>
            </a:extLst>
          </p:cNvPr>
          <p:cNvSpPr txBox="1">
            <a:spLocks/>
          </p:cNvSpPr>
          <p:nvPr/>
        </p:nvSpPr>
        <p:spPr>
          <a:xfrm>
            <a:off x="683568" y="2708920"/>
            <a:ext cx="2232248" cy="2538282"/>
          </a:xfrm>
          <a:prstGeom prst="rect">
            <a:avLst/>
          </a:prstGeom>
          <a:solidFill>
            <a:schemeClr val="accent2">
              <a:lumMod val="60000"/>
              <a:lumOff val="4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endParaRPr lang="en-US" sz="3200" b="1" dirty="0">
              <a:solidFill>
                <a:schemeClr val="tx1"/>
              </a:solidFill>
              <a:latin typeface="Times New Roman" pitchFamily="18" charset="0"/>
              <a:cs typeface="Times New Roman" pitchFamily="18" charset="0"/>
            </a:endParaRPr>
          </a:p>
          <a:p>
            <a:pPr marL="0" indent="0" algn="ctr">
              <a:spcBef>
                <a:spcPts val="0"/>
              </a:spcBef>
              <a:spcAft>
                <a:spcPts val="0"/>
              </a:spcAft>
              <a:buNone/>
            </a:pPr>
            <a:endParaRPr lang="en-US" sz="1600" b="1" dirty="0">
              <a:solidFill>
                <a:schemeClr val="tx1"/>
              </a:solidFill>
              <a:latin typeface="Times New Roman" pitchFamily="18" charset="0"/>
              <a:cs typeface="Times New Roman" pitchFamily="18" charset="0"/>
            </a:endParaRPr>
          </a:p>
          <a:p>
            <a:pPr marL="0" indent="0" algn="ctr">
              <a:spcBef>
                <a:spcPts val="0"/>
              </a:spcBef>
              <a:spcAft>
                <a:spcPts val="0"/>
              </a:spcAft>
              <a:buNone/>
            </a:pPr>
            <a:r>
              <a:rPr lang="uk-UA" sz="3200" b="1" dirty="0" err="1">
                <a:solidFill>
                  <a:schemeClr val="tx1"/>
                </a:solidFill>
                <a:latin typeface="Times New Roman" pitchFamily="18" charset="0"/>
                <a:cs typeface="Times New Roman" pitchFamily="18" charset="0"/>
              </a:rPr>
              <a:t>Особистийпрофіль</a:t>
            </a:r>
            <a:endParaRPr lang="uk-UA" sz="3200" b="1" dirty="0">
              <a:solidFill>
                <a:schemeClr val="tx1"/>
              </a:solidFill>
              <a:latin typeface="Times New Roman" pitchFamily="18" charset="0"/>
              <a:cs typeface="Times New Roman" pitchFamily="18" charset="0"/>
            </a:endParaRPr>
          </a:p>
          <a:p>
            <a:pPr marL="0" indent="0" algn="ctr">
              <a:spcBef>
                <a:spcPts val="0"/>
              </a:spcBef>
              <a:spcAft>
                <a:spcPts val="0"/>
              </a:spcAft>
              <a:buNone/>
            </a:pPr>
            <a:endParaRPr lang="uk-UA" sz="3200" b="1" dirty="0">
              <a:solidFill>
                <a:schemeClr val="tx1"/>
              </a:solidFill>
              <a:latin typeface="Times New Roman" pitchFamily="18" charset="0"/>
              <a:cs typeface="Times New Roman" pitchFamily="18" charset="0"/>
            </a:endParaRPr>
          </a:p>
        </p:txBody>
      </p:sp>
      <p:sp>
        <p:nvSpPr>
          <p:cNvPr id="5" name="Объект 3">
            <a:extLst>
              <a:ext uri="{FF2B5EF4-FFF2-40B4-BE49-F238E27FC236}">
                <a16:creationId xmlns:a16="http://schemas.microsoft.com/office/drawing/2014/main" id="{12F2D1CE-1E85-325B-517F-66D4D625D419}"/>
              </a:ext>
            </a:extLst>
          </p:cNvPr>
          <p:cNvSpPr txBox="1">
            <a:spLocks/>
          </p:cNvSpPr>
          <p:nvPr/>
        </p:nvSpPr>
        <p:spPr>
          <a:xfrm>
            <a:off x="3059833" y="2708920"/>
            <a:ext cx="2627578" cy="2538282"/>
          </a:xfrm>
          <a:prstGeom prst="rect">
            <a:avLst/>
          </a:prstGeom>
          <a:solidFill>
            <a:schemeClr val="accent2">
              <a:lumMod val="60000"/>
              <a:lumOff val="4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200" b="1" dirty="0">
                <a:solidFill>
                  <a:schemeClr val="tx1"/>
                </a:solidFill>
                <a:latin typeface="Times New Roman" pitchFamily="18" charset="0"/>
                <a:cs typeface="Times New Roman" pitchFamily="18" charset="0"/>
              </a:rPr>
              <a:t>Особистий рекламний кабінет</a:t>
            </a:r>
          </a:p>
          <a:p>
            <a:pPr marL="0" indent="0" algn="ctr">
              <a:spcBef>
                <a:spcPts val="0"/>
              </a:spcBef>
              <a:spcAft>
                <a:spcPts val="0"/>
              </a:spcAft>
              <a:buNone/>
            </a:pPr>
            <a:r>
              <a:rPr lang="uk-UA" sz="3200" dirty="0">
                <a:solidFill>
                  <a:schemeClr val="tx1"/>
                </a:solidFill>
                <a:latin typeface="Times New Roman" pitchFamily="18" charset="0"/>
                <a:cs typeface="Times New Roman" pitchFamily="18" charset="0"/>
              </a:rPr>
              <a:t>(</a:t>
            </a:r>
            <a:r>
              <a:rPr lang="en-US" sz="3200" dirty="0">
                <a:solidFill>
                  <a:schemeClr val="tx1"/>
                </a:solidFill>
                <a:latin typeface="Times New Roman" pitchFamily="18" charset="0"/>
                <a:cs typeface="Times New Roman" pitchFamily="18" charset="0"/>
              </a:rPr>
              <a:t>Ads</a:t>
            </a:r>
            <a:r>
              <a:rPr lang="uk-UA" sz="3200" dirty="0">
                <a:solidFill>
                  <a:schemeClr val="tx1"/>
                </a:solidFill>
                <a:latin typeface="Times New Roman" pitchFamily="18" charset="0"/>
                <a:cs typeface="Times New Roman" pitchFamily="18" charset="0"/>
              </a:rPr>
              <a:t> </a:t>
            </a:r>
            <a:r>
              <a:rPr lang="en-US" sz="3200" dirty="0">
                <a:solidFill>
                  <a:schemeClr val="tx1"/>
                </a:solidFill>
                <a:latin typeface="Times New Roman" pitchFamily="18" charset="0"/>
                <a:cs typeface="Times New Roman" pitchFamily="18" charset="0"/>
              </a:rPr>
              <a:t>Manager)</a:t>
            </a:r>
            <a:endParaRPr lang="uk-UA" sz="3200" dirty="0">
              <a:solidFill>
                <a:schemeClr val="tx1"/>
              </a:solidFill>
              <a:latin typeface="Times New Roman" pitchFamily="18" charset="0"/>
              <a:cs typeface="Times New Roman" pitchFamily="18" charset="0"/>
            </a:endParaRPr>
          </a:p>
        </p:txBody>
      </p:sp>
      <p:sp>
        <p:nvSpPr>
          <p:cNvPr id="6" name="Объект 3">
            <a:extLst>
              <a:ext uri="{FF2B5EF4-FFF2-40B4-BE49-F238E27FC236}">
                <a16:creationId xmlns:a16="http://schemas.microsoft.com/office/drawing/2014/main" id="{248206B8-1938-D0AD-6BED-FAFBA9C245CD}"/>
              </a:ext>
            </a:extLst>
          </p:cNvPr>
          <p:cNvSpPr txBox="1">
            <a:spLocks/>
          </p:cNvSpPr>
          <p:nvPr/>
        </p:nvSpPr>
        <p:spPr>
          <a:xfrm>
            <a:off x="5831428" y="2708920"/>
            <a:ext cx="2627578" cy="2538282"/>
          </a:xfrm>
          <a:prstGeom prst="rect">
            <a:avLst/>
          </a:prstGeom>
          <a:solidFill>
            <a:schemeClr val="accent2">
              <a:lumMod val="60000"/>
              <a:lumOff val="4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endParaRPr lang="en-US" sz="3200" dirty="0">
              <a:solidFill>
                <a:schemeClr val="tx1"/>
              </a:solidFill>
              <a:latin typeface="Times New Roman" pitchFamily="18" charset="0"/>
              <a:cs typeface="Times New Roman" pitchFamily="18" charset="0"/>
            </a:endParaRPr>
          </a:p>
          <a:p>
            <a:pPr marL="0" indent="0" algn="ctr">
              <a:spcBef>
                <a:spcPts val="0"/>
              </a:spcBef>
              <a:spcAft>
                <a:spcPts val="0"/>
              </a:spcAft>
              <a:buNone/>
            </a:pPr>
            <a:r>
              <a:rPr lang="en-US" sz="3200" b="1" dirty="0">
                <a:solidFill>
                  <a:schemeClr val="tx1"/>
                </a:solidFill>
                <a:latin typeface="Times New Roman" pitchFamily="18" charset="0"/>
                <a:cs typeface="Times New Roman" pitchFamily="18" charset="0"/>
              </a:rPr>
              <a:t>Meta </a:t>
            </a:r>
          </a:p>
          <a:p>
            <a:pPr marL="0" indent="0" algn="ctr">
              <a:spcBef>
                <a:spcPts val="0"/>
              </a:spcBef>
              <a:spcAft>
                <a:spcPts val="0"/>
              </a:spcAft>
              <a:buNone/>
            </a:pPr>
            <a:r>
              <a:rPr lang="en-US" sz="3200" b="1" dirty="0">
                <a:solidFill>
                  <a:schemeClr val="tx1"/>
                </a:solidFill>
                <a:latin typeface="Times New Roman" pitchFamily="18" charset="0"/>
                <a:cs typeface="Times New Roman" pitchFamily="18" charset="0"/>
              </a:rPr>
              <a:t>Business </a:t>
            </a:r>
          </a:p>
          <a:p>
            <a:pPr marL="0" indent="0" algn="ctr">
              <a:spcBef>
                <a:spcPts val="0"/>
              </a:spcBef>
              <a:spcAft>
                <a:spcPts val="0"/>
              </a:spcAft>
              <a:buNone/>
            </a:pPr>
            <a:r>
              <a:rPr lang="en-US" sz="3200" b="1" dirty="0">
                <a:solidFill>
                  <a:schemeClr val="tx1"/>
                </a:solidFill>
                <a:latin typeface="Times New Roman" pitchFamily="18" charset="0"/>
                <a:cs typeface="Times New Roman" pitchFamily="18" charset="0"/>
              </a:rPr>
              <a:t>Suite</a:t>
            </a:r>
            <a:endParaRPr lang="uk-UA"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60318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3">
            <a:extLst>
              <a:ext uri="{FF2B5EF4-FFF2-40B4-BE49-F238E27FC236}">
                <a16:creationId xmlns:a16="http://schemas.microsoft.com/office/drawing/2014/main" id="{49AFBB4F-275A-8292-FC65-AD126D06620C}"/>
              </a:ext>
            </a:extLst>
          </p:cNvPr>
          <p:cNvSpPr txBox="1">
            <a:spLocks/>
          </p:cNvSpPr>
          <p:nvPr/>
        </p:nvSpPr>
        <p:spPr>
          <a:xfrm>
            <a:off x="791580" y="1727228"/>
            <a:ext cx="7560840" cy="3717996"/>
          </a:xfrm>
          <a:prstGeom prst="rect">
            <a:avLst/>
          </a:prstGeom>
          <a:solidFill>
            <a:schemeClr val="accent2">
              <a:lumMod val="60000"/>
              <a:lumOff val="4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200" b="1" dirty="0">
                <a:solidFill>
                  <a:schemeClr val="tx1"/>
                </a:solidFill>
                <a:latin typeface="Times New Roman" pitchFamily="18" charset="0"/>
                <a:cs typeface="Times New Roman" pitchFamily="18" charset="0"/>
              </a:rPr>
              <a:t>Особистий профіль</a:t>
            </a:r>
          </a:p>
          <a:p>
            <a:pPr marL="0" indent="0" algn="ctr">
              <a:spcBef>
                <a:spcPts val="0"/>
              </a:spcBef>
              <a:spcAft>
                <a:spcPts val="0"/>
              </a:spcAft>
              <a:buNone/>
            </a:pPr>
            <a:r>
              <a:rPr lang="uk-UA" dirty="0">
                <a:solidFill>
                  <a:schemeClr val="tx1"/>
                </a:solidFill>
                <a:latin typeface="Times New Roman" panose="02020603050405020304" pitchFamily="18" charset="0"/>
                <a:cs typeface="Times New Roman" panose="02020603050405020304" pitchFamily="18" charset="0"/>
              </a:rPr>
              <a:t>Призначений для конкретної особи. Для фірм і вигаданих персонажів цей варіант не підходить. Більш того – правила Facebook забороняють використовувати його для бізнес-задач. Єдине, що дозволяється – репости публікації зі сторінки. Функціонал особистого профілю стандартний: тут можна публікувати пости, репостити записи, які сподобались, спілкуватися з іншими людьми, писати коментарі, підписуватися на співтовариства, користуватися різними сервісами та додатками</a:t>
            </a:r>
          </a:p>
        </p:txBody>
      </p:sp>
    </p:spTree>
    <p:extLst>
      <p:ext uri="{BB962C8B-B14F-4D97-AF65-F5344CB8AC3E}">
        <p14:creationId xmlns:p14="http://schemas.microsoft.com/office/powerpoint/2010/main" val="60856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Объект 3">
            <a:extLst>
              <a:ext uri="{FF2B5EF4-FFF2-40B4-BE49-F238E27FC236}">
                <a16:creationId xmlns:a16="http://schemas.microsoft.com/office/drawing/2014/main" id="{12F2D1CE-1E85-325B-517F-66D4D625D419}"/>
              </a:ext>
            </a:extLst>
          </p:cNvPr>
          <p:cNvSpPr txBox="1">
            <a:spLocks/>
          </p:cNvSpPr>
          <p:nvPr/>
        </p:nvSpPr>
        <p:spPr>
          <a:xfrm>
            <a:off x="1038771" y="1916832"/>
            <a:ext cx="7272808" cy="2808312"/>
          </a:xfrm>
          <a:prstGeom prst="rect">
            <a:avLst/>
          </a:prstGeom>
          <a:solidFill>
            <a:schemeClr val="accent2">
              <a:lumMod val="60000"/>
              <a:lumOff val="4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200" b="1" dirty="0">
                <a:solidFill>
                  <a:schemeClr val="tx1"/>
                </a:solidFill>
                <a:latin typeface="Times New Roman" pitchFamily="18" charset="0"/>
                <a:cs typeface="Times New Roman" pitchFamily="18" charset="0"/>
              </a:rPr>
              <a:t>Особистий рекламний кабінет</a:t>
            </a:r>
          </a:p>
          <a:p>
            <a:pPr marL="0" indent="0" algn="ctr">
              <a:spcBef>
                <a:spcPts val="0"/>
              </a:spcBef>
              <a:spcAft>
                <a:spcPts val="0"/>
              </a:spcAft>
              <a:buNone/>
            </a:pPr>
            <a:r>
              <a:rPr lang="uk-UA" sz="3200" dirty="0">
                <a:solidFill>
                  <a:schemeClr val="tx1"/>
                </a:solidFill>
                <a:latin typeface="Times New Roman" pitchFamily="18" charset="0"/>
                <a:cs typeface="Times New Roman" pitchFamily="18" charset="0"/>
              </a:rPr>
              <a:t>(</a:t>
            </a:r>
            <a:r>
              <a:rPr lang="en-US" sz="3200" dirty="0">
                <a:solidFill>
                  <a:schemeClr val="tx1"/>
                </a:solidFill>
                <a:latin typeface="Times New Roman" pitchFamily="18" charset="0"/>
                <a:cs typeface="Times New Roman" pitchFamily="18" charset="0"/>
              </a:rPr>
              <a:t>Ads</a:t>
            </a:r>
            <a:r>
              <a:rPr lang="uk-UA" sz="3200" dirty="0">
                <a:solidFill>
                  <a:schemeClr val="tx1"/>
                </a:solidFill>
                <a:latin typeface="Times New Roman" pitchFamily="18" charset="0"/>
                <a:cs typeface="Times New Roman" pitchFamily="18" charset="0"/>
              </a:rPr>
              <a:t> </a:t>
            </a:r>
            <a:r>
              <a:rPr lang="en-US" sz="3200" dirty="0">
                <a:solidFill>
                  <a:schemeClr val="tx1"/>
                </a:solidFill>
                <a:latin typeface="Times New Roman" pitchFamily="18" charset="0"/>
                <a:cs typeface="Times New Roman" pitchFamily="18" charset="0"/>
              </a:rPr>
              <a:t>Manager)</a:t>
            </a:r>
          </a:p>
          <a:p>
            <a:pPr marL="0" indent="0" algn="ctr">
              <a:spcBef>
                <a:spcPts val="0"/>
              </a:spcBef>
              <a:spcAft>
                <a:spcPts val="0"/>
              </a:spcAft>
              <a:buNone/>
            </a:pPr>
            <a:r>
              <a:rPr lang="uk-UA" dirty="0">
                <a:solidFill>
                  <a:schemeClr val="tx1"/>
                </a:solidFill>
                <a:latin typeface="Times New Roman" panose="02020603050405020304" pitchFamily="18" charset="0"/>
                <a:cs typeface="Times New Roman" panose="02020603050405020304" pitchFamily="18" charset="0"/>
              </a:rPr>
              <a:t>– це інструмент </a:t>
            </a:r>
            <a:r>
              <a:rPr lang="en-US" dirty="0">
                <a:solidFill>
                  <a:schemeClr val="tx1"/>
                </a:solidFill>
                <a:latin typeface="Times New Roman" panose="02020603050405020304" pitchFamily="18" charset="0"/>
                <a:cs typeface="Times New Roman" panose="02020603050405020304" pitchFamily="18" charset="0"/>
              </a:rPr>
              <a:t>Facebook, </a:t>
            </a:r>
            <a:r>
              <a:rPr lang="uk-UA" dirty="0">
                <a:solidFill>
                  <a:schemeClr val="tx1"/>
                </a:solidFill>
                <a:latin typeface="Times New Roman" panose="02020603050405020304" pitchFamily="18" charset="0"/>
                <a:cs typeface="Times New Roman" panose="02020603050405020304" pitchFamily="18" charset="0"/>
              </a:rPr>
              <a:t>який дає змогу створювати рекламу у </a:t>
            </a:r>
            <a:r>
              <a:rPr lang="en-US" dirty="0">
                <a:solidFill>
                  <a:schemeClr val="tx1"/>
                </a:solidFill>
                <a:latin typeface="Times New Roman" panose="02020603050405020304" pitchFamily="18" charset="0"/>
                <a:cs typeface="Times New Roman" panose="02020603050405020304" pitchFamily="18" charset="0"/>
              </a:rPr>
              <a:t>Facebook </a:t>
            </a:r>
            <a:r>
              <a:rPr lang="uk-UA" dirty="0">
                <a:solidFill>
                  <a:schemeClr val="tx1"/>
                </a:solidFill>
                <a:latin typeface="Times New Roman" panose="02020603050405020304" pitchFamily="18" charset="0"/>
                <a:cs typeface="Times New Roman" panose="02020603050405020304" pitchFamily="18" charset="0"/>
              </a:rPr>
              <a:t>і керувати нею. Тут ви можете переглядати всі свої кампанії, набори реклами й окремі оголошення у </a:t>
            </a:r>
            <a:r>
              <a:rPr lang="en-US" dirty="0">
                <a:solidFill>
                  <a:schemeClr val="tx1"/>
                </a:solidFill>
                <a:latin typeface="Times New Roman" panose="02020603050405020304" pitchFamily="18" charset="0"/>
                <a:cs typeface="Times New Roman" panose="02020603050405020304" pitchFamily="18" charset="0"/>
              </a:rPr>
              <a:t>Facebook, </a:t>
            </a:r>
            <a:r>
              <a:rPr lang="uk-UA" dirty="0">
                <a:solidFill>
                  <a:schemeClr val="tx1"/>
                </a:solidFill>
                <a:latin typeface="Times New Roman" panose="02020603050405020304" pitchFamily="18" charset="0"/>
                <a:cs typeface="Times New Roman" panose="02020603050405020304" pitchFamily="18" charset="0"/>
              </a:rPr>
              <a:t>вносити до них зміни й дивитися результати</a:t>
            </a:r>
          </a:p>
        </p:txBody>
      </p:sp>
    </p:spTree>
    <p:extLst>
      <p:ext uri="{BB962C8B-B14F-4D97-AF65-F5344CB8AC3E}">
        <p14:creationId xmlns:p14="http://schemas.microsoft.com/office/powerpoint/2010/main" val="3879398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376637" y="1340768"/>
            <a:ext cx="2520280" cy="753265"/>
          </a:xfrm>
        </p:spPr>
        <p:txBody>
          <a:bodyPr>
            <a:normAutofit/>
          </a:bodyPr>
          <a:lstStyle/>
          <a:p>
            <a:pPr marL="0" indent="0" algn="ctr">
              <a:lnSpc>
                <a:spcPct val="150000"/>
              </a:lnSpc>
              <a:spcBef>
                <a:spcPts val="0"/>
              </a:spcBef>
              <a:spcAft>
                <a:spcPts val="0"/>
              </a:spcAft>
              <a:buNone/>
            </a:pPr>
            <a:r>
              <a:rPr lang="uk-UA" b="1" dirty="0">
                <a:solidFill>
                  <a:schemeClr val="accent6">
                    <a:lumMod val="50000"/>
                  </a:schemeClr>
                </a:solidFill>
                <a:latin typeface="Times New Roman" pitchFamily="18" charset="0"/>
                <a:cs typeface="Times New Roman" pitchFamily="18" charset="0"/>
              </a:rPr>
              <a:t>ПЛАН ЛЕКЦІЇ</a:t>
            </a:r>
            <a:endParaRPr lang="ru-RU" b="1" dirty="0">
              <a:solidFill>
                <a:schemeClr val="accent6">
                  <a:lumMod val="50000"/>
                </a:schemeClr>
              </a:solidFill>
              <a:latin typeface="Times New Roman" pitchFamily="18" charset="0"/>
              <a:cs typeface="Times New Roman" pitchFamily="18" charset="0"/>
            </a:endParaRPr>
          </a:p>
        </p:txBody>
      </p:sp>
      <p:sp>
        <p:nvSpPr>
          <p:cNvPr id="4" name="Объект 3"/>
          <p:cNvSpPr>
            <a:spLocks noGrp="1"/>
          </p:cNvSpPr>
          <p:nvPr>
            <p:ph sz="quarter" idx="14"/>
          </p:nvPr>
        </p:nvSpPr>
        <p:spPr>
          <a:xfrm>
            <a:off x="971600" y="2087802"/>
            <a:ext cx="7272808" cy="2853366"/>
          </a:xfrm>
        </p:spPr>
        <p:txBody>
          <a:bodyPr>
            <a:noAutofit/>
          </a:bodyPr>
          <a:lstStyle/>
          <a:p>
            <a:pPr marL="0" indent="0">
              <a:lnSpc>
                <a:spcPct val="130000"/>
              </a:lnSpc>
              <a:spcBef>
                <a:spcPts val="0"/>
              </a:spcBef>
              <a:spcAft>
                <a:spcPts val="0"/>
              </a:spcAft>
              <a:buNone/>
            </a:pPr>
            <a:r>
              <a:rPr lang="uk-UA" sz="2000" dirty="0">
                <a:solidFill>
                  <a:schemeClr val="tx1"/>
                </a:solidFill>
                <a:latin typeface="Times New Roman" pitchFamily="18" charset="0"/>
                <a:cs typeface="Times New Roman" pitchFamily="18" charset="0"/>
              </a:rPr>
              <a:t>1. Історія виникнення соціальної мережі </a:t>
            </a:r>
            <a:r>
              <a:rPr lang="en-US" sz="2000" dirty="0">
                <a:solidFill>
                  <a:schemeClr val="tx1"/>
                </a:solidFill>
                <a:latin typeface="Times New Roman" pitchFamily="18" charset="0"/>
                <a:cs typeface="Times New Roman" pitchFamily="18" charset="0"/>
              </a:rPr>
              <a:t>Facebook</a:t>
            </a:r>
            <a:endParaRPr lang="uk-UA" sz="2000" dirty="0">
              <a:solidFill>
                <a:schemeClr val="tx1"/>
              </a:solidFill>
              <a:latin typeface="Times New Roman" pitchFamily="18" charset="0"/>
              <a:cs typeface="Times New Roman" pitchFamily="18" charset="0"/>
            </a:endParaRPr>
          </a:p>
          <a:p>
            <a:pPr marL="0" indent="0">
              <a:lnSpc>
                <a:spcPct val="130000"/>
              </a:lnSpc>
              <a:spcBef>
                <a:spcPts val="0"/>
              </a:spcBef>
              <a:spcAft>
                <a:spcPts val="0"/>
              </a:spcAft>
              <a:buNone/>
            </a:pPr>
            <a:r>
              <a:rPr lang="uk-UA" sz="2000" dirty="0">
                <a:solidFill>
                  <a:schemeClr val="tx1"/>
                </a:solidFill>
                <a:latin typeface="Times New Roman" pitchFamily="18" charset="0"/>
                <a:cs typeface="Times New Roman" pitchFamily="18" charset="0"/>
              </a:rPr>
              <a:t>2. Загальна рекламна екосистема </a:t>
            </a:r>
            <a:r>
              <a:rPr lang="en-US" sz="2000" dirty="0">
                <a:solidFill>
                  <a:schemeClr val="tx1"/>
                </a:solidFill>
                <a:latin typeface="Times New Roman" pitchFamily="18" charset="0"/>
                <a:cs typeface="Times New Roman" pitchFamily="18" charset="0"/>
              </a:rPr>
              <a:t>Facebook</a:t>
            </a:r>
            <a:endParaRPr lang="uk-UA" sz="2000" dirty="0">
              <a:solidFill>
                <a:schemeClr val="tx1"/>
              </a:solidFill>
              <a:latin typeface="Times New Roman" pitchFamily="18" charset="0"/>
              <a:cs typeface="Times New Roman" pitchFamily="18" charset="0"/>
            </a:endParaRPr>
          </a:p>
          <a:p>
            <a:pPr marL="0" indent="0">
              <a:lnSpc>
                <a:spcPct val="130000"/>
              </a:lnSpc>
              <a:spcBef>
                <a:spcPts val="0"/>
              </a:spcBef>
              <a:spcAft>
                <a:spcPts val="0"/>
              </a:spcAft>
              <a:buNone/>
            </a:pPr>
            <a:r>
              <a:rPr lang="uk-UA" sz="2000" dirty="0">
                <a:solidFill>
                  <a:schemeClr val="tx1"/>
                </a:solidFill>
                <a:latin typeface="Times New Roman" pitchFamily="18" charset="0"/>
                <a:cs typeface="Times New Roman" pitchFamily="18" charset="0"/>
              </a:rPr>
              <a:t>3. Створення бізнес-акаунту у </a:t>
            </a:r>
            <a:r>
              <a:rPr lang="en-US" sz="2000" dirty="0">
                <a:solidFill>
                  <a:schemeClr val="tx1"/>
                </a:solidFill>
                <a:latin typeface="Times New Roman" pitchFamily="18" charset="0"/>
                <a:cs typeface="Times New Roman" pitchFamily="18" charset="0"/>
              </a:rPr>
              <a:t>Facebook Business Suite </a:t>
            </a:r>
            <a:endParaRPr lang="uk-UA" sz="2000" dirty="0">
              <a:solidFill>
                <a:schemeClr val="tx1"/>
              </a:solidFill>
              <a:latin typeface="Times New Roman" pitchFamily="18" charset="0"/>
              <a:cs typeface="Times New Roman" pitchFamily="18" charset="0"/>
            </a:endParaRPr>
          </a:p>
          <a:p>
            <a:pPr marL="0" indent="0">
              <a:lnSpc>
                <a:spcPct val="130000"/>
              </a:lnSpc>
              <a:spcBef>
                <a:spcPts val="0"/>
              </a:spcBef>
              <a:spcAft>
                <a:spcPts val="0"/>
              </a:spcAft>
              <a:buNone/>
            </a:pPr>
            <a:r>
              <a:rPr lang="uk-UA" sz="2000" dirty="0">
                <a:solidFill>
                  <a:schemeClr val="tx1"/>
                </a:solidFill>
                <a:latin typeface="Times New Roman" pitchFamily="18" charset="0"/>
                <a:cs typeface="Times New Roman" pitchFamily="18" charset="0"/>
              </a:rPr>
              <a:t>4. Історія виникнення соціальної мережі </a:t>
            </a:r>
            <a:r>
              <a:rPr lang="en-US" sz="2000" dirty="0">
                <a:solidFill>
                  <a:schemeClr val="tx1"/>
                </a:solidFill>
                <a:latin typeface="Times New Roman" pitchFamily="18" charset="0"/>
                <a:cs typeface="Times New Roman" pitchFamily="18" charset="0"/>
              </a:rPr>
              <a:t>Instagram</a:t>
            </a:r>
            <a:endParaRPr lang="uk-UA" sz="2000" dirty="0">
              <a:solidFill>
                <a:schemeClr val="tx1"/>
              </a:solidFill>
              <a:latin typeface="Times New Roman" pitchFamily="18" charset="0"/>
              <a:cs typeface="Times New Roman" pitchFamily="18" charset="0"/>
            </a:endParaRPr>
          </a:p>
          <a:p>
            <a:pPr marL="0" indent="0">
              <a:lnSpc>
                <a:spcPct val="130000"/>
              </a:lnSpc>
              <a:spcBef>
                <a:spcPts val="0"/>
              </a:spcBef>
              <a:spcAft>
                <a:spcPts val="0"/>
              </a:spcAft>
              <a:buNone/>
            </a:pPr>
            <a:r>
              <a:rPr lang="uk-UA" sz="2000" dirty="0">
                <a:solidFill>
                  <a:schemeClr val="tx1"/>
                </a:solidFill>
                <a:latin typeface="Times New Roman" pitchFamily="18" charset="0"/>
                <a:cs typeface="Times New Roman" pitchFamily="18" charset="0"/>
              </a:rPr>
              <a:t>5. </a:t>
            </a:r>
            <a:r>
              <a:rPr lang="en-US" sz="2000" dirty="0">
                <a:solidFill>
                  <a:schemeClr val="tx1"/>
                </a:solidFill>
                <a:latin typeface="Times New Roman" pitchFamily="18" charset="0"/>
                <a:cs typeface="Times New Roman" pitchFamily="18" charset="0"/>
              </a:rPr>
              <a:t>Instagram </a:t>
            </a:r>
            <a:r>
              <a:rPr lang="uk-UA" sz="2000" dirty="0">
                <a:solidFill>
                  <a:schemeClr val="tx1"/>
                </a:solidFill>
                <a:latin typeface="Times New Roman" pitchFamily="18" charset="0"/>
                <a:cs typeface="Times New Roman" pitchFamily="18" charset="0"/>
              </a:rPr>
              <a:t>як маркетинговий канал для просування бізнесу</a:t>
            </a:r>
          </a:p>
          <a:p>
            <a:pPr marL="0" indent="0">
              <a:lnSpc>
                <a:spcPct val="130000"/>
              </a:lnSpc>
              <a:spcBef>
                <a:spcPts val="0"/>
              </a:spcBef>
              <a:spcAft>
                <a:spcPts val="0"/>
              </a:spcAft>
              <a:buNone/>
            </a:pPr>
            <a:r>
              <a:rPr lang="uk-UA" sz="2000" dirty="0">
                <a:solidFill>
                  <a:schemeClr val="tx1"/>
                </a:solidFill>
                <a:latin typeface="Times New Roman" pitchFamily="18" charset="0"/>
                <a:cs typeface="Times New Roman" pitchFamily="18" charset="0"/>
              </a:rPr>
              <a:t>6. Види реклами в </a:t>
            </a:r>
            <a:r>
              <a:rPr lang="en-US" sz="2000" dirty="0">
                <a:solidFill>
                  <a:schemeClr val="tx1"/>
                </a:solidFill>
                <a:latin typeface="Times New Roman" pitchFamily="18" charset="0"/>
                <a:cs typeface="Times New Roman" pitchFamily="18" charset="0"/>
              </a:rPr>
              <a:t>Instagram</a:t>
            </a:r>
            <a:endParaRPr lang="uk-UA" sz="2000" dirty="0">
              <a:solidFill>
                <a:schemeClr val="tx1"/>
              </a:solidFill>
              <a:latin typeface="Times New Roman" pitchFamily="18" charset="0"/>
              <a:cs typeface="Times New Roman" pitchFamily="18" charset="0"/>
            </a:endParaRPr>
          </a:p>
          <a:p>
            <a:pPr marL="0" indent="0">
              <a:lnSpc>
                <a:spcPct val="130000"/>
              </a:lnSpc>
              <a:spcBef>
                <a:spcPts val="0"/>
              </a:spcBef>
              <a:spcAft>
                <a:spcPts val="0"/>
              </a:spcAft>
              <a:buNone/>
            </a:pPr>
            <a:r>
              <a:rPr lang="uk-UA" sz="2000" dirty="0">
                <a:solidFill>
                  <a:schemeClr val="tx1"/>
                </a:solidFill>
                <a:latin typeface="Times New Roman" pitchFamily="18" charset="0"/>
                <a:cs typeface="Times New Roman" pitchFamily="18" charset="0"/>
              </a:rPr>
              <a:t>7. Налаштування таргетованої реклами в </a:t>
            </a:r>
            <a:r>
              <a:rPr lang="en-US" sz="2000" dirty="0">
                <a:solidFill>
                  <a:schemeClr val="tx1"/>
                </a:solidFill>
                <a:latin typeface="Times New Roman" pitchFamily="18" charset="0"/>
                <a:cs typeface="Times New Roman" pitchFamily="18" charset="0"/>
              </a:rPr>
              <a:t>Instagram</a:t>
            </a:r>
            <a:endParaRPr lang="uk-UA" sz="2000" dirty="0">
              <a:solidFill>
                <a:schemeClr val="tx1"/>
              </a:solidFill>
              <a:latin typeface="Times New Roman" pitchFamily="18" charset="0"/>
              <a:cs typeface="Times New Roman" pitchFamily="18" charset="0"/>
            </a:endParaRPr>
          </a:p>
          <a:p>
            <a:pPr marL="0" indent="0">
              <a:lnSpc>
                <a:spcPct val="130000"/>
              </a:lnSpc>
              <a:spcBef>
                <a:spcPts val="0"/>
              </a:spcBef>
              <a:spcAft>
                <a:spcPts val="0"/>
              </a:spcAft>
              <a:buNone/>
            </a:pPr>
            <a:endParaRPr lang="uk-UA" dirty="0">
              <a:solidFill>
                <a:schemeClr val="tx1"/>
              </a:solidFill>
              <a:latin typeface="Times New Roman" pitchFamily="18" charset="0"/>
              <a:cs typeface="Times New Roman" pitchFamily="18" charset="0"/>
            </a:endParaRPr>
          </a:p>
        </p:txBody>
      </p:sp>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191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Объект 3">
            <a:extLst>
              <a:ext uri="{FF2B5EF4-FFF2-40B4-BE49-F238E27FC236}">
                <a16:creationId xmlns:a16="http://schemas.microsoft.com/office/drawing/2014/main" id="{51E6D7B5-0E2E-119F-CA91-475163327645}"/>
              </a:ext>
            </a:extLst>
          </p:cNvPr>
          <p:cNvSpPr txBox="1">
            <a:spLocks/>
          </p:cNvSpPr>
          <p:nvPr/>
        </p:nvSpPr>
        <p:spPr>
          <a:xfrm>
            <a:off x="364137" y="1210472"/>
            <a:ext cx="8589438" cy="826715"/>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fontAlgn="base">
              <a:spcBef>
                <a:spcPts val="0"/>
              </a:spcBef>
              <a:spcAft>
                <a:spcPts val="0"/>
              </a:spcAft>
              <a:buNone/>
            </a:pPr>
            <a:r>
              <a:rPr lang="uk-UA" b="1" dirty="0">
                <a:solidFill>
                  <a:schemeClr val="tx1"/>
                </a:solidFill>
                <a:latin typeface="Times New Roman" pitchFamily="18" charset="0"/>
                <a:cs typeface="Times New Roman" pitchFamily="18" charset="0"/>
              </a:rPr>
              <a:t>Власник облікового запису може </a:t>
            </a:r>
            <a:r>
              <a:rPr lang="uk-UA" b="1" dirty="0">
                <a:solidFill>
                  <a:schemeClr val="accent2">
                    <a:lumMod val="75000"/>
                  </a:schemeClr>
                </a:solidFill>
                <a:latin typeface="Times New Roman" pitchFamily="18" charset="0"/>
                <a:cs typeface="Times New Roman" pitchFamily="18" charset="0"/>
              </a:rPr>
              <a:t>додавати користувачів </a:t>
            </a:r>
            <a:r>
              <a:rPr lang="uk-UA" b="1" dirty="0">
                <a:solidFill>
                  <a:schemeClr val="tx1"/>
                </a:solidFill>
                <a:latin typeface="Times New Roman" pitchFamily="18" charset="0"/>
                <a:cs typeface="Times New Roman" pitchFamily="18" charset="0"/>
              </a:rPr>
              <a:t>та коригувати права доступу</a:t>
            </a:r>
          </a:p>
        </p:txBody>
      </p:sp>
      <p:pic>
        <p:nvPicPr>
          <p:cNvPr id="3" name="Рисунок 2">
            <a:extLst>
              <a:ext uri="{FF2B5EF4-FFF2-40B4-BE49-F238E27FC236}">
                <a16:creationId xmlns:a16="http://schemas.microsoft.com/office/drawing/2014/main" id="{41FE4ABF-FEF8-ECC0-8D34-63FAF01177AC}"/>
              </a:ext>
            </a:extLst>
          </p:cNvPr>
          <p:cNvPicPr>
            <a:picLocks noChangeAspect="1"/>
          </p:cNvPicPr>
          <p:nvPr/>
        </p:nvPicPr>
        <p:blipFill>
          <a:blip r:embed="rId3"/>
          <a:stretch>
            <a:fillRect/>
          </a:stretch>
        </p:blipFill>
        <p:spPr>
          <a:xfrm>
            <a:off x="1936737" y="2107809"/>
            <a:ext cx="5476875" cy="1352550"/>
          </a:xfrm>
          <a:prstGeom prst="rect">
            <a:avLst/>
          </a:prstGeom>
        </p:spPr>
      </p:pic>
      <p:pic>
        <p:nvPicPr>
          <p:cNvPr id="5" name="Рисунок 4">
            <a:extLst>
              <a:ext uri="{FF2B5EF4-FFF2-40B4-BE49-F238E27FC236}">
                <a16:creationId xmlns:a16="http://schemas.microsoft.com/office/drawing/2014/main" id="{5C2CD4BE-712B-09B7-E811-5E0502BB02CA}"/>
              </a:ext>
            </a:extLst>
          </p:cNvPr>
          <p:cNvPicPr>
            <a:picLocks noChangeAspect="1"/>
          </p:cNvPicPr>
          <p:nvPr/>
        </p:nvPicPr>
        <p:blipFill>
          <a:blip r:embed="rId4"/>
          <a:stretch>
            <a:fillRect/>
          </a:stretch>
        </p:blipFill>
        <p:spPr>
          <a:xfrm>
            <a:off x="395536" y="3214143"/>
            <a:ext cx="5638800" cy="2952750"/>
          </a:xfrm>
          <a:prstGeom prst="rect">
            <a:avLst/>
          </a:prstGeom>
        </p:spPr>
      </p:pic>
      <p:sp>
        <p:nvSpPr>
          <p:cNvPr id="9" name="TextBox 8">
            <a:extLst>
              <a:ext uri="{FF2B5EF4-FFF2-40B4-BE49-F238E27FC236}">
                <a16:creationId xmlns:a16="http://schemas.microsoft.com/office/drawing/2014/main" id="{D2C344B2-D18B-FC49-0D58-2EA0840EFC97}"/>
              </a:ext>
            </a:extLst>
          </p:cNvPr>
          <p:cNvSpPr txBox="1"/>
          <p:nvPr/>
        </p:nvSpPr>
        <p:spPr>
          <a:xfrm>
            <a:off x="6024880" y="3512563"/>
            <a:ext cx="2777463" cy="2246769"/>
          </a:xfrm>
          <a:prstGeom prst="rect">
            <a:avLst/>
          </a:prstGeom>
          <a:noFill/>
        </p:spPr>
        <p:txBody>
          <a:bodyPr wrap="square">
            <a:spAutoFit/>
          </a:bodyPr>
          <a:lstStyle/>
          <a:p>
            <a:pPr algn="l"/>
            <a:r>
              <a:rPr lang="uk-UA" sz="1400" dirty="0">
                <a:solidFill>
                  <a:schemeClr val="bg1">
                    <a:lumMod val="50000"/>
                  </a:schemeClr>
                </a:solidFill>
                <a:latin typeface="Times New Roman" pitchFamily="18" charset="0"/>
                <a:cs typeface="Times New Roman" pitchFamily="18" charset="0"/>
              </a:rPr>
              <a:t>Рекламодавці можуть бачити й редагувати ваші рекламні оголошення та запускати їх показ, використовуючи спосіб оплати, пов’язаний із цим рекламним обліковим записом.</a:t>
            </a:r>
          </a:p>
          <a:p>
            <a:pPr algn="l"/>
            <a:r>
              <a:rPr lang="uk-UA" sz="1400" dirty="0">
                <a:solidFill>
                  <a:schemeClr val="bg1">
                    <a:lumMod val="50000"/>
                  </a:schemeClr>
                </a:solidFill>
                <a:latin typeface="Times New Roman" pitchFamily="18" charset="0"/>
                <a:cs typeface="Times New Roman" pitchFamily="18" charset="0"/>
              </a:rPr>
              <a:t>Люди з рівнем доступу «Аналітик» можуть лише бачити ваші рекламні оголошення та їхню ефективність</a:t>
            </a:r>
          </a:p>
        </p:txBody>
      </p:sp>
    </p:spTree>
    <p:extLst>
      <p:ext uri="{BB962C8B-B14F-4D97-AF65-F5344CB8AC3E}">
        <p14:creationId xmlns:p14="http://schemas.microsoft.com/office/powerpoint/2010/main" val="1458762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3">
            <a:extLst>
              <a:ext uri="{FF2B5EF4-FFF2-40B4-BE49-F238E27FC236}">
                <a16:creationId xmlns:a16="http://schemas.microsoft.com/office/drawing/2014/main" id="{248206B8-1938-D0AD-6BED-FAFBA9C245CD}"/>
              </a:ext>
            </a:extLst>
          </p:cNvPr>
          <p:cNvSpPr txBox="1">
            <a:spLocks/>
          </p:cNvSpPr>
          <p:nvPr/>
        </p:nvSpPr>
        <p:spPr>
          <a:xfrm>
            <a:off x="854628" y="2115736"/>
            <a:ext cx="7487406" cy="2808312"/>
          </a:xfrm>
          <a:prstGeom prst="rect">
            <a:avLst/>
          </a:prstGeom>
          <a:solidFill>
            <a:schemeClr val="accent2">
              <a:lumMod val="60000"/>
              <a:lumOff val="4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sz="2400" b="1" dirty="0">
                <a:solidFill>
                  <a:schemeClr val="tx1"/>
                </a:solidFill>
                <a:latin typeface="Times New Roman" panose="02020603050405020304" pitchFamily="18" charset="0"/>
                <a:cs typeface="Times New Roman" panose="02020603050405020304" pitchFamily="18" charset="0"/>
              </a:rPr>
              <a:t>Facebook (</a:t>
            </a:r>
            <a:r>
              <a:rPr lang="uk-UA" sz="2400" b="1" dirty="0">
                <a:solidFill>
                  <a:schemeClr val="tx1"/>
                </a:solidFill>
                <a:latin typeface="Times New Roman" panose="02020603050405020304" pitchFamily="18" charset="0"/>
                <a:cs typeface="Times New Roman" panose="02020603050405020304" pitchFamily="18" charset="0"/>
              </a:rPr>
              <a:t>тобто вже </a:t>
            </a:r>
            <a:r>
              <a:rPr lang="en-US" sz="2400" b="1" dirty="0">
                <a:solidFill>
                  <a:schemeClr val="tx1"/>
                </a:solidFill>
                <a:latin typeface="Times New Roman" panose="02020603050405020304" pitchFamily="18" charset="0"/>
                <a:cs typeface="Times New Roman" panose="02020603050405020304" pitchFamily="18" charset="0"/>
              </a:rPr>
              <a:t>Meta) </a:t>
            </a:r>
            <a:r>
              <a:rPr lang="uk-UA" sz="2400" dirty="0">
                <a:solidFill>
                  <a:schemeClr val="tx1"/>
                </a:solidFill>
                <a:latin typeface="Times New Roman" panose="02020603050405020304" pitchFamily="18" charset="0"/>
                <a:cs typeface="Times New Roman" panose="02020603050405020304" pitchFamily="18" charset="0"/>
              </a:rPr>
              <a:t>створив професійний інструмент – </a:t>
            </a:r>
            <a:r>
              <a:rPr lang="en-US" sz="2400" b="1" dirty="0">
                <a:solidFill>
                  <a:schemeClr val="tx1"/>
                </a:solidFill>
                <a:latin typeface="Times New Roman" panose="02020603050405020304" pitchFamily="18" charset="0"/>
                <a:cs typeface="Times New Roman" panose="02020603050405020304" pitchFamily="18" charset="0"/>
              </a:rPr>
              <a:t>Business Suite </a:t>
            </a:r>
            <a:r>
              <a:rPr lang="en-US" sz="2400" dirty="0">
                <a:solidFill>
                  <a:schemeClr val="tx1"/>
                </a:solidFill>
                <a:latin typeface="Times New Roman" panose="02020603050405020304" pitchFamily="18" charset="0"/>
                <a:cs typeface="Times New Roman" panose="02020603050405020304" pitchFamily="18" charset="0"/>
              </a:rPr>
              <a:t>– </a:t>
            </a:r>
            <a:r>
              <a:rPr lang="uk-UA" sz="2400" dirty="0">
                <a:solidFill>
                  <a:schemeClr val="tx1"/>
                </a:solidFill>
                <a:latin typeface="Times New Roman" panose="02020603050405020304" pitchFamily="18" charset="0"/>
                <a:cs typeface="Times New Roman" panose="02020603050405020304" pitchFamily="18" charset="0"/>
              </a:rPr>
              <a:t>для досвідчених маркетологів, великих компаній та маркетингових агенцій. Він допомагає автоматизувати процеси, систематизувати дані з різних проєктів, управляти бізнес-сторінками, налаштовувати рекламні кампанії та контролювати роботу команди</a:t>
            </a:r>
          </a:p>
          <a:p>
            <a:pPr marL="0" indent="0" algn="ctr">
              <a:spcBef>
                <a:spcPts val="0"/>
              </a:spcBef>
              <a:spcAft>
                <a:spcPts val="0"/>
              </a:spcAft>
              <a:buNone/>
            </a:pPr>
            <a:endParaRPr lang="uk-UA"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765349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Объект 3">
            <a:extLst>
              <a:ext uri="{FF2B5EF4-FFF2-40B4-BE49-F238E27FC236}">
                <a16:creationId xmlns:a16="http://schemas.microsoft.com/office/drawing/2014/main" id="{12F2D1CE-1E85-325B-517F-66D4D625D419}"/>
              </a:ext>
            </a:extLst>
          </p:cNvPr>
          <p:cNvSpPr txBox="1">
            <a:spLocks/>
          </p:cNvSpPr>
          <p:nvPr/>
        </p:nvSpPr>
        <p:spPr>
          <a:xfrm>
            <a:off x="971600" y="1658764"/>
            <a:ext cx="3600400" cy="3714452"/>
          </a:xfrm>
          <a:prstGeom prst="rect">
            <a:avLst/>
          </a:prstGeom>
          <a:solidFill>
            <a:schemeClr val="accent2">
              <a:lumMod val="60000"/>
              <a:lumOff val="4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600" b="1" dirty="0">
                <a:solidFill>
                  <a:schemeClr val="tx1"/>
                </a:solidFill>
                <a:latin typeface="Times New Roman" pitchFamily="18" charset="0"/>
                <a:cs typeface="Times New Roman" pitchFamily="18" charset="0"/>
              </a:rPr>
              <a:t>Особистий рекламний кабінет</a:t>
            </a:r>
          </a:p>
          <a:p>
            <a:pPr marL="0" indent="0" algn="ctr">
              <a:spcBef>
                <a:spcPts val="0"/>
              </a:spcBef>
              <a:spcAft>
                <a:spcPts val="0"/>
              </a:spcAft>
              <a:buNone/>
            </a:pPr>
            <a:r>
              <a:rPr lang="uk-UA" sz="2600" dirty="0">
                <a:solidFill>
                  <a:schemeClr val="tx1"/>
                </a:solidFill>
                <a:latin typeface="Times New Roman" pitchFamily="18" charset="0"/>
                <a:cs typeface="Times New Roman" pitchFamily="18" charset="0"/>
              </a:rPr>
              <a:t>(</a:t>
            </a:r>
            <a:r>
              <a:rPr lang="en-US" sz="2600" dirty="0">
                <a:solidFill>
                  <a:schemeClr val="tx1"/>
                </a:solidFill>
                <a:latin typeface="Times New Roman" pitchFamily="18" charset="0"/>
                <a:cs typeface="Times New Roman" pitchFamily="18" charset="0"/>
              </a:rPr>
              <a:t>Ads</a:t>
            </a:r>
            <a:r>
              <a:rPr lang="uk-UA" sz="2600" dirty="0">
                <a:solidFill>
                  <a:schemeClr val="tx1"/>
                </a:solidFill>
                <a:latin typeface="Times New Roman" pitchFamily="18" charset="0"/>
                <a:cs typeface="Times New Roman" pitchFamily="18" charset="0"/>
              </a:rPr>
              <a:t> </a:t>
            </a:r>
            <a:r>
              <a:rPr lang="en-US" sz="2600" dirty="0">
                <a:solidFill>
                  <a:schemeClr val="tx1"/>
                </a:solidFill>
                <a:latin typeface="Times New Roman" pitchFamily="18" charset="0"/>
                <a:cs typeface="Times New Roman" pitchFamily="18" charset="0"/>
              </a:rPr>
              <a:t>Manager)</a:t>
            </a:r>
          </a:p>
          <a:p>
            <a:pPr marL="0" indent="0">
              <a:spcBef>
                <a:spcPts val="0"/>
              </a:spcBef>
              <a:spcAft>
                <a:spcPts val="0"/>
              </a:spcAft>
              <a:buNone/>
            </a:pPr>
            <a:r>
              <a:rPr lang="en-US" sz="1600" dirty="0">
                <a:solidFill>
                  <a:schemeClr val="tx1"/>
                </a:solidFill>
                <a:latin typeface="Times New Roman" pitchFamily="18" charset="0"/>
                <a:cs typeface="Times New Roman" pitchFamily="18" charset="0"/>
              </a:rPr>
              <a:t>- </a:t>
            </a:r>
            <a:r>
              <a:rPr lang="uk-UA" sz="1600" dirty="0">
                <a:solidFill>
                  <a:schemeClr val="tx1"/>
                </a:solidFill>
                <a:latin typeface="Times New Roman" pitchFamily="18" charset="0"/>
                <a:cs typeface="Times New Roman" pitchFamily="18" charset="0"/>
              </a:rPr>
              <a:t>не можна завантажувати списки клієнтів</a:t>
            </a:r>
          </a:p>
          <a:p>
            <a:pPr marL="0" indent="0">
              <a:spcBef>
                <a:spcPts val="0"/>
              </a:spcBef>
              <a:spcAft>
                <a:spcPts val="0"/>
              </a:spcAft>
              <a:buNone/>
            </a:pPr>
            <a:r>
              <a:rPr lang="uk-UA" sz="1600" dirty="0">
                <a:solidFill>
                  <a:schemeClr val="tx1"/>
                </a:solidFill>
                <a:latin typeface="Times New Roman" pitchFamily="18" charset="0"/>
                <a:cs typeface="Times New Roman" pitchFamily="18" charset="0"/>
              </a:rPr>
              <a:t>- можна створювати тільки один піксель</a:t>
            </a:r>
          </a:p>
          <a:p>
            <a:pPr marL="0" indent="0">
              <a:spcBef>
                <a:spcPts val="0"/>
              </a:spcBef>
              <a:spcAft>
                <a:spcPts val="0"/>
              </a:spcAft>
              <a:buNone/>
            </a:pPr>
            <a:r>
              <a:rPr lang="uk-UA" sz="1600" dirty="0">
                <a:solidFill>
                  <a:schemeClr val="tx1"/>
                </a:solidFill>
                <a:latin typeface="Times New Roman" pitchFamily="18" charset="0"/>
                <a:cs typeface="Times New Roman" pitchFamily="18" charset="0"/>
              </a:rPr>
              <a:t>- в ньому запускається реклама з кнопки в інстаграмі</a:t>
            </a:r>
          </a:p>
          <a:p>
            <a:pPr marL="0" indent="0">
              <a:spcBef>
                <a:spcPts val="0"/>
              </a:spcBef>
              <a:spcAft>
                <a:spcPts val="0"/>
              </a:spcAft>
              <a:buNone/>
            </a:pPr>
            <a:r>
              <a:rPr lang="uk-UA" sz="1600" dirty="0">
                <a:solidFill>
                  <a:schemeClr val="tx1"/>
                </a:solidFill>
                <a:latin typeface="Times New Roman" pitchFamily="18" charset="0"/>
                <a:cs typeface="Times New Roman" pitchFamily="18" charset="0"/>
              </a:rPr>
              <a:t>- якщо його блокують, то втрачається можливість запускати рекламу в усіх БМ</a:t>
            </a:r>
            <a:endParaRPr lang="en-US" sz="1600" dirty="0">
              <a:solidFill>
                <a:schemeClr val="tx1"/>
              </a:solidFill>
              <a:latin typeface="Times New Roman" pitchFamily="18" charset="0"/>
              <a:cs typeface="Times New Roman" pitchFamily="18" charset="0"/>
            </a:endParaRPr>
          </a:p>
          <a:p>
            <a:pPr marL="0" indent="0" algn="ctr">
              <a:spcBef>
                <a:spcPts val="0"/>
              </a:spcBef>
              <a:spcAft>
                <a:spcPts val="0"/>
              </a:spcAft>
              <a:buNone/>
            </a:pPr>
            <a:endParaRPr lang="uk-UA" sz="2600" dirty="0">
              <a:solidFill>
                <a:schemeClr val="tx1"/>
              </a:solidFill>
              <a:latin typeface="Times New Roman" pitchFamily="18" charset="0"/>
              <a:cs typeface="Times New Roman" pitchFamily="18" charset="0"/>
            </a:endParaRPr>
          </a:p>
        </p:txBody>
      </p:sp>
      <p:sp>
        <p:nvSpPr>
          <p:cNvPr id="6" name="Объект 3">
            <a:extLst>
              <a:ext uri="{FF2B5EF4-FFF2-40B4-BE49-F238E27FC236}">
                <a16:creationId xmlns:a16="http://schemas.microsoft.com/office/drawing/2014/main" id="{248206B8-1938-D0AD-6BED-FAFBA9C245CD}"/>
              </a:ext>
            </a:extLst>
          </p:cNvPr>
          <p:cNvSpPr txBox="1">
            <a:spLocks/>
          </p:cNvSpPr>
          <p:nvPr/>
        </p:nvSpPr>
        <p:spPr>
          <a:xfrm>
            <a:off x="4695256" y="1658764"/>
            <a:ext cx="3600400" cy="3714452"/>
          </a:xfrm>
          <a:prstGeom prst="rect">
            <a:avLst/>
          </a:prstGeom>
          <a:solidFill>
            <a:schemeClr val="accent2">
              <a:lumMod val="60000"/>
              <a:lumOff val="4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sz="2600" b="1" dirty="0">
                <a:solidFill>
                  <a:schemeClr val="tx1"/>
                </a:solidFill>
                <a:latin typeface="Times New Roman" pitchFamily="18" charset="0"/>
                <a:cs typeface="Times New Roman" pitchFamily="18" charset="0"/>
              </a:rPr>
              <a:t>Meta Business Suite</a:t>
            </a:r>
            <a:endParaRPr lang="uk-UA" sz="2600" b="1" dirty="0">
              <a:solidFill>
                <a:schemeClr val="tx1"/>
              </a:solidFill>
              <a:latin typeface="Times New Roman" pitchFamily="18" charset="0"/>
              <a:cs typeface="Times New Roman" pitchFamily="18" charset="0"/>
            </a:endParaRPr>
          </a:p>
          <a:p>
            <a:pPr marL="0" indent="0">
              <a:spcBef>
                <a:spcPts val="0"/>
              </a:spcBef>
              <a:spcAft>
                <a:spcPts val="0"/>
              </a:spcAft>
              <a:buNone/>
            </a:pPr>
            <a:r>
              <a:rPr lang="uk-UA" sz="1600" dirty="0">
                <a:solidFill>
                  <a:schemeClr val="tx1"/>
                </a:solidFill>
                <a:latin typeface="Times New Roman" pitchFamily="18" charset="0"/>
                <a:cs typeface="Times New Roman" pitchFamily="18" charset="0"/>
              </a:rPr>
              <a:t>- можна створювати декілька</a:t>
            </a:r>
          </a:p>
          <a:p>
            <a:pPr marL="0" indent="0">
              <a:spcBef>
                <a:spcPts val="0"/>
              </a:spcBef>
              <a:spcAft>
                <a:spcPts val="0"/>
              </a:spcAft>
              <a:buNone/>
            </a:pPr>
            <a:r>
              <a:rPr lang="uk-UA" sz="1600" dirty="0">
                <a:solidFill>
                  <a:schemeClr val="tx1"/>
                </a:solidFill>
                <a:latin typeface="Times New Roman" pitchFamily="18" charset="0"/>
                <a:cs typeface="Times New Roman" pitchFamily="18" charset="0"/>
              </a:rPr>
              <a:t>- структурує в собі внутрішні елементи рекламної екосистеми ФБ</a:t>
            </a:r>
          </a:p>
          <a:p>
            <a:pPr marL="0" indent="0">
              <a:spcBef>
                <a:spcPts val="0"/>
              </a:spcBef>
              <a:spcAft>
                <a:spcPts val="0"/>
              </a:spcAft>
              <a:buNone/>
            </a:pPr>
            <a:r>
              <a:rPr lang="uk-UA" sz="1600" dirty="0">
                <a:solidFill>
                  <a:schemeClr val="tx1"/>
                </a:solidFill>
                <a:latin typeface="Times New Roman" pitchFamily="18" charset="0"/>
                <a:cs typeface="Times New Roman" pitchFamily="18" charset="0"/>
              </a:rPr>
              <a:t>- може містити декілька рекламних кабінетів</a:t>
            </a:r>
          </a:p>
          <a:p>
            <a:pPr marL="0" indent="0">
              <a:spcBef>
                <a:spcPts val="0"/>
              </a:spcBef>
              <a:spcAft>
                <a:spcPts val="0"/>
              </a:spcAft>
              <a:buNone/>
            </a:pPr>
            <a:r>
              <a:rPr lang="uk-UA" sz="1600" dirty="0">
                <a:solidFill>
                  <a:schemeClr val="tx1"/>
                </a:solidFill>
                <a:latin typeface="Times New Roman" pitchFamily="18" charset="0"/>
                <a:cs typeface="Times New Roman" pitchFamily="18" charset="0"/>
              </a:rPr>
              <a:t>- можна створювати декілька пікселів</a:t>
            </a:r>
          </a:p>
          <a:p>
            <a:pPr marL="0" indent="0">
              <a:spcBef>
                <a:spcPts val="0"/>
              </a:spcBef>
              <a:spcAft>
                <a:spcPts val="0"/>
              </a:spcAft>
              <a:buNone/>
            </a:pPr>
            <a:r>
              <a:rPr lang="uk-UA" sz="1600" dirty="0">
                <a:solidFill>
                  <a:schemeClr val="tx1"/>
                </a:solidFill>
                <a:latin typeface="Times New Roman" pitchFamily="18" charset="0"/>
                <a:cs typeface="Times New Roman" pitchFamily="18" charset="0"/>
              </a:rPr>
              <a:t>- можна підтверджувати домен</a:t>
            </a:r>
          </a:p>
          <a:p>
            <a:pPr marL="0" indent="0">
              <a:spcBef>
                <a:spcPts val="0"/>
              </a:spcBef>
              <a:spcAft>
                <a:spcPts val="0"/>
              </a:spcAft>
              <a:buNone/>
            </a:pPr>
            <a:r>
              <a:rPr lang="uk-UA" sz="1600" dirty="0">
                <a:solidFill>
                  <a:schemeClr val="tx1"/>
                </a:solidFill>
                <a:latin typeface="Times New Roman" pitchFamily="18" charset="0"/>
                <a:cs typeface="Times New Roman" pitchFamily="18" charset="0"/>
              </a:rPr>
              <a:t>- можна управляти дозволами для доступу до внутрішніх елементів екосистеми ФБ</a:t>
            </a:r>
          </a:p>
        </p:txBody>
      </p:sp>
      <p:sp>
        <p:nvSpPr>
          <p:cNvPr id="7" name="TextBox 6">
            <a:extLst>
              <a:ext uri="{FF2B5EF4-FFF2-40B4-BE49-F238E27FC236}">
                <a16:creationId xmlns:a16="http://schemas.microsoft.com/office/drawing/2014/main" id="{F8246133-7134-478D-A3B4-C5391E473E73}"/>
              </a:ext>
            </a:extLst>
          </p:cNvPr>
          <p:cNvSpPr txBox="1"/>
          <p:nvPr/>
        </p:nvSpPr>
        <p:spPr>
          <a:xfrm>
            <a:off x="4355976" y="5671467"/>
            <a:ext cx="4572000" cy="307777"/>
          </a:xfrm>
          <a:prstGeom prst="rect">
            <a:avLst/>
          </a:prstGeom>
          <a:noFill/>
        </p:spPr>
        <p:txBody>
          <a:bodyPr wrap="square">
            <a:spAutoFit/>
          </a:bodyPr>
          <a:lstStyle/>
          <a:p>
            <a:r>
              <a:rPr lang="uk-UA" sz="1400" dirty="0">
                <a:latin typeface="Times New Roman" panose="02020603050405020304" pitchFamily="18" charset="0"/>
                <a:cs typeface="Times New Roman" panose="02020603050405020304" pitchFamily="18" charset="0"/>
              </a:rPr>
              <a:t>https://www.facebook.com/business/help/319176852685541</a:t>
            </a:r>
          </a:p>
        </p:txBody>
      </p:sp>
    </p:spTree>
    <p:extLst>
      <p:ext uri="{BB962C8B-B14F-4D97-AF65-F5344CB8AC3E}">
        <p14:creationId xmlns:p14="http://schemas.microsoft.com/office/powerpoint/2010/main" val="843886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3FD553F-DBB4-9CBA-A4BE-0D268CBCE6F2}"/>
              </a:ext>
            </a:extLst>
          </p:cNvPr>
          <p:cNvSpPr txBox="1"/>
          <p:nvPr/>
        </p:nvSpPr>
        <p:spPr>
          <a:xfrm>
            <a:off x="424360" y="2382559"/>
            <a:ext cx="2299442" cy="2092881"/>
          </a:xfrm>
          <a:prstGeom prst="rect">
            <a:avLst/>
          </a:prstGeom>
          <a:noFill/>
        </p:spPr>
        <p:txBody>
          <a:bodyPr wrap="square">
            <a:spAutoFit/>
          </a:bodyPr>
          <a:lstStyle/>
          <a:p>
            <a:pPr algn="ctr"/>
            <a:r>
              <a:rPr lang="uk-UA" sz="2500" dirty="0">
                <a:latin typeface="Times New Roman" pitchFamily="18" charset="0"/>
                <a:cs typeface="Times New Roman" pitchFamily="18" charset="0"/>
              </a:rPr>
              <a:t>У </a:t>
            </a:r>
            <a:r>
              <a:rPr lang="uk-UA" sz="2500" b="1" dirty="0">
                <a:latin typeface="Times New Roman" pitchFamily="18" charset="0"/>
                <a:cs typeface="Times New Roman" pitchFamily="18" charset="0"/>
              </a:rPr>
              <a:t>Ads Manager </a:t>
            </a:r>
            <a:r>
              <a:rPr lang="uk-UA" sz="2000" dirty="0">
                <a:latin typeface="Times New Roman" pitchFamily="18" charset="0"/>
                <a:cs typeface="Times New Roman" pitchFamily="18" charset="0"/>
              </a:rPr>
              <a:t>доступна лише функція «Кілька доступних варіантів оплати»</a:t>
            </a:r>
            <a:endParaRPr lang="en-US" sz="2000"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C83B951C-7EC1-E8FE-631E-3E4D809F22BD}"/>
              </a:ext>
            </a:extLst>
          </p:cNvPr>
          <p:cNvSpPr txBox="1"/>
          <p:nvPr/>
        </p:nvSpPr>
        <p:spPr>
          <a:xfrm>
            <a:off x="2701478" y="882149"/>
            <a:ext cx="5939947" cy="5093702"/>
          </a:xfrm>
          <a:prstGeom prst="rect">
            <a:avLst/>
          </a:prstGeom>
          <a:noFill/>
        </p:spPr>
        <p:txBody>
          <a:bodyPr wrap="square">
            <a:spAutoFit/>
          </a:bodyPr>
          <a:lstStyle/>
          <a:p>
            <a:pPr algn="ctr"/>
            <a:r>
              <a:rPr lang="en-US" sz="2500" b="1" dirty="0">
                <a:latin typeface="Times New Roman" pitchFamily="18" charset="0"/>
                <a:cs typeface="Times New Roman" pitchFamily="18" charset="0"/>
              </a:rPr>
              <a:t>Business Suite </a:t>
            </a:r>
            <a:r>
              <a:rPr lang="uk-UA" sz="2500" dirty="0">
                <a:latin typeface="Times New Roman" pitchFamily="18" charset="0"/>
                <a:cs typeface="Times New Roman" pitchFamily="18" charset="0"/>
              </a:rPr>
              <a:t>дозволяє:</a:t>
            </a:r>
          </a:p>
          <a:p>
            <a:pPr algn="just" fontAlgn="base">
              <a:buFont typeface="Arial" panose="020B0604020202020204" pitchFamily="34" charset="0"/>
              <a:buChar char="•"/>
            </a:pPr>
            <a:r>
              <a:rPr lang="uk-UA" sz="2000" dirty="0">
                <a:latin typeface="Times New Roman" pitchFamily="18" charset="0"/>
                <a:cs typeface="Times New Roman" pitchFamily="18" charset="0"/>
              </a:rPr>
              <a:t>Оплату за допомогою різних методів</a:t>
            </a:r>
          </a:p>
          <a:p>
            <a:pPr algn="just" fontAlgn="base">
              <a:buFont typeface="Arial" panose="020B0604020202020204" pitchFamily="34" charset="0"/>
              <a:buChar char="•"/>
            </a:pPr>
            <a:r>
              <a:rPr lang="uk-UA" sz="2000" dirty="0">
                <a:latin typeface="Times New Roman" pitchFamily="18" charset="0"/>
                <a:cs typeface="Times New Roman" pitchFamily="18" charset="0"/>
              </a:rPr>
              <a:t>Спільне використання варіантів оплати з іншими рекламними профілями</a:t>
            </a:r>
          </a:p>
          <a:p>
            <a:pPr algn="just" fontAlgn="base">
              <a:buFont typeface="Arial" panose="020B0604020202020204" pitchFamily="34" charset="0"/>
              <a:buChar char="•"/>
            </a:pPr>
            <a:r>
              <a:rPr lang="uk-UA" sz="2000" dirty="0">
                <a:latin typeface="Times New Roman" pitchFamily="18" charset="0"/>
                <a:cs typeface="Times New Roman" pitchFamily="18" charset="0"/>
              </a:rPr>
              <a:t>Управління кількома бізнес-сторінками</a:t>
            </a:r>
          </a:p>
          <a:p>
            <a:pPr algn="just" fontAlgn="base">
              <a:buFont typeface="Arial" panose="020B0604020202020204" pitchFamily="34" charset="0"/>
              <a:buChar char="•"/>
            </a:pPr>
            <a:r>
              <a:rPr lang="uk-UA" sz="2000" dirty="0">
                <a:latin typeface="Times New Roman" pitchFamily="18" charset="0"/>
                <a:cs typeface="Times New Roman" pitchFamily="18" charset="0"/>
              </a:rPr>
              <a:t>Управління двома або більше рекламними обліковими записами</a:t>
            </a:r>
          </a:p>
          <a:p>
            <a:pPr algn="just" fontAlgn="base">
              <a:buFont typeface="Arial" panose="020B0604020202020204" pitchFamily="34" charset="0"/>
              <a:buChar char="•"/>
            </a:pPr>
            <a:r>
              <a:rPr lang="uk-UA" sz="2000" dirty="0">
                <a:latin typeface="Times New Roman" pitchFamily="18" charset="0"/>
                <a:cs typeface="Times New Roman" pitchFamily="18" charset="0"/>
              </a:rPr>
              <a:t>Обмежувати доступ для окремих співробітників</a:t>
            </a:r>
          </a:p>
          <a:p>
            <a:pPr algn="just" fontAlgn="base">
              <a:buFont typeface="Arial" panose="020B0604020202020204" pitchFamily="34" charset="0"/>
              <a:buChar char="•"/>
            </a:pPr>
            <a:r>
              <a:rPr lang="uk-UA" sz="2000" dirty="0">
                <a:latin typeface="Times New Roman" pitchFamily="18" charset="0"/>
                <a:cs typeface="Times New Roman" pitchFamily="18" charset="0"/>
              </a:rPr>
              <a:t>Спільне використання пікселя з іншим рекламним профілем</a:t>
            </a:r>
          </a:p>
          <a:p>
            <a:pPr algn="just" fontAlgn="base">
              <a:buFont typeface="Arial" panose="020B0604020202020204" pitchFamily="34" charset="0"/>
              <a:buChar char="•"/>
            </a:pPr>
            <a:r>
              <a:rPr lang="uk-UA" sz="2000" dirty="0">
                <a:latin typeface="Times New Roman" pitchFamily="18" charset="0"/>
                <a:cs typeface="Times New Roman" pitchFamily="18" charset="0"/>
              </a:rPr>
              <a:t>Інтеграцію з </a:t>
            </a:r>
            <a:r>
              <a:rPr lang="en-US" sz="2000" dirty="0">
                <a:latin typeface="Times New Roman" pitchFamily="18" charset="0"/>
                <a:cs typeface="Times New Roman" pitchFamily="18" charset="0"/>
              </a:rPr>
              <a:t>CRM-</a:t>
            </a:r>
            <a:r>
              <a:rPr lang="uk-UA" sz="2000" dirty="0">
                <a:latin typeface="Times New Roman" pitchFamily="18" charset="0"/>
                <a:cs typeface="Times New Roman" pitchFamily="18" charset="0"/>
              </a:rPr>
              <a:t>системою</a:t>
            </a:r>
          </a:p>
          <a:p>
            <a:pPr algn="just" fontAlgn="base">
              <a:buFont typeface="Arial" panose="020B0604020202020204" pitchFamily="34" charset="0"/>
              <a:buChar char="•"/>
            </a:pPr>
            <a:r>
              <a:rPr lang="uk-UA" sz="2000" dirty="0">
                <a:latin typeface="Times New Roman" pitchFamily="18" charset="0"/>
                <a:cs typeface="Times New Roman" pitchFamily="18" charset="0"/>
              </a:rPr>
              <a:t>Додавати контактну інформацію про компанію</a:t>
            </a:r>
          </a:p>
          <a:p>
            <a:pPr algn="just" fontAlgn="base">
              <a:buFont typeface="Arial" panose="020B0604020202020204" pitchFamily="34" charset="0"/>
              <a:buChar char="•"/>
            </a:pPr>
            <a:r>
              <a:rPr lang="uk-UA" sz="2000" dirty="0">
                <a:latin typeface="Times New Roman" pitchFamily="18" charset="0"/>
                <a:cs typeface="Times New Roman" pitchFamily="18" charset="0"/>
              </a:rPr>
              <a:t>Активувати </a:t>
            </a:r>
            <a:r>
              <a:rPr lang="uk-UA" sz="2000" dirty="0" err="1">
                <a:latin typeface="Times New Roman" pitchFamily="18" charset="0"/>
                <a:cs typeface="Times New Roman" pitchFamily="18" charset="0"/>
              </a:rPr>
              <a:t>двофакторну</a:t>
            </a:r>
            <a:r>
              <a:rPr lang="uk-UA" sz="2000" dirty="0">
                <a:latin typeface="Times New Roman" pitchFamily="18" charset="0"/>
                <a:cs typeface="Times New Roman" pitchFamily="18" charset="0"/>
              </a:rPr>
              <a:t> аутентифікацію</a:t>
            </a:r>
          </a:p>
          <a:p>
            <a:pPr algn="just" fontAlgn="base">
              <a:buFont typeface="Arial" panose="020B0604020202020204" pitchFamily="34" charset="0"/>
              <a:buChar char="•"/>
            </a:pPr>
            <a:r>
              <a:rPr lang="uk-UA" sz="2000" dirty="0">
                <a:latin typeface="Times New Roman" pitchFamily="18" charset="0"/>
                <a:cs typeface="Times New Roman" pitchFamily="18" charset="0"/>
              </a:rPr>
              <a:t>Створювати галереї продуктів</a:t>
            </a:r>
          </a:p>
          <a:p>
            <a:pPr algn="just" fontAlgn="base">
              <a:buFont typeface="Arial" panose="020B0604020202020204" pitchFamily="34" charset="0"/>
              <a:buChar char="•"/>
            </a:pPr>
            <a:r>
              <a:rPr lang="uk-UA" sz="2000" dirty="0">
                <a:latin typeface="Times New Roman" pitchFamily="18" charset="0"/>
                <a:cs typeface="Times New Roman" pitchFamily="18" charset="0"/>
              </a:rPr>
              <a:t>Управління декількома пікселями</a:t>
            </a:r>
          </a:p>
          <a:p>
            <a:pPr algn="just" fontAlgn="base">
              <a:buFont typeface="Arial" panose="020B0604020202020204" pitchFamily="34" charset="0"/>
              <a:buChar char="•"/>
            </a:pPr>
            <a:r>
              <a:rPr lang="uk-UA" sz="2000" dirty="0">
                <a:latin typeface="Times New Roman" pitchFamily="18" charset="0"/>
                <a:cs typeface="Times New Roman" pitchFamily="18" charset="0"/>
              </a:rPr>
              <a:t>Використання динамічної реклами </a:t>
            </a:r>
            <a:r>
              <a:rPr lang="en-US" sz="2000" dirty="0">
                <a:latin typeface="Times New Roman" pitchFamily="18" charset="0"/>
                <a:cs typeface="Times New Roman" pitchFamily="18" charset="0"/>
              </a:rPr>
              <a:t>Facebook</a:t>
            </a:r>
          </a:p>
        </p:txBody>
      </p:sp>
    </p:spTree>
    <p:extLst>
      <p:ext uri="{BB962C8B-B14F-4D97-AF65-F5344CB8AC3E}">
        <p14:creationId xmlns:p14="http://schemas.microsoft.com/office/powerpoint/2010/main" val="49000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854628" y="2492896"/>
            <a:ext cx="7641094" cy="165618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3. Створення бізнес-акаунту у </a:t>
            </a:r>
            <a:r>
              <a:rPr lang="en-US" sz="3600" dirty="0">
                <a:solidFill>
                  <a:schemeClr val="accent1">
                    <a:lumMod val="75000"/>
                  </a:schemeClr>
                </a:solidFill>
                <a:latin typeface="Times New Roman" pitchFamily="18" charset="0"/>
                <a:cs typeface="Times New Roman" pitchFamily="18" charset="0"/>
              </a:rPr>
              <a:t>Facebook Business Suite</a:t>
            </a:r>
            <a:endParaRPr lang="uk-UA" sz="36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03905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395536" y="2348880"/>
            <a:ext cx="2996176" cy="244827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sz="2500" b="1" dirty="0">
                <a:solidFill>
                  <a:schemeClr val="tx1"/>
                </a:solidFill>
                <a:latin typeface="Times New Roman" pitchFamily="18" charset="0"/>
                <a:cs typeface="Times New Roman" pitchFamily="18" charset="0"/>
              </a:rPr>
              <a:t>Meta</a:t>
            </a:r>
            <a:r>
              <a:rPr lang="uk-UA" sz="2500" b="1" dirty="0">
                <a:solidFill>
                  <a:schemeClr val="tx1"/>
                </a:solidFill>
                <a:latin typeface="Times New Roman" pitchFamily="18" charset="0"/>
                <a:cs typeface="Times New Roman" pitchFamily="18" charset="0"/>
              </a:rPr>
              <a:t> </a:t>
            </a:r>
            <a:r>
              <a:rPr lang="en-US" sz="2500" b="1" dirty="0">
                <a:solidFill>
                  <a:schemeClr val="tx1"/>
                </a:solidFill>
                <a:latin typeface="Times New Roman" pitchFamily="18" charset="0"/>
                <a:cs typeface="Times New Roman" pitchFamily="18" charset="0"/>
              </a:rPr>
              <a:t>Business Suite </a:t>
            </a:r>
          </a:p>
          <a:p>
            <a:pPr marL="0" indent="0" algn="ctr">
              <a:spcBef>
                <a:spcPts val="0"/>
              </a:spcBef>
              <a:spcAft>
                <a:spcPts val="0"/>
              </a:spcAft>
              <a:buNone/>
            </a:pPr>
            <a:r>
              <a:rPr lang="uk-UA" dirty="0">
                <a:solidFill>
                  <a:schemeClr val="tx1"/>
                </a:solidFill>
                <a:latin typeface="Times New Roman" pitchFamily="18" charset="0"/>
                <a:cs typeface="Times New Roman" pitchFamily="18" charset="0"/>
              </a:rPr>
              <a:t>– це безкоштовний рекламний інструмент для управління діяльністю бізнесу на </a:t>
            </a:r>
            <a:r>
              <a:rPr lang="en-US" dirty="0">
                <a:solidFill>
                  <a:schemeClr val="tx1"/>
                </a:solidFill>
                <a:latin typeface="Times New Roman" pitchFamily="18" charset="0"/>
                <a:cs typeface="Times New Roman" pitchFamily="18" charset="0"/>
              </a:rPr>
              <a:t>Facebook, Instagram, Messenger </a:t>
            </a:r>
            <a:r>
              <a:rPr lang="uk-UA" dirty="0">
                <a:solidFill>
                  <a:schemeClr val="tx1"/>
                </a:solidFill>
                <a:latin typeface="Times New Roman" pitchFamily="18" charset="0"/>
                <a:cs typeface="Times New Roman" pitchFamily="18" charset="0"/>
              </a:rPr>
              <a:t>та</a:t>
            </a:r>
            <a:r>
              <a:rPr lang="en-US" dirty="0">
                <a:solidFill>
                  <a:schemeClr val="tx1"/>
                </a:solidFill>
                <a:latin typeface="Times New Roman" pitchFamily="18" charset="0"/>
                <a:cs typeface="Times New Roman" pitchFamily="18" charset="0"/>
              </a:rPr>
              <a:t> WhatsApp</a:t>
            </a:r>
            <a:endParaRPr lang="uk-UA" dirty="0">
              <a:solidFill>
                <a:schemeClr val="tx1"/>
              </a:solidFill>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5FA95D26-4A92-4A7E-89DD-F20BF159DBC6}"/>
              </a:ext>
            </a:extLst>
          </p:cNvPr>
          <p:cNvPicPr>
            <a:picLocks noChangeAspect="1"/>
          </p:cNvPicPr>
          <p:nvPr/>
        </p:nvPicPr>
        <p:blipFill>
          <a:blip r:embed="rId3"/>
          <a:stretch>
            <a:fillRect/>
          </a:stretch>
        </p:blipFill>
        <p:spPr>
          <a:xfrm>
            <a:off x="3707904" y="2348880"/>
            <a:ext cx="5073955" cy="2448272"/>
          </a:xfrm>
          <a:prstGeom prst="rect">
            <a:avLst/>
          </a:prstGeom>
        </p:spPr>
      </p:pic>
      <p:sp>
        <p:nvSpPr>
          <p:cNvPr id="9" name="TextBox 8">
            <a:extLst>
              <a:ext uri="{FF2B5EF4-FFF2-40B4-BE49-F238E27FC236}">
                <a16:creationId xmlns:a16="http://schemas.microsoft.com/office/drawing/2014/main" id="{D1FE8C22-8901-41E6-A080-76206D47357E}"/>
              </a:ext>
            </a:extLst>
          </p:cNvPr>
          <p:cNvSpPr txBox="1"/>
          <p:nvPr/>
        </p:nvSpPr>
        <p:spPr>
          <a:xfrm>
            <a:off x="2123728" y="5373216"/>
            <a:ext cx="4572000" cy="584775"/>
          </a:xfrm>
          <a:prstGeom prst="rect">
            <a:avLst/>
          </a:prstGeom>
          <a:noFill/>
        </p:spPr>
        <p:txBody>
          <a:bodyPr wrap="square">
            <a:spAutoFit/>
          </a:bodyPr>
          <a:lstStyle/>
          <a:p>
            <a:pPr algn="ctr"/>
            <a:r>
              <a:rPr lang="uk-UA" sz="1600" dirty="0">
                <a:latin typeface="Times New Roman" panose="02020603050405020304" pitchFamily="18" charset="0"/>
                <a:cs typeface="Times New Roman" panose="02020603050405020304" pitchFamily="18" charset="0"/>
              </a:rPr>
              <a:t>Додатково: </a:t>
            </a:r>
            <a:r>
              <a:rPr lang="en-US" sz="1600" dirty="0">
                <a:latin typeface="Times New Roman" panose="02020603050405020304" pitchFamily="18" charset="0"/>
                <a:cs typeface="Times New Roman" panose="02020603050405020304" pitchFamily="18" charset="0"/>
                <a:hlinkClick r:id="rId4"/>
              </a:rPr>
              <a:t>https://cutt.ly/xrpnWLln</a:t>
            </a:r>
            <a:r>
              <a:rPr lang="uk-UA" sz="1600" dirty="0">
                <a:latin typeface="Times New Roman" panose="02020603050405020304" pitchFamily="18" charset="0"/>
                <a:cs typeface="Times New Roman" panose="02020603050405020304" pitchFamily="18" charset="0"/>
              </a:rPr>
              <a:t> </a:t>
            </a:r>
          </a:p>
          <a:p>
            <a:pPr algn="ctr"/>
            <a:r>
              <a:rPr lang="en-US" sz="1600" dirty="0">
                <a:latin typeface="Times New Roman" panose="02020603050405020304" pitchFamily="18" charset="0"/>
                <a:cs typeface="Times New Roman" panose="02020603050405020304" pitchFamily="18" charset="0"/>
                <a:hlinkClick r:id="rId5"/>
              </a:rPr>
              <a:t>https://cutt.ly/0rpnQKnz</a:t>
            </a:r>
            <a:endParaRPr lang="uk-UA"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7933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918185" y="1412776"/>
            <a:ext cx="7307630" cy="352839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500" b="1" dirty="0">
                <a:solidFill>
                  <a:schemeClr val="tx1"/>
                </a:solidFill>
                <a:latin typeface="Times New Roman" pitchFamily="18" charset="0"/>
                <a:cs typeface="Times New Roman" pitchFamily="18" charset="0"/>
              </a:rPr>
              <a:t>Коли </a:t>
            </a:r>
            <a:r>
              <a:rPr lang="en-US" sz="2500" b="1" dirty="0">
                <a:solidFill>
                  <a:schemeClr val="tx1"/>
                </a:solidFill>
                <a:latin typeface="Times New Roman" pitchFamily="18" charset="0"/>
                <a:cs typeface="Times New Roman" pitchFamily="18" charset="0"/>
              </a:rPr>
              <a:t>Meta Business</a:t>
            </a:r>
            <a:r>
              <a:rPr lang="uk-UA" sz="2500" b="1" dirty="0">
                <a:solidFill>
                  <a:schemeClr val="tx1"/>
                </a:solidFill>
                <a:latin typeface="Times New Roman" pitchFamily="18" charset="0"/>
                <a:cs typeface="Times New Roman" pitchFamily="18" charset="0"/>
              </a:rPr>
              <a:t> </a:t>
            </a:r>
            <a:r>
              <a:rPr lang="en-US" sz="2500" b="1" dirty="0">
                <a:solidFill>
                  <a:schemeClr val="tx1"/>
                </a:solidFill>
                <a:latin typeface="Times New Roman" pitchFamily="18" charset="0"/>
                <a:cs typeface="Times New Roman" pitchFamily="18" charset="0"/>
              </a:rPr>
              <a:t>Suite </a:t>
            </a:r>
            <a:r>
              <a:rPr lang="uk-UA" sz="2500" b="1" dirty="0">
                <a:solidFill>
                  <a:schemeClr val="tx1"/>
                </a:solidFill>
                <a:latin typeface="Times New Roman" pitchFamily="18" charset="0"/>
                <a:cs typeface="Times New Roman" pitchFamily="18" charset="0"/>
              </a:rPr>
              <a:t>буде необхідним?</a:t>
            </a:r>
          </a:p>
          <a:p>
            <a:pPr marL="0" indent="180975">
              <a:spcBef>
                <a:spcPts val="0"/>
              </a:spcBef>
              <a:spcAft>
                <a:spcPts val="0"/>
              </a:spcAft>
              <a:buClrTx/>
              <a:buFont typeface="Arial" panose="020B0604020202020204" pitchFamily="34" charset="0"/>
              <a:buChar char="•"/>
            </a:pPr>
            <a:r>
              <a:rPr lang="uk-UA" dirty="0">
                <a:solidFill>
                  <a:schemeClr val="tx1"/>
                </a:solidFill>
                <a:latin typeface="Times New Roman" pitchFamily="18" charset="0"/>
                <a:cs typeface="Times New Roman" pitchFamily="18" charset="0"/>
              </a:rPr>
              <a:t>під час роботи із рекламною агенцією</a:t>
            </a:r>
            <a:r>
              <a:rPr lang="en-US" dirty="0">
                <a:solidFill>
                  <a:schemeClr val="tx1"/>
                </a:solidFill>
                <a:latin typeface="Times New Roman" pitchFamily="18" charset="0"/>
                <a:cs typeface="Times New Roman" pitchFamily="18" charset="0"/>
              </a:rPr>
              <a:t> </a:t>
            </a:r>
            <a:r>
              <a:rPr lang="uk-UA" dirty="0">
                <a:solidFill>
                  <a:schemeClr val="tx1"/>
                </a:solidFill>
                <a:latin typeface="Times New Roman" pitchFamily="18" charset="0"/>
                <a:cs typeface="Times New Roman" pitchFamily="18" charset="0"/>
              </a:rPr>
              <a:t>(розшарування прав на сторінку, піксель, рекламний акаунт, каталог тощо)</a:t>
            </a:r>
          </a:p>
          <a:p>
            <a:pPr marL="0" indent="180975">
              <a:spcBef>
                <a:spcPts val="0"/>
              </a:spcBef>
              <a:spcAft>
                <a:spcPts val="0"/>
              </a:spcAft>
              <a:buClrTx/>
              <a:buFont typeface="Arial" panose="020B0604020202020204" pitchFamily="34" charset="0"/>
              <a:buChar char="•"/>
            </a:pPr>
            <a:r>
              <a:rPr lang="uk-UA" dirty="0">
                <a:solidFill>
                  <a:schemeClr val="tx1"/>
                </a:solidFill>
                <a:latin typeface="Times New Roman" pitchFamily="18" charset="0"/>
                <a:cs typeface="Times New Roman" pitchFamily="18" charset="0"/>
              </a:rPr>
              <a:t>під час створення аудиторій під рекламу в </a:t>
            </a:r>
            <a:r>
              <a:rPr lang="en-US" dirty="0">
                <a:solidFill>
                  <a:schemeClr val="tx1"/>
                </a:solidFill>
                <a:latin typeface="Times New Roman" pitchFamily="18" charset="0"/>
                <a:cs typeface="Times New Roman" pitchFamily="18" charset="0"/>
              </a:rPr>
              <a:t>Instagram</a:t>
            </a:r>
          </a:p>
          <a:p>
            <a:pPr marL="0" indent="180975">
              <a:spcBef>
                <a:spcPts val="0"/>
              </a:spcBef>
              <a:spcAft>
                <a:spcPts val="0"/>
              </a:spcAft>
              <a:buClrTx/>
              <a:buFont typeface="Arial" panose="020B0604020202020204" pitchFamily="34" charset="0"/>
              <a:buChar char="•"/>
            </a:pPr>
            <a:r>
              <a:rPr lang="uk-UA" dirty="0">
                <a:solidFill>
                  <a:schemeClr val="tx1"/>
                </a:solidFill>
                <a:latin typeface="Times New Roman" pitchFamily="18" charset="0"/>
                <a:cs typeface="Times New Roman" pitchFamily="18" charset="0"/>
              </a:rPr>
              <a:t>під час роботи з </a:t>
            </a:r>
            <a:r>
              <a:rPr lang="en-US" dirty="0">
                <a:solidFill>
                  <a:schemeClr val="tx1"/>
                </a:solidFill>
                <a:latin typeface="Times New Roman" pitchFamily="18" charset="0"/>
                <a:cs typeface="Times New Roman" pitchFamily="18" charset="0"/>
              </a:rPr>
              <a:t>Facebook </a:t>
            </a:r>
            <a:r>
              <a:rPr lang="uk-UA" dirty="0">
                <a:solidFill>
                  <a:schemeClr val="tx1"/>
                </a:solidFill>
                <a:latin typeface="Times New Roman" pitchFamily="18" charset="0"/>
                <a:cs typeface="Times New Roman" pitchFamily="18" charset="0"/>
              </a:rPr>
              <a:t>магазином</a:t>
            </a:r>
          </a:p>
          <a:p>
            <a:pPr marL="0" indent="180975">
              <a:spcBef>
                <a:spcPts val="0"/>
              </a:spcBef>
              <a:spcAft>
                <a:spcPts val="0"/>
              </a:spcAft>
              <a:buClrTx/>
              <a:buFont typeface="Arial" panose="020B0604020202020204" pitchFamily="34" charset="0"/>
              <a:buChar char="•"/>
            </a:pPr>
            <a:r>
              <a:rPr lang="uk-UA" dirty="0">
                <a:solidFill>
                  <a:schemeClr val="tx1"/>
                </a:solidFill>
                <a:latin typeface="Times New Roman" pitchFamily="18" charset="0"/>
                <a:cs typeface="Times New Roman" pitchFamily="18" charset="0"/>
              </a:rPr>
              <a:t>коли потрібна наявність декількох пікселів</a:t>
            </a:r>
          </a:p>
          <a:p>
            <a:pPr marL="0" indent="180975">
              <a:spcBef>
                <a:spcPts val="0"/>
              </a:spcBef>
              <a:spcAft>
                <a:spcPts val="0"/>
              </a:spcAft>
              <a:buClrTx/>
              <a:buFont typeface="Arial" panose="020B0604020202020204" pitchFamily="34" charset="0"/>
              <a:buChar char="•"/>
            </a:pPr>
            <a:r>
              <a:rPr lang="uk-UA" dirty="0">
                <a:solidFill>
                  <a:schemeClr val="tx1"/>
                </a:solidFill>
                <a:latin typeface="Times New Roman" pitchFamily="18" charset="0"/>
                <a:cs typeface="Times New Roman" pitchFamily="18" charset="0"/>
              </a:rPr>
              <a:t>коли потрібно одночасно керувати декількома рекламними акаунтами</a:t>
            </a:r>
          </a:p>
        </p:txBody>
      </p:sp>
    </p:spTree>
    <p:extLst>
      <p:ext uri="{BB962C8B-B14F-4D97-AF65-F5344CB8AC3E}">
        <p14:creationId xmlns:p14="http://schemas.microsoft.com/office/powerpoint/2010/main" val="1410640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Мультимедіа з Інтернету 3" title="Як створити БІЗНЕС-Сторінку Facebook || Facebook: як створити Сторінку для бізнесу [Покроково 2025]">
            <a:hlinkClick r:id="" action="ppaction://media"/>
            <a:extLst>
              <a:ext uri="{FF2B5EF4-FFF2-40B4-BE49-F238E27FC236}">
                <a16:creationId xmlns:a16="http://schemas.microsoft.com/office/drawing/2014/main" id="{EBF60CBA-A5FB-41E6-A5EF-BA6D84C3B15B}"/>
              </a:ext>
            </a:extLst>
          </p:cNvPr>
          <p:cNvPicPr>
            <a:picLocks noRot="1" noChangeAspect="1"/>
          </p:cNvPicPr>
          <p:nvPr>
            <a:videoFile r:link="rId1"/>
          </p:nvPr>
        </p:nvPicPr>
        <p:blipFill>
          <a:blip r:embed="rId4"/>
          <a:stretch>
            <a:fillRect/>
          </a:stretch>
        </p:blipFill>
        <p:spPr>
          <a:xfrm>
            <a:off x="370545" y="1268760"/>
            <a:ext cx="8568952" cy="4841457"/>
          </a:xfrm>
          <a:prstGeom prst="rect">
            <a:avLst/>
          </a:prstGeom>
        </p:spPr>
      </p:pic>
      <p:sp>
        <p:nvSpPr>
          <p:cNvPr id="9" name="TextBox 8">
            <a:extLst>
              <a:ext uri="{FF2B5EF4-FFF2-40B4-BE49-F238E27FC236}">
                <a16:creationId xmlns:a16="http://schemas.microsoft.com/office/drawing/2014/main" id="{AD73BE16-CADD-422D-8D43-A72E69CB18A7}"/>
              </a:ext>
            </a:extLst>
          </p:cNvPr>
          <p:cNvSpPr txBox="1"/>
          <p:nvPr/>
        </p:nvSpPr>
        <p:spPr>
          <a:xfrm>
            <a:off x="2843808" y="842974"/>
            <a:ext cx="4968552" cy="307777"/>
          </a:xfrm>
          <a:prstGeom prst="rect">
            <a:avLst/>
          </a:prstGeom>
          <a:solidFill>
            <a:schemeClr val="accent3">
              <a:lumMod val="20000"/>
              <a:lumOff val="80000"/>
            </a:schemeClr>
          </a:solidFill>
        </p:spPr>
        <p:txBody>
          <a:bodyPr wrap="square">
            <a:spAutoFit/>
          </a:bodyPr>
          <a:lstStyle/>
          <a:p>
            <a:r>
              <a:rPr lang="uk-UA" sz="1400" dirty="0">
                <a:latin typeface="Times New Roman" panose="02020603050405020304" pitchFamily="18" charset="0"/>
                <a:cs typeface="Times New Roman" panose="02020603050405020304" pitchFamily="18" charset="0"/>
              </a:rPr>
              <a:t>Режим доступу: https://www.youtube.com/watch?v=LbXb1tlTBls</a:t>
            </a:r>
          </a:p>
        </p:txBody>
      </p:sp>
      <p:pic>
        <p:nvPicPr>
          <p:cNvPr id="10" name="Рисунок 9">
            <a:extLst>
              <a:ext uri="{FF2B5EF4-FFF2-40B4-BE49-F238E27FC236}">
                <a16:creationId xmlns:a16="http://schemas.microsoft.com/office/drawing/2014/main" id="{A5190972-9FF7-438F-9CB3-92A060E2C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360" y="214306"/>
            <a:ext cx="936104" cy="936104"/>
          </a:xfrm>
          <a:prstGeom prst="rect">
            <a:avLst/>
          </a:prstGeom>
        </p:spPr>
      </p:pic>
    </p:spTree>
    <p:extLst>
      <p:ext uri="{BB962C8B-B14F-4D97-AF65-F5344CB8AC3E}">
        <p14:creationId xmlns:p14="http://schemas.microsoft.com/office/powerpoint/2010/main" val="428687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6925"/>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AA15C590-F977-7B7D-D4B4-559A205E813C}"/>
              </a:ext>
            </a:extLst>
          </p:cNvPr>
          <p:cNvPicPr>
            <a:picLocks noChangeAspect="1"/>
          </p:cNvPicPr>
          <p:nvPr/>
        </p:nvPicPr>
        <p:blipFill>
          <a:blip r:embed="rId3"/>
          <a:stretch>
            <a:fillRect/>
          </a:stretch>
        </p:blipFill>
        <p:spPr>
          <a:xfrm>
            <a:off x="5591320" y="867140"/>
            <a:ext cx="2910752" cy="1860042"/>
          </a:xfrm>
          <a:prstGeom prst="rect">
            <a:avLst/>
          </a:prstGeom>
        </p:spPr>
      </p:pic>
      <p:sp>
        <p:nvSpPr>
          <p:cNvPr id="6" name="Объект 3">
            <a:extLst>
              <a:ext uri="{FF2B5EF4-FFF2-40B4-BE49-F238E27FC236}">
                <a16:creationId xmlns:a16="http://schemas.microsoft.com/office/drawing/2014/main" id="{2FC8200B-FCDC-DDA9-9A5C-07F4F74A5FAF}"/>
              </a:ext>
            </a:extLst>
          </p:cNvPr>
          <p:cNvSpPr txBox="1">
            <a:spLocks/>
          </p:cNvSpPr>
          <p:nvPr/>
        </p:nvSpPr>
        <p:spPr>
          <a:xfrm>
            <a:off x="854628" y="1579704"/>
            <a:ext cx="4455441" cy="352839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ctr" fontAlgn="base">
              <a:lnSpc>
                <a:spcPct val="100000"/>
              </a:lnSpc>
              <a:spcBef>
                <a:spcPts val="0"/>
              </a:spcBef>
              <a:spcAft>
                <a:spcPts val="0"/>
              </a:spcAft>
              <a:buNone/>
              <a:tabLst/>
            </a:pPr>
            <a:r>
              <a:rPr lang="en-US" altLang="uk-UA" sz="2600" b="1" dirty="0">
                <a:solidFill>
                  <a:schemeClr val="tx1"/>
                </a:solidFill>
                <a:latin typeface="Times New Roman" pitchFamily="18" charset="0"/>
                <a:cs typeface="Times New Roman" pitchFamily="18" charset="0"/>
              </a:rPr>
              <a:t>Meta </a:t>
            </a:r>
            <a:r>
              <a:rPr lang="uk-UA" altLang="uk-UA" sz="2600" b="1" dirty="0">
                <a:solidFill>
                  <a:schemeClr val="tx1"/>
                </a:solidFill>
                <a:latin typeface="Times New Roman" pitchFamily="18" charset="0"/>
                <a:cs typeface="Times New Roman" pitchFamily="18" charset="0"/>
              </a:rPr>
              <a:t>Піксель </a:t>
            </a:r>
          </a:p>
          <a:p>
            <a:pPr marL="0" marR="0" lvl="0" indent="0" fontAlgn="base">
              <a:lnSpc>
                <a:spcPct val="100000"/>
              </a:lnSpc>
              <a:spcBef>
                <a:spcPts val="0"/>
              </a:spcBef>
              <a:spcAft>
                <a:spcPts val="0"/>
              </a:spcAft>
              <a:buNone/>
              <a:tabLst/>
            </a:pPr>
            <a:r>
              <a:rPr lang="uk-UA" altLang="uk-UA" dirty="0">
                <a:solidFill>
                  <a:schemeClr val="tx1"/>
                </a:solidFill>
                <a:latin typeface="Times New Roman" pitchFamily="18" charset="0"/>
                <a:cs typeface="Times New Roman" pitchFamily="18" charset="0"/>
              </a:rPr>
              <a:t>– це інструмент аналітики, який дозволяє вимірювати ефективність вашої реклами, розуміючи дії, які люди виконують на вашому вебсайті. Ви можете використовувати піксель, щоб створити персоналізовану рекламу, оптимізувати кампанії, покращити результативність реклами</a:t>
            </a:r>
            <a:endParaRPr lang="uk-UA" altLang="uk-UA" sz="1400" dirty="0">
              <a:solidFill>
                <a:schemeClr val="tx1"/>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43D12633-E992-4FC8-AC2A-406F00393E74}"/>
              </a:ext>
            </a:extLst>
          </p:cNvPr>
          <p:cNvSpPr txBox="1"/>
          <p:nvPr/>
        </p:nvSpPr>
        <p:spPr>
          <a:xfrm>
            <a:off x="6506636" y="425757"/>
            <a:ext cx="1080120" cy="338554"/>
          </a:xfrm>
          <a:prstGeom prst="rect">
            <a:avLst/>
          </a:prstGeom>
          <a:noFill/>
        </p:spPr>
        <p:txBody>
          <a:bodyPr wrap="square">
            <a:spAutoFit/>
          </a:bodyPr>
          <a:lstStyle/>
          <a:p>
            <a:pPr algn="ctr"/>
            <a:r>
              <a:rPr lang="uk-UA" sz="1600" dirty="0">
                <a:latin typeface="Times New Roman" panose="02020603050405020304" pitchFamily="18" charset="0"/>
                <a:cs typeface="Times New Roman" panose="02020603050405020304" pitchFamily="18" charset="0"/>
              </a:rPr>
              <a:t>Раніше</a:t>
            </a:r>
          </a:p>
        </p:txBody>
      </p:sp>
      <p:sp>
        <p:nvSpPr>
          <p:cNvPr id="13" name="TextBox 12">
            <a:extLst>
              <a:ext uri="{FF2B5EF4-FFF2-40B4-BE49-F238E27FC236}">
                <a16:creationId xmlns:a16="http://schemas.microsoft.com/office/drawing/2014/main" id="{43CDE0C0-4669-44CA-81A4-25F45580BE51}"/>
              </a:ext>
            </a:extLst>
          </p:cNvPr>
          <p:cNvSpPr txBox="1"/>
          <p:nvPr/>
        </p:nvSpPr>
        <p:spPr>
          <a:xfrm>
            <a:off x="5310068" y="2855067"/>
            <a:ext cx="3438395" cy="230832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Meta Pixel </a:t>
            </a:r>
            <a:r>
              <a:rPr lang="uk-UA" sz="1600" b="1" dirty="0">
                <a:latin typeface="Times New Roman" panose="02020603050405020304" pitchFamily="18" charset="0"/>
                <a:cs typeface="Times New Roman" panose="02020603050405020304" pitchFamily="18" charset="0"/>
              </a:rPr>
              <a:t>надає аналітичні дані про:</a:t>
            </a:r>
            <a:br>
              <a:rPr lang="uk-UA" sz="1600" b="1" dirty="0">
                <a:latin typeface="Times New Roman" panose="02020603050405020304" pitchFamily="18" charset="0"/>
                <a:cs typeface="Times New Roman" panose="02020603050405020304" pitchFamily="18" charset="0"/>
              </a:rPr>
            </a:br>
            <a:r>
              <a:rPr lang="uk-UA" sz="1600" dirty="0">
                <a:latin typeface="Times New Roman" panose="02020603050405020304" pitchFamily="18" charset="0"/>
                <a:cs typeface="Times New Roman" panose="02020603050405020304" pitchFamily="18" charset="0"/>
              </a:rPr>
              <a:t>1. час, проведений на конкретній вебсторінці</a:t>
            </a:r>
          </a:p>
          <a:p>
            <a:pPr algn="ctr"/>
            <a:r>
              <a:rPr lang="uk-UA" sz="1600" dirty="0">
                <a:latin typeface="Times New Roman" panose="02020603050405020304" pitchFamily="18" charset="0"/>
                <a:cs typeface="Times New Roman" panose="02020603050405020304" pitchFamily="18" charset="0"/>
              </a:rPr>
              <a:t>2. перегляди конкретних вебсторінок</a:t>
            </a:r>
          </a:p>
          <a:p>
            <a:pPr algn="ctr"/>
            <a:r>
              <a:rPr lang="uk-UA" sz="1600" dirty="0">
                <a:latin typeface="Times New Roman" panose="02020603050405020304" pitchFamily="18" charset="0"/>
                <a:cs typeface="Times New Roman" panose="02020603050405020304" pitchFamily="18" charset="0"/>
              </a:rPr>
              <a:t>3. товари, які було додано до кошика</a:t>
            </a:r>
          </a:p>
          <a:p>
            <a:pPr algn="ctr"/>
            <a:r>
              <a:rPr lang="uk-UA" sz="1600" dirty="0">
                <a:latin typeface="Times New Roman" panose="02020603050405020304" pitchFamily="18" charset="0"/>
                <a:cs typeface="Times New Roman" panose="02020603050405020304" pitchFamily="18" charset="0"/>
              </a:rPr>
              <a:t>4. покупки</a:t>
            </a:r>
          </a:p>
          <a:p>
            <a:pPr algn="ctr"/>
            <a:r>
              <a:rPr lang="uk-UA" sz="1600" dirty="0">
                <a:latin typeface="Times New Roman" panose="02020603050405020304" pitchFamily="18" charset="0"/>
                <a:cs typeface="Times New Roman" panose="02020603050405020304" pitchFamily="18" charset="0"/>
              </a:rPr>
              <a:t>5. наскільки далеко користувачі прокручують сторінку </a:t>
            </a:r>
            <a:r>
              <a:rPr lang="ru-RU"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scroll depth)</a:t>
            </a:r>
            <a:endParaRPr lang="uk-UA"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C5907F8-4373-4F88-BBD6-A0557583801A}"/>
              </a:ext>
            </a:extLst>
          </p:cNvPr>
          <p:cNvSpPr txBox="1"/>
          <p:nvPr/>
        </p:nvSpPr>
        <p:spPr>
          <a:xfrm>
            <a:off x="539552" y="5468136"/>
            <a:ext cx="8208911" cy="923330"/>
          </a:xfrm>
          <a:prstGeom prst="rect">
            <a:avLst/>
          </a:prstGeom>
          <a:noFill/>
        </p:spPr>
        <p:txBody>
          <a:bodyPr wrap="square">
            <a:spAutoFit/>
          </a:bodyPr>
          <a:lstStyle/>
          <a:p>
            <a:r>
              <a:rPr lang="uk-UA" dirty="0">
                <a:solidFill>
                  <a:schemeClr val="bg1">
                    <a:lumMod val="65000"/>
                  </a:schemeClr>
                </a:solidFill>
                <a:latin typeface="Times New Roman" panose="02020603050405020304" pitchFamily="18" charset="0"/>
                <a:cs typeface="Times New Roman" panose="02020603050405020304" pitchFamily="18" charset="0"/>
              </a:rPr>
              <a:t>Якщо користувач взагалі не прокрутив сторінку, </a:t>
            </a:r>
            <a:r>
              <a:rPr lang="en-US" dirty="0">
                <a:solidFill>
                  <a:schemeClr val="bg1">
                    <a:lumMod val="65000"/>
                  </a:schemeClr>
                </a:solidFill>
                <a:latin typeface="Times New Roman" panose="02020603050405020304" pitchFamily="18" charset="0"/>
                <a:cs typeface="Times New Roman" panose="02020603050405020304" pitchFamily="18" charset="0"/>
              </a:rPr>
              <a:t>scroll depth </a:t>
            </a:r>
            <a:r>
              <a:rPr lang="uk-UA" dirty="0">
                <a:solidFill>
                  <a:schemeClr val="bg1">
                    <a:lumMod val="65000"/>
                  </a:schemeClr>
                </a:solidFill>
                <a:latin typeface="Times New Roman" panose="02020603050405020304" pitchFamily="18" charset="0"/>
                <a:cs typeface="Times New Roman" panose="02020603050405020304" pitchFamily="18" charset="0"/>
              </a:rPr>
              <a:t>буде дорівнювати 0%.</a:t>
            </a:r>
          </a:p>
          <a:p>
            <a:r>
              <a:rPr lang="en-US" dirty="0">
                <a:solidFill>
                  <a:schemeClr val="bg1">
                    <a:lumMod val="65000"/>
                  </a:schemeClr>
                </a:solidFill>
                <a:latin typeface="Times New Roman" panose="02020603050405020304" pitchFamily="18" charset="0"/>
                <a:cs typeface="Times New Roman" panose="02020603050405020304" pitchFamily="18" charset="0"/>
              </a:rPr>
              <a:t>Scroll depth – </a:t>
            </a:r>
            <a:r>
              <a:rPr lang="uk-UA" dirty="0">
                <a:solidFill>
                  <a:schemeClr val="bg1">
                    <a:lumMod val="65000"/>
                  </a:schemeClr>
                </a:solidFill>
                <a:latin typeface="Times New Roman" panose="02020603050405020304" pitchFamily="18" charset="0"/>
                <a:cs typeface="Times New Roman" panose="02020603050405020304" pitchFamily="18" charset="0"/>
              </a:rPr>
              <a:t>це метрика, яка показує, наскільки далеко користувач прокрутив сторінку. Вона вимірюється у відсотках або пікселях від початку сторінки.</a:t>
            </a:r>
          </a:p>
        </p:txBody>
      </p:sp>
      <mc:AlternateContent xmlns:mc="http://schemas.openxmlformats.org/markup-compatibility/2006">
        <mc:Choice xmlns:p14="http://schemas.microsoft.com/office/powerpoint/2010/main" Requires="p14">
          <p:contentPart p14:bwMode="auto" r:id="rId4">
            <p14:nvContentPartPr>
              <p14:cNvPr id="4" name="Рукописні дані 3">
                <a:extLst>
                  <a:ext uri="{FF2B5EF4-FFF2-40B4-BE49-F238E27FC236}">
                    <a16:creationId xmlns:a16="http://schemas.microsoft.com/office/drawing/2014/main" id="{51358A7E-75E1-49BE-9157-503FC5A624C3}"/>
                  </a:ext>
                </a:extLst>
              </p14:cNvPr>
              <p14:cNvContentPartPr/>
              <p14:nvPr/>
            </p14:nvContentPartPr>
            <p14:xfrm>
              <a:off x="7466284" y="5078931"/>
              <a:ext cx="1291320" cy="42480"/>
            </p14:xfrm>
          </p:contentPart>
        </mc:Choice>
        <mc:Fallback>
          <p:pic>
            <p:nvPicPr>
              <p:cNvPr id="4" name="Рукописні дані 3">
                <a:extLst>
                  <a:ext uri="{FF2B5EF4-FFF2-40B4-BE49-F238E27FC236}">
                    <a16:creationId xmlns:a16="http://schemas.microsoft.com/office/drawing/2014/main" id="{51358A7E-75E1-49BE-9157-503FC5A624C3}"/>
                  </a:ext>
                </a:extLst>
              </p:cNvPr>
              <p:cNvPicPr/>
              <p:nvPr/>
            </p:nvPicPr>
            <p:blipFill>
              <a:blip r:embed="rId5"/>
              <a:stretch>
                <a:fillRect/>
              </a:stretch>
            </p:blipFill>
            <p:spPr>
              <a:xfrm>
                <a:off x="7430284" y="5006931"/>
                <a:ext cx="1362960" cy="1861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Рукописні дані 6">
                <a:extLst>
                  <a:ext uri="{FF2B5EF4-FFF2-40B4-BE49-F238E27FC236}">
                    <a16:creationId xmlns:a16="http://schemas.microsoft.com/office/drawing/2014/main" id="{492F5D7D-F73D-4819-960D-32EE47A34C8D}"/>
                  </a:ext>
                </a:extLst>
              </p14:cNvPr>
              <p14:cNvContentPartPr/>
              <p14:nvPr/>
            </p14:nvContentPartPr>
            <p14:xfrm>
              <a:off x="5848444" y="5162091"/>
              <a:ext cx="2099160" cy="391320"/>
            </p14:xfrm>
          </p:contentPart>
        </mc:Choice>
        <mc:Fallback>
          <p:pic>
            <p:nvPicPr>
              <p:cNvPr id="7" name="Рукописні дані 6">
                <a:extLst>
                  <a:ext uri="{FF2B5EF4-FFF2-40B4-BE49-F238E27FC236}">
                    <a16:creationId xmlns:a16="http://schemas.microsoft.com/office/drawing/2014/main" id="{492F5D7D-F73D-4819-960D-32EE47A34C8D}"/>
                  </a:ext>
                </a:extLst>
              </p:cNvPr>
              <p:cNvPicPr/>
              <p:nvPr/>
            </p:nvPicPr>
            <p:blipFill>
              <a:blip r:embed="rId7"/>
              <a:stretch>
                <a:fillRect/>
              </a:stretch>
            </p:blipFill>
            <p:spPr>
              <a:xfrm>
                <a:off x="5812444" y="5090091"/>
                <a:ext cx="2170800" cy="5349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Рукописні дані 9">
                <a:extLst>
                  <a:ext uri="{FF2B5EF4-FFF2-40B4-BE49-F238E27FC236}">
                    <a16:creationId xmlns:a16="http://schemas.microsoft.com/office/drawing/2014/main" id="{57363826-3EC0-4A0C-A891-81E6203E74C9}"/>
                  </a:ext>
                </a:extLst>
              </p14:cNvPr>
              <p14:cNvContentPartPr/>
              <p14:nvPr/>
            </p14:nvContentPartPr>
            <p14:xfrm>
              <a:off x="5733964" y="5491851"/>
              <a:ext cx="92880" cy="79200"/>
            </p14:xfrm>
          </p:contentPart>
        </mc:Choice>
        <mc:Fallback>
          <p:pic>
            <p:nvPicPr>
              <p:cNvPr id="10" name="Рукописні дані 9">
                <a:extLst>
                  <a:ext uri="{FF2B5EF4-FFF2-40B4-BE49-F238E27FC236}">
                    <a16:creationId xmlns:a16="http://schemas.microsoft.com/office/drawing/2014/main" id="{57363826-3EC0-4A0C-A891-81E6203E74C9}"/>
                  </a:ext>
                </a:extLst>
              </p:cNvPr>
              <p:cNvPicPr/>
              <p:nvPr/>
            </p:nvPicPr>
            <p:blipFill>
              <a:blip r:embed="rId9"/>
              <a:stretch>
                <a:fillRect/>
              </a:stretch>
            </p:blipFill>
            <p:spPr>
              <a:xfrm>
                <a:off x="5697964" y="5419851"/>
                <a:ext cx="164520" cy="2228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5" name="Рукописні дані 14">
                <a:extLst>
                  <a:ext uri="{FF2B5EF4-FFF2-40B4-BE49-F238E27FC236}">
                    <a16:creationId xmlns:a16="http://schemas.microsoft.com/office/drawing/2014/main" id="{343586CC-D0E2-4FF7-B7B9-7F8BC128C602}"/>
                  </a:ext>
                </a:extLst>
              </p14:cNvPr>
              <p14:cNvContentPartPr/>
              <p14:nvPr/>
            </p14:nvContentPartPr>
            <p14:xfrm>
              <a:off x="5843764" y="5549091"/>
              <a:ext cx="126000" cy="25560"/>
            </p14:xfrm>
          </p:contentPart>
        </mc:Choice>
        <mc:Fallback>
          <p:pic>
            <p:nvPicPr>
              <p:cNvPr id="15" name="Рукописні дані 14">
                <a:extLst>
                  <a:ext uri="{FF2B5EF4-FFF2-40B4-BE49-F238E27FC236}">
                    <a16:creationId xmlns:a16="http://schemas.microsoft.com/office/drawing/2014/main" id="{343586CC-D0E2-4FF7-B7B9-7F8BC128C602}"/>
                  </a:ext>
                </a:extLst>
              </p:cNvPr>
              <p:cNvPicPr/>
              <p:nvPr/>
            </p:nvPicPr>
            <p:blipFill>
              <a:blip r:embed="rId11"/>
              <a:stretch>
                <a:fillRect/>
              </a:stretch>
            </p:blipFill>
            <p:spPr>
              <a:xfrm>
                <a:off x="5807661" y="5477091"/>
                <a:ext cx="197845" cy="169200"/>
              </a:xfrm>
              <a:prstGeom prst="rect">
                <a:avLst/>
              </a:prstGeom>
            </p:spPr>
          </p:pic>
        </mc:Fallback>
      </mc:AlternateContent>
    </p:spTree>
    <p:extLst>
      <p:ext uri="{BB962C8B-B14F-4D97-AF65-F5344CB8AC3E}">
        <p14:creationId xmlns:p14="http://schemas.microsoft.com/office/powerpoint/2010/main" val="250561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a:extLst>
              <a:ext uri="{FF2B5EF4-FFF2-40B4-BE49-F238E27FC236}">
                <a16:creationId xmlns:a16="http://schemas.microsoft.com/office/drawing/2014/main" id="{EB19EBE7-D5D8-4888-8555-46EFC62FC5C4}"/>
              </a:ext>
            </a:extLst>
          </p:cNvPr>
          <p:cNvPicPr>
            <a:picLocks noChangeAspect="1"/>
          </p:cNvPicPr>
          <p:nvPr/>
        </p:nvPicPr>
        <p:blipFill>
          <a:blip r:embed="rId3"/>
          <a:stretch>
            <a:fillRect/>
          </a:stretch>
        </p:blipFill>
        <p:spPr>
          <a:xfrm>
            <a:off x="0" y="1484696"/>
            <a:ext cx="9144000" cy="3888607"/>
          </a:xfrm>
          <a:prstGeom prst="rect">
            <a:avLst/>
          </a:prstGeom>
        </p:spPr>
      </p:pic>
      <p:sp>
        <p:nvSpPr>
          <p:cNvPr id="15" name="TextBox 14">
            <a:extLst>
              <a:ext uri="{FF2B5EF4-FFF2-40B4-BE49-F238E27FC236}">
                <a16:creationId xmlns:a16="http://schemas.microsoft.com/office/drawing/2014/main" id="{2C035B73-D963-45BC-A587-11337D7E601C}"/>
              </a:ext>
            </a:extLst>
          </p:cNvPr>
          <p:cNvSpPr txBox="1"/>
          <p:nvPr/>
        </p:nvSpPr>
        <p:spPr>
          <a:xfrm>
            <a:off x="3059832" y="980728"/>
            <a:ext cx="4572000" cy="338554"/>
          </a:xfrm>
          <a:prstGeom prst="rect">
            <a:avLst/>
          </a:prstGeom>
          <a:noFill/>
        </p:spPr>
        <p:txBody>
          <a:bodyPr wrap="square">
            <a:spAutoFit/>
          </a:bodyPr>
          <a:lstStyle/>
          <a:p>
            <a:r>
              <a:rPr lang="uk-UA" sz="1600" dirty="0">
                <a:latin typeface="Times New Roman" panose="02020603050405020304" pitchFamily="18" charset="0"/>
                <a:cs typeface="Times New Roman" panose="02020603050405020304" pitchFamily="18" charset="0"/>
              </a:rPr>
              <a:t>Режим доступу: https://cutt.ly/irpbqBK0</a:t>
            </a:r>
          </a:p>
        </p:txBody>
      </p:sp>
      <p:pic>
        <p:nvPicPr>
          <p:cNvPr id="13" name="Рисунок 12">
            <a:extLst>
              <a:ext uri="{FF2B5EF4-FFF2-40B4-BE49-F238E27FC236}">
                <a16:creationId xmlns:a16="http://schemas.microsoft.com/office/drawing/2014/main" id="{540AEF9F-B250-46B6-94BF-880E136FFA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377" y="168518"/>
            <a:ext cx="1301414" cy="1301414"/>
          </a:xfrm>
          <a:prstGeom prst="rect">
            <a:avLst/>
          </a:prstGeom>
        </p:spPr>
      </p:pic>
      <mc:AlternateContent xmlns:mc="http://schemas.openxmlformats.org/markup-compatibility/2006" xmlns:p14="http://schemas.microsoft.com/office/powerpoint/2010/main">
        <mc:Choice Requires="p14">
          <p:contentPart p14:bwMode="auto" r:id="rId5">
            <p14:nvContentPartPr>
              <p14:cNvPr id="14" name="Рукописні дані 13">
                <a:extLst>
                  <a:ext uri="{FF2B5EF4-FFF2-40B4-BE49-F238E27FC236}">
                    <a16:creationId xmlns:a16="http://schemas.microsoft.com/office/drawing/2014/main" id="{26BA76F2-F58E-4148-9E30-22EA4B9433ED}"/>
                  </a:ext>
                </a:extLst>
              </p14:cNvPr>
              <p14:cNvContentPartPr/>
              <p14:nvPr/>
            </p14:nvContentPartPr>
            <p14:xfrm>
              <a:off x="5224204" y="3086107"/>
              <a:ext cx="2154240" cy="1260360"/>
            </p14:xfrm>
          </p:contentPart>
        </mc:Choice>
        <mc:Fallback xmlns="">
          <p:pic>
            <p:nvPicPr>
              <p:cNvPr id="14" name="Рукописні дані 13">
                <a:extLst>
                  <a:ext uri="{FF2B5EF4-FFF2-40B4-BE49-F238E27FC236}">
                    <a16:creationId xmlns:a16="http://schemas.microsoft.com/office/drawing/2014/main" id="{26BA76F2-F58E-4148-9E30-22EA4B9433ED}"/>
                  </a:ext>
                </a:extLst>
              </p:cNvPr>
              <p:cNvPicPr/>
              <p:nvPr/>
            </p:nvPicPr>
            <p:blipFill>
              <a:blip r:embed="rId6"/>
              <a:stretch>
                <a:fillRect/>
              </a:stretch>
            </p:blipFill>
            <p:spPr>
              <a:xfrm>
                <a:off x="5188564" y="3014107"/>
                <a:ext cx="2225880" cy="1404000"/>
              </a:xfrm>
              <a:prstGeom prst="rect">
                <a:avLst/>
              </a:prstGeom>
            </p:spPr>
          </p:pic>
        </mc:Fallback>
      </mc:AlternateContent>
    </p:spTree>
    <p:extLst>
      <p:ext uri="{BB962C8B-B14F-4D97-AF65-F5344CB8AC3E}">
        <p14:creationId xmlns:p14="http://schemas.microsoft.com/office/powerpoint/2010/main" val="350433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854628" y="2492896"/>
            <a:ext cx="7641094" cy="165618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uk-UA" sz="3600" dirty="0">
                <a:solidFill>
                  <a:schemeClr val="accent1">
                    <a:lumMod val="75000"/>
                  </a:schemeClr>
                </a:solidFill>
                <a:latin typeface="Times New Roman" pitchFamily="18" charset="0"/>
                <a:cs typeface="Times New Roman" pitchFamily="18" charset="0"/>
              </a:rPr>
              <a:t>1. Історія виникнення соціальної мережі </a:t>
            </a:r>
            <a:r>
              <a:rPr lang="en-US" sz="3600" dirty="0">
                <a:solidFill>
                  <a:schemeClr val="accent1">
                    <a:lumMod val="75000"/>
                  </a:schemeClr>
                </a:solidFill>
                <a:latin typeface="Times New Roman" pitchFamily="18" charset="0"/>
                <a:cs typeface="Times New Roman" pitchFamily="18" charset="0"/>
              </a:rPr>
              <a:t>Facebook</a:t>
            </a:r>
            <a:endParaRPr lang="uk-UA" sz="36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78933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a:extLst>
              <a:ext uri="{FF2B5EF4-FFF2-40B4-BE49-F238E27FC236}">
                <a16:creationId xmlns:a16="http://schemas.microsoft.com/office/drawing/2014/main" id="{9CD6A02C-276D-3FF0-90E3-FE3F4FE5B98A}"/>
              </a:ext>
            </a:extLst>
          </p:cNvPr>
          <p:cNvPicPr>
            <a:picLocks noChangeAspect="1"/>
          </p:cNvPicPr>
          <p:nvPr/>
        </p:nvPicPr>
        <p:blipFill>
          <a:blip r:embed="rId3"/>
          <a:stretch>
            <a:fillRect/>
          </a:stretch>
        </p:blipFill>
        <p:spPr>
          <a:xfrm>
            <a:off x="831758" y="1239017"/>
            <a:ext cx="5184576" cy="4918175"/>
          </a:xfrm>
          <a:prstGeom prst="rect">
            <a:avLst/>
          </a:prstGeom>
        </p:spPr>
      </p:pic>
      <p:sp>
        <p:nvSpPr>
          <p:cNvPr id="2" name="Объект 3">
            <a:extLst>
              <a:ext uri="{FF2B5EF4-FFF2-40B4-BE49-F238E27FC236}">
                <a16:creationId xmlns:a16="http://schemas.microsoft.com/office/drawing/2014/main" id="{FE5AD227-B6A3-98B4-C327-7E7A1D1E3FE3}"/>
              </a:ext>
            </a:extLst>
          </p:cNvPr>
          <p:cNvSpPr txBox="1">
            <a:spLocks/>
          </p:cNvSpPr>
          <p:nvPr/>
        </p:nvSpPr>
        <p:spPr>
          <a:xfrm>
            <a:off x="5629699" y="1484784"/>
            <a:ext cx="2841416" cy="1656184"/>
          </a:xfrm>
          <a:prstGeom prst="rect">
            <a:avLst/>
          </a:prstGeom>
          <a:solidFill>
            <a:schemeClr val="accent3">
              <a:lumMod val="40000"/>
              <a:lumOff val="6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800" b="1" dirty="0">
                <a:solidFill>
                  <a:schemeClr val="accent1">
                    <a:lumMod val="75000"/>
                  </a:schemeClr>
                </a:solidFill>
                <a:latin typeface="Times New Roman" pitchFamily="18" charset="0"/>
                <a:cs typeface="Times New Roman" pitchFamily="18" charset="0"/>
              </a:rPr>
              <a:t>Види аудиторій </a:t>
            </a:r>
            <a:r>
              <a:rPr lang="uk-UA" sz="2800" dirty="0">
                <a:solidFill>
                  <a:schemeClr val="accent1">
                    <a:lumMod val="75000"/>
                  </a:schemeClr>
                </a:solidFill>
                <a:latin typeface="Times New Roman" pitchFamily="18" charset="0"/>
                <a:cs typeface="Times New Roman" pitchFamily="18" charset="0"/>
              </a:rPr>
              <a:t>у </a:t>
            </a:r>
            <a:r>
              <a:rPr lang="en-US" sz="2800" dirty="0">
                <a:solidFill>
                  <a:schemeClr val="accent1">
                    <a:lumMod val="75000"/>
                  </a:schemeClr>
                </a:solidFill>
                <a:latin typeface="Times New Roman" pitchFamily="18" charset="0"/>
                <a:cs typeface="Times New Roman" pitchFamily="18" charset="0"/>
              </a:rPr>
              <a:t>Meta</a:t>
            </a:r>
            <a:r>
              <a:rPr lang="uk-UA" sz="2800" dirty="0">
                <a:solidFill>
                  <a:schemeClr val="accent1">
                    <a:lumMod val="75000"/>
                  </a:schemeClr>
                </a:solidFill>
                <a:latin typeface="Times New Roman" pitchFamily="18" charset="0"/>
                <a:cs typeface="Times New Roman" pitchFamily="18" charset="0"/>
              </a:rPr>
              <a:t> </a:t>
            </a:r>
            <a:r>
              <a:rPr lang="en-US" sz="2800" dirty="0">
                <a:solidFill>
                  <a:schemeClr val="accent1">
                    <a:lumMod val="75000"/>
                  </a:schemeClr>
                </a:solidFill>
                <a:latin typeface="Times New Roman" pitchFamily="18" charset="0"/>
                <a:cs typeface="Times New Roman" pitchFamily="18" charset="0"/>
              </a:rPr>
              <a:t>Business</a:t>
            </a:r>
            <a:r>
              <a:rPr lang="uk-UA" sz="2800" dirty="0">
                <a:solidFill>
                  <a:schemeClr val="accent1">
                    <a:lumMod val="75000"/>
                  </a:schemeClr>
                </a:solidFill>
                <a:latin typeface="Times New Roman" pitchFamily="18" charset="0"/>
                <a:cs typeface="Times New Roman" pitchFamily="18" charset="0"/>
              </a:rPr>
              <a:t> </a:t>
            </a:r>
            <a:r>
              <a:rPr lang="en-US" sz="2800" dirty="0">
                <a:solidFill>
                  <a:schemeClr val="accent1">
                    <a:lumMod val="75000"/>
                  </a:schemeClr>
                </a:solidFill>
                <a:latin typeface="Times New Roman" pitchFamily="18" charset="0"/>
                <a:cs typeface="Times New Roman" pitchFamily="18" charset="0"/>
              </a:rPr>
              <a:t>Suite</a:t>
            </a:r>
            <a:endParaRPr lang="uk-UA" sz="2800" dirty="0">
              <a:solidFill>
                <a:schemeClr val="accent1">
                  <a:lumMod val="75000"/>
                </a:schemeClr>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4">
            <p14:nvContentPartPr>
              <p14:cNvPr id="3" name="Рукописні дані 2">
                <a:extLst>
                  <a:ext uri="{FF2B5EF4-FFF2-40B4-BE49-F238E27FC236}">
                    <a16:creationId xmlns:a16="http://schemas.microsoft.com/office/drawing/2014/main" id="{FDA2BEAC-6CD8-0A04-EF7C-F016F22AF255}"/>
                  </a:ext>
                </a:extLst>
              </p14:cNvPr>
              <p14:cNvContentPartPr/>
              <p14:nvPr/>
            </p14:nvContentPartPr>
            <p14:xfrm>
              <a:off x="4225477" y="2000430"/>
              <a:ext cx="1303920" cy="295920"/>
            </p14:xfrm>
          </p:contentPart>
        </mc:Choice>
        <mc:Fallback xmlns="">
          <p:pic>
            <p:nvPicPr>
              <p:cNvPr id="3" name="Рукописні дані 2">
                <a:extLst>
                  <a:ext uri="{FF2B5EF4-FFF2-40B4-BE49-F238E27FC236}">
                    <a16:creationId xmlns:a16="http://schemas.microsoft.com/office/drawing/2014/main" id="{FDA2BEAC-6CD8-0A04-EF7C-F016F22AF255}"/>
                  </a:ext>
                </a:extLst>
              </p:cNvPr>
              <p:cNvPicPr/>
              <p:nvPr/>
            </p:nvPicPr>
            <p:blipFill>
              <a:blip r:embed="rId5"/>
              <a:stretch>
                <a:fillRect/>
              </a:stretch>
            </p:blipFill>
            <p:spPr>
              <a:xfrm>
                <a:off x="4189837" y="1928430"/>
                <a:ext cx="1375560"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Рукописні дані 3">
                <a:extLst>
                  <a:ext uri="{FF2B5EF4-FFF2-40B4-BE49-F238E27FC236}">
                    <a16:creationId xmlns:a16="http://schemas.microsoft.com/office/drawing/2014/main" id="{A1C28D9D-254D-B062-60B9-DACB92F10259}"/>
                  </a:ext>
                </a:extLst>
              </p14:cNvPr>
              <p14:cNvContentPartPr/>
              <p14:nvPr/>
            </p14:nvContentPartPr>
            <p14:xfrm>
              <a:off x="4117117" y="2014470"/>
              <a:ext cx="444960" cy="408600"/>
            </p14:xfrm>
          </p:contentPart>
        </mc:Choice>
        <mc:Fallback xmlns="">
          <p:pic>
            <p:nvPicPr>
              <p:cNvPr id="4" name="Рукописні дані 3">
                <a:extLst>
                  <a:ext uri="{FF2B5EF4-FFF2-40B4-BE49-F238E27FC236}">
                    <a16:creationId xmlns:a16="http://schemas.microsoft.com/office/drawing/2014/main" id="{A1C28D9D-254D-B062-60B9-DACB92F10259}"/>
                  </a:ext>
                </a:extLst>
              </p:cNvPr>
              <p:cNvPicPr/>
              <p:nvPr/>
            </p:nvPicPr>
            <p:blipFill>
              <a:blip r:embed="rId7"/>
              <a:stretch>
                <a:fillRect/>
              </a:stretch>
            </p:blipFill>
            <p:spPr>
              <a:xfrm>
                <a:off x="4081477" y="1942470"/>
                <a:ext cx="516600" cy="552240"/>
              </a:xfrm>
              <a:prstGeom prst="rect">
                <a:avLst/>
              </a:prstGeom>
            </p:spPr>
          </p:pic>
        </mc:Fallback>
      </mc:AlternateContent>
    </p:spTree>
    <p:extLst>
      <p:ext uri="{BB962C8B-B14F-4D97-AF65-F5344CB8AC3E}">
        <p14:creationId xmlns:p14="http://schemas.microsoft.com/office/powerpoint/2010/main" val="4025335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D43C3C0-8742-8A3A-C56F-9C13CFC18F9C}"/>
              </a:ext>
            </a:extLst>
          </p:cNvPr>
          <p:cNvSpPr txBox="1"/>
          <p:nvPr/>
        </p:nvSpPr>
        <p:spPr>
          <a:xfrm>
            <a:off x="523225" y="1554176"/>
            <a:ext cx="2048878" cy="3554819"/>
          </a:xfrm>
          <a:prstGeom prst="rect">
            <a:avLst/>
          </a:prstGeom>
          <a:noFill/>
        </p:spPr>
        <p:txBody>
          <a:bodyPr wrap="square">
            <a:spAutoFit/>
          </a:bodyPr>
          <a:lstStyle/>
          <a:p>
            <a:pPr algn="ctr"/>
            <a:r>
              <a:rPr lang="uk-UA" sz="1500" dirty="0">
                <a:latin typeface="Times New Roman" pitchFamily="18" charset="0"/>
                <a:cs typeface="Times New Roman" pitchFamily="18" charset="0"/>
              </a:rPr>
              <a:t>Кожному рекламному обліковому запису дозволено створювати 500 спеціальних аудиторій у Facebook</a:t>
            </a:r>
            <a:endParaRPr lang="en-US" sz="1500" dirty="0">
              <a:latin typeface="Times New Roman" pitchFamily="18" charset="0"/>
              <a:cs typeface="Times New Roman" pitchFamily="18" charset="0"/>
            </a:endParaRPr>
          </a:p>
          <a:p>
            <a:pPr algn="ctr"/>
            <a:endParaRPr lang="en-US" sz="1500" dirty="0">
              <a:latin typeface="Times New Roman" pitchFamily="18" charset="0"/>
              <a:cs typeface="Times New Roman" pitchFamily="18" charset="0"/>
            </a:endParaRPr>
          </a:p>
          <a:p>
            <a:pPr algn="ctr"/>
            <a:r>
              <a:rPr lang="uk-UA" sz="1500" dirty="0">
                <a:latin typeface="Times New Roman" pitchFamily="18" charset="0"/>
                <a:cs typeface="Times New Roman" pitchFamily="18" charset="0"/>
              </a:rPr>
              <a:t>Ви можете створити аудиторію лише якщо ви є власником</a:t>
            </a:r>
            <a:r>
              <a:rPr lang="en-US" sz="1500" dirty="0">
                <a:latin typeface="Times New Roman" pitchFamily="18" charset="0"/>
                <a:cs typeface="Times New Roman" pitchFamily="18" charset="0"/>
              </a:rPr>
              <a:t> </a:t>
            </a:r>
            <a:r>
              <a:rPr lang="uk-UA" sz="1500" dirty="0">
                <a:latin typeface="Times New Roman" pitchFamily="18" charset="0"/>
                <a:cs typeface="Times New Roman" pitchFamily="18" charset="0"/>
              </a:rPr>
              <a:t>рекламного облікового запису, підключеного до </a:t>
            </a:r>
            <a:r>
              <a:rPr lang="en-US" sz="1500" dirty="0">
                <a:latin typeface="Times New Roman" pitchFamily="18" charset="0"/>
                <a:cs typeface="Times New Roman" pitchFamily="18" charset="0"/>
              </a:rPr>
              <a:t>Meta Business Suite, </a:t>
            </a:r>
            <a:r>
              <a:rPr lang="uk-UA" sz="1500" dirty="0">
                <a:latin typeface="Times New Roman" pitchFamily="18" charset="0"/>
                <a:cs typeface="Times New Roman" pitchFamily="18" charset="0"/>
              </a:rPr>
              <a:t>або власник надав вам права адміністратора або рекламодавця</a:t>
            </a:r>
          </a:p>
        </p:txBody>
      </p:sp>
      <p:pic>
        <p:nvPicPr>
          <p:cNvPr id="13" name="Рисунок 12">
            <a:extLst>
              <a:ext uri="{FF2B5EF4-FFF2-40B4-BE49-F238E27FC236}">
                <a16:creationId xmlns:a16="http://schemas.microsoft.com/office/drawing/2014/main" id="{17E6DA12-A34E-326C-E6B0-0162A02CD43D}"/>
              </a:ext>
            </a:extLst>
          </p:cNvPr>
          <p:cNvPicPr>
            <a:picLocks noChangeAspect="1"/>
          </p:cNvPicPr>
          <p:nvPr/>
        </p:nvPicPr>
        <p:blipFill>
          <a:blip r:embed="rId3"/>
          <a:stretch>
            <a:fillRect/>
          </a:stretch>
        </p:blipFill>
        <p:spPr>
          <a:xfrm>
            <a:off x="2612623" y="639378"/>
            <a:ext cx="5895975" cy="5286375"/>
          </a:xfrm>
          <a:prstGeom prst="rect">
            <a:avLst/>
          </a:prstGeom>
        </p:spPr>
      </p:pic>
    </p:spTree>
    <p:extLst>
      <p:ext uri="{BB962C8B-B14F-4D97-AF65-F5344CB8AC3E}">
        <p14:creationId xmlns:p14="http://schemas.microsoft.com/office/powerpoint/2010/main" val="1510966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AECBCE8-EC46-E0D9-CBE9-494CEA094205}"/>
              </a:ext>
            </a:extLst>
          </p:cNvPr>
          <p:cNvSpPr txBox="1"/>
          <p:nvPr/>
        </p:nvSpPr>
        <p:spPr>
          <a:xfrm>
            <a:off x="609799" y="968801"/>
            <a:ext cx="7912684" cy="1938992"/>
          </a:xfrm>
          <a:prstGeom prst="rect">
            <a:avLst/>
          </a:prstGeom>
          <a:noFill/>
        </p:spPr>
        <p:txBody>
          <a:bodyPr wrap="square">
            <a:spAutoFit/>
          </a:bodyPr>
          <a:lstStyle/>
          <a:p>
            <a:pPr algn="ctr"/>
            <a:r>
              <a:rPr lang="uk-UA" sz="2000" b="1" dirty="0">
                <a:latin typeface="Times New Roman" pitchFamily="18" charset="0"/>
                <a:cs typeface="Times New Roman" pitchFamily="18" charset="0"/>
              </a:rPr>
              <a:t>Спеціальна аудиторія* </a:t>
            </a:r>
            <a:r>
              <a:rPr lang="uk-UA" sz="2000" dirty="0">
                <a:latin typeface="Times New Roman" pitchFamily="18" charset="0"/>
                <a:cs typeface="Times New Roman" pitchFamily="18" charset="0"/>
              </a:rPr>
              <a:t>(англ. </a:t>
            </a:r>
            <a:r>
              <a:rPr lang="en-US" sz="2000" i="1" dirty="0">
                <a:solidFill>
                  <a:schemeClr val="bg2">
                    <a:lumMod val="75000"/>
                  </a:schemeClr>
                </a:solidFill>
                <a:latin typeface="Times New Roman" pitchFamily="18" charset="0"/>
                <a:cs typeface="Times New Roman" pitchFamily="18" charset="0"/>
              </a:rPr>
              <a:t>Custom Audience</a:t>
            </a:r>
            <a:r>
              <a:rPr lang="uk-UA" sz="2000" dirty="0">
                <a:latin typeface="Times New Roman" pitchFamily="18" charset="0"/>
                <a:cs typeface="Times New Roman" pitchFamily="18" charset="0"/>
              </a:rPr>
              <a:t>)</a:t>
            </a:r>
            <a:endParaRPr lang="ru-RU" sz="2000" dirty="0">
              <a:latin typeface="Times New Roman" pitchFamily="18" charset="0"/>
              <a:cs typeface="Times New Roman" pitchFamily="18" charset="0"/>
            </a:endParaRPr>
          </a:p>
          <a:p>
            <a:pPr algn="ctr"/>
            <a:r>
              <a:rPr lang="uk-UA" sz="2000" b="1" dirty="0">
                <a:latin typeface="Times New Roman" pitchFamily="18" charset="0"/>
                <a:cs typeface="Times New Roman" pitchFamily="18" charset="0"/>
              </a:rPr>
              <a:t> </a:t>
            </a:r>
            <a:r>
              <a:rPr lang="uk-UA" sz="2000" dirty="0">
                <a:latin typeface="Times New Roman" pitchFamily="18" charset="0"/>
                <a:cs typeface="Times New Roman" pitchFamily="18" charset="0"/>
              </a:rPr>
              <a:t>– це варіант націлення реклами, який дозволяє знаходити існуючі аудиторії серед людей на </a:t>
            </a:r>
            <a:r>
              <a:rPr lang="en-US" sz="2000" dirty="0">
                <a:latin typeface="Times New Roman" pitchFamily="18" charset="0"/>
                <a:cs typeface="Times New Roman" pitchFamily="18" charset="0"/>
              </a:rPr>
              <a:t>Facebook.</a:t>
            </a:r>
            <a:r>
              <a:rPr lang="uk-UA" sz="2000" dirty="0">
                <a:latin typeface="Times New Roman" pitchFamily="18" charset="0"/>
                <a:cs typeface="Times New Roman" pitchFamily="18" charset="0"/>
              </a:rPr>
              <a:t> Щоб створити аудиторію користувачів з людей, які вже знайомі з вашою компанією, можна використовувати джерела списки клієнтів, дані про трафік сайту або програми, а також залучення на </a:t>
            </a:r>
            <a:r>
              <a:rPr lang="en-US" sz="2000" dirty="0">
                <a:latin typeface="Times New Roman" pitchFamily="18" charset="0"/>
                <a:cs typeface="Times New Roman" pitchFamily="18" charset="0"/>
              </a:rPr>
              <a:t>Facebook</a:t>
            </a:r>
          </a:p>
        </p:txBody>
      </p:sp>
      <p:pic>
        <p:nvPicPr>
          <p:cNvPr id="6" name="Picture 2" descr="1-The Fundamentals of Facebook Custom Audience">
            <a:extLst>
              <a:ext uri="{FF2B5EF4-FFF2-40B4-BE49-F238E27FC236}">
                <a16:creationId xmlns:a16="http://schemas.microsoft.com/office/drawing/2014/main" id="{59239924-FEDC-8A25-60D5-500DD1FFA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887" y="2907793"/>
            <a:ext cx="5722433" cy="30062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C815F4A-28A1-503C-5F7A-699FB2C05CC6}"/>
              </a:ext>
            </a:extLst>
          </p:cNvPr>
          <p:cNvSpPr txBox="1"/>
          <p:nvPr/>
        </p:nvSpPr>
        <p:spPr>
          <a:xfrm>
            <a:off x="427261" y="5914058"/>
            <a:ext cx="7912684" cy="307777"/>
          </a:xfrm>
          <a:prstGeom prst="rect">
            <a:avLst/>
          </a:prstGeom>
          <a:noFill/>
        </p:spPr>
        <p:txBody>
          <a:bodyPr wrap="square">
            <a:spAutoFit/>
          </a:bodyPr>
          <a:lstStyle/>
          <a:p>
            <a:pPr algn="ctr"/>
            <a:r>
              <a:rPr lang="uk-UA" sz="1400" dirty="0">
                <a:solidFill>
                  <a:schemeClr val="bg1">
                    <a:lumMod val="65000"/>
                  </a:schemeClr>
                </a:solidFill>
                <a:latin typeface="Times New Roman" pitchFamily="18" charset="0"/>
                <a:cs typeface="Times New Roman" pitchFamily="18" charset="0"/>
              </a:rPr>
              <a:t>* - може зустрічатися переклад </a:t>
            </a:r>
            <a:r>
              <a:rPr lang="en-US" sz="1400" dirty="0">
                <a:solidFill>
                  <a:schemeClr val="bg1">
                    <a:lumMod val="65000"/>
                  </a:schemeClr>
                </a:solidFill>
                <a:latin typeface="Times New Roman" pitchFamily="18" charset="0"/>
                <a:cs typeface="Times New Roman" pitchFamily="18" charset="0"/>
              </a:rPr>
              <a:t>Custom Audience</a:t>
            </a:r>
            <a:r>
              <a:rPr lang="uk-UA" sz="1400" dirty="0">
                <a:solidFill>
                  <a:schemeClr val="bg1">
                    <a:lumMod val="65000"/>
                  </a:schemeClr>
                </a:solidFill>
                <a:latin typeface="Times New Roman" pitchFamily="18" charset="0"/>
                <a:cs typeface="Times New Roman" pitchFamily="18" charset="0"/>
              </a:rPr>
              <a:t> як вибрана чи користувацька аудиторія</a:t>
            </a:r>
            <a:endParaRPr lang="en-US" sz="1400" dirty="0">
              <a:solidFill>
                <a:schemeClr val="bg1">
                  <a:lumMod val="6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87569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AECBCE8-EC46-E0D9-CBE9-494CEA094205}"/>
              </a:ext>
            </a:extLst>
          </p:cNvPr>
          <p:cNvSpPr txBox="1"/>
          <p:nvPr/>
        </p:nvSpPr>
        <p:spPr>
          <a:xfrm>
            <a:off x="874420" y="1207859"/>
            <a:ext cx="7395159" cy="1631216"/>
          </a:xfrm>
          <a:prstGeom prst="rect">
            <a:avLst/>
          </a:prstGeom>
          <a:noFill/>
        </p:spPr>
        <p:txBody>
          <a:bodyPr wrap="square">
            <a:spAutoFit/>
          </a:bodyPr>
          <a:lstStyle/>
          <a:p>
            <a:pPr algn="ctr"/>
            <a:r>
              <a:rPr lang="uk-UA" sz="2000" b="1" dirty="0">
                <a:latin typeface="Times New Roman" pitchFamily="18" charset="0"/>
                <a:cs typeface="Times New Roman" pitchFamily="18" charset="0"/>
              </a:rPr>
              <a:t>Спеціальна</a:t>
            </a:r>
            <a:r>
              <a:rPr lang="uk-UA" sz="2000" dirty="0">
                <a:latin typeface="Times New Roman" pitchFamily="18" charset="0"/>
                <a:cs typeface="Times New Roman" pitchFamily="18" charset="0"/>
              </a:rPr>
              <a:t> </a:t>
            </a:r>
            <a:r>
              <a:rPr lang="uk-UA" sz="2000" b="1" dirty="0">
                <a:latin typeface="Times New Roman" pitchFamily="18" charset="0"/>
                <a:cs typeface="Times New Roman" pitchFamily="18" charset="0"/>
              </a:rPr>
              <a:t>аудиторія </a:t>
            </a:r>
            <a:r>
              <a:rPr lang="en-US" sz="2000" dirty="0">
                <a:latin typeface="Times New Roman" pitchFamily="18" charset="0"/>
                <a:cs typeface="Times New Roman" pitchFamily="18" charset="0"/>
              </a:rPr>
              <a:t>Facebook Ads </a:t>
            </a:r>
            <a:r>
              <a:rPr lang="uk-UA" sz="2000" dirty="0">
                <a:latin typeface="Times New Roman" pitchFamily="18" charset="0"/>
                <a:cs typeface="Times New Roman" pitchFamily="18" charset="0"/>
              </a:rPr>
              <a:t>може включати наявних клієнтів, користувачів, які взаємодіють із вашим брендом у соціальних мережах, відвідувачів вебсайту або навіть офлайн-клієнтів. Ви можете переорієнтувати цю теплу аудиторію за допомогою своїх рекламних кампаній</a:t>
            </a:r>
          </a:p>
        </p:txBody>
      </p:sp>
      <p:pic>
        <p:nvPicPr>
          <p:cNvPr id="6" name="Рисунок 5">
            <a:extLst>
              <a:ext uri="{FF2B5EF4-FFF2-40B4-BE49-F238E27FC236}">
                <a16:creationId xmlns:a16="http://schemas.microsoft.com/office/drawing/2014/main" id="{DB7622FE-7574-2C2B-C391-974F1389F67E}"/>
              </a:ext>
            </a:extLst>
          </p:cNvPr>
          <p:cNvPicPr>
            <a:picLocks noChangeAspect="1"/>
          </p:cNvPicPr>
          <p:nvPr/>
        </p:nvPicPr>
        <p:blipFill>
          <a:blip r:embed="rId3"/>
          <a:stretch>
            <a:fillRect/>
          </a:stretch>
        </p:blipFill>
        <p:spPr>
          <a:xfrm>
            <a:off x="2564399" y="2780452"/>
            <a:ext cx="4015200" cy="3348848"/>
          </a:xfrm>
          <a:prstGeom prst="rect">
            <a:avLst/>
          </a:prstGeom>
        </p:spPr>
      </p:pic>
    </p:spTree>
    <p:extLst>
      <p:ext uri="{BB962C8B-B14F-4D97-AF65-F5344CB8AC3E}">
        <p14:creationId xmlns:p14="http://schemas.microsoft.com/office/powerpoint/2010/main" val="1534277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AECBCE8-EC46-E0D9-CBE9-494CEA094205}"/>
              </a:ext>
            </a:extLst>
          </p:cNvPr>
          <p:cNvSpPr txBox="1"/>
          <p:nvPr/>
        </p:nvSpPr>
        <p:spPr>
          <a:xfrm>
            <a:off x="977595" y="1628800"/>
            <a:ext cx="7395159" cy="3323987"/>
          </a:xfrm>
          <a:prstGeom prst="rect">
            <a:avLst/>
          </a:prstGeom>
          <a:noFill/>
        </p:spPr>
        <p:txBody>
          <a:bodyPr wrap="square">
            <a:spAutoFit/>
          </a:bodyPr>
          <a:lstStyle/>
          <a:p>
            <a:pPr algn="ctr"/>
            <a:r>
              <a:rPr lang="uk-UA" sz="2200" b="1" dirty="0">
                <a:latin typeface="Times New Roman" pitchFamily="18" charset="0"/>
                <a:cs typeface="Times New Roman" pitchFamily="18" charset="0"/>
              </a:rPr>
              <a:t>Різні способи створення спеціальної аудиторії на Facebook</a:t>
            </a:r>
          </a:p>
          <a:p>
            <a:pPr algn="ctr"/>
            <a:endParaRPr lang="uk-UA" sz="2200" b="1" dirty="0">
              <a:latin typeface="Times New Roman" pitchFamily="18" charset="0"/>
              <a:cs typeface="Times New Roman" pitchFamily="18" charset="0"/>
            </a:endParaRPr>
          </a:p>
          <a:p>
            <a:pPr algn="l">
              <a:buFont typeface="Arial" panose="020B0604020202020204" pitchFamily="34" charset="0"/>
              <a:buChar char="•"/>
            </a:pPr>
            <a:r>
              <a:rPr lang="uk-UA" dirty="0">
                <a:latin typeface="Times New Roman" pitchFamily="18" charset="0"/>
                <a:cs typeface="Times New Roman" pitchFamily="18" charset="0"/>
              </a:rPr>
              <a:t>Використовуйте дані офлайн-діяльності</a:t>
            </a:r>
          </a:p>
          <a:p>
            <a:pPr algn="l">
              <a:buFont typeface="Arial" panose="020B0604020202020204" pitchFamily="34" charset="0"/>
              <a:buChar char="•"/>
            </a:pPr>
            <a:r>
              <a:rPr lang="uk-UA" dirty="0">
                <a:latin typeface="Times New Roman" pitchFamily="18" charset="0"/>
                <a:cs typeface="Times New Roman" pitchFamily="18" charset="0"/>
              </a:rPr>
              <a:t>Завантажте список контактів клієнтів</a:t>
            </a:r>
          </a:p>
          <a:p>
            <a:pPr algn="l">
              <a:buFont typeface="Arial" panose="020B0604020202020204" pitchFamily="34" charset="0"/>
              <a:buChar char="•"/>
            </a:pPr>
            <a:r>
              <a:rPr lang="uk-UA" dirty="0">
                <a:latin typeface="Times New Roman" pitchFamily="18" charset="0"/>
                <a:cs typeface="Times New Roman" pitchFamily="18" charset="0"/>
              </a:rPr>
              <a:t>Використовуйте дані про те, як користувачі взаємодіяли з вами в соціальних мережах</a:t>
            </a:r>
          </a:p>
          <a:p>
            <a:pPr algn="l">
              <a:buFont typeface="Arial" panose="020B0604020202020204" pitchFamily="34" charset="0"/>
              <a:buChar char="•"/>
            </a:pPr>
            <a:r>
              <a:rPr lang="uk-UA" dirty="0">
                <a:latin typeface="Times New Roman" pitchFamily="18" charset="0"/>
                <a:cs typeface="Times New Roman" pitchFamily="18" charset="0"/>
              </a:rPr>
              <a:t>Використовуйте дані про активність у додатках або дані про відвідувачів вебсайту</a:t>
            </a:r>
          </a:p>
          <a:p>
            <a:pPr algn="l">
              <a:buFont typeface="Arial" panose="020B0604020202020204" pitchFamily="34" charset="0"/>
              <a:buChar char="•"/>
            </a:pPr>
            <a:r>
              <a:rPr lang="uk-UA" dirty="0">
                <a:latin typeface="Times New Roman" pitchFamily="18" charset="0"/>
                <a:cs typeface="Times New Roman" pitchFamily="18" charset="0"/>
              </a:rPr>
              <a:t>Створення власної аудиторії на </a:t>
            </a:r>
            <a:r>
              <a:rPr lang="en-US" dirty="0">
                <a:latin typeface="Times New Roman" pitchFamily="18" charset="0"/>
                <a:cs typeface="Times New Roman" pitchFamily="18" charset="0"/>
              </a:rPr>
              <a:t>Facebook </a:t>
            </a:r>
            <a:r>
              <a:rPr lang="uk-UA" dirty="0">
                <a:latin typeface="Times New Roman" pitchFamily="18" charset="0"/>
                <a:cs typeface="Times New Roman" pitchFamily="18" charset="0"/>
              </a:rPr>
              <a:t>за допомогою будь-якого маркетингового додатка</a:t>
            </a:r>
          </a:p>
        </p:txBody>
      </p:sp>
    </p:spTree>
    <p:extLst>
      <p:ext uri="{BB962C8B-B14F-4D97-AF65-F5344CB8AC3E}">
        <p14:creationId xmlns:p14="http://schemas.microsoft.com/office/powerpoint/2010/main" val="4084290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FB036583-BB3C-969A-4149-1677F3FEA48E}"/>
              </a:ext>
            </a:extLst>
          </p:cNvPr>
          <p:cNvPicPr>
            <a:picLocks noChangeAspect="1"/>
          </p:cNvPicPr>
          <p:nvPr/>
        </p:nvPicPr>
        <p:blipFill>
          <a:blip r:embed="rId3"/>
          <a:stretch>
            <a:fillRect/>
          </a:stretch>
        </p:blipFill>
        <p:spPr>
          <a:xfrm>
            <a:off x="886930" y="1621752"/>
            <a:ext cx="7468366" cy="3384746"/>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Рукописні дані 3">
                <a:extLst>
                  <a:ext uri="{FF2B5EF4-FFF2-40B4-BE49-F238E27FC236}">
                    <a16:creationId xmlns:a16="http://schemas.microsoft.com/office/drawing/2014/main" id="{7F1676F5-8D39-13FD-A127-78A249756028}"/>
                  </a:ext>
                </a:extLst>
              </p14:cNvPr>
              <p14:cNvContentPartPr/>
              <p14:nvPr/>
            </p14:nvContentPartPr>
            <p14:xfrm>
              <a:off x="5729908" y="3626026"/>
              <a:ext cx="2397960" cy="797400"/>
            </p14:xfrm>
          </p:contentPart>
        </mc:Choice>
        <mc:Fallback xmlns="">
          <p:pic>
            <p:nvPicPr>
              <p:cNvPr id="4" name="Рукописні дані 3">
                <a:extLst>
                  <a:ext uri="{FF2B5EF4-FFF2-40B4-BE49-F238E27FC236}">
                    <a16:creationId xmlns:a16="http://schemas.microsoft.com/office/drawing/2014/main" id="{7F1676F5-8D39-13FD-A127-78A249756028}"/>
                  </a:ext>
                </a:extLst>
              </p:cNvPr>
              <p:cNvPicPr/>
              <p:nvPr/>
            </p:nvPicPr>
            <p:blipFill>
              <a:blip r:embed="rId5"/>
              <a:stretch>
                <a:fillRect/>
              </a:stretch>
            </p:blipFill>
            <p:spPr>
              <a:xfrm>
                <a:off x="5676268" y="3518386"/>
                <a:ext cx="2505600" cy="1013040"/>
              </a:xfrm>
              <a:prstGeom prst="rect">
                <a:avLst/>
              </a:prstGeom>
            </p:spPr>
          </p:pic>
        </mc:Fallback>
      </mc:AlternateContent>
    </p:spTree>
    <p:extLst>
      <p:ext uri="{BB962C8B-B14F-4D97-AF65-F5344CB8AC3E}">
        <p14:creationId xmlns:p14="http://schemas.microsoft.com/office/powerpoint/2010/main" val="358858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AECBCE8-EC46-E0D9-CBE9-494CEA094205}"/>
              </a:ext>
            </a:extLst>
          </p:cNvPr>
          <p:cNvSpPr txBox="1"/>
          <p:nvPr/>
        </p:nvSpPr>
        <p:spPr>
          <a:xfrm>
            <a:off x="1090892" y="1196752"/>
            <a:ext cx="7395159" cy="769441"/>
          </a:xfrm>
          <a:prstGeom prst="rect">
            <a:avLst/>
          </a:prstGeom>
          <a:noFill/>
        </p:spPr>
        <p:txBody>
          <a:bodyPr wrap="square">
            <a:spAutoFit/>
          </a:bodyPr>
          <a:lstStyle/>
          <a:p>
            <a:pPr marR="0" lvl="0" indent="0" algn="ctr" fontAlgn="base">
              <a:lnSpc>
                <a:spcPct val="100000"/>
              </a:lnSpc>
              <a:spcBef>
                <a:spcPct val="0"/>
              </a:spcBef>
              <a:spcAft>
                <a:spcPct val="0"/>
              </a:spcAft>
              <a:buClrTx/>
              <a:buSzTx/>
              <a:buFontTx/>
              <a:buNone/>
              <a:tabLst/>
            </a:pPr>
            <a:r>
              <a:rPr lang="uk-UA" altLang="uk-UA" sz="2200" b="1" dirty="0">
                <a:latin typeface="Times New Roman" pitchFamily="18" charset="0"/>
                <a:cs typeface="Times New Roman" pitchFamily="18" charset="0"/>
              </a:rPr>
              <a:t>Спеціальна аудиторія, побудована на основі офлайн-діяльності </a:t>
            </a:r>
            <a:r>
              <a:rPr lang="uk-UA" altLang="uk-UA" sz="2200" dirty="0">
                <a:latin typeface="Times New Roman" pitchFamily="18" charset="0"/>
                <a:cs typeface="Times New Roman" pitchFamily="18" charset="0"/>
              </a:rPr>
              <a:t>(з англ. </a:t>
            </a:r>
            <a:r>
              <a:rPr lang="en-US" sz="2200" i="1" dirty="0">
                <a:solidFill>
                  <a:schemeClr val="bg2">
                    <a:lumMod val="75000"/>
                  </a:schemeClr>
                </a:solidFill>
                <a:latin typeface="Times New Roman" pitchFamily="18" charset="0"/>
                <a:cs typeface="Times New Roman" pitchFamily="18" charset="0"/>
              </a:rPr>
              <a:t>offline activity custom audience</a:t>
            </a:r>
            <a:r>
              <a:rPr lang="uk-UA" sz="2200"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AE911D59-C450-DD01-F7A5-FF3617C55970}"/>
              </a:ext>
            </a:extLst>
          </p:cNvPr>
          <p:cNvSpPr txBox="1"/>
          <p:nvPr/>
        </p:nvSpPr>
        <p:spPr>
          <a:xfrm>
            <a:off x="489174" y="2381018"/>
            <a:ext cx="2808313" cy="2862322"/>
          </a:xfrm>
          <a:prstGeom prst="rect">
            <a:avLst/>
          </a:prstGeom>
          <a:noFill/>
        </p:spPr>
        <p:txBody>
          <a:bodyPr wrap="square">
            <a:spAutoFit/>
          </a:bodyPr>
          <a:lstStyle/>
          <a:p>
            <a:pPr lvl="0" algn="ctr" eaLnBrk="0" fontAlgn="base" hangingPunct="0">
              <a:spcBef>
                <a:spcPct val="0"/>
              </a:spcBef>
              <a:spcAft>
                <a:spcPct val="0"/>
              </a:spcAft>
            </a:pPr>
            <a:r>
              <a:rPr lang="uk-UA" altLang="uk-UA" dirty="0">
                <a:latin typeface="Times New Roman" pitchFamily="18" charset="0"/>
                <a:cs typeface="Times New Roman" pitchFamily="18" charset="0"/>
              </a:rPr>
              <a:t>Це дозволяє комерційним організаціям орієнтуватися на користувачів, навіть коли вони не в мережі (офлайн). </a:t>
            </a:r>
            <a:r>
              <a:rPr lang="uk-UA" dirty="0">
                <a:latin typeface="Times New Roman" pitchFamily="18" charset="0"/>
                <a:cs typeface="Times New Roman" pitchFamily="18" charset="0"/>
              </a:rPr>
              <a:t>Створіть список людей, які взаємодіяли з вашим бізнесом у магазині, по телефону чи через інші офлайн-канали</a:t>
            </a:r>
            <a:endParaRPr lang="uk-UA" altLang="uk-UA" dirty="0">
              <a:latin typeface="Times New Roman" pitchFamily="18" charset="0"/>
              <a:cs typeface="Times New Roman" pitchFamily="18" charset="0"/>
            </a:endParaRPr>
          </a:p>
        </p:txBody>
      </p:sp>
      <p:pic>
        <p:nvPicPr>
          <p:cNvPr id="2051" name="Picture 3">
            <a:extLst>
              <a:ext uri="{FF2B5EF4-FFF2-40B4-BE49-F238E27FC236}">
                <a16:creationId xmlns:a16="http://schemas.microsoft.com/office/drawing/2014/main" id="{5C91D4E4-DE23-0665-5201-F2014DC8C8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8334" y="1966192"/>
            <a:ext cx="5346491" cy="35643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C114590-1586-68BC-F485-C8D7305AF704}"/>
              </a:ext>
            </a:extLst>
          </p:cNvPr>
          <p:cNvSpPr txBox="1"/>
          <p:nvPr/>
        </p:nvSpPr>
        <p:spPr>
          <a:xfrm>
            <a:off x="592350" y="5585591"/>
            <a:ext cx="8165650" cy="276999"/>
          </a:xfrm>
          <a:prstGeom prst="rect">
            <a:avLst/>
          </a:prstGeom>
          <a:noFill/>
        </p:spPr>
        <p:txBody>
          <a:bodyPr wrap="square">
            <a:spAutoFit/>
          </a:bodyPr>
          <a:lstStyle/>
          <a:p>
            <a:r>
              <a:rPr lang="uk-UA" sz="1200" dirty="0">
                <a:latin typeface="Times New Roman" panose="02020603050405020304" pitchFamily="18" charset="0"/>
                <a:cs typeface="Times New Roman" panose="02020603050405020304" pitchFamily="18" charset="0"/>
              </a:rPr>
              <a:t>Більше інформації: </a:t>
            </a:r>
            <a:r>
              <a:rPr lang="en-US" sz="1200" dirty="0">
                <a:latin typeface="Times New Roman" panose="02020603050405020304" pitchFamily="18" charset="0"/>
                <a:cs typeface="Times New Roman" panose="02020603050405020304" pitchFamily="18" charset="0"/>
              </a:rPr>
              <a:t>https://www.searchenginepeople.com/blog/use-facebooks-offline-activity-custom-audience-retargeting.html</a:t>
            </a:r>
            <a:endParaRPr lang="uk-UA"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748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E911D59-C450-DD01-F7A5-FF3617C55970}"/>
              </a:ext>
            </a:extLst>
          </p:cNvPr>
          <p:cNvSpPr txBox="1"/>
          <p:nvPr/>
        </p:nvSpPr>
        <p:spPr>
          <a:xfrm>
            <a:off x="503548" y="1196752"/>
            <a:ext cx="8136904" cy="646331"/>
          </a:xfrm>
          <a:prstGeom prst="rect">
            <a:avLst/>
          </a:prstGeom>
          <a:noFill/>
        </p:spPr>
        <p:txBody>
          <a:bodyPr wrap="square">
            <a:spAutoFit/>
          </a:bodyPr>
          <a:lstStyle/>
          <a:p>
            <a:pPr lvl="0" algn="ctr" eaLnBrk="0" fontAlgn="base" hangingPunct="0">
              <a:spcBef>
                <a:spcPct val="0"/>
              </a:spcBef>
              <a:spcAft>
                <a:spcPct val="0"/>
              </a:spcAft>
            </a:pPr>
            <a:r>
              <a:rPr lang="uk-UA" altLang="uk-UA" dirty="0">
                <a:latin typeface="Times New Roman" pitchFamily="18" charset="0"/>
                <a:cs typeface="Times New Roman" pitchFamily="18" charset="0"/>
              </a:rPr>
              <a:t>Для уможливлення створення спеціальної аудиторії на основі офлайн-діяльності ви маєте обрати </a:t>
            </a:r>
            <a:r>
              <a:rPr lang="uk-UA" altLang="uk-UA" b="1" dirty="0">
                <a:latin typeface="Times New Roman" pitchFamily="18" charset="0"/>
                <a:cs typeface="Times New Roman" pitchFamily="18" charset="0"/>
              </a:rPr>
              <a:t>джерело</a:t>
            </a:r>
          </a:p>
        </p:txBody>
      </p:sp>
      <p:pic>
        <p:nvPicPr>
          <p:cNvPr id="8" name="Рисунок 7">
            <a:extLst>
              <a:ext uri="{FF2B5EF4-FFF2-40B4-BE49-F238E27FC236}">
                <a16:creationId xmlns:a16="http://schemas.microsoft.com/office/drawing/2014/main" id="{35C7B905-6C88-1D0D-CF1E-0D7A929CE169}"/>
              </a:ext>
            </a:extLst>
          </p:cNvPr>
          <p:cNvPicPr>
            <a:picLocks noChangeAspect="1"/>
          </p:cNvPicPr>
          <p:nvPr/>
        </p:nvPicPr>
        <p:blipFill>
          <a:blip r:embed="rId3"/>
          <a:stretch>
            <a:fillRect/>
          </a:stretch>
        </p:blipFill>
        <p:spPr>
          <a:xfrm>
            <a:off x="1259632" y="1848992"/>
            <a:ext cx="4104456" cy="4125686"/>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Рукописні дані 11">
                <a:extLst>
                  <a:ext uri="{FF2B5EF4-FFF2-40B4-BE49-F238E27FC236}">
                    <a16:creationId xmlns:a16="http://schemas.microsoft.com/office/drawing/2014/main" id="{8459B58F-D700-F7C0-F068-1C085ED80CA4}"/>
                  </a:ext>
                </a:extLst>
              </p14:cNvPr>
              <p14:cNvContentPartPr/>
              <p14:nvPr/>
            </p14:nvContentPartPr>
            <p14:xfrm>
              <a:off x="1333847" y="2934826"/>
              <a:ext cx="3839040" cy="34200"/>
            </p14:xfrm>
          </p:contentPart>
        </mc:Choice>
        <mc:Fallback xmlns="">
          <p:pic>
            <p:nvPicPr>
              <p:cNvPr id="12" name="Рукописні дані 11">
                <a:extLst>
                  <a:ext uri="{FF2B5EF4-FFF2-40B4-BE49-F238E27FC236}">
                    <a16:creationId xmlns:a16="http://schemas.microsoft.com/office/drawing/2014/main" id="{8459B58F-D700-F7C0-F068-1C085ED80CA4}"/>
                  </a:ext>
                </a:extLst>
              </p:cNvPr>
              <p:cNvPicPr/>
              <p:nvPr/>
            </p:nvPicPr>
            <p:blipFill>
              <a:blip r:embed="rId5"/>
              <a:stretch>
                <a:fillRect/>
              </a:stretch>
            </p:blipFill>
            <p:spPr>
              <a:xfrm>
                <a:off x="1279847" y="2827186"/>
                <a:ext cx="3946680" cy="249840"/>
              </a:xfrm>
              <a:prstGeom prst="rect">
                <a:avLst/>
              </a:prstGeom>
            </p:spPr>
          </p:pic>
        </mc:Fallback>
      </mc:AlternateContent>
    </p:spTree>
    <p:extLst>
      <p:ext uri="{BB962C8B-B14F-4D97-AF65-F5344CB8AC3E}">
        <p14:creationId xmlns:p14="http://schemas.microsoft.com/office/powerpoint/2010/main" val="1150429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FB036583-BB3C-969A-4149-1677F3FEA48E}"/>
              </a:ext>
            </a:extLst>
          </p:cNvPr>
          <p:cNvPicPr>
            <a:picLocks noChangeAspect="1"/>
          </p:cNvPicPr>
          <p:nvPr/>
        </p:nvPicPr>
        <p:blipFill>
          <a:blip r:embed="rId3"/>
          <a:stretch>
            <a:fillRect/>
          </a:stretch>
        </p:blipFill>
        <p:spPr>
          <a:xfrm>
            <a:off x="886930" y="1621752"/>
            <a:ext cx="7468366" cy="3384746"/>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Рукописні дані 3">
                <a:extLst>
                  <a:ext uri="{FF2B5EF4-FFF2-40B4-BE49-F238E27FC236}">
                    <a16:creationId xmlns:a16="http://schemas.microsoft.com/office/drawing/2014/main" id="{7F1676F5-8D39-13FD-A127-78A249756028}"/>
                  </a:ext>
                </a:extLst>
              </p14:cNvPr>
              <p14:cNvContentPartPr/>
              <p14:nvPr/>
            </p14:nvContentPartPr>
            <p14:xfrm>
              <a:off x="5652120" y="3030300"/>
              <a:ext cx="2397960" cy="797400"/>
            </p14:xfrm>
          </p:contentPart>
        </mc:Choice>
        <mc:Fallback xmlns="">
          <p:pic>
            <p:nvPicPr>
              <p:cNvPr id="4" name="Рукописні дані 3">
                <a:extLst>
                  <a:ext uri="{FF2B5EF4-FFF2-40B4-BE49-F238E27FC236}">
                    <a16:creationId xmlns:a16="http://schemas.microsoft.com/office/drawing/2014/main" id="{7F1676F5-8D39-13FD-A127-78A249756028}"/>
                  </a:ext>
                </a:extLst>
              </p:cNvPr>
              <p:cNvPicPr/>
              <p:nvPr/>
            </p:nvPicPr>
            <p:blipFill>
              <a:blip r:embed="rId5"/>
              <a:stretch>
                <a:fillRect/>
              </a:stretch>
            </p:blipFill>
            <p:spPr>
              <a:xfrm>
                <a:off x="5598120" y="2922300"/>
                <a:ext cx="2505600" cy="1013040"/>
              </a:xfrm>
              <a:prstGeom prst="rect">
                <a:avLst/>
              </a:prstGeom>
            </p:spPr>
          </p:pic>
        </mc:Fallback>
      </mc:AlternateContent>
    </p:spTree>
    <p:extLst>
      <p:ext uri="{BB962C8B-B14F-4D97-AF65-F5344CB8AC3E}">
        <p14:creationId xmlns:p14="http://schemas.microsoft.com/office/powerpoint/2010/main" val="286777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AECBCE8-EC46-E0D9-CBE9-494CEA094205}"/>
              </a:ext>
            </a:extLst>
          </p:cNvPr>
          <p:cNvSpPr txBox="1"/>
          <p:nvPr/>
        </p:nvSpPr>
        <p:spPr>
          <a:xfrm>
            <a:off x="854628" y="995410"/>
            <a:ext cx="7395159" cy="1107996"/>
          </a:xfrm>
          <a:prstGeom prst="rect">
            <a:avLst/>
          </a:prstGeom>
          <a:noFill/>
        </p:spPr>
        <p:txBody>
          <a:bodyPr wrap="square">
            <a:spAutoFit/>
          </a:bodyPr>
          <a:lstStyle/>
          <a:p>
            <a:pPr marR="0" lvl="0" indent="0" algn="ctr" fontAlgn="base">
              <a:lnSpc>
                <a:spcPct val="100000"/>
              </a:lnSpc>
              <a:spcBef>
                <a:spcPct val="0"/>
              </a:spcBef>
              <a:spcAft>
                <a:spcPct val="0"/>
              </a:spcAft>
              <a:buClrTx/>
              <a:buSzTx/>
              <a:buFontTx/>
              <a:buNone/>
              <a:tabLst/>
            </a:pPr>
            <a:r>
              <a:rPr lang="uk-UA" altLang="uk-UA" sz="2200" b="1" dirty="0">
                <a:latin typeface="Times New Roman" pitchFamily="18" charset="0"/>
                <a:cs typeface="Times New Roman" pitchFamily="18" charset="0"/>
              </a:rPr>
              <a:t>Спеціальна аудиторія, </a:t>
            </a:r>
          </a:p>
          <a:p>
            <a:pPr marR="0" lvl="0" indent="0" algn="ctr" fontAlgn="base">
              <a:lnSpc>
                <a:spcPct val="100000"/>
              </a:lnSpc>
              <a:spcBef>
                <a:spcPct val="0"/>
              </a:spcBef>
              <a:spcAft>
                <a:spcPct val="0"/>
              </a:spcAft>
              <a:buClrTx/>
              <a:buSzTx/>
              <a:buFontTx/>
              <a:buNone/>
              <a:tabLst/>
            </a:pPr>
            <a:r>
              <a:rPr lang="uk-UA" altLang="uk-UA" sz="2200" b="1" dirty="0">
                <a:latin typeface="Times New Roman" pitchFamily="18" charset="0"/>
                <a:cs typeface="Times New Roman" pitchFamily="18" charset="0"/>
              </a:rPr>
              <a:t>побудована на основі бази клієнтів</a:t>
            </a:r>
          </a:p>
          <a:p>
            <a:pPr marR="0" lvl="0" indent="0" algn="ctr" fontAlgn="base">
              <a:lnSpc>
                <a:spcPct val="100000"/>
              </a:lnSpc>
              <a:spcBef>
                <a:spcPct val="0"/>
              </a:spcBef>
              <a:spcAft>
                <a:spcPct val="0"/>
              </a:spcAft>
              <a:buClrTx/>
              <a:buSzTx/>
              <a:buFontTx/>
              <a:buNone/>
              <a:tabLst/>
            </a:pPr>
            <a:r>
              <a:rPr lang="uk-UA" altLang="uk-UA" sz="2200" dirty="0">
                <a:latin typeface="Times New Roman" pitchFamily="18" charset="0"/>
                <a:cs typeface="Times New Roman" pitchFamily="18" charset="0"/>
              </a:rPr>
              <a:t>(з англ. </a:t>
            </a:r>
            <a:r>
              <a:rPr lang="en-US" sz="2200" i="1" dirty="0">
                <a:solidFill>
                  <a:schemeClr val="bg2">
                    <a:lumMod val="75000"/>
                  </a:schemeClr>
                </a:solidFill>
                <a:latin typeface="Times New Roman" pitchFamily="18" charset="0"/>
                <a:cs typeface="Times New Roman" pitchFamily="18" charset="0"/>
              </a:rPr>
              <a:t>customer list custom audience</a:t>
            </a:r>
            <a:r>
              <a:rPr lang="uk-UA" sz="2200"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AE911D59-C450-DD01-F7A5-FF3617C55970}"/>
              </a:ext>
            </a:extLst>
          </p:cNvPr>
          <p:cNvSpPr txBox="1"/>
          <p:nvPr/>
        </p:nvSpPr>
        <p:spPr>
          <a:xfrm>
            <a:off x="592350" y="2250412"/>
            <a:ext cx="4483706" cy="3139321"/>
          </a:xfrm>
          <a:prstGeom prst="rect">
            <a:avLst/>
          </a:prstGeom>
          <a:noFill/>
        </p:spPr>
        <p:txBody>
          <a:bodyPr wrap="square">
            <a:spAutoFit/>
          </a:bodyPr>
          <a:lstStyle/>
          <a:p>
            <a:pPr lvl="0" algn="ctr" eaLnBrk="0" fontAlgn="base" hangingPunct="0">
              <a:spcBef>
                <a:spcPct val="0"/>
              </a:spcBef>
              <a:spcAft>
                <a:spcPct val="0"/>
              </a:spcAft>
            </a:pPr>
            <a:r>
              <a:rPr lang="uk-UA" dirty="0">
                <a:latin typeface="Times New Roman" pitchFamily="18" charset="0"/>
                <a:cs typeface="Times New Roman" pitchFamily="18" charset="0"/>
              </a:rPr>
              <a:t>Заздалегідь підготуйте список клієнтів. Щоб створити спеціальну аудиторію зі списку клієнтів, ви надаєте нам інформацію про своїх існуючих клієнтів, і ми зіставляємо цю інформацію з мета-профілями. Інформація в списку клієнтів відома як «ідентифікатор» (наприклад, електронна адреса, номер телефону, адреса), і ми використовуємо її, щоб допомогти вам знайти аудиторію, яку ви хочете охопити своїми оголошеннями</a:t>
            </a:r>
            <a:endParaRPr lang="uk-UA" altLang="uk-UA"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AC114590-1586-68BC-F485-C8D7305AF704}"/>
              </a:ext>
            </a:extLst>
          </p:cNvPr>
          <p:cNvSpPr txBox="1"/>
          <p:nvPr/>
        </p:nvSpPr>
        <p:spPr>
          <a:xfrm>
            <a:off x="592350" y="5585591"/>
            <a:ext cx="8165650" cy="276999"/>
          </a:xfrm>
          <a:prstGeom prst="rect">
            <a:avLst/>
          </a:prstGeom>
          <a:noFill/>
        </p:spPr>
        <p:txBody>
          <a:bodyPr wrap="square">
            <a:spAutoFit/>
          </a:bodyPr>
          <a:lstStyle/>
          <a:p>
            <a:r>
              <a:rPr lang="uk-UA" sz="1200" dirty="0">
                <a:latin typeface="Times New Roman" panose="02020603050405020304" pitchFamily="18" charset="0"/>
                <a:cs typeface="Times New Roman" panose="02020603050405020304" pitchFamily="18" charset="0"/>
              </a:rPr>
              <a:t>Джерело: </a:t>
            </a:r>
            <a:r>
              <a:rPr lang="en-US" sz="1200" dirty="0">
                <a:latin typeface="Times New Roman" panose="02020603050405020304" pitchFamily="18" charset="0"/>
                <a:cs typeface="Times New Roman" panose="02020603050405020304" pitchFamily="18" charset="0"/>
              </a:rPr>
              <a:t>https://www.facebook.com/business/help/170456843145568</a:t>
            </a:r>
            <a:endParaRPr lang="uk-UA" sz="1200"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E96D7338-73EA-1940-CC71-55D9B4AE6DDA}"/>
              </a:ext>
            </a:extLst>
          </p:cNvPr>
          <p:cNvPicPr>
            <a:picLocks noChangeAspect="1"/>
          </p:cNvPicPr>
          <p:nvPr/>
        </p:nvPicPr>
        <p:blipFill>
          <a:blip r:embed="rId3"/>
          <a:stretch>
            <a:fillRect/>
          </a:stretch>
        </p:blipFill>
        <p:spPr>
          <a:xfrm>
            <a:off x="5242854" y="2183197"/>
            <a:ext cx="3168352" cy="3049241"/>
          </a:xfrm>
          <a:prstGeom prst="rect">
            <a:avLst/>
          </a:prstGeom>
        </p:spPr>
      </p:pic>
    </p:spTree>
    <p:extLst>
      <p:ext uri="{BB962C8B-B14F-4D97-AF65-F5344CB8AC3E}">
        <p14:creationId xmlns:p14="http://schemas.microsoft.com/office/powerpoint/2010/main" val="233731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Початок кінця Facebook: чому кількість користувачів скорочується">
            <a:extLst>
              <a:ext uri="{FF2B5EF4-FFF2-40B4-BE49-F238E27FC236}">
                <a16:creationId xmlns:a16="http://schemas.microsoft.com/office/drawing/2014/main" id="{5521DC2C-211D-2510-AAA0-2E61A8EC2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50" y="1293124"/>
            <a:ext cx="80962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744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AECBCE8-EC46-E0D9-CBE9-494CEA094205}"/>
              </a:ext>
            </a:extLst>
          </p:cNvPr>
          <p:cNvSpPr txBox="1"/>
          <p:nvPr/>
        </p:nvSpPr>
        <p:spPr>
          <a:xfrm>
            <a:off x="977595" y="1367997"/>
            <a:ext cx="7395159" cy="430887"/>
          </a:xfrm>
          <a:prstGeom prst="rect">
            <a:avLst/>
          </a:prstGeom>
          <a:noFill/>
        </p:spPr>
        <p:txBody>
          <a:bodyPr wrap="square">
            <a:spAutoFit/>
          </a:bodyPr>
          <a:lstStyle/>
          <a:p>
            <a:pPr marR="0" lvl="0" indent="0" algn="ctr" fontAlgn="base">
              <a:lnSpc>
                <a:spcPct val="100000"/>
              </a:lnSpc>
              <a:spcBef>
                <a:spcPct val="0"/>
              </a:spcBef>
              <a:spcAft>
                <a:spcPct val="0"/>
              </a:spcAft>
              <a:buClrTx/>
              <a:buSzTx/>
              <a:buFontTx/>
              <a:buNone/>
              <a:tabLst/>
            </a:pPr>
            <a:r>
              <a:rPr lang="uk-UA" altLang="uk-UA" sz="2200" b="1" dirty="0">
                <a:latin typeface="Times New Roman" pitchFamily="18" charset="0"/>
                <a:cs typeface="Times New Roman" pitchFamily="18" charset="0"/>
              </a:rPr>
              <a:t>Що може бути ідентифікаторами списку клієнтів?</a:t>
            </a:r>
            <a:endParaRPr lang="en-US" sz="22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AE911D59-C450-DD01-F7A5-FF3617C55970}"/>
              </a:ext>
            </a:extLst>
          </p:cNvPr>
          <p:cNvSpPr txBox="1"/>
          <p:nvPr/>
        </p:nvSpPr>
        <p:spPr>
          <a:xfrm>
            <a:off x="592350" y="1888042"/>
            <a:ext cx="4483706" cy="1754326"/>
          </a:xfrm>
          <a:prstGeom prst="rect">
            <a:avLst/>
          </a:prstGeom>
          <a:noFill/>
        </p:spPr>
        <p:txBody>
          <a:bodyPr wrap="square">
            <a:spAutoFit/>
          </a:bodyPr>
          <a:lstStyle/>
          <a:p>
            <a:pPr lvl="0" algn="ctr" eaLnBrk="0" fontAlgn="base" hangingPunct="0">
              <a:spcBef>
                <a:spcPct val="0"/>
              </a:spcBef>
              <a:spcAft>
                <a:spcPct val="0"/>
              </a:spcAft>
            </a:pPr>
            <a:r>
              <a:rPr lang="uk-UA" b="1" dirty="0">
                <a:latin typeface="Times New Roman" pitchFamily="18" charset="0"/>
                <a:cs typeface="Times New Roman" pitchFamily="18" charset="0"/>
              </a:rPr>
              <a:t>Основні ідентифікатори</a:t>
            </a:r>
          </a:p>
          <a:p>
            <a:pPr algn="ctr" eaLnBrk="0" fontAlgn="base" hangingPunct="0">
              <a:spcBef>
                <a:spcPct val="0"/>
              </a:spcBef>
              <a:spcAft>
                <a:spcPct val="0"/>
              </a:spcAft>
            </a:pPr>
            <a:r>
              <a:rPr lang="uk-UA" altLang="uk-UA" dirty="0">
                <a:latin typeface="Times New Roman" pitchFamily="18" charset="0"/>
                <a:cs typeface="Times New Roman" pitchFamily="18" charset="0"/>
              </a:rPr>
              <a:t>електронна пошта, номер телефону, </a:t>
            </a:r>
            <a:r>
              <a:rPr lang="uk-UA" dirty="0">
                <a:latin typeface="Times New Roman" pitchFamily="18" charset="0"/>
                <a:cs typeface="Times New Roman" pitchFamily="18" charset="0"/>
              </a:rPr>
              <a:t>ідентифікатор мобільного рекламодавця, ідентифікатор користувача програми </a:t>
            </a:r>
            <a:r>
              <a:rPr lang="en-US" dirty="0">
                <a:latin typeface="Times New Roman" pitchFamily="18" charset="0"/>
                <a:cs typeface="Times New Roman" pitchFamily="18" charset="0"/>
              </a:rPr>
              <a:t>Facebook</a:t>
            </a:r>
            <a:r>
              <a:rPr lang="uk-UA" dirty="0">
                <a:latin typeface="Times New Roman" pitchFamily="18" charset="0"/>
                <a:cs typeface="Times New Roman" pitchFamily="18" charset="0"/>
              </a:rPr>
              <a:t>, ідентифікатор користувача сторінки </a:t>
            </a:r>
            <a:r>
              <a:rPr lang="en-US" dirty="0">
                <a:latin typeface="Times New Roman" pitchFamily="18" charset="0"/>
                <a:cs typeface="Times New Roman" pitchFamily="18" charset="0"/>
              </a:rPr>
              <a:t>Facebook</a:t>
            </a:r>
            <a:r>
              <a:rPr lang="uk-UA" dirty="0">
                <a:latin typeface="Times New Roman" pitchFamily="18" charset="0"/>
                <a:cs typeface="Times New Roman" pitchFamily="18" charset="0"/>
              </a:rPr>
              <a:t>, ім’я, прізвище</a:t>
            </a:r>
            <a:endParaRPr lang="uk-UA" altLang="uk-UA"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AC114590-1586-68BC-F485-C8D7305AF704}"/>
              </a:ext>
            </a:extLst>
          </p:cNvPr>
          <p:cNvSpPr txBox="1"/>
          <p:nvPr/>
        </p:nvSpPr>
        <p:spPr>
          <a:xfrm>
            <a:off x="592350" y="5585591"/>
            <a:ext cx="8165650" cy="276999"/>
          </a:xfrm>
          <a:prstGeom prst="rect">
            <a:avLst/>
          </a:prstGeom>
          <a:noFill/>
        </p:spPr>
        <p:txBody>
          <a:bodyPr wrap="square">
            <a:spAutoFit/>
          </a:bodyPr>
          <a:lstStyle/>
          <a:p>
            <a:r>
              <a:rPr lang="uk-UA" sz="1200" dirty="0">
                <a:latin typeface="Times New Roman" panose="02020603050405020304" pitchFamily="18" charset="0"/>
                <a:cs typeface="Times New Roman" panose="02020603050405020304" pitchFamily="18" charset="0"/>
              </a:rPr>
              <a:t>Джерело: </a:t>
            </a:r>
            <a:r>
              <a:rPr lang="en-US" sz="1200" dirty="0">
                <a:latin typeface="Times New Roman" panose="02020603050405020304" pitchFamily="18" charset="0"/>
                <a:cs typeface="Times New Roman" panose="02020603050405020304" pitchFamily="18" charset="0"/>
              </a:rPr>
              <a:t>https://www.facebook.com/business/help/170456843145568</a:t>
            </a:r>
            <a:endParaRPr lang="uk-UA" sz="1200"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E96D7338-73EA-1940-CC71-55D9B4AE6DDA}"/>
              </a:ext>
            </a:extLst>
          </p:cNvPr>
          <p:cNvPicPr>
            <a:picLocks noChangeAspect="1"/>
          </p:cNvPicPr>
          <p:nvPr/>
        </p:nvPicPr>
        <p:blipFill>
          <a:blip r:embed="rId3"/>
          <a:stretch>
            <a:fillRect/>
          </a:stretch>
        </p:blipFill>
        <p:spPr>
          <a:xfrm>
            <a:off x="5242854" y="2183197"/>
            <a:ext cx="3168352" cy="3049241"/>
          </a:xfrm>
          <a:prstGeom prst="rect">
            <a:avLst/>
          </a:prstGeom>
        </p:spPr>
      </p:pic>
      <p:sp>
        <p:nvSpPr>
          <p:cNvPr id="3" name="TextBox 2">
            <a:extLst>
              <a:ext uri="{FF2B5EF4-FFF2-40B4-BE49-F238E27FC236}">
                <a16:creationId xmlns:a16="http://schemas.microsoft.com/office/drawing/2014/main" id="{42AD402F-0200-4C8B-1697-C0D159FFB210}"/>
              </a:ext>
            </a:extLst>
          </p:cNvPr>
          <p:cNvSpPr txBox="1"/>
          <p:nvPr/>
        </p:nvSpPr>
        <p:spPr>
          <a:xfrm>
            <a:off x="675749" y="3804064"/>
            <a:ext cx="4483706" cy="1200329"/>
          </a:xfrm>
          <a:prstGeom prst="rect">
            <a:avLst/>
          </a:prstGeom>
          <a:noFill/>
        </p:spPr>
        <p:txBody>
          <a:bodyPr wrap="square">
            <a:spAutoFit/>
          </a:bodyPr>
          <a:lstStyle/>
          <a:p>
            <a:pPr lvl="0" algn="ctr" eaLnBrk="0" fontAlgn="base" hangingPunct="0">
              <a:spcBef>
                <a:spcPct val="0"/>
              </a:spcBef>
              <a:spcAft>
                <a:spcPct val="0"/>
              </a:spcAft>
            </a:pPr>
            <a:r>
              <a:rPr lang="uk-UA" b="1" dirty="0">
                <a:latin typeface="Times New Roman" pitchFamily="18" charset="0"/>
                <a:cs typeface="Times New Roman" pitchFamily="18" charset="0"/>
              </a:rPr>
              <a:t>Додаткові ідентифікатори</a:t>
            </a:r>
          </a:p>
          <a:p>
            <a:pPr algn="ctr" eaLnBrk="0" fontAlgn="base" hangingPunct="0">
              <a:spcBef>
                <a:spcPct val="0"/>
              </a:spcBef>
              <a:spcAft>
                <a:spcPct val="0"/>
              </a:spcAft>
            </a:pPr>
            <a:r>
              <a:rPr lang="uk-UA" altLang="uk-UA" dirty="0">
                <a:latin typeface="Times New Roman" pitchFamily="18" charset="0"/>
                <a:cs typeface="Times New Roman" pitchFamily="18" charset="0"/>
              </a:rPr>
              <a:t>місто, штат/провінція, країна, дата народження, вік, рік народження, поштовий індекс, стать</a:t>
            </a:r>
          </a:p>
        </p:txBody>
      </p:sp>
    </p:spTree>
    <p:extLst>
      <p:ext uri="{BB962C8B-B14F-4D97-AF65-F5344CB8AC3E}">
        <p14:creationId xmlns:p14="http://schemas.microsoft.com/office/powerpoint/2010/main" val="338227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AECBCE8-EC46-E0D9-CBE9-494CEA094205}"/>
              </a:ext>
            </a:extLst>
          </p:cNvPr>
          <p:cNvSpPr txBox="1"/>
          <p:nvPr/>
        </p:nvSpPr>
        <p:spPr>
          <a:xfrm>
            <a:off x="874420" y="1081495"/>
            <a:ext cx="7395159" cy="769441"/>
          </a:xfrm>
          <a:prstGeom prst="rect">
            <a:avLst/>
          </a:prstGeom>
          <a:noFill/>
        </p:spPr>
        <p:txBody>
          <a:bodyPr wrap="square">
            <a:spAutoFit/>
          </a:bodyPr>
          <a:lstStyle/>
          <a:p>
            <a:pPr marR="0" lvl="0" indent="0" algn="ctr" fontAlgn="base">
              <a:lnSpc>
                <a:spcPct val="100000"/>
              </a:lnSpc>
              <a:spcBef>
                <a:spcPct val="0"/>
              </a:spcBef>
              <a:spcAft>
                <a:spcPct val="0"/>
              </a:spcAft>
              <a:buClrTx/>
              <a:buSzTx/>
              <a:buFontTx/>
              <a:buNone/>
              <a:tabLst/>
            </a:pPr>
            <a:r>
              <a:rPr lang="uk-UA" altLang="uk-UA" sz="2200" b="1" dirty="0">
                <a:latin typeface="Times New Roman" pitchFamily="18" charset="0"/>
                <a:cs typeface="Times New Roman" pitchFamily="18" charset="0"/>
              </a:rPr>
              <a:t>Подібні аудиторії</a:t>
            </a:r>
          </a:p>
          <a:p>
            <a:pPr marR="0" lvl="0" indent="0" algn="ctr" fontAlgn="base">
              <a:lnSpc>
                <a:spcPct val="100000"/>
              </a:lnSpc>
              <a:spcBef>
                <a:spcPct val="0"/>
              </a:spcBef>
              <a:spcAft>
                <a:spcPct val="0"/>
              </a:spcAft>
              <a:buClrTx/>
              <a:buSzTx/>
              <a:buFontTx/>
              <a:buNone/>
              <a:tabLst/>
            </a:pPr>
            <a:r>
              <a:rPr lang="uk-UA" altLang="uk-UA" sz="2200" dirty="0">
                <a:latin typeface="Times New Roman" pitchFamily="18" charset="0"/>
                <a:cs typeface="Times New Roman" pitchFamily="18" charset="0"/>
              </a:rPr>
              <a:t>(з англ. </a:t>
            </a:r>
            <a:r>
              <a:rPr lang="en-US" sz="2200" i="1" dirty="0">
                <a:solidFill>
                  <a:schemeClr val="bg2">
                    <a:lumMod val="75000"/>
                  </a:schemeClr>
                </a:solidFill>
                <a:latin typeface="Times New Roman" pitchFamily="18" charset="0"/>
                <a:cs typeface="Times New Roman" pitchFamily="18" charset="0"/>
              </a:rPr>
              <a:t>lookalike audience</a:t>
            </a:r>
            <a:r>
              <a:rPr lang="uk-UA" sz="2200"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AE911D59-C450-DD01-F7A5-FF3617C55970}"/>
              </a:ext>
            </a:extLst>
          </p:cNvPr>
          <p:cNvSpPr txBox="1"/>
          <p:nvPr/>
        </p:nvSpPr>
        <p:spPr>
          <a:xfrm>
            <a:off x="874420" y="1898001"/>
            <a:ext cx="7657437" cy="3508653"/>
          </a:xfrm>
          <a:prstGeom prst="rect">
            <a:avLst/>
          </a:prstGeom>
          <a:noFill/>
        </p:spPr>
        <p:txBody>
          <a:bodyPr wrap="square">
            <a:spAutoFit/>
          </a:bodyPr>
          <a:lstStyle/>
          <a:p>
            <a:pPr algn="ctr"/>
            <a:r>
              <a:rPr lang="uk-UA" sz="2400" b="1" dirty="0">
                <a:latin typeface="Times New Roman" pitchFamily="18" charset="0"/>
                <a:cs typeface="Times New Roman" pitchFamily="18" charset="0"/>
              </a:rPr>
              <a:t>Подібна аудиторія </a:t>
            </a:r>
            <a:r>
              <a:rPr lang="uk-UA" sz="2400" dirty="0">
                <a:latin typeface="Times New Roman" pitchFamily="18" charset="0"/>
                <a:cs typeface="Times New Roman" pitchFamily="18" charset="0"/>
              </a:rPr>
              <a:t>– це спосіб, за допомогою якого ваші оголошення можуть охопити нових людей, які, ймовірно, зацікавляться вашим бізнесом, </a:t>
            </a:r>
            <a:r>
              <a:rPr lang="uk-UA" sz="2400" dirty="0">
                <a:highlight>
                  <a:srgbClr val="FFFF00"/>
                </a:highlight>
                <a:latin typeface="Times New Roman" pitchFamily="18" charset="0"/>
                <a:cs typeface="Times New Roman" pitchFamily="18" charset="0"/>
              </a:rPr>
              <a:t>оскільки мають схожі характеристики </a:t>
            </a:r>
            <a:r>
              <a:rPr lang="uk-UA" sz="2400" dirty="0">
                <a:latin typeface="Times New Roman" pitchFamily="18" charset="0"/>
                <a:cs typeface="Times New Roman" pitchFamily="18" charset="0"/>
              </a:rPr>
              <a:t>з вашими наявними клієнтами.</a:t>
            </a:r>
          </a:p>
          <a:p>
            <a:pPr algn="ctr"/>
            <a:endParaRPr lang="uk-UA" dirty="0">
              <a:latin typeface="Times New Roman" pitchFamily="18" charset="0"/>
              <a:cs typeface="Times New Roman" pitchFamily="18" charset="0"/>
            </a:endParaRPr>
          </a:p>
          <a:p>
            <a:pPr algn="ctr"/>
            <a:r>
              <a:rPr lang="uk-UA" dirty="0">
                <a:latin typeface="Times New Roman" pitchFamily="18" charset="0"/>
                <a:cs typeface="Times New Roman" pitchFamily="18" charset="0"/>
              </a:rPr>
              <a:t>Подібна аудиторія використовує наявну спеціальну аудиторію, яку ви вибрали для вихідної аудиторії. Щоб створити схожу аудиторію, наша система використовує таку інформацію, як демографічні дані, інтереси та поведінка вашої вихідної аудиторії, щоб знайти нових людей, які мають подібні якості. Коли ви використовуєте схожу аудиторію, ваша реклама показується цій аудиторії людей, які схожі на ваших наявних клієнтів</a:t>
            </a:r>
          </a:p>
        </p:txBody>
      </p:sp>
      <p:sp>
        <p:nvSpPr>
          <p:cNvPr id="10" name="TextBox 9">
            <a:extLst>
              <a:ext uri="{FF2B5EF4-FFF2-40B4-BE49-F238E27FC236}">
                <a16:creationId xmlns:a16="http://schemas.microsoft.com/office/drawing/2014/main" id="{AC114590-1586-68BC-F485-C8D7305AF704}"/>
              </a:ext>
            </a:extLst>
          </p:cNvPr>
          <p:cNvSpPr txBox="1"/>
          <p:nvPr/>
        </p:nvSpPr>
        <p:spPr>
          <a:xfrm>
            <a:off x="592350" y="5585591"/>
            <a:ext cx="8165650" cy="276999"/>
          </a:xfrm>
          <a:prstGeom prst="rect">
            <a:avLst/>
          </a:prstGeom>
          <a:noFill/>
        </p:spPr>
        <p:txBody>
          <a:bodyPr wrap="square">
            <a:spAutoFit/>
          </a:bodyPr>
          <a:lstStyle/>
          <a:p>
            <a:r>
              <a:rPr lang="uk-UA" sz="1200" dirty="0">
                <a:latin typeface="Times New Roman" panose="02020603050405020304" pitchFamily="18" charset="0"/>
                <a:cs typeface="Times New Roman" panose="02020603050405020304" pitchFamily="18" charset="0"/>
              </a:rPr>
              <a:t>Джерело: </a:t>
            </a:r>
            <a:r>
              <a:rPr lang="en-US" sz="1200" dirty="0">
                <a:latin typeface="Times New Roman" panose="02020603050405020304" pitchFamily="18" charset="0"/>
                <a:cs typeface="Times New Roman" panose="02020603050405020304" pitchFamily="18" charset="0"/>
              </a:rPr>
              <a:t>https://www.facebook.com/business/help/164749007013531</a:t>
            </a:r>
            <a:endParaRPr lang="uk-UA"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103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C114590-1586-68BC-F485-C8D7305AF704}"/>
              </a:ext>
            </a:extLst>
          </p:cNvPr>
          <p:cNvSpPr txBox="1"/>
          <p:nvPr/>
        </p:nvSpPr>
        <p:spPr>
          <a:xfrm>
            <a:off x="592350" y="5585591"/>
            <a:ext cx="8165650" cy="276999"/>
          </a:xfrm>
          <a:prstGeom prst="rect">
            <a:avLst/>
          </a:prstGeom>
          <a:noFill/>
        </p:spPr>
        <p:txBody>
          <a:bodyPr wrap="square">
            <a:spAutoFit/>
          </a:bodyPr>
          <a:lstStyle/>
          <a:p>
            <a:r>
              <a:rPr lang="uk-UA" sz="1200" dirty="0">
                <a:latin typeface="Times New Roman" panose="02020603050405020304" pitchFamily="18" charset="0"/>
                <a:cs typeface="Times New Roman" panose="02020603050405020304" pitchFamily="18" charset="0"/>
              </a:rPr>
              <a:t>Джерело: </a:t>
            </a:r>
            <a:r>
              <a:rPr lang="en-US" sz="1200" dirty="0">
                <a:latin typeface="Times New Roman" panose="02020603050405020304" pitchFamily="18" charset="0"/>
                <a:cs typeface="Times New Roman" panose="02020603050405020304" pitchFamily="18" charset="0"/>
              </a:rPr>
              <a:t>https://www.facebook.com/business/help/164749007013531</a:t>
            </a:r>
            <a:endParaRPr lang="uk-UA" sz="1200"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CB7E990B-A818-48FB-794C-883616692D4B}"/>
              </a:ext>
            </a:extLst>
          </p:cNvPr>
          <p:cNvPicPr>
            <a:picLocks noChangeAspect="1"/>
          </p:cNvPicPr>
          <p:nvPr/>
        </p:nvPicPr>
        <p:blipFill>
          <a:blip r:embed="rId3"/>
          <a:stretch>
            <a:fillRect/>
          </a:stretch>
        </p:blipFill>
        <p:spPr>
          <a:xfrm>
            <a:off x="1911054" y="2220546"/>
            <a:ext cx="5253234" cy="3294401"/>
          </a:xfrm>
          <a:prstGeom prst="rect">
            <a:avLst/>
          </a:prstGeom>
        </p:spPr>
      </p:pic>
      <p:sp>
        <p:nvSpPr>
          <p:cNvPr id="12" name="TextBox 11">
            <a:extLst>
              <a:ext uri="{FF2B5EF4-FFF2-40B4-BE49-F238E27FC236}">
                <a16:creationId xmlns:a16="http://schemas.microsoft.com/office/drawing/2014/main" id="{BC54EF74-1B0C-D55B-6085-7265032A18A2}"/>
              </a:ext>
            </a:extLst>
          </p:cNvPr>
          <p:cNvSpPr txBox="1"/>
          <p:nvPr/>
        </p:nvSpPr>
        <p:spPr>
          <a:xfrm>
            <a:off x="805102" y="1099242"/>
            <a:ext cx="7533796" cy="1323439"/>
          </a:xfrm>
          <a:prstGeom prst="rect">
            <a:avLst/>
          </a:prstGeom>
          <a:noFill/>
        </p:spPr>
        <p:txBody>
          <a:bodyPr wrap="square">
            <a:spAutoFit/>
          </a:bodyPr>
          <a:lstStyle/>
          <a:p>
            <a:pPr algn="just"/>
            <a:r>
              <a:rPr lang="uk-UA" sz="1600" dirty="0">
                <a:latin typeface="Times New Roman" pitchFamily="18" charset="0"/>
                <a:cs typeface="Times New Roman" pitchFamily="18" charset="0"/>
              </a:rPr>
              <a:t>Подібна аудиторія завжди базується на попередньо створеній спеціальній аудиторії </a:t>
            </a:r>
            <a:r>
              <a:rPr lang="en-US" sz="1600" dirty="0">
                <a:latin typeface="Times New Roman" pitchFamily="18" charset="0"/>
                <a:cs typeface="Times New Roman" pitchFamily="18" charset="0"/>
              </a:rPr>
              <a:t>Facebook. </a:t>
            </a:r>
            <a:r>
              <a:rPr lang="uk-UA" sz="1600" dirty="0">
                <a:latin typeface="Times New Roman" pitchFamily="18" charset="0"/>
                <a:cs typeface="Times New Roman" pitchFamily="18" charset="0"/>
              </a:rPr>
              <a:t>Отже, щоб налаштувати нову </a:t>
            </a:r>
            <a:r>
              <a:rPr lang="en-US" sz="1600" dirty="0">
                <a:latin typeface="Times New Roman" pitchFamily="18" charset="0"/>
                <a:cs typeface="Times New Roman" pitchFamily="18" charset="0"/>
              </a:rPr>
              <a:t>Lookalike Audience, </a:t>
            </a:r>
            <a:r>
              <a:rPr lang="uk-UA" sz="1600" dirty="0">
                <a:latin typeface="Times New Roman" pitchFamily="18" charset="0"/>
                <a:cs typeface="Times New Roman" pitchFamily="18" charset="0"/>
              </a:rPr>
              <a:t>вам спочатку потрібна спеціальна аудиторія, яка стане «початковою аудиторією». Алгоритми </a:t>
            </a:r>
            <a:r>
              <a:rPr lang="en-US" sz="1600" dirty="0">
                <a:latin typeface="Times New Roman" pitchFamily="18" charset="0"/>
                <a:cs typeface="Times New Roman" pitchFamily="18" charset="0"/>
              </a:rPr>
              <a:t>Facebook </a:t>
            </a:r>
            <a:r>
              <a:rPr lang="uk-UA" sz="1600" dirty="0">
                <a:latin typeface="Times New Roman" pitchFamily="18" charset="0"/>
                <a:cs typeface="Times New Roman" pitchFamily="18" charset="0"/>
              </a:rPr>
              <a:t>намагатимуться знайти людей, які найбільше схожі на людей у ​​вашій спеціальній аудиторії</a:t>
            </a:r>
          </a:p>
        </p:txBody>
      </p:sp>
    </p:spTree>
    <p:extLst>
      <p:ext uri="{BB962C8B-B14F-4D97-AF65-F5344CB8AC3E}">
        <p14:creationId xmlns:p14="http://schemas.microsoft.com/office/powerpoint/2010/main" val="679238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854628" y="2492896"/>
            <a:ext cx="7641094" cy="129614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uk-UA" sz="3600" dirty="0">
                <a:solidFill>
                  <a:schemeClr val="accent1">
                    <a:lumMod val="75000"/>
                  </a:schemeClr>
                </a:solidFill>
                <a:latin typeface="Times New Roman" pitchFamily="18" charset="0"/>
                <a:cs typeface="Times New Roman" pitchFamily="18" charset="0"/>
              </a:rPr>
              <a:t>4. Історія виникнення соціальної мережі </a:t>
            </a:r>
            <a:r>
              <a:rPr lang="en-US" sz="3600" dirty="0">
                <a:solidFill>
                  <a:schemeClr val="accent1">
                    <a:lumMod val="75000"/>
                  </a:schemeClr>
                </a:solidFill>
                <a:latin typeface="Times New Roman" pitchFamily="18" charset="0"/>
                <a:cs typeface="Times New Roman" pitchFamily="18" charset="0"/>
              </a:rPr>
              <a:t>Instagram</a:t>
            </a:r>
            <a:endParaRPr lang="uk-UA" sz="36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043711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2B04A7A0-ACCD-14B5-146D-3FEF87145313}"/>
              </a:ext>
            </a:extLst>
          </p:cNvPr>
          <p:cNvPicPr>
            <a:picLocks noChangeAspect="1"/>
          </p:cNvPicPr>
          <p:nvPr/>
        </p:nvPicPr>
        <p:blipFill rotWithShape="1">
          <a:blip r:embed="rId3"/>
          <a:srcRect l="5017" r="4596"/>
          <a:stretch/>
        </p:blipFill>
        <p:spPr>
          <a:xfrm>
            <a:off x="611208" y="1329345"/>
            <a:ext cx="7921584" cy="4320480"/>
          </a:xfrm>
          <a:prstGeom prst="rect">
            <a:avLst/>
          </a:prstGeom>
        </p:spPr>
      </p:pic>
      <p:sp>
        <p:nvSpPr>
          <p:cNvPr id="4" name="TextBox 3">
            <a:extLst>
              <a:ext uri="{FF2B5EF4-FFF2-40B4-BE49-F238E27FC236}">
                <a16:creationId xmlns:a16="http://schemas.microsoft.com/office/drawing/2014/main" id="{BF0D3194-D462-2486-7133-DD895757208D}"/>
              </a:ext>
            </a:extLst>
          </p:cNvPr>
          <p:cNvSpPr txBox="1"/>
          <p:nvPr/>
        </p:nvSpPr>
        <p:spPr>
          <a:xfrm>
            <a:off x="2113732" y="1266652"/>
            <a:ext cx="4916536" cy="553998"/>
          </a:xfrm>
          <a:prstGeom prst="rect">
            <a:avLst/>
          </a:prstGeom>
          <a:noFill/>
        </p:spPr>
        <p:txBody>
          <a:bodyPr wrap="square">
            <a:spAutoFit/>
          </a:bodyPr>
          <a:lstStyle/>
          <a:p>
            <a:pPr algn="ctr"/>
            <a:r>
              <a:rPr lang="uk-UA" sz="3000" b="1" dirty="0">
                <a:solidFill>
                  <a:schemeClr val="bg1"/>
                </a:solidFill>
                <a:latin typeface="Times New Roman" panose="02020603050405020304" pitchFamily="18" charset="0"/>
                <a:cs typeface="Times New Roman" panose="02020603050405020304" pitchFamily="18" charset="0"/>
              </a:rPr>
              <a:t>Співзасновники </a:t>
            </a:r>
            <a:r>
              <a:rPr lang="en-US" sz="3000" b="1" dirty="0">
                <a:solidFill>
                  <a:schemeClr val="bg1"/>
                </a:solidFill>
                <a:latin typeface="Times New Roman" panose="02020603050405020304" pitchFamily="18" charset="0"/>
                <a:cs typeface="Times New Roman" panose="02020603050405020304" pitchFamily="18" charset="0"/>
              </a:rPr>
              <a:t>Instagram</a:t>
            </a:r>
            <a:endParaRPr lang="uk-UA" sz="3000"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EBD15EF-FA5B-C009-40C5-F8D1E17577FA}"/>
              </a:ext>
            </a:extLst>
          </p:cNvPr>
          <p:cNvSpPr txBox="1"/>
          <p:nvPr/>
        </p:nvSpPr>
        <p:spPr>
          <a:xfrm>
            <a:off x="467544" y="4697658"/>
            <a:ext cx="2304256" cy="830997"/>
          </a:xfrm>
          <a:prstGeom prst="rect">
            <a:avLst/>
          </a:prstGeom>
          <a:noFill/>
        </p:spPr>
        <p:txBody>
          <a:bodyPr wrap="square">
            <a:spAutoFit/>
          </a:bodyPr>
          <a:lstStyle/>
          <a:p>
            <a:pPr algn="ctr"/>
            <a:r>
              <a:rPr lang="uk-UA" sz="2000" b="1" dirty="0">
                <a:solidFill>
                  <a:schemeClr val="bg1"/>
                </a:solidFill>
                <a:latin typeface="Times New Roman" panose="02020603050405020304" pitchFamily="18" charset="0"/>
                <a:cs typeface="Times New Roman" panose="02020603050405020304" pitchFamily="18" charset="0"/>
              </a:rPr>
              <a:t>Майкл Крігер</a:t>
            </a:r>
          </a:p>
          <a:p>
            <a:pPr algn="ctr"/>
            <a:r>
              <a:rPr lang="uk-UA" sz="1400" dirty="0">
                <a:solidFill>
                  <a:schemeClr val="bg1"/>
                </a:solidFill>
                <a:latin typeface="Times New Roman" panose="02020603050405020304" pitchFamily="18" charset="0"/>
                <a:cs typeface="Times New Roman" panose="02020603050405020304" pitchFamily="18" charset="0"/>
              </a:rPr>
              <a:t>(04.03.1986)</a:t>
            </a:r>
          </a:p>
          <a:p>
            <a:pPr algn="ctr"/>
            <a:r>
              <a:rPr lang="uk-UA" sz="1400" dirty="0">
                <a:solidFill>
                  <a:schemeClr val="bg1"/>
                </a:solidFill>
                <a:latin typeface="Times New Roman" panose="02020603050405020304" pitchFamily="18" charset="0"/>
                <a:cs typeface="Times New Roman" panose="02020603050405020304" pitchFamily="18" charset="0"/>
              </a:rPr>
              <a:t>громадянин Бразилії</a:t>
            </a:r>
          </a:p>
        </p:txBody>
      </p:sp>
      <p:sp>
        <p:nvSpPr>
          <p:cNvPr id="6" name="TextBox 5">
            <a:extLst>
              <a:ext uri="{FF2B5EF4-FFF2-40B4-BE49-F238E27FC236}">
                <a16:creationId xmlns:a16="http://schemas.microsoft.com/office/drawing/2014/main" id="{D54F552F-4C43-1F3D-75E8-651AB49A6267}"/>
              </a:ext>
            </a:extLst>
          </p:cNvPr>
          <p:cNvSpPr txBox="1"/>
          <p:nvPr/>
        </p:nvSpPr>
        <p:spPr>
          <a:xfrm>
            <a:off x="6146180" y="4756791"/>
            <a:ext cx="2612280" cy="830997"/>
          </a:xfrm>
          <a:prstGeom prst="rect">
            <a:avLst/>
          </a:prstGeom>
          <a:noFill/>
        </p:spPr>
        <p:txBody>
          <a:bodyPr wrap="square">
            <a:spAutoFit/>
          </a:bodyPr>
          <a:lstStyle/>
          <a:p>
            <a:pPr algn="ctr"/>
            <a:r>
              <a:rPr lang="uk-UA" sz="2000" b="1" dirty="0">
                <a:solidFill>
                  <a:schemeClr val="bg1"/>
                </a:solidFill>
                <a:latin typeface="Times New Roman" panose="02020603050405020304" pitchFamily="18" charset="0"/>
                <a:cs typeface="Times New Roman" panose="02020603050405020304" pitchFamily="18" charset="0"/>
              </a:rPr>
              <a:t>Кевін Систром</a:t>
            </a:r>
          </a:p>
          <a:p>
            <a:pPr algn="ctr"/>
            <a:r>
              <a:rPr lang="uk-UA" sz="1400" dirty="0">
                <a:solidFill>
                  <a:schemeClr val="bg1"/>
                </a:solidFill>
                <a:latin typeface="Times New Roman" panose="02020603050405020304" pitchFamily="18" charset="0"/>
                <a:cs typeface="Times New Roman" panose="02020603050405020304" pitchFamily="18" charset="0"/>
              </a:rPr>
              <a:t>(30.12.1983)</a:t>
            </a:r>
          </a:p>
          <a:p>
            <a:pPr algn="ctr"/>
            <a:r>
              <a:rPr lang="uk-UA" sz="1400" dirty="0">
                <a:solidFill>
                  <a:schemeClr val="bg1"/>
                </a:solidFill>
                <a:latin typeface="Times New Roman" panose="02020603050405020304" pitchFamily="18" charset="0"/>
                <a:cs typeface="Times New Roman" panose="02020603050405020304" pitchFamily="18" charset="0"/>
              </a:rPr>
              <a:t>громадянин США</a:t>
            </a:r>
          </a:p>
        </p:txBody>
      </p:sp>
    </p:spTree>
    <p:extLst>
      <p:ext uri="{BB962C8B-B14F-4D97-AF65-F5344CB8AC3E}">
        <p14:creationId xmlns:p14="http://schemas.microsoft.com/office/powerpoint/2010/main" val="539564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3635896" y="2385572"/>
            <a:ext cx="4536504" cy="118744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500" b="1" dirty="0">
                <a:solidFill>
                  <a:schemeClr val="tx1"/>
                </a:solidFill>
                <a:latin typeface="Times New Roman" pitchFamily="18" charset="0"/>
                <a:cs typeface="Times New Roman" pitchFamily="18" charset="0"/>
              </a:rPr>
              <a:t>Що поєднало цих людей?</a:t>
            </a:r>
            <a:endParaRPr lang="uk-UA" sz="3500" dirty="0">
              <a:solidFill>
                <a:schemeClr val="tx1"/>
              </a:solidFill>
              <a:latin typeface="Times New Roman" pitchFamily="18" charset="0"/>
              <a:cs typeface="Times New Roman" pitchFamily="18" charset="0"/>
            </a:endParaRPr>
          </a:p>
        </p:txBody>
      </p:sp>
      <p:pic>
        <p:nvPicPr>
          <p:cNvPr id="3" name="Рисунок 2">
            <a:extLst>
              <a:ext uri="{FF2B5EF4-FFF2-40B4-BE49-F238E27FC236}">
                <a16:creationId xmlns:a16="http://schemas.microsoft.com/office/drawing/2014/main" id="{D9E3389C-8522-2900-3AE1-45A7F8958AA6}"/>
              </a:ext>
            </a:extLst>
          </p:cNvPr>
          <p:cNvPicPr>
            <a:picLocks noChangeAspect="1"/>
          </p:cNvPicPr>
          <p:nvPr/>
        </p:nvPicPr>
        <p:blipFill>
          <a:blip r:embed="rId3"/>
          <a:stretch>
            <a:fillRect/>
          </a:stretch>
        </p:blipFill>
        <p:spPr>
          <a:xfrm>
            <a:off x="1483692" y="1712466"/>
            <a:ext cx="1921444" cy="3078677"/>
          </a:xfrm>
          <a:prstGeom prst="rect">
            <a:avLst/>
          </a:prstGeom>
        </p:spPr>
      </p:pic>
    </p:spTree>
    <p:extLst>
      <p:ext uri="{BB962C8B-B14F-4D97-AF65-F5344CB8AC3E}">
        <p14:creationId xmlns:p14="http://schemas.microsoft.com/office/powerpoint/2010/main" val="2816061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3635895" y="830271"/>
            <a:ext cx="4536504" cy="61138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500" b="1" dirty="0">
                <a:solidFill>
                  <a:schemeClr val="tx1"/>
                </a:solidFill>
                <a:latin typeface="Times New Roman" pitchFamily="18" charset="0"/>
                <a:cs typeface="Times New Roman" pitchFamily="18" charset="0"/>
              </a:rPr>
              <a:t>Що поєднало цих людей?</a:t>
            </a:r>
            <a:endParaRPr lang="uk-UA" sz="2500" dirty="0">
              <a:solidFill>
                <a:schemeClr val="tx1"/>
              </a:solidFill>
              <a:latin typeface="Times New Roman" pitchFamily="18" charset="0"/>
              <a:cs typeface="Times New Roman" pitchFamily="18" charset="0"/>
            </a:endParaRPr>
          </a:p>
        </p:txBody>
      </p:sp>
      <p:pic>
        <p:nvPicPr>
          <p:cNvPr id="3" name="Рисунок 2">
            <a:extLst>
              <a:ext uri="{FF2B5EF4-FFF2-40B4-BE49-F238E27FC236}">
                <a16:creationId xmlns:a16="http://schemas.microsoft.com/office/drawing/2014/main" id="{D9E3389C-8522-2900-3AE1-45A7F8958AA6}"/>
              </a:ext>
            </a:extLst>
          </p:cNvPr>
          <p:cNvPicPr>
            <a:picLocks noChangeAspect="1"/>
          </p:cNvPicPr>
          <p:nvPr/>
        </p:nvPicPr>
        <p:blipFill>
          <a:blip r:embed="rId3"/>
          <a:stretch>
            <a:fillRect/>
          </a:stretch>
        </p:blipFill>
        <p:spPr>
          <a:xfrm>
            <a:off x="3415320" y="782539"/>
            <a:ext cx="441151" cy="706844"/>
          </a:xfrm>
          <a:prstGeom prst="rect">
            <a:avLst/>
          </a:prstGeom>
        </p:spPr>
      </p:pic>
      <p:pic>
        <p:nvPicPr>
          <p:cNvPr id="2050" name="Picture 2">
            <a:extLst>
              <a:ext uri="{FF2B5EF4-FFF2-40B4-BE49-F238E27FC236}">
                <a16:creationId xmlns:a16="http://schemas.microsoft.com/office/drawing/2014/main" id="{F0C7F467-3B39-EC60-BC3A-0246FB58F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353" y="1474126"/>
            <a:ext cx="6934149" cy="4457667"/>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a:extLst>
              <a:ext uri="{FF2B5EF4-FFF2-40B4-BE49-F238E27FC236}">
                <a16:creationId xmlns:a16="http://schemas.microsoft.com/office/drawing/2014/main" id="{90A4977D-4087-A33F-0E74-6319C275673E}"/>
              </a:ext>
            </a:extLst>
          </p:cNvPr>
          <p:cNvSpPr txBox="1">
            <a:spLocks/>
          </p:cNvSpPr>
          <p:nvPr/>
        </p:nvSpPr>
        <p:spPr>
          <a:xfrm>
            <a:off x="1259632" y="2357836"/>
            <a:ext cx="6925046" cy="61138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4000" b="1" dirty="0">
                <a:solidFill>
                  <a:schemeClr val="bg1"/>
                </a:solidFill>
                <a:latin typeface="Times New Roman" pitchFamily="18" charset="0"/>
                <a:cs typeface="Times New Roman" pitchFamily="18" charset="0"/>
              </a:rPr>
              <a:t>Стенфордський університет</a:t>
            </a:r>
            <a:endParaRPr lang="uk-UA"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744584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755576" y="1414154"/>
            <a:ext cx="7740146" cy="403107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Clr>
                <a:schemeClr val="tx1"/>
              </a:buClr>
              <a:buNone/>
            </a:pPr>
            <a:r>
              <a:rPr lang="uk-UA" sz="2500" dirty="0">
                <a:solidFill>
                  <a:schemeClr val="tx1"/>
                </a:solidFill>
                <a:latin typeface="Times New Roman" pitchFamily="18" charset="0"/>
                <a:cs typeface="Times New Roman" pitchFamily="18" charset="0"/>
              </a:rPr>
              <a:t>Чому варто вибрати</a:t>
            </a:r>
          </a:p>
          <a:p>
            <a:pPr marL="0" indent="0" algn="ctr">
              <a:spcBef>
                <a:spcPts val="0"/>
              </a:spcBef>
              <a:spcAft>
                <a:spcPts val="0"/>
              </a:spcAft>
              <a:buClr>
                <a:schemeClr val="tx1"/>
              </a:buClr>
              <a:buNone/>
            </a:pPr>
            <a:r>
              <a:rPr lang="uk-UA" sz="2500" b="1" dirty="0">
                <a:solidFill>
                  <a:schemeClr val="tx1"/>
                </a:solidFill>
                <a:latin typeface="Times New Roman" pitchFamily="18" charset="0"/>
                <a:cs typeface="Times New Roman" pitchFamily="18" charset="0"/>
              </a:rPr>
              <a:t>Стенфордський університет </a:t>
            </a:r>
            <a:r>
              <a:rPr lang="uk-UA" sz="2500" dirty="0">
                <a:solidFill>
                  <a:schemeClr val="tx1"/>
                </a:solidFill>
                <a:latin typeface="Times New Roman" pitchFamily="18" charset="0"/>
                <a:cs typeface="Times New Roman" pitchFamily="18" charset="0"/>
              </a:rPr>
              <a:t>для навчання?</a:t>
            </a:r>
          </a:p>
          <a:p>
            <a:pPr marL="285750" indent="-285750" algn="just">
              <a:spcBef>
                <a:spcPts val="0"/>
              </a:spcBef>
              <a:spcAft>
                <a:spcPts val="0"/>
              </a:spcAft>
              <a:buClr>
                <a:schemeClr val="tx1"/>
              </a:buClr>
              <a:buFont typeface="Wingdings" panose="05000000000000000000" pitchFamily="2" charset="2"/>
              <a:buChar char="ü"/>
            </a:pPr>
            <a:r>
              <a:rPr lang="uk-UA" sz="1500" dirty="0">
                <a:solidFill>
                  <a:schemeClr val="tx1"/>
                </a:solidFill>
                <a:latin typeface="Times New Roman" pitchFamily="18" charset="0"/>
                <a:cs typeface="Times New Roman" pitchFamily="18" charset="0"/>
              </a:rPr>
              <a:t>5 місце в рейтингу університетів США </a:t>
            </a:r>
            <a:r>
              <a:rPr lang="en-US" sz="1500" dirty="0">
                <a:solidFill>
                  <a:schemeClr val="tx1"/>
                </a:solidFill>
                <a:latin typeface="Times New Roman" pitchFamily="18" charset="0"/>
                <a:cs typeface="Times New Roman" pitchFamily="18" charset="0"/>
              </a:rPr>
              <a:t>US News Best Colleges 2017</a:t>
            </a:r>
            <a:r>
              <a:rPr lang="uk-UA" sz="1500" dirty="0">
                <a:solidFill>
                  <a:schemeClr val="tx1"/>
                </a:solidFill>
                <a:latin typeface="Times New Roman" pitchFamily="18" charset="0"/>
                <a:cs typeface="Times New Roman" pitchFamily="18" charset="0"/>
              </a:rPr>
              <a:t> (сумарна оцінка рейтингу</a:t>
            </a:r>
            <a:r>
              <a:rPr lang="en-US" sz="1500" dirty="0">
                <a:solidFill>
                  <a:schemeClr val="tx1"/>
                </a:solidFill>
                <a:latin typeface="Times New Roman" pitchFamily="18" charset="0"/>
                <a:cs typeface="Times New Roman" pitchFamily="18" charset="0"/>
              </a:rPr>
              <a:t> – 95</a:t>
            </a:r>
            <a:r>
              <a:rPr lang="uk-UA" sz="1500" dirty="0">
                <a:solidFill>
                  <a:schemeClr val="tx1"/>
                </a:solidFill>
                <a:latin typeface="Times New Roman" pitchFamily="18" charset="0"/>
                <a:cs typeface="Times New Roman" pitchFamily="18" charset="0"/>
              </a:rPr>
              <a:t>/</a:t>
            </a:r>
            <a:r>
              <a:rPr lang="en-US" sz="1500" dirty="0">
                <a:solidFill>
                  <a:schemeClr val="tx1"/>
                </a:solidFill>
                <a:latin typeface="Times New Roman" pitchFamily="18" charset="0"/>
                <a:cs typeface="Times New Roman" pitchFamily="18" charset="0"/>
              </a:rPr>
              <a:t>100 </a:t>
            </a:r>
            <a:r>
              <a:rPr lang="uk-UA" sz="1500" dirty="0">
                <a:solidFill>
                  <a:schemeClr val="tx1"/>
                </a:solidFill>
                <a:latin typeface="Times New Roman" pitchFamily="18" charset="0"/>
                <a:cs typeface="Times New Roman" pitchFamily="18" charset="0"/>
              </a:rPr>
              <a:t>балів</a:t>
            </a:r>
            <a:r>
              <a:rPr lang="en-US" sz="1500" dirty="0">
                <a:solidFill>
                  <a:schemeClr val="tx1"/>
                </a:solidFill>
                <a:latin typeface="Times New Roman" pitchFamily="18" charset="0"/>
                <a:cs typeface="Times New Roman" pitchFamily="18" charset="0"/>
              </a:rPr>
              <a:t>)</a:t>
            </a:r>
            <a:endParaRPr lang="uk-UA" sz="1500" dirty="0">
              <a:solidFill>
                <a:schemeClr val="tx1"/>
              </a:solidFill>
              <a:latin typeface="Times New Roman" pitchFamily="18" charset="0"/>
              <a:cs typeface="Times New Roman" pitchFamily="18" charset="0"/>
            </a:endParaRPr>
          </a:p>
          <a:p>
            <a:pPr marL="285750" indent="-285750" algn="just">
              <a:spcBef>
                <a:spcPts val="0"/>
              </a:spcBef>
              <a:spcAft>
                <a:spcPts val="0"/>
              </a:spcAft>
              <a:buClr>
                <a:schemeClr val="tx1"/>
              </a:buClr>
              <a:buFont typeface="Wingdings" panose="05000000000000000000" pitchFamily="2" charset="2"/>
              <a:buChar char="ü"/>
            </a:pPr>
            <a:r>
              <a:rPr lang="uk-UA" sz="1500" dirty="0">
                <a:solidFill>
                  <a:schemeClr val="tx1"/>
                </a:solidFill>
                <a:latin typeface="Times New Roman" pitchFamily="18" charset="0"/>
                <a:cs typeface="Times New Roman" pitchFamily="18" charset="0"/>
              </a:rPr>
              <a:t>1 місце в рейтингу університетів США за спеціальностями «Інженерна справа», «Електрика і електроніка», «Підприємництво», «Біохімія і біофізіка», «Генетика і геноміка», «нейробіологія», «Інформаційні технології», «Екологія», «Мікроекономіка»</a:t>
            </a:r>
          </a:p>
          <a:p>
            <a:pPr marL="285750" indent="-285750" algn="just">
              <a:spcBef>
                <a:spcPts val="0"/>
              </a:spcBef>
              <a:spcAft>
                <a:spcPts val="0"/>
              </a:spcAft>
              <a:buClr>
                <a:schemeClr val="tx1"/>
              </a:buClr>
              <a:buFont typeface="Wingdings" panose="05000000000000000000" pitchFamily="2" charset="2"/>
              <a:buChar char="ü"/>
            </a:pPr>
            <a:r>
              <a:rPr lang="uk-UA" sz="1500" dirty="0">
                <a:solidFill>
                  <a:schemeClr val="tx1"/>
                </a:solidFill>
                <a:latin typeface="Times New Roman" pitchFamily="18" charset="0"/>
                <a:cs typeface="Times New Roman" pitchFamily="18" charset="0"/>
              </a:rPr>
              <a:t>в університеті працюють і викладають 20 Нобелівських лауреатів, 4 володарі Пулітцерівської премії, 163 члена Національної академії наук США, 29 членів Національної академії освіти США</a:t>
            </a:r>
          </a:p>
          <a:p>
            <a:pPr marL="285750" indent="-285750" algn="just">
              <a:spcBef>
                <a:spcPts val="0"/>
              </a:spcBef>
              <a:spcAft>
                <a:spcPts val="0"/>
              </a:spcAft>
              <a:buClr>
                <a:schemeClr val="tx1"/>
              </a:buClr>
              <a:buFont typeface="Wingdings" panose="05000000000000000000" pitchFamily="2" charset="2"/>
              <a:buChar char="ü"/>
            </a:pPr>
            <a:r>
              <a:rPr lang="uk-UA" sz="1500" dirty="0">
                <a:solidFill>
                  <a:schemeClr val="tx1"/>
                </a:solidFill>
                <a:latin typeface="Times New Roman" pitchFamily="18" charset="0"/>
                <a:cs typeface="Times New Roman" pitchFamily="18" charset="0"/>
              </a:rPr>
              <a:t>високий річний дослідний бюджет (</a:t>
            </a:r>
            <a:r>
              <a:rPr lang="en-US" sz="1500" dirty="0">
                <a:solidFill>
                  <a:schemeClr val="tx1"/>
                </a:solidFill>
                <a:latin typeface="Times New Roman" pitchFamily="18" charset="0"/>
                <a:cs typeface="Times New Roman" pitchFamily="18" charset="0"/>
              </a:rPr>
              <a:t>$</a:t>
            </a:r>
            <a:r>
              <a:rPr lang="uk-UA" sz="1500" dirty="0">
                <a:solidFill>
                  <a:schemeClr val="tx1"/>
                </a:solidFill>
                <a:latin typeface="Times New Roman" pitchFamily="18" charset="0"/>
                <a:cs typeface="Times New Roman" pitchFamily="18" charset="0"/>
              </a:rPr>
              <a:t>1,2 млрд)</a:t>
            </a:r>
          </a:p>
          <a:p>
            <a:pPr marL="285750" indent="-285750" algn="just">
              <a:spcBef>
                <a:spcPts val="0"/>
              </a:spcBef>
              <a:spcAft>
                <a:spcPts val="0"/>
              </a:spcAft>
              <a:buClr>
                <a:schemeClr val="tx1"/>
              </a:buClr>
              <a:buFont typeface="Wingdings" panose="05000000000000000000" pitchFamily="2" charset="2"/>
              <a:buChar char="ü"/>
            </a:pPr>
            <a:r>
              <a:rPr lang="uk-UA" sz="1500" dirty="0">
                <a:solidFill>
                  <a:schemeClr val="tx1"/>
                </a:solidFill>
                <a:latin typeface="Times New Roman" pitchFamily="18" charset="0"/>
                <a:cs typeface="Times New Roman" pitchFamily="18" charset="0"/>
              </a:rPr>
              <a:t>відомий тим, що навчальний план складається індивідуально для кожного студента</a:t>
            </a:r>
          </a:p>
          <a:p>
            <a:pPr marL="285750" indent="-285750" algn="just">
              <a:spcBef>
                <a:spcPts val="0"/>
              </a:spcBef>
              <a:spcAft>
                <a:spcPts val="0"/>
              </a:spcAft>
              <a:buClr>
                <a:schemeClr val="tx1"/>
              </a:buClr>
              <a:buFont typeface="Wingdings" panose="05000000000000000000" pitchFamily="2" charset="2"/>
              <a:buChar char="ü"/>
            </a:pPr>
            <a:r>
              <a:rPr lang="uk-UA" sz="1500" dirty="0">
                <a:solidFill>
                  <a:schemeClr val="tx1"/>
                </a:solidFill>
                <a:latin typeface="Times New Roman" pitchFamily="18" charset="0"/>
                <a:cs typeface="Times New Roman" pitchFamily="18" charset="0"/>
              </a:rPr>
              <a:t>пропонує своїм студентам провести навчальний рік в одному з партнерських університетів Європи та США</a:t>
            </a:r>
          </a:p>
          <a:p>
            <a:pPr marL="285750" indent="-285750" algn="just">
              <a:spcBef>
                <a:spcPts val="0"/>
              </a:spcBef>
              <a:spcAft>
                <a:spcPts val="0"/>
              </a:spcAft>
              <a:buClr>
                <a:schemeClr val="tx1"/>
              </a:buClr>
              <a:buFont typeface="Wingdings" panose="05000000000000000000" pitchFamily="2" charset="2"/>
              <a:buChar char="ü"/>
            </a:pPr>
            <a:r>
              <a:rPr lang="uk-UA" sz="1500" dirty="0">
                <a:solidFill>
                  <a:schemeClr val="tx1"/>
                </a:solidFill>
                <a:latin typeface="Times New Roman" pitchFamily="18" charset="0"/>
                <a:cs typeface="Times New Roman" pitchFamily="18" charset="0"/>
              </a:rPr>
              <a:t>функціонує близько 650 студентських спільнот, що охоплюють широкий спектр інтересів (мистецтво, громадські роботи, культуру, ЗМІ, політику)</a:t>
            </a:r>
          </a:p>
          <a:p>
            <a:pPr marL="0" indent="0" algn="just">
              <a:spcBef>
                <a:spcPts val="0"/>
              </a:spcBef>
              <a:spcAft>
                <a:spcPts val="0"/>
              </a:spcAft>
              <a:buNone/>
            </a:pPr>
            <a:endParaRPr lang="uk-UA" sz="1500" dirty="0">
              <a:solidFill>
                <a:schemeClr val="tx1"/>
              </a:solidFill>
              <a:latin typeface="Times New Roman" pitchFamily="18" charset="0"/>
              <a:cs typeface="Times New Roman" pitchFamily="18" charset="0"/>
            </a:endParaRPr>
          </a:p>
          <a:p>
            <a:pPr marL="0" indent="0" algn="just">
              <a:spcBef>
                <a:spcPts val="0"/>
              </a:spcBef>
              <a:spcAft>
                <a:spcPts val="0"/>
              </a:spcAft>
              <a:buNone/>
            </a:pPr>
            <a:endParaRPr lang="uk-UA" sz="1500" dirty="0">
              <a:solidFill>
                <a:schemeClr val="tx1"/>
              </a:solidFill>
              <a:latin typeface="Times New Roman" pitchFamily="18" charset="0"/>
              <a:cs typeface="Times New Roman" pitchFamily="18" charset="0"/>
            </a:endParaRPr>
          </a:p>
          <a:p>
            <a:pPr marL="0" indent="0" algn="just">
              <a:spcBef>
                <a:spcPts val="0"/>
              </a:spcBef>
              <a:spcAft>
                <a:spcPts val="0"/>
              </a:spcAft>
              <a:buNone/>
            </a:pPr>
            <a:endParaRPr lang="uk-UA" sz="15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637906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DEBD15EF-FA5B-C009-40C5-F8D1E17577FA}"/>
              </a:ext>
            </a:extLst>
          </p:cNvPr>
          <p:cNvSpPr txBox="1"/>
          <p:nvPr/>
        </p:nvSpPr>
        <p:spPr>
          <a:xfrm>
            <a:off x="971600" y="1073683"/>
            <a:ext cx="7825729" cy="1477328"/>
          </a:xfrm>
          <a:prstGeom prst="rect">
            <a:avLst/>
          </a:prstGeom>
          <a:noFill/>
        </p:spPr>
        <p:txBody>
          <a:bodyPr wrap="square">
            <a:spAutoFit/>
          </a:bodyPr>
          <a:lstStyle/>
          <a:p>
            <a:pPr algn="ctr"/>
            <a:r>
              <a:rPr lang="en-US" sz="3000" b="1" dirty="0">
                <a:latin typeface="Times New Roman" panose="02020603050405020304" pitchFamily="18" charset="0"/>
                <a:cs typeface="Times New Roman" panose="02020603050405020304" pitchFamily="18" charset="0"/>
              </a:rPr>
              <a:t>Instagram </a:t>
            </a:r>
            <a:r>
              <a:rPr lang="uk-UA" sz="3000" dirty="0">
                <a:latin typeface="Times New Roman" panose="02020603050405020304" pitchFamily="18" charset="0"/>
                <a:cs typeface="Times New Roman" panose="02020603050405020304" pitchFamily="18" charset="0"/>
              </a:rPr>
              <a:t>міг би називатися</a:t>
            </a:r>
            <a:r>
              <a:rPr lang="uk-UA" sz="3000" b="1"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Burbn </a:t>
            </a:r>
            <a:r>
              <a:rPr lang="uk-UA" sz="3000" dirty="0">
                <a:latin typeface="Times New Roman" panose="02020603050405020304" pitchFamily="18" charset="0"/>
                <a:cs typeface="Times New Roman" panose="02020603050405020304" pitchFamily="18" charset="0"/>
              </a:rPr>
              <a:t>на честь бурбона</a:t>
            </a:r>
            <a:r>
              <a:rPr lang="en-US" sz="3000" dirty="0">
                <a:latin typeface="Times New Roman" panose="02020603050405020304" pitchFamily="18" charset="0"/>
                <a:cs typeface="Times New Roman" panose="02020603050405020304" pitchFamily="18" charset="0"/>
              </a:rPr>
              <a:t> (bourbon)</a:t>
            </a:r>
            <a:r>
              <a:rPr lang="uk-UA" sz="3000" dirty="0">
                <a:latin typeface="Times New Roman" panose="02020603050405020304" pitchFamily="18" charset="0"/>
                <a:cs typeface="Times New Roman" panose="02020603050405020304" pitchFamily="18" charset="0"/>
              </a:rPr>
              <a:t>, американського міцного алкоголю, але не сталося</a:t>
            </a:r>
            <a:endParaRPr lang="uk-UA" sz="2200" dirty="0">
              <a:latin typeface="Times New Roman" panose="02020603050405020304" pitchFamily="18" charset="0"/>
              <a:cs typeface="Times New Roman" panose="02020603050405020304" pitchFamily="18" charset="0"/>
            </a:endParaRPr>
          </a:p>
        </p:txBody>
      </p:sp>
      <p:sp>
        <p:nvSpPr>
          <p:cNvPr id="16" name="Объект 3">
            <a:extLst>
              <a:ext uri="{FF2B5EF4-FFF2-40B4-BE49-F238E27FC236}">
                <a16:creationId xmlns:a16="http://schemas.microsoft.com/office/drawing/2014/main" id="{4FCD33B3-1557-7ED7-02FF-8AB6924109CE}"/>
              </a:ext>
            </a:extLst>
          </p:cNvPr>
          <p:cNvSpPr txBox="1">
            <a:spLocks/>
          </p:cNvSpPr>
          <p:nvPr/>
        </p:nvSpPr>
        <p:spPr>
          <a:xfrm>
            <a:off x="854628" y="5877272"/>
            <a:ext cx="7641094"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fontAlgn="base">
              <a:spcBef>
                <a:spcPts val="0"/>
              </a:spcBef>
              <a:spcAft>
                <a:spcPts val="0"/>
              </a:spcAft>
              <a:buNone/>
            </a:pPr>
            <a:r>
              <a:rPr lang="uk-UA" altLang="uk-UA" sz="1300" dirty="0">
                <a:solidFill>
                  <a:schemeClr val="tx1"/>
                </a:solidFill>
                <a:latin typeface="Times New Roman" pitchFamily="18" charset="0"/>
                <a:cs typeface="Times New Roman" pitchFamily="18" charset="0"/>
              </a:rPr>
              <a:t>Додатково: </a:t>
            </a:r>
            <a:r>
              <a:rPr lang="en-US" sz="1300" dirty="0">
                <a:solidFill>
                  <a:schemeClr val="tx1"/>
                </a:solidFill>
                <a:latin typeface="Times New Roman" pitchFamily="18" charset="0"/>
                <a:cs typeface="Times New Roman" pitchFamily="18" charset="0"/>
              </a:rPr>
              <a:t>https://www.theatlantic.com/technology/archive/2014/07/instagram-used-to-be-called-brbn/373815/</a:t>
            </a:r>
            <a:endParaRPr lang="uk-UA" sz="1300" dirty="0">
              <a:solidFill>
                <a:schemeClr val="tx1"/>
              </a:solidFill>
              <a:latin typeface="Times New Roman" pitchFamily="18" charset="0"/>
              <a:cs typeface="Times New Roman" pitchFamily="18" charset="0"/>
            </a:endParaRPr>
          </a:p>
        </p:txBody>
      </p:sp>
      <p:pic>
        <p:nvPicPr>
          <p:cNvPr id="1026" name="Picture 2" descr="Kevin Systrom - CEO of Instagram">
            <a:extLst>
              <a:ext uri="{FF2B5EF4-FFF2-40B4-BE49-F238E27FC236}">
                <a16:creationId xmlns:a16="http://schemas.microsoft.com/office/drawing/2014/main" id="{00A88097-E9DC-F78F-9C95-894152F89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286" y="2590599"/>
            <a:ext cx="5316242" cy="29575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753F881-AAA9-4E9D-B15A-EA8C047E52D9}"/>
              </a:ext>
            </a:extLst>
          </p:cNvPr>
          <p:cNvSpPr txBox="1"/>
          <p:nvPr/>
        </p:nvSpPr>
        <p:spPr>
          <a:xfrm>
            <a:off x="5971141" y="2662931"/>
            <a:ext cx="1481179" cy="707886"/>
          </a:xfrm>
          <a:prstGeom prst="rect">
            <a:avLst/>
          </a:prstGeom>
          <a:noFill/>
        </p:spPr>
        <p:txBody>
          <a:bodyPr wrap="square">
            <a:spAutoFit/>
          </a:bodyPr>
          <a:lstStyle/>
          <a:p>
            <a:pPr algn="ctr"/>
            <a:r>
              <a:rPr lang="uk-UA" sz="2000" dirty="0">
                <a:solidFill>
                  <a:schemeClr val="bg1"/>
                </a:solidFill>
                <a:latin typeface="Times New Roman" panose="02020603050405020304" pitchFamily="18" charset="0"/>
                <a:cs typeface="Times New Roman" panose="02020603050405020304" pitchFamily="18" charset="0"/>
              </a:rPr>
              <a:t>Кевін Систром</a:t>
            </a:r>
          </a:p>
        </p:txBody>
      </p:sp>
    </p:spTree>
    <p:extLst>
      <p:ext uri="{BB962C8B-B14F-4D97-AF65-F5344CB8AC3E}">
        <p14:creationId xmlns:p14="http://schemas.microsoft.com/office/powerpoint/2010/main" val="2757357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841106" y="1450079"/>
            <a:ext cx="7654616" cy="707887"/>
          </a:xfrm>
          <a:prstGeom prst="rect">
            <a:avLst/>
          </a:prstGeom>
          <a:no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1800" b="1" dirty="0">
                <a:solidFill>
                  <a:schemeClr val="tx1"/>
                </a:solidFill>
                <a:latin typeface="Times New Roman" pitchFamily="18" charset="0"/>
                <a:cs typeface="Times New Roman" pitchFamily="18" charset="0"/>
              </a:rPr>
              <a:t>6 жовтня 2010 року </a:t>
            </a:r>
            <a:r>
              <a:rPr lang="uk-UA" sz="1800" dirty="0">
                <a:solidFill>
                  <a:schemeClr val="tx1"/>
                </a:solidFill>
                <a:latin typeface="Times New Roman" pitchFamily="18" charset="0"/>
                <a:cs typeface="Times New Roman" pitchFamily="18" charset="0"/>
              </a:rPr>
              <a:t>– започатковано </a:t>
            </a:r>
            <a:r>
              <a:rPr lang="en-US" sz="1800" dirty="0">
                <a:solidFill>
                  <a:schemeClr val="tx1"/>
                </a:solidFill>
                <a:latin typeface="Times New Roman" pitchFamily="18" charset="0"/>
                <a:cs typeface="Times New Roman" pitchFamily="18" charset="0"/>
              </a:rPr>
              <a:t>Instagram (</a:t>
            </a:r>
            <a:r>
              <a:rPr lang="uk-UA" sz="1800" dirty="0">
                <a:solidFill>
                  <a:schemeClr val="tx1"/>
                </a:solidFill>
                <a:latin typeface="Times New Roman" pitchFamily="18" charset="0"/>
                <a:cs typeface="Times New Roman" pitchFamily="18" charset="0"/>
              </a:rPr>
              <a:t>застосунок з'явився в магазині </a:t>
            </a:r>
            <a:r>
              <a:rPr lang="en-US" sz="1800" dirty="0">
                <a:solidFill>
                  <a:schemeClr val="tx1"/>
                </a:solidFill>
                <a:latin typeface="Times New Roman" pitchFamily="18" charset="0"/>
                <a:cs typeface="Times New Roman" pitchFamily="18" charset="0"/>
              </a:rPr>
              <a:t>App Store </a:t>
            </a:r>
            <a:r>
              <a:rPr lang="uk-UA" sz="1800" dirty="0">
                <a:solidFill>
                  <a:schemeClr val="tx1"/>
                </a:solidFill>
                <a:latin typeface="Times New Roman" pitchFamily="18" charset="0"/>
                <a:cs typeface="Times New Roman" pitchFamily="18" charset="0"/>
              </a:rPr>
              <a:t>компанії </a:t>
            </a:r>
            <a:r>
              <a:rPr lang="en-US" sz="1800" dirty="0">
                <a:solidFill>
                  <a:schemeClr val="tx1"/>
                </a:solidFill>
                <a:latin typeface="Times New Roman" pitchFamily="18" charset="0"/>
                <a:cs typeface="Times New Roman" pitchFamily="18" charset="0"/>
              </a:rPr>
              <a:t>Apple)</a:t>
            </a:r>
            <a:endParaRPr lang="uk-UA" sz="1800" dirty="0">
              <a:solidFill>
                <a:schemeClr val="tx1"/>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029B4FA8-1091-B5B9-49E3-F8B891894C75}"/>
              </a:ext>
            </a:extLst>
          </p:cNvPr>
          <p:cNvSpPr txBox="1"/>
          <p:nvPr/>
        </p:nvSpPr>
        <p:spPr>
          <a:xfrm>
            <a:off x="841106" y="2274313"/>
            <a:ext cx="7641094" cy="369332"/>
          </a:xfrm>
          <a:prstGeom prst="rect">
            <a:avLst/>
          </a:prstGeom>
          <a:noFill/>
        </p:spPr>
        <p:txBody>
          <a:bodyPr wrap="square">
            <a:spAutoFit/>
          </a:bodyPr>
          <a:lstStyle/>
          <a:p>
            <a:pPr algn="ctr"/>
            <a:r>
              <a:rPr lang="uk-UA" b="1" dirty="0">
                <a:latin typeface="Times New Roman" pitchFamily="18" charset="0"/>
                <a:cs typeface="Times New Roman" pitchFamily="18" charset="0"/>
              </a:rPr>
              <a:t>У квітні 2012 року </a:t>
            </a:r>
            <a:r>
              <a:rPr lang="uk-UA" dirty="0">
                <a:latin typeface="Times New Roman" pitchFamily="18" charset="0"/>
                <a:cs typeface="Times New Roman" pitchFamily="18" charset="0"/>
              </a:rPr>
              <a:t>була випущена версія програми для платформи Android</a:t>
            </a:r>
            <a:endParaRPr lang="uk-UA" dirty="0"/>
          </a:p>
        </p:txBody>
      </p:sp>
      <p:sp>
        <p:nvSpPr>
          <p:cNvPr id="14" name="TextBox 13">
            <a:extLst>
              <a:ext uri="{FF2B5EF4-FFF2-40B4-BE49-F238E27FC236}">
                <a16:creationId xmlns:a16="http://schemas.microsoft.com/office/drawing/2014/main" id="{A4DC59EF-411A-6C82-D653-DD78ECA8507B}"/>
              </a:ext>
            </a:extLst>
          </p:cNvPr>
          <p:cNvSpPr txBox="1"/>
          <p:nvPr/>
        </p:nvSpPr>
        <p:spPr>
          <a:xfrm>
            <a:off x="841106" y="2771928"/>
            <a:ext cx="7654616" cy="646331"/>
          </a:xfrm>
          <a:prstGeom prst="rect">
            <a:avLst/>
          </a:prstGeom>
          <a:noFill/>
        </p:spPr>
        <p:txBody>
          <a:bodyPr wrap="square">
            <a:spAutoFit/>
          </a:bodyPr>
          <a:lstStyle/>
          <a:p>
            <a:pPr algn="ctr"/>
            <a:r>
              <a:rPr lang="uk-UA" b="1" dirty="0">
                <a:latin typeface="Times New Roman" pitchFamily="18" charset="0"/>
                <a:cs typeface="Times New Roman" pitchFamily="18" charset="0"/>
              </a:rPr>
              <a:t>9 квітня 2012 року</a:t>
            </a:r>
            <a:r>
              <a:rPr lang="uk-UA" dirty="0">
                <a:latin typeface="Times New Roman" pitchFamily="18" charset="0"/>
                <a:cs typeface="Times New Roman" pitchFamily="18" charset="0"/>
              </a:rPr>
              <a:t> «</a:t>
            </a:r>
            <a:r>
              <a:rPr lang="en-US" dirty="0">
                <a:latin typeface="Times New Roman" pitchFamily="18" charset="0"/>
                <a:cs typeface="Times New Roman" pitchFamily="18" charset="0"/>
              </a:rPr>
              <a:t>Facebook</a:t>
            </a:r>
            <a:r>
              <a:rPr lang="uk-UA" dirty="0">
                <a:latin typeface="Times New Roman" pitchFamily="18" charset="0"/>
                <a:cs typeface="Times New Roman" pitchFamily="18" charset="0"/>
              </a:rPr>
              <a:t> </a:t>
            </a:r>
            <a:r>
              <a:rPr lang="en-US" dirty="0">
                <a:latin typeface="Times New Roman" pitchFamily="18" charset="0"/>
                <a:cs typeface="Times New Roman" pitchFamily="18" charset="0"/>
              </a:rPr>
              <a:t>Inc</a:t>
            </a:r>
            <a:r>
              <a:rPr lang="uk-UA" dirty="0">
                <a:latin typeface="Times New Roman" pitchFamily="18" charset="0"/>
                <a:cs typeface="Times New Roman" pitchFamily="18" charset="0"/>
              </a:rPr>
              <a:t>»</a:t>
            </a:r>
            <a:r>
              <a:rPr lang="en-US" dirty="0">
                <a:latin typeface="Times New Roman" pitchFamily="18" charset="0"/>
                <a:cs typeface="Times New Roman" pitchFamily="18" charset="0"/>
              </a:rPr>
              <a:t> </a:t>
            </a:r>
            <a:r>
              <a:rPr lang="uk-UA" dirty="0">
                <a:latin typeface="Times New Roman" pitchFamily="18" charset="0"/>
                <a:cs typeface="Times New Roman" pitchFamily="18" charset="0"/>
              </a:rPr>
              <a:t>оголосив про купівлю мобільного фотозастосунку </a:t>
            </a:r>
            <a:r>
              <a:rPr lang="en-US" dirty="0">
                <a:latin typeface="Times New Roman" pitchFamily="18" charset="0"/>
                <a:cs typeface="Times New Roman" pitchFamily="18" charset="0"/>
              </a:rPr>
              <a:t>Instagram </a:t>
            </a:r>
            <a:r>
              <a:rPr lang="uk-UA" dirty="0">
                <a:latin typeface="Times New Roman" pitchFamily="18" charset="0"/>
                <a:cs typeface="Times New Roman" pitchFamily="18" charset="0"/>
              </a:rPr>
              <a:t>за $1 млрд</a:t>
            </a:r>
          </a:p>
        </p:txBody>
      </p:sp>
      <p:sp>
        <p:nvSpPr>
          <p:cNvPr id="16" name="TextBox 15">
            <a:extLst>
              <a:ext uri="{FF2B5EF4-FFF2-40B4-BE49-F238E27FC236}">
                <a16:creationId xmlns:a16="http://schemas.microsoft.com/office/drawing/2014/main" id="{ADFD3FB7-1715-5F9F-0807-0870C4703887}"/>
              </a:ext>
            </a:extLst>
          </p:cNvPr>
          <p:cNvSpPr txBox="1"/>
          <p:nvPr/>
        </p:nvSpPr>
        <p:spPr>
          <a:xfrm>
            <a:off x="841106" y="5160621"/>
            <a:ext cx="7641094" cy="369332"/>
          </a:xfrm>
          <a:prstGeom prst="rect">
            <a:avLst/>
          </a:prstGeom>
          <a:noFill/>
        </p:spPr>
        <p:txBody>
          <a:bodyPr wrap="square">
            <a:spAutoFit/>
          </a:bodyPr>
          <a:lstStyle/>
          <a:p>
            <a:pPr algn="ctr"/>
            <a:r>
              <a:rPr lang="uk-UA" b="1" dirty="0">
                <a:latin typeface="Times New Roman" pitchFamily="18" charset="0"/>
                <a:cs typeface="Times New Roman" pitchFamily="18" charset="0"/>
              </a:rPr>
              <a:t>21</a:t>
            </a:r>
            <a:r>
              <a:rPr lang="uk-UA" b="1" i="0" dirty="0">
                <a:effectLst/>
                <a:latin typeface="Arial" panose="020B0604020202020204" pitchFamily="34" charset="0"/>
              </a:rPr>
              <a:t> </a:t>
            </a:r>
            <a:r>
              <a:rPr lang="uk-UA" b="1" dirty="0">
                <a:latin typeface="Times New Roman" pitchFamily="18" charset="0"/>
                <a:cs typeface="Times New Roman" pitchFamily="18" charset="0"/>
              </a:rPr>
              <a:t>березня 2022 року </a:t>
            </a:r>
            <a:r>
              <a:rPr lang="uk-UA" dirty="0">
                <a:latin typeface="Times New Roman" pitchFamily="18" charset="0"/>
                <a:cs typeface="Times New Roman" pitchFamily="18" charset="0"/>
              </a:rPr>
              <a:t>офіційно заборонено на території Росії</a:t>
            </a:r>
          </a:p>
        </p:txBody>
      </p:sp>
      <p:sp>
        <p:nvSpPr>
          <p:cNvPr id="17" name="Объект 3">
            <a:extLst>
              <a:ext uri="{FF2B5EF4-FFF2-40B4-BE49-F238E27FC236}">
                <a16:creationId xmlns:a16="http://schemas.microsoft.com/office/drawing/2014/main" id="{47D00AD9-C05C-BDE8-D247-F6FB6E78B2A7}"/>
              </a:ext>
            </a:extLst>
          </p:cNvPr>
          <p:cNvSpPr txBox="1">
            <a:spLocks/>
          </p:cNvSpPr>
          <p:nvPr/>
        </p:nvSpPr>
        <p:spPr>
          <a:xfrm>
            <a:off x="3059832" y="1004674"/>
            <a:ext cx="3024336" cy="480110"/>
          </a:xfrm>
          <a:prstGeom prst="rect">
            <a:avLst/>
          </a:prstGeom>
          <a:solidFill>
            <a:schemeClr val="accent3">
              <a:lumMod val="60000"/>
              <a:lumOff val="4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b="1" dirty="0">
                <a:solidFill>
                  <a:schemeClr val="tx1"/>
                </a:solidFill>
                <a:latin typeface="Times New Roman" pitchFamily="18" charset="0"/>
                <a:cs typeface="Times New Roman" pitchFamily="18" charset="0"/>
              </a:rPr>
              <a:t>Історична довідка</a:t>
            </a:r>
            <a:endParaRPr lang="uk-UA" dirty="0">
              <a:solidFill>
                <a:schemeClr val="tx1"/>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94BE51BE-79DC-2966-306B-01F630E15479}"/>
              </a:ext>
            </a:extLst>
          </p:cNvPr>
          <p:cNvSpPr txBox="1"/>
          <p:nvPr/>
        </p:nvSpPr>
        <p:spPr>
          <a:xfrm>
            <a:off x="841106" y="3550776"/>
            <a:ext cx="7627572" cy="1477328"/>
          </a:xfrm>
          <a:prstGeom prst="rect">
            <a:avLst/>
          </a:prstGeom>
          <a:noFill/>
        </p:spPr>
        <p:txBody>
          <a:bodyPr wrap="square">
            <a:spAutoFit/>
          </a:bodyPr>
          <a:lstStyle/>
          <a:p>
            <a:pPr algn="ctr"/>
            <a:r>
              <a:rPr lang="uk-UA" b="1" dirty="0">
                <a:latin typeface="Times New Roman" pitchFamily="18" charset="0"/>
                <a:cs typeface="Times New Roman" pitchFamily="18" charset="0"/>
              </a:rPr>
              <a:t>У грудні 2013 року </a:t>
            </a:r>
            <a:r>
              <a:rPr lang="uk-UA" dirty="0">
                <a:latin typeface="Times New Roman" pitchFamily="18" charset="0"/>
                <a:cs typeface="Times New Roman" pitchFamily="18" charset="0"/>
              </a:rPr>
              <a:t>було представлено сервіс обміну повідомленнями </a:t>
            </a:r>
            <a:r>
              <a:rPr lang="en-US" dirty="0">
                <a:latin typeface="Times New Roman" pitchFamily="18" charset="0"/>
                <a:cs typeface="Times New Roman" pitchFamily="18" charset="0"/>
              </a:rPr>
              <a:t>Direct. </a:t>
            </a:r>
            <a:r>
              <a:rPr lang="uk-UA" b="1" dirty="0">
                <a:latin typeface="Times New Roman" pitchFamily="18" charset="0"/>
                <a:cs typeface="Times New Roman" pitchFamily="18" charset="0"/>
              </a:rPr>
              <a:t>У серпні 2016 року </a:t>
            </a:r>
            <a:r>
              <a:rPr lang="uk-UA" dirty="0">
                <a:latin typeface="Times New Roman" pitchFamily="18" charset="0"/>
                <a:cs typeface="Times New Roman" pitchFamily="18" charset="0"/>
              </a:rPr>
              <a:t>було запущено </a:t>
            </a:r>
            <a:r>
              <a:rPr lang="en-US" dirty="0">
                <a:latin typeface="Times New Roman" pitchFamily="18" charset="0"/>
                <a:cs typeface="Times New Roman" pitchFamily="18" charset="0"/>
              </a:rPr>
              <a:t>Instagram Stories</a:t>
            </a:r>
            <a:r>
              <a:rPr lang="uk-UA" dirty="0">
                <a:latin typeface="Times New Roman" pitchFamily="18" charset="0"/>
                <a:cs typeface="Times New Roman" pitchFamily="18" charset="0"/>
              </a:rPr>
              <a:t>,</a:t>
            </a:r>
            <a:r>
              <a:rPr lang="en-US" dirty="0">
                <a:latin typeface="Times New Roman" pitchFamily="18" charset="0"/>
                <a:cs typeface="Times New Roman" pitchFamily="18" charset="0"/>
              </a:rPr>
              <a:t> </a:t>
            </a:r>
            <a:r>
              <a:rPr lang="uk-UA" dirty="0">
                <a:latin typeface="Times New Roman" pitchFamily="18" charset="0"/>
                <a:cs typeface="Times New Roman" pitchFamily="18" charset="0"/>
              </a:rPr>
              <a:t>прототипом якого став </a:t>
            </a:r>
            <a:r>
              <a:rPr lang="en-US" dirty="0">
                <a:latin typeface="Times New Roman" pitchFamily="18" charset="0"/>
                <a:cs typeface="Times New Roman" pitchFamily="18" charset="0"/>
              </a:rPr>
              <a:t>Snapchat. Instagram Stories </a:t>
            </a:r>
            <a:r>
              <a:rPr lang="uk-UA" dirty="0">
                <a:latin typeface="Times New Roman" pitchFamily="18" charset="0"/>
                <a:cs typeface="Times New Roman" pitchFamily="18" charset="0"/>
              </a:rPr>
              <a:t>дозволяє публікувати фото та відео (до 15 секунд), які будуть доступні для перегляду наступні 24 години. </a:t>
            </a:r>
            <a:r>
              <a:rPr lang="uk-UA" b="1" dirty="0">
                <a:latin typeface="Times New Roman" pitchFamily="18" charset="0"/>
                <a:cs typeface="Times New Roman" pitchFamily="18" charset="0"/>
              </a:rPr>
              <a:t>У червні 2018 року</a:t>
            </a:r>
            <a:r>
              <a:rPr lang="uk-UA" dirty="0">
                <a:latin typeface="Times New Roman" pitchFamily="18" charset="0"/>
                <a:cs typeface="Times New Roman" pitchFamily="18" charset="0"/>
              </a:rPr>
              <a:t> було запущено </a:t>
            </a:r>
            <a:r>
              <a:rPr lang="en-US" dirty="0">
                <a:latin typeface="Times New Roman" pitchFamily="18" charset="0"/>
                <a:cs typeface="Times New Roman" pitchFamily="18" charset="0"/>
              </a:rPr>
              <a:t>IGTV</a:t>
            </a:r>
            <a:endParaRPr lang="uk-UA" dirty="0">
              <a:latin typeface="Times New Roman" pitchFamily="18" charset="0"/>
              <a:cs typeface="Times New Roman" pitchFamily="18" charset="0"/>
            </a:endParaRPr>
          </a:p>
        </p:txBody>
      </p:sp>
      <p:sp>
        <p:nvSpPr>
          <p:cNvPr id="20" name="Объект 3">
            <a:extLst>
              <a:ext uri="{FF2B5EF4-FFF2-40B4-BE49-F238E27FC236}">
                <a16:creationId xmlns:a16="http://schemas.microsoft.com/office/drawing/2014/main" id="{A56C2A83-D25C-11AF-64A6-D47AF385CC86}"/>
              </a:ext>
            </a:extLst>
          </p:cNvPr>
          <p:cNvSpPr txBox="1">
            <a:spLocks/>
          </p:cNvSpPr>
          <p:nvPr/>
        </p:nvSpPr>
        <p:spPr>
          <a:xfrm>
            <a:off x="854628" y="5877272"/>
            <a:ext cx="7641094"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fontAlgn="base">
              <a:spcBef>
                <a:spcPts val="0"/>
              </a:spcBef>
              <a:spcAft>
                <a:spcPts val="0"/>
              </a:spcAft>
              <a:buNone/>
            </a:pPr>
            <a:r>
              <a:rPr lang="uk-UA" altLang="uk-UA" sz="1300" dirty="0">
                <a:solidFill>
                  <a:schemeClr val="tx1"/>
                </a:solidFill>
                <a:latin typeface="Times New Roman" pitchFamily="18" charset="0"/>
                <a:cs typeface="Times New Roman" pitchFamily="18" charset="0"/>
              </a:rPr>
              <a:t>Джерело: </a:t>
            </a:r>
            <a:r>
              <a:rPr lang="en-US" sz="1300" dirty="0">
                <a:solidFill>
                  <a:schemeClr val="tx1"/>
                </a:solidFill>
                <a:latin typeface="Times New Roman" pitchFamily="18" charset="0"/>
                <a:cs typeface="Times New Roman" pitchFamily="18" charset="0"/>
              </a:rPr>
              <a:t>https://uk.wikipedia.org/wiki/Instagram</a:t>
            </a:r>
            <a:endParaRPr lang="uk-UA" sz="13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755153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a:extLst>
              <a:ext uri="{FF2B5EF4-FFF2-40B4-BE49-F238E27FC236}">
                <a16:creationId xmlns:a16="http://schemas.microsoft.com/office/drawing/2014/main" id="{674AC18C-D70A-9F9C-439B-9A47877DE438}"/>
              </a:ext>
            </a:extLst>
          </p:cNvPr>
          <p:cNvPicPr>
            <a:picLocks noChangeAspect="1"/>
          </p:cNvPicPr>
          <p:nvPr/>
        </p:nvPicPr>
        <p:blipFill>
          <a:blip r:embed="rId3"/>
          <a:stretch>
            <a:fillRect/>
          </a:stretch>
        </p:blipFill>
        <p:spPr>
          <a:xfrm>
            <a:off x="807593" y="1222033"/>
            <a:ext cx="3456384" cy="4656375"/>
          </a:xfrm>
          <a:prstGeom prst="rect">
            <a:avLst/>
          </a:prstGeom>
        </p:spPr>
      </p:pic>
      <p:sp>
        <p:nvSpPr>
          <p:cNvPr id="10" name="TextBox 9">
            <a:extLst>
              <a:ext uri="{FF2B5EF4-FFF2-40B4-BE49-F238E27FC236}">
                <a16:creationId xmlns:a16="http://schemas.microsoft.com/office/drawing/2014/main" id="{C753F881-AAA9-4E9D-B15A-EA8C047E52D9}"/>
              </a:ext>
            </a:extLst>
          </p:cNvPr>
          <p:cNvSpPr txBox="1"/>
          <p:nvPr/>
        </p:nvSpPr>
        <p:spPr>
          <a:xfrm>
            <a:off x="4239150" y="5345677"/>
            <a:ext cx="4556496" cy="523220"/>
          </a:xfrm>
          <a:prstGeom prst="rect">
            <a:avLst/>
          </a:prstGeom>
          <a:noFill/>
        </p:spPr>
        <p:txBody>
          <a:bodyPr wrap="square">
            <a:spAutoFit/>
          </a:bodyPr>
          <a:lstStyle/>
          <a:p>
            <a:r>
              <a:rPr lang="uk-UA" sz="1400" b="0" i="0" u="none" strike="noStrike" dirty="0">
                <a:solidFill>
                  <a:schemeClr val="bg1">
                    <a:lumMod val="65000"/>
                  </a:schemeClr>
                </a:solidFill>
                <a:effectLst/>
                <a:latin typeface="Times New Roman" panose="02020603050405020304" pitchFamily="18" charset="0"/>
                <a:cs typeface="Times New Roman" panose="02020603050405020304" pitchFamily="18" charset="0"/>
              </a:rPr>
              <a:t>Марк Цукерберг</a:t>
            </a:r>
            <a:r>
              <a:rPr lang="uk-UA" sz="1400" b="0" i="0" dirty="0">
                <a:solidFill>
                  <a:schemeClr val="bg1">
                    <a:lumMod val="65000"/>
                  </a:schemeClr>
                </a:solidFill>
                <a:effectLst/>
                <a:latin typeface="Times New Roman" panose="02020603050405020304" pitchFamily="18" charset="0"/>
                <a:cs typeface="Times New Roman" panose="02020603050405020304" pitchFamily="18" charset="0"/>
              </a:rPr>
              <a:t>, один із засновників Facebook, у гуртожитку </a:t>
            </a:r>
            <a:r>
              <a:rPr lang="uk-UA" sz="1400" b="0" i="0" u="none" strike="noStrike" dirty="0">
                <a:solidFill>
                  <a:schemeClr val="bg1">
                    <a:lumMod val="65000"/>
                  </a:schemeClr>
                </a:solidFill>
                <a:effectLst/>
                <a:latin typeface="Times New Roman" panose="02020603050405020304" pitchFamily="18" charset="0"/>
                <a:cs typeface="Times New Roman" panose="02020603050405020304" pitchFamily="18" charset="0"/>
              </a:rPr>
              <a:t>Гарварду</a:t>
            </a:r>
            <a:r>
              <a:rPr lang="ru-RU" sz="1400" b="0" i="0" dirty="0">
                <a:solidFill>
                  <a:schemeClr val="bg1">
                    <a:lumMod val="65000"/>
                  </a:schemeClr>
                </a:solidFill>
                <a:effectLst/>
                <a:latin typeface="Times New Roman" panose="02020603050405020304" pitchFamily="18" charset="0"/>
                <a:cs typeface="Times New Roman" panose="02020603050405020304" pitchFamily="18" charset="0"/>
              </a:rPr>
              <a:t>, 23.11.2005</a:t>
            </a:r>
            <a:endParaRPr lang="uk-UA" sz="140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EBD15EF-FA5B-C009-40C5-F8D1E17577FA}"/>
              </a:ext>
            </a:extLst>
          </p:cNvPr>
          <p:cNvSpPr txBox="1"/>
          <p:nvPr/>
        </p:nvSpPr>
        <p:spPr>
          <a:xfrm>
            <a:off x="4465258" y="1222033"/>
            <a:ext cx="4059186" cy="3939540"/>
          </a:xfrm>
          <a:prstGeom prst="rect">
            <a:avLst/>
          </a:prstGeom>
          <a:noFill/>
        </p:spPr>
        <p:txBody>
          <a:bodyPr wrap="square">
            <a:spAutoFit/>
          </a:bodyPr>
          <a:lstStyle/>
          <a:p>
            <a:pPr algn="ctr"/>
            <a:r>
              <a:rPr lang="uk-UA" sz="3000" b="1" dirty="0">
                <a:latin typeface="Times New Roman" panose="02020603050405020304" pitchFamily="18" charset="0"/>
                <a:cs typeface="Times New Roman" panose="02020603050405020304" pitchFamily="18" charset="0"/>
              </a:rPr>
              <a:t>Facebook</a:t>
            </a:r>
            <a:r>
              <a:rPr lang="uk-UA" sz="3000" dirty="0">
                <a:latin typeface="Times New Roman" panose="02020603050405020304" pitchFamily="18" charset="0"/>
                <a:cs typeface="Times New Roman" panose="02020603050405020304" pitchFamily="18" charset="0"/>
              </a:rPr>
              <a:t> </a:t>
            </a:r>
          </a:p>
          <a:p>
            <a:pPr algn="just"/>
            <a:r>
              <a:rPr lang="uk-UA" sz="2200" dirty="0">
                <a:latin typeface="Times New Roman" panose="02020603050405020304" pitchFamily="18" charset="0"/>
                <a:cs typeface="Times New Roman" panose="02020603050405020304" pitchFamily="18" charset="0"/>
              </a:rPr>
              <a:t>– це найбільша соцмережа, що почала працювати </a:t>
            </a:r>
            <a:r>
              <a:rPr lang="uk-UA" sz="2200" b="1" dirty="0">
                <a:latin typeface="Times New Roman" panose="02020603050405020304" pitchFamily="18" charset="0"/>
                <a:cs typeface="Times New Roman" panose="02020603050405020304" pitchFamily="18" charset="0"/>
              </a:rPr>
              <a:t>4 лютого 2004 року </a:t>
            </a:r>
            <a:r>
              <a:rPr lang="uk-UA" sz="2200" dirty="0">
                <a:latin typeface="Times New Roman" panose="02020603050405020304" pitchFamily="18" charset="0"/>
                <a:cs typeface="Times New Roman" panose="02020603050405020304" pitchFamily="18" charset="0"/>
              </a:rPr>
              <a:t>як мережа для студентів деяких американських університетів.</a:t>
            </a:r>
          </a:p>
          <a:p>
            <a:pPr algn="just"/>
            <a:r>
              <a:rPr lang="uk-UA" sz="2200" b="1" dirty="0">
                <a:latin typeface="Times New Roman" panose="02020603050405020304" pitchFamily="18" charset="0"/>
                <a:cs typeface="Times New Roman" panose="02020603050405020304" pitchFamily="18" charset="0"/>
              </a:rPr>
              <a:t>26 вересня 2006 року </a:t>
            </a:r>
            <a:r>
              <a:rPr lang="en-US" sz="2200" dirty="0">
                <a:latin typeface="Times New Roman" panose="02020603050405020304" pitchFamily="18" charset="0"/>
                <a:cs typeface="Times New Roman" panose="02020603050405020304" pitchFamily="18" charset="0"/>
              </a:rPr>
              <a:t>Facebook </a:t>
            </a:r>
            <a:r>
              <a:rPr lang="uk-UA" sz="2200" dirty="0">
                <a:latin typeface="Times New Roman" panose="02020603050405020304" pitchFamily="18" charset="0"/>
                <a:cs typeface="Times New Roman" panose="02020603050405020304" pitchFamily="18" charset="0"/>
              </a:rPr>
              <a:t>став доступним для кожного віком від 13 років і старше з дійсною адресою електронної пошти</a:t>
            </a:r>
          </a:p>
        </p:txBody>
      </p:sp>
      <p:pic>
        <p:nvPicPr>
          <p:cNvPr id="9" name="Рисунок 8">
            <a:extLst>
              <a:ext uri="{FF2B5EF4-FFF2-40B4-BE49-F238E27FC236}">
                <a16:creationId xmlns:a16="http://schemas.microsoft.com/office/drawing/2014/main" id="{C9C017F6-56FE-4DCE-B2E0-0A6D0ADA6074}"/>
              </a:ext>
            </a:extLst>
          </p:cNvPr>
          <p:cNvPicPr>
            <a:picLocks noChangeAspect="1"/>
          </p:cNvPicPr>
          <p:nvPr/>
        </p:nvPicPr>
        <p:blipFill>
          <a:blip r:embed="rId4"/>
          <a:stretch>
            <a:fillRect/>
          </a:stretch>
        </p:blipFill>
        <p:spPr>
          <a:xfrm>
            <a:off x="7958465" y="116632"/>
            <a:ext cx="1074512" cy="377531"/>
          </a:xfrm>
          <a:prstGeom prst="rect">
            <a:avLst/>
          </a:prstGeom>
        </p:spPr>
      </p:pic>
    </p:spTree>
    <p:extLst>
      <p:ext uri="{BB962C8B-B14F-4D97-AF65-F5344CB8AC3E}">
        <p14:creationId xmlns:p14="http://schemas.microsoft.com/office/powerpoint/2010/main" val="3035265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Объект 3">
            <a:extLst>
              <a:ext uri="{FF2B5EF4-FFF2-40B4-BE49-F238E27FC236}">
                <a16:creationId xmlns:a16="http://schemas.microsoft.com/office/drawing/2014/main" id="{A56C2A83-D25C-11AF-64A6-D47AF385CC86}"/>
              </a:ext>
            </a:extLst>
          </p:cNvPr>
          <p:cNvSpPr txBox="1">
            <a:spLocks/>
          </p:cNvSpPr>
          <p:nvPr/>
        </p:nvSpPr>
        <p:spPr>
          <a:xfrm>
            <a:off x="526207" y="5593168"/>
            <a:ext cx="7641094"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fontAlgn="base">
              <a:spcBef>
                <a:spcPts val="0"/>
              </a:spcBef>
              <a:spcAft>
                <a:spcPts val="0"/>
              </a:spcAft>
              <a:buNone/>
            </a:pPr>
            <a:r>
              <a:rPr lang="uk-UA" altLang="uk-UA" sz="1300" dirty="0">
                <a:solidFill>
                  <a:schemeClr val="tx1"/>
                </a:solidFill>
                <a:latin typeface="Times New Roman" pitchFamily="18" charset="0"/>
                <a:cs typeface="Times New Roman" pitchFamily="18" charset="0"/>
              </a:rPr>
              <a:t>Джерело: </a:t>
            </a:r>
            <a:r>
              <a:rPr lang="en-US" sz="1300" dirty="0">
                <a:solidFill>
                  <a:schemeClr val="tx1"/>
                </a:solidFill>
                <a:latin typeface="Times New Roman" pitchFamily="18" charset="0"/>
                <a:cs typeface="Times New Roman" pitchFamily="18" charset="0"/>
              </a:rPr>
              <a:t>https://www.big3.sg/blog/a-brief-history-of-instagram-and-its-rise-to-popularity</a:t>
            </a:r>
            <a:endParaRPr lang="uk-UA" sz="1300" dirty="0">
              <a:solidFill>
                <a:schemeClr val="tx1"/>
              </a:solidFill>
              <a:latin typeface="Times New Roman" pitchFamily="18" charset="0"/>
              <a:cs typeface="Times New Roman" pitchFamily="18" charset="0"/>
            </a:endParaRPr>
          </a:p>
        </p:txBody>
      </p:sp>
      <p:pic>
        <p:nvPicPr>
          <p:cNvPr id="3074" name="Picture 2" descr="Графік щоденної активності користувачів snapchat проти instagram">
            <a:extLst>
              <a:ext uri="{FF2B5EF4-FFF2-40B4-BE49-F238E27FC236}">
                <a16:creationId xmlns:a16="http://schemas.microsoft.com/office/drawing/2014/main" id="{3B6AC9F2-74D5-7855-F146-37021E72FA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2"/>
          <a:stretch/>
        </p:blipFill>
        <p:spPr bwMode="auto">
          <a:xfrm>
            <a:off x="526207" y="1700808"/>
            <a:ext cx="8297936" cy="3847852"/>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3">
            <a:extLst>
              <a:ext uri="{FF2B5EF4-FFF2-40B4-BE49-F238E27FC236}">
                <a16:creationId xmlns:a16="http://schemas.microsoft.com/office/drawing/2014/main" id="{1E4FB055-1C3E-6947-A61E-E2AC025D086A}"/>
              </a:ext>
            </a:extLst>
          </p:cNvPr>
          <p:cNvSpPr txBox="1">
            <a:spLocks/>
          </p:cNvSpPr>
          <p:nvPr/>
        </p:nvSpPr>
        <p:spPr>
          <a:xfrm>
            <a:off x="2444414" y="767540"/>
            <a:ext cx="6379729" cy="757175"/>
          </a:xfrm>
          <a:prstGeom prst="rect">
            <a:avLst/>
          </a:prstGeom>
          <a:no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b="1" dirty="0">
                <a:solidFill>
                  <a:schemeClr val="tx1"/>
                </a:solidFill>
                <a:latin typeface="Times New Roman" pitchFamily="18" charset="0"/>
                <a:cs typeface="Times New Roman" pitchFamily="18" charset="0"/>
              </a:rPr>
              <a:t>Кількість щоденних активних користувачів </a:t>
            </a:r>
            <a:endParaRPr lang="en-US" b="1" dirty="0">
              <a:solidFill>
                <a:schemeClr val="tx1"/>
              </a:solidFill>
              <a:latin typeface="Times New Roman" pitchFamily="18" charset="0"/>
              <a:cs typeface="Times New Roman" pitchFamily="18" charset="0"/>
            </a:endParaRPr>
          </a:p>
          <a:p>
            <a:pPr marL="0" indent="0" algn="ctr">
              <a:spcBef>
                <a:spcPts val="0"/>
              </a:spcBef>
              <a:spcAft>
                <a:spcPts val="0"/>
              </a:spcAft>
              <a:buNone/>
            </a:pPr>
            <a:r>
              <a:rPr lang="en-US" b="1" dirty="0">
                <a:solidFill>
                  <a:schemeClr val="tx1"/>
                </a:solidFill>
                <a:latin typeface="Times New Roman" pitchFamily="18" charset="0"/>
                <a:cs typeface="Times New Roman" pitchFamily="18" charset="0"/>
              </a:rPr>
              <a:t>Instagram</a:t>
            </a:r>
            <a:r>
              <a:rPr lang="uk-UA" b="1" dirty="0">
                <a:solidFill>
                  <a:schemeClr val="tx1"/>
                </a:solidFill>
                <a:latin typeface="Times New Roman" pitchFamily="18" charset="0"/>
                <a:cs typeface="Times New Roman" pitchFamily="18" charset="0"/>
              </a:rPr>
              <a:t> </a:t>
            </a:r>
            <a:r>
              <a:rPr lang="en-US" b="1" dirty="0">
                <a:solidFill>
                  <a:schemeClr val="tx1"/>
                </a:solidFill>
                <a:latin typeface="Times New Roman" pitchFamily="18" charset="0"/>
                <a:cs typeface="Times New Roman" pitchFamily="18" charset="0"/>
              </a:rPr>
              <a:t>Stories </a:t>
            </a:r>
            <a:r>
              <a:rPr lang="uk-UA" b="1" dirty="0">
                <a:solidFill>
                  <a:schemeClr val="tx1"/>
                </a:solidFill>
                <a:latin typeface="Times New Roman" pitchFamily="18" charset="0"/>
                <a:cs typeface="Times New Roman" pitchFamily="18" charset="0"/>
              </a:rPr>
              <a:t>і </a:t>
            </a:r>
            <a:r>
              <a:rPr lang="en-US" b="1" dirty="0">
                <a:solidFill>
                  <a:schemeClr val="tx1"/>
                </a:solidFill>
                <a:latin typeface="Times New Roman" pitchFamily="18" charset="0"/>
                <a:cs typeface="Times New Roman" pitchFamily="18" charset="0"/>
              </a:rPr>
              <a:t>Snapchat</a:t>
            </a:r>
            <a:endParaRPr lang="uk-UA"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033514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803528" y="2132856"/>
            <a:ext cx="7654616" cy="2880320"/>
          </a:xfrm>
          <a:prstGeom prst="rect">
            <a:avLst/>
          </a:prstGeom>
          <a:no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just">
              <a:spcBef>
                <a:spcPts val="0"/>
              </a:spcBef>
              <a:spcAft>
                <a:spcPts val="0"/>
              </a:spcAft>
              <a:buNone/>
            </a:pPr>
            <a:r>
              <a:rPr lang="uk-UA" b="1" dirty="0">
                <a:solidFill>
                  <a:schemeClr val="tx1"/>
                </a:solidFill>
                <a:latin typeface="Times New Roman" pitchFamily="18" charset="0"/>
                <a:cs typeface="Times New Roman" pitchFamily="18" charset="0"/>
              </a:rPr>
              <a:t>До грудня 2010 року </a:t>
            </a:r>
            <a:r>
              <a:rPr lang="en-US" dirty="0">
                <a:solidFill>
                  <a:schemeClr val="tx1"/>
                </a:solidFill>
                <a:latin typeface="Times New Roman" pitchFamily="18" charset="0"/>
                <a:cs typeface="Times New Roman" pitchFamily="18" charset="0"/>
              </a:rPr>
              <a:t>Instagram </a:t>
            </a:r>
            <a:r>
              <a:rPr lang="uk-UA" dirty="0">
                <a:solidFill>
                  <a:schemeClr val="tx1"/>
                </a:solidFill>
                <a:latin typeface="Times New Roman" pitchFamily="18" charset="0"/>
                <a:cs typeface="Times New Roman" pitchFamily="18" charset="0"/>
              </a:rPr>
              <a:t>мав 1 млн користувачів</a:t>
            </a:r>
          </a:p>
          <a:p>
            <a:pPr marL="0" indent="0" algn="just">
              <a:spcBef>
                <a:spcPts val="0"/>
              </a:spcBef>
              <a:spcAft>
                <a:spcPts val="0"/>
              </a:spcAft>
              <a:buNone/>
            </a:pPr>
            <a:r>
              <a:rPr lang="uk-UA" b="1" dirty="0">
                <a:solidFill>
                  <a:schemeClr val="tx1"/>
                </a:solidFill>
                <a:latin typeface="Times New Roman" pitchFamily="18" charset="0"/>
                <a:cs typeface="Times New Roman" pitchFamily="18" charset="0"/>
              </a:rPr>
              <a:t>В липні 2012 року </a:t>
            </a:r>
            <a:r>
              <a:rPr lang="en-US" dirty="0">
                <a:solidFill>
                  <a:schemeClr val="tx1"/>
                </a:solidFill>
                <a:latin typeface="Times New Roman" pitchFamily="18" charset="0"/>
                <a:cs typeface="Times New Roman" pitchFamily="18" charset="0"/>
              </a:rPr>
              <a:t>Instagram </a:t>
            </a:r>
            <a:r>
              <a:rPr lang="uk-UA" dirty="0">
                <a:solidFill>
                  <a:schemeClr val="tx1"/>
                </a:solidFill>
                <a:latin typeface="Times New Roman" pitchFamily="18" charset="0"/>
                <a:cs typeface="Times New Roman" pitchFamily="18" charset="0"/>
              </a:rPr>
              <a:t>оголосив про 100 млн завантажених фотографій, у серпні </a:t>
            </a:r>
            <a:r>
              <a:rPr lang="uk-UA" dirty="0">
                <a:solidFill>
                  <a:srgbClr val="000000"/>
                </a:solidFill>
                <a:effectLst/>
                <a:latin typeface="Times New Roman" panose="02020603050405020304" pitchFamily="18" charset="0"/>
                <a:ea typeface="Times New Roman" panose="02020603050405020304" pitchFamily="18" charset="0"/>
              </a:rPr>
              <a:t>–</a:t>
            </a:r>
            <a:r>
              <a:rPr lang="uk-UA" dirty="0">
                <a:solidFill>
                  <a:schemeClr val="tx1"/>
                </a:solidFill>
                <a:latin typeface="Times New Roman" pitchFamily="18" charset="0"/>
                <a:cs typeface="Times New Roman" pitchFamily="18" charset="0"/>
              </a:rPr>
              <a:t> про 150 млн.</a:t>
            </a:r>
          </a:p>
          <a:p>
            <a:pPr marL="0" indent="0" algn="just">
              <a:spcBef>
                <a:spcPts val="0"/>
              </a:spcBef>
              <a:spcAft>
                <a:spcPts val="0"/>
              </a:spcAft>
              <a:buNone/>
            </a:pPr>
            <a:r>
              <a:rPr lang="uk-UA" b="1" dirty="0">
                <a:solidFill>
                  <a:schemeClr val="tx1"/>
                </a:solidFill>
                <a:latin typeface="Times New Roman" pitchFamily="18" charset="0"/>
                <a:cs typeface="Times New Roman" pitchFamily="18" charset="0"/>
              </a:rPr>
              <a:t>У вересні 2017 року </a:t>
            </a:r>
            <a:r>
              <a:rPr lang="uk-UA" dirty="0">
                <a:solidFill>
                  <a:schemeClr val="tx1"/>
                </a:solidFill>
                <a:latin typeface="Times New Roman" pitchFamily="18" charset="0"/>
                <a:cs typeface="Times New Roman" pitchFamily="18" charset="0"/>
              </a:rPr>
              <a:t>сервіс мав 800 млн користувачів, з них 500 млн відвідували сервіс щодня. У червні 2018 року авдиторія </a:t>
            </a:r>
            <a:r>
              <a:rPr lang="en-US" dirty="0">
                <a:solidFill>
                  <a:schemeClr val="tx1"/>
                </a:solidFill>
                <a:latin typeface="Times New Roman" pitchFamily="18" charset="0"/>
                <a:cs typeface="Times New Roman" pitchFamily="18" charset="0"/>
              </a:rPr>
              <a:t>Instagram </a:t>
            </a:r>
            <a:r>
              <a:rPr lang="uk-UA" dirty="0">
                <a:solidFill>
                  <a:schemeClr val="tx1"/>
                </a:solidFill>
                <a:latin typeface="Times New Roman" pitchFamily="18" charset="0"/>
                <a:cs typeface="Times New Roman" pitchFamily="18" charset="0"/>
              </a:rPr>
              <a:t>досягла 1 млрд користувачів.</a:t>
            </a:r>
          </a:p>
          <a:p>
            <a:pPr marL="0" indent="0" algn="just">
              <a:spcBef>
                <a:spcPts val="0"/>
              </a:spcBef>
              <a:spcAft>
                <a:spcPts val="0"/>
              </a:spcAft>
              <a:buNone/>
            </a:pPr>
            <a:r>
              <a:rPr lang="uk-UA" b="1" dirty="0">
                <a:solidFill>
                  <a:schemeClr val="tx1"/>
                </a:solidFill>
                <a:latin typeface="Times New Roman" pitchFamily="18" charset="0"/>
                <a:cs typeface="Times New Roman" pitchFamily="18" charset="0"/>
              </a:rPr>
              <a:t>Протягом другої половини 2021 року </a:t>
            </a:r>
            <a:r>
              <a:rPr lang="uk-UA" dirty="0">
                <a:solidFill>
                  <a:schemeClr val="tx1"/>
                </a:solidFill>
                <a:latin typeface="Times New Roman" pitchFamily="18" charset="0"/>
                <a:cs typeface="Times New Roman" pitchFamily="18" charset="0"/>
              </a:rPr>
              <a:t>авдиторія платформи в Україні зросла на 2,3 млн до 17,3 млн користувачів</a:t>
            </a:r>
          </a:p>
        </p:txBody>
      </p:sp>
      <p:sp>
        <p:nvSpPr>
          <p:cNvPr id="17" name="Объект 3">
            <a:extLst>
              <a:ext uri="{FF2B5EF4-FFF2-40B4-BE49-F238E27FC236}">
                <a16:creationId xmlns:a16="http://schemas.microsoft.com/office/drawing/2014/main" id="{47D00AD9-C05C-BDE8-D247-F6FB6E78B2A7}"/>
              </a:ext>
            </a:extLst>
          </p:cNvPr>
          <p:cNvSpPr txBox="1">
            <a:spLocks/>
          </p:cNvSpPr>
          <p:nvPr/>
        </p:nvSpPr>
        <p:spPr>
          <a:xfrm>
            <a:off x="3059832" y="1526732"/>
            <a:ext cx="3024336" cy="480110"/>
          </a:xfrm>
          <a:prstGeom prst="rect">
            <a:avLst/>
          </a:prstGeom>
          <a:solidFill>
            <a:schemeClr val="accent5">
              <a:lumMod val="60000"/>
              <a:lumOff val="4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b="1" dirty="0">
                <a:solidFill>
                  <a:schemeClr val="tx1"/>
                </a:solidFill>
                <a:latin typeface="Times New Roman" pitchFamily="18" charset="0"/>
                <a:cs typeface="Times New Roman" pitchFamily="18" charset="0"/>
              </a:rPr>
              <a:t>Охоплення</a:t>
            </a:r>
            <a:endParaRPr lang="uk-UA" dirty="0">
              <a:solidFill>
                <a:schemeClr val="tx1"/>
              </a:solidFill>
              <a:latin typeface="Times New Roman" pitchFamily="18" charset="0"/>
              <a:cs typeface="Times New Roman" pitchFamily="18" charset="0"/>
            </a:endParaRPr>
          </a:p>
        </p:txBody>
      </p:sp>
      <p:sp>
        <p:nvSpPr>
          <p:cNvPr id="20" name="Объект 3">
            <a:extLst>
              <a:ext uri="{FF2B5EF4-FFF2-40B4-BE49-F238E27FC236}">
                <a16:creationId xmlns:a16="http://schemas.microsoft.com/office/drawing/2014/main" id="{A56C2A83-D25C-11AF-64A6-D47AF385CC86}"/>
              </a:ext>
            </a:extLst>
          </p:cNvPr>
          <p:cNvSpPr txBox="1">
            <a:spLocks/>
          </p:cNvSpPr>
          <p:nvPr/>
        </p:nvSpPr>
        <p:spPr>
          <a:xfrm>
            <a:off x="854628" y="5877272"/>
            <a:ext cx="7641094"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fontAlgn="base">
              <a:spcBef>
                <a:spcPts val="0"/>
              </a:spcBef>
              <a:spcAft>
                <a:spcPts val="0"/>
              </a:spcAft>
              <a:buNone/>
            </a:pPr>
            <a:r>
              <a:rPr lang="uk-UA" altLang="uk-UA" sz="1300" dirty="0">
                <a:solidFill>
                  <a:schemeClr val="tx1"/>
                </a:solidFill>
                <a:latin typeface="Times New Roman" pitchFamily="18" charset="0"/>
                <a:cs typeface="Times New Roman" pitchFamily="18" charset="0"/>
              </a:rPr>
              <a:t>Джерело: </a:t>
            </a:r>
            <a:r>
              <a:rPr lang="en-US" sz="1300" dirty="0">
                <a:solidFill>
                  <a:schemeClr val="tx1"/>
                </a:solidFill>
                <a:latin typeface="Times New Roman" pitchFamily="18" charset="0"/>
                <a:cs typeface="Times New Roman" pitchFamily="18" charset="0"/>
              </a:rPr>
              <a:t>https://uk.wikipedia.org/wiki/Instagram</a:t>
            </a:r>
            <a:endParaRPr lang="uk-UA" sz="13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980400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FAEFDC9A-6680-4EB3-B289-DAC66905956E}"/>
              </a:ext>
            </a:extLst>
          </p:cNvPr>
          <p:cNvSpPr txBox="1"/>
          <p:nvPr/>
        </p:nvSpPr>
        <p:spPr>
          <a:xfrm>
            <a:off x="745800" y="5376118"/>
            <a:ext cx="7749921" cy="584775"/>
          </a:xfrm>
          <a:prstGeom prst="rect">
            <a:avLst/>
          </a:prstGeom>
          <a:noFill/>
        </p:spPr>
        <p:txBody>
          <a:bodyPr wrap="square">
            <a:spAutoFit/>
          </a:bodyPr>
          <a:lstStyle/>
          <a:p>
            <a:pPr algn="ctr"/>
            <a:r>
              <a:rPr lang="ru-RU" sz="1600" dirty="0">
                <a:latin typeface="Times New Roman" panose="02020603050405020304" pitchFamily="18" charset="0"/>
                <a:cs typeface="Times New Roman" panose="02020603050405020304" pitchFamily="18" charset="0"/>
              </a:rPr>
              <a:t>Facebook </a:t>
            </a:r>
            <a:r>
              <a:rPr lang="uk-UA" sz="1600" dirty="0">
                <a:latin typeface="Times New Roman" panose="02020603050405020304" pitchFamily="18" charset="0"/>
                <a:cs typeface="Times New Roman" panose="02020603050405020304" pitchFamily="18" charset="0"/>
              </a:rPr>
              <a:t>збільшив кількість щомісячно активних користувачів </a:t>
            </a:r>
            <a:r>
              <a:rPr lang="ru-RU" sz="1600" dirty="0">
                <a:latin typeface="Times New Roman" panose="02020603050405020304" pitchFamily="18" charset="0"/>
                <a:cs typeface="Times New Roman" panose="02020603050405020304" pitchFamily="18" charset="0"/>
              </a:rPr>
              <a:t>у 6,67 рази</a:t>
            </a:r>
            <a:endParaRPr lang="en-US" sz="1600" dirty="0">
              <a:latin typeface="Times New Roman" panose="02020603050405020304" pitchFamily="18" charset="0"/>
              <a:cs typeface="Times New Roman" panose="02020603050405020304" pitchFamily="18" charset="0"/>
            </a:endParaRPr>
          </a:p>
          <a:p>
            <a:pPr algn="ctr"/>
            <a:r>
              <a:rPr lang="ru-RU" sz="1600" dirty="0">
                <a:latin typeface="Times New Roman" panose="02020603050405020304" pitchFamily="18" charset="0"/>
                <a:cs typeface="Times New Roman" panose="02020603050405020304" pitchFamily="18" charset="0"/>
              </a:rPr>
              <a:t> – з 300 млн станом на 21.01.2015 року до 2 млрд станом на </a:t>
            </a:r>
            <a:r>
              <a:rPr lang="uk-UA" sz="1600" dirty="0">
                <a:latin typeface="Times New Roman" panose="02020603050405020304" pitchFamily="18" charset="0"/>
                <a:cs typeface="Times New Roman" panose="02020603050405020304" pitchFamily="18" charset="0"/>
              </a:rPr>
              <a:t>05.02.</a:t>
            </a:r>
            <a:r>
              <a:rPr lang="ru-RU" sz="1600" dirty="0">
                <a:latin typeface="Times New Roman" panose="02020603050405020304" pitchFamily="18" charset="0"/>
                <a:cs typeface="Times New Roman" panose="02020603050405020304" pitchFamily="18" charset="0"/>
              </a:rPr>
              <a:t>2025 року</a:t>
            </a:r>
            <a:endParaRPr lang="uk-UA" sz="16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010BACC6-A870-4040-A9C9-D5799378BA3B}"/>
              </a:ext>
            </a:extLst>
          </p:cNvPr>
          <p:cNvPicPr>
            <a:picLocks noChangeAspect="1"/>
          </p:cNvPicPr>
          <p:nvPr/>
        </p:nvPicPr>
        <p:blipFill>
          <a:blip r:embed="rId3"/>
          <a:stretch>
            <a:fillRect/>
          </a:stretch>
        </p:blipFill>
        <p:spPr>
          <a:xfrm>
            <a:off x="7958465" y="116632"/>
            <a:ext cx="1074512" cy="377531"/>
          </a:xfrm>
          <a:prstGeom prst="rect">
            <a:avLst/>
          </a:prstGeom>
        </p:spPr>
      </p:pic>
      <p:sp>
        <p:nvSpPr>
          <p:cNvPr id="13" name="TextBox 12">
            <a:extLst>
              <a:ext uri="{FF2B5EF4-FFF2-40B4-BE49-F238E27FC236}">
                <a16:creationId xmlns:a16="http://schemas.microsoft.com/office/drawing/2014/main" id="{189A7615-8803-455E-91B9-37351BFD0D4A}"/>
              </a:ext>
            </a:extLst>
          </p:cNvPr>
          <p:cNvSpPr txBox="1"/>
          <p:nvPr/>
        </p:nvSpPr>
        <p:spPr>
          <a:xfrm>
            <a:off x="2494077" y="650474"/>
            <a:ext cx="6372200" cy="307777"/>
          </a:xfrm>
          <a:prstGeom prst="rect">
            <a:avLst/>
          </a:prstGeom>
          <a:noFill/>
        </p:spPr>
        <p:txBody>
          <a:bodyPr wrap="square">
            <a:spAutoFit/>
          </a:bodyPr>
          <a:lstStyle/>
          <a:p>
            <a:r>
              <a:rPr lang="uk-UA" sz="1400" dirty="0">
                <a:latin typeface="Times New Roman" panose="02020603050405020304" pitchFamily="18" charset="0"/>
                <a:cs typeface="Times New Roman" panose="02020603050405020304" pitchFamily="18" charset="0"/>
              </a:rPr>
              <a:t>Режим доступу: </a:t>
            </a:r>
            <a:r>
              <a:rPr lang="en-US" sz="1400" dirty="0">
                <a:latin typeface="Times New Roman" panose="02020603050405020304" pitchFamily="18" charset="0"/>
                <a:cs typeface="Times New Roman" panose="02020603050405020304" pitchFamily="18" charset="0"/>
              </a:rPr>
              <a:t>https://datareportal.com/reports/digital-2025-global-overview-report</a:t>
            </a:r>
            <a:endParaRPr lang="uk-UA" sz="1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5122961-FE3E-4EB4-8E62-2D9D69198424}"/>
              </a:ext>
            </a:extLst>
          </p:cNvPr>
          <p:cNvSpPr txBox="1"/>
          <p:nvPr/>
        </p:nvSpPr>
        <p:spPr>
          <a:xfrm>
            <a:off x="899592" y="1586383"/>
            <a:ext cx="2311469" cy="1077218"/>
          </a:xfrm>
          <a:prstGeom prst="rect">
            <a:avLst/>
          </a:prstGeom>
          <a:solidFill>
            <a:srgbClr val="FFC000"/>
          </a:solidFill>
        </p:spPr>
        <p:txBody>
          <a:bodyPr wrap="square">
            <a:spAutoFit/>
          </a:bodyPr>
          <a:lstStyle/>
          <a:p>
            <a:pPr algn="ctr"/>
            <a:r>
              <a:rPr lang="uk-UA" sz="3200" dirty="0">
                <a:latin typeface="Times New Roman" panose="02020603050405020304" pitchFamily="18" charset="0"/>
                <a:cs typeface="Times New Roman" panose="02020603050405020304" pitchFamily="18" charset="0"/>
              </a:rPr>
              <a:t>Січень, </a:t>
            </a:r>
            <a:r>
              <a:rPr lang="uk-UA" sz="3200" b="1" dirty="0">
                <a:latin typeface="Times New Roman" panose="02020603050405020304" pitchFamily="18" charset="0"/>
                <a:cs typeface="Times New Roman" panose="02020603050405020304" pitchFamily="18" charset="0"/>
              </a:rPr>
              <a:t>2015</a:t>
            </a:r>
          </a:p>
        </p:txBody>
      </p:sp>
      <p:sp>
        <p:nvSpPr>
          <p:cNvPr id="15" name="TextBox 14">
            <a:extLst>
              <a:ext uri="{FF2B5EF4-FFF2-40B4-BE49-F238E27FC236}">
                <a16:creationId xmlns:a16="http://schemas.microsoft.com/office/drawing/2014/main" id="{A6DAA16A-D646-4ED6-B963-02ABFD554106}"/>
              </a:ext>
            </a:extLst>
          </p:cNvPr>
          <p:cNvSpPr txBox="1"/>
          <p:nvPr/>
        </p:nvSpPr>
        <p:spPr>
          <a:xfrm>
            <a:off x="5885134" y="1586685"/>
            <a:ext cx="2311469" cy="1077218"/>
          </a:xfrm>
          <a:prstGeom prst="rect">
            <a:avLst/>
          </a:prstGeom>
          <a:solidFill>
            <a:srgbClr val="FFC000"/>
          </a:solidFill>
        </p:spPr>
        <p:txBody>
          <a:bodyPr wrap="square">
            <a:spAutoFit/>
          </a:bodyPr>
          <a:lstStyle/>
          <a:p>
            <a:pPr algn="ctr"/>
            <a:r>
              <a:rPr lang="uk-UA" sz="3200" dirty="0">
                <a:latin typeface="Times New Roman" panose="02020603050405020304" pitchFamily="18" charset="0"/>
                <a:cs typeface="Times New Roman" panose="02020603050405020304" pitchFamily="18" charset="0"/>
              </a:rPr>
              <a:t>Лютий, </a:t>
            </a:r>
            <a:r>
              <a:rPr lang="uk-UA" sz="3200" b="1" dirty="0">
                <a:latin typeface="Times New Roman" panose="02020603050405020304" pitchFamily="18" charset="0"/>
                <a:cs typeface="Times New Roman" panose="02020603050405020304" pitchFamily="18" charset="0"/>
              </a:rPr>
              <a:t>2025</a:t>
            </a:r>
          </a:p>
        </p:txBody>
      </p:sp>
      <p:sp>
        <p:nvSpPr>
          <p:cNvPr id="17" name="TextBox 16">
            <a:extLst>
              <a:ext uri="{FF2B5EF4-FFF2-40B4-BE49-F238E27FC236}">
                <a16:creationId xmlns:a16="http://schemas.microsoft.com/office/drawing/2014/main" id="{22243D7B-5F6C-4380-B834-D3366CC82E5F}"/>
              </a:ext>
            </a:extLst>
          </p:cNvPr>
          <p:cNvSpPr txBox="1"/>
          <p:nvPr/>
        </p:nvSpPr>
        <p:spPr>
          <a:xfrm>
            <a:off x="903147" y="2792175"/>
            <a:ext cx="2311469" cy="584775"/>
          </a:xfrm>
          <a:prstGeom prst="rect">
            <a:avLst/>
          </a:prstGeom>
          <a:solidFill>
            <a:schemeClr val="accent2">
              <a:lumMod val="40000"/>
              <a:lumOff val="60000"/>
            </a:schemeClr>
          </a:solid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300</a:t>
            </a:r>
            <a:r>
              <a:rPr lang="uk-UA" sz="3200" b="1" dirty="0">
                <a:latin typeface="Times New Roman" panose="02020603050405020304" pitchFamily="18" charset="0"/>
                <a:cs typeface="Times New Roman" panose="02020603050405020304" pitchFamily="18" charset="0"/>
              </a:rPr>
              <a:t> млн</a:t>
            </a:r>
          </a:p>
        </p:txBody>
      </p:sp>
      <p:sp>
        <p:nvSpPr>
          <p:cNvPr id="18" name="TextBox 17">
            <a:extLst>
              <a:ext uri="{FF2B5EF4-FFF2-40B4-BE49-F238E27FC236}">
                <a16:creationId xmlns:a16="http://schemas.microsoft.com/office/drawing/2014/main" id="{8F033EF3-AF81-483C-807F-5D085EA2442F}"/>
              </a:ext>
            </a:extLst>
          </p:cNvPr>
          <p:cNvSpPr txBox="1"/>
          <p:nvPr/>
        </p:nvSpPr>
        <p:spPr>
          <a:xfrm>
            <a:off x="5885134" y="2803258"/>
            <a:ext cx="2311469" cy="584775"/>
          </a:xfrm>
          <a:prstGeom prst="rect">
            <a:avLst/>
          </a:prstGeom>
          <a:solidFill>
            <a:schemeClr val="accent2">
              <a:lumMod val="40000"/>
              <a:lumOff val="60000"/>
            </a:schemeClr>
          </a:solidFill>
        </p:spPr>
        <p:txBody>
          <a:bodyPr wrap="square">
            <a:spAutoFit/>
          </a:bodyPr>
          <a:lstStyle/>
          <a:p>
            <a:pPr algn="ctr"/>
            <a:r>
              <a:rPr lang="uk-UA" sz="3200" b="1" dirty="0">
                <a:latin typeface="Times New Roman" panose="02020603050405020304" pitchFamily="18" charset="0"/>
                <a:cs typeface="Times New Roman" panose="02020603050405020304" pitchFamily="18" charset="0"/>
              </a:rPr>
              <a:t>2,</a:t>
            </a:r>
            <a:r>
              <a:rPr lang="en-US" sz="3200" b="1" dirty="0">
                <a:latin typeface="Times New Roman" panose="02020603050405020304" pitchFamily="18" charset="0"/>
                <a:cs typeface="Times New Roman" panose="02020603050405020304" pitchFamily="18" charset="0"/>
              </a:rPr>
              <a:t>0</a:t>
            </a:r>
            <a:r>
              <a:rPr lang="uk-UA" sz="3200" b="1" dirty="0">
                <a:latin typeface="Times New Roman" panose="02020603050405020304" pitchFamily="18" charset="0"/>
                <a:cs typeface="Times New Roman" panose="02020603050405020304" pitchFamily="18" charset="0"/>
              </a:rPr>
              <a:t>0 млрд</a:t>
            </a:r>
          </a:p>
        </p:txBody>
      </p:sp>
      <p:sp>
        <p:nvSpPr>
          <p:cNvPr id="19" name="TextBox 18">
            <a:extLst>
              <a:ext uri="{FF2B5EF4-FFF2-40B4-BE49-F238E27FC236}">
                <a16:creationId xmlns:a16="http://schemas.microsoft.com/office/drawing/2014/main" id="{0945124C-E7E7-4266-B89F-DA9998F32063}"/>
              </a:ext>
            </a:extLst>
          </p:cNvPr>
          <p:cNvSpPr txBox="1"/>
          <p:nvPr/>
        </p:nvSpPr>
        <p:spPr>
          <a:xfrm>
            <a:off x="899592" y="3516305"/>
            <a:ext cx="2311469" cy="1077218"/>
          </a:xfrm>
          <a:prstGeom prst="rect">
            <a:avLst/>
          </a:prstGeom>
          <a:solidFill>
            <a:schemeClr val="tx2">
              <a:lumMod val="20000"/>
              <a:lumOff val="80000"/>
            </a:schemeClr>
          </a:solid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Monthly active users</a:t>
            </a:r>
            <a:endParaRPr lang="uk-UA" sz="32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2FC9E6A-19AB-4C39-BF42-118E38E3DF6D}"/>
              </a:ext>
            </a:extLst>
          </p:cNvPr>
          <p:cNvSpPr txBox="1"/>
          <p:nvPr/>
        </p:nvSpPr>
        <p:spPr>
          <a:xfrm>
            <a:off x="5894302" y="3511360"/>
            <a:ext cx="2311469" cy="1077218"/>
          </a:xfrm>
          <a:prstGeom prst="rect">
            <a:avLst/>
          </a:prstGeom>
          <a:solidFill>
            <a:schemeClr val="tx2">
              <a:lumMod val="20000"/>
              <a:lumOff val="80000"/>
            </a:schemeClr>
          </a:solid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Monthly active users</a:t>
            </a:r>
            <a:endParaRPr lang="uk-UA" sz="32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FF3B297-3C66-4630-AD24-212D828795A7}"/>
              </a:ext>
            </a:extLst>
          </p:cNvPr>
          <p:cNvSpPr txBox="1"/>
          <p:nvPr/>
        </p:nvSpPr>
        <p:spPr>
          <a:xfrm>
            <a:off x="4266933" y="4682399"/>
            <a:ext cx="3240360" cy="707886"/>
          </a:xfrm>
          <a:prstGeom prst="rect">
            <a:avLst/>
          </a:prstGeom>
          <a:solidFill>
            <a:schemeClr val="bg1">
              <a:lumMod val="75000"/>
            </a:schemeClr>
          </a:solidFill>
        </p:spPr>
        <p:txBody>
          <a:bodyPr wrap="square">
            <a:spAutoFit/>
          </a:bodyPr>
          <a:lstStyle/>
          <a:p>
            <a:pPr algn="ctr"/>
            <a:r>
              <a:rPr lang="uk-UA" sz="2000" dirty="0">
                <a:latin typeface="Times New Roman" panose="02020603050405020304" pitchFamily="18" charset="0"/>
                <a:cs typeface="Times New Roman" panose="02020603050405020304" pitchFamily="18" charset="0"/>
              </a:rPr>
              <a:t>У т.</a:t>
            </a:r>
            <a:r>
              <a:rPr lang="en-US" sz="2000"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ч.</a:t>
            </a:r>
            <a:br>
              <a:rPr lang="uk-UA"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Total potential reach of Ads</a:t>
            </a:r>
            <a:endParaRPr lang="uk-UA" sz="2000" dirty="0">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375401F8-1D20-4DB9-894C-D38346D73A2C}"/>
              </a:ext>
            </a:extLst>
          </p:cNvPr>
          <p:cNvPicPr>
            <a:picLocks noChangeAspect="1"/>
          </p:cNvPicPr>
          <p:nvPr/>
        </p:nvPicPr>
        <p:blipFill>
          <a:blip r:embed="rId4"/>
          <a:stretch>
            <a:fillRect/>
          </a:stretch>
        </p:blipFill>
        <p:spPr>
          <a:xfrm>
            <a:off x="3363003" y="1586383"/>
            <a:ext cx="2361021" cy="2571409"/>
          </a:xfrm>
          <a:prstGeom prst="rect">
            <a:avLst/>
          </a:prstGeom>
        </p:spPr>
      </p:pic>
      <p:pic>
        <p:nvPicPr>
          <p:cNvPr id="20" name="Рисунок 19">
            <a:extLst>
              <a:ext uri="{FF2B5EF4-FFF2-40B4-BE49-F238E27FC236}">
                <a16:creationId xmlns:a16="http://schemas.microsoft.com/office/drawing/2014/main" id="{CAACD64A-11C8-4C4A-9449-9CCC14305239}"/>
              </a:ext>
            </a:extLst>
          </p:cNvPr>
          <p:cNvPicPr>
            <a:picLocks noChangeAspect="1"/>
          </p:cNvPicPr>
          <p:nvPr/>
        </p:nvPicPr>
        <p:blipFill rotWithShape="1">
          <a:blip r:embed="rId5"/>
          <a:srcRect t="62211"/>
          <a:stretch/>
        </p:blipFill>
        <p:spPr>
          <a:xfrm>
            <a:off x="7500740" y="4678677"/>
            <a:ext cx="1298547" cy="707886"/>
          </a:xfrm>
          <a:prstGeom prst="rect">
            <a:avLst/>
          </a:prstGeom>
        </p:spPr>
      </p:pic>
    </p:spTree>
    <p:extLst>
      <p:ext uri="{BB962C8B-B14F-4D97-AF65-F5344CB8AC3E}">
        <p14:creationId xmlns:p14="http://schemas.microsoft.com/office/powerpoint/2010/main" val="889057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Объект 3">
            <a:extLst>
              <a:ext uri="{FF2B5EF4-FFF2-40B4-BE49-F238E27FC236}">
                <a16:creationId xmlns:a16="http://schemas.microsoft.com/office/drawing/2014/main" id="{A0396649-2897-99D7-3816-5F011888112B}"/>
              </a:ext>
            </a:extLst>
          </p:cNvPr>
          <p:cNvSpPr txBox="1">
            <a:spLocks/>
          </p:cNvSpPr>
          <p:nvPr/>
        </p:nvSpPr>
        <p:spPr>
          <a:xfrm>
            <a:off x="854628" y="5877272"/>
            <a:ext cx="7641094"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fontAlgn="base">
              <a:spcBef>
                <a:spcPts val="0"/>
              </a:spcBef>
              <a:spcAft>
                <a:spcPts val="0"/>
              </a:spcAft>
              <a:buNone/>
            </a:pPr>
            <a:r>
              <a:rPr lang="uk-UA" altLang="uk-UA" sz="1300" dirty="0">
                <a:solidFill>
                  <a:schemeClr val="tx1"/>
                </a:solidFill>
                <a:latin typeface="Times New Roman" pitchFamily="18" charset="0"/>
                <a:cs typeface="Times New Roman" pitchFamily="18" charset="0"/>
              </a:rPr>
              <a:t>Джерело: </a:t>
            </a:r>
            <a:r>
              <a:rPr lang="en-US" sz="1300" dirty="0">
                <a:solidFill>
                  <a:schemeClr val="tx1"/>
                </a:solidFill>
                <a:latin typeface="Times New Roman" pitchFamily="18" charset="0"/>
                <a:cs typeface="Times New Roman" pitchFamily="18" charset="0"/>
              </a:rPr>
              <a:t>https://uk.wikipedia.org/wiki/Instagram</a:t>
            </a:r>
            <a:endParaRPr lang="uk-UA" sz="1300" dirty="0">
              <a:solidFill>
                <a:schemeClr val="tx1"/>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6F7E0C5E-3A6A-4035-9059-89B125253F05}"/>
              </a:ext>
            </a:extLst>
          </p:cNvPr>
          <p:cNvSpPr txBox="1"/>
          <p:nvPr/>
        </p:nvSpPr>
        <p:spPr>
          <a:xfrm>
            <a:off x="2428940" y="2204864"/>
            <a:ext cx="4572000" cy="2015936"/>
          </a:xfrm>
          <a:prstGeom prst="rect">
            <a:avLst/>
          </a:prstGeom>
          <a:noFill/>
        </p:spPr>
        <p:txBody>
          <a:bodyPr wrap="square">
            <a:spAutoFit/>
          </a:bodyPr>
          <a:lstStyle/>
          <a:p>
            <a:pPr algn="ctr"/>
            <a:r>
              <a:rPr lang="uk-UA" sz="2500" b="1" i="0" dirty="0">
                <a:solidFill>
                  <a:schemeClr val="accent3">
                    <a:lumMod val="50000"/>
                  </a:schemeClr>
                </a:solidFill>
                <a:effectLst/>
                <a:latin typeface="Times New Roman" panose="02020603050405020304" pitchFamily="18" charset="0"/>
                <a:cs typeface="Times New Roman" panose="02020603050405020304" pitchFamily="18" charset="0"/>
              </a:rPr>
              <a:t>Папа Римський Франциск </a:t>
            </a:r>
            <a:r>
              <a:rPr lang="uk-UA" sz="2500" b="0" i="0" dirty="0">
                <a:solidFill>
                  <a:schemeClr val="accent3">
                    <a:lumMod val="50000"/>
                  </a:schemeClr>
                </a:solidFill>
                <a:effectLst/>
                <a:latin typeface="Times New Roman" panose="02020603050405020304" pitchFamily="18" charset="0"/>
                <a:cs typeface="Times New Roman" panose="02020603050405020304" pitchFamily="18" charset="0"/>
              </a:rPr>
              <a:t>отримав 1 млн підписників всього лише за 12 годин після реєстрації в </a:t>
            </a:r>
            <a:r>
              <a:rPr lang="en-US" sz="2500" b="0" i="0" dirty="0">
                <a:solidFill>
                  <a:schemeClr val="accent3">
                    <a:lumMod val="50000"/>
                  </a:schemeClr>
                </a:solidFill>
                <a:effectLst/>
                <a:latin typeface="Times New Roman" panose="02020603050405020304" pitchFamily="18" charset="0"/>
                <a:cs typeface="Times New Roman" panose="02020603050405020304" pitchFamily="18" charset="0"/>
              </a:rPr>
              <a:t>Instagram, </a:t>
            </a:r>
            <a:r>
              <a:rPr lang="uk-UA" sz="2500" b="0" i="0" dirty="0">
                <a:solidFill>
                  <a:schemeClr val="accent3">
                    <a:lumMod val="50000"/>
                  </a:schemeClr>
                </a:solidFill>
                <a:effectLst/>
                <a:latin typeface="Times New Roman" panose="02020603050405020304" pitchFamily="18" charset="0"/>
                <a:cs typeface="Times New Roman" panose="02020603050405020304" pitchFamily="18" charset="0"/>
              </a:rPr>
              <a:t>що стало своєрідним світовим рекордом</a:t>
            </a:r>
            <a:endParaRPr lang="uk-UA" sz="2500"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605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Объект 3">
            <a:extLst>
              <a:ext uri="{FF2B5EF4-FFF2-40B4-BE49-F238E27FC236}">
                <a16:creationId xmlns:a16="http://schemas.microsoft.com/office/drawing/2014/main" id="{A0396649-2897-99D7-3816-5F011888112B}"/>
              </a:ext>
            </a:extLst>
          </p:cNvPr>
          <p:cNvSpPr txBox="1">
            <a:spLocks/>
          </p:cNvSpPr>
          <p:nvPr/>
        </p:nvSpPr>
        <p:spPr>
          <a:xfrm>
            <a:off x="854628" y="5877272"/>
            <a:ext cx="7641094"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fontAlgn="base">
              <a:spcBef>
                <a:spcPts val="0"/>
              </a:spcBef>
              <a:spcAft>
                <a:spcPts val="0"/>
              </a:spcAft>
              <a:buNone/>
            </a:pPr>
            <a:r>
              <a:rPr lang="uk-UA" altLang="uk-UA" sz="1300" dirty="0">
                <a:solidFill>
                  <a:schemeClr val="tx1"/>
                </a:solidFill>
                <a:latin typeface="Times New Roman" pitchFamily="18" charset="0"/>
                <a:cs typeface="Times New Roman" pitchFamily="18" charset="0"/>
              </a:rPr>
              <a:t>Джерело: </a:t>
            </a:r>
            <a:r>
              <a:rPr lang="en-US" sz="1300" dirty="0">
                <a:solidFill>
                  <a:schemeClr val="tx1"/>
                </a:solidFill>
                <a:latin typeface="Times New Roman" pitchFamily="18" charset="0"/>
                <a:cs typeface="Times New Roman" pitchFamily="18" charset="0"/>
              </a:rPr>
              <a:t>https://uk.wikipedia.org/wiki/Instagram-%D1%8F%D0%B9%D1%86%D0%B5</a:t>
            </a:r>
            <a:endParaRPr lang="uk-UA" sz="1300" dirty="0">
              <a:solidFill>
                <a:schemeClr val="tx1"/>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6F7E0C5E-3A6A-4035-9059-89B125253F05}"/>
              </a:ext>
            </a:extLst>
          </p:cNvPr>
          <p:cNvSpPr txBox="1"/>
          <p:nvPr/>
        </p:nvSpPr>
        <p:spPr>
          <a:xfrm>
            <a:off x="2105528" y="908720"/>
            <a:ext cx="4572000" cy="2108269"/>
          </a:xfrm>
          <a:prstGeom prst="rect">
            <a:avLst/>
          </a:prstGeom>
          <a:noFill/>
        </p:spPr>
        <p:txBody>
          <a:bodyPr wrap="square">
            <a:spAutoFit/>
          </a:bodyPr>
          <a:lstStyle/>
          <a:p>
            <a:pPr algn="ctr"/>
            <a:r>
              <a:rPr lang="uk-UA" sz="2500" b="1" dirty="0">
                <a:solidFill>
                  <a:schemeClr val="tx2">
                    <a:lumMod val="60000"/>
                    <a:lumOff val="40000"/>
                  </a:schemeClr>
                </a:solidFill>
                <a:latin typeface="Times New Roman" panose="02020603050405020304" pitchFamily="18" charset="0"/>
                <a:cs typeface="Times New Roman" panose="02020603050405020304" pitchFamily="18" charset="0"/>
              </a:rPr>
              <a:t>Інстаграм-блогер </a:t>
            </a:r>
            <a:r>
              <a:rPr lang="uk-UA" sz="2800" dirty="0">
                <a:solidFill>
                  <a:schemeClr val="tx2">
                    <a:lumMod val="60000"/>
                    <a:lumOff val="40000"/>
                  </a:schemeClr>
                </a:solidFill>
                <a:latin typeface="Times New Roman" panose="02020603050405020304" pitchFamily="18" charset="0"/>
                <a:cs typeface="Times New Roman" panose="02020603050405020304" pitchFamily="18" charset="0"/>
              </a:rPr>
              <a:t>(скорочення від «блогер в </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Instagram»)</a:t>
            </a:r>
            <a:r>
              <a:rPr lang="uk-UA"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uk-UA" sz="2800" i="0" dirty="0">
                <a:solidFill>
                  <a:schemeClr val="tx2">
                    <a:lumMod val="60000"/>
                    <a:lumOff val="40000"/>
                  </a:schemeClr>
                </a:solidFill>
                <a:effectLst/>
                <a:latin typeface="Times New Roman" panose="02020603050405020304" pitchFamily="18" charset="0"/>
                <a:cs typeface="Times New Roman" panose="02020603050405020304" pitchFamily="18" charset="0"/>
              </a:rPr>
              <a:t>–</a:t>
            </a:r>
            <a:r>
              <a:rPr lang="uk-UA" sz="2500" dirty="0">
                <a:solidFill>
                  <a:schemeClr val="tx2">
                    <a:lumMod val="60000"/>
                    <a:lumOff val="40000"/>
                  </a:schemeClr>
                </a:solidFill>
                <a:latin typeface="Times New Roman" panose="02020603050405020304" pitchFamily="18" charset="0"/>
                <a:cs typeface="Times New Roman" panose="02020603050405020304" pitchFamily="18" charset="0"/>
              </a:rPr>
              <a:t> людина, блогер, що веде свій акаунт у соціальній мережі </a:t>
            </a:r>
            <a:r>
              <a:rPr lang="en-US" sz="2500" dirty="0">
                <a:solidFill>
                  <a:schemeClr val="tx2">
                    <a:lumMod val="60000"/>
                    <a:lumOff val="40000"/>
                  </a:schemeClr>
                </a:solidFill>
                <a:latin typeface="Times New Roman" panose="02020603050405020304" pitchFamily="18" charset="0"/>
                <a:cs typeface="Times New Roman" panose="02020603050405020304" pitchFamily="18" charset="0"/>
              </a:rPr>
              <a:t>Instagram</a:t>
            </a:r>
            <a:endParaRPr lang="uk-UA" sz="25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8A7CDAA-CCDE-AD73-72C6-A98DBB06FFD9}"/>
              </a:ext>
            </a:extLst>
          </p:cNvPr>
          <p:cNvSpPr txBox="1"/>
          <p:nvPr/>
        </p:nvSpPr>
        <p:spPr>
          <a:xfrm>
            <a:off x="1326225" y="3149313"/>
            <a:ext cx="4572000" cy="2492990"/>
          </a:xfrm>
          <a:prstGeom prst="rect">
            <a:avLst/>
          </a:prstGeom>
          <a:noFill/>
        </p:spPr>
        <p:txBody>
          <a:bodyPr wrap="square">
            <a:spAutoFit/>
          </a:bodyPr>
          <a:lstStyle/>
          <a:p>
            <a:pPr algn="ctr"/>
            <a:r>
              <a:rPr lang="en-US" sz="2500" b="1" dirty="0">
                <a:solidFill>
                  <a:schemeClr val="accent4">
                    <a:lumMod val="75000"/>
                  </a:schemeClr>
                </a:solidFill>
                <a:latin typeface="Times New Roman" panose="02020603050405020304" pitchFamily="18" charset="0"/>
                <a:cs typeface="Times New Roman" panose="02020603050405020304" pitchFamily="18" charset="0"/>
              </a:rPr>
              <a:t>Instagram-</a:t>
            </a:r>
            <a:r>
              <a:rPr lang="uk-UA" sz="2500" b="1" dirty="0">
                <a:solidFill>
                  <a:schemeClr val="accent4">
                    <a:lumMod val="75000"/>
                  </a:schemeClr>
                </a:solidFill>
                <a:latin typeface="Times New Roman" panose="02020603050405020304" pitchFamily="18" charset="0"/>
                <a:cs typeface="Times New Roman" panose="02020603050405020304" pitchFamily="18" charset="0"/>
              </a:rPr>
              <a:t>яйце</a:t>
            </a:r>
            <a:r>
              <a:rPr lang="uk-UA" sz="2800" b="0" i="0" dirty="0">
                <a:solidFill>
                  <a:schemeClr val="accent4">
                    <a:lumMod val="75000"/>
                  </a:schemeClr>
                </a:solidFill>
                <a:effectLst/>
                <a:latin typeface="Times New Roman" panose="02020603050405020304" pitchFamily="18" charset="0"/>
                <a:cs typeface="Times New Roman" panose="02020603050405020304" pitchFamily="18" charset="0"/>
              </a:rPr>
              <a:t> </a:t>
            </a:r>
          </a:p>
          <a:p>
            <a:pPr algn="ctr"/>
            <a:r>
              <a:rPr lang="uk-UA" sz="2800" i="0" dirty="0">
                <a:solidFill>
                  <a:schemeClr val="accent4">
                    <a:lumMod val="75000"/>
                  </a:schemeClr>
                </a:solidFill>
                <a:effectLst/>
                <a:latin typeface="Times New Roman" panose="02020603050405020304" pitchFamily="18" charset="0"/>
                <a:cs typeface="Times New Roman" panose="02020603050405020304" pitchFamily="18" charset="0"/>
              </a:rPr>
              <a:t>–</a:t>
            </a:r>
            <a:r>
              <a:rPr lang="uk-UA" sz="2500" dirty="0">
                <a:solidFill>
                  <a:schemeClr val="accent4">
                    <a:lumMod val="75000"/>
                  </a:schemeClr>
                </a:solidFill>
                <a:latin typeface="Times New Roman" panose="02020603050405020304" pitchFamily="18" charset="0"/>
                <a:cs typeface="Times New Roman" panose="02020603050405020304" pitchFamily="18" charset="0"/>
              </a:rPr>
              <a:t> фото звичайного курячого яйця, опубліковане у соціальній мережі </a:t>
            </a:r>
            <a:r>
              <a:rPr lang="en-US" sz="2500" dirty="0">
                <a:solidFill>
                  <a:schemeClr val="accent4">
                    <a:lumMod val="75000"/>
                  </a:schemeClr>
                </a:solidFill>
                <a:latin typeface="Times New Roman" panose="02020603050405020304" pitchFamily="18" charset="0"/>
                <a:cs typeface="Times New Roman" panose="02020603050405020304" pitchFamily="18" charset="0"/>
              </a:rPr>
              <a:t>Instagram, </a:t>
            </a:r>
            <a:r>
              <a:rPr lang="uk-UA" sz="2500" dirty="0">
                <a:solidFill>
                  <a:schemeClr val="accent4">
                    <a:lumMod val="75000"/>
                  </a:schemeClr>
                </a:solidFill>
                <a:latin typeface="Times New Roman" panose="02020603050405020304" pitchFamily="18" charset="0"/>
                <a:cs typeface="Times New Roman" panose="02020603050405020304" pitchFamily="18" charset="0"/>
              </a:rPr>
              <a:t>яке невдовзі стало глобальним феноменом та інтернет-мемом</a:t>
            </a:r>
          </a:p>
        </p:txBody>
      </p:sp>
      <p:pic>
        <p:nvPicPr>
          <p:cNvPr id="12290" name="Picture 2">
            <a:extLst>
              <a:ext uri="{FF2B5EF4-FFF2-40B4-BE49-F238E27FC236}">
                <a16:creationId xmlns:a16="http://schemas.microsoft.com/office/drawing/2014/main" id="{C93D9664-B26E-9BE7-5552-705864500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196934"/>
            <a:ext cx="2229544" cy="211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239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854628" y="2492896"/>
            <a:ext cx="7641094" cy="165618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5. </a:t>
            </a:r>
            <a:r>
              <a:rPr lang="en-US" sz="3600" dirty="0">
                <a:solidFill>
                  <a:schemeClr val="accent1">
                    <a:lumMod val="75000"/>
                  </a:schemeClr>
                </a:solidFill>
                <a:latin typeface="Times New Roman" pitchFamily="18" charset="0"/>
                <a:cs typeface="Times New Roman" pitchFamily="18" charset="0"/>
              </a:rPr>
              <a:t>Instagram </a:t>
            </a:r>
            <a:r>
              <a:rPr lang="uk-UA" sz="3600" dirty="0">
                <a:solidFill>
                  <a:schemeClr val="accent1">
                    <a:lumMod val="75000"/>
                  </a:schemeClr>
                </a:solidFill>
                <a:latin typeface="Times New Roman" pitchFamily="18" charset="0"/>
                <a:cs typeface="Times New Roman" pitchFamily="18" charset="0"/>
              </a:rPr>
              <a:t>як маркетинговий канал для просування бізнесу</a:t>
            </a:r>
          </a:p>
        </p:txBody>
      </p:sp>
    </p:spTree>
    <p:extLst>
      <p:ext uri="{BB962C8B-B14F-4D97-AF65-F5344CB8AC3E}">
        <p14:creationId xmlns:p14="http://schemas.microsoft.com/office/powerpoint/2010/main" val="9807586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3635896" y="2385572"/>
            <a:ext cx="4536504" cy="120544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500" b="1" dirty="0">
                <a:solidFill>
                  <a:schemeClr val="tx1"/>
                </a:solidFill>
                <a:latin typeface="Times New Roman" pitchFamily="18" charset="0"/>
                <a:cs typeface="Times New Roman" pitchFamily="18" charset="0"/>
              </a:rPr>
              <a:t>Скільки активних користувачів в інстаграмі?</a:t>
            </a:r>
            <a:endParaRPr lang="uk-UA" sz="2500" dirty="0">
              <a:solidFill>
                <a:schemeClr val="tx1"/>
              </a:solidFill>
              <a:latin typeface="Times New Roman" pitchFamily="18" charset="0"/>
              <a:cs typeface="Times New Roman" pitchFamily="18" charset="0"/>
            </a:endParaRPr>
          </a:p>
        </p:txBody>
      </p:sp>
      <p:pic>
        <p:nvPicPr>
          <p:cNvPr id="3" name="Рисунок 2">
            <a:extLst>
              <a:ext uri="{FF2B5EF4-FFF2-40B4-BE49-F238E27FC236}">
                <a16:creationId xmlns:a16="http://schemas.microsoft.com/office/drawing/2014/main" id="{D9E3389C-8522-2900-3AE1-45A7F8958AA6}"/>
              </a:ext>
            </a:extLst>
          </p:cNvPr>
          <p:cNvPicPr>
            <a:picLocks noChangeAspect="1"/>
          </p:cNvPicPr>
          <p:nvPr/>
        </p:nvPicPr>
        <p:blipFill>
          <a:blip r:embed="rId3"/>
          <a:stretch>
            <a:fillRect/>
          </a:stretch>
        </p:blipFill>
        <p:spPr>
          <a:xfrm>
            <a:off x="1483692" y="1712466"/>
            <a:ext cx="1921444" cy="3078677"/>
          </a:xfrm>
          <a:prstGeom prst="rect">
            <a:avLst/>
          </a:prstGeom>
        </p:spPr>
      </p:pic>
    </p:spTree>
    <p:extLst>
      <p:ext uri="{BB962C8B-B14F-4D97-AF65-F5344CB8AC3E}">
        <p14:creationId xmlns:p14="http://schemas.microsoft.com/office/powerpoint/2010/main" val="2403587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3">
            <a:extLst>
              <a:ext uri="{FF2B5EF4-FFF2-40B4-BE49-F238E27FC236}">
                <a16:creationId xmlns:a16="http://schemas.microsoft.com/office/drawing/2014/main" id="{49AFBB4F-275A-8292-FC65-AD126D06620C}"/>
              </a:ext>
            </a:extLst>
          </p:cNvPr>
          <p:cNvSpPr txBox="1">
            <a:spLocks/>
          </p:cNvSpPr>
          <p:nvPr/>
        </p:nvSpPr>
        <p:spPr>
          <a:xfrm>
            <a:off x="894755" y="1412302"/>
            <a:ext cx="7560840" cy="4402072"/>
          </a:xfrm>
          <a:prstGeom prst="rect">
            <a:avLst/>
          </a:prstGeom>
          <a:solidFill>
            <a:schemeClr val="accent2">
              <a:lumMod val="60000"/>
              <a:lumOff val="4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500" b="1" dirty="0">
                <a:solidFill>
                  <a:schemeClr val="tx1"/>
                </a:solidFill>
                <a:latin typeface="Times New Roman" panose="02020603050405020304" pitchFamily="18" charset="0"/>
                <a:cs typeface="Times New Roman" panose="02020603050405020304" pitchFamily="18" charset="0"/>
              </a:rPr>
              <a:t>Ключова статистика </a:t>
            </a:r>
            <a:r>
              <a:rPr lang="en-US" sz="2500" b="1" dirty="0">
                <a:solidFill>
                  <a:schemeClr val="tx1"/>
                </a:solidFill>
                <a:latin typeface="Times New Roman" panose="02020603050405020304" pitchFamily="18" charset="0"/>
                <a:cs typeface="Times New Roman" panose="02020603050405020304" pitchFamily="18" charset="0"/>
              </a:rPr>
              <a:t>Instagram </a:t>
            </a:r>
            <a:r>
              <a:rPr lang="uk-UA" sz="2500" b="1" dirty="0">
                <a:solidFill>
                  <a:schemeClr val="tx1"/>
                </a:solidFill>
                <a:latin typeface="Times New Roman" panose="02020603050405020304" pitchFamily="18" charset="0"/>
                <a:cs typeface="Times New Roman" panose="02020603050405020304" pitchFamily="18" charset="0"/>
              </a:rPr>
              <a:t>за 2022 рік</a:t>
            </a:r>
          </a:p>
          <a:p>
            <a:pPr marL="0" indent="0" algn="l" fontAlgn="base">
              <a:spcBef>
                <a:spcPts val="0"/>
              </a:spcBef>
              <a:spcAft>
                <a:spcPts val="0"/>
              </a:spcAft>
              <a:buClr>
                <a:schemeClr val="tx1"/>
              </a:buClr>
              <a:buFont typeface="Arial" panose="020B0604020202020204" pitchFamily="34" charset="0"/>
              <a:buChar char="•"/>
            </a:pPr>
            <a:r>
              <a:rPr lang="uk-UA" sz="1800" dirty="0">
                <a:solidFill>
                  <a:schemeClr val="tx1"/>
                </a:solidFill>
                <a:latin typeface="Times New Roman" panose="02020603050405020304" pitchFamily="18" charset="0"/>
                <a:cs typeface="Times New Roman" panose="02020603050405020304" pitchFamily="18" charset="0"/>
              </a:rPr>
              <a:t>Користувачі проводять в </a:t>
            </a:r>
            <a:r>
              <a:rPr lang="en-US" sz="1800" dirty="0">
                <a:solidFill>
                  <a:schemeClr val="tx1"/>
                </a:solidFill>
                <a:latin typeface="Times New Roman" panose="02020603050405020304" pitchFamily="18" charset="0"/>
                <a:cs typeface="Times New Roman" panose="02020603050405020304" pitchFamily="18" charset="0"/>
              </a:rPr>
              <a:t>Instagram </a:t>
            </a:r>
            <a:r>
              <a:rPr lang="uk-UA" sz="1800" dirty="0">
                <a:solidFill>
                  <a:schemeClr val="tx1"/>
                </a:solidFill>
                <a:latin typeface="Times New Roman" panose="02020603050405020304" pitchFamily="18" charset="0"/>
                <a:cs typeface="Times New Roman" panose="02020603050405020304" pitchFamily="18" charset="0"/>
              </a:rPr>
              <a:t>в середньому 30 хвилин на день</a:t>
            </a:r>
          </a:p>
          <a:p>
            <a:pPr marL="0" indent="0" algn="l" fontAlgn="base">
              <a:spcBef>
                <a:spcPts val="0"/>
              </a:spcBef>
              <a:spcAft>
                <a:spcPts val="0"/>
              </a:spcAft>
              <a:buClr>
                <a:schemeClr val="tx1"/>
              </a:buClr>
              <a:buFont typeface="Arial" panose="020B0604020202020204" pitchFamily="34" charset="0"/>
              <a:buChar char="•"/>
            </a:pPr>
            <a:r>
              <a:rPr lang="uk-UA" sz="1800" dirty="0">
                <a:solidFill>
                  <a:schemeClr val="tx1"/>
                </a:solidFill>
                <a:latin typeface="Times New Roman" panose="02020603050405020304" pitchFamily="18" charset="0"/>
                <a:cs typeface="Times New Roman" panose="02020603050405020304" pitchFamily="18" charset="0"/>
              </a:rPr>
              <a:t>81% людей використовують </a:t>
            </a:r>
            <a:r>
              <a:rPr lang="en-US" sz="1800" dirty="0">
                <a:solidFill>
                  <a:schemeClr val="tx1"/>
                </a:solidFill>
                <a:latin typeface="Times New Roman" panose="02020603050405020304" pitchFamily="18" charset="0"/>
                <a:cs typeface="Times New Roman" panose="02020603050405020304" pitchFamily="18" charset="0"/>
              </a:rPr>
              <a:t>Instagram </a:t>
            </a:r>
            <a:r>
              <a:rPr lang="uk-UA" sz="1800" dirty="0">
                <a:solidFill>
                  <a:schemeClr val="tx1"/>
                </a:solidFill>
                <a:latin typeface="Times New Roman" panose="02020603050405020304" pitchFamily="18" charset="0"/>
                <a:cs typeface="Times New Roman" panose="02020603050405020304" pitchFamily="18" charset="0"/>
              </a:rPr>
              <a:t>для дослідження компаній, продуктів і послуг</a:t>
            </a:r>
          </a:p>
          <a:p>
            <a:pPr marL="0" indent="0" algn="l" fontAlgn="base">
              <a:spcBef>
                <a:spcPts val="0"/>
              </a:spcBef>
              <a:spcAft>
                <a:spcPts val="0"/>
              </a:spcAft>
              <a:buClr>
                <a:schemeClr val="tx1"/>
              </a:buClr>
              <a:buFont typeface="Arial" panose="020B0604020202020204" pitchFamily="34" charset="0"/>
              <a:buChar char="•"/>
            </a:pPr>
            <a:r>
              <a:rPr lang="uk-UA" sz="1800" dirty="0">
                <a:solidFill>
                  <a:schemeClr val="tx1"/>
                </a:solidFill>
                <a:latin typeface="Times New Roman" panose="02020603050405020304" pitchFamily="18" charset="0"/>
                <a:cs typeface="Times New Roman" panose="02020603050405020304" pitchFamily="18" charset="0"/>
              </a:rPr>
              <a:t>50% людей відвідали вебсайт, щоб придбати продукт або послугу, яку вони бачили в додатку </a:t>
            </a:r>
          </a:p>
          <a:p>
            <a:pPr marL="0" indent="0" algn="l" fontAlgn="base">
              <a:spcBef>
                <a:spcPts val="0"/>
              </a:spcBef>
              <a:spcAft>
                <a:spcPts val="0"/>
              </a:spcAft>
              <a:buClr>
                <a:schemeClr val="tx1"/>
              </a:buClr>
              <a:buFont typeface="Arial" panose="020B0604020202020204" pitchFamily="34" charset="0"/>
              <a:buChar char="•"/>
            </a:pPr>
            <a:r>
              <a:rPr lang="uk-UA" sz="1800" dirty="0">
                <a:solidFill>
                  <a:schemeClr val="tx1"/>
                </a:solidFill>
                <a:latin typeface="Times New Roman" panose="02020603050405020304" pitchFamily="18" charset="0"/>
                <a:cs typeface="Times New Roman" panose="02020603050405020304" pitchFamily="18" charset="0"/>
              </a:rPr>
              <a:t>Середній бізнес-акаунт </a:t>
            </a:r>
            <a:r>
              <a:rPr lang="en-US" sz="1800" dirty="0">
                <a:solidFill>
                  <a:schemeClr val="tx1"/>
                </a:solidFill>
                <a:latin typeface="Times New Roman" panose="02020603050405020304" pitchFamily="18" charset="0"/>
                <a:cs typeface="Times New Roman" panose="02020603050405020304" pitchFamily="18" charset="0"/>
              </a:rPr>
              <a:t>Instagram </a:t>
            </a:r>
            <a:r>
              <a:rPr lang="uk-UA" sz="1800" dirty="0">
                <a:solidFill>
                  <a:schemeClr val="tx1"/>
                </a:solidFill>
                <a:latin typeface="Times New Roman" panose="02020603050405020304" pitchFamily="18" charset="0"/>
                <a:cs typeface="Times New Roman" panose="02020603050405020304" pitchFamily="18" charset="0"/>
              </a:rPr>
              <a:t>публікує дописи раз на день</a:t>
            </a:r>
          </a:p>
          <a:p>
            <a:pPr marL="0" indent="0" algn="l" fontAlgn="base">
              <a:spcBef>
                <a:spcPts val="0"/>
              </a:spcBef>
              <a:spcAft>
                <a:spcPts val="0"/>
              </a:spcAft>
              <a:buClr>
                <a:schemeClr val="tx1"/>
              </a:buClr>
              <a:buFont typeface="Arial" panose="020B0604020202020204" pitchFamily="34" charset="0"/>
              <a:buChar char="•"/>
            </a:pPr>
            <a:r>
              <a:rPr lang="uk-UA" sz="1800" dirty="0">
                <a:solidFill>
                  <a:schemeClr val="tx1"/>
                </a:solidFill>
                <a:latin typeface="Times New Roman" panose="02020603050405020304" pitchFamily="18" charset="0"/>
                <a:cs typeface="Times New Roman" panose="02020603050405020304" pitchFamily="18" charset="0"/>
              </a:rPr>
              <a:t>Середній рівень залученості бізнес-допису в </a:t>
            </a:r>
            <a:r>
              <a:rPr lang="en-US" sz="1800" dirty="0">
                <a:solidFill>
                  <a:schemeClr val="tx1"/>
                </a:solidFill>
                <a:latin typeface="Times New Roman" panose="02020603050405020304" pitchFamily="18" charset="0"/>
                <a:cs typeface="Times New Roman" panose="02020603050405020304" pitchFamily="18" charset="0"/>
              </a:rPr>
              <a:t>Instagram </a:t>
            </a:r>
            <a:r>
              <a:rPr lang="uk-UA" sz="1800" dirty="0">
                <a:solidFill>
                  <a:schemeClr val="tx1"/>
                </a:solidFill>
                <a:latin typeface="Times New Roman" panose="02020603050405020304" pitchFamily="18" charset="0"/>
                <a:cs typeface="Times New Roman" panose="02020603050405020304" pitchFamily="18" charset="0"/>
              </a:rPr>
              <a:t>становить 0,96%</a:t>
            </a:r>
          </a:p>
          <a:p>
            <a:pPr marL="0" indent="0" algn="l" fontAlgn="base">
              <a:spcBef>
                <a:spcPts val="0"/>
              </a:spcBef>
              <a:spcAft>
                <a:spcPts val="0"/>
              </a:spcAft>
              <a:buClr>
                <a:schemeClr val="tx1"/>
              </a:buClr>
              <a:buFont typeface="Arial" panose="020B0604020202020204" pitchFamily="34" charset="0"/>
              <a:buChar char="•"/>
            </a:pPr>
            <a:r>
              <a:rPr lang="uk-UA" sz="1800" dirty="0">
                <a:solidFill>
                  <a:schemeClr val="tx1"/>
                </a:solidFill>
                <a:latin typeface="Times New Roman" panose="02020603050405020304" pitchFamily="18" charset="0"/>
                <a:cs typeface="Times New Roman" panose="02020603050405020304" pitchFamily="18" charset="0"/>
              </a:rPr>
              <a:t>500 млн людей користуються </a:t>
            </a:r>
            <a:r>
              <a:rPr lang="en-US" sz="1800" dirty="0">
                <a:solidFill>
                  <a:schemeClr val="tx1"/>
                </a:solidFill>
                <a:latin typeface="Times New Roman" panose="02020603050405020304" pitchFamily="18" charset="0"/>
                <a:cs typeface="Times New Roman" panose="02020603050405020304" pitchFamily="18" charset="0"/>
              </a:rPr>
              <a:t>Instagram Stories </a:t>
            </a:r>
            <a:r>
              <a:rPr lang="uk-UA" sz="1800" dirty="0">
                <a:solidFill>
                  <a:schemeClr val="tx1"/>
                </a:solidFill>
                <a:latin typeface="Times New Roman" panose="02020603050405020304" pitchFamily="18" charset="0"/>
                <a:cs typeface="Times New Roman" panose="02020603050405020304" pitchFamily="18" charset="0"/>
              </a:rPr>
              <a:t>щодня</a:t>
            </a:r>
          </a:p>
          <a:p>
            <a:pPr marL="0" indent="0" algn="l" fontAlgn="base">
              <a:spcBef>
                <a:spcPts val="0"/>
              </a:spcBef>
              <a:spcAft>
                <a:spcPts val="0"/>
              </a:spcAft>
              <a:buClr>
                <a:schemeClr val="tx1"/>
              </a:buClr>
              <a:buFont typeface="Arial" panose="020B0604020202020204" pitchFamily="34" charset="0"/>
              <a:buChar char="•"/>
            </a:pPr>
            <a:r>
              <a:rPr lang="uk-UA" sz="1800" dirty="0">
                <a:solidFill>
                  <a:schemeClr val="tx1"/>
                </a:solidFill>
                <a:latin typeface="Times New Roman" panose="02020603050405020304" pitchFamily="18" charset="0"/>
                <a:cs typeface="Times New Roman" panose="02020603050405020304" pitchFamily="18" charset="0"/>
              </a:rPr>
              <a:t>51% користувачів </a:t>
            </a:r>
            <a:r>
              <a:rPr lang="uk-UA" sz="1800" dirty="0">
                <a:solidFill>
                  <a:srgbClr val="000000"/>
                </a:solidFill>
                <a:effectLst/>
                <a:latin typeface="Times New Roman" panose="02020603050405020304" pitchFamily="18" charset="0"/>
                <a:ea typeface="Times New Roman" panose="02020603050405020304" pitchFamily="18" charset="0"/>
              </a:rPr>
              <a:t>–</a:t>
            </a:r>
            <a:r>
              <a:rPr lang="uk-UA" sz="1800" dirty="0">
                <a:solidFill>
                  <a:schemeClr val="tx1"/>
                </a:solidFill>
                <a:latin typeface="Times New Roman" panose="02020603050405020304" pitchFamily="18" charset="0"/>
                <a:cs typeface="Times New Roman" panose="02020603050405020304" pitchFamily="18" charset="0"/>
              </a:rPr>
              <a:t> жінки і 49% </a:t>
            </a:r>
            <a:r>
              <a:rPr lang="uk-UA" sz="1800" dirty="0">
                <a:solidFill>
                  <a:srgbClr val="000000"/>
                </a:solidFill>
                <a:effectLst/>
                <a:latin typeface="Times New Roman" panose="02020603050405020304" pitchFamily="18" charset="0"/>
                <a:ea typeface="Times New Roman" panose="02020603050405020304" pitchFamily="18" charset="0"/>
              </a:rPr>
              <a:t>–</a:t>
            </a:r>
            <a:r>
              <a:rPr lang="uk-UA" sz="1800" dirty="0">
                <a:solidFill>
                  <a:schemeClr val="tx1"/>
                </a:solidFill>
                <a:latin typeface="Times New Roman" panose="02020603050405020304" pitchFamily="18" charset="0"/>
                <a:cs typeface="Times New Roman" panose="02020603050405020304" pitchFamily="18" charset="0"/>
              </a:rPr>
              <a:t> чоловіки</a:t>
            </a:r>
          </a:p>
          <a:p>
            <a:pPr marL="0" indent="0" algn="l" fontAlgn="base">
              <a:spcBef>
                <a:spcPts val="0"/>
              </a:spcBef>
              <a:spcAft>
                <a:spcPts val="0"/>
              </a:spcAft>
              <a:buClr>
                <a:schemeClr val="tx1"/>
              </a:buClr>
              <a:buFont typeface="Arial" panose="020B0604020202020204" pitchFamily="34" charset="0"/>
              <a:buChar char="•"/>
            </a:pPr>
            <a:r>
              <a:rPr lang="uk-UA" sz="1800" dirty="0">
                <a:solidFill>
                  <a:schemeClr val="tx1"/>
                </a:solidFill>
                <a:latin typeface="Times New Roman" panose="02020603050405020304" pitchFamily="18" charset="0"/>
                <a:cs typeface="Times New Roman" panose="02020603050405020304" pitchFamily="18" charset="0"/>
              </a:rPr>
              <a:t>Понад 130 млн користувачів щомісяця переглядають публікації, доступні для покупки </a:t>
            </a:r>
          </a:p>
          <a:p>
            <a:pPr marL="0" indent="0" algn="l" fontAlgn="base">
              <a:spcBef>
                <a:spcPts val="0"/>
              </a:spcBef>
              <a:spcAft>
                <a:spcPts val="0"/>
              </a:spcAft>
              <a:buClr>
                <a:schemeClr val="tx1"/>
              </a:buClr>
              <a:buFont typeface="Arial" panose="020B0604020202020204" pitchFamily="34" charset="0"/>
              <a:buChar char="•"/>
            </a:pPr>
            <a:r>
              <a:rPr lang="uk-UA" sz="1800" dirty="0">
                <a:solidFill>
                  <a:schemeClr val="tx1"/>
                </a:solidFill>
                <a:latin typeface="Times New Roman" panose="02020603050405020304" pitchFamily="18" charset="0"/>
                <a:cs typeface="Times New Roman" panose="02020603050405020304" pitchFamily="18" charset="0"/>
              </a:rPr>
              <a:t>88% користувачів </a:t>
            </a:r>
            <a:r>
              <a:rPr lang="en-US" sz="1800" dirty="0">
                <a:solidFill>
                  <a:schemeClr val="tx1"/>
                </a:solidFill>
                <a:latin typeface="Times New Roman" panose="02020603050405020304" pitchFamily="18" charset="0"/>
                <a:cs typeface="Times New Roman" panose="02020603050405020304" pitchFamily="18" charset="0"/>
              </a:rPr>
              <a:t>Instagram </a:t>
            </a:r>
            <a:r>
              <a:rPr lang="uk-UA" sz="1800" dirty="0">
                <a:solidFill>
                  <a:schemeClr val="tx1"/>
                </a:solidFill>
                <a:latin typeface="Times New Roman" panose="02020603050405020304" pitchFamily="18" charset="0"/>
                <a:cs typeface="Times New Roman" panose="02020603050405020304" pitchFamily="18" charset="0"/>
              </a:rPr>
              <a:t>знаходяться за межами Сполучених Штатів</a:t>
            </a:r>
          </a:p>
        </p:txBody>
      </p:sp>
    </p:spTree>
    <p:extLst>
      <p:ext uri="{BB962C8B-B14F-4D97-AF65-F5344CB8AC3E}">
        <p14:creationId xmlns:p14="http://schemas.microsoft.com/office/powerpoint/2010/main" val="1429917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887C80D5-94F6-4C2B-BEE7-1D99ABCDB1EB}"/>
              </a:ext>
            </a:extLst>
          </p:cNvPr>
          <p:cNvPicPr>
            <a:picLocks noChangeAspect="1"/>
          </p:cNvPicPr>
          <p:nvPr/>
        </p:nvPicPr>
        <p:blipFill>
          <a:blip r:embed="rId3"/>
          <a:stretch>
            <a:fillRect/>
          </a:stretch>
        </p:blipFill>
        <p:spPr>
          <a:xfrm>
            <a:off x="0" y="1124744"/>
            <a:ext cx="9144000" cy="5032296"/>
          </a:xfrm>
          <a:prstGeom prst="rect">
            <a:avLst/>
          </a:prstGeom>
        </p:spPr>
      </p:pic>
    </p:spTree>
    <p:extLst>
      <p:ext uri="{BB962C8B-B14F-4D97-AF65-F5344CB8AC3E}">
        <p14:creationId xmlns:p14="http://schemas.microsoft.com/office/powerpoint/2010/main" val="39866676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711F4D54-50C1-4CEE-A6A2-B226A9A0F5FA}"/>
              </a:ext>
            </a:extLst>
          </p:cNvPr>
          <p:cNvPicPr>
            <a:picLocks noChangeAspect="1"/>
          </p:cNvPicPr>
          <p:nvPr/>
        </p:nvPicPr>
        <p:blipFill>
          <a:blip r:embed="rId3"/>
          <a:stretch>
            <a:fillRect/>
          </a:stretch>
        </p:blipFill>
        <p:spPr>
          <a:xfrm>
            <a:off x="0" y="1124744"/>
            <a:ext cx="9144000" cy="5093693"/>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Рукописні дані 4">
                <a:extLst>
                  <a:ext uri="{FF2B5EF4-FFF2-40B4-BE49-F238E27FC236}">
                    <a16:creationId xmlns:a16="http://schemas.microsoft.com/office/drawing/2014/main" id="{06D6865C-AE33-4F91-BA15-F1B5E23B9409}"/>
                  </a:ext>
                </a:extLst>
              </p14:cNvPr>
              <p14:cNvContentPartPr/>
              <p14:nvPr/>
            </p14:nvContentPartPr>
            <p14:xfrm>
              <a:off x="4214721" y="3676184"/>
              <a:ext cx="12960" cy="1578600"/>
            </p14:xfrm>
          </p:contentPart>
        </mc:Choice>
        <mc:Fallback xmlns="">
          <p:pic>
            <p:nvPicPr>
              <p:cNvPr id="5" name="Рукописні дані 4">
                <a:extLst>
                  <a:ext uri="{FF2B5EF4-FFF2-40B4-BE49-F238E27FC236}">
                    <a16:creationId xmlns:a16="http://schemas.microsoft.com/office/drawing/2014/main" id="{06D6865C-AE33-4F91-BA15-F1B5E23B9409}"/>
                  </a:ext>
                </a:extLst>
              </p:cNvPr>
              <p:cNvPicPr/>
              <p:nvPr/>
            </p:nvPicPr>
            <p:blipFill>
              <a:blip r:embed="rId5"/>
              <a:stretch>
                <a:fillRect/>
              </a:stretch>
            </p:blipFill>
            <p:spPr>
              <a:xfrm>
                <a:off x="4151721" y="3613544"/>
                <a:ext cx="138600" cy="1704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Рукописні дані 5">
                <a:extLst>
                  <a:ext uri="{FF2B5EF4-FFF2-40B4-BE49-F238E27FC236}">
                    <a16:creationId xmlns:a16="http://schemas.microsoft.com/office/drawing/2014/main" id="{55EBCC42-A357-4531-AE4B-DD9BCB4BA456}"/>
                  </a:ext>
                </a:extLst>
              </p14:cNvPr>
              <p14:cNvContentPartPr/>
              <p14:nvPr/>
            </p14:nvContentPartPr>
            <p14:xfrm>
              <a:off x="4221201" y="3602744"/>
              <a:ext cx="49320" cy="1616400"/>
            </p14:xfrm>
          </p:contentPart>
        </mc:Choice>
        <mc:Fallback xmlns="">
          <p:pic>
            <p:nvPicPr>
              <p:cNvPr id="6" name="Рукописні дані 5">
                <a:extLst>
                  <a:ext uri="{FF2B5EF4-FFF2-40B4-BE49-F238E27FC236}">
                    <a16:creationId xmlns:a16="http://schemas.microsoft.com/office/drawing/2014/main" id="{55EBCC42-A357-4531-AE4B-DD9BCB4BA456}"/>
                  </a:ext>
                </a:extLst>
              </p:cNvPr>
              <p:cNvPicPr/>
              <p:nvPr/>
            </p:nvPicPr>
            <p:blipFill>
              <a:blip r:embed="rId7"/>
              <a:stretch>
                <a:fillRect/>
              </a:stretch>
            </p:blipFill>
            <p:spPr>
              <a:xfrm>
                <a:off x="4158561" y="3540104"/>
                <a:ext cx="174960" cy="1742040"/>
              </a:xfrm>
              <a:prstGeom prst="rect">
                <a:avLst/>
              </a:prstGeom>
            </p:spPr>
          </p:pic>
        </mc:Fallback>
      </mc:AlternateContent>
      <p:grpSp>
        <p:nvGrpSpPr>
          <p:cNvPr id="21" name="Групувати 20">
            <a:extLst>
              <a:ext uri="{FF2B5EF4-FFF2-40B4-BE49-F238E27FC236}">
                <a16:creationId xmlns:a16="http://schemas.microsoft.com/office/drawing/2014/main" id="{DF02F43D-5207-42F9-862D-737D5B74933D}"/>
              </a:ext>
            </a:extLst>
          </p:cNvPr>
          <p:cNvGrpSpPr/>
          <p:nvPr/>
        </p:nvGrpSpPr>
        <p:grpSpPr>
          <a:xfrm>
            <a:off x="1561521" y="2000024"/>
            <a:ext cx="3772440" cy="1128600"/>
            <a:chOff x="1561521" y="2000024"/>
            <a:chExt cx="3772440" cy="1128600"/>
          </a:xfrm>
        </p:grpSpPr>
        <mc:AlternateContent xmlns:mc="http://schemas.openxmlformats.org/markup-compatibility/2006" xmlns:p14="http://schemas.microsoft.com/office/powerpoint/2010/main">
          <mc:Choice Requires="p14">
            <p:contentPart p14:bwMode="auto" r:id="rId8">
              <p14:nvContentPartPr>
                <p14:cNvPr id="7" name="Рукописні дані 6">
                  <a:extLst>
                    <a:ext uri="{FF2B5EF4-FFF2-40B4-BE49-F238E27FC236}">
                      <a16:creationId xmlns:a16="http://schemas.microsoft.com/office/drawing/2014/main" id="{06944EB9-634F-40DD-81C6-F7C9964A0F65}"/>
                    </a:ext>
                  </a:extLst>
                </p14:cNvPr>
                <p14:cNvContentPartPr/>
                <p14:nvPr/>
              </p14:nvContentPartPr>
              <p14:xfrm>
                <a:off x="1768521" y="2369024"/>
                <a:ext cx="238680" cy="759600"/>
              </p14:xfrm>
            </p:contentPart>
          </mc:Choice>
          <mc:Fallback xmlns="">
            <p:pic>
              <p:nvPicPr>
                <p:cNvPr id="7" name="Рукописні дані 6">
                  <a:extLst>
                    <a:ext uri="{FF2B5EF4-FFF2-40B4-BE49-F238E27FC236}">
                      <a16:creationId xmlns:a16="http://schemas.microsoft.com/office/drawing/2014/main" id="{06944EB9-634F-40DD-81C6-F7C9964A0F65}"/>
                    </a:ext>
                  </a:extLst>
                </p:cNvPr>
                <p:cNvPicPr/>
                <p:nvPr/>
              </p:nvPicPr>
              <p:blipFill>
                <a:blip r:embed="rId9"/>
                <a:stretch>
                  <a:fillRect/>
                </a:stretch>
              </p:blipFill>
              <p:spPr>
                <a:xfrm>
                  <a:off x="1705881" y="2306024"/>
                  <a:ext cx="364320" cy="885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Рукописні дані 7">
                  <a:extLst>
                    <a:ext uri="{FF2B5EF4-FFF2-40B4-BE49-F238E27FC236}">
                      <a16:creationId xmlns:a16="http://schemas.microsoft.com/office/drawing/2014/main" id="{CEAE5618-EE3A-4E0C-BAA3-79B49D0AB1CB}"/>
                    </a:ext>
                  </a:extLst>
                </p14:cNvPr>
                <p14:cNvContentPartPr/>
                <p14:nvPr/>
              </p14:nvContentPartPr>
              <p14:xfrm>
                <a:off x="1561521" y="2897504"/>
                <a:ext cx="504360" cy="221040"/>
              </p14:xfrm>
            </p:contentPart>
          </mc:Choice>
          <mc:Fallback xmlns="">
            <p:pic>
              <p:nvPicPr>
                <p:cNvPr id="8" name="Рукописні дані 7">
                  <a:extLst>
                    <a:ext uri="{FF2B5EF4-FFF2-40B4-BE49-F238E27FC236}">
                      <a16:creationId xmlns:a16="http://schemas.microsoft.com/office/drawing/2014/main" id="{CEAE5618-EE3A-4E0C-BAA3-79B49D0AB1CB}"/>
                    </a:ext>
                  </a:extLst>
                </p:cNvPr>
                <p:cNvPicPr/>
                <p:nvPr/>
              </p:nvPicPr>
              <p:blipFill>
                <a:blip r:embed="rId11"/>
                <a:stretch>
                  <a:fillRect/>
                </a:stretch>
              </p:blipFill>
              <p:spPr>
                <a:xfrm>
                  <a:off x="1498881" y="2834504"/>
                  <a:ext cx="630000"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Рукописні дані 9">
                  <a:extLst>
                    <a:ext uri="{FF2B5EF4-FFF2-40B4-BE49-F238E27FC236}">
                      <a16:creationId xmlns:a16="http://schemas.microsoft.com/office/drawing/2014/main" id="{445D102C-0C4E-4B68-A9BC-B5D63324F9CC}"/>
                    </a:ext>
                  </a:extLst>
                </p14:cNvPr>
                <p14:cNvContentPartPr/>
                <p14:nvPr/>
              </p14:nvContentPartPr>
              <p14:xfrm>
                <a:off x="2183601" y="2101544"/>
                <a:ext cx="518040" cy="303840"/>
              </p14:xfrm>
            </p:contentPart>
          </mc:Choice>
          <mc:Fallback xmlns="">
            <p:pic>
              <p:nvPicPr>
                <p:cNvPr id="10" name="Рукописні дані 9">
                  <a:extLst>
                    <a:ext uri="{FF2B5EF4-FFF2-40B4-BE49-F238E27FC236}">
                      <a16:creationId xmlns:a16="http://schemas.microsoft.com/office/drawing/2014/main" id="{445D102C-0C4E-4B68-A9BC-B5D63324F9CC}"/>
                    </a:ext>
                  </a:extLst>
                </p:cNvPr>
                <p:cNvPicPr/>
                <p:nvPr/>
              </p:nvPicPr>
              <p:blipFill>
                <a:blip r:embed="rId13"/>
                <a:stretch>
                  <a:fillRect/>
                </a:stretch>
              </p:blipFill>
              <p:spPr>
                <a:xfrm>
                  <a:off x="2120601" y="2038904"/>
                  <a:ext cx="643680"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Рукописні дані 12">
                  <a:extLst>
                    <a:ext uri="{FF2B5EF4-FFF2-40B4-BE49-F238E27FC236}">
                      <a16:creationId xmlns:a16="http://schemas.microsoft.com/office/drawing/2014/main" id="{790A41A0-C084-455C-AABF-0DAE92C7DD32}"/>
                    </a:ext>
                  </a:extLst>
                </p14:cNvPr>
                <p14:cNvContentPartPr/>
                <p14:nvPr/>
              </p14:nvContentPartPr>
              <p14:xfrm>
                <a:off x="2731161" y="2072024"/>
                <a:ext cx="391320" cy="279360"/>
              </p14:xfrm>
            </p:contentPart>
          </mc:Choice>
          <mc:Fallback xmlns="">
            <p:pic>
              <p:nvPicPr>
                <p:cNvPr id="13" name="Рукописні дані 12">
                  <a:extLst>
                    <a:ext uri="{FF2B5EF4-FFF2-40B4-BE49-F238E27FC236}">
                      <a16:creationId xmlns:a16="http://schemas.microsoft.com/office/drawing/2014/main" id="{790A41A0-C084-455C-AABF-0DAE92C7DD32}"/>
                    </a:ext>
                  </a:extLst>
                </p:cNvPr>
                <p:cNvPicPr/>
                <p:nvPr/>
              </p:nvPicPr>
              <p:blipFill>
                <a:blip r:embed="rId15"/>
                <a:stretch>
                  <a:fillRect/>
                </a:stretch>
              </p:blipFill>
              <p:spPr>
                <a:xfrm>
                  <a:off x="2668161" y="2009024"/>
                  <a:ext cx="516960" cy="405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Рукописні дані 13">
                  <a:extLst>
                    <a:ext uri="{FF2B5EF4-FFF2-40B4-BE49-F238E27FC236}">
                      <a16:creationId xmlns:a16="http://schemas.microsoft.com/office/drawing/2014/main" id="{3F7B3606-FAA4-463D-A8EC-C01AA9A3F864}"/>
                    </a:ext>
                  </a:extLst>
                </p14:cNvPr>
                <p14:cNvContentPartPr/>
                <p14:nvPr/>
              </p14:nvContentPartPr>
              <p14:xfrm>
                <a:off x="3229761" y="2018024"/>
                <a:ext cx="410040" cy="547920"/>
              </p14:xfrm>
            </p:contentPart>
          </mc:Choice>
          <mc:Fallback xmlns="">
            <p:pic>
              <p:nvPicPr>
                <p:cNvPr id="14" name="Рукописні дані 13">
                  <a:extLst>
                    <a:ext uri="{FF2B5EF4-FFF2-40B4-BE49-F238E27FC236}">
                      <a16:creationId xmlns:a16="http://schemas.microsoft.com/office/drawing/2014/main" id="{3F7B3606-FAA4-463D-A8EC-C01AA9A3F864}"/>
                    </a:ext>
                  </a:extLst>
                </p:cNvPr>
                <p:cNvPicPr/>
                <p:nvPr/>
              </p:nvPicPr>
              <p:blipFill>
                <a:blip r:embed="rId17"/>
                <a:stretch>
                  <a:fillRect/>
                </a:stretch>
              </p:blipFill>
              <p:spPr>
                <a:xfrm>
                  <a:off x="3167121" y="1955384"/>
                  <a:ext cx="535680" cy="673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Рукописні дані 15">
                  <a:extLst>
                    <a:ext uri="{FF2B5EF4-FFF2-40B4-BE49-F238E27FC236}">
                      <a16:creationId xmlns:a16="http://schemas.microsoft.com/office/drawing/2014/main" id="{3B62F68A-9F52-487E-93A2-E47AF099CAC4}"/>
                    </a:ext>
                  </a:extLst>
                </p14:cNvPr>
                <p14:cNvContentPartPr/>
                <p14:nvPr/>
              </p14:nvContentPartPr>
              <p14:xfrm>
                <a:off x="3829521" y="2030624"/>
                <a:ext cx="18720" cy="409320"/>
              </p14:xfrm>
            </p:contentPart>
          </mc:Choice>
          <mc:Fallback xmlns="">
            <p:pic>
              <p:nvPicPr>
                <p:cNvPr id="16" name="Рукописні дані 15">
                  <a:extLst>
                    <a:ext uri="{FF2B5EF4-FFF2-40B4-BE49-F238E27FC236}">
                      <a16:creationId xmlns:a16="http://schemas.microsoft.com/office/drawing/2014/main" id="{3B62F68A-9F52-487E-93A2-E47AF099CAC4}"/>
                    </a:ext>
                  </a:extLst>
                </p:cNvPr>
                <p:cNvPicPr/>
                <p:nvPr/>
              </p:nvPicPr>
              <p:blipFill>
                <a:blip r:embed="rId19"/>
                <a:stretch>
                  <a:fillRect/>
                </a:stretch>
              </p:blipFill>
              <p:spPr>
                <a:xfrm>
                  <a:off x="3766881" y="1967624"/>
                  <a:ext cx="144360" cy="534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Рукописні дані 17">
                  <a:extLst>
                    <a:ext uri="{FF2B5EF4-FFF2-40B4-BE49-F238E27FC236}">
                      <a16:creationId xmlns:a16="http://schemas.microsoft.com/office/drawing/2014/main" id="{D0DDAF49-D319-4CDD-9432-E37F178A38DB}"/>
                    </a:ext>
                  </a:extLst>
                </p14:cNvPr>
                <p14:cNvContentPartPr/>
                <p14:nvPr/>
              </p14:nvContentPartPr>
              <p14:xfrm>
                <a:off x="3865161" y="2000024"/>
                <a:ext cx="286200" cy="161640"/>
              </p14:xfrm>
            </p:contentPart>
          </mc:Choice>
          <mc:Fallback xmlns="">
            <p:pic>
              <p:nvPicPr>
                <p:cNvPr id="18" name="Рукописні дані 17">
                  <a:extLst>
                    <a:ext uri="{FF2B5EF4-FFF2-40B4-BE49-F238E27FC236}">
                      <a16:creationId xmlns:a16="http://schemas.microsoft.com/office/drawing/2014/main" id="{D0DDAF49-D319-4CDD-9432-E37F178A38DB}"/>
                    </a:ext>
                  </a:extLst>
                </p:cNvPr>
                <p:cNvPicPr/>
                <p:nvPr/>
              </p:nvPicPr>
              <p:blipFill>
                <a:blip r:embed="rId21"/>
                <a:stretch>
                  <a:fillRect/>
                </a:stretch>
              </p:blipFill>
              <p:spPr>
                <a:xfrm>
                  <a:off x="3802161" y="1937024"/>
                  <a:ext cx="41184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Рукописні дані 18">
                  <a:extLst>
                    <a:ext uri="{FF2B5EF4-FFF2-40B4-BE49-F238E27FC236}">
                      <a16:creationId xmlns:a16="http://schemas.microsoft.com/office/drawing/2014/main" id="{F30340B4-C9B6-40AE-8692-B4F5B8020002}"/>
                    </a:ext>
                  </a:extLst>
                </p14:cNvPr>
                <p14:cNvContentPartPr/>
                <p14:nvPr/>
              </p14:nvContentPartPr>
              <p14:xfrm>
                <a:off x="4166481" y="2058704"/>
                <a:ext cx="506160" cy="328320"/>
              </p14:xfrm>
            </p:contentPart>
          </mc:Choice>
          <mc:Fallback xmlns="">
            <p:pic>
              <p:nvPicPr>
                <p:cNvPr id="19" name="Рукописні дані 18">
                  <a:extLst>
                    <a:ext uri="{FF2B5EF4-FFF2-40B4-BE49-F238E27FC236}">
                      <a16:creationId xmlns:a16="http://schemas.microsoft.com/office/drawing/2014/main" id="{F30340B4-C9B6-40AE-8692-B4F5B8020002}"/>
                    </a:ext>
                  </a:extLst>
                </p:cNvPr>
                <p:cNvPicPr/>
                <p:nvPr/>
              </p:nvPicPr>
              <p:blipFill>
                <a:blip r:embed="rId23"/>
                <a:stretch>
                  <a:fillRect/>
                </a:stretch>
              </p:blipFill>
              <p:spPr>
                <a:xfrm>
                  <a:off x="4103841" y="1995704"/>
                  <a:ext cx="631800" cy="453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Рукописні дані 19">
                  <a:extLst>
                    <a:ext uri="{FF2B5EF4-FFF2-40B4-BE49-F238E27FC236}">
                      <a16:creationId xmlns:a16="http://schemas.microsoft.com/office/drawing/2014/main" id="{4BFD4ABF-50F5-49A0-9781-C40B6F71F533}"/>
                    </a:ext>
                  </a:extLst>
                </p14:cNvPr>
                <p14:cNvContentPartPr/>
                <p14:nvPr/>
              </p14:nvContentPartPr>
              <p14:xfrm>
                <a:off x="4910241" y="2048624"/>
                <a:ext cx="423720" cy="851400"/>
              </p14:xfrm>
            </p:contentPart>
          </mc:Choice>
          <mc:Fallback xmlns="">
            <p:pic>
              <p:nvPicPr>
                <p:cNvPr id="20" name="Рукописні дані 19">
                  <a:extLst>
                    <a:ext uri="{FF2B5EF4-FFF2-40B4-BE49-F238E27FC236}">
                      <a16:creationId xmlns:a16="http://schemas.microsoft.com/office/drawing/2014/main" id="{4BFD4ABF-50F5-49A0-9781-C40B6F71F533}"/>
                    </a:ext>
                  </a:extLst>
                </p:cNvPr>
                <p:cNvPicPr/>
                <p:nvPr/>
              </p:nvPicPr>
              <p:blipFill>
                <a:blip r:embed="rId25"/>
                <a:stretch>
                  <a:fillRect/>
                </a:stretch>
              </p:blipFill>
              <p:spPr>
                <a:xfrm>
                  <a:off x="4847241" y="1985624"/>
                  <a:ext cx="549360" cy="977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22" name="Рукописні дані 21">
                <a:extLst>
                  <a:ext uri="{FF2B5EF4-FFF2-40B4-BE49-F238E27FC236}">
                    <a16:creationId xmlns:a16="http://schemas.microsoft.com/office/drawing/2014/main" id="{C838BFD1-828F-4C5A-BD04-E2C9936930DE}"/>
                  </a:ext>
                </a:extLst>
              </p14:cNvPr>
              <p14:cNvContentPartPr/>
              <p14:nvPr/>
            </p14:nvContentPartPr>
            <p14:xfrm>
              <a:off x="5498121" y="2047544"/>
              <a:ext cx="511560" cy="410760"/>
            </p14:xfrm>
          </p:contentPart>
        </mc:Choice>
        <mc:Fallback xmlns="">
          <p:pic>
            <p:nvPicPr>
              <p:cNvPr id="22" name="Рукописні дані 21">
                <a:extLst>
                  <a:ext uri="{FF2B5EF4-FFF2-40B4-BE49-F238E27FC236}">
                    <a16:creationId xmlns:a16="http://schemas.microsoft.com/office/drawing/2014/main" id="{C838BFD1-828F-4C5A-BD04-E2C9936930DE}"/>
                  </a:ext>
                </a:extLst>
              </p:cNvPr>
              <p:cNvPicPr/>
              <p:nvPr/>
            </p:nvPicPr>
            <p:blipFill>
              <a:blip r:embed="rId27"/>
              <a:stretch>
                <a:fillRect/>
              </a:stretch>
            </p:blipFill>
            <p:spPr>
              <a:xfrm>
                <a:off x="5435121" y="1984904"/>
                <a:ext cx="637200" cy="536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Рукописні дані 22">
                <a:extLst>
                  <a:ext uri="{FF2B5EF4-FFF2-40B4-BE49-F238E27FC236}">
                    <a16:creationId xmlns:a16="http://schemas.microsoft.com/office/drawing/2014/main" id="{1FC86B32-86FE-4022-84FA-5AB70E4FE406}"/>
                  </a:ext>
                </a:extLst>
              </p14:cNvPr>
              <p14:cNvContentPartPr/>
              <p14:nvPr/>
            </p14:nvContentPartPr>
            <p14:xfrm>
              <a:off x="1614801" y="2796344"/>
              <a:ext cx="409680" cy="149760"/>
            </p14:xfrm>
          </p:contentPart>
        </mc:Choice>
        <mc:Fallback xmlns="">
          <p:pic>
            <p:nvPicPr>
              <p:cNvPr id="23" name="Рукописні дані 22">
                <a:extLst>
                  <a:ext uri="{FF2B5EF4-FFF2-40B4-BE49-F238E27FC236}">
                    <a16:creationId xmlns:a16="http://schemas.microsoft.com/office/drawing/2014/main" id="{1FC86B32-86FE-4022-84FA-5AB70E4FE406}"/>
                  </a:ext>
                </a:extLst>
              </p:cNvPr>
              <p:cNvPicPr/>
              <p:nvPr/>
            </p:nvPicPr>
            <p:blipFill>
              <a:blip r:embed="rId29"/>
              <a:stretch>
                <a:fillRect/>
              </a:stretch>
            </p:blipFill>
            <p:spPr>
              <a:xfrm>
                <a:off x="1551801" y="2733704"/>
                <a:ext cx="535320" cy="275400"/>
              </a:xfrm>
              <a:prstGeom prst="rect">
                <a:avLst/>
              </a:prstGeom>
            </p:spPr>
          </p:pic>
        </mc:Fallback>
      </mc:AlternateContent>
    </p:spTree>
    <p:extLst>
      <p:ext uri="{BB962C8B-B14F-4D97-AF65-F5344CB8AC3E}">
        <p14:creationId xmlns:p14="http://schemas.microsoft.com/office/powerpoint/2010/main" val="2919085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854628" y="2564904"/>
            <a:ext cx="3096344" cy="120544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500" b="1" dirty="0">
                <a:solidFill>
                  <a:schemeClr val="accent1">
                    <a:lumMod val="75000"/>
                  </a:schemeClr>
                </a:solidFill>
                <a:latin typeface="Times New Roman" pitchFamily="18" charset="0"/>
                <a:cs typeface="Times New Roman" pitchFamily="18" charset="0"/>
              </a:rPr>
              <a:t>Кількість активних користувачів</a:t>
            </a:r>
          </a:p>
          <a:p>
            <a:pPr marL="0" indent="0" algn="ctr">
              <a:spcBef>
                <a:spcPts val="0"/>
              </a:spcBef>
              <a:spcAft>
                <a:spcPts val="0"/>
              </a:spcAft>
              <a:buNone/>
            </a:pPr>
            <a:r>
              <a:rPr lang="en-US" sz="2500" b="1" dirty="0">
                <a:solidFill>
                  <a:schemeClr val="accent1">
                    <a:lumMod val="75000"/>
                  </a:schemeClr>
                </a:solidFill>
                <a:latin typeface="Times New Roman" pitchFamily="18" charset="0"/>
                <a:cs typeface="Times New Roman" pitchFamily="18" charset="0"/>
              </a:rPr>
              <a:t>Facebook</a:t>
            </a:r>
            <a:endParaRPr lang="uk-UA" sz="2500" dirty="0">
              <a:solidFill>
                <a:schemeClr val="accent1">
                  <a:lumMod val="75000"/>
                </a:schemeClr>
              </a:solidFill>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49236B21-9913-F5E8-7100-06AEF64505FC}"/>
              </a:ext>
            </a:extLst>
          </p:cNvPr>
          <p:cNvPicPr>
            <a:picLocks noChangeAspect="1"/>
          </p:cNvPicPr>
          <p:nvPr/>
        </p:nvPicPr>
        <p:blipFill rotWithShape="1">
          <a:blip r:embed="rId3"/>
          <a:srcRect t="7335"/>
          <a:stretch/>
        </p:blipFill>
        <p:spPr>
          <a:xfrm>
            <a:off x="4067944" y="620688"/>
            <a:ext cx="4207165" cy="53758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Рукописні дані 4">
                <a:extLst>
                  <a:ext uri="{FF2B5EF4-FFF2-40B4-BE49-F238E27FC236}">
                    <a16:creationId xmlns:a16="http://schemas.microsoft.com/office/drawing/2014/main" id="{3FB058A2-2A8A-515F-AECB-428C4CC1A48D}"/>
                  </a:ext>
                </a:extLst>
              </p14:cNvPr>
              <p14:cNvContentPartPr/>
              <p14:nvPr/>
            </p14:nvContentPartPr>
            <p14:xfrm>
              <a:off x="5225503" y="986856"/>
              <a:ext cx="507960" cy="65880"/>
            </p14:xfrm>
          </p:contentPart>
        </mc:Choice>
        <mc:Fallback xmlns="">
          <p:pic>
            <p:nvPicPr>
              <p:cNvPr id="5" name="Рукописні дані 4">
                <a:extLst>
                  <a:ext uri="{FF2B5EF4-FFF2-40B4-BE49-F238E27FC236}">
                    <a16:creationId xmlns:a16="http://schemas.microsoft.com/office/drawing/2014/main" id="{3FB058A2-2A8A-515F-AECB-428C4CC1A48D}"/>
                  </a:ext>
                </a:extLst>
              </p:cNvPr>
              <p:cNvPicPr/>
              <p:nvPr/>
            </p:nvPicPr>
            <p:blipFill>
              <a:blip r:embed="rId5"/>
              <a:stretch>
                <a:fillRect/>
              </a:stretch>
            </p:blipFill>
            <p:spPr>
              <a:xfrm>
                <a:off x="5189503" y="914856"/>
                <a:ext cx="57960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Рукописні дані 5">
                <a:extLst>
                  <a:ext uri="{FF2B5EF4-FFF2-40B4-BE49-F238E27FC236}">
                    <a16:creationId xmlns:a16="http://schemas.microsoft.com/office/drawing/2014/main" id="{20D7D7F0-241F-D070-CF62-9DD6A8E3830C}"/>
                  </a:ext>
                </a:extLst>
              </p14:cNvPr>
              <p14:cNvContentPartPr/>
              <p14:nvPr/>
            </p14:nvContentPartPr>
            <p14:xfrm>
              <a:off x="5225503" y="3293828"/>
              <a:ext cx="587160" cy="14760"/>
            </p14:xfrm>
          </p:contentPart>
        </mc:Choice>
        <mc:Fallback xmlns="">
          <p:pic>
            <p:nvPicPr>
              <p:cNvPr id="6" name="Рукописні дані 5">
                <a:extLst>
                  <a:ext uri="{FF2B5EF4-FFF2-40B4-BE49-F238E27FC236}">
                    <a16:creationId xmlns:a16="http://schemas.microsoft.com/office/drawing/2014/main" id="{20D7D7F0-241F-D070-CF62-9DD6A8E3830C}"/>
                  </a:ext>
                </a:extLst>
              </p:cNvPr>
              <p:cNvPicPr/>
              <p:nvPr/>
            </p:nvPicPr>
            <p:blipFill>
              <a:blip r:embed="rId7"/>
              <a:stretch>
                <a:fillRect/>
              </a:stretch>
            </p:blipFill>
            <p:spPr>
              <a:xfrm>
                <a:off x="5189863" y="3222188"/>
                <a:ext cx="65880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Рукописні дані 8">
                <a:extLst>
                  <a:ext uri="{FF2B5EF4-FFF2-40B4-BE49-F238E27FC236}">
                    <a16:creationId xmlns:a16="http://schemas.microsoft.com/office/drawing/2014/main" id="{E5F6FE2D-2A33-B618-40E6-217F162CB732}"/>
                  </a:ext>
                </a:extLst>
              </p14:cNvPr>
              <p14:cNvContentPartPr/>
              <p14:nvPr/>
            </p14:nvContentPartPr>
            <p14:xfrm>
              <a:off x="5292211" y="4968505"/>
              <a:ext cx="464040" cy="5760"/>
            </p14:xfrm>
          </p:contentPart>
        </mc:Choice>
        <mc:Fallback xmlns="">
          <p:pic>
            <p:nvPicPr>
              <p:cNvPr id="9" name="Рукописні дані 8">
                <a:extLst>
                  <a:ext uri="{FF2B5EF4-FFF2-40B4-BE49-F238E27FC236}">
                    <a16:creationId xmlns:a16="http://schemas.microsoft.com/office/drawing/2014/main" id="{E5F6FE2D-2A33-B618-40E6-217F162CB732}"/>
                  </a:ext>
                </a:extLst>
              </p:cNvPr>
              <p:cNvPicPr/>
              <p:nvPr/>
            </p:nvPicPr>
            <p:blipFill>
              <a:blip r:embed="rId9"/>
              <a:stretch>
                <a:fillRect/>
              </a:stretch>
            </p:blipFill>
            <p:spPr>
              <a:xfrm>
                <a:off x="5256211" y="4896865"/>
                <a:ext cx="535680" cy="149400"/>
              </a:xfrm>
              <a:prstGeom prst="rect">
                <a:avLst/>
              </a:prstGeom>
            </p:spPr>
          </p:pic>
        </mc:Fallback>
      </mc:AlternateContent>
      <p:pic>
        <p:nvPicPr>
          <p:cNvPr id="10" name="Рисунок 9">
            <a:extLst>
              <a:ext uri="{FF2B5EF4-FFF2-40B4-BE49-F238E27FC236}">
                <a16:creationId xmlns:a16="http://schemas.microsoft.com/office/drawing/2014/main" id="{F2929729-D026-451B-889C-8B62F52FC0A2}"/>
              </a:ext>
            </a:extLst>
          </p:cNvPr>
          <p:cNvPicPr>
            <a:picLocks noChangeAspect="1"/>
          </p:cNvPicPr>
          <p:nvPr/>
        </p:nvPicPr>
        <p:blipFill>
          <a:blip r:embed="rId10"/>
          <a:stretch>
            <a:fillRect/>
          </a:stretch>
        </p:blipFill>
        <p:spPr>
          <a:xfrm>
            <a:off x="7958465" y="116632"/>
            <a:ext cx="1074512" cy="377531"/>
          </a:xfrm>
          <a:prstGeom prst="rect">
            <a:avLst/>
          </a:prstGeom>
        </p:spPr>
      </p:pic>
    </p:spTree>
    <p:extLst>
      <p:ext uri="{BB962C8B-B14F-4D97-AF65-F5344CB8AC3E}">
        <p14:creationId xmlns:p14="http://schemas.microsoft.com/office/powerpoint/2010/main" val="3137946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D9C1820-33F2-F94A-A8FB-08F1A551ED26}"/>
              </a:ext>
            </a:extLst>
          </p:cNvPr>
          <p:cNvSpPr txBox="1"/>
          <p:nvPr/>
        </p:nvSpPr>
        <p:spPr>
          <a:xfrm>
            <a:off x="804223" y="1195811"/>
            <a:ext cx="7741904" cy="4478149"/>
          </a:xfrm>
          <a:prstGeom prst="rect">
            <a:avLst/>
          </a:prstGeom>
          <a:noFill/>
        </p:spPr>
        <p:txBody>
          <a:bodyPr wrap="square">
            <a:spAutoFit/>
          </a:bodyPr>
          <a:lstStyle/>
          <a:p>
            <a:pPr algn="ctr">
              <a:buClr>
                <a:schemeClr val="accent6">
                  <a:lumMod val="75000"/>
                </a:schemeClr>
              </a:buClr>
              <a:buSzPct val="130000"/>
            </a:pPr>
            <a:r>
              <a:rPr lang="uk-UA" sz="3000" b="1" dirty="0">
                <a:solidFill>
                  <a:schemeClr val="accent6">
                    <a:lumMod val="60000"/>
                    <a:lumOff val="40000"/>
                  </a:schemeClr>
                </a:solidFill>
                <a:latin typeface="Times New Roman" panose="02020603050405020304" pitchFamily="18" charset="0"/>
                <a:cs typeface="Times New Roman" panose="02020603050405020304" pitchFamily="18" charset="0"/>
              </a:rPr>
              <a:t>81% людей використовують </a:t>
            </a:r>
            <a:r>
              <a:rPr lang="en-US" sz="3000" b="1" dirty="0">
                <a:solidFill>
                  <a:schemeClr val="accent6">
                    <a:lumMod val="60000"/>
                    <a:lumOff val="40000"/>
                  </a:schemeClr>
                </a:solidFill>
                <a:latin typeface="Times New Roman" panose="02020603050405020304" pitchFamily="18" charset="0"/>
                <a:cs typeface="Times New Roman" panose="02020603050405020304" pitchFamily="18" charset="0"/>
              </a:rPr>
              <a:t>Instagram </a:t>
            </a:r>
            <a:r>
              <a:rPr lang="uk-UA" sz="3000" b="1" dirty="0">
                <a:solidFill>
                  <a:schemeClr val="accent6">
                    <a:lumMod val="60000"/>
                    <a:lumOff val="40000"/>
                  </a:schemeClr>
                </a:solidFill>
                <a:latin typeface="Times New Roman" panose="02020603050405020304" pitchFamily="18" charset="0"/>
                <a:cs typeface="Times New Roman" panose="02020603050405020304" pitchFamily="18" charset="0"/>
              </a:rPr>
              <a:t>для пошуку продуктів і послуг</a:t>
            </a:r>
          </a:p>
          <a:p>
            <a:pPr algn="ctr">
              <a:buClr>
                <a:schemeClr val="accent6">
                  <a:lumMod val="75000"/>
                </a:schemeClr>
              </a:buClr>
              <a:buSzPct val="130000"/>
            </a:pPr>
            <a:r>
              <a:rPr lang="uk-UA" sz="2500" dirty="0">
                <a:latin typeface="Times New Roman" panose="02020603050405020304" pitchFamily="18" charset="0"/>
                <a:cs typeface="Times New Roman" panose="02020603050405020304" pitchFamily="18" charset="0"/>
              </a:rPr>
              <a:t>Саме така частка споживачів збираються в </a:t>
            </a:r>
            <a:r>
              <a:rPr lang="en-US" sz="2500" dirty="0">
                <a:latin typeface="Times New Roman" panose="02020603050405020304" pitchFamily="18" charset="0"/>
                <a:cs typeface="Times New Roman" panose="02020603050405020304" pitchFamily="18" charset="0"/>
              </a:rPr>
              <a:t>Instagram, </a:t>
            </a:r>
            <a:r>
              <a:rPr lang="uk-UA" sz="2500" dirty="0">
                <a:latin typeface="Times New Roman" panose="02020603050405020304" pitchFamily="18" charset="0"/>
                <a:cs typeface="Times New Roman" panose="02020603050405020304" pitchFamily="18" charset="0"/>
              </a:rPr>
              <a:t>щоб перевірити бренди, продукти, послуги тощо. </a:t>
            </a:r>
          </a:p>
          <a:p>
            <a:pPr algn="ctr">
              <a:buClr>
                <a:schemeClr val="accent6">
                  <a:lumMod val="75000"/>
                </a:schemeClr>
              </a:buClr>
              <a:buSzPct val="130000"/>
            </a:pPr>
            <a:r>
              <a:rPr lang="uk-UA" sz="2500" dirty="0">
                <a:latin typeface="Times New Roman" panose="02020603050405020304" pitchFamily="18" charset="0"/>
                <a:cs typeface="Times New Roman" panose="02020603050405020304" pitchFamily="18" charset="0"/>
              </a:rPr>
              <a:t>Більше того, 2 із 3 людей </a:t>
            </a:r>
            <a:r>
              <a:rPr lang="uk-UA" sz="2500" b="0" i="0" dirty="0">
                <a:solidFill>
                  <a:srgbClr val="000000"/>
                </a:solidFill>
                <a:effectLst/>
                <a:latin typeface="Times New Roman" panose="02020603050405020304" pitchFamily="18" charset="0"/>
                <a:cs typeface="Times New Roman" panose="02020603050405020304" pitchFamily="18" charset="0"/>
              </a:rPr>
              <a:t>погоджуються, що </a:t>
            </a:r>
            <a:r>
              <a:rPr lang="en-US" sz="2500" b="0" i="0" dirty="0">
                <a:solidFill>
                  <a:srgbClr val="000000"/>
                </a:solidFill>
                <a:effectLst/>
                <a:latin typeface="Times New Roman" panose="02020603050405020304" pitchFamily="18" charset="0"/>
                <a:cs typeface="Times New Roman" panose="02020603050405020304" pitchFamily="18" charset="0"/>
              </a:rPr>
              <a:t>Instagram </a:t>
            </a:r>
            <a:r>
              <a:rPr lang="uk-UA" sz="2500" b="0" i="0" dirty="0">
                <a:solidFill>
                  <a:srgbClr val="000000"/>
                </a:solidFill>
                <a:effectLst/>
                <a:latin typeface="Times New Roman" panose="02020603050405020304" pitchFamily="18" charset="0"/>
                <a:cs typeface="Times New Roman" panose="02020603050405020304" pitchFamily="18" charset="0"/>
              </a:rPr>
              <a:t>полегшує спілкування та зв’язок із брендами та компаніями. Більшість клієнтів загалом очікують відповіді від компанії протягом 60 хв (88 %), тому створення адаптивного та інформативного профілю в </a:t>
            </a:r>
            <a:r>
              <a:rPr lang="en-US" sz="2500" b="0" i="0" dirty="0">
                <a:solidFill>
                  <a:srgbClr val="000000"/>
                </a:solidFill>
                <a:effectLst/>
                <a:latin typeface="Times New Roman" panose="02020603050405020304" pitchFamily="18" charset="0"/>
                <a:cs typeface="Times New Roman" panose="02020603050405020304" pitchFamily="18" charset="0"/>
              </a:rPr>
              <a:t>Instagram, </a:t>
            </a:r>
            <a:r>
              <a:rPr lang="uk-UA" sz="2500" b="0" i="0" dirty="0">
                <a:solidFill>
                  <a:srgbClr val="000000"/>
                </a:solidFill>
                <a:effectLst/>
                <a:latin typeface="Times New Roman" panose="02020603050405020304" pitchFamily="18" charset="0"/>
                <a:cs typeface="Times New Roman" panose="02020603050405020304" pitchFamily="18" charset="0"/>
              </a:rPr>
              <a:t>який демонструє професіоналізм, є важливим для бренду</a:t>
            </a:r>
          </a:p>
        </p:txBody>
      </p:sp>
      <p:sp>
        <p:nvSpPr>
          <p:cNvPr id="2" name="Объект 3">
            <a:extLst>
              <a:ext uri="{FF2B5EF4-FFF2-40B4-BE49-F238E27FC236}">
                <a16:creationId xmlns:a16="http://schemas.microsoft.com/office/drawing/2014/main" id="{4C9A9546-088D-68B0-E597-6F0775D468F7}"/>
              </a:ext>
            </a:extLst>
          </p:cNvPr>
          <p:cNvSpPr txBox="1">
            <a:spLocks/>
          </p:cNvSpPr>
          <p:nvPr/>
        </p:nvSpPr>
        <p:spPr>
          <a:xfrm>
            <a:off x="683568" y="5769260"/>
            <a:ext cx="7561069"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just" fontAlgn="base">
              <a:lnSpc>
                <a:spcPct val="100000"/>
              </a:lnSpc>
              <a:spcBef>
                <a:spcPts val="0"/>
              </a:spcBef>
              <a:spcAft>
                <a:spcPts val="0"/>
              </a:spcAft>
              <a:buNone/>
              <a:tabLst/>
            </a:pPr>
            <a:r>
              <a:rPr lang="uk-UA" altLang="uk-UA" sz="1400" dirty="0">
                <a:solidFill>
                  <a:schemeClr val="tx1"/>
                </a:solidFill>
                <a:latin typeface="Times New Roman" pitchFamily="18" charset="0"/>
                <a:cs typeface="Times New Roman" pitchFamily="18" charset="0"/>
              </a:rPr>
              <a:t>Джерело: </a:t>
            </a:r>
            <a:r>
              <a:rPr lang="en-US" altLang="uk-UA" sz="1400" dirty="0">
                <a:solidFill>
                  <a:schemeClr val="tx1"/>
                </a:solidFill>
                <a:latin typeface="Times New Roman" pitchFamily="18" charset="0"/>
                <a:cs typeface="Times New Roman" pitchFamily="18" charset="0"/>
              </a:rPr>
              <a:t>https://thesmallbusinessblog.net/instagram-statistics/</a:t>
            </a:r>
            <a:endParaRPr lang="uk-UA" altLang="uk-UA"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28188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D9C1820-33F2-F94A-A8FB-08F1A551ED26}"/>
              </a:ext>
            </a:extLst>
          </p:cNvPr>
          <p:cNvSpPr txBox="1"/>
          <p:nvPr/>
        </p:nvSpPr>
        <p:spPr>
          <a:xfrm>
            <a:off x="701048" y="1269834"/>
            <a:ext cx="7741904" cy="4478149"/>
          </a:xfrm>
          <a:prstGeom prst="rect">
            <a:avLst/>
          </a:prstGeom>
          <a:noFill/>
        </p:spPr>
        <p:txBody>
          <a:bodyPr wrap="square">
            <a:spAutoFit/>
          </a:bodyPr>
          <a:lstStyle/>
          <a:p>
            <a:pPr algn="ctr">
              <a:buClr>
                <a:schemeClr val="accent6">
                  <a:lumMod val="75000"/>
                </a:schemeClr>
              </a:buClr>
              <a:buSzPct val="130000"/>
            </a:pPr>
            <a:r>
              <a:rPr lang="uk-UA" sz="3000" b="1" dirty="0">
                <a:solidFill>
                  <a:schemeClr val="bg2">
                    <a:lumMod val="50000"/>
                  </a:schemeClr>
                </a:solidFill>
                <a:latin typeface="Times New Roman" panose="02020603050405020304" pitchFamily="18" charset="0"/>
                <a:cs typeface="Times New Roman" panose="02020603050405020304" pitchFamily="18" charset="0"/>
              </a:rPr>
              <a:t>99% користувачів </a:t>
            </a:r>
            <a:r>
              <a:rPr lang="en-US" sz="3000" b="1" dirty="0">
                <a:solidFill>
                  <a:schemeClr val="bg2">
                    <a:lumMod val="50000"/>
                  </a:schemeClr>
                </a:solidFill>
                <a:latin typeface="Times New Roman" panose="02020603050405020304" pitchFamily="18" charset="0"/>
                <a:cs typeface="Times New Roman" panose="02020603050405020304" pitchFamily="18" charset="0"/>
              </a:rPr>
              <a:t>Instagram </a:t>
            </a:r>
            <a:r>
              <a:rPr lang="uk-UA" sz="3000" b="1" dirty="0">
                <a:solidFill>
                  <a:schemeClr val="bg2">
                    <a:lumMod val="50000"/>
                  </a:schemeClr>
                </a:solidFill>
                <a:latin typeface="Times New Roman" panose="02020603050405020304" pitchFamily="18" charset="0"/>
                <a:cs typeface="Times New Roman" panose="02020603050405020304" pitchFamily="18" charset="0"/>
              </a:rPr>
              <a:t>знаходяться на інших сайтах соціальних мереж</a:t>
            </a:r>
          </a:p>
          <a:p>
            <a:pPr algn="ctr">
              <a:buClr>
                <a:schemeClr val="accent6">
                  <a:lumMod val="75000"/>
                </a:schemeClr>
              </a:buClr>
              <a:buSzPct val="130000"/>
            </a:pPr>
            <a:r>
              <a:rPr lang="uk-UA" sz="2500" dirty="0">
                <a:latin typeface="Times New Roman" panose="02020603050405020304" pitchFamily="18" charset="0"/>
                <a:cs typeface="Times New Roman" panose="02020603050405020304" pitchFamily="18" charset="0"/>
              </a:rPr>
              <a:t>Тільки 1% користувачів </a:t>
            </a:r>
            <a:r>
              <a:rPr lang="en-US" sz="2500" dirty="0">
                <a:latin typeface="Times New Roman" panose="02020603050405020304" pitchFamily="18" charset="0"/>
                <a:cs typeface="Times New Roman" panose="02020603050405020304" pitchFamily="18" charset="0"/>
              </a:rPr>
              <a:t>Instagram</a:t>
            </a:r>
            <a:r>
              <a:rPr lang="uk-UA" sz="2500" dirty="0">
                <a:latin typeface="Times New Roman" panose="02020603050405020304" pitchFamily="18" charset="0"/>
                <a:cs typeface="Times New Roman" panose="02020603050405020304" pitchFamily="18" charset="0"/>
              </a:rPr>
              <a:t> не мають облікових записів у інших соціальних мережах. Сьогодні людина має в середньому 8 облікових записів у соціальних мережах, що ще більше підкреслює важливість побудови сильної присутності на різних платформах. Цілком імовірно, що ваші підписники в </a:t>
            </a:r>
            <a:r>
              <a:rPr lang="en-US" sz="2500" dirty="0">
                <a:latin typeface="Times New Roman" panose="02020603050405020304" pitchFamily="18" charset="0"/>
                <a:cs typeface="Times New Roman" panose="02020603050405020304" pitchFamily="18" charset="0"/>
              </a:rPr>
              <a:t>Instagram </a:t>
            </a:r>
            <a:r>
              <a:rPr lang="uk-UA" sz="2500" dirty="0">
                <a:latin typeface="Times New Roman" panose="02020603050405020304" pitchFamily="18" charset="0"/>
                <a:cs typeface="Times New Roman" panose="02020603050405020304" pitchFamily="18" charset="0"/>
              </a:rPr>
              <a:t>також перевірятимуть, що ви пропонуєте в інших соціальних мережах, якими вони також користуються</a:t>
            </a:r>
          </a:p>
        </p:txBody>
      </p:sp>
      <p:sp>
        <p:nvSpPr>
          <p:cNvPr id="2" name="Объект 3">
            <a:extLst>
              <a:ext uri="{FF2B5EF4-FFF2-40B4-BE49-F238E27FC236}">
                <a16:creationId xmlns:a16="http://schemas.microsoft.com/office/drawing/2014/main" id="{8CFD1558-01E2-F0B6-11E9-AA3C10D4BA09}"/>
              </a:ext>
            </a:extLst>
          </p:cNvPr>
          <p:cNvSpPr txBox="1">
            <a:spLocks/>
          </p:cNvSpPr>
          <p:nvPr/>
        </p:nvSpPr>
        <p:spPr>
          <a:xfrm>
            <a:off x="683568" y="5769260"/>
            <a:ext cx="7561069"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just" fontAlgn="base">
              <a:lnSpc>
                <a:spcPct val="100000"/>
              </a:lnSpc>
              <a:spcBef>
                <a:spcPts val="0"/>
              </a:spcBef>
              <a:spcAft>
                <a:spcPts val="0"/>
              </a:spcAft>
              <a:buNone/>
              <a:tabLst/>
            </a:pPr>
            <a:r>
              <a:rPr lang="uk-UA" altLang="uk-UA" sz="1400" dirty="0">
                <a:solidFill>
                  <a:schemeClr val="tx1"/>
                </a:solidFill>
                <a:latin typeface="Times New Roman" pitchFamily="18" charset="0"/>
                <a:cs typeface="Times New Roman" pitchFamily="18" charset="0"/>
              </a:rPr>
              <a:t>Джерело: </a:t>
            </a:r>
            <a:r>
              <a:rPr lang="en-US" altLang="uk-UA" sz="1400" dirty="0">
                <a:solidFill>
                  <a:schemeClr val="tx1"/>
                </a:solidFill>
                <a:latin typeface="Times New Roman" pitchFamily="18" charset="0"/>
                <a:cs typeface="Times New Roman" pitchFamily="18" charset="0"/>
              </a:rPr>
              <a:t>https://thesmallbusinessblog.net/instagram-statistics/</a:t>
            </a:r>
            <a:endParaRPr lang="uk-UA" altLang="uk-UA"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171258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D9C1820-33F2-F94A-A8FB-08F1A551ED26}"/>
              </a:ext>
            </a:extLst>
          </p:cNvPr>
          <p:cNvSpPr txBox="1"/>
          <p:nvPr/>
        </p:nvSpPr>
        <p:spPr>
          <a:xfrm>
            <a:off x="593542" y="1474619"/>
            <a:ext cx="7902180" cy="3323987"/>
          </a:xfrm>
          <a:prstGeom prst="rect">
            <a:avLst/>
          </a:prstGeom>
          <a:noFill/>
        </p:spPr>
        <p:txBody>
          <a:bodyPr wrap="square">
            <a:spAutoFit/>
          </a:bodyPr>
          <a:lstStyle/>
          <a:p>
            <a:pPr algn="ctr">
              <a:buClr>
                <a:schemeClr val="accent6">
                  <a:lumMod val="75000"/>
                </a:schemeClr>
              </a:buClr>
              <a:buSzPct val="130000"/>
            </a:pPr>
            <a:r>
              <a:rPr lang="uk-UA" sz="3000" b="1" dirty="0">
                <a:solidFill>
                  <a:schemeClr val="accent4">
                    <a:lumMod val="75000"/>
                  </a:schemeClr>
                </a:solidFill>
                <a:latin typeface="Times New Roman" panose="02020603050405020304" pitchFamily="18" charset="0"/>
                <a:cs typeface="Times New Roman" panose="02020603050405020304" pitchFamily="18" charset="0"/>
              </a:rPr>
              <a:t>1 млн публікацій в </a:t>
            </a:r>
            <a:r>
              <a:rPr lang="en-US" sz="3000" b="1" dirty="0">
                <a:solidFill>
                  <a:schemeClr val="accent4">
                    <a:lumMod val="75000"/>
                  </a:schemeClr>
                </a:solidFill>
                <a:latin typeface="Times New Roman" panose="02020603050405020304" pitchFamily="18" charset="0"/>
                <a:cs typeface="Times New Roman" panose="02020603050405020304" pitchFamily="18" charset="0"/>
              </a:rPr>
              <a:t>Instagram </a:t>
            </a:r>
            <a:endParaRPr lang="uk-UA" sz="3000" b="1" dirty="0">
              <a:solidFill>
                <a:schemeClr val="accent4">
                  <a:lumMod val="75000"/>
                </a:schemeClr>
              </a:solidFill>
              <a:latin typeface="Times New Roman" panose="02020603050405020304" pitchFamily="18" charset="0"/>
              <a:cs typeface="Times New Roman" panose="02020603050405020304" pitchFamily="18" charset="0"/>
            </a:endParaRPr>
          </a:p>
          <a:p>
            <a:pPr algn="ctr">
              <a:buClr>
                <a:schemeClr val="accent6">
                  <a:lumMod val="75000"/>
                </a:schemeClr>
              </a:buClr>
              <a:buSzPct val="130000"/>
            </a:pPr>
            <a:r>
              <a:rPr lang="uk-UA" sz="3000" b="1" dirty="0">
                <a:solidFill>
                  <a:schemeClr val="accent4">
                    <a:lumMod val="75000"/>
                  </a:schemeClr>
                </a:solidFill>
                <a:latin typeface="Times New Roman" panose="02020603050405020304" pitchFamily="18" charset="0"/>
                <a:cs typeface="Times New Roman" panose="02020603050405020304" pitchFamily="18" charset="0"/>
              </a:rPr>
              <a:t>містить слово «мем»</a:t>
            </a:r>
          </a:p>
          <a:p>
            <a:pPr algn="ctr">
              <a:buClr>
                <a:schemeClr val="accent6">
                  <a:lumMod val="75000"/>
                </a:schemeClr>
              </a:buClr>
              <a:buSzPct val="130000"/>
            </a:pPr>
            <a:r>
              <a:rPr lang="uk-UA" sz="2500" dirty="0">
                <a:latin typeface="Times New Roman" panose="02020603050405020304" pitchFamily="18" charset="0"/>
                <a:cs typeface="Times New Roman" panose="02020603050405020304" pitchFamily="18" charset="0"/>
              </a:rPr>
              <a:t>Статистика </a:t>
            </a:r>
            <a:r>
              <a:rPr lang="en-US" sz="2500" dirty="0">
                <a:latin typeface="Times New Roman" panose="02020603050405020304" pitchFamily="18" charset="0"/>
                <a:cs typeface="Times New Roman" panose="02020603050405020304" pitchFamily="18" charset="0"/>
              </a:rPr>
              <a:t>Instagram </a:t>
            </a:r>
            <a:r>
              <a:rPr lang="uk-UA" sz="2500" dirty="0">
                <a:latin typeface="Times New Roman" panose="02020603050405020304" pitchFamily="18" charset="0"/>
                <a:cs typeface="Times New Roman" panose="02020603050405020304" pitchFamily="18" charset="0"/>
              </a:rPr>
              <a:t>показує, що одним із найпопулярніших типів контенту в </a:t>
            </a:r>
            <a:r>
              <a:rPr lang="en-US" sz="2500" dirty="0">
                <a:latin typeface="Times New Roman" panose="02020603050405020304" pitchFamily="18" charset="0"/>
                <a:cs typeface="Times New Roman" panose="02020603050405020304" pitchFamily="18" charset="0"/>
              </a:rPr>
              <a:t>Instagram </a:t>
            </a:r>
            <a:r>
              <a:rPr lang="uk-UA" sz="2500" dirty="0">
                <a:latin typeface="Times New Roman" panose="02020603050405020304" pitchFamily="18" charset="0"/>
                <a:cs typeface="Times New Roman" panose="02020603050405020304" pitchFamily="18" charset="0"/>
              </a:rPr>
              <a:t>є меми. В </a:t>
            </a:r>
            <a:r>
              <a:rPr lang="en-US" sz="2500" dirty="0">
                <a:latin typeface="Times New Roman" panose="02020603050405020304" pitchFamily="18" charset="0"/>
                <a:cs typeface="Times New Roman" panose="02020603050405020304" pitchFamily="18" charset="0"/>
              </a:rPr>
              <a:t>Instagram</a:t>
            </a:r>
            <a:r>
              <a:rPr lang="uk-UA" sz="2500" dirty="0">
                <a:latin typeface="Times New Roman" panose="02020603050405020304" pitchFamily="18" charset="0"/>
                <a:cs typeface="Times New Roman" panose="02020603050405020304" pitchFamily="18" charset="0"/>
              </a:rPr>
              <a:t> є облікові акаунти мемів, на які підписані майже 20 млн людей.</a:t>
            </a:r>
          </a:p>
          <a:p>
            <a:pPr algn="ctr">
              <a:buClr>
                <a:schemeClr val="accent6">
                  <a:lumMod val="75000"/>
                </a:schemeClr>
              </a:buClr>
              <a:buSzPct val="130000"/>
            </a:pPr>
            <a:r>
              <a:rPr lang="uk-UA" sz="2500" dirty="0">
                <a:latin typeface="Times New Roman" panose="02020603050405020304" pitchFamily="18" charset="0"/>
                <a:cs typeface="Times New Roman" panose="02020603050405020304" pitchFamily="18" charset="0"/>
              </a:rPr>
              <a:t>Ви можете викликати більше інтересу до свого профілю, підписавшись на відповідні меми</a:t>
            </a:r>
          </a:p>
        </p:txBody>
      </p:sp>
      <p:sp>
        <p:nvSpPr>
          <p:cNvPr id="2" name="Объект 3">
            <a:extLst>
              <a:ext uri="{FF2B5EF4-FFF2-40B4-BE49-F238E27FC236}">
                <a16:creationId xmlns:a16="http://schemas.microsoft.com/office/drawing/2014/main" id="{8F5D78BF-E88F-2E0F-4D74-A85501856062}"/>
              </a:ext>
            </a:extLst>
          </p:cNvPr>
          <p:cNvSpPr txBox="1">
            <a:spLocks/>
          </p:cNvSpPr>
          <p:nvPr/>
        </p:nvSpPr>
        <p:spPr>
          <a:xfrm>
            <a:off x="683568" y="5769260"/>
            <a:ext cx="7561069"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just" fontAlgn="base">
              <a:lnSpc>
                <a:spcPct val="100000"/>
              </a:lnSpc>
              <a:spcBef>
                <a:spcPts val="0"/>
              </a:spcBef>
              <a:spcAft>
                <a:spcPts val="0"/>
              </a:spcAft>
              <a:buNone/>
              <a:tabLst/>
            </a:pPr>
            <a:r>
              <a:rPr lang="uk-UA" altLang="uk-UA" sz="1400" dirty="0">
                <a:solidFill>
                  <a:schemeClr val="tx1"/>
                </a:solidFill>
                <a:latin typeface="Times New Roman" pitchFamily="18" charset="0"/>
                <a:cs typeface="Times New Roman" pitchFamily="18" charset="0"/>
              </a:rPr>
              <a:t>Джерело: </a:t>
            </a:r>
            <a:r>
              <a:rPr lang="en-US" altLang="uk-UA" sz="1400" dirty="0">
                <a:solidFill>
                  <a:schemeClr val="tx1"/>
                </a:solidFill>
                <a:latin typeface="Times New Roman" pitchFamily="18" charset="0"/>
                <a:cs typeface="Times New Roman" pitchFamily="18" charset="0"/>
              </a:rPr>
              <a:t>https://thesmallbusinessblog.net/instagram-statistics/</a:t>
            </a:r>
            <a:endParaRPr lang="uk-UA" altLang="uk-UA"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379502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Объект 3">
            <a:extLst>
              <a:ext uri="{FF2B5EF4-FFF2-40B4-BE49-F238E27FC236}">
                <a16:creationId xmlns:a16="http://schemas.microsoft.com/office/drawing/2014/main" id="{20DA901C-398B-7C3E-064E-C8447BFE6137}"/>
              </a:ext>
            </a:extLst>
          </p:cNvPr>
          <p:cNvSpPr txBox="1">
            <a:spLocks/>
          </p:cNvSpPr>
          <p:nvPr/>
        </p:nvSpPr>
        <p:spPr>
          <a:xfrm>
            <a:off x="229569" y="5660008"/>
            <a:ext cx="7561069"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just" fontAlgn="base">
              <a:lnSpc>
                <a:spcPct val="100000"/>
              </a:lnSpc>
              <a:spcBef>
                <a:spcPts val="0"/>
              </a:spcBef>
              <a:spcAft>
                <a:spcPts val="0"/>
              </a:spcAft>
              <a:buNone/>
              <a:tabLst/>
            </a:pPr>
            <a:r>
              <a:rPr lang="uk-UA" altLang="uk-UA" sz="1400" dirty="0">
                <a:solidFill>
                  <a:schemeClr val="tx1"/>
                </a:solidFill>
                <a:latin typeface="Times New Roman" pitchFamily="18" charset="0"/>
                <a:cs typeface="Times New Roman" pitchFamily="18" charset="0"/>
              </a:rPr>
              <a:t>Джерело: </a:t>
            </a:r>
            <a:r>
              <a:rPr lang="en-US" altLang="uk-UA" sz="1400" dirty="0">
                <a:solidFill>
                  <a:schemeClr val="tx1"/>
                </a:solidFill>
                <a:latin typeface="Times New Roman" pitchFamily="18" charset="0"/>
                <a:cs typeface="Times New Roman" pitchFamily="18" charset="0"/>
              </a:rPr>
              <a:t>https://rau.ua/novyni/luchshie-shutki-memy/ </a:t>
            </a:r>
            <a:r>
              <a:rPr lang="uk-UA" altLang="uk-UA" sz="1400" dirty="0">
                <a:solidFill>
                  <a:schemeClr val="tx1"/>
                </a:solidFill>
                <a:latin typeface="Times New Roman" pitchFamily="18" charset="0"/>
                <a:cs typeface="Times New Roman" pitchFamily="18" charset="0"/>
              </a:rPr>
              <a:t>\</a:t>
            </a:r>
          </a:p>
        </p:txBody>
      </p:sp>
      <p:pic>
        <p:nvPicPr>
          <p:cNvPr id="7170" name="Picture 2">
            <a:extLst>
              <a:ext uri="{FF2B5EF4-FFF2-40B4-BE49-F238E27FC236}">
                <a16:creationId xmlns:a16="http://schemas.microsoft.com/office/drawing/2014/main" id="{F7224E37-A228-D0CD-2761-4C498A218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69" y="1689788"/>
            <a:ext cx="8684861" cy="39534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C41D31-F4CB-F351-9FA7-676C4B53F2AE}"/>
              </a:ext>
            </a:extLst>
          </p:cNvPr>
          <p:cNvSpPr txBox="1"/>
          <p:nvPr/>
        </p:nvSpPr>
        <p:spPr>
          <a:xfrm>
            <a:off x="235218" y="1112740"/>
            <a:ext cx="8684861" cy="646331"/>
          </a:xfrm>
          <a:prstGeom prst="rect">
            <a:avLst/>
          </a:prstGeom>
          <a:noFill/>
        </p:spPr>
        <p:txBody>
          <a:bodyPr wrap="square">
            <a:spAutoFit/>
          </a:bodyPr>
          <a:lstStyle/>
          <a:p>
            <a:pPr algn="ctr"/>
            <a:r>
              <a:rPr lang="uk-UA" b="0" i="0" dirty="0">
                <a:solidFill>
                  <a:srgbClr val="252525"/>
                </a:solidFill>
                <a:effectLst/>
                <a:latin typeface="Times New Roman" panose="02020603050405020304" pitchFamily="18" charset="0"/>
                <a:cs typeface="Times New Roman" panose="02020603050405020304" pitchFamily="18" charset="0"/>
              </a:rPr>
              <a:t>Епіцентр К звернувся до популярного у вересні на Reddit мему з обведеним котиком. Мета його </a:t>
            </a:r>
            <a:r>
              <a:rPr lang="uk-UA" sz="1800" dirty="0">
                <a:solidFill>
                  <a:srgbClr val="000000"/>
                </a:solidFill>
                <a:effectLst/>
                <a:latin typeface="Times New Roman" panose="02020603050405020304" pitchFamily="18" charset="0"/>
                <a:ea typeface="Times New Roman" panose="02020603050405020304" pitchFamily="18" charset="0"/>
              </a:rPr>
              <a:t>–  </a:t>
            </a:r>
            <a:r>
              <a:rPr lang="uk-UA" b="0" i="0" dirty="0">
                <a:solidFill>
                  <a:srgbClr val="252525"/>
                </a:solidFill>
                <a:effectLst/>
                <a:latin typeface="Times New Roman" panose="02020603050405020304" pitchFamily="18" charset="0"/>
                <a:cs typeface="Times New Roman" panose="02020603050405020304" pitchFamily="18" charset="0"/>
              </a:rPr>
              <a:t>описати будь-яке неякісне копіювання</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4135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D9C1820-33F2-F94A-A8FB-08F1A551ED26}"/>
              </a:ext>
            </a:extLst>
          </p:cNvPr>
          <p:cNvSpPr txBox="1"/>
          <p:nvPr/>
        </p:nvSpPr>
        <p:spPr>
          <a:xfrm>
            <a:off x="718858" y="1350709"/>
            <a:ext cx="7776864" cy="4093428"/>
          </a:xfrm>
          <a:prstGeom prst="rect">
            <a:avLst/>
          </a:prstGeom>
          <a:noFill/>
        </p:spPr>
        <p:txBody>
          <a:bodyPr wrap="square">
            <a:spAutoFit/>
          </a:bodyPr>
          <a:lstStyle/>
          <a:p>
            <a:pPr algn="ctr">
              <a:buClr>
                <a:schemeClr val="accent6">
                  <a:lumMod val="75000"/>
                </a:schemeClr>
              </a:buClr>
              <a:buSzPct val="130000"/>
            </a:pPr>
            <a:r>
              <a:rPr lang="uk-UA" sz="3000" b="1" dirty="0">
                <a:solidFill>
                  <a:srgbClr val="D161CC"/>
                </a:solidFill>
                <a:latin typeface="Times New Roman" panose="02020603050405020304" pitchFamily="18" charset="0"/>
                <a:cs typeface="Times New Roman" panose="02020603050405020304" pitchFamily="18" charset="0"/>
              </a:rPr>
              <a:t>90% користувачів </a:t>
            </a:r>
            <a:r>
              <a:rPr lang="en-US" sz="3000" b="1" dirty="0">
                <a:solidFill>
                  <a:srgbClr val="D161CC"/>
                </a:solidFill>
                <a:latin typeface="Times New Roman" panose="02020603050405020304" pitchFamily="18" charset="0"/>
                <a:cs typeface="Times New Roman" panose="02020603050405020304" pitchFamily="18" charset="0"/>
              </a:rPr>
              <a:t>Instagram </a:t>
            </a:r>
            <a:r>
              <a:rPr lang="uk-UA" sz="3000" b="1" dirty="0">
                <a:solidFill>
                  <a:srgbClr val="D161CC"/>
                </a:solidFill>
                <a:latin typeface="Times New Roman" panose="02020603050405020304" pitchFamily="18" charset="0"/>
                <a:cs typeface="Times New Roman" panose="02020603050405020304" pitchFamily="18" charset="0"/>
              </a:rPr>
              <a:t>стежать хоча б за 1 бізнесом-акаунтом </a:t>
            </a:r>
          </a:p>
          <a:p>
            <a:pPr algn="ctr">
              <a:buClr>
                <a:schemeClr val="accent6">
                  <a:lumMod val="75000"/>
                </a:schemeClr>
              </a:buClr>
              <a:buSzPct val="130000"/>
            </a:pPr>
            <a:r>
              <a:rPr lang="uk-UA" sz="2500" dirty="0">
                <a:latin typeface="Times New Roman" panose="02020603050405020304" pitchFamily="18" charset="0"/>
                <a:cs typeface="Times New Roman" panose="02020603050405020304" pitchFamily="18" charset="0"/>
              </a:rPr>
              <a:t>Статистика </a:t>
            </a:r>
            <a:r>
              <a:rPr lang="en-US" sz="2500" dirty="0">
                <a:latin typeface="Times New Roman" panose="02020603050405020304" pitchFamily="18" charset="0"/>
                <a:cs typeface="Times New Roman" panose="02020603050405020304" pitchFamily="18" charset="0"/>
              </a:rPr>
              <a:t>Instagram </a:t>
            </a:r>
            <a:r>
              <a:rPr lang="uk-UA" sz="2500" dirty="0">
                <a:latin typeface="Times New Roman" panose="02020603050405020304" pitchFamily="18" charset="0"/>
                <a:cs typeface="Times New Roman" panose="02020603050405020304" pitchFamily="18" charset="0"/>
              </a:rPr>
              <a:t>для бізнесу показує, що він постійно збільшує кількість бізнес-акаунтів на платформі, приблизно 75% компаній мають обліковий запис </a:t>
            </a:r>
            <a:r>
              <a:rPr lang="en-US" sz="2500" dirty="0">
                <a:latin typeface="Times New Roman" panose="02020603050405020304" pitchFamily="18" charset="0"/>
                <a:cs typeface="Times New Roman" panose="02020603050405020304" pitchFamily="18" charset="0"/>
              </a:rPr>
              <a:t>Instagram. </a:t>
            </a:r>
          </a:p>
          <a:p>
            <a:pPr algn="ctr">
              <a:buClr>
                <a:schemeClr val="accent6">
                  <a:lumMod val="75000"/>
                </a:schemeClr>
              </a:buClr>
              <a:buSzPct val="130000"/>
            </a:pPr>
            <a:r>
              <a:rPr lang="uk-UA" sz="2500" dirty="0">
                <a:latin typeface="Times New Roman" panose="02020603050405020304" pitchFamily="18" charset="0"/>
                <a:cs typeface="Times New Roman" panose="02020603050405020304" pitchFamily="18" charset="0"/>
              </a:rPr>
              <a:t>Більше того, 90 % усіх користувачів </a:t>
            </a:r>
            <a:r>
              <a:rPr lang="en-US" sz="2500" dirty="0">
                <a:latin typeface="Times New Roman" panose="02020603050405020304" pitchFamily="18" charset="0"/>
                <a:cs typeface="Times New Roman" panose="02020603050405020304" pitchFamily="18" charset="0"/>
              </a:rPr>
              <a:t>Instagram </a:t>
            </a:r>
            <a:r>
              <a:rPr lang="uk-UA" sz="2500" dirty="0">
                <a:latin typeface="Times New Roman" panose="02020603050405020304" pitchFamily="18" charset="0"/>
                <a:cs typeface="Times New Roman" panose="02020603050405020304" pitchFamily="18" charset="0"/>
              </a:rPr>
              <a:t>підписані принаймні на один бізнес-акаунт, тобто майже всі користувачі </a:t>
            </a:r>
            <a:r>
              <a:rPr lang="en-US" sz="2500" dirty="0">
                <a:latin typeface="Times New Roman" panose="02020603050405020304" pitchFamily="18" charset="0"/>
                <a:cs typeface="Times New Roman" panose="02020603050405020304" pitchFamily="18" charset="0"/>
              </a:rPr>
              <a:t>Instagram </a:t>
            </a:r>
            <a:r>
              <a:rPr lang="uk-UA" sz="2500" dirty="0">
                <a:latin typeface="Times New Roman" panose="02020603050405020304" pitchFamily="18" charset="0"/>
                <a:cs typeface="Times New Roman" panose="02020603050405020304" pitchFamily="18" charset="0"/>
              </a:rPr>
              <a:t>слідкують як мінімум за одним бізнесом на платформі</a:t>
            </a:r>
            <a:endParaRPr lang="uk-UA" sz="2200" dirty="0">
              <a:latin typeface="Times New Roman" panose="02020603050405020304" pitchFamily="18" charset="0"/>
              <a:cs typeface="Times New Roman" panose="02020603050405020304" pitchFamily="18" charset="0"/>
            </a:endParaRPr>
          </a:p>
        </p:txBody>
      </p:sp>
      <p:sp>
        <p:nvSpPr>
          <p:cNvPr id="2" name="Объект 3">
            <a:extLst>
              <a:ext uri="{FF2B5EF4-FFF2-40B4-BE49-F238E27FC236}">
                <a16:creationId xmlns:a16="http://schemas.microsoft.com/office/drawing/2014/main" id="{8F5D78BF-E88F-2E0F-4D74-A85501856062}"/>
              </a:ext>
            </a:extLst>
          </p:cNvPr>
          <p:cNvSpPr txBox="1">
            <a:spLocks/>
          </p:cNvSpPr>
          <p:nvPr/>
        </p:nvSpPr>
        <p:spPr>
          <a:xfrm>
            <a:off x="614885" y="5742110"/>
            <a:ext cx="7561069"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just" fontAlgn="base">
              <a:lnSpc>
                <a:spcPct val="100000"/>
              </a:lnSpc>
              <a:spcBef>
                <a:spcPts val="0"/>
              </a:spcBef>
              <a:spcAft>
                <a:spcPts val="0"/>
              </a:spcAft>
              <a:buNone/>
              <a:tabLst/>
            </a:pPr>
            <a:r>
              <a:rPr lang="uk-UA" altLang="uk-UA" sz="1400" dirty="0">
                <a:solidFill>
                  <a:schemeClr val="tx1"/>
                </a:solidFill>
                <a:latin typeface="Times New Roman" pitchFamily="18" charset="0"/>
                <a:cs typeface="Times New Roman" pitchFamily="18" charset="0"/>
              </a:rPr>
              <a:t>Джерело: </a:t>
            </a:r>
            <a:r>
              <a:rPr lang="en-US" altLang="uk-UA" sz="1400" dirty="0">
                <a:solidFill>
                  <a:schemeClr val="tx1"/>
                </a:solidFill>
                <a:latin typeface="Times New Roman" pitchFamily="18" charset="0"/>
                <a:cs typeface="Times New Roman" pitchFamily="18" charset="0"/>
              </a:rPr>
              <a:t>https://thesmallbusinessblog.net/instagram-statistics/</a:t>
            </a:r>
            <a:endParaRPr lang="uk-UA" altLang="uk-UA"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055721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D9C1820-33F2-F94A-A8FB-08F1A551ED26}"/>
              </a:ext>
            </a:extLst>
          </p:cNvPr>
          <p:cNvSpPr txBox="1"/>
          <p:nvPr/>
        </p:nvSpPr>
        <p:spPr>
          <a:xfrm>
            <a:off x="846518" y="1050635"/>
            <a:ext cx="7641094" cy="4478149"/>
          </a:xfrm>
          <a:prstGeom prst="rect">
            <a:avLst/>
          </a:prstGeom>
          <a:noFill/>
        </p:spPr>
        <p:txBody>
          <a:bodyPr wrap="square">
            <a:spAutoFit/>
          </a:bodyPr>
          <a:lstStyle/>
          <a:p>
            <a:pPr algn="ctr">
              <a:buClr>
                <a:schemeClr val="accent6">
                  <a:lumMod val="75000"/>
                </a:schemeClr>
              </a:buClr>
              <a:buSzPct val="130000"/>
            </a:pPr>
            <a:r>
              <a:rPr lang="uk-UA" sz="3000" b="1" dirty="0">
                <a:solidFill>
                  <a:srgbClr val="DCB87E"/>
                </a:solidFill>
                <a:latin typeface="Times New Roman" panose="02020603050405020304" pitchFamily="18" charset="0"/>
                <a:cs typeface="Times New Roman" panose="02020603050405020304" pitchFamily="18" charset="0"/>
              </a:rPr>
              <a:t>Реклама в </a:t>
            </a:r>
            <a:r>
              <a:rPr lang="en-US" sz="3000" b="1" dirty="0">
                <a:solidFill>
                  <a:srgbClr val="DCB87E"/>
                </a:solidFill>
                <a:latin typeface="Times New Roman" panose="02020603050405020304" pitchFamily="18" charset="0"/>
                <a:cs typeface="Times New Roman" panose="02020603050405020304" pitchFamily="18" charset="0"/>
              </a:rPr>
              <a:t>Instagram Stories </a:t>
            </a:r>
            <a:r>
              <a:rPr lang="uk-UA" sz="3000" b="1" dirty="0">
                <a:solidFill>
                  <a:srgbClr val="DCB87E"/>
                </a:solidFill>
                <a:latin typeface="Times New Roman" panose="02020603050405020304" pitchFamily="18" charset="0"/>
                <a:cs typeface="Times New Roman" panose="02020603050405020304" pitchFamily="18" charset="0"/>
              </a:rPr>
              <a:t>стає все важливішою</a:t>
            </a:r>
          </a:p>
          <a:p>
            <a:pPr algn="ctr"/>
            <a:r>
              <a:rPr lang="uk-UA" sz="2500" dirty="0">
                <a:latin typeface="Times New Roman" panose="02020603050405020304" pitchFamily="18" charset="0"/>
                <a:cs typeface="Times New Roman" panose="02020603050405020304" pitchFamily="18" charset="0"/>
              </a:rPr>
              <a:t>Перевага використання сюжетної реклами полягає в тому, що підприємства мають можливість створювати стимулюючі повноекранні оголошення, які дійсно можуть підключити та залучити користувача. </a:t>
            </a:r>
            <a:r>
              <a:rPr lang="uk-UA" sz="2500" b="1" dirty="0">
                <a:latin typeface="Times New Roman" panose="02020603050405020304" pitchFamily="18" charset="0"/>
                <a:cs typeface="Times New Roman" panose="02020603050405020304" pitchFamily="18" charset="0"/>
              </a:rPr>
              <a:t>Доведено, що реклама, знята на мобільний телефон, на 63% ефективніша за рекламу, зняту в студії. </a:t>
            </a:r>
            <a:r>
              <a:rPr lang="uk-UA" sz="2500" dirty="0">
                <a:latin typeface="Times New Roman" panose="02020603050405020304" pitchFamily="18" charset="0"/>
                <a:cs typeface="Times New Roman" panose="02020603050405020304" pitchFamily="18" charset="0"/>
              </a:rPr>
              <a:t>Ви можете заощадити бюджет, що змінює правила гри для невеликих компаній із меншими маркетинговими бюджетами</a:t>
            </a:r>
          </a:p>
        </p:txBody>
      </p:sp>
      <p:sp>
        <p:nvSpPr>
          <p:cNvPr id="2" name="Объект 3">
            <a:extLst>
              <a:ext uri="{FF2B5EF4-FFF2-40B4-BE49-F238E27FC236}">
                <a16:creationId xmlns:a16="http://schemas.microsoft.com/office/drawing/2014/main" id="{8F5D78BF-E88F-2E0F-4D74-A85501856062}"/>
              </a:ext>
            </a:extLst>
          </p:cNvPr>
          <p:cNvSpPr txBox="1">
            <a:spLocks/>
          </p:cNvSpPr>
          <p:nvPr/>
        </p:nvSpPr>
        <p:spPr>
          <a:xfrm>
            <a:off x="683568" y="5769260"/>
            <a:ext cx="7561069"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just" fontAlgn="base">
              <a:lnSpc>
                <a:spcPct val="100000"/>
              </a:lnSpc>
              <a:spcBef>
                <a:spcPts val="0"/>
              </a:spcBef>
              <a:spcAft>
                <a:spcPts val="0"/>
              </a:spcAft>
              <a:buNone/>
              <a:tabLst/>
            </a:pPr>
            <a:r>
              <a:rPr lang="uk-UA" altLang="uk-UA" sz="1400" dirty="0">
                <a:solidFill>
                  <a:schemeClr val="tx1"/>
                </a:solidFill>
                <a:latin typeface="Times New Roman" pitchFamily="18" charset="0"/>
                <a:cs typeface="Times New Roman" pitchFamily="18" charset="0"/>
              </a:rPr>
              <a:t>Джерело: </a:t>
            </a:r>
            <a:r>
              <a:rPr lang="en-US" altLang="uk-UA" sz="1400" dirty="0">
                <a:solidFill>
                  <a:schemeClr val="tx1"/>
                </a:solidFill>
                <a:latin typeface="Times New Roman" pitchFamily="18" charset="0"/>
                <a:cs typeface="Times New Roman" pitchFamily="18" charset="0"/>
              </a:rPr>
              <a:t>https://thesmallbusinessblog.net/instagram-statistics/</a:t>
            </a:r>
            <a:endParaRPr lang="uk-UA" altLang="uk-UA"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9672601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D9C1820-33F2-F94A-A8FB-08F1A551ED26}"/>
              </a:ext>
            </a:extLst>
          </p:cNvPr>
          <p:cNvSpPr txBox="1"/>
          <p:nvPr/>
        </p:nvSpPr>
        <p:spPr>
          <a:xfrm>
            <a:off x="802973" y="1196752"/>
            <a:ext cx="7641094" cy="4555093"/>
          </a:xfrm>
          <a:prstGeom prst="rect">
            <a:avLst/>
          </a:prstGeom>
          <a:noFill/>
        </p:spPr>
        <p:txBody>
          <a:bodyPr wrap="square">
            <a:spAutoFit/>
          </a:bodyPr>
          <a:lstStyle/>
          <a:p>
            <a:pPr algn="ctr">
              <a:buClr>
                <a:schemeClr val="accent6">
                  <a:lumMod val="75000"/>
                </a:schemeClr>
              </a:buClr>
              <a:buSzPct val="130000"/>
            </a:pPr>
            <a:r>
              <a:rPr lang="uk-UA" sz="3000" b="1" dirty="0">
                <a:solidFill>
                  <a:schemeClr val="accent3">
                    <a:lumMod val="75000"/>
                  </a:schemeClr>
                </a:solidFill>
                <a:latin typeface="Times New Roman" panose="02020603050405020304" pitchFamily="18" charset="0"/>
                <a:cs typeface="Times New Roman" panose="02020603050405020304" pitchFamily="18" charset="0"/>
              </a:rPr>
              <a:t>Половина користувачів </a:t>
            </a:r>
            <a:r>
              <a:rPr lang="en-US" sz="3000" b="1" dirty="0">
                <a:solidFill>
                  <a:schemeClr val="accent3">
                    <a:lumMod val="75000"/>
                  </a:schemeClr>
                </a:solidFill>
                <a:latin typeface="Times New Roman" panose="02020603050405020304" pitchFamily="18" charset="0"/>
                <a:cs typeface="Times New Roman" panose="02020603050405020304" pitchFamily="18" charset="0"/>
              </a:rPr>
              <a:t>Instagram </a:t>
            </a:r>
            <a:r>
              <a:rPr lang="uk-UA" sz="3000" b="1" dirty="0">
                <a:solidFill>
                  <a:schemeClr val="accent3">
                    <a:lumMod val="75000"/>
                  </a:schemeClr>
                </a:solidFill>
                <a:latin typeface="Times New Roman" panose="02020603050405020304" pitchFamily="18" charset="0"/>
                <a:cs typeface="Times New Roman" panose="02020603050405020304" pitchFamily="18" charset="0"/>
              </a:rPr>
              <a:t>виявляють інтерес після перегляду реклами </a:t>
            </a:r>
            <a:endParaRPr lang="en-US" sz="3000" b="1" dirty="0">
              <a:solidFill>
                <a:schemeClr val="accent3">
                  <a:lumMod val="75000"/>
                </a:schemeClr>
              </a:solidFill>
              <a:latin typeface="Times New Roman" panose="02020603050405020304" pitchFamily="18" charset="0"/>
              <a:cs typeface="Times New Roman" panose="02020603050405020304" pitchFamily="18" charset="0"/>
            </a:endParaRPr>
          </a:p>
          <a:p>
            <a:pPr algn="ctr"/>
            <a:r>
              <a:rPr lang="uk-UA" sz="2500" dirty="0">
                <a:latin typeface="Times New Roman" panose="02020603050405020304" pitchFamily="18" charset="0"/>
                <a:cs typeface="Times New Roman" panose="02020603050405020304" pitchFamily="18" charset="0"/>
              </a:rPr>
              <a:t>Через можливості таргетингу, тобто націлювання на конкретну цільову аудиторію, та за допомогою візуального стимулювання в інстаграмі забезпечений чудовий спосіб зв’язатися з новими клієнтами та нагадати про себе наявним клієнтам, тому це впливає на ефективність – </a:t>
            </a:r>
            <a:r>
              <a:rPr lang="uk-UA" sz="2500" b="1" dirty="0">
                <a:latin typeface="Times New Roman" panose="02020603050405020304" pitchFamily="18" charset="0"/>
                <a:cs typeface="Times New Roman" panose="02020603050405020304" pitchFamily="18" charset="0"/>
              </a:rPr>
              <a:t>50 % користувачів </a:t>
            </a:r>
            <a:r>
              <a:rPr lang="en-US" sz="2500" b="1" dirty="0">
                <a:latin typeface="Times New Roman" panose="02020603050405020304" pitchFamily="18" charset="0"/>
                <a:cs typeface="Times New Roman" panose="02020603050405020304" pitchFamily="18" charset="0"/>
              </a:rPr>
              <a:t>Instagram </a:t>
            </a:r>
            <a:r>
              <a:rPr lang="uk-UA" sz="2500" b="1" dirty="0">
                <a:latin typeface="Times New Roman" panose="02020603050405020304" pitchFamily="18" charset="0"/>
                <a:cs typeface="Times New Roman" panose="02020603050405020304" pitchFamily="18" charset="0"/>
              </a:rPr>
              <a:t>проявляють інтерес після перегляду реклами бренду в </a:t>
            </a:r>
            <a:r>
              <a:rPr lang="en-US" sz="2500" b="1" dirty="0">
                <a:latin typeface="Times New Roman" panose="02020603050405020304" pitchFamily="18" charset="0"/>
                <a:cs typeface="Times New Roman" panose="02020603050405020304" pitchFamily="18" charset="0"/>
              </a:rPr>
              <a:t>Instagram</a:t>
            </a:r>
            <a:endParaRPr lang="uk-UA" sz="2000" dirty="0">
              <a:latin typeface="Times New Roman" panose="02020603050405020304" pitchFamily="18" charset="0"/>
              <a:cs typeface="Times New Roman" panose="02020603050405020304" pitchFamily="18" charset="0"/>
            </a:endParaRPr>
          </a:p>
        </p:txBody>
      </p:sp>
      <p:sp>
        <p:nvSpPr>
          <p:cNvPr id="2" name="Объект 3">
            <a:extLst>
              <a:ext uri="{FF2B5EF4-FFF2-40B4-BE49-F238E27FC236}">
                <a16:creationId xmlns:a16="http://schemas.microsoft.com/office/drawing/2014/main" id="{8F5D78BF-E88F-2E0F-4D74-A85501856062}"/>
              </a:ext>
            </a:extLst>
          </p:cNvPr>
          <p:cNvSpPr txBox="1">
            <a:spLocks/>
          </p:cNvSpPr>
          <p:nvPr/>
        </p:nvSpPr>
        <p:spPr>
          <a:xfrm>
            <a:off x="683568" y="5769260"/>
            <a:ext cx="7561069"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just" fontAlgn="base">
              <a:lnSpc>
                <a:spcPct val="100000"/>
              </a:lnSpc>
              <a:spcBef>
                <a:spcPts val="0"/>
              </a:spcBef>
              <a:spcAft>
                <a:spcPts val="0"/>
              </a:spcAft>
              <a:buNone/>
              <a:tabLst/>
            </a:pPr>
            <a:r>
              <a:rPr lang="uk-UA" altLang="uk-UA" sz="1400" dirty="0">
                <a:solidFill>
                  <a:schemeClr val="tx1"/>
                </a:solidFill>
                <a:latin typeface="Times New Roman" pitchFamily="18" charset="0"/>
                <a:cs typeface="Times New Roman" pitchFamily="18" charset="0"/>
              </a:rPr>
              <a:t>Джерело: </a:t>
            </a:r>
            <a:r>
              <a:rPr lang="en-US" altLang="uk-UA" sz="1400" dirty="0">
                <a:solidFill>
                  <a:schemeClr val="tx1"/>
                </a:solidFill>
                <a:latin typeface="Times New Roman" pitchFamily="18" charset="0"/>
                <a:cs typeface="Times New Roman" pitchFamily="18" charset="0"/>
              </a:rPr>
              <a:t>https://thesmallbusinessblog.net/instagram-statistics/</a:t>
            </a:r>
            <a:endParaRPr lang="uk-UA" altLang="uk-UA"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663557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D9C1820-33F2-F94A-A8FB-08F1A551ED26}"/>
              </a:ext>
            </a:extLst>
          </p:cNvPr>
          <p:cNvSpPr txBox="1"/>
          <p:nvPr/>
        </p:nvSpPr>
        <p:spPr>
          <a:xfrm>
            <a:off x="854628" y="1700808"/>
            <a:ext cx="7893836" cy="2862322"/>
          </a:xfrm>
          <a:prstGeom prst="rect">
            <a:avLst/>
          </a:prstGeom>
          <a:noFill/>
        </p:spPr>
        <p:txBody>
          <a:bodyPr wrap="square">
            <a:spAutoFit/>
          </a:bodyPr>
          <a:lstStyle/>
          <a:p>
            <a:pPr algn="ctr">
              <a:buClr>
                <a:schemeClr val="accent6">
                  <a:lumMod val="75000"/>
                </a:schemeClr>
              </a:buClr>
              <a:buSzPct val="130000"/>
            </a:pPr>
            <a:r>
              <a:rPr lang="uk-UA" sz="3000" b="1" dirty="0">
                <a:solidFill>
                  <a:srgbClr val="002060"/>
                </a:solidFill>
                <a:latin typeface="Times New Roman" panose="02020603050405020304" pitchFamily="18" charset="0"/>
                <a:cs typeface="Times New Roman" panose="02020603050405020304" pitchFamily="18" charset="0"/>
              </a:rPr>
              <a:t>Найкращий час для публікації в </a:t>
            </a:r>
            <a:r>
              <a:rPr lang="en-US" sz="3000" b="1" dirty="0">
                <a:solidFill>
                  <a:srgbClr val="002060"/>
                </a:solidFill>
                <a:latin typeface="Times New Roman" panose="02020603050405020304" pitchFamily="18" charset="0"/>
                <a:cs typeface="Times New Roman" panose="02020603050405020304" pitchFamily="18" charset="0"/>
              </a:rPr>
              <a:t>Instagram</a:t>
            </a:r>
            <a:endParaRPr lang="uk-UA" sz="3000" b="1" dirty="0">
              <a:solidFill>
                <a:srgbClr val="002060"/>
              </a:solidFill>
              <a:latin typeface="Times New Roman" panose="02020603050405020304" pitchFamily="18" charset="0"/>
              <a:cs typeface="Times New Roman" panose="02020603050405020304" pitchFamily="18" charset="0"/>
            </a:endParaRPr>
          </a:p>
          <a:p>
            <a:pPr algn="ctr"/>
            <a:r>
              <a:rPr lang="uk-UA" sz="2500" dirty="0">
                <a:latin typeface="Times New Roman" panose="02020603050405020304" pitchFamily="18" charset="0"/>
                <a:cs typeface="Times New Roman" panose="02020603050405020304" pitchFamily="18" charset="0"/>
              </a:rPr>
              <a:t>Компанії в середньому публікують приблизно одну публікацію на день.</a:t>
            </a:r>
          </a:p>
          <a:p>
            <a:pPr algn="ctr"/>
            <a:r>
              <a:rPr lang="uk-UA" sz="2500" dirty="0">
                <a:latin typeface="Times New Roman" panose="02020603050405020304" pitchFamily="18" charset="0"/>
                <a:cs typeface="Times New Roman" panose="02020603050405020304" pitchFamily="18" charset="0"/>
              </a:rPr>
              <a:t>Вважається, що два рази на тиждень є найкращим часом для публікації контенту, і це: </a:t>
            </a:r>
          </a:p>
          <a:p>
            <a:pPr algn="ctr" fontAlgn="base">
              <a:buFont typeface="Arial" panose="020B0604020202020204" pitchFamily="34" charset="0"/>
              <a:buChar char="•"/>
            </a:pPr>
            <a:r>
              <a:rPr lang="uk-UA" sz="2500" b="1" dirty="0">
                <a:latin typeface="Times New Roman" panose="02020603050405020304" pitchFamily="18" charset="0"/>
                <a:cs typeface="Times New Roman" panose="02020603050405020304" pitchFamily="18" charset="0"/>
              </a:rPr>
              <a:t>Середа об 11 ранку</a:t>
            </a:r>
          </a:p>
          <a:p>
            <a:pPr algn="ctr" fontAlgn="base">
              <a:buFont typeface="Arial" panose="020B0604020202020204" pitchFamily="34" charset="0"/>
              <a:buChar char="•"/>
            </a:pPr>
            <a:r>
              <a:rPr lang="uk-UA" sz="2500" b="1" dirty="0">
                <a:latin typeface="Times New Roman" panose="02020603050405020304" pitchFamily="18" charset="0"/>
                <a:cs typeface="Times New Roman" panose="02020603050405020304" pitchFamily="18" charset="0"/>
              </a:rPr>
              <a:t>П'ятниця з 10 до 11 ранку </a:t>
            </a:r>
          </a:p>
        </p:txBody>
      </p:sp>
      <p:sp>
        <p:nvSpPr>
          <p:cNvPr id="2" name="Объект 3">
            <a:extLst>
              <a:ext uri="{FF2B5EF4-FFF2-40B4-BE49-F238E27FC236}">
                <a16:creationId xmlns:a16="http://schemas.microsoft.com/office/drawing/2014/main" id="{8F5D78BF-E88F-2E0F-4D74-A85501856062}"/>
              </a:ext>
            </a:extLst>
          </p:cNvPr>
          <p:cNvSpPr txBox="1">
            <a:spLocks/>
          </p:cNvSpPr>
          <p:nvPr/>
        </p:nvSpPr>
        <p:spPr>
          <a:xfrm>
            <a:off x="683568" y="5769260"/>
            <a:ext cx="7561069"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just" fontAlgn="base">
              <a:lnSpc>
                <a:spcPct val="100000"/>
              </a:lnSpc>
              <a:spcBef>
                <a:spcPts val="0"/>
              </a:spcBef>
              <a:spcAft>
                <a:spcPts val="0"/>
              </a:spcAft>
              <a:buNone/>
              <a:tabLst/>
            </a:pPr>
            <a:r>
              <a:rPr lang="uk-UA" altLang="uk-UA" sz="1400" dirty="0">
                <a:solidFill>
                  <a:schemeClr val="tx1"/>
                </a:solidFill>
                <a:latin typeface="Times New Roman" pitchFamily="18" charset="0"/>
                <a:cs typeface="Times New Roman" pitchFamily="18" charset="0"/>
              </a:rPr>
              <a:t>Джерело: </a:t>
            </a:r>
            <a:r>
              <a:rPr lang="en-US" altLang="uk-UA" sz="1400" dirty="0">
                <a:solidFill>
                  <a:schemeClr val="tx1"/>
                </a:solidFill>
                <a:latin typeface="Times New Roman" pitchFamily="18" charset="0"/>
                <a:cs typeface="Times New Roman" pitchFamily="18" charset="0"/>
              </a:rPr>
              <a:t>https://thesmallbusinessblog.net/instagram-statistics/</a:t>
            </a:r>
            <a:endParaRPr lang="uk-UA" altLang="uk-UA"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2697897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D9C1820-33F2-F94A-A8FB-08F1A551ED26}"/>
              </a:ext>
            </a:extLst>
          </p:cNvPr>
          <p:cNvSpPr txBox="1"/>
          <p:nvPr/>
        </p:nvSpPr>
        <p:spPr>
          <a:xfrm>
            <a:off x="2474300" y="467090"/>
            <a:ext cx="6669700" cy="523220"/>
          </a:xfrm>
          <a:prstGeom prst="rect">
            <a:avLst/>
          </a:prstGeom>
          <a:noFill/>
        </p:spPr>
        <p:txBody>
          <a:bodyPr wrap="square">
            <a:spAutoFit/>
          </a:bodyPr>
          <a:lstStyle/>
          <a:p>
            <a:pPr algn="ctr"/>
            <a:r>
              <a:rPr lang="en-US" sz="2800" b="1" i="0" dirty="0">
                <a:solidFill>
                  <a:srgbClr val="162020"/>
                </a:solidFill>
                <a:effectLst/>
                <a:latin typeface="Times New Roman" panose="02020603050405020304" pitchFamily="18" charset="0"/>
                <a:cs typeface="Times New Roman" panose="02020603050405020304" pitchFamily="18" charset="0"/>
              </a:rPr>
              <a:t>Best times to post on social media in 2025</a:t>
            </a:r>
          </a:p>
        </p:txBody>
      </p:sp>
      <p:sp>
        <p:nvSpPr>
          <p:cNvPr id="2" name="Объект 3">
            <a:extLst>
              <a:ext uri="{FF2B5EF4-FFF2-40B4-BE49-F238E27FC236}">
                <a16:creationId xmlns:a16="http://schemas.microsoft.com/office/drawing/2014/main" id="{8F5D78BF-E88F-2E0F-4D74-A85501856062}"/>
              </a:ext>
            </a:extLst>
          </p:cNvPr>
          <p:cNvSpPr txBox="1">
            <a:spLocks/>
          </p:cNvSpPr>
          <p:nvPr/>
        </p:nvSpPr>
        <p:spPr>
          <a:xfrm>
            <a:off x="611560" y="5733256"/>
            <a:ext cx="6408711"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just" fontAlgn="base">
              <a:lnSpc>
                <a:spcPct val="100000"/>
              </a:lnSpc>
              <a:spcBef>
                <a:spcPts val="0"/>
              </a:spcBef>
              <a:spcAft>
                <a:spcPts val="0"/>
              </a:spcAft>
              <a:buNone/>
              <a:tabLst/>
            </a:pPr>
            <a:r>
              <a:rPr lang="uk-UA" altLang="uk-UA" sz="1400" dirty="0">
                <a:solidFill>
                  <a:schemeClr val="tx1"/>
                </a:solidFill>
                <a:latin typeface="Times New Roman" pitchFamily="18" charset="0"/>
                <a:cs typeface="Times New Roman" pitchFamily="18" charset="0"/>
              </a:rPr>
              <a:t>Джерело: </a:t>
            </a:r>
            <a:r>
              <a:rPr lang="en-US" altLang="uk-UA" sz="1400" dirty="0">
                <a:solidFill>
                  <a:schemeClr val="tx1"/>
                </a:solidFill>
                <a:latin typeface="Times New Roman" pitchFamily="18" charset="0"/>
                <a:cs typeface="Times New Roman" pitchFamily="18" charset="0"/>
              </a:rPr>
              <a:t>https://sproutsocial.com/insights/best-times-to-post-on-social-media/</a:t>
            </a:r>
            <a:endParaRPr lang="uk-UA" altLang="uk-UA" sz="1400" dirty="0">
              <a:solidFill>
                <a:schemeClr val="tx1"/>
              </a:solidFill>
              <a:latin typeface="Times New Roman" pitchFamily="18" charset="0"/>
              <a:cs typeface="Times New Roman" pitchFamily="18" charset="0"/>
            </a:endParaRPr>
          </a:p>
        </p:txBody>
      </p:sp>
      <p:pic>
        <p:nvPicPr>
          <p:cNvPr id="1026" name="Picture 2" descr="Heatmap showing when the best times to post on Facebook for global engagement are by day of the week and time of day.">
            <a:extLst>
              <a:ext uri="{FF2B5EF4-FFF2-40B4-BE49-F238E27FC236}">
                <a16:creationId xmlns:a16="http://schemas.microsoft.com/office/drawing/2014/main" id="{4CBC5106-BE3E-44B2-BA53-AA359C48D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120725"/>
            <a:ext cx="6595070" cy="4616549"/>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626FA3B4-143B-4E9F-85BF-9A2670D2461C}"/>
              </a:ext>
            </a:extLst>
          </p:cNvPr>
          <p:cNvPicPr>
            <a:picLocks noChangeAspect="1"/>
          </p:cNvPicPr>
          <p:nvPr/>
        </p:nvPicPr>
        <p:blipFill>
          <a:blip r:embed="rId4"/>
          <a:stretch>
            <a:fillRect/>
          </a:stretch>
        </p:blipFill>
        <p:spPr>
          <a:xfrm>
            <a:off x="7236296" y="111068"/>
            <a:ext cx="1825413" cy="439547"/>
          </a:xfrm>
          <a:prstGeom prst="rect">
            <a:avLst/>
          </a:prstGeom>
        </p:spPr>
      </p:pic>
    </p:spTree>
    <p:extLst>
      <p:ext uri="{BB962C8B-B14F-4D97-AF65-F5344CB8AC3E}">
        <p14:creationId xmlns:p14="http://schemas.microsoft.com/office/powerpoint/2010/main" val="5082920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D9C1820-33F2-F94A-A8FB-08F1A551ED26}"/>
              </a:ext>
            </a:extLst>
          </p:cNvPr>
          <p:cNvSpPr txBox="1"/>
          <p:nvPr/>
        </p:nvSpPr>
        <p:spPr>
          <a:xfrm>
            <a:off x="2474300" y="467090"/>
            <a:ext cx="6669700" cy="523220"/>
          </a:xfrm>
          <a:prstGeom prst="rect">
            <a:avLst/>
          </a:prstGeom>
          <a:noFill/>
        </p:spPr>
        <p:txBody>
          <a:bodyPr wrap="square">
            <a:spAutoFit/>
          </a:bodyPr>
          <a:lstStyle/>
          <a:p>
            <a:pPr algn="ctr"/>
            <a:r>
              <a:rPr lang="en-US" sz="2800" b="1" i="0" dirty="0">
                <a:solidFill>
                  <a:srgbClr val="162020"/>
                </a:solidFill>
                <a:effectLst/>
                <a:latin typeface="Times New Roman" panose="02020603050405020304" pitchFamily="18" charset="0"/>
                <a:cs typeface="Times New Roman" panose="02020603050405020304" pitchFamily="18" charset="0"/>
              </a:rPr>
              <a:t>Best times to post on social media in 2025</a:t>
            </a:r>
          </a:p>
        </p:txBody>
      </p:sp>
      <p:sp>
        <p:nvSpPr>
          <p:cNvPr id="2" name="Объект 3">
            <a:extLst>
              <a:ext uri="{FF2B5EF4-FFF2-40B4-BE49-F238E27FC236}">
                <a16:creationId xmlns:a16="http://schemas.microsoft.com/office/drawing/2014/main" id="{8F5D78BF-E88F-2E0F-4D74-A85501856062}"/>
              </a:ext>
            </a:extLst>
          </p:cNvPr>
          <p:cNvSpPr txBox="1">
            <a:spLocks/>
          </p:cNvSpPr>
          <p:nvPr/>
        </p:nvSpPr>
        <p:spPr>
          <a:xfrm>
            <a:off x="611560" y="5733256"/>
            <a:ext cx="6408711"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just" fontAlgn="base">
              <a:lnSpc>
                <a:spcPct val="100000"/>
              </a:lnSpc>
              <a:spcBef>
                <a:spcPts val="0"/>
              </a:spcBef>
              <a:spcAft>
                <a:spcPts val="0"/>
              </a:spcAft>
              <a:buNone/>
              <a:tabLst/>
            </a:pPr>
            <a:r>
              <a:rPr lang="uk-UA" altLang="uk-UA" sz="1400" dirty="0">
                <a:solidFill>
                  <a:schemeClr val="tx1"/>
                </a:solidFill>
                <a:latin typeface="Times New Roman" pitchFamily="18" charset="0"/>
                <a:cs typeface="Times New Roman" pitchFamily="18" charset="0"/>
              </a:rPr>
              <a:t>Джерело: </a:t>
            </a:r>
            <a:r>
              <a:rPr lang="en-US" altLang="uk-UA" sz="1400" dirty="0">
                <a:solidFill>
                  <a:schemeClr val="tx1"/>
                </a:solidFill>
                <a:latin typeface="Times New Roman" pitchFamily="18" charset="0"/>
                <a:cs typeface="Times New Roman" pitchFamily="18" charset="0"/>
              </a:rPr>
              <a:t>https://sproutsocial.com/insights/best-times-to-post-on-social-media/</a:t>
            </a:r>
            <a:endParaRPr lang="uk-UA" altLang="uk-UA" sz="1400" dirty="0">
              <a:solidFill>
                <a:schemeClr val="tx1"/>
              </a:solidFill>
              <a:latin typeface="Times New Roman" pitchFamily="18" charset="0"/>
              <a:cs typeface="Times New Roman" pitchFamily="18" charset="0"/>
            </a:endParaRPr>
          </a:p>
        </p:txBody>
      </p:sp>
      <p:pic>
        <p:nvPicPr>
          <p:cNvPr id="2050" name="Picture 2" descr="Heatmap showing when the best times to post on Instagram for global engagement are by day of the week and time of day.">
            <a:extLst>
              <a:ext uri="{FF2B5EF4-FFF2-40B4-BE49-F238E27FC236}">
                <a16:creationId xmlns:a16="http://schemas.microsoft.com/office/drawing/2014/main" id="{2287C2E4-7120-48BB-87C6-16714AB91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975" y="1160748"/>
            <a:ext cx="6480720" cy="4536504"/>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8C1B1F06-D54A-45CD-B078-62286057B3DC}"/>
              </a:ext>
            </a:extLst>
          </p:cNvPr>
          <p:cNvPicPr>
            <a:picLocks noChangeAspect="1"/>
          </p:cNvPicPr>
          <p:nvPr/>
        </p:nvPicPr>
        <p:blipFill>
          <a:blip r:embed="rId4"/>
          <a:stretch>
            <a:fillRect/>
          </a:stretch>
        </p:blipFill>
        <p:spPr>
          <a:xfrm>
            <a:off x="7236296" y="111068"/>
            <a:ext cx="1825413" cy="439547"/>
          </a:xfrm>
          <a:prstGeom prst="rect">
            <a:avLst/>
          </a:prstGeom>
        </p:spPr>
      </p:pic>
    </p:spTree>
    <p:extLst>
      <p:ext uri="{BB962C8B-B14F-4D97-AF65-F5344CB8AC3E}">
        <p14:creationId xmlns:p14="http://schemas.microsoft.com/office/powerpoint/2010/main" val="1945873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3404811" y="1340768"/>
            <a:ext cx="4911605" cy="4032448"/>
          </a:xfrm>
          <a:prstGeom prst="rect">
            <a:avLst/>
          </a:prstGeom>
          <a:solidFill>
            <a:schemeClr val="bg1">
              <a:lumMod val="95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000" b="1" dirty="0">
                <a:solidFill>
                  <a:schemeClr val="tx1"/>
                </a:solidFill>
                <a:latin typeface="Times New Roman" pitchFamily="18" charset="0"/>
                <a:cs typeface="Times New Roman" pitchFamily="18" charset="0"/>
              </a:rPr>
              <a:t>Кількість активних користувачів</a:t>
            </a:r>
          </a:p>
          <a:p>
            <a:pPr marL="0" indent="0" algn="ctr">
              <a:spcBef>
                <a:spcPts val="0"/>
              </a:spcBef>
              <a:spcAft>
                <a:spcPts val="0"/>
              </a:spcAft>
              <a:buNone/>
            </a:pPr>
            <a:r>
              <a:rPr lang="uk-UA" sz="2000" dirty="0">
                <a:solidFill>
                  <a:schemeClr val="bg1">
                    <a:lumMod val="75000"/>
                  </a:schemeClr>
                </a:solidFill>
                <a:latin typeface="Times New Roman" pitchFamily="18" charset="0"/>
                <a:cs typeface="Times New Roman" pitchFamily="18" charset="0"/>
              </a:rPr>
              <a:t>(англ. </a:t>
            </a:r>
            <a:r>
              <a:rPr lang="en-US" sz="2000" i="1" dirty="0">
                <a:solidFill>
                  <a:schemeClr val="bg1">
                    <a:lumMod val="75000"/>
                  </a:schemeClr>
                </a:solidFill>
                <a:latin typeface="Times New Roman" pitchFamily="18" charset="0"/>
                <a:cs typeface="Times New Roman" pitchFamily="18" charset="0"/>
              </a:rPr>
              <a:t>active users</a:t>
            </a:r>
            <a:r>
              <a:rPr lang="en-US" sz="2000" dirty="0">
                <a:solidFill>
                  <a:schemeClr val="bg1">
                    <a:lumMod val="75000"/>
                  </a:schemeClr>
                </a:solidFill>
                <a:latin typeface="Times New Roman" pitchFamily="18" charset="0"/>
                <a:cs typeface="Times New Roman" pitchFamily="18" charset="0"/>
              </a:rPr>
              <a:t>)</a:t>
            </a:r>
          </a:p>
          <a:p>
            <a:pPr marL="0" indent="0" algn="ctr">
              <a:spcBef>
                <a:spcPts val="0"/>
              </a:spcBef>
              <a:spcAft>
                <a:spcPts val="0"/>
              </a:spcAft>
              <a:buNone/>
            </a:pPr>
            <a:r>
              <a:rPr lang="uk-UA" sz="2000" dirty="0">
                <a:latin typeface="Times New Roman" panose="02020603050405020304" pitchFamily="18" charset="0"/>
                <a:cs typeface="Times New Roman" panose="02020603050405020304" pitchFamily="18" charset="0"/>
              </a:rPr>
              <a:t>–</a:t>
            </a:r>
            <a:r>
              <a:rPr lang="uk-UA" sz="2000" dirty="0">
                <a:solidFill>
                  <a:schemeClr val="tx1"/>
                </a:solidFill>
                <a:latin typeface="Times New Roman" pitchFamily="18" charset="0"/>
                <a:cs typeface="Times New Roman" pitchFamily="18" charset="0"/>
              </a:rPr>
              <a:t> це показник ефективності інтернет-продукту (наприклад, соціальної мережі, мобільного застосунку, сайту, онлайн-гри абощо), що вимірює кількість користувачів, які відвідують або взаємодіють з інтернет-продуктом за певний період часу. Зазвичай, користувач продукту вважається активним, якщо він відвідує або взаємодіє з продуктом за якийсь з таких періодів часу як </a:t>
            </a:r>
            <a:r>
              <a:rPr lang="uk-UA" sz="2000" b="1" dirty="0">
                <a:solidFill>
                  <a:schemeClr val="tx1"/>
                </a:solidFill>
                <a:latin typeface="Times New Roman" pitchFamily="18" charset="0"/>
                <a:cs typeface="Times New Roman" pitchFamily="18" charset="0"/>
              </a:rPr>
              <a:t>місяць</a:t>
            </a:r>
            <a:r>
              <a:rPr lang="uk-UA" sz="2000" dirty="0">
                <a:solidFill>
                  <a:schemeClr val="tx1"/>
                </a:solidFill>
                <a:latin typeface="Times New Roman" pitchFamily="18" charset="0"/>
                <a:cs typeface="Times New Roman" pitchFamily="18" charset="0"/>
              </a:rPr>
              <a:t>, тиждень, день</a:t>
            </a:r>
          </a:p>
        </p:txBody>
      </p:sp>
      <p:pic>
        <p:nvPicPr>
          <p:cNvPr id="3" name="Рисунок 2">
            <a:extLst>
              <a:ext uri="{FF2B5EF4-FFF2-40B4-BE49-F238E27FC236}">
                <a16:creationId xmlns:a16="http://schemas.microsoft.com/office/drawing/2014/main" id="{D9E3389C-8522-2900-3AE1-45A7F8958AA6}"/>
              </a:ext>
            </a:extLst>
          </p:cNvPr>
          <p:cNvPicPr>
            <a:picLocks noChangeAspect="1"/>
          </p:cNvPicPr>
          <p:nvPr/>
        </p:nvPicPr>
        <p:blipFill>
          <a:blip r:embed="rId3"/>
          <a:stretch>
            <a:fillRect/>
          </a:stretch>
        </p:blipFill>
        <p:spPr>
          <a:xfrm>
            <a:off x="1483692" y="1712466"/>
            <a:ext cx="1921444" cy="3078677"/>
          </a:xfrm>
          <a:prstGeom prst="rect">
            <a:avLst/>
          </a:prstGeom>
        </p:spPr>
      </p:pic>
      <p:pic>
        <p:nvPicPr>
          <p:cNvPr id="6" name="Рисунок 5">
            <a:extLst>
              <a:ext uri="{FF2B5EF4-FFF2-40B4-BE49-F238E27FC236}">
                <a16:creationId xmlns:a16="http://schemas.microsoft.com/office/drawing/2014/main" id="{8FF54F2A-44A4-4AE5-84E9-22E68EEEBC97}"/>
              </a:ext>
            </a:extLst>
          </p:cNvPr>
          <p:cNvPicPr>
            <a:picLocks noChangeAspect="1"/>
          </p:cNvPicPr>
          <p:nvPr/>
        </p:nvPicPr>
        <p:blipFill>
          <a:blip r:embed="rId4"/>
          <a:stretch>
            <a:fillRect/>
          </a:stretch>
        </p:blipFill>
        <p:spPr>
          <a:xfrm>
            <a:off x="7958465" y="116632"/>
            <a:ext cx="1074512" cy="377531"/>
          </a:xfrm>
          <a:prstGeom prst="rect">
            <a:avLst/>
          </a:prstGeom>
        </p:spPr>
      </p:pic>
      <p:sp>
        <p:nvSpPr>
          <p:cNvPr id="7" name="Объект 3">
            <a:extLst>
              <a:ext uri="{FF2B5EF4-FFF2-40B4-BE49-F238E27FC236}">
                <a16:creationId xmlns:a16="http://schemas.microsoft.com/office/drawing/2014/main" id="{91732F14-5F32-4046-80D6-7828A27DF0FE}"/>
              </a:ext>
            </a:extLst>
          </p:cNvPr>
          <p:cNvSpPr txBox="1">
            <a:spLocks/>
          </p:cNvSpPr>
          <p:nvPr/>
        </p:nvSpPr>
        <p:spPr>
          <a:xfrm>
            <a:off x="755576" y="5635525"/>
            <a:ext cx="3240360" cy="397421"/>
          </a:xfrm>
          <a:prstGeom prst="rect">
            <a:avLst/>
          </a:prstGeom>
          <a:solidFill>
            <a:schemeClr val="accent1">
              <a:lumMod val="40000"/>
              <a:lumOff val="6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sz="2000" dirty="0">
                <a:solidFill>
                  <a:schemeClr val="tx1"/>
                </a:solidFill>
                <a:latin typeface="Times New Roman" pitchFamily="18" charset="0"/>
                <a:cs typeface="Times New Roman" pitchFamily="18" charset="0"/>
              </a:rPr>
              <a:t>MAU </a:t>
            </a:r>
            <a:r>
              <a:rPr lang="uk-UA" sz="2000" dirty="0">
                <a:solidFill>
                  <a:schemeClr val="tx1"/>
                </a:solidFill>
                <a:latin typeface="Times New Roman" pitchFamily="18" charset="0"/>
                <a:cs typeface="Times New Roman" pitchFamily="18" charset="0"/>
              </a:rPr>
              <a:t>–</a:t>
            </a:r>
            <a:r>
              <a:rPr lang="en-US" sz="2000" dirty="0">
                <a:solidFill>
                  <a:schemeClr val="tx1"/>
                </a:solidFill>
                <a:latin typeface="Times New Roman" pitchFamily="18" charset="0"/>
                <a:cs typeface="Times New Roman" pitchFamily="18" charset="0"/>
              </a:rPr>
              <a:t> monthly active users</a:t>
            </a:r>
            <a:r>
              <a:rPr lang="uk-UA" sz="2000" dirty="0">
                <a:solidFill>
                  <a:schemeClr val="tx1"/>
                </a:solidFill>
                <a:latin typeface="Times New Roman" pitchFamily="18" charset="0"/>
                <a:cs typeface="Times New Roman" pitchFamily="18" charset="0"/>
              </a:rPr>
              <a:t> </a:t>
            </a:r>
            <a:endParaRPr lang="uk-U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20638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854628" y="2492896"/>
            <a:ext cx="7641094" cy="826715"/>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uk-UA" sz="3600" dirty="0">
                <a:solidFill>
                  <a:schemeClr val="accent1">
                    <a:lumMod val="75000"/>
                  </a:schemeClr>
                </a:solidFill>
                <a:latin typeface="Times New Roman" pitchFamily="18" charset="0"/>
                <a:cs typeface="Times New Roman" pitchFamily="18" charset="0"/>
              </a:rPr>
              <a:t>6. Види реклами в </a:t>
            </a:r>
            <a:r>
              <a:rPr lang="en-US" sz="3600" dirty="0">
                <a:solidFill>
                  <a:schemeClr val="accent1">
                    <a:lumMod val="75000"/>
                  </a:schemeClr>
                </a:solidFill>
                <a:latin typeface="Times New Roman" pitchFamily="18" charset="0"/>
                <a:cs typeface="Times New Roman" pitchFamily="18" charset="0"/>
              </a:rPr>
              <a:t>Instagram</a:t>
            </a:r>
            <a:endParaRPr lang="uk-UA" sz="3600" dirty="0">
              <a:solidFill>
                <a:schemeClr val="accent1">
                  <a:lumMod val="75000"/>
                </a:schemeClr>
              </a:solidFill>
              <a:latin typeface="Times New Roman" pitchFamily="18" charset="0"/>
              <a:cs typeface="Times New Roman" pitchFamily="18" charset="0"/>
            </a:endParaRPr>
          </a:p>
          <a:p>
            <a:pPr marL="0" indent="0" algn="ctr">
              <a:spcBef>
                <a:spcPts val="0"/>
              </a:spcBef>
              <a:spcAft>
                <a:spcPts val="0"/>
              </a:spcAft>
              <a:buNone/>
            </a:pPr>
            <a:endParaRPr lang="uk-UA" sz="36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482296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3">
            <a:extLst>
              <a:ext uri="{FF2B5EF4-FFF2-40B4-BE49-F238E27FC236}">
                <a16:creationId xmlns:a16="http://schemas.microsoft.com/office/drawing/2014/main" id="{3AD293FA-5781-3CA0-C1FE-2674866E5363}"/>
              </a:ext>
            </a:extLst>
          </p:cNvPr>
          <p:cNvSpPr txBox="1">
            <a:spLocks/>
          </p:cNvSpPr>
          <p:nvPr/>
        </p:nvSpPr>
        <p:spPr>
          <a:xfrm>
            <a:off x="1252372" y="1726969"/>
            <a:ext cx="7163614" cy="64807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500" b="1" dirty="0">
                <a:solidFill>
                  <a:schemeClr val="tx1"/>
                </a:solidFill>
                <a:latin typeface="Times New Roman" pitchFamily="18" charset="0"/>
                <a:cs typeface="Times New Roman" pitchFamily="18" charset="0"/>
              </a:rPr>
              <a:t>Види реклами в інстаграмі</a:t>
            </a:r>
          </a:p>
        </p:txBody>
      </p:sp>
      <p:sp>
        <p:nvSpPr>
          <p:cNvPr id="4" name="Объект 3">
            <a:extLst>
              <a:ext uri="{FF2B5EF4-FFF2-40B4-BE49-F238E27FC236}">
                <a16:creationId xmlns:a16="http://schemas.microsoft.com/office/drawing/2014/main" id="{0D54FFC6-6C23-8796-5DC7-37D8345CF4C5}"/>
              </a:ext>
            </a:extLst>
          </p:cNvPr>
          <p:cNvSpPr txBox="1">
            <a:spLocks/>
          </p:cNvSpPr>
          <p:nvPr/>
        </p:nvSpPr>
        <p:spPr>
          <a:xfrm>
            <a:off x="1164088" y="3087161"/>
            <a:ext cx="3670091" cy="2502079"/>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500" b="1" dirty="0">
                <a:solidFill>
                  <a:schemeClr val="tx1"/>
                </a:solidFill>
                <a:latin typeface="Times New Roman" pitchFamily="18" charset="0"/>
                <a:cs typeface="Times New Roman" pitchFamily="18" charset="0"/>
              </a:rPr>
              <a:t>Офіційна</a:t>
            </a:r>
          </a:p>
          <a:p>
            <a:pPr marL="0" indent="0" algn="ctr">
              <a:spcBef>
                <a:spcPts val="0"/>
              </a:spcBef>
              <a:spcAft>
                <a:spcPts val="0"/>
              </a:spcAft>
              <a:buNone/>
            </a:pPr>
            <a:r>
              <a:rPr lang="uk-UA" sz="2500" dirty="0">
                <a:solidFill>
                  <a:schemeClr val="tx1"/>
                </a:solidFill>
                <a:latin typeface="Times New Roman" pitchFamily="18" charset="0"/>
                <a:cs typeface="Times New Roman" pitchFamily="18" charset="0"/>
              </a:rPr>
              <a:t>запускається через рекламний кабінет </a:t>
            </a:r>
            <a:r>
              <a:rPr lang="en-US" sz="2500" dirty="0">
                <a:solidFill>
                  <a:schemeClr val="tx1"/>
                </a:solidFill>
                <a:latin typeface="Times New Roman" pitchFamily="18" charset="0"/>
                <a:cs typeface="Times New Roman" pitchFamily="18" charset="0"/>
              </a:rPr>
              <a:t>Meta (Ads Manager)</a:t>
            </a:r>
            <a:r>
              <a:rPr lang="uk-UA" sz="2500" dirty="0">
                <a:solidFill>
                  <a:schemeClr val="tx1"/>
                </a:solidFill>
                <a:latin typeface="Times New Roman" pitchFamily="18" charset="0"/>
                <a:cs typeface="Times New Roman" pitchFamily="18" charset="0"/>
              </a:rPr>
              <a:t> або через кнопку «Просувати»</a:t>
            </a:r>
            <a:endParaRPr lang="uk-UA" sz="2000" dirty="0">
              <a:solidFill>
                <a:srgbClr val="202124"/>
              </a:solidFill>
              <a:latin typeface="Times New Roman" panose="02020603050405020304" pitchFamily="18" charset="0"/>
              <a:cs typeface="Times New Roman" panose="02020603050405020304" pitchFamily="18" charset="0"/>
            </a:endParaRPr>
          </a:p>
        </p:txBody>
      </p:sp>
      <p:sp>
        <p:nvSpPr>
          <p:cNvPr id="12" name="Объект 3">
            <a:extLst>
              <a:ext uri="{FF2B5EF4-FFF2-40B4-BE49-F238E27FC236}">
                <a16:creationId xmlns:a16="http://schemas.microsoft.com/office/drawing/2014/main" id="{4308D7E9-AEDE-AFFC-9410-BFDEAA1E71E4}"/>
              </a:ext>
            </a:extLst>
          </p:cNvPr>
          <p:cNvSpPr txBox="1">
            <a:spLocks/>
          </p:cNvSpPr>
          <p:nvPr/>
        </p:nvSpPr>
        <p:spPr>
          <a:xfrm>
            <a:off x="4932041" y="3055733"/>
            <a:ext cx="3384376" cy="2070031"/>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500" b="1" dirty="0">
                <a:solidFill>
                  <a:schemeClr val="tx1"/>
                </a:solidFill>
                <a:latin typeface="Times New Roman" pitchFamily="18" charset="0"/>
                <a:cs typeface="Times New Roman" pitchFamily="18" charset="0"/>
              </a:rPr>
              <a:t>Неофіційна</a:t>
            </a:r>
            <a:endParaRPr lang="en-US" sz="2500" b="1" dirty="0">
              <a:solidFill>
                <a:schemeClr val="tx1"/>
              </a:solidFill>
              <a:latin typeface="Times New Roman" pitchFamily="18" charset="0"/>
              <a:cs typeface="Times New Roman" pitchFamily="18" charset="0"/>
            </a:endParaRPr>
          </a:p>
          <a:p>
            <a:pPr marL="0" indent="0" algn="ctr">
              <a:spcBef>
                <a:spcPts val="0"/>
              </a:spcBef>
              <a:spcAft>
                <a:spcPts val="0"/>
              </a:spcAft>
              <a:buNone/>
            </a:pPr>
            <a:r>
              <a:rPr lang="uk-UA" sz="2500" dirty="0">
                <a:solidFill>
                  <a:schemeClr val="tx1"/>
                </a:solidFill>
                <a:latin typeface="Times New Roman" pitchFamily="18" charset="0"/>
                <a:cs typeface="Times New Roman" pitchFamily="18" charset="0"/>
              </a:rPr>
              <a:t>(блогери, пабліки, біржи реклами)</a:t>
            </a:r>
          </a:p>
        </p:txBody>
      </p:sp>
      <p:cxnSp>
        <p:nvCxnSpPr>
          <p:cNvPr id="25" name="Пряма зі стрілкою 24">
            <a:extLst>
              <a:ext uri="{FF2B5EF4-FFF2-40B4-BE49-F238E27FC236}">
                <a16:creationId xmlns:a16="http://schemas.microsoft.com/office/drawing/2014/main" id="{FFB66EC6-E476-94E6-3072-80EA884B8BAE}"/>
              </a:ext>
            </a:extLst>
          </p:cNvPr>
          <p:cNvCxnSpPr>
            <a:cxnSpLocks/>
            <a:stCxn id="3" idx="2"/>
            <a:endCxn id="4" idx="0"/>
          </p:cNvCxnSpPr>
          <p:nvPr/>
        </p:nvCxnSpPr>
        <p:spPr>
          <a:xfrm flipH="1">
            <a:off x="2999134" y="2375041"/>
            <a:ext cx="1835045" cy="7121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 зі стрілкою 25">
            <a:extLst>
              <a:ext uri="{FF2B5EF4-FFF2-40B4-BE49-F238E27FC236}">
                <a16:creationId xmlns:a16="http://schemas.microsoft.com/office/drawing/2014/main" id="{F13B8C45-19CA-D2D7-45F0-C7D6DFDFCA0F}"/>
              </a:ext>
            </a:extLst>
          </p:cNvPr>
          <p:cNvCxnSpPr>
            <a:cxnSpLocks/>
            <a:stCxn id="3" idx="2"/>
            <a:endCxn id="12" idx="0"/>
          </p:cNvCxnSpPr>
          <p:nvPr/>
        </p:nvCxnSpPr>
        <p:spPr>
          <a:xfrm>
            <a:off x="4834179" y="2375041"/>
            <a:ext cx="1790050" cy="6806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9564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3">
            <a:extLst>
              <a:ext uri="{FF2B5EF4-FFF2-40B4-BE49-F238E27FC236}">
                <a16:creationId xmlns:a16="http://schemas.microsoft.com/office/drawing/2014/main" id="{3AD293FA-5781-3CA0-C1FE-2674866E5363}"/>
              </a:ext>
            </a:extLst>
          </p:cNvPr>
          <p:cNvSpPr txBox="1">
            <a:spLocks/>
          </p:cNvSpPr>
          <p:nvPr/>
        </p:nvSpPr>
        <p:spPr>
          <a:xfrm>
            <a:off x="609368" y="1183449"/>
            <a:ext cx="8067088" cy="64807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500" b="1" dirty="0">
                <a:solidFill>
                  <a:schemeClr val="tx1"/>
                </a:solidFill>
                <a:latin typeface="Times New Roman" pitchFamily="18" charset="0"/>
                <a:cs typeface="Times New Roman" pitchFamily="18" charset="0"/>
              </a:rPr>
              <a:t>Основні види реклами в інстаграмі</a:t>
            </a:r>
          </a:p>
        </p:txBody>
      </p:sp>
      <p:sp>
        <p:nvSpPr>
          <p:cNvPr id="4" name="Объект 3">
            <a:extLst>
              <a:ext uri="{FF2B5EF4-FFF2-40B4-BE49-F238E27FC236}">
                <a16:creationId xmlns:a16="http://schemas.microsoft.com/office/drawing/2014/main" id="{0D54FFC6-6C23-8796-5DC7-37D8345CF4C5}"/>
              </a:ext>
            </a:extLst>
          </p:cNvPr>
          <p:cNvSpPr txBox="1">
            <a:spLocks/>
          </p:cNvSpPr>
          <p:nvPr/>
        </p:nvSpPr>
        <p:spPr>
          <a:xfrm>
            <a:off x="609368" y="1844824"/>
            <a:ext cx="7886353" cy="857667"/>
          </a:xfrm>
          <a:prstGeom prst="rect">
            <a:avLst/>
          </a:prstGeom>
          <a:solidFill>
            <a:schemeClr val="accent2">
              <a:lumMod val="40000"/>
              <a:lumOff val="6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500" b="1" dirty="0">
                <a:solidFill>
                  <a:schemeClr val="tx1"/>
                </a:solidFill>
                <a:latin typeface="Times New Roman" pitchFamily="18" charset="0"/>
                <a:cs typeface="Times New Roman" pitchFamily="18" charset="0"/>
              </a:rPr>
              <a:t>Зображення чи фото-оголошення </a:t>
            </a:r>
            <a:r>
              <a:rPr lang="uk-UA" sz="2000" dirty="0">
                <a:solidFill>
                  <a:srgbClr val="202124"/>
                </a:solidFill>
                <a:latin typeface="Times New Roman" panose="02020603050405020304" pitchFamily="18" charset="0"/>
                <a:cs typeface="Times New Roman" panose="02020603050405020304" pitchFamily="18" charset="0"/>
              </a:rPr>
              <a:t>з відповідним текстовим супроводом і посиланнями (до 300 символів)</a:t>
            </a:r>
          </a:p>
        </p:txBody>
      </p:sp>
      <p:sp>
        <p:nvSpPr>
          <p:cNvPr id="5" name="Объект 3">
            <a:extLst>
              <a:ext uri="{FF2B5EF4-FFF2-40B4-BE49-F238E27FC236}">
                <a16:creationId xmlns:a16="http://schemas.microsoft.com/office/drawing/2014/main" id="{DD97F1D2-E3D9-67F6-B897-3C7E7732B7F8}"/>
              </a:ext>
            </a:extLst>
          </p:cNvPr>
          <p:cNvSpPr txBox="1">
            <a:spLocks/>
          </p:cNvSpPr>
          <p:nvPr/>
        </p:nvSpPr>
        <p:spPr>
          <a:xfrm>
            <a:off x="609368" y="2780928"/>
            <a:ext cx="7886353" cy="857667"/>
          </a:xfrm>
          <a:prstGeom prst="rect">
            <a:avLst/>
          </a:prstGeom>
          <a:solidFill>
            <a:schemeClr val="accent2">
              <a:lumMod val="40000"/>
              <a:lumOff val="6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500" b="1" dirty="0">
                <a:solidFill>
                  <a:schemeClr val="tx1"/>
                </a:solidFill>
                <a:latin typeface="Times New Roman" pitchFamily="18" charset="0"/>
                <a:cs typeface="Times New Roman" pitchFamily="18" charset="0"/>
              </a:rPr>
              <a:t>Відео або GIF</a:t>
            </a:r>
            <a:r>
              <a:rPr lang="uk-UA" sz="2000" b="1" dirty="0">
                <a:solidFill>
                  <a:srgbClr val="202124"/>
                </a:solidFill>
                <a:latin typeface="Times New Roman" panose="02020603050405020304" pitchFamily="18" charset="0"/>
                <a:cs typeface="Times New Roman" panose="02020603050405020304" pitchFamily="18" charset="0"/>
              </a:rPr>
              <a:t> з</a:t>
            </a:r>
            <a:r>
              <a:rPr lang="uk-UA" sz="2000" dirty="0">
                <a:solidFill>
                  <a:srgbClr val="202124"/>
                </a:solidFill>
                <a:latin typeface="Times New Roman" panose="02020603050405020304" pitchFamily="18" charset="0"/>
                <a:cs typeface="Times New Roman" panose="02020603050405020304" pitchFamily="18" charset="0"/>
              </a:rPr>
              <a:t> описом (до 300 символів) і кнопки СTA, можна додати посилання на сайт</a:t>
            </a:r>
          </a:p>
        </p:txBody>
      </p:sp>
      <p:sp>
        <p:nvSpPr>
          <p:cNvPr id="6" name="Объект 3">
            <a:extLst>
              <a:ext uri="{FF2B5EF4-FFF2-40B4-BE49-F238E27FC236}">
                <a16:creationId xmlns:a16="http://schemas.microsoft.com/office/drawing/2014/main" id="{D6228FBE-CA15-6A90-E3F3-DEFCE674C7AB}"/>
              </a:ext>
            </a:extLst>
          </p:cNvPr>
          <p:cNvSpPr txBox="1">
            <a:spLocks/>
          </p:cNvSpPr>
          <p:nvPr/>
        </p:nvSpPr>
        <p:spPr>
          <a:xfrm>
            <a:off x="609368" y="3717032"/>
            <a:ext cx="7886353" cy="1117916"/>
          </a:xfrm>
          <a:prstGeom prst="rect">
            <a:avLst/>
          </a:prstGeom>
          <a:solidFill>
            <a:schemeClr val="accent2">
              <a:lumMod val="40000"/>
              <a:lumOff val="6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500" b="1" dirty="0">
                <a:solidFill>
                  <a:schemeClr val="tx1"/>
                </a:solidFill>
                <a:latin typeface="Times New Roman" pitchFamily="18" charset="0"/>
                <a:cs typeface="Times New Roman" pitchFamily="18" charset="0"/>
              </a:rPr>
              <a:t>Карусель чи кругова галерея </a:t>
            </a:r>
            <a:r>
              <a:rPr lang="uk-UA" sz="2000" dirty="0">
                <a:latin typeface="Times New Roman" panose="02020603050405020304" pitchFamily="18" charset="0"/>
                <a:cs typeface="Times New Roman" panose="02020603050405020304" pitchFamily="18" charset="0"/>
              </a:rPr>
              <a:t>– </a:t>
            </a:r>
            <a:r>
              <a:rPr lang="uk-UA" sz="2000" b="0" i="0" dirty="0">
                <a:solidFill>
                  <a:srgbClr val="202124"/>
                </a:solidFill>
                <a:effectLst/>
                <a:latin typeface="Times New Roman" panose="02020603050405020304" pitchFamily="18" charset="0"/>
                <a:cs typeface="Times New Roman" panose="02020603050405020304" pitchFamily="18" charset="0"/>
              </a:rPr>
              <a:t>формат публікацій, який дозволяє прикріпити до одного посту від 2 до 10 фотографій (відео), що послідовно йдуть один за одним</a:t>
            </a:r>
            <a:endParaRPr lang="uk-UA" sz="2500" dirty="0">
              <a:solidFill>
                <a:schemeClr val="tx1"/>
              </a:solidFill>
              <a:latin typeface="Times New Roman" panose="02020603050405020304" pitchFamily="18" charset="0"/>
              <a:cs typeface="Times New Roman" pitchFamily="18" charset="0"/>
            </a:endParaRPr>
          </a:p>
        </p:txBody>
      </p:sp>
      <p:sp>
        <p:nvSpPr>
          <p:cNvPr id="7" name="Объект 3">
            <a:extLst>
              <a:ext uri="{FF2B5EF4-FFF2-40B4-BE49-F238E27FC236}">
                <a16:creationId xmlns:a16="http://schemas.microsoft.com/office/drawing/2014/main" id="{84226F26-D3D2-F87E-AC4D-9898965DEAD2}"/>
              </a:ext>
            </a:extLst>
          </p:cNvPr>
          <p:cNvSpPr txBox="1">
            <a:spLocks/>
          </p:cNvSpPr>
          <p:nvPr/>
        </p:nvSpPr>
        <p:spPr>
          <a:xfrm>
            <a:off x="614469" y="4941168"/>
            <a:ext cx="7881252" cy="1117915"/>
          </a:xfrm>
          <a:prstGeom prst="rect">
            <a:avLst/>
          </a:prstGeom>
          <a:solidFill>
            <a:schemeClr val="accent2">
              <a:lumMod val="40000"/>
              <a:lumOff val="6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sz="2500" b="1" dirty="0">
                <a:solidFill>
                  <a:schemeClr val="tx1"/>
                </a:solidFill>
                <a:latin typeface="Times New Roman" pitchFamily="18" charset="0"/>
                <a:cs typeface="Times New Roman" pitchFamily="18" charset="0"/>
              </a:rPr>
              <a:t>Stories</a:t>
            </a:r>
            <a:r>
              <a:rPr lang="uk-UA" sz="2500" b="1" dirty="0">
                <a:solidFill>
                  <a:schemeClr val="tx1"/>
                </a:solidFill>
                <a:latin typeface="Times New Roman" pitchFamily="18" charset="0"/>
                <a:cs typeface="Times New Roman" pitchFamily="18" charset="0"/>
              </a:rPr>
              <a:t> </a:t>
            </a:r>
            <a:r>
              <a:rPr lang="uk-UA" altLang="uk-UA" sz="2000" dirty="0">
                <a:solidFill>
                  <a:srgbClr val="202124"/>
                </a:solidFill>
                <a:latin typeface="Times New Roman" panose="02020603050405020304" pitchFamily="18" charset="0"/>
                <a:cs typeface="Times New Roman" panose="02020603050405020304" pitchFamily="18" charset="0"/>
              </a:rPr>
              <a:t>є повноекранним оголошенням у вигляді фотографії, ілюстрації або відеоролика</a:t>
            </a:r>
            <a:r>
              <a:rPr lang="en-US" altLang="uk-UA" sz="2000" dirty="0">
                <a:solidFill>
                  <a:srgbClr val="202124"/>
                </a:solidFill>
                <a:latin typeface="Times New Roman" panose="02020603050405020304" pitchFamily="18" charset="0"/>
                <a:cs typeface="Times New Roman" panose="02020603050405020304" pitchFamily="18" charset="0"/>
              </a:rPr>
              <a:t>. </a:t>
            </a:r>
            <a:r>
              <a:rPr lang="ru-RU" sz="2000" dirty="0">
                <a:solidFill>
                  <a:srgbClr val="202124"/>
                </a:solidFill>
                <a:latin typeface="Times New Roman" panose="02020603050405020304" pitchFamily="18" charset="0"/>
                <a:cs typeface="Times New Roman" panose="02020603050405020304" pitchFamily="18" charset="0"/>
              </a:rPr>
              <a:t>Stories (</a:t>
            </a:r>
            <a:r>
              <a:rPr lang="uk-UA" sz="2000" dirty="0">
                <a:solidFill>
                  <a:srgbClr val="202124"/>
                </a:solidFill>
                <a:latin typeface="Times New Roman" panose="02020603050405020304" pitchFamily="18" charset="0"/>
                <a:cs typeface="Times New Roman" panose="02020603050405020304" pitchFamily="18" charset="0"/>
              </a:rPr>
              <a:t>історії, </a:t>
            </a:r>
            <a:r>
              <a:rPr lang="uk-UA" sz="2000" dirty="0" err="1">
                <a:solidFill>
                  <a:srgbClr val="202124"/>
                </a:solidFill>
                <a:latin typeface="Times New Roman" panose="02020603050405020304" pitchFamily="18" charset="0"/>
                <a:cs typeface="Times New Roman" panose="02020603050405020304" pitchFamily="18" charset="0"/>
              </a:rPr>
              <a:t>сторіз</a:t>
            </a:r>
            <a:r>
              <a:rPr lang="uk-UA" sz="2000" dirty="0">
                <a:solidFill>
                  <a:srgbClr val="202124"/>
                </a:solidFill>
                <a:latin typeface="Times New Roman" panose="02020603050405020304" pitchFamily="18" charset="0"/>
                <a:cs typeface="Times New Roman" panose="02020603050405020304" pitchFamily="18" charset="0"/>
              </a:rPr>
              <a:t>) можуть тривати до </a:t>
            </a:r>
            <a:r>
              <a:rPr lang="ru-RU" sz="2000" dirty="0">
                <a:solidFill>
                  <a:srgbClr val="202124"/>
                </a:solidFill>
                <a:latin typeface="Times New Roman" panose="02020603050405020304" pitchFamily="18" charset="0"/>
                <a:cs typeface="Times New Roman" panose="02020603050405020304" pitchFamily="18" charset="0"/>
              </a:rPr>
              <a:t>60 с</a:t>
            </a:r>
            <a:endParaRPr lang="en-US" altLang="uk-UA" sz="2000" dirty="0">
              <a:solidFill>
                <a:srgbClr val="20212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2437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a:extLst>
              <a:ext uri="{FF2B5EF4-FFF2-40B4-BE49-F238E27FC236}">
                <a16:creationId xmlns:a16="http://schemas.microsoft.com/office/drawing/2014/main" id="{9C3E406B-A402-470E-B212-624550391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484784"/>
            <a:ext cx="8748464" cy="3499386"/>
          </a:xfrm>
          <a:prstGeom prst="rect">
            <a:avLst/>
          </a:prstGeom>
        </p:spPr>
      </p:pic>
      <p:sp>
        <p:nvSpPr>
          <p:cNvPr id="16" name="TextBox 15">
            <a:extLst>
              <a:ext uri="{FF2B5EF4-FFF2-40B4-BE49-F238E27FC236}">
                <a16:creationId xmlns:a16="http://schemas.microsoft.com/office/drawing/2014/main" id="{858B6824-FA7C-4EAC-9DAF-6D125D18A5A6}"/>
              </a:ext>
            </a:extLst>
          </p:cNvPr>
          <p:cNvSpPr txBox="1"/>
          <p:nvPr/>
        </p:nvSpPr>
        <p:spPr>
          <a:xfrm>
            <a:off x="6588224" y="692696"/>
            <a:ext cx="2304256" cy="504056"/>
          </a:xfrm>
          <a:prstGeom prst="rect">
            <a:avLst/>
          </a:prstGeom>
          <a:noFill/>
        </p:spPr>
        <p:txBody>
          <a:bodyPr wrap="square">
            <a:spAutoFit/>
          </a:bodyPr>
          <a:lstStyle/>
          <a:p>
            <a:pPr algn="ctr"/>
            <a:r>
              <a:rPr lang="en-US" sz="2600" b="1" i="0" dirty="0">
                <a:solidFill>
                  <a:srgbClr val="24292E"/>
                </a:solidFill>
                <a:effectLst/>
                <a:latin typeface="Times New Roman" panose="02020603050405020304" pitchFamily="18" charset="0"/>
                <a:cs typeface="Times New Roman" panose="02020603050405020304" pitchFamily="18" charset="0"/>
              </a:rPr>
              <a:t>Carousel Ads</a:t>
            </a:r>
          </a:p>
        </p:txBody>
      </p:sp>
    </p:spTree>
    <p:extLst>
      <p:ext uri="{BB962C8B-B14F-4D97-AF65-F5344CB8AC3E}">
        <p14:creationId xmlns:p14="http://schemas.microsoft.com/office/powerpoint/2010/main" val="21101894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3635896" y="2385572"/>
            <a:ext cx="4536504" cy="118744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500" b="1" dirty="0">
                <a:solidFill>
                  <a:schemeClr val="tx1"/>
                </a:solidFill>
                <a:latin typeface="Times New Roman" pitchFamily="18" charset="0"/>
                <a:cs typeface="Times New Roman" pitchFamily="18" charset="0"/>
              </a:rPr>
              <a:t>Що таке </a:t>
            </a:r>
            <a:r>
              <a:rPr lang="en-US" sz="3500" b="1" dirty="0">
                <a:solidFill>
                  <a:schemeClr val="tx1"/>
                </a:solidFill>
                <a:latin typeface="Times New Roman" pitchFamily="18" charset="0"/>
                <a:cs typeface="Times New Roman" pitchFamily="18" charset="0"/>
              </a:rPr>
              <a:t>CTA</a:t>
            </a:r>
          </a:p>
          <a:p>
            <a:pPr marL="0" indent="0" algn="ctr">
              <a:spcBef>
                <a:spcPts val="0"/>
              </a:spcBef>
              <a:spcAft>
                <a:spcPts val="0"/>
              </a:spcAft>
              <a:buNone/>
            </a:pPr>
            <a:r>
              <a:rPr lang="en-US" sz="3500" b="1" dirty="0">
                <a:solidFill>
                  <a:schemeClr val="tx1"/>
                </a:solidFill>
                <a:latin typeface="Times New Roman" pitchFamily="18" charset="0"/>
                <a:cs typeface="Times New Roman" pitchFamily="18" charset="0"/>
              </a:rPr>
              <a:t>(call-to-action)</a:t>
            </a:r>
            <a:r>
              <a:rPr lang="uk-UA" sz="3500" b="1" dirty="0">
                <a:solidFill>
                  <a:schemeClr val="tx1"/>
                </a:solidFill>
                <a:latin typeface="Times New Roman" pitchFamily="18" charset="0"/>
                <a:cs typeface="Times New Roman" pitchFamily="18" charset="0"/>
              </a:rPr>
              <a:t>?</a:t>
            </a:r>
            <a:endParaRPr lang="uk-UA" sz="3500" dirty="0">
              <a:solidFill>
                <a:schemeClr val="tx1"/>
              </a:solidFill>
              <a:latin typeface="Times New Roman" pitchFamily="18" charset="0"/>
              <a:cs typeface="Times New Roman" pitchFamily="18" charset="0"/>
            </a:endParaRPr>
          </a:p>
        </p:txBody>
      </p:sp>
      <p:pic>
        <p:nvPicPr>
          <p:cNvPr id="3" name="Рисунок 2">
            <a:extLst>
              <a:ext uri="{FF2B5EF4-FFF2-40B4-BE49-F238E27FC236}">
                <a16:creationId xmlns:a16="http://schemas.microsoft.com/office/drawing/2014/main" id="{D9E3389C-8522-2900-3AE1-45A7F8958AA6}"/>
              </a:ext>
            </a:extLst>
          </p:cNvPr>
          <p:cNvPicPr>
            <a:picLocks noChangeAspect="1"/>
          </p:cNvPicPr>
          <p:nvPr/>
        </p:nvPicPr>
        <p:blipFill>
          <a:blip r:embed="rId3"/>
          <a:stretch>
            <a:fillRect/>
          </a:stretch>
        </p:blipFill>
        <p:spPr>
          <a:xfrm>
            <a:off x="1483692" y="1712466"/>
            <a:ext cx="1921444" cy="3078677"/>
          </a:xfrm>
          <a:prstGeom prst="rect">
            <a:avLst/>
          </a:prstGeom>
        </p:spPr>
      </p:pic>
    </p:spTree>
    <p:extLst>
      <p:ext uri="{BB962C8B-B14F-4D97-AF65-F5344CB8AC3E}">
        <p14:creationId xmlns:p14="http://schemas.microsoft.com/office/powerpoint/2010/main" val="38915326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1367644" y="3450813"/>
            <a:ext cx="2808312" cy="255559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en-US" sz="3500" b="1" dirty="0">
                <a:solidFill>
                  <a:schemeClr val="tx1"/>
                </a:solidFill>
                <a:latin typeface="Times New Roman" pitchFamily="18" charset="0"/>
                <a:cs typeface="Times New Roman" pitchFamily="18" charset="0"/>
              </a:rPr>
              <a:t>CTA</a:t>
            </a:r>
            <a:endParaRPr lang="uk-UA" sz="3500" b="1" dirty="0">
              <a:solidFill>
                <a:schemeClr val="tx1"/>
              </a:solidFill>
              <a:latin typeface="Times New Roman" pitchFamily="18" charset="0"/>
              <a:cs typeface="Times New Roman" pitchFamily="18" charset="0"/>
            </a:endParaRPr>
          </a:p>
          <a:p>
            <a:pPr marL="0" indent="0" algn="ctr">
              <a:spcBef>
                <a:spcPts val="0"/>
              </a:spcBef>
              <a:spcAft>
                <a:spcPts val="0"/>
              </a:spcAft>
              <a:buNone/>
            </a:pPr>
            <a:r>
              <a:rPr lang="en-US" sz="2500" b="1" dirty="0">
                <a:solidFill>
                  <a:schemeClr val="tx1"/>
                </a:solidFill>
                <a:latin typeface="Times New Roman" pitchFamily="18" charset="0"/>
                <a:cs typeface="Times New Roman" pitchFamily="18" charset="0"/>
              </a:rPr>
              <a:t>(</a:t>
            </a:r>
            <a:r>
              <a:rPr lang="uk-UA" sz="2500" b="1" dirty="0">
                <a:solidFill>
                  <a:schemeClr val="tx1"/>
                </a:solidFill>
                <a:latin typeface="Times New Roman" pitchFamily="18" charset="0"/>
                <a:cs typeface="Times New Roman" pitchFamily="18" charset="0"/>
              </a:rPr>
              <a:t>заклик до дії)</a:t>
            </a:r>
          </a:p>
          <a:p>
            <a:pPr marL="0" indent="0" algn="ctr">
              <a:spcBef>
                <a:spcPts val="0"/>
              </a:spcBef>
              <a:spcAft>
                <a:spcPts val="0"/>
              </a:spcAft>
              <a:buNone/>
            </a:pPr>
            <a:r>
              <a:rPr lang="uk-UA" sz="2500" dirty="0">
                <a:latin typeface="Times New Roman" panose="02020603050405020304" pitchFamily="18" charset="0"/>
                <a:cs typeface="Times New Roman" panose="02020603050405020304" pitchFamily="18" charset="0"/>
              </a:rPr>
              <a:t>– </a:t>
            </a:r>
            <a:r>
              <a:rPr kumimoji="0" lang="uk-UA" altLang="uk-UA" sz="25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це елемент, який мотивує користувача вчинити певну дію</a:t>
            </a:r>
            <a:r>
              <a:rPr kumimoji="0" lang="uk-UA" altLang="uk-UA" sz="2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3" name="Рисунок 2">
            <a:extLst>
              <a:ext uri="{FF2B5EF4-FFF2-40B4-BE49-F238E27FC236}">
                <a16:creationId xmlns:a16="http://schemas.microsoft.com/office/drawing/2014/main" id="{D9E3389C-8522-2900-3AE1-45A7F8958AA6}"/>
              </a:ext>
            </a:extLst>
          </p:cNvPr>
          <p:cNvPicPr>
            <a:picLocks noChangeAspect="1"/>
          </p:cNvPicPr>
          <p:nvPr/>
        </p:nvPicPr>
        <p:blipFill>
          <a:blip r:embed="rId3"/>
          <a:stretch>
            <a:fillRect/>
          </a:stretch>
        </p:blipFill>
        <p:spPr>
          <a:xfrm>
            <a:off x="2195736" y="1481899"/>
            <a:ext cx="1152128" cy="1846023"/>
          </a:xfrm>
          <a:prstGeom prst="rect">
            <a:avLst/>
          </a:prstGeom>
        </p:spPr>
      </p:pic>
      <p:sp>
        <p:nvSpPr>
          <p:cNvPr id="4" name="Rectangle 1">
            <a:extLst>
              <a:ext uri="{FF2B5EF4-FFF2-40B4-BE49-F238E27FC236}">
                <a16:creationId xmlns:a16="http://schemas.microsoft.com/office/drawing/2014/main" id="{5A5CC330-06E4-105D-D94B-F69FB8762FCD}"/>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a:ln>
                <a:noFill/>
              </a:ln>
              <a:solidFill>
                <a:schemeClr val="tx1"/>
              </a:solidFill>
              <a:effectLst/>
              <a:latin typeface="Arial" panose="020B0604020202020204" pitchFamily="34" charset="0"/>
            </a:endParaRPr>
          </a:p>
        </p:txBody>
      </p:sp>
      <p:pic>
        <p:nvPicPr>
          <p:cNvPr id="6" name="Рисунок 5">
            <a:extLst>
              <a:ext uri="{FF2B5EF4-FFF2-40B4-BE49-F238E27FC236}">
                <a16:creationId xmlns:a16="http://schemas.microsoft.com/office/drawing/2014/main" id="{460E9E36-44D0-72D9-D980-5A8889DB0134}"/>
              </a:ext>
            </a:extLst>
          </p:cNvPr>
          <p:cNvPicPr>
            <a:picLocks noChangeAspect="1"/>
          </p:cNvPicPr>
          <p:nvPr/>
        </p:nvPicPr>
        <p:blipFill>
          <a:blip r:embed="rId4"/>
          <a:stretch>
            <a:fillRect/>
          </a:stretch>
        </p:blipFill>
        <p:spPr>
          <a:xfrm>
            <a:off x="4731079" y="908720"/>
            <a:ext cx="2870536" cy="5115970"/>
          </a:xfrm>
          <a:prstGeom prst="rect">
            <a:avLst/>
          </a:prstGeom>
        </p:spPr>
      </p:pic>
    </p:spTree>
    <p:extLst>
      <p:ext uri="{BB962C8B-B14F-4D97-AF65-F5344CB8AC3E}">
        <p14:creationId xmlns:p14="http://schemas.microsoft.com/office/powerpoint/2010/main" val="2395480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3">
            <a:extLst>
              <a:ext uri="{FF2B5EF4-FFF2-40B4-BE49-F238E27FC236}">
                <a16:creationId xmlns:a16="http://schemas.microsoft.com/office/drawing/2014/main" id="{64E9376B-1182-22CE-ECF4-598018213521}"/>
              </a:ext>
            </a:extLst>
          </p:cNvPr>
          <p:cNvSpPr txBox="1">
            <a:spLocks/>
          </p:cNvSpPr>
          <p:nvPr/>
        </p:nvSpPr>
        <p:spPr>
          <a:xfrm>
            <a:off x="854628" y="2492896"/>
            <a:ext cx="7641094" cy="165618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7. Налаштування таргетованої реклами в </a:t>
            </a:r>
            <a:r>
              <a:rPr lang="en-US" sz="3600" dirty="0">
                <a:solidFill>
                  <a:schemeClr val="accent1">
                    <a:lumMod val="75000"/>
                  </a:schemeClr>
                </a:solidFill>
                <a:latin typeface="Times New Roman" pitchFamily="18" charset="0"/>
                <a:cs typeface="Times New Roman" pitchFamily="18" charset="0"/>
              </a:rPr>
              <a:t>Instagram</a:t>
            </a:r>
            <a:endParaRPr lang="uk-UA" sz="3600" dirty="0">
              <a:solidFill>
                <a:schemeClr val="accent1">
                  <a:lumMod val="75000"/>
                </a:schemeClr>
              </a:solidFill>
              <a:latin typeface="Times New Roman" pitchFamily="18" charset="0"/>
              <a:cs typeface="Times New Roman" pitchFamily="18" charset="0"/>
            </a:endParaRPr>
          </a:p>
          <a:p>
            <a:pPr marL="0" indent="0" algn="ctr">
              <a:spcBef>
                <a:spcPts val="0"/>
              </a:spcBef>
              <a:spcAft>
                <a:spcPts val="0"/>
              </a:spcAft>
              <a:buNone/>
            </a:pPr>
            <a:endParaRPr lang="uk-UA" sz="36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1909148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D43C3C0-8742-8A3A-C56F-9C13CFC18F9C}"/>
              </a:ext>
            </a:extLst>
          </p:cNvPr>
          <p:cNvSpPr txBox="1"/>
          <p:nvPr/>
        </p:nvSpPr>
        <p:spPr>
          <a:xfrm>
            <a:off x="683568" y="1196752"/>
            <a:ext cx="7874680" cy="4093428"/>
          </a:xfrm>
          <a:prstGeom prst="rect">
            <a:avLst/>
          </a:prstGeom>
          <a:noFill/>
        </p:spPr>
        <p:txBody>
          <a:bodyPr wrap="square">
            <a:spAutoFit/>
          </a:bodyPr>
          <a:lstStyle/>
          <a:p>
            <a:pPr algn="ctr"/>
            <a:r>
              <a:rPr lang="uk-UA" sz="3000" b="1" dirty="0">
                <a:latin typeface="Times New Roman" pitchFamily="18" charset="0"/>
                <a:cs typeface="Times New Roman" pitchFamily="18" charset="0"/>
              </a:rPr>
              <a:t>Умови для запуску таргетингу в інстаграмі</a:t>
            </a:r>
          </a:p>
          <a:p>
            <a:pPr indent="450000" algn="just"/>
            <a:r>
              <a:rPr lang="uk-UA" sz="2300" dirty="0">
                <a:highlight>
                  <a:srgbClr val="EDEEB8"/>
                </a:highlight>
                <a:latin typeface="Times New Roman" pitchFamily="18" charset="0"/>
                <a:cs typeface="Times New Roman" pitchFamily="18" charset="0"/>
              </a:rPr>
              <a:t>1)</a:t>
            </a:r>
            <a:r>
              <a:rPr lang="uk-UA" sz="2300" dirty="0">
                <a:latin typeface="Times New Roman" pitchFamily="18" charset="0"/>
                <a:cs typeface="Times New Roman" pitchFamily="18" charset="0"/>
              </a:rPr>
              <a:t> ваш обліковий запис повинен бути переведений зі статусу особистого в обліковий запис автора або в обліковий запис бізнес</a:t>
            </a:r>
          </a:p>
          <a:p>
            <a:pPr indent="450000" algn="just"/>
            <a:r>
              <a:rPr lang="uk-UA" sz="2300" dirty="0">
                <a:highlight>
                  <a:srgbClr val="EDEEB8"/>
                </a:highlight>
                <a:latin typeface="Times New Roman" pitchFamily="18" charset="0"/>
                <a:cs typeface="Times New Roman" pitchFamily="18" charset="0"/>
              </a:rPr>
              <a:t>2)</a:t>
            </a:r>
            <a:r>
              <a:rPr lang="uk-UA" sz="2300" dirty="0">
                <a:latin typeface="Times New Roman" pitchFamily="18" charset="0"/>
                <a:cs typeface="Times New Roman" pitchFamily="18" charset="0"/>
              </a:rPr>
              <a:t> до вашого профілю (вже в обліковому записі автора або бізнес) має бути прив’язана бізнес-сторінка вашої компанії у фейсбуці</a:t>
            </a:r>
          </a:p>
          <a:p>
            <a:pPr indent="450000" algn="just"/>
            <a:r>
              <a:rPr lang="uk-UA" sz="2300" dirty="0">
                <a:highlight>
                  <a:srgbClr val="EDEEB8"/>
                </a:highlight>
                <a:latin typeface="Times New Roman" pitchFamily="18" charset="0"/>
                <a:cs typeface="Times New Roman" pitchFamily="18" charset="0"/>
              </a:rPr>
              <a:t>3)</a:t>
            </a:r>
            <a:r>
              <a:rPr lang="uk-UA" sz="2300" dirty="0">
                <a:latin typeface="Times New Roman" pitchFamily="18" charset="0"/>
                <a:cs typeface="Times New Roman" pitchFamily="18" charset="0"/>
              </a:rPr>
              <a:t> мають бути додані способи оплати (в налаштуваннях Ads Manager є вкладка «Налаштування платежів»)</a:t>
            </a:r>
          </a:p>
          <a:p>
            <a:pPr indent="450000" algn="just"/>
            <a:r>
              <a:rPr lang="uk-UA" sz="2300" dirty="0">
                <a:highlight>
                  <a:srgbClr val="EDEEB8"/>
                </a:highlight>
                <a:latin typeface="Times New Roman" pitchFamily="18" charset="0"/>
                <a:cs typeface="Times New Roman" pitchFamily="18" charset="0"/>
              </a:rPr>
              <a:t>4)</a:t>
            </a:r>
            <a:r>
              <a:rPr lang="uk-UA" sz="2300" dirty="0">
                <a:latin typeface="Times New Roman" pitchFamily="18" charset="0"/>
                <a:cs typeface="Times New Roman" pitchFamily="18" charset="0"/>
              </a:rPr>
              <a:t> тематика вашого профілю не повинна бути із забороненого списку</a:t>
            </a:r>
          </a:p>
        </p:txBody>
      </p:sp>
      <p:sp>
        <p:nvSpPr>
          <p:cNvPr id="2" name="Объект 3">
            <a:extLst>
              <a:ext uri="{FF2B5EF4-FFF2-40B4-BE49-F238E27FC236}">
                <a16:creationId xmlns:a16="http://schemas.microsoft.com/office/drawing/2014/main" id="{BB458721-76BF-7505-BDE3-DD53B6B704B6}"/>
              </a:ext>
            </a:extLst>
          </p:cNvPr>
          <p:cNvSpPr txBox="1">
            <a:spLocks/>
          </p:cNvSpPr>
          <p:nvPr/>
        </p:nvSpPr>
        <p:spPr>
          <a:xfrm>
            <a:off x="683568" y="5769260"/>
            <a:ext cx="8064896" cy="36004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just" fontAlgn="base">
              <a:lnSpc>
                <a:spcPct val="100000"/>
              </a:lnSpc>
              <a:spcBef>
                <a:spcPts val="0"/>
              </a:spcBef>
              <a:spcAft>
                <a:spcPts val="0"/>
              </a:spcAft>
              <a:buNone/>
              <a:tabLst/>
            </a:pPr>
            <a:r>
              <a:rPr lang="uk-UA" altLang="uk-UA" sz="1300" dirty="0">
                <a:solidFill>
                  <a:schemeClr val="tx1"/>
                </a:solidFill>
                <a:latin typeface="Times New Roman" pitchFamily="18" charset="0"/>
                <a:cs typeface="Times New Roman" pitchFamily="18" charset="0"/>
              </a:rPr>
              <a:t>Джерело: </a:t>
            </a:r>
            <a:r>
              <a:rPr lang="en-US" altLang="uk-UA" sz="1300" dirty="0">
                <a:solidFill>
                  <a:schemeClr val="tx1"/>
                </a:solidFill>
                <a:latin typeface="Times New Roman" pitchFamily="18" charset="0"/>
                <a:cs typeface="Times New Roman" pitchFamily="18" charset="0"/>
              </a:rPr>
              <a:t>https://smartik.kiev.ua/iak-nastroity-tarhetovanu-reklamu-v-instahrami-samomu-pokrokova-instruktsiia/</a:t>
            </a:r>
            <a:endParaRPr lang="uk-UA" altLang="uk-UA" sz="13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866224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Рисунок 15">
            <a:extLst>
              <a:ext uri="{FF2B5EF4-FFF2-40B4-BE49-F238E27FC236}">
                <a16:creationId xmlns:a16="http://schemas.microsoft.com/office/drawing/2014/main" id="{A5187CF9-7F2D-08FF-0497-F67A2B6AAB4F}"/>
              </a:ext>
            </a:extLst>
          </p:cNvPr>
          <p:cNvPicPr>
            <a:picLocks noChangeAspect="1"/>
          </p:cNvPicPr>
          <p:nvPr/>
        </p:nvPicPr>
        <p:blipFill>
          <a:blip r:embed="rId3"/>
          <a:stretch>
            <a:fillRect/>
          </a:stretch>
        </p:blipFill>
        <p:spPr>
          <a:xfrm>
            <a:off x="2843808" y="1052736"/>
            <a:ext cx="2387860" cy="4628926"/>
          </a:xfrm>
          <a:prstGeom prst="rect">
            <a:avLst/>
          </a:prstGeom>
        </p:spPr>
      </p:pic>
      <p:pic>
        <p:nvPicPr>
          <p:cNvPr id="17" name="Рисунок 16">
            <a:extLst>
              <a:ext uri="{FF2B5EF4-FFF2-40B4-BE49-F238E27FC236}">
                <a16:creationId xmlns:a16="http://schemas.microsoft.com/office/drawing/2014/main" id="{D25EA60E-F0D4-13A7-8E65-2DEEB4A33C65}"/>
              </a:ext>
            </a:extLst>
          </p:cNvPr>
          <p:cNvPicPr>
            <a:picLocks noChangeAspect="1"/>
          </p:cNvPicPr>
          <p:nvPr/>
        </p:nvPicPr>
        <p:blipFill rotWithShape="1">
          <a:blip r:embed="rId3"/>
          <a:srcRect t="61254" r="27626" b="30968"/>
          <a:stretch/>
        </p:blipFill>
        <p:spPr>
          <a:xfrm>
            <a:off x="4211961" y="3717032"/>
            <a:ext cx="3456384" cy="720081"/>
          </a:xfrm>
          <a:prstGeom prst="rect">
            <a:avLst/>
          </a:prstGeom>
        </p:spPr>
      </p:pic>
      <p:grpSp>
        <p:nvGrpSpPr>
          <p:cNvPr id="22" name="Групувати 21">
            <a:extLst>
              <a:ext uri="{FF2B5EF4-FFF2-40B4-BE49-F238E27FC236}">
                <a16:creationId xmlns:a16="http://schemas.microsoft.com/office/drawing/2014/main" id="{4437FEED-158A-6555-90E5-3848AD3055BB}"/>
              </a:ext>
            </a:extLst>
          </p:cNvPr>
          <p:cNvGrpSpPr/>
          <p:nvPr/>
        </p:nvGrpSpPr>
        <p:grpSpPr>
          <a:xfrm>
            <a:off x="3990853" y="3780963"/>
            <a:ext cx="273240" cy="544320"/>
            <a:chOff x="3990853" y="3780963"/>
            <a:chExt cx="273240" cy="544320"/>
          </a:xfrm>
        </p:grpSpPr>
        <mc:AlternateContent xmlns:mc="http://schemas.openxmlformats.org/markup-compatibility/2006" xmlns:p14="http://schemas.microsoft.com/office/powerpoint/2010/main">
          <mc:Choice Requires="p14">
            <p:contentPart p14:bwMode="auto" r:id="rId4">
              <p14:nvContentPartPr>
                <p14:cNvPr id="18" name="Рукописні дані 17">
                  <a:extLst>
                    <a:ext uri="{FF2B5EF4-FFF2-40B4-BE49-F238E27FC236}">
                      <a16:creationId xmlns:a16="http://schemas.microsoft.com/office/drawing/2014/main" id="{7E1C1976-AB9E-3E89-8DDF-2CA84FFC9C8F}"/>
                    </a:ext>
                  </a:extLst>
                </p14:cNvPr>
                <p14:cNvContentPartPr/>
                <p14:nvPr/>
              </p14:nvContentPartPr>
              <p14:xfrm>
                <a:off x="3990853" y="3780963"/>
                <a:ext cx="261000" cy="273960"/>
              </p14:xfrm>
            </p:contentPart>
          </mc:Choice>
          <mc:Fallback xmlns="">
            <p:pic>
              <p:nvPicPr>
                <p:cNvPr id="18" name="Рукописні дані 17">
                  <a:extLst>
                    <a:ext uri="{FF2B5EF4-FFF2-40B4-BE49-F238E27FC236}">
                      <a16:creationId xmlns:a16="http://schemas.microsoft.com/office/drawing/2014/main" id="{7E1C1976-AB9E-3E89-8DDF-2CA84FFC9C8F}"/>
                    </a:ext>
                  </a:extLst>
                </p:cNvPr>
                <p:cNvPicPr/>
                <p:nvPr/>
              </p:nvPicPr>
              <p:blipFill>
                <a:blip r:embed="rId5"/>
                <a:stretch>
                  <a:fillRect/>
                </a:stretch>
              </p:blipFill>
              <p:spPr>
                <a:xfrm>
                  <a:off x="3954853" y="3745323"/>
                  <a:ext cx="332640" cy="345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Рукописні дані 18">
                  <a:extLst>
                    <a:ext uri="{FF2B5EF4-FFF2-40B4-BE49-F238E27FC236}">
                      <a16:creationId xmlns:a16="http://schemas.microsoft.com/office/drawing/2014/main" id="{58FCF0E1-9416-2015-4FAC-3BE12E0892B3}"/>
                    </a:ext>
                  </a:extLst>
                </p14:cNvPr>
                <p14:cNvContentPartPr/>
                <p14:nvPr/>
              </p14:nvContentPartPr>
              <p14:xfrm>
                <a:off x="4015693" y="4077243"/>
                <a:ext cx="248400" cy="248040"/>
              </p14:xfrm>
            </p:contentPart>
          </mc:Choice>
          <mc:Fallback xmlns="">
            <p:pic>
              <p:nvPicPr>
                <p:cNvPr id="19" name="Рукописні дані 18">
                  <a:extLst>
                    <a:ext uri="{FF2B5EF4-FFF2-40B4-BE49-F238E27FC236}">
                      <a16:creationId xmlns:a16="http://schemas.microsoft.com/office/drawing/2014/main" id="{58FCF0E1-9416-2015-4FAC-3BE12E0892B3}"/>
                    </a:ext>
                  </a:extLst>
                </p:cNvPr>
                <p:cNvPicPr/>
                <p:nvPr/>
              </p:nvPicPr>
              <p:blipFill>
                <a:blip r:embed="rId7"/>
                <a:stretch>
                  <a:fillRect/>
                </a:stretch>
              </p:blipFill>
              <p:spPr>
                <a:xfrm>
                  <a:off x="3979693" y="4041243"/>
                  <a:ext cx="320040" cy="31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20" name="Рукописні дані 19">
                <a:extLst>
                  <a:ext uri="{FF2B5EF4-FFF2-40B4-BE49-F238E27FC236}">
                    <a16:creationId xmlns:a16="http://schemas.microsoft.com/office/drawing/2014/main" id="{DC55EAC7-1A70-0B4A-3109-6B64B8FDBF61}"/>
                  </a:ext>
                </a:extLst>
              </p14:cNvPr>
              <p14:cNvContentPartPr/>
              <p14:nvPr/>
            </p14:nvContentPartPr>
            <p14:xfrm>
              <a:off x="6524173" y="3447243"/>
              <a:ext cx="27360" cy="544680"/>
            </p14:xfrm>
          </p:contentPart>
        </mc:Choice>
        <mc:Fallback xmlns="">
          <p:pic>
            <p:nvPicPr>
              <p:cNvPr id="20" name="Рукописні дані 19">
                <a:extLst>
                  <a:ext uri="{FF2B5EF4-FFF2-40B4-BE49-F238E27FC236}">
                    <a16:creationId xmlns:a16="http://schemas.microsoft.com/office/drawing/2014/main" id="{DC55EAC7-1A70-0B4A-3109-6B64B8FDBF61}"/>
                  </a:ext>
                </a:extLst>
              </p:cNvPr>
              <p:cNvPicPr/>
              <p:nvPr/>
            </p:nvPicPr>
            <p:blipFill>
              <a:blip r:embed="rId9"/>
              <a:stretch>
                <a:fillRect/>
              </a:stretch>
            </p:blipFill>
            <p:spPr>
              <a:xfrm>
                <a:off x="6488173" y="3411243"/>
                <a:ext cx="99000" cy="616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Рукописні дані 20">
                <a:extLst>
                  <a:ext uri="{FF2B5EF4-FFF2-40B4-BE49-F238E27FC236}">
                    <a16:creationId xmlns:a16="http://schemas.microsoft.com/office/drawing/2014/main" id="{C176CF92-4037-89D9-2BBC-2E2AE20B60DE}"/>
                  </a:ext>
                </a:extLst>
              </p14:cNvPr>
              <p14:cNvContentPartPr/>
              <p14:nvPr/>
            </p14:nvContentPartPr>
            <p14:xfrm>
              <a:off x="6487093" y="4213683"/>
              <a:ext cx="27360" cy="61560"/>
            </p14:xfrm>
          </p:contentPart>
        </mc:Choice>
        <mc:Fallback xmlns="">
          <p:pic>
            <p:nvPicPr>
              <p:cNvPr id="21" name="Рукописні дані 20">
                <a:extLst>
                  <a:ext uri="{FF2B5EF4-FFF2-40B4-BE49-F238E27FC236}">
                    <a16:creationId xmlns:a16="http://schemas.microsoft.com/office/drawing/2014/main" id="{C176CF92-4037-89D9-2BBC-2E2AE20B60DE}"/>
                  </a:ext>
                </a:extLst>
              </p:cNvPr>
              <p:cNvPicPr/>
              <p:nvPr/>
            </p:nvPicPr>
            <p:blipFill>
              <a:blip r:embed="rId11"/>
              <a:stretch>
                <a:fillRect/>
              </a:stretch>
            </p:blipFill>
            <p:spPr>
              <a:xfrm>
                <a:off x="6451453" y="4177683"/>
                <a:ext cx="99000" cy="133200"/>
              </a:xfrm>
              <a:prstGeom prst="rect">
                <a:avLst/>
              </a:prstGeom>
            </p:spPr>
          </p:pic>
        </mc:Fallback>
      </mc:AlternateContent>
    </p:spTree>
    <p:extLst>
      <p:ext uri="{BB962C8B-B14F-4D97-AF65-F5344CB8AC3E}">
        <p14:creationId xmlns:p14="http://schemas.microsoft.com/office/powerpoint/2010/main" val="23083220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6757AE80-E990-9ADD-7255-FAC05F047F31}"/>
              </a:ext>
            </a:extLst>
          </p:cNvPr>
          <p:cNvPicPr>
            <a:picLocks noChangeAspect="1"/>
          </p:cNvPicPr>
          <p:nvPr/>
        </p:nvPicPr>
        <p:blipFill>
          <a:blip r:embed="rId3"/>
          <a:stretch>
            <a:fillRect/>
          </a:stretch>
        </p:blipFill>
        <p:spPr>
          <a:xfrm>
            <a:off x="2843808" y="808746"/>
            <a:ext cx="2547382" cy="5013248"/>
          </a:xfrm>
          <a:prstGeom prst="rect">
            <a:avLst/>
          </a:prstGeom>
        </p:spPr>
      </p:pic>
      <p:pic>
        <p:nvPicPr>
          <p:cNvPr id="7" name="Рисунок 6">
            <a:extLst>
              <a:ext uri="{FF2B5EF4-FFF2-40B4-BE49-F238E27FC236}">
                <a16:creationId xmlns:a16="http://schemas.microsoft.com/office/drawing/2014/main" id="{5958CF1A-2183-266D-74BB-997C3E650D41}"/>
              </a:ext>
            </a:extLst>
          </p:cNvPr>
          <p:cNvPicPr>
            <a:picLocks noChangeAspect="1"/>
          </p:cNvPicPr>
          <p:nvPr/>
        </p:nvPicPr>
        <p:blipFill rotWithShape="1">
          <a:blip r:embed="rId3"/>
          <a:srcRect t="85636" b="6695"/>
          <a:stretch/>
        </p:blipFill>
        <p:spPr>
          <a:xfrm>
            <a:off x="4788052" y="4941168"/>
            <a:ext cx="4176472" cy="630310"/>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Рукописні дані 7">
                <a:extLst>
                  <a:ext uri="{FF2B5EF4-FFF2-40B4-BE49-F238E27FC236}">
                    <a16:creationId xmlns:a16="http://schemas.microsoft.com/office/drawing/2014/main" id="{9437A255-937E-F9EF-868B-3671DE4D06B4}"/>
                  </a:ext>
                </a:extLst>
              </p14:cNvPr>
              <p14:cNvContentPartPr/>
              <p14:nvPr/>
            </p14:nvContentPartPr>
            <p14:xfrm>
              <a:off x="4591890" y="4978902"/>
              <a:ext cx="266040" cy="528840"/>
            </p14:xfrm>
          </p:contentPart>
        </mc:Choice>
        <mc:Fallback xmlns="">
          <p:pic>
            <p:nvPicPr>
              <p:cNvPr id="8" name="Рукописні дані 7">
                <a:extLst>
                  <a:ext uri="{FF2B5EF4-FFF2-40B4-BE49-F238E27FC236}">
                    <a16:creationId xmlns:a16="http://schemas.microsoft.com/office/drawing/2014/main" id="{9437A255-937E-F9EF-868B-3671DE4D06B4}"/>
                  </a:ext>
                </a:extLst>
              </p:cNvPr>
              <p:cNvPicPr/>
              <p:nvPr/>
            </p:nvPicPr>
            <p:blipFill>
              <a:blip r:embed="rId5"/>
              <a:stretch>
                <a:fillRect/>
              </a:stretch>
            </p:blipFill>
            <p:spPr>
              <a:xfrm>
                <a:off x="4556250" y="4943262"/>
                <a:ext cx="337680" cy="600480"/>
              </a:xfrm>
              <a:prstGeom prst="rect">
                <a:avLst/>
              </a:prstGeom>
            </p:spPr>
          </p:pic>
        </mc:Fallback>
      </mc:AlternateContent>
      <p:grpSp>
        <p:nvGrpSpPr>
          <p:cNvPr id="12" name="Групувати 11">
            <a:extLst>
              <a:ext uri="{FF2B5EF4-FFF2-40B4-BE49-F238E27FC236}">
                <a16:creationId xmlns:a16="http://schemas.microsoft.com/office/drawing/2014/main" id="{437804AF-4AB8-1A5F-6EF9-F1AA49870B49}"/>
              </a:ext>
            </a:extLst>
          </p:cNvPr>
          <p:cNvGrpSpPr/>
          <p:nvPr/>
        </p:nvGrpSpPr>
        <p:grpSpPr>
          <a:xfrm>
            <a:off x="7588890" y="4596222"/>
            <a:ext cx="37800" cy="964080"/>
            <a:chOff x="7476013" y="4510323"/>
            <a:chExt cx="37800" cy="964080"/>
          </a:xfrm>
        </p:grpSpPr>
        <mc:AlternateContent xmlns:mc="http://schemas.openxmlformats.org/markup-compatibility/2006" xmlns:p14="http://schemas.microsoft.com/office/powerpoint/2010/main">
          <mc:Choice Requires="p14">
            <p:contentPart p14:bwMode="auto" r:id="rId6">
              <p14:nvContentPartPr>
                <p14:cNvPr id="9" name="Рукописні дані 8">
                  <a:extLst>
                    <a:ext uri="{FF2B5EF4-FFF2-40B4-BE49-F238E27FC236}">
                      <a16:creationId xmlns:a16="http://schemas.microsoft.com/office/drawing/2014/main" id="{483ABFC5-D90F-B3B6-CAD8-99991934FB3F}"/>
                    </a:ext>
                  </a:extLst>
                </p14:cNvPr>
                <p14:cNvContentPartPr/>
                <p14:nvPr/>
              </p14:nvContentPartPr>
              <p14:xfrm>
                <a:off x="7487893" y="4510323"/>
                <a:ext cx="25920" cy="680400"/>
              </p14:xfrm>
            </p:contentPart>
          </mc:Choice>
          <mc:Fallback xmlns="">
            <p:pic>
              <p:nvPicPr>
                <p:cNvPr id="9" name="Рукописні дані 8">
                  <a:extLst>
                    <a:ext uri="{FF2B5EF4-FFF2-40B4-BE49-F238E27FC236}">
                      <a16:creationId xmlns:a16="http://schemas.microsoft.com/office/drawing/2014/main" id="{483ABFC5-D90F-B3B6-CAD8-99991934FB3F}"/>
                    </a:ext>
                  </a:extLst>
                </p:cNvPr>
                <p:cNvPicPr/>
                <p:nvPr/>
              </p:nvPicPr>
              <p:blipFill>
                <a:blip r:embed="rId7"/>
                <a:stretch>
                  <a:fillRect/>
                </a:stretch>
              </p:blipFill>
              <p:spPr>
                <a:xfrm>
                  <a:off x="7452253" y="4474323"/>
                  <a:ext cx="97560" cy="752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Рукописні дані 9">
                  <a:extLst>
                    <a:ext uri="{FF2B5EF4-FFF2-40B4-BE49-F238E27FC236}">
                      <a16:creationId xmlns:a16="http://schemas.microsoft.com/office/drawing/2014/main" id="{0DD7EEBB-964A-91C5-F625-DE6D9DCABC43}"/>
                    </a:ext>
                  </a:extLst>
                </p14:cNvPr>
                <p14:cNvContentPartPr/>
                <p14:nvPr/>
              </p14:nvContentPartPr>
              <p14:xfrm>
                <a:off x="7476013" y="5387283"/>
                <a:ext cx="32760" cy="87120"/>
              </p14:xfrm>
            </p:contentPart>
          </mc:Choice>
          <mc:Fallback xmlns="">
            <p:pic>
              <p:nvPicPr>
                <p:cNvPr id="10" name="Рукописні дані 9">
                  <a:extLst>
                    <a:ext uri="{FF2B5EF4-FFF2-40B4-BE49-F238E27FC236}">
                      <a16:creationId xmlns:a16="http://schemas.microsoft.com/office/drawing/2014/main" id="{0DD7EEBB-964A-91C5-F625-DE6D9DCABC43}"/>
                    </a:ext>
                  </a:extLst>
                </p:cNvPr>
                <p:cNvPicPr/>
                <p:nvPr/>
              </p:nvPicPr>
              <p:blipFill>
                <a:blip r:embed="rId9"/>
                <a:stretch>
                  <a:fillRect/>
                </a:stretch>
              </p:blipFill>
              <p:spPr>
                <a:xfrm>
                  <a:off x="7440013" y="5351283"/>
                  <a:ext cx="104400" cy="158760"/>
                </a:xfrm>
                <a:prstGeom prst="rect">
                  <a:avLst/>
                </a:prstGeom>
              </p:spPr>
            </p:pic>
          </mc:Fallback>
        </mc:AlternateContent>
      </p:grpSp>
    </p:spTree>
    <p:extLst>
      <p:ext uri="{BB962C8B-B14F-4D97-AF65-F5344CB8AC3E}">
        <p14:creationId xmlns:p14="http://schemas.microsoft.com/office/powerpoint/2010/main" val="3822823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4D384602-5DB1-438C-BE21-34B65F4F0408}"/>
              </a:ext>
            </a:extLst>
          </p:cNvPr>
          <p:cNvPicPr>
            <a:picLocks noChangeAspect="1"/>
          </p:cNvPicPr>
          <p:nvPr/>
        </p:nvPicPr>
        <p:blipFill>
          <a:blip r:embed="rId3"/>
          <a:stretch>
            <a:fillRect/>
          </a:stretch>
        </p:blipFill>
        <p:spPr>
          <a:xfrm>
            <a:off x="3345965" y="1491898"/>
            <a:ext cx="2384770" cy="2761849"/>
          </a:xfrm>
          <a:prstGeom prst="rect">
            <a:avLst/>
          </a:prstGeom>
        </p:spPr>
      </p:pic>
      <p:pic>
        <p:nvPicPr>
          <p:cNvPr id="25" name="Рисунок 24">
            <a:extLst>
              <a:ext uri="{FF2B5EF4-FFF2-40B4-BE49-F238E27FC236}">
                <a16:creationId xmlns:a16="http://schemas.microsoft.com/office/drawing/2014/main" id="{CE3E71C8-E033-48EA-B09D-ED4D3D058997}"/>
              </a:ext>
            </a:extLst>
          </p:cNvPr>
          <p:cNvPicPr>
            <a:picLocks noChangeAspect="1"/>
          </p:cNvPicPr>
          <p:nvPr/>
        </p:nvPicPr>
        <p:blipFill rotWithShape="1">
          <a:blip r:embed="rId4"/>
          <a:srcRect t="68774"/>
          <a:stretch/>
        </p:blipFill>
        <p:spPr>
          <a:xfrm>
            <a:off x="7507293" y="4677802"/>
            <a:ext cx="1624332" cy="709399"/>
          </a:xfrm>
          <a:prstGeom prst="rect">
            <a:avLst/>
          </a:prstGeom>
        </p:spPr>
      </p:pic>
      <p:sp>
        <p:nvSpPr>
          <p:cNvPr id="27" name="TextBox 26">
            <a:extLst>
              <a:ext uri="{FF2B5EF4-FFF2-40B4-BE49-F238E27FC236}">
                <a16:creationId xmlns:a16="http://schemas.microsoft.com/office/drawing/2014/main" id="{FAEFDC9A-6680-4EB3-B289-DAC66905956E}"/>
              </a:ext>
            </a:extLst>
          </p:cNvPr>
          <p:cNvSpPr txBox="1"/>
          <p:nvPr/>
        </p:nvSpPr>
        <p:spPr>
          <a:xfrm>
            <a:off x="745800" y="5376118"/>
            <a:ext cx="7749921" cy="584775"/>
          </a:xfrm>
          <a:prstGeom prst="rect">
            <a:avLst/>
          </a:prstGeom>
          <a:noFill/>
        </p:spPr>
        <p:txBody>
          <a:bodyPr wrap="square">
            <a:spAutoFit/>
          </a:bodyPr>
          <a:lstStyle/>
          <a:p>
            <a:pPr algn="ctr"/>
            <a:r>
              <a:rPr lang="ru-RU" sz="1600" dirty="0">
                <a:latin typeface="Times New Roman" panose="02020603050405020304" pitchFamily="18" charset="0"/>
                <a:cs typeface="Times New Roman" panose="02020603050405020304" pitchFamily="18" charset="0"/>
              </a:rPr>
              <a:t>Facebook </a:t>
            </a:r>
            <a:r>
              <a:rPr lang="uk-UA" sz="1600" dirty="0">
                <a:latin typeface="Times New Roman" panose="02020603050405020304" pitchFamily="18" charset="0"/>
                <a:cs typeface="Times New Roman" panose="02020603050405020304" pitchFamily="18" charset="0"/>
              </a:rPr>
              <a:t>збільшив кількість щомісячно активних користувачів </a:t>
            </a:r>
            <a:r>
              <a:rPr lang="ru-RU" sz="1600" dirty="0">
                <a:latin typeface="Times New Roman" panose="02020603050405020304" pitchFamily="18" charset="0"/>
                <a:cs typeface="Times New Roman" panose="02020603050405020304" pitchFamily="18" charset="0"/>
              </a:rPr>
              <a:t>у 2,25 рази</a:t>
            </a:r>
            <a:endParaRPr lang="en-US" sz="1600" dirty="0">
              <a:latin typeface="Times New Roman" panose="02020603050405020304" pitchFamily="18" charset="0"/>
              <a:cs typeface="Times New Roman" panose="02020603050405020304" pitchFamily="18" charset="0"/>
            </a:endParaRPr>
          </a:p>
          <a:p>
            <a:pPr algn="ctr"/>
            <a:r>
              <a:rPr lang="ru-RU" sz="1600" dirty="0">
                <a:latin typeface="Times New Roman" panose="02020603050405020304" pitchFamily="18" charset="0"/>
                <a:cs typeface="Times New Roman" panose="02020603050405020304" pitchFamily="18" charset="0"/>
              </a:rPr>
              <a:t> – з 1,366 млрд </a:t>
            </a:r>
            <a:r>
              <a:rPr lang="uk-UA" sz="1600" dirty="0">
                <a:latin typeface="Times New Roman" panose="02020603050405020304" pitchFamily="18" charset="0"/>
                <a:cs typeface="Times New Roman" panose="02020603050405020304" pitchFamily="18" charset="0"/>
              </a:rPr>
              <a:t>станом на 21.01.</a:t>
            </a:r>
            <a:r>
              <a:rPr lang="ru-RU" sz="1600" dirty="0">
                <a:latin typeface="Times New Roman" panose="02020603050405020304" pitchFamily="18" charset="0"/>
                <a:cs typeface="Times New Roman" panose="02020603050405020304" pitchFamily="18" charset="0"/>
              </a:rPr>
              <a:t>2015 року до 3,07 млрд станом на 05.02.2025 року</a:t>
            </a:r>
            <a:endParaRPr lang="uk-UA" sz="16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010BACC6-A870-4040-A9C9-D5799378BA3B}"/>
              </a:ext>
            </a:extLst>
          </p:cNvPr>
          <p:cNvPicPr>
            <a:picLocks noChangeAspect="1"/>
          </p:cNvPicPr>
          <p:nvPr/>
        </p:nvPicPr>
        <p:blipFill>
          <a:blip r:embed="rId5"/>
          <a:stretch>
            <a:fillRect/>
          </a:stretch>
        </p:blipFill>
        <p:spPr>
          <a:xfrm>
            <a:off x="7958465" y="116632"/>
            <a:ext cx="1074512" cy="377531"/>
          </a:xfrm>
          <a:prstGeom prst="rect">
            <a:avLst/>
          </a:prstGeom>
        </p:spPr>
      </p:pic>
      <p:sp>
        <p:nvSpPr>
          <p:cNvPr id="13" name="TextBox 12">
            <a:extLst>
              <a:ext uri="{FF2B5EF4-FFF2-40B4-BE49-F238E27FC236}">
                <a16:creationId xmlns:a16="http://schemas.microsoft.com/office/drawing/2014/main" id="{189A7615-8803-455E-91B9-37351BFD0D4A}"/>
              </a:ext>
            </a:extLst>
          </p:cNvPr>
          <p:cNvSpPr txBox="1"/>
          <p:nvPr/>
        </p:nvSpPr>
        <p:spPr>
          <a:xfrm>
            <a:off x="2494077" y="650474"/>
            <a:ext cx="6372200" cy="307777"/>
          </a:xfrm>
          <a:prstGeom prst="rect">
            <a:avLst/>
          </a:prstGeom>
          <a:noFill/>
        </p:spPr>
        <p:txBody>
          <a:bodyPr wrap="square">
            <a:spAutoFit/>
          </a:bodyPr>
          <a:lstStyle/>
          <a:p>
            <a:r>
              <a:rPr lang="uk-UA" sz="1400" dirty="0">
                <a:latin typeface="Times New Roman" panose="02020603050405020304" pitchFamily="18" charset="0"/>
                <a:cs typeface="Times New Roman" panose="02020603050405020304" pitchFamily="18" charset="0"/>
              </a:rPr>
              <a:t>Режим доступу: </a:t>
            </a:r>
            <a:r>
              <a:rPr lang="en-US" sz="1400" dirty="0">
                <a:latin typeface="Times New Roman" panose="02020603050405020304" pitchFamily="18" charset="0"/>
                <a:cs typeface="Times New Roman" panose="02020603050405020304" pitchFamily="18" charset="0"/>
              </a:rPr>
              <a:t>https://datareportal.com/reports/digital-2025-global-overview-report</a:t>
            </a:r>
            <a:endParaRPr lang="uk-UA" sz="1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5122961-FE3E-4EB4-8E62-2D9D69198424}"/>
              </a:ext>
            </a:extLst>
          </p:cNvPr>
          <p:cNvSpPr txBox="1"/>
          <p:nvPr/>
        </p:nvSpPr>
        <p:spPr>
          <a:xfrm>
            <a:off x="899592" y="1586383"/>
            <a:ext cx="2311469" cy="1077218"/>
          </a:xfrm>
          <a:prstGeom prst="rect">
            <a:avLst/>
          </a:prstGeom>
          <a:solidFill>
            <a:srgbClr val="FFC000"/>
          </a:solidFill>
        </p:spPr>
        <p:txBody>
          <a:bodyPr wrap="square">
            <a:spAutoFit/>
          </a:bodyPr>
          <a:lstStyle/>
          <a:p>
            <a:pPr algn="ctr"/>
            <a:r>
              <a:rPr lang="uk-UA" sz="3200" dirty="0">
                <a:latin typeface="Times New Roman" panose="02020603050405020304" pitchFamily="18" charset="0"/>
                <a:cs typeface="Times New Roman" panose="02020603050405020304" pitchFamily="18" charset="0"/>
              </a:rPr>
              <a:t>Січень, </a:t>
            </a:r>
            <a:r>
              <a:rPr lang="uk-UA" sz="3200" b="1" dirty="0">
                <a:latin typeface="Times New Roman" panose="02020603050405020304" pitchFamily="18" charset="0"/>
                <a:cs typeface="Times New Roman" panose="02020603050405020304" pitchFamily="18" charset="0"/>
              </a:rPr>
              <a:t>2015</a:t>
            </a:r>
          </a:p>
        </p:txBody>
      </p:sp>
      <p:sp>
        <p:nvSpPr>
          <p:cNvPr id="15" name="TextBox 14">
            <a:extLst>
              <a:ext uri="{FF2B5EF4-FFF2-40B4-BE49-F238E27FC236}">
                <a16:creationId xmlns:a16="http://schemas.microsoft.com/office/drawing/2014/main" id="{A6DAA16A-D646-4ED6-B963-02ABFD554106}"/>
              </a:ext>
            </a:extLst>
          </p:cNvPr>
          <p:cNvSpPr txBox="1"/>
          <p:nvPr/>
        </p:nvSpPr>
        <p:spPr>
          <a:xfrm>
            <a:off x="5885134" y="1586685"/>
            <a:ext cx="2311469" cy="1077218"/>
          </a:xfrm>
          <a:prstGeom prst="rect">
            <a:avLst/>
          </a:prstGeom>
          <a:solidFill>
            <a:srgbClr val="FFC000"/>
          </a:solidFill>
        </p:spPr>
        <p:txBody>
          <a:bodyPr wrap="square">
            <a:spAutoFit/>
          </a:bodyPr>
          <a:lstStyle/>
          <a:p>
            <a:pPr algn="ctr"/>
            <a:r>
              <a:rPr lang="uk-UA" sz="3200" dirty="0">
                <a:latin typeface="Times New Roman" panose="02020603050405020304" pitchFamily="18" charset="0"/>
                <a:cs typeface="Times New Roman" panose="02020603050405020304" pitchFamily="18" charset="0"/>
              </a:rPr>
              <a:t>Лютий, </a:t>
            </a:r>
            <a:r>
              <a:rPr lang="uk-UA" sz="3200" b="1" dirty="0">
                <a:latin typeface="Times New Roman" panose="02020603050405020304" pitchFamily="18" charset="0"/>
                <a:cs typeface="Times New Roman" panose="02020603050405020304" pitchFamily="18" charset="0"/>
              </a:rPr>
              <a:t>2025</a:t>
            </a:r>
          </a:p>
        </p:txBody>
      </p:sp>
      <p:sp>
        <p:nvSpPr>
          <p:cNvPr id="17" name="TextBox 16">
            <a:extLst>
              <a:ext uri="{FF2B5EF4-FFF2-40B4-BE49-F238E27FC236}">
                <a16:creationId xmlns:a16="http://schemas.microsoft.com/office/drawing/2014/main" id="{22243D7B-5F6C-4380-B834-D3366CC82E5F}"/>
              </a:ext>
            </a:extLst>
          </p:cNvPr>
          <p:cNvSpPr txBox="1"/>
          <p:nvPr/>
        </p:nvSpPr>
        <p:spPr>
          <a:xfrm>
            <a:off x="903147" y="2792175"/>
            <a:ext cx="2311469" cy="584775"/>
          </a:xfrm>
          <a:prstGeom prst="rect">
            <a:avLst/>
          </a:prstGeom>
          <a:solidFill>
            <a:schemeClr val="accent2">
              <a:lumMod val="40000"/>
              <a:lumOff val="60000"/>
            </a:schemeClr>
          </a:solidFill>
        </p:spPr>
        <p:txBody>
          <a:bodyPr wrap="square">
            <a:spAutoFit/>
          </a:bodyPr>
          <a:lstStyle/>
          <a:p>
            <a:pPr algn="ctr"/>
            <a:r>
              <a:rPr lang="uk-UA" sz="3200" b="1" dirty="0">
                <a:latin typeface="Times New Roman" panose="02020603050405020304" pitchFamily="18" charset="0"/>
                <a:cs typeface="Times New Roman" panose="02020603050405020304" pitchFamily="18" charset="0"/>
              </a:rPr>
              <a:t>1,366 млрд</a:t>
            </a:r>
          </a:p>
        </p:txBody>
      </p:sp>
      <p:sp>
        <p:nvSpPr>
          <p:cNvPr id="18" name="TextBox 17">
            <a:extLst>
              <a:ext uri="{FF2B5EF4-FFF2-40B4-BE49-F238E27FC236}">
                <a16:creationId xmlns:a16="http://schemas.microsoft.com/office/drawing/2014/main" id="{8F033EF3-AF81-483C-807F-5D085EA2442F}"/>
              </a:ext>
            </a:extLst>
          </p:cNvPr>
          <p:cNvSpPr txBox="1"/>
          <p:nvPr/>
        </p:nvSpPr>
        <p:spPr>
          <a:xfrm>
            <a:off x="5885134" y="2803258"/>
            <a:ext cx="2311469" cy="584775"/>
          </a:xfrm>
          <a:prstGeom prst="rect">
            <a:avLst/>
          </a:prstGeom>
          <a:solidFill>
            <a:schemeClr val="accent2">
              <a:lumMod val="40000"/>
              <a:lumOff val="60000"/>
            </a:schemeClr>
          </a:solid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3</a:t>
            </a:r>
            <a:r>
              <a:rPr lang="uk-UA" sz="3200" b="1"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07</a:t>
            </a:r>
            <a:r>
              <a:rPr lang="uk-UA" sz="3200" b="1" dirty="0">
                <a:latin typeface="Times New Roman" panose="02020603050405020304" pitchFamily="18" charset="0"/>
                <a:cs typeface="Times New Roman" panose="02020603050405020304" pitchFamily="18" charset="0"/>
              </a:rPr>
              <a:t> млрд</a:t>
            </a:r>
          </a:p>
        </p:txBody>
      </p:sp>
      <p:sp>
        <p:nvSpPr>
          <p:cNvPr id="19" name="TextBox 18">
            <a:extLst>
              <a:ext uri="{FF2B5EF4-FFF2-40B4-BE49-F238E27FC236}">
                <a16:creationId xmlns:a16="http://schemas.microsoft.com/office/drawing/2014/main" id="{0945124C-E7E7-4266-B89F-DA9998F32063}"/>
              </a:ext>
            </a:extLst>
          </p:cNvPr>
          <p:cNvSpPr txBox="1"/>
          <p:nvPr/>
        </p:nvSpPr>
        <p:spPr>
          <a:xfrm>
            <a:off x="899592" y="3516305"/>
            <a:ext cx="2311469" cy="1077218"/>
          </a:xfrm>
          <a:prstGeom prst="rect">
            <a:avLst/>
          </a:prstGeom>
          <a:solidFill>
            <a:schemeClr val="tx2">
              <a:lumMod val="20000"/>
              <a:lumOff val="80000"/>
            </a:schemeClr>
          </a:solid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Monthly active users</a:t>
            </a:r>
            <a:endParaRPr lang="uk-UA" sz="32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2FC9E6A-19AB-4C39-BF42-118E38E3DF6D}"/>
              </a:ext>
            </a:extLst>
          </p:cNvPr>
          <p:cNvSpPr txBox="1"/>
          <p:nvPr/>
        </p:nvSpPr>
        <p:spPr>
          <a:xfrm>
            <a:off x="5894302" y="3511360"/>
            <a:ext cx="2311469" cy="1077218"/>
          </a:xfrm>
          <a:prstGeom prst="rect">
            <a:avLst/>
          </a:prstGeom>
          <a:solidFill>
            <a:schemeClr val="tx2">
              <a:lumMod val="20000"/>
              <a:lumOff val="80000"/>
            </a:schemeClr>
          </a:solid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Monthly active users</a:t>
            </a:r>
            <a:endParaRPr lang="uk-UA" sz="32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FF3B297-3C66-4630-AD24-212D828795A7}"/>
              </a:ext>
            </a:extLst>
          </p:cNvPr>
          <p:cNvSpPr txBox="1"/>
          <p:nvPr/>
        </p:nvSpPr>
        <p:spPr>
          <a:xfrm>
            <a:off x="4266933" y="4682399"/>
            <a:ext cx="3240360" cy="707886"/>
          </a:xfrm>
          <a:prstGeom prst="rect">
            <a:avLst/>
          </a:prstGeom>
          <a:solidFill>
            <a:schemeClr val="bg1">
              <a:lumMod val="75000"/>
            </a:schemeClr>
          </a:solidFill>
        </p:spPr>
        <p:txBody>
          <a:bodyPr wrap="square">
            <a:spAutoFit/>
          </a:bodyPr>
          <a:lstStyle/>
          <a:p>
            <a:pPr algn="ctr"/>
            <a:r>
              <a:rPr lang="uk-UA" sz="2000" dirty="0">
                <a:latin typeface="Times New Roman" panose="02020603050405020304" pitchFamily="18" charset="0"/>
                <a:cs typeface="Times New Roman" panose="02020603050405020304" pitchFamily="18" charset="0"/>
              </a:rPr>
              <a:t>У т.</a:t>
            </a:r>
            <a:r>
              <a:rPr lang="en-US" sz="2000"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ч.</a:t>
            </a:r>
            <a:br>
              <a:rPr lang="uk-UA"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Total potential reach of Ads</a:t>
            </a:r>
            <a:endParaRPr lang="uk-U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10851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1B0B50A8-0F93-DE99-CDB9-B794D6CC633B}"/>
              </a:ext>
            </a:extLst>
          </p:cNvPr>
          <p:cNvPicPr>
            <a:picLocks noChangeAspect="1"/>
          </p:cNvPicPr>
          <p:nvPr/>
        </p:nvPicPr>
        <p:blipFill>
          <a:blip r:embed="rId3"/>
          <a:stretch>
            <a:fillRect/>
          </a:stretch>
        </p:blipFill>
        <p:spPr>
          <a:xfrm>
            <a:off x="2699792" y="764704"/>
            <a:ext cx="2457450" cy="4991100"/>
          </a:xfrm>
          <a:prstGeom prst="rect">
            <a:avLst/>
          </a:prstGeom>
        </p:spPr>
      </p:pic>
      <p:sp>
        <p:nvSpPr>
          <p:cNvPr id="4" name="TextBox 3">
            <a:extLst>
              <a:ext uri="{FF2B5EF4-FFF2-40B4-BE49-F238E27FC236}">
                <a16:creationId xmlns:a16="http://schemas.microsoft.com/office/drawing/2014/main" id="{7CC55FDA-73D3-0EAF-6353-A98B87DFEB79}"/>
              </a:ext>
            </a:extLst>
          </p:cNvPr>
          <p:cNvSpPr txBox="1"/>
          <p:nvPr/>
        </p:nvSpPr>
        <p:spPr>
          <a:xfrm>
            <a:off x="5157242" y="1697901"/>
            <a:ext cx="3203641" cy="3108543"/>
          </a:xfrm>
          <a:prstGeom prst="rect">
            <a:avLst/>
          </a:prstGeom>
          <a:noFill/>
        </p:spPr>
        <p:txBody>
          <a:bodyPr wrap="square">
            <a:spAutoFit/>
          </a:bodyPr>
          <a:lstStyle/>
          <a:p>
            <a:pPr algn="ctr" fontAlgn="base"/>
            <a:r>
              <a:rPr lang="uk-UA" sz="2800" b="1" dirty="0">
                <a:latin typeface="Times New Roman" pitchFamily="18" charset="0"/>
                <a:cs typeface="Times New Roman" pitchFamily="18" charset="0"/>
              </a:rPr>
              <a:t>В інстаграмі є </a:t>
            </a:r>
            <a:r>
              <a:rPr lang="uk-UA" sz="2800" b="1" dirty="0">
                <a:highlight>
                  <a:srgbClr val="EDEEB8"/>
                </a:highlight>
                <a:latin typeface="Times New Roman" pitchFamily="18" charset="0"/>
                <a:cs typeface="Times New Roman" pitchFamily="18" charset="0"/>
              </a:rPr>
              <a:t>три типи облікових записів</a:t>
            </a:r>
            <a:r>
              <a:rPr lang="uk-UA" sz="2800" b="1" dirty="0">
                <a:latin typeface="Times New Roman" pitchFamily="18" charset="0"/>
                <a:cs typeface="Times New Roman" pitchFamily="18" charset="0"/>
              </a:rPr>
              <a:t>:</a:t>
            </a:r>
          </a:p>
          <a:p>
            <a:pPr algn="ctr" fontAlgn="base"/>
            <a:r>
              <a:rPr lang="uk-UA" sz="2800" dirty="0">
                <a:latin typeface="Times New Roman" pitchFamily="18" charset="0"/>
                <a:cs typeface="Times New Roman" pitchFamily="18" charset="0"/>
              </a:rPr>
              <a:t>- особистий</a:t>
            </a:r>
          </a:p>
          <a:p>
            <a:pPr algn="ctr" fontAlgn="base"/>
            <a:r>
              <a:rPr lang="uk-UA" sz="2800" dirty="0">
                <a:latin typeface="Times New Roman" pitchFamily="18" charset="0"/>
                <a:cs typeface="Times New Roman" pitchFamily="18" charset="0"/>
              </a:rPr>
              <a:t>- авторський</a:t>
            </a:r>
          </a:p>
          <a:p>
            <a:pPr algn="ctr" fontAlgn="base"/>
            <a:r>
              <a:rPr lang="uk-UA" sz="2800" dirty="0">
                <a:latin typeface="Times New Roman" pitchFamily="18" charset="0"/>
                <a:cs typeface="Times New Roman" pitchFamily="18" charset="0"/>
              </a:rPr>
              <a:t>- бізнес (професійний)</a:t>
            </a:r>
          </a:p>
        </p:txBody>
      </p:sp>
      <mc:AlternateContent xmlns:mc="http://schemas.openxmlformats.org/markup-compatibility/2006" xmlns:p14="http://schemas.microsoft.com/office/powerpoint/2010/main">
        <mc:Choice Requires="p14">
          <p:contentPart p14:bwMode="auto" r:id="rId4">
            <p14:nvContentPartPr>
              <p14:cNvPr id="5" name="Рукописні дані 4">
                <a:extLst>
                  <a:ext uri="{FF2B5EF4-FFF2-40B4-BE49-F238E27FC236}">
                    <a16:creationId xmlns:a16="http://schemas.microsoft.com/office/drawing/2014/main" id="{E947687F-5C02-BBD6-4532-81FC5308ED78}"/>
                  </a:ext>
                </a:extLst>
              </p14:cNvPr>
              <p14:cNvContentPartPr/>
              <p14:nvPr/>
            </p14:nvContentPartPr>
            <p14:xfrm>
              <a:off x="2247013" y="4806603"/>
              <a:ext cx="2821320" cy="1249560"/>
            </p14:xfrm>
          </p:contentPart>
        </mc:Choice>
        <mc:Fallback xmlns="">
          <p:pic>
            <p:nvPicPr>
              <p:cNvPr id="5" name="Рукописні дані 4">
                <a:extLst>
                  <a:ext uri="{FF2B5EF4-FFF2-40B4-BE49-F238E27FC236}">
                    <a16:creationId xmlns:a16="http://schemas.microsoft.com/office/drawing/2014/main" id="{E947687F-5C02-BBD6-4532-81FC5308ED78}"/>
                  </a:ext>
                </a:extLst>
              </p:cNvPr>
              <p:cNvPicPr/>
              <p:nvPr/>
            </p:nvPicPr>
            <p:blipFill>
              <a:blip r:embed="rId5"/>
              <a:stretch>
                <a:fillRect/>
              </a:stretch>
            </p:blipFill>
            <p:spPr>
              <a:xfrm>
                <a:off x="2211013" y="4770603"/>
                <a:ext cx="2892960" cy="1321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Рукописні дані 14">
                <a:extLst>
                  <a:ext uri="{FF2B5EF4-FFF2-40B4-BE49-F238E27FC236}">
                    <a16:creationId xmlns:a16="http://schemas.microsoft.com/office/drawing/2014/main" id="{0C357238-484F-CE4F-5AE9-753260F473C6}"/>
                  </a:ext>
                </a:extLst>
              </p14:cNvPr>
              <p14:cNvContentPartPr/>
              <p14:nvPr/>
            </p14:nvContentPartPr>
            <p14:xfrm>
              <a:off x="3274453" y="5226645"/>
              <a:ext cx="530280" cy="360"/>
            </p14:xfrm>
          </p:contentPart>
        </mc:Choice>
        <mc:Fallback xmlns="">
          <p:pic>
            <p:nvPicPr>
              <p:cNvPr id="15" name="Рукописні дані 14">
                <a:extLst>
                  <a:ext uri="{FF2B5EF4-FFF2-40B4-BE49-F238E27FC236}">
                    <a16:creationId xmlns:a16="http://schemas.microsoft.com/office/drawing/2014/main" id="{0C357238-484F-CE4F-5AE9-753260F473C6}"/>
                  </a:ext>
                </a:extLst>
              </p:cNvPr>
              <p:cNvPicPr/>
              <p:nvPr/>
            </p:nvPicPr>
            <p:blipFill>
              <a:blip r:embed="rId7"/>
              <a:stretch>
                <a:fillRect/>
              </a:stretch>
            </p:blipFill>
            <p:spPr>
              <a:xfrm>
                <a:off x="3238453" y="5154645"/>
                <a:ext cx="6019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Рукописні дані 15">
                <a:extLst>
                  <a:ext uri="{FF2B5EF4-FFF2-40B4-BE49-F238E27FC236}">
                    <a16:creationId xmlns:a16="http://schemas.microsoft.com/office/drawing/2014/main" id="{93D01C8C-947D-EC0A-89A0-1579DC93A326}"/>
                  </a:ext>
                </a:extLst>
              </p14:cNvPr>
              <p14:cNvContentPartPr/>
              <p14:nvPr/>
            </p14:nvContentPartPr>
            <p14:xfrm>
              <a:off x="4065013" y="5536965"/>
              <a:ext cx="358560" cy="24120"/>
            </p14:xfrm>
          </p:contentPart>
        </mc:Choice>
        <mc:Fallback xmlns="">
          <p:pic>
            <p:nvPicPr>
              <p:cNvPr id="16" name="Рукописні дані 15">
                <a:extLst>
                  <a:ext uri="{FF2B5EF4-FFF2-40B4-BE49-F238E27FC236}">
                    <a16:creationId xmlns:a16="http://schemas.microsoft.com/office/drawing/2014/main" id="{93D01C8C-947D-EC0A-89A0-1579DC93A326}"/>
                  </a:ext>
                </a:extLst>
              </p:cNvPr>
              <p:cNvPicPr/>
              <p:nvPr/>
            </p:nvPicPr>
            <p:blipFill>
              <a:blip r:embed="rId9"/>
              <a:stretch>
                <a:fillRect/>
              </a:stretch>
            </p:blipFill>
            <p:spPr>
              <a:xfrm>
                <a:off x="4029373" y="5464965"/>
                <a:ext cx="430200" cy="167760"/>
              </a:xfrm>
              <a:prstGeom prst="rect">
                <a:avLst/>
              </a:prstGeom>
            </p:spPr>
          </p:pic>
        </mc:Fallback>
      </mc:AlternateContent>
    </p:spTree>
    <p:extLst>
      <p:ext uri="{BB962C8B-B14F-4D97-AF65-F5344CB8AC3E}">
        <p14:creationId xmlns:p14="http://schemas.microsoft.com/office/powerpoint/2010/main" val="30684519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1B0B50A8-0F93-DE99-CDB9-B794D6CC633B}"/>
              </a:ext>
            </a:extLst>
          </p:cNvPr>
          <p:cNvPicPr>
            <a:picLocks noChangeAspect="1"/>
          </p:cNvPicPr>
          <p:nvPr/>
        </p:nvPicPr>
        <p:blipFill>
          <a:blip r:embed="rId3"/>
          <a:stretch>
            <a:fillRect/>
          </a:stretch>
        </p:blipFill>
        <p:spPr>
          <a:xfrm>
            <a:off x="2699792" y="764704"/>
            <a:ext cx="2457450" cy="4991100"/>
          </a:xfrm>
          <a:prstGeom prst="rect">
            <a:avLst/>
          </a:prstGeom>
        </p:spPr>
      </p:pic>
      <p:sp>
        <p:nvSpPr>
          <p:cNvPr id="4" name="TextBox 3">
            <a:extLst>
              <a:ext uri="{FF2B5EF4-FFF2-40B4-BE49-F238E27FC236}">
                <a16:creationId xmlns:a16="http://schemas.microsoft.com/office/drawing/2014/main" id="{7CC55FDA-73D3-0EAF-6353-A98B87DFEB79}"/>
              </a:ext>
            </a:extLst>
          </p:cNvPr>
          <p:cNvSpPr txBox="1"/>
          <p:nvPr/>
        </p:nvSpPr>
        <p:spPr>
          <a:xfrm>
            <a:off x="5157242" y="2136869"/>
            <a:ext cx="3203641" cy="2246769"/>
          </a:xfrm>
          <a:prstGeom prst="rect">
            <a:avLst/>
          </a:prstGeom>
          <a:noFill/>
        </p:spPr>
        <p:txBody>
          <a:bodyPr wrap="square">
            <a:spAutoFit/>
          </a:bodyPr>
          <a:lstStyle/>
          <a:p>
            <a:pPr algn="ctr" fontAlgn="base"/>
            <a:r>
              <a:rPr lang="uk-UA" sz="2800" b="1" dirty="0">
                <a:latin typeface="Times New Roman" pitchFamily="18" charset="0"/>
                <a:cs typeface="Times New Roman" pitchFamily="18" charset="0"/>
              </a:rPr>
              <a:t>В особистому обліковому записі запустити рекламу ви </a:t>
            </a:r>
            <a:r>
              <a:rPr lang="uk-UA" sz="2800" b="1" dirty="0">
                <a:solidFill>
                  <a:srgbClr val="FF0000"/>
                </a:solidFill>
                <a:latin typeface="Times New Roman" pitchFamily="18" charset="0"/>
                <a:cs typeface="Times New Roman" pitchFamily="18" charset="0"/>
              </a:rPr>
              <a:t>не зможете!</a:t>
            </a:r>
            <a:endParaRPr lang="uk-UA" sz="2800" dirty="0">
              <a:solidFill>
                <a:srgbClr val="FF0000"/>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4">
            <p14:nvContentPartPr>
              <p14:cNvPr id="5" name="Рукописні дані 4">
                <a:extLst>
                  <a:ext uri="{FF2B5EF4-FFF2-40B4-BE49-F238E27FC236}">
                    <a16:creationId xmlns:a16="http://schemas.microsoft.com/office/drawing/2014/main" id="{E947687F-5C02-BBD6-4532-81FC5308ED78}"/>
                  </a:ext>
                </a:extLst>
              </p14:cNvPr>
              <p14:cNvContentPartPr/>
              <p14:nvPr/>
            </p14:nvContentPartPr>
            <p14:xfrm>
              <a:off x="2247013" y="4806603"/>
              <a:ext cx="2821320" cy="1249560"/>
            </p14:xfrm>
          </p:contentPart>
        </mc:Choice>
        <mc:Fallback xmlns="">
          <p:pic>
            <p:nvPicPr>
              <p:cNvPr id="5" name="Рукописні дані 4">
                <a:extLst>
                  <a:ext uri="{FF2B5EF4-FFF2-40B4-BE49-F238E27FC236}">
                    <a16:creationId xmlns:a16="http://schemas.microsoft.com/office/drawing/2014/main" id="{E947687F-5C02-BBD6-4532-81FC5308ED78}"/>
                  </a:ext>
                </a:extLst>
              </p:cNvPr>
              <p:cNvPicPr/>
              <p:nvPr/>
            </p:nvPicPr>
            <p:blipFill>
              <a:blip r:embed="rId5"/>
              <a:stretch>
                <a:fillRect/>
              </a:stretch>
            </p:blipFill>
            <p:spPr>
              <a:xfrm>
                <a:off x="2211013" y="4770603"/>
                <a:ext cx="2892960" cy="1321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Рукописні дані 14">
                <a:extLst>
                  <a:ext uri="{FF2B5EF4-FFF2-40B4-BE49-F238E27FC236}">
                    <a16:creationId xmlns:a16="http://schemas.microsoft.com/office/drawing/2014/main" id="{0C357238-484F-CE4F-5AE9-753260F473C6}"/>
                  </a:ext>
                </a:extLst>
              </p14:cNvPr>
              <p14:cNvContentPartPr/>
              <p14:nvPr/>
            </p14:nvContentPartPr>
            <p14:xfrm>
              <a:off x="3274453" y="5226645"/>
              <a:ext cx="530280" cy="360"/>
            </p14:xfrm>
          </p:contentPart>
        </mc:Choice>
        <mc:Fallback xmlns="">
          <p:pic>
            <p:nvPicPr>
              <p:cNvPr id="15" name="Рукописні дані 14">
                <a:extLst>
                  <a:ext uri="{FF2B5EF4-FFF2-40B4-BE49-F238E27FC236}">
                    <a16:creationId xmlns:a16="http://schemas.microsoft.com/office/drawing/2014/main" id="{0C357238-484F-CE4F-5AE9-753260F473C6}"/>
                  </a:ext>
                </a:extLst>
              </p:cNvPr>
              <p:cNvPicPr/>
              <p:nvPr/>
            </p:nvPicPr>
            <p:blipFill>
              <a:blip r:embed="rId7"/>
              <a:stretch>
                <a:fillRect/>
              </a:stretch>
            </p:blipFill>
            <p:spPr>
              <a:xfrm>
                <a:off x="3238477" y="5154645"/>
                <a:ext cx="601871"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Рукописні дані 15">
                <a:extLst>
                  <a:ext uri="{FF2B5EF4-FFF2-40B4-BE49-F238E27FC236}">
                    <a16:creationId xmlns:a16="http://schemas.microsoft.com/office/drawing/2014/main" id="{93D01C8C-947D-EC0A-89A0-1579DC93A326}"/>
                  </a:ext>
                </a:extLst>
              </p14:cNvPr>
              <p14:cNvContentPartPr/>
              <p14:nvPr/>
            </p14:nvContentPartPr>
            <p14:xfrm>
              <a:off x="4065013" y="5536965"/>
              <a:ext cx="358560" cy="24120"/>
            </p14:xfrm>
          </p:contentPart>
        </mc:Choice>
        <mc:Fallback xmlns="">
          <p:pic>
            <p:nvPicPr>
              <p:cNvPr id="16" name="Рукописні дані 15">
                <a:extLst>
                  <a:ext uri="{FF2B5EF4-FFF2-40B4-BE49-F238E27FC236}">
                    <a16:creationId xmlns:a16="http://schemas.microsoft.com/office/drawing/2014/main" id="{93D01C8C-947D-EC0A-89A0-1579DC93A326}"/>
                  </a:ext>
                </a:extLst>
              </p:cNvPr>
              <p:cNvPicPr/>
              <p:nvPr/>
            </p:nvPicPr>
            <p:blipFill>
              <a:blip r:embed="rId9"/>
              <a:stretch>
                <a:fillRect/>
              </a:stretch>
            </p:blipFill>
            <p:spPr>
              <a:xfrm>
                <a:off x="4029013" y="5464965"/>
                <a:ext cx="430200" cy="167760"/>
              </a:xfrm>
              <a:prstGeom prst="rect">
                <a:avLst/>
              </a:prstGeom>
            </p:spPr>
          </p:pic>
        </mc:Fallback>
      </mc:AlternateContent>
    </p:spTree>
    <p:extLst>
      <p:ext uri="{BB962C8B-B14F-4D97-AF65-F5344CB8AC3E}">
        <p14:creationId xmlns:p14="http://schemas.microsoft.com/office/powerpoint/2010/main" val="32531442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CC55FDA-73D3-0EAF-6353-A98B87DFEB79}"/>
              </a:ext>
            </a:extLst>
          </p:cNvPr>
          <p:cNvSpPr txBox="1"/>
          <p:nvPr/>
        </p:nvSpPr>
        <p:spPr>
          <a:xfrm>
            <a:off x="4509350" y="1050987"/>
            <a:ext cx="4152139" cy="5078313"/>
          </a:xfrm>
          <a:prstGeom prst="rect">
            <a:avLst/>
          </a:prstGeom>
          <a:noFill/>
        </p:spPr>
        <p:txBody>
          <a:bodyPr wrap="square">
            <a:spAutoFit/>
          </a:bodyPr>
          <a:lstStyle/>
          <a:p>
            <a:pPr algn="l"/>
            <a:r>
              <a:rPr lang="uk-UA" sz="2200" b="1" i="0" dirty="0">
                <a:solidFill>
                  <a:srgbClr val="000000"/>
                </a:solidFill>
                <a:effectLst/>
                <a:latin typeface="Times New Roman" panose="02020603050405020304" pitchFamily="18" charset="0"/>
                <a:cs typeface="Times New Roman" panose="02020603050405020304" pitchFamily="18" charset="0"/>
              </a:rPr>
              <a:t>Про обліковий запис </a:t>
            </a:r>
            <a:r>
              <a:rPr lang="uk-UA" sz="2200" b="1" i="0" dirty="0">
                <a:solidFill>
                  <a:srgbClr val="000000"/>
                </a:solidFill>
                <a:effectLst/>
                <a:highlight>
                  <a:srgbClr val="FFFF00"/>
                </a:highlight>
                <a:latin typeface="Times New Roman" panose="02020603050405020304" pitchFamily="18" charset="0"/>
                <a:cs typeface="Times New Roman" panose="02020603050405020304" pitchFamily="18" charset="0"/>
              </a:rPr>
              <a:t>автора</a:t>
            </a:r>
            <a:endParaRPr lang="uk-UA" sz="2200" b="0" i="0" dirty="0">
              <a:solidFill>
                <a:srgbClr val="000000"/>
              </a:solidFill>
              <a:effectLst/>
              <a:highlight>
                <a:srgbClr val="FFFF00"/>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uk-UA" sz="2100" b="0" i="0" dirty="0">
                <a:solidFill>
                  <a:srgbClr val="000000"/>
                </a:solidFill>
                <a:effectLst/>
                <a:latin typeface="Times New Roman" panose="02020603050405020304" pitchFamily="18" charset="0"/>
                <a:cs typeface="Times New Roman" panose="02020603050405020304" pitchFamily="18" charset="0"/>
              </a:rPr>
              <a:t>розширена аналітика</a:t>
            </a:r>
          </a:p>
          <a:p>
            <a:pPr algn="l">
              <a:buFont typeface="Arial" panose="020B0604020202020204" pitchFamily="34" charset="0"/>
              <a:buChar char="•"/>
            </a:pPr>
            <a:r>
              <a:rPr lang="uk-UA" sz="2100" b="0" i="0" dirty="0">
                <a:solidFill>
                  <a:srgbClr val="000000"/>
                </a:solidFill>
                <a:effectLst/>
                <a:latin typeface="Times New Roman" panose="02020603050405020304" pitchFamily="18" charset="0"/>
                <a:cs typeface="Times New Roman" panose="02020603050405020304" pitchFamily="18" charset="0"/>
              </a:rPr>
              <a:t>сортування вхідних повідомлень</a:t>
            </a:r>
          </a:p>
          <a:p>
            <a:pPr algn="l">
              <a:buFont typeface="Arial" panose="020B0604020202020204" pitchFamily="34" charset="0"/>
              <a:buChar char="•"/>
            </a:pPr>
            <a:r>
              <a:rPr lang="uk-UA" sz="2100" b="0" i="0" dirty="0">
                <a:solidFill>
                  <a:srgbClr val="000000"/>
                </a:solidFill>
                <a:effectLst/>
                <a:latin typeface="Times New Roman" panose="02020603050405020304" pitchFamily="18" charset="0"/>
                <a:cs typeface="Times New Roman" panose="02020603050405020304" pitchFamily="18" charset="0"/>
              </a:rPr>
              <a:t>офіційний статус творця контенту (автор)</a:t>
            </a:r>
          </a:p>
          <a:p>
            <a:pPr algn="l">
              <a:buFont typeface="Arial" panose="020B0604020202020204" pitchFamily="34" charset="0"/>
              <a:buChar char="•"/>
            </a:pPr>
            <a:r>
              <a:rPr lang="uk-UA" sz="2100" b="0" i="0" dirty="0">
                <a:solidFill>
                  <a:srgbClr val="000000"/>
                </a:solidFill>
                <a:effectLst/>
                <a:latin typeface="Times New Roman" panose="02020603050405020304" pitchFamily="18" charset="0"/>
                <a:cs typeface="Times New Roman" panose="02020603050405020304" pitchFamily="18" charset="0"/>
              </a:rPr>
              <a:t>вибір категорій для відображення діяльності</a:t>
            </a:r>
          </a:p>
          <a:p>
            <a:pPr algn="l"/>
            <a:r>
              <a:rPr lang="uk-UA" sz="2200" b="1" i="0" dirty="0">
                <a:solidFill>
                  <a:srgbClr val="000000"/>
                </a:solidFill>
                <a:effectLst/>
                <a:latin typeface="Times New Roman" panose="02020603050405020304" pitchFamily="18" charset="0"/>
                <a:cs typeface="Times New Roman" panose="02020603050405020304" pitchFamily="18" charset="0"/>
              </a:rPr>
              <a:t>Для кого буде більш доречним?</a:t>
            </a:r>
            <a:endParaRPr lang="uk-UA" sz="2200" b="0" i="0" dirty="0">
              <a:solidFill>
                <a:srgbClr val="000000"/>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uk-UA" sz="2100" b="0" i="0" dirty="0">
                <a:solidFill>
                  <a:srgbClr val="000000"/>
                </a:solidFill>
                <a:effectLst/>
                <a:latin typeface="Times New Roman" panose="02020603050405020304" pitchFamily="18" charset="0"/>
                <a:cs typeface="Times New Roman" panose="02020603050405020304" pitchFamily="18" charset="0"/>
              </a:rPr>
              <a:t>інфлюенсерам (блогерам, відомим особистостям)</a:t>
            </a:r>
          </a:p>
          <a:p>
            <a:pPr algn="l">
              <a:buFont typeface="Arial" panose="020B0604020202020204" pitchFamily="34" charset="0"/>
              <a:buChar char="•"/>
            </a:pPr>
            <a:r>
              <a:rPr lang="uk-UA" sz="2100" b="0" i="0" dirty="0">
                <a:solidFill>
                  <a:srgbClr val="000000"/>
                </a:solidFill>
                <a:effectLst/>
                <a:latin typeface="Times New Roman" panose="02020603050405020304" pitchFamily="18" charset="0"/>
                <a:cs typeface="Times New Roman" panose="02020603050405020304" pitchFamily="18" charset="0"/>
              </a:rPr>
              <a:t>тим, хто будує особистий бренд</a:t>
            </a:r>
          </a:p>
          <a:p>
            <a:pPr algn="l">
              <a:buFont typeface="Arial" panose="020B0604020202020204" pitchFamily="34" charset="0"/>
              <a:buChar char="•"/>
            </a:pPr>
            <a:r>
              <a:rPr lang="uk-UA" sz="2100" b="0" i="0" dirty="0">
                <a:solidFill>
                  <a:srgbClr val="000000"/>
                </a:solidFill>
                <a:effectLst/>
                <a:latin typeface="Times New Roman" panose="02020603050405020304" pitchFamily="18" charset="0"/>
                <a:cs typeface="Times New Roman" panose="02020603050405020304" pitchFamily="18" charset="0"/>
              </a:rPr>
              <a:t>всім тим, хто створює контент для залучення аудиторії до акаунту</a:t>
            </a:r>
          </a:p>
        </p:txBody>
      </p:sp>
      <p:pic>
        <p:nvPicPr>
          <p:cNvPr id="8" name="Рисунок 7">
            <a:extLst>
              <a:ext uri="{FF2B5EF4-FFF2-40B4-BE49-F238E27FC236}">
                <a16:creationId xmlns:a16="http://schemas.microsoft.com/office/drawing/2014/main" id="{4A29484F-42DB-34E0-948F-D8A466C8195E}"/>
              </a:ext>
            </a:extLst>
          </p:cNvPr>
          <p:cNvPicPr>
            <a:picLocks noChangeAspect="1"/>
          </p:cNvPicPr>
          <p:nvPr/>
        </p:nvPicPr>
        <p:blipFill>
          <a:blip r:embed="rId3"/>
          <a:stretch>
            <a:fillRect/>
          </a:stretch>
        </p:blipFill>
        <p:spPr>
          <a:xfrm>
            <a:off x="681308" y="1208251"/>
            <a:ext cx="3828042" cy="4763785"/>
          </a:xfrm>
          <a:prstGeom prst="rect">
            <a:avLst/>
          </a:prstGeom>
        </p:spPr>
      </p:pic>
    </p:spTree>
    <p:extLst>
      <p:ext uri="{BB962C8B-B14F-4D97-AF65-F5344CB8AC3E}">
        <p14:creationId xmlns:p14="http://schemas.microsoft.com/office/powerpoint/2010/main" val="41929028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D43C3C0-8742-8A3A-C56F-9C13CFC18F9C}"/>
              </a:ext>
            </a:extLst>
          </p:cNvPr>
          <p:cNvSpPr txBox="1"/>
          <p:nvPr/>
        </p:nvSpPr>
        <p:spPr>
          <a:xfrm>
            <a:off x="3563889" y="2132856"/>
            <a:ext cx="4248472" cy="1477328"/>
          </a:xfrm>
          <a:prstGeom prst="rect">
            <a:avLst/>
          </a:prstGeom>
          <a:noFill/>
        </p:spPr>
        <p:txBody>
          <a:bodyPr wrap="square">
            <a:spAutoFit/>
          </a:bodyPr>
          <a:lstStyle/>
          <a:p>
            <a:pPr algn="ctr"/>
            <a:r>
              <a:rPr lang="uk-UA" sz="3000" b="1" dirty="0">
                <a:latin typeface="Times New Roman" pitchFamily="18" charset="0"/>
                <a:cs typeface="Times New Roman" pitchFamily="18" charset="0"/>
              </a:rPr>
              <a:t>Навіщо пов'язувати профіль інстаграму з фейсбуком?</a:t>
            </a:r>
          </a:p>
        </p:txBody>
      </p:sp>
      <p:pic>
        <p:nvPicPr>
          <p:cNvPr id="3" name="Рисунок 2">
            <a:extLst>
              <a:ext uri="{FF2B5EF4-FFF2-40B4-BE49-F238E27FC236}">
                <a16:creationId xmlns:a16="http://schemas.microsoft.com/office/drawing/2014/main" id="{538351F7-F7BC-DC6A-6F9B-060E667766DB}"/>
              </a:ext>
            </a:extLst>
          </p:cNvPr>
          <p:cNvPicPr>
            <a:picLocks noChangeAspect="1"/>
          </p:cNvPicPr>
          <p:nvPr/>
        </p:nvPicPr>
        <p:blipFill>
          <a:blip r:embed="rId3"/>
          <a:stretch>
            <a:fillRect/>
          </a:stretch>
        </p:blipFill>
        <p:spPr>
          <a:xfrm>
            <a:off x="1508310" y="1556792"/>
            <a:ext cx="1872208" cy="2999787"/>
          </a:xfrm>
          <a:prstGeom prst="rect">
            <a:avLst/>
          </a:prstGeom>
        </p:spPr>
      </p:pic>
    </p:spTree>
    <p:extLst>
      <p:ext uri="{BB962C8B-B14F-4D97-AF65-F5344CB8AC3E}">
        <p14:creationId xmlns:p14="http://schemas.microsoft.com/office/powerpoint/2010/main" val="19259773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D43C3C0-8742-8A3A-C56F-9C13CFC18F9C}"/>
              </a:ext>
            </a:extLst>
          </p:cNvPr>
          <p:cNvSpPr txBox="1"/>
          <p:nvPr/>
        </p:nvSpPr>
        <p:spPr>
          <a:xfrm>
            <a:off x="3563888" y="1663996"/>
            <a:ext cx="4248472" cy="2785378"/>
          </a:xfrm>
          <a:prstGeom prst="rect">
            <a:avLst/>
          </a:prstGeom>
          <a:noFill/>
        </p:spPr>
        <p:txBody>
          <a:bodyPr wrap="square">
            <a:spAutoFit/>
          </a:bodyPr>
          <a:lstStyle/>
          <a:p>
            <a:pPr algn="ctr"/>
            <a:r>
              <a:rPr lang="uk-UA" sz="2500" b="1" dirty="0">
                <a:latin typeface="Times New Roman" pitchFamily="18" charset="0"/>
                <a:cs typeface="Times New Roman" pitchFamily="18" charset="0"/>
              </a:rPr>
              <a:t>Навіщо пов'язувати профіль інстаграму з фейсбуком?</a:t>
            </a:r>
          </a:p>
          <a:p>
            <a:pPr algn="ctr"/>
            <a:endParaRPr lang="uk-UA" sz="2500" b="1" dirty="0">
              <a:latin typeface="Times New Roman" pitchFamily="18" charset="0"/>
              <a:cs typeface="Times New Roman" pitchFamily="18" charset="0"/>
            </a:endParaRPr>
          </a:p>
          <a:p>
            <a:pPr algn="ctr"/>
            <a:r>
              <a:rPr lang="uk-UA" sz="2500" dirty="0">
                <a:latin typeface="Times New Roman" pitchFamily="18" charset="0"/>
                <a:cs typeface="Times New Roman" pitchFamily="18" charset="0"/>
              </a:rPr>
              <a:t>Для  того, щоб запускати таргетовану рекламу</a:t>
            </a:r>
            <a:r>
              <a:rPr lang="en-US" sz="2500" dirty="0">
                <a:latin typeface="Times New Roman" pitchFamily="18" charset="0"/>
                <a:cs typeface="Times New Roman" pitchFamily="18" charset="0"/>
              </a:rPr>
              <a:t> </a:t>
            </a:r>
            <a:r>
              <a:rPr lang="uk-UA" sz="2500" dirty="0">
                <a:latin typeface="Times New Roman" pitchFamily="18" charset="0"/>
                <a:cs typeface="Times New Roman" pitchFamily="18" charset="0"/>
              </a:rPr>
              <a:t>в інстаграмі через </a:t>
            </a:r>
            <a:r>
              <a:rPr lang="en-US" sz="2500" dirty="0">
                <a:latin typeface="Times New Roman" pitchFamily="18" charset="0"/>
                <a:cs typeface="Times New Roman" pitchFamily="18" charset="0"/>
              </a:rPr>
              <a:t>Ads Manager</a:t>
            </a:r>
            <a:endParaRPr lang="uk-UA" sz="2500" dirty="0">
              <a:latin typeface="Times New Roman" pitchFamily="18" charset="0"/>
              <a:cs typeface="Times New Roman" pitchFamily="18" charset="0"/>
            </a:endParaRPr>
          </a:p>
        </p:txBody>
      </p:sp>
      <p:pic>
        <p:nvPicPr>
          <p:cNvPr id="3" name="Рисунок 2">
            <a:extLst>
              <a:ext uri="{FF2B5EF4-FFF2-40B4-BE49-F238E27FC236}">
                <a16:creationId xmlns:a16="http://schemas.microsoft.com/office/drawing/2014/main" id="{538351F7-F7BC-DC6A-6F9B-060E667766DB}"/>
              </a:ext>
            </a:extLst>
          </p:cNvPr>
          <p:cNvPicPr>
            <a:picLocks noChangeAspect="1"/>
          </p:cNvPicPr>
          <p:nvPr/>
        </p:nvPicPr>
        <p:blipFill>
          <a:blip r:embed="rId3"/>
          <a:stretch>
            <a:fillRect/>
          </a:stretch>
        </p:blipFill>
        <p:spPr>
          <a:xfrm>
            <a:off x="1508310" y="1556792"/>
            <a:ext cx="1872208" cy="2999787"/>
          </a:xfrm>
          <a:prstGeom prst="rect">
            <a:avLst/>
          </a:prstGeom>
        </p:spPr>
      </p:pic>
    </p:spTree>
    <p:extLst>
      <p:ext uri="{BB962C8B-B14F-4D97-AF65-F5344CB8AC3E}">
        <p14:creationId xmlns:p14="http://schemas.microsoft.com/office/powerpoint/2010/main" val="6898883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C53776-594C-8CF3-0F9A-2C8E950EAD08}"/>
              </a:ext>
            </a:extLst>
          </p:cNvPr>
          <p:cNvSpPr txBox="1"/>
          <p:nvPr/>
        </p:nvSpPr>
        <p:spPr>
          <a:xfrm>
            <a:off x="4788024" y="1390520"/>
            <a:ext cx="3991607" cy="1107996"/>
          </a:xfrm>
          <a:prstGeom prst="rect">
            <a:avLst/>
          </a:prstGeom>
          <a:solidFill>
            <a:srgbClr val="EDEEB8"/>
          </a:solidFill>
        </p:spPr>
        <p:txBody>
          <a:bodyPr wrap="square">
            <a:spAutoFit/>
          </a:bodyPr>
          <a:lstStyle/>
          <a:p>
            <a:pPr algn="ctr"/>
            <a:r>
              <a:rPr lang="uk-UA" sz="2200" dirty="0">
                <a:latin typeface="Times New Roman" pitchFamily="18" charset="0"/>
                <a:cs typeface="Times New Roman" pitchFamily="18" charset="0"/>
              </a:rPr>
              <a:t>Запуск таргетованої реклами</a:t>
            </a:r>
            <a:r>
              <a:rPr lang="en-US" sz="2200" dirty="0">
                <a:latin typeface="Times New Roman" pitchFamily="18" charset="0"/>
                <a:cs typeface="Times New Roman" pitchFamily="18" charset="0"/>
              </a:rPr>
              <a:t> </a:t>
            </a:r>
            <a:r>
              <a:rPr lang="uk-UA" sz="2200" dirty="0">
                <a:latin typeface="Times New Roman" pitchFamily="18" charset="0"/>
                <a:cs typeface="Times New Roman" pitchFamily="18" charset="0"/>
              </a:rPr>
              <a:t>в інстаграмі </a:t>
            </a:r>
          </a:p>
          <a:p>
            <a:pPr algn="ctr"/>
            <a:r>
              <a:rPr lang="uk-UA" sz="2200" b="1" dirty="0">
                <a:latin typeface="Times New Roman" pitchFamily="18" charset="0"/>
                <a:cs typeface="Times New Roman" pitchFamily="18" charset="0"/>
              </a:rPr>
              <a:t>через </a:t>
            </a:r>
            <a:r>
              <a:rPr lang="en-US" sz="2200" b="1" dirty="0">
                <a:latin typeface="Times New Roman" pitchFamily="18" charset="0"/>
                <a:cs typeface="Times New Roman" pitchFamily="18" charset="0"/>
              </a:rPr>
              <a:t>Ads Manager</a:t>
            </a:r>
            <a:endParaRPr lang="uk-UA" sz="2200" b="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3EA610AF-1EB3-CEFA-878E-0175142C0BF4}"/>
              </a:ext>
            </a:extLst>
          </p:cNvPr>
          <p:cNvSpPr txBox="1"/>
          <p:nvPr/>
        </p:nvSpPr>
        <p:spPr>
          <a:xfrm>
            <a:off x="683567" y="1390521"/>
            <a:ext cx="3991607" cy="1107996"/>
          </a:xfrm>
          <a:prstGeom prst="rect">
            <a:avLst/>
          </a:prstGeom>
          <a:solidFill>
            <a:srgbClr val="EDEEB8"/>
          </a:solidFill>
        </p:spPr>
        <p:txBody>
          <a:bodyPr wrap="square">
            <a:spAutoFit/>
          </a:bodyPr>
          <a:lstStyle/>
          <a:p>
            <a:pPr algn="ctr"/>
            <a:r>
              <a:rPr lang="uk-UA" sz="2200" dirty="0">
                <a:latin typeface="Times New Roman" pitchFamily="18" charset="0"/>
                <a:cs typeface="Times New Roman" pitchFamily="18" charset="0"/>
              </a:rPr>
              <a:t>Запуск таргетованої реклами</a:t>
            </a:r>
            <a:r>
              <a:rPr lang="en-US" sz="2200" dirty="0">
                <a:latin typeface="Times New Roman" pitchFamily="18" charset="0"/>
                <a:cs typeface="Times New Roman" pitchFamily="18" charset="0"/>
              </a:rPr>
              <a:t> </a:t>
            </a:r>
            <a:r>
              <a:rPr lang="uk-UA" sz="2200" dirty="0">
                <a:latin typeface="Times New Roman" pitchFamily="18" charset="0"/>
                <a:cs typeface="Times New Roman" pitchFamily="18" charset="0"/>
              </a:rPr>
              <a:t>в інстаграмі </a:t>
            </a:r>
            <a:r>
              <a:rPr lang="uk-UA" sz="2200" b="1" dirty="0">
                <a:latin typeface="Times New Roman" pitchFamily="18" charset="0"/>
                <a:cs typeface="Times New Roman" pitchFamily="18" charset="0"/>
              </a:rPr>
              <a:t>через програму інстаграм</a:t>
            </a:r>
          </a:p>
        </p:txBody>
      </p:sp>
      <p:sp>
        <p:nvSpPr>
          <p:cNvPr id="5" name="TextBox 4">
            <a:extLst>
              <a:ext uri="{FF2B5EF4-FFF2-40B4-BE49-F238E27FC236}">
                <a16:creationId xmlns:a16="http://schemas.microsoft.com/office/drawing/2014/main" id="{D9AE8193-9E4F-2264-C556-0B5A8B58AA38}"/>
              </a:ext>
            </a:extLst>
          </p:cNvPr>
          <p:cNvSpPr txBox="1"/>
          <p:nvPr/>
        </p:nvSpPr>
        <p:spPr>
          <a:xfrm>
            <a:off x="683566" y="2619060"/>
            <a:ext cx="3991607" cy="707886"/>
          </a:xfrm>
          <a:prstGeom prst="rect">
            <a:avLst/>
          </a:prstGeom>
          <a:noFill/>
        </p:spPr>
        <p:txBody>
          <a:bodyPr wrap="square">
            <a:spAutoFit/>
          </a:bodyPr>
          <a:lstStyle/>
          <a:p>
            <a:pPr algn="ctr"/>
            <a:r>
              <a:rPr lang="uk-UA" sz="2000" dirty="0">
                <a:solidFill>
                  <a:srgbClr val="00B050"/>
                </a:solidFill>
                <a:latin typeface="Times New Roman" pitchFamily="18" charset="0"/>
                <a:cs typeface="Times New Roman" pitchFamily="18" charset="0"/>
              </a:rPr>
              <a:t>+ просто, швидко, прямо із смартфону</a:t>
            </a:r>
          </a:p>
        </p:txBody>
      </p:sp>
      <p:sp>
        <p:nvSpPr>
          <p:cNvPr id="6" name="TextBox 5">
            <a:extLst>
              <a:ext uri="{FF2B5EF4-FFF2-40B4-BE49-F238E27FC236}">
                <a16:creationId xmlns:a16="http://schemas.microsoft.com/office/drawing/2014/main" id="{673203C7-EEF4-ECB0-5983-11B5AEEF4B83}"/>
              </a:ext>
            </a:extLst>
          </p:cNvPr>
          <p:cNvSpPr txBox="1"/>
          <p:nvPr/>
        </p:nvSpPr>
        <p:spPr>
          <a:xfrm>
            <a:off x="4788023" y="2636912"/>
            <a:ext cx="3991607" cy="1631216"/>
          </a:xfrm>
          <a:prstGeom prst="rect">
            <a:avLst/>
          </a:prstGeom>
          <a:noFill/>
        </p:spPr>
        <p:txBody>
          <a:bodyPr wrap="square">
            <a:spAutoFit/>
          </a:bodyPr>
          <a:lstStyle/>
          <a:p>
            <a:pPr algn="ctr"/>
            <a:r>
              <a:rPr lang="uk-UA" sz="2000" dirty="0">
                <a:solidFill>
                  <a:srgbClr val="00B050"/>
                </a:solidFill>
                <a:latin typeface="Times New Roman" pitchFamily="18" charset="0"/>
                <a:cs typeface="Times New Roman" pitchFamily="18" charset="0"/>
              </a:rPr>
              <a:t>+ набагато більше можливостей щодо налаштування аудиторії для реклами та створення креативу, є </a:t>
            </a:r>
            <a:r>
              <a:rPr lang="en-US" sz="2000" dirty="0">
                <a:solidFill>
                  <a:srgbClr val="00B050"/>
                </a:solidFill>
                <a:latin typeface="Times New Roman" pitchFamily="18" charset="0"/>
                <a:cs typeface="Times New Roman" pitchFamily="18" charset="0"/>
              </a:rPr>
              <a:t>A</a:t>
            </a:r>
            <a:r>
              <a:rPr lang="uk-UA" sz="2000" dirty="0">
                <a:solidFill>
                  <a:srgbClr val="00B050"/>
                </a:solidFill>
                <a:latin typeface="Times New Roman" pitchFamily="18" charset="0"/>
                <a:cs typeface="Times New Roman" pitchFamily="18" charset="0"/>
              </a:rPr>
              <a:t>/</a:t>
            </a:r>
            <a:r>
              <a:rPr lang="en-US" sz="2000" dirty="0">
                <a:solidFill>
                  <a:srgbClr val="00B050"/>
                </a:solidFill>
                <a:latin typeface="Times New Roman" pitchFamily="18" charset="0"/>
                <a:cs typeface="Times New Roman" pitchFamily="18" charset="0"/>
              </a:rPr>
              <a:t>B</a:t>
            </a:r>
            <a:r>
              <a:rPr lang="uk-UA" sz="2000" dirty="0">
                <a:solidFill>
                  <a:srgbClr val="00B050"/>
                </a:solidFill>
                <a:latin typeface="Times New Roman" pitchFamily="18" charset="0"/>
                <a:cs typeface="Times New Roman" pitchFamily="18" charset="0"/>
              </a:rPr>
              <a:t>-тестування, алгоритмічні рекомендації</a:t>
            </a:r>
          </a:p>
        </p:txBody>
      </p:sp>
      <p:sp>
        <p:nvSpPr>
          <p:cNvPr id="7" name="TextBox 6">
            <a:extLst>
              <a:ext uri="{FF2B5EF4-FFF2-40B4-BE49-F238E27FC236}">
                <a16:creationId xmlns:a16="http://schemas.microsoft.com/office/drawing/2014/main" id="{9AAFADE8-9D06-8A94-D487-F21269164265}"/>
              </a:ext>
            </a:extLst>
          </p:cNvPr>
          <p:cNvSpPr txBox="1"/>
          <p:nvPr/>
        </p:nvSpPr>
        <p:spPr>
          <a:xfrm>
            <a:off x="707006" y="3469500"/>
            <a:ext cx="3991607" cy="1938992"/>
          </a:xfrm>
          <a:prstGeom prst="rect">
            <a:avLst/>
          </a:prstGeom>
          <a:noFill/>
        </p:spPr>
        <p:txBody>
          <a:bodyPr wrap="square">
            <a:spAutoFit/>
          </a:bodyPr>
          <a:lstStyle/>
          <a:p>
            <a:pPr algn="ctr"/>
            <a:r>
              <a:rPr lang="uk-UA" sz="2000" dirty="0">
                <a:solidFill>
                  <a:schemeClr val="accent5">
                    <a:lumMod val="75000"/>
                  </a:schemeClr>
                </a:solidFill>
                <a:latin typeface="Times New Roman" pitchFamily="18" charset="0"/>
                <a:cs typeface="Times New Roman" pitchFamily="18" charset="0"/>
              </a:rPr>
              <a:t>– обмежені можливості (щодо налаштування аудиторій,  сегментування). Як оголошення можна використовувати лише опублікований пост, зробити з нуля оголошення не вдасться</a:t>
            </a:r>
          </a:p>
        </p:txBody>
      </p:sp>
      <p:sp>
        <p:nvSpPr>
          <p:cNvPr id="8" name="TextBox 7">
            <a:extLst>
              <a:ext uri="{FF2B5EF4-FFF2-40B4-BE49-F238E27FC236}">
                <a16:creationId xmlns:a16="http://schemas.microsoft.com/office/drawing/2014/main" id="{D4357B12-72A8-8B65-8AD6-414ABE9376E8}"/>
              </a:ext>
            </a:extLst>
          </p:cNvPr>
          <p:cNvSpPr txBox="1"/>
          <p:nvPr/>
        </p:nvSpPr>
        <p:spPr>
          <a:xfrm>
            <a:off x="4788023" y="4367673"/>
            <a:ext cx="3991607" cy="707886"/>
          </a:xfrm>
          <a:prstGeom prst="rect">
            <a:avLst/>
          </a:prstGeom>
          <a:noFill/>
        </p:spPr>
        <p:txBody>
          <a:bodyPr wrap="square">
            <a:spAutoFit/>
          </a:bodyPr>
          <a:lstStyle/>
          <a:p>
            <a:pPr algn="ctr"/>
            <a:r>
              <a:rPr lang="uk-UA" sz="2000" dirty="0">
                <a:solidFill>
                  <a:schemeClr val="accent5">
                    <a:lumMod val="75000"/>
                  </a:schemeClr>
                </a:solidFill>
                <a:latin typeface="Times New Roman" pitchFamily="18" charset="0"/>
                <a:cs typeface="Times New Roman" pitchFamily="18" charset="0"/>
              </a:rPr>
              <a:t>– необхідно освоювати інтерфейс, що забере час</a:t>
            </a:r>
          </a:p>
        </p:txBody>
      </p:sp>
    </p:spTree>
    <p:extLst>
      <p:ext uri="{BB962C8B-B14F-4D97-AF65-F5344CB8AC3E}">
        <p14:creationId xmlns:p14="http://schemas.microsoft.com/office/powerpoint/2010/main" val="10187773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70708947-36B7-BDBC-24D5-3202C3F87131}"/>
              </a:ext>
            </a:extLst>
          </p:cNvPr>
          <p:cNvPicPr>
            <a:picLocks noChangeAspect="1"/>
          </p:cNvPicPr>
          <p:nvPr/>
        </p:nvPicPr>
        <p:blipFill>
          <a:blip r:embed="rId3"/>
          <a:stretch>
            <a:fillRect/>
          </a:stretch>
        </p:blipFill>
        <p:spPr>
          <a:xfrm>
            <a:off x="2661679" y="1922707"/>
            <a:ext cx="4214577" cy="4161093"/>
          </a:xfrm>
          <a:prstGeom prst="rect">
            <a:avLst/>
          </a:prstGeom>
        </p:spPr>
      </p:pic>
      <p:sp>
        <p:nvSpPr>
          <p:cNvPr id="5" name="TextBox 4">
            <a:extLst>
              <a:ext uri="{FF2B5EF4-FFF2-40B4-BE49-F238E27FC236}">
                <a16:creationId xmlns:a16="http://schemas.microsoft.com/office/drawing/2014/main" id="{E259B27D-6F00-0BD7-EDB4-6B86026131D8}"/>
              </a:ext>
            </a:extLst>
          </p:cNvPr>
          <p:cNvSpPr txBox="1"/>
          <p:nvPr/>
        </p:nvSpPr>
        <p:spPr>
          <a:xfrm>
            <a:off x="683662" y="1163136"/>
            <a:ext cx="7812153" cy="769441"/>
          </a:xfrm>
          <a:prstGeom prst="rect">
            <a:avLst/>
          </a:prstGeom>
          <a:solidFill>
            <a:srgbClr val="EDEEB8"/>
          </a:solidFill>
        </p:spPr>
        <p:txBody>
          <a:bodyPr wrap="square">
            <a:spAutoFit/>
          </a:bodyPr>
          <a:lstStyle/>
          <a:p>
            <a:pPr algn="ctr"/>
            <a:r>
              <a:rPr lang="uk-UA" sz="2200" dirty="0">
                <a:latin typeface="Times New Roman" pitchFamily="18" charset="0"/>
                <a:cs typeface="Times New Roman" pitchFamily="18" charset="0"/>
              </a:rPr>
              <a:t>Запуск таргетованої реклами</a:t>
            </a:r>
            <a:r>
              <a:rPr lang="en-US" sz="2200" dirty="0">
                <a:latin typeface="Times New Roman" pitchFamily="18" charset="0"/>
                <a:cs typeface="Times New Roman" pitchFamily="18" charset="0"/>
              </a:rPr>
              <a:t> </a:t>
            </a:r>
            <a:r>
              <a:rPr lang="uk-UA" sz="2200" dirty="0">
                <a:latin typeface="Times New Roman" pitchFamily="18" charset="0"/>
                <a:cs typeface="Times New Roman" pitchFamily="18" charset="0"/>
              </a:rPr>
              <a:t>в інстаграмі</a:t>
            </a:r>
          </a:p>
          <a:p>
            <a:pPr algn="ctr"/>
            <a:r>
              <a:rPr lang="uk-UA" sz="2200" b="1" dirty="0">
                <a:latin typeface="Times New Roman" pitchFamily="18" charset="0"/>
                <a:cs typeface="Times New Roman" pitchFamily="18" charset="0"/>
              </a:rPr>
              <a:t>через програму інстаграм</a:t>
            </a:r>
          </a:p>
        </p:txBody>
      </p:sp>
      <p:sp>
        <p:nvSpPr>
          <p:cNvPr id="6" name="TextBox 5">
            <a:extLst>
              <a:ext uri="{FF2B5EF4-FFF2-40B4-BE49-F238E27FC236}">
                <a16:creationId xmlns:a16="http://schemas.microsoft.com/office/drawing/2014/main" id="{0E095889-1758-8691-0B67-B6DDBA8A62E9}"/>
              </a:ext>
            </a:extLst>
          </p:cNvPr>
          <p:cNvSpPr txBox="1"/>
          <p:nvPr/>
        </p:nvSpPr>
        <p:spPr>
          <a:xfrm>
            <a:off x="142404" y="4098709"/>
            <a:ext cx="2160240" cy="1446550"/>
          </a:xfrm>
          <a:prstGeom prst="rect">
            <a:avLst/>
          </a:prstGeom>
          <a:noFill/>
        </p:spPr>
        <p:txBody>
          <a:bodyPr wrap="square">
            <a:spAutoFit/>
          </a:bodyPr>
          <a:lstStyle/>
          <a:p>
            <a:pPr algn="ctr"/>
            <a:r>
              <a:rPr lang="uk-UA" sz="2200" dirty="0">
                <a:latin typeface="Times New Roman" pitchFamily="18" charset="0"/>
                <a:cs typeface="Times New Roman" pitchFamily="18" charset="0"/>
              </a:rPr>
              <a:t>Які в нас можливості щодо створення аудиторії?</a:t>
            </a:r>
            <a:endParaRPr lang="uk-UA" sz="2200" b="1" dirty="0">
              <a:latin typeface="Times New Roman" pitchFamily="18" charset="0"/>
              <a:cs typeface="Times New Roman" pitchFamily="18" charset="0"/>
            </a:endParaRPr>
          </a:p>
        </p:txBody>
      </p:sp>
      <p:sp>
        <p:nvSpPr>
          <p:cNvPr id="7" name="Ліва фігурна дужка 6">
            <a:extLst>
              <a:ext uri="{FF2B5EF4-FFF2-40B4-BE49-F238E27FC236}">
                <a16:creationId xmlns:a16="http://schemas.microsoft.com/office/drawing/2014/main" id="{3A8A0E6E-D417-707C-13C2-5C9D656FA119}"/>
              </a:ext>
            </a:extLst>
          </p:cNvPr>
          <p:cNvSpPr/>
          <p:nvPr/>
        </p:nvSpPr>
        <p:spPr>
          <a:xfrm>
            <a:off x="2237563" y="4365104"/>
            <a:ext cx="424116" cy="1718695"/>
          </a:xfrm>
          <a:prstGeom prst="leftBrac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mc:AlternateContent xmlns:mc="http://schemas.openxmlformats.org/markup-compatibility/2006" xmlns:p14="http://schemas.microsoft.com/office/powerpoint/2010/main">
        <mc:Choice Requires="p14">
          <p:contentPart p14:bwMode="auto" r:id="rId4">
            <p14:nvContentPartPr>
              <p14:cNvPr id="8" name="Рукописні дані 7">
                <a:extLst>
                  <a:ext uri="{FF2B5EF4-FFF2-40B4-BE49-F238E27FC236}">
                    <a16:creationId xmlns:a16="http://schemas.microsoft.com/office/drawing/2014/main" id="{82047073-37EC-E52A-87B3-7826C88C1941}"/>
                  </a:ext>
                </a:extLst>
              </p14:cNvPr>
              <p14:cNvContentPartPr/>
              <p14:nvPr/>
            </p14:nvContentPartPr>
            <p14:xfrm>
              <a:off x="4070253" y="4219328"/>
              <a:ext cx="532080" cy="449280"/>
            </p14:xfrm>
          </p:contentPart>
        </mc:Choice>
        <mc:Fallback xmlns="">
          <p:pic>
            <p:nvPicPr>
              <p:cNvPr id="8" name="Рукописні дані 7">
                <a:extLst>
                  <a:ext uri="{FF2B5EF4-FFF2-40B4-BE49-F238E27FC236}">
                    <a16:creationId xmlns:a16="http://schemas.microsoft.com/office/drawing/2014/main" id="{82047073-37EC-E52A-87B3-7826C88C1941}"/>
                  </a:ext>
                </a:extLst>
              </p:cNvPr>
              <p:cNvPicPr/>
              <p:nvPr/>
            </p:nvPicPr>
            <p:blipFill>
              <a:blip r:embed="rId5"/>
              <a:stretch>
                <a:fillRect/>
              </a:stretch>
            </p:blipFill>
            <p:spPr>
              <a:xfrm>
                <a:off x="4034253" y="4147328"/>
                <a:ext cx="603720" cy="592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Рукописні дані 8">
                <a:extLst>
                  <a:ext uri="{FF2B5EF4-FFF2-40B4-BE49-F238E27FC236}">
                    <a16:creationId xmlns:a16="http://schemas.microsoft.com/office/drawing/2014/main" id="{A0101F93-40C6-566E-4528-0F5DDB6C5ABA}"/>
                  </a:ext>
                </a:extLst>
              </p14:cNvPr>
              <p14:cNvContentPartPr/>
              <p14:nvPr/>
            </p14:nvContentPartPr>
            <p14:xfrm>
              <a:off x="4144413" y="4684808"/>
              <a:ext cx="660600" cy="482760"/>
            </p14:xfrm>
          </p:contentPart>
        </mc:Choice>
        <mc:Fallback xmlns="">
          <p:pic>
            <p:nvPicPr>
              <p:cNvPr id="9" name="Рукописні дані 8">
                <a:extLst>
                  <a:ext uri="{FF2B5EF4-FFF2-40B4-BE49-F238E27FC236}">
                    <a16:creationId xmlns:a16="http://schemas.microsoft.com/office/drawing/2014/main" id="{A0101F93-40C6-566E-4528-0F5DDB6C5ABA}"/>
                  </a:ext>
                </a:extLst>
              </p:cNvPr>
              <p:cNvPicPr/>
              <p:nvPr/>
            </p:nvPicPr>
            <p:blipFill>
              <a:blip r:embed="rId7"/>
              <a:stretch>
                <a:fillRect/>
              </a:stretch>
            </p:blipFill>
            <p:spPr>
              <a:xfrm>
                <a:off x="4108413" y="4612808"/>
                <a:ext cx="732240" cy="626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Рукописні дані 9">
                <a:extLst>
                  <a:ext uri="{FF2B5EF4-FFF2-40B4-BE49-F238E27FC236}">
                    <a16:creationId xmlns:a16="http://schemas.microsoft.com/office/drawing/2014/main" id="{6D5B9BAB-E542-7380-719F-3BE94EBBA252}"/>
                  </a:ext>
                </a:extLst>
              </p14:cNvPr>
              <p14:cNvContentPartPr/>
              <p14:nvPr/>
            </p14:nvContentPartPr>
            <p14:xfrm>
              <a:off x="4291653" y="5452328"/>
              <a:ext cx="424800" cy="357480"/>
            </p14:xfrm>
          </p:contentPart>
        </mc:Choice>
        <mc:Fallback xmlns="">
          <p:pic>
            <p:nvPicPr>
              <p:cNvPr id="10" name="Рукописні дані 9">
                <a:extLst>
                  <a:ext uri="{FF2B5EF4-FFF2-40B4-BE49-F238E27FC236}">
                    <a16:creationId xmlns:a16="http://schemas.microsoft.com/office/drawing/2014/main" id="{6D5B9BAB-E542-7380-719F-3BE94EBBA252}"/>
                  </a:ext>
                </a:extLst>
              </p:cNvPr>
              <p:cNvPicPr/>
              <p:nvPr/>
            </p:nvPicPr>
            <p:blipFill>
              <a:blip r:embed="rId9"/>
              <a:stretch>
                <a:fillRect/>
              </a:stretch>
            </p:blipFill>
            <p:spPr>
              <a:xfrm>
                <a:off x="4255653" y="5380328"/>
                <a:ext cx="49644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Рукописні дані 12">
                <a:extLst>
                  <a:ext uri="{FF2B5EF4-FFF2-40B4-BE49-F238E27FC236}">
                    <a16:creationId xmlns:a16="http://schemas.microsoft.com/office/drawing/2014/main" id="{915BBAB4-2E82-489B-130F-8A4E3F33AD8B}"/>
                  </a:ext>
                </a:extLst>
              </p14:cNvPr>
              <p14:cNvContentPartPr/>
              <p14:nvPr/>
            </p14:nvContentPartPr>
            <p14:xfrm>
              <a:off x="4940373" y="5464928"/>
              <a:ext cx="361440" cy="322560"/>
            </p14:xfrm>
          </p:contentPart>
        </mc:Choice>
        <mc:Fallback xmlns="">
          <p:pic>
            <p:nvPicPr>
              <p:cNvPr id="13" name="Рукописні дані 12">
                <a:extLst>
                  <a:ext uri="{FF2B5EF4-FFF2-40B4-BE49-F238E27FC236}">
                    <a16:creationId xmlns:a16="http://schemas.microsoft.com/office/drawing/2014/main" id="{915BBAB4-2E82-489B-130F-8A4E3F33AD8B}"/>
                  </a:ext>
                </a:extLst>
              </p:cNvPr>
              <p:cNvPicPr/>
              <p:nvPr/>
            </p:nvPicPr>
            <p:blipFill>
              <a:blip r:embed="rId11"/>
              <a:stretch>
                <a:fillRect/>
              </a:stretch>
            </p:blipFill>
            <p:spPr>
              <a:xfrm>
                <a:off x="4904373" y="5392928"/>
                <a:ext cx="433080" cy="466200"/>
              </a:xfrm>
              <a:prstGeom prst="rect">
                <a:avLst/>
              </a:prstGeom>
            </p:spPr>
          </p:pic>
        </mc:Fallback>
      </mc:AlternateContent>
    </p:spTree>
    <p:extLst>
      <p:ext uri="{BB962C8B-B14F-4D97-AF65-F5344CB8AC3E}">
        <p14:creationId xmlns:p14="http://schemas.microsoft.com/office/powerpoint/2010/main" val="15017501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BCA4867-6DB0-575A-1512-2600F8179D37}"/>
              </a:ext>
            </a:extLst>
          </p:cNvPr>
          <p:cNvSpPr txBox="1"/>
          <p:nvPr/>
        </p:nvSpPr>
        <p:spPr>
          <a:xfrm>
            <a:off x="688727" y="1023032"/>
            <a:ext cx="7806995" cy="954107"/>
          </a:xfrm>
          <a:prstGeom prst="rect">
            <a:avLst/>
          </a:prstGeom>
          <a:noFill/>
        </p:spPr>
        <p:txBody>
          <a:bodyPr wrap="square">
            <a:spAutoFit/>
          </a:bodyPr>
          <a:lstStyle/>
          <a:p>
            <a:pPr algn="ctr"/>
            <a:r>
              <a:rPr lang="uk-UA" sz="2800" dirty="0">
                <a:latin typeface="Times New Roman" pitchFamily="18" charset="0"/>
                <a:cs typeface="Times New Roman" pitchFamily="18" charset="0"/>
              </a:rPr>
              <a:t>Запуск таргетованої реклами</a:t>
            </a:r>
            <a:r>
              <a:rPr lang="en-US" sz="2800" dirty="0">
                <a:latin typeface="Times New Roman" pitchFamily="18" charset="0"/>
                <a:cs typeface="Times New Roman" pitchFamily="18" charset="0"/>
              </a:rPr>
              <a:t> </a:t>
            </a:r>
            <a:r>
              <a:rPr lang="uk-UA" sz="2800" dirty="0">
                <a:latin typeface="Times New Roman" pitchFamily="18" charset="0"/>
                <a:cs typeface="Times New Roman" pitchFamily="18" charset="0"/>
              </a:rPr>
              <a:t>в інстаграмі </a:t>
            </a:r>
          </a:p>
          <a:p>
            <a:pPr algn="ctr"/>
            <a:r>
              <a:rPr lang="uk-UA" sz="2800" b="1" dirty="0">
                <a:latin typeface="Times New Roman" pitchFamily="18" charset="0"/>
                <a:cs typeface="Times New Roman" pitchFamily="18" charset="0"/>
              </a:rPr>
              <a:t>через </a:t>
            </a:r>
            <a:r>
              <a:rPr lang="en-US" sz="2800" b="1" dirty="0">
                <a:latin typeface="Times New Roman" pitchFamily="18" charset="0"/>
                <a:cs typeface="Times New Roman" pitchFamily="18" charset="0"/>
              </a:rPr>
              <a:t>Ads Manager</a:t>
            </a:r>
            <a:endParaRPr lang="uk-UA" sz="28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809EA8B-F9AB-F7FF-DFC4-9FD8B0ADC057}"/>
              </a:ext>
            </a:extLst>
          </p:cNvPr>
          <p:cNvSpPr txBox="1"/>
          <p:nvPr/>
        </p:nvSpPr>
        <p:spPr>
          <a:xfrm>
            <a:off x="688726" y="1970834"/>
            <a:ext cx="4572001" cy="4154984"/>
          </a:xfrm>
          <a:prstGeom prst="rect">
            <a:avLst/>
          </a:prstGeom>
          <a:noFill/>
        </p:spPr>
        <p:txBody>
          <a:bodyPr wrap="square">
            <a:spAutoFit/>
          </a:bodyPr>
          <a:lstStyle/>
          <a:p>
            <a:pPr algn="l" rtl="0" fontAlgn="base">
              <a:buFont typeface="Arial" panose="020B0604020202020204" pitchFamily="34" charset="0"/>
              <a:buChar char="•"/>
            </a:pPr>
            <a:r>
              <a:rPr lang="uk-UA" sz="2200" b="0" i="0" dirty="0">
                <a:solidFill>
                  <a:srgbClr val="000000"/>
                </a:solidFill>
                <a:effectLst/>
                <a:latin typeface="Times New Roman" panose="02020603050405020304" pitchFamily="18" charset="0"/>
                <a:cs typeface="Times New Roman" panose="02020603050405020304" pitchFamily="18" charset="0"/>
              </a:rPr>
              <a:t>вік;</a:t>
            </a:r>
          </a:p>
          <a:p>
            <a:pPr algn="l" rtl="0" fontAlgn="base">
              <a:buFont typeface="Arial" panose="020B0604020202020204" pitchFamily="34" charset="0"/>
              <a:buChar char="•"/>
            </a:pPr>
            <a:r>
              <a:rPr lang="uk-UA" sz="2200" b="0" i="0" dirty="0">
                <a:solidFill>
                  <a:srgbClr val="000000"/>
                </a:solidFill>
                <a:effectLst/>
                <a:latin typeface="Times New Roman" panose="02020603050405020304" pitchFamily="18" charset="0"/>
                <a:cs typeface="Times New Roman" panose="02020603050405020304" pitchFamily="18" charset="0"/>
              </a:rPr>
              <a:t>географія (локально чи регіонально);</a:t>
            </a:r>
          </a:p>
          <a:p>
            <a:pPr algn="l" rtl="0" fontAlgn="base">
              <a:buFont typeface="Arial" panose="020B0604020202020204" pitchFamily="34" charset="0"/>
              <a:buChar char="•"/>
            </a:pPr>
            <a:r>
              <a:rPr lang="uk-UA" sz="2200" b="0" i="0" dirty="0">
                <a:solidFill>
                  <a:srgbClr val="000000"/>
                </a:solidFill>
                <a:effectLst/>
                <a:latin typeface="Times New Roman" panose="02020603050405020304" pitchFamily="18" charset="0"/>
                <a:cs typeface="Times New Roman" panose="02020603050405020304" pitchFamily="18" charset="0"/>
              </a:rPr>
              <a:t>стать;</a:t>
            </a:r>
          </a:p>
          <a:p>
            <a:pPr algn="l" rtl="0" fontAlgn="base">
              <a:buFont typeface="Arial" panose="020B0604020202020204" pitchFamily="34" charset="0"/>
              <a:buChar char="•"/>
            </a:pPr>
            <a:r>
              <a:rPr lang="uk-UA" sz="2200" b="0" i="0" dirty="0">
                <a:solidFill>
                  <a:srgbClr val="000000"/>
                </a:solidFill>
                <a:effectLst/>
                <a:latin typeface="Times New Roman" panose="02020603050405020304" pitchFamily="18" charset="0"/>
                <a:cs typeface="Times New Roman" panose="02020603050405020304" pitchFamily="18" charset="0"/>
              </a:rPr>
              <a:t>мова;</a:t>
            </a:r>
          </a:p>
          <a:p>
            <a:pPr algn="l" rtl="0" fontAlgn="base">
              <a:buFont typeface="Arial" panose="020B0604020202020204" pitchFamily="34" charset="0"/>
              <a:buChar char="•"/>
            </a:pPr>
            <a:r>
              <a:rPr lang="uk-UA" sz="2200" b="0" i="0" dirty="0">
                <a:solidFill>
                  <a:srgbClr val="000000"/>
                </a:solidFill>
                <a:effectLst/>
                <a:latin typeface="Times New Roman" panose="02020603050405020304" pitchFamily="18" charset="0"/>
                <a:cs typeface="Times New Roman" panose="02020603050405020304" pitchFamily="18" charset="0"/>
              </a:rPr>
              <a:t>демографія (освіта, сімейний стан, події у житті, робота тощо);</a:t>
            </a:r>
          </a:p>
          <a:p>
            <a:pPr algn="l" rtl="0" fontAlgn="base">
              <a:buFont typeface="Arial" panose="020B0604020202020204" pitchFamily="34" charset="0"/>
              <a:buChar char="•"/>
            </a:pPr>
            <a:r>
              <a:rPr lang="uk-UA" sz="2200" b="0" i="0" dirty="0">
                <a:solidFill>
                  <a:srgbClr val="000000"/>
                </a:solidFill>
                <a:effectLst/>
                <a:latin typeface="Times New Roman" panose="02020603050405020304" pitchFamily="18" charset="0"/>
                <a:cs typeface="Times New Roman" panose="02020603050405020304" pitchFamily="18" charset="0"/>
              </a:rPr>
              <a:t>інтереси;</a:t>
            </a:r>
          </a:p>
          <a:p>
            <a:pPr algn="l" rtl="0" fontAlgn="base">
              <a:buFont typeface="Arial" panose="020B0604020202020204" pitchFamily="34" charset="0"/>
              <a:buChar char="•"/>
            </a:pPr>
            <a:r>
              <a:rPr lang="uk-UA" sz="2200" b="0" i="0" dirty="0">
                <a:solidFill>
                  <a:srgbClr val="000000"/>
                </a:solidFill>
                <a:effectLst/>
                <a:latin typeface="Times New Roman" panose="02020603050405020304" pitchFamily="18" charset="0"/>
                <a:cs typeface="Times New Roman" panose="02020603050405020304" pitchFamily="18" charset="0"/>
              </a:rPr>
              <a:t>поведінка (наприклад, через який смартфон сидять в інтернеті)</a:t>
            </a:r>
          </a:p>
          <a:p>
            <a:pPr algn="l" rtl="0" fontAlgn="base">
              <a:buFont typeface="Arial" panose="020B0604020202020204" pitchFamily="34" charset="0"/>
              <a:buChar char="•"/>
            </a:pPr>
            <a:r>
              <a:rPr lang="uk-UA" sz="2200" dirty="0">
                <a:solidFill>
                  <a:srgbClr val="000000"/>
                </a:solidFill>
                <a:latin typeface="Times New Roman" panose="02020603050405020304" pitchFamily="18" charset="0"/>
                <a:cs typeface="Times New Roman" panose="02020603050405020304" pitchFamily="18" charset="0"/>
              </a:rPr>
              <a:t>ретаргетинг (по файлу, по пікселю, самому профілю, подібні аудиторії)</a:t>
            </a:r>
            <a:endParaRPr lang="uk-UA" sz="2200" b="0" i="0" dirty="0">
              <a:solidFill>
                <a:srgbClr val="00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577EA3E-56FF-2563-9826-F1E50AC4E8BC}"/>
              </a:ext>
            </a:extLst>
          </p:cNvPr>
          <p:cNvSpPr txBox="1"/>
          <p:nvPr/>
        </p:nvSpPr>
        <p:spPr>
          <a:xfrm>
            <a:off x="5436096" y="3501008"/>
            <a:ext cx="3384376" cy="800219"/>
          </a:xfrm>
          <a:prstGeom prst="rect">
            <a:avLst/>
          </a:prstGeom>
          <a:solidFill>
            <a:schemeClr val="accent2">
              <a:lumMod val="40000"/>
              <a:lumOff val="60000"/>
            </a:schemeClr>
          </a:solidFill>
        </p:spPr>
        <p:txBody>
          <a:bodyPr wrap="square">
            <a:spAutoFit/>
          </a:bodyPr>
          <a:lstStyle/>
          <a:p>
            <a:pPr algn="ctr"/>
            <a:r>
              <a:rPr lang="uk-UA" sz="2300" b="0" i="0" dirty="0">
                <a:solidFill>
                  <a:schemeClr val="accent3">
                    <a:lumMod val="50000"/>
                  </a:schemeClr>
                </a:solidFill>
                <a:effectLst/>
                <a:latin typeface="Times New Roman" panose="02020603050405020304" pitchFamily="18" charset="0"/>
                <a:cs typeface="Times New Roman" panose="02020603050405020304" pitchFamily="18" charset="0"/>
              </a:rPr>
              <a:t>Можемо виключити деякі характеристики</a:t>
            </a:r>
            <a:endParaRPr lang="uk-UA" sz="23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DB16A63-D491-3DE8-3743-36E0EDFD4866}"/>
              </a:ext>
            </a:extLst>
          </p:cNvPr>
          <p:cNvSpPr txBox="1"/>
          <p:nvPr/>
        </p:nvSpPr>
        <p:spPr>
          <a:xfrm>
            <a:off x="4971575" y="4301227"/>
            <a:ext cx="3812058" cy="800219"/>
          </a:xfrm>
          <a:prstGeom prst="rect">
            <a:avLst/>
          </a:prstGeom>
          <a:solidFill>
            <a:schemeClr val="accent3">
              <a:lumMod val="40000"/>
              <a:lumOff val="60000"/>
            </a:schemeClr>
          </a:solidFill>
        </p:spPr>
        <p:txBody>
          <a:bodyPr wrap="square">
            <a:spAutoFit/>
          </a:bodyPr>
          <a:lstStyle/>
          <a:p>
            <a:pPr algn="ctr"/>
            <a:r>
              <a:rPr lang="uk-UA" sz="2300" b="0" i="0" dirty="0">
                <a:solidFill>
                  <a:schemeClr val="accent5">
                    <a:lumMod val="75000"/>
                  </a:schemeClr>
                </a:solidFill>
                <a:effectLst/>
                <a:latin typeface="Times New Roman" panose="02020603050405020304" pitchFamily="18" charset="0"/>
                <a:cs typeface="Times New Roman" panose="02020603050405020304" pitchFamily="18" charset="0"/>
              </a:rPr>
              <a:t>Можемо обрати частоту показів реклами</a:t>
            </a:r>
            <a:endParaRPr lang="uk-UA" sz="23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15174B6-0D71-AC4C-F7C6-B11D2C877BB7}"/>
              </a:ext>
            </a:extLst>
          </p:cNvPr>
          <p:cNvSpPr txBox="1"/>
          <p:nvPr/>
        </p:nvSpPr>
        <p:spPr>
          <a:xfrm>
            <a:off x="3707904" y="1992903"/>
            <a:ext cx="4211960" cy="1508105"/>
          </a:xfrm>
          <a:prstGeom prst="rect">
            <a:avLst/>
          </a:prstGeom>
          <a:solidFill>
            <a:schemeClr val="accent5">
              <a:lumMod val="20000"/>
              <a:lumOff val="80000"/>
            </a:schemeClr>
          </a:solidFill>
        </p:spPr>
        <p:txBody>
          <a:bodyPr wrap="square">
            <a:spAutoFit/>
          </a:bodyPr>
          <a:lstStyle/>
          <a:p>
            <a:pPr algn="ctr"/>
            <a:r>
              <a:rPr lang="uk-UA" sz="2300" dirty="0">
                <a:solidFill>
                  <a:srgbClr val="AE2A88"/>
                </a:solidFill>
                <a:latin typeface="Times New Roman" panose="02020603050405020304" pitchFamily="18" charset="0"/>
                <a:cs typeface="Times New Roman" panose="02020603050405020304" pitchFamily="18" charset="0"/>
              </a:rPr>
              <a:t>Оголошення можемо створити з нуля або ж обрати для реклами існуючий пост в одній з соцмереж</a:t>
            </a:r>
          </a:p>
        </p:txBody>
      </p:sp>
      <p:sp>
        <p:nvSpPr>
          <p:cNvPr id="13" name="TextBox 12">
            <a:extLst>
              <a:ext uri="{FF2B5EF4-FFF2-40B4-BE49-F238E27FC236}">
                <a16:creationId xmlns:a16="http://schemas.microsoft.com/office/drawing/2014/main" id="{420816B9-6AAA-D026-BE9C-D38B249C959F}"/>
              </a:ext>
            </a:extLst>
          </p:cNvPr>
          <p:cNvSpPr txBox="1"/>
          <p:nvPr/>
        </p:nvSpPr>
        <p:spPr>
          <a:xfrm>
            <a:off x="5464621" y="5105480"/>
            <a:ext cx="3384376" cy="800219"/>
          </a:xfrm>
          <a:prstGeom prst="rect">
            <a:avLst/>
          </a:prstGeom>
          <a:solidFill>
            <a:schemeClr val="bg1">
              <a:lumMod val="85000"/>
            </a:schemeClr>
          </a:solidFill>
        </p:spPr>
        <p:txBody>
          <a:bodyPr wrap="square">
            <a:spAutoFit/>
          </a:bodyPr>
          <a:lstStyle/>
          <a:p>
            <a:pPr algn="ctr"/>
            <a:r>
              <a:rPr lang="uk-UA" sz="2300" b="0" i="0" dirty="0">
                <a:solidFill>
                  <a:schemeClr val="bg2">
                    <a:lumMod val="50000"/>
                  </a:schemeClr>
                </a:solidFill>
                <a:effectLst/>
                <a:latin typeface="Times New Roman" panose="02020603050405020304" pitchFamily="18" charset="0"/>
                <a:cs typeface="Times New Roman" panose="02020603050405020304" pitchFamily="18" charset="0"/>
              </a:rPr>
              <a:t>Можемо сегментувати аудиторії</a:t>
            </a:r>
            <a:endParaRPr lang="uk-UA" sz="2300" dirty="0">
              <a:solidFill>
                <a:schemeClr val="bg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97335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4E6D56E-E46D-B327-A101-EA89DF81B89A}"/>
              </a:ext>
            </a:extLst>
          </p:cNvPr>
          <p:cNvSpPr txBox="1"/>
          <p:nvPr/>
        </p:nvSpPr>
        <p:spPr>
          <a:xfrm>
            <a:off x="854628" y="1196752"/>
            <a:ext cx="7561068" cy="492443"/>
          </a:xfrm>
          <a:prstGeom prst="rect">
            <a:avLst/>
          </a:prstGeom>
          <a:noFill/>
        </p:spPr>
        <p:txBody>
          <a:bodyPr wrap="square">
            <a:spAutoFit/>
          </a:bodyPr>
          <a:lstStyle/>
          <a:p>
            <a:pPr algn="ctr"/>
            <a:r>
              <a:rPr lang="uk-UA" sz="2600" b="1" dirty="0">
                <a:latin typeface="Times New Roman" panose="02020603050405020304" pitchFamily="18" charset="0"/>
                <a:cs typeface="Times New Roman" panose="02020603050405020304" pitchFamily="18" charset="0"/>
              </a:rPr>
              <a:t>ЦІЛІ РЕКЛАМНИХ КАМПАНІЙ</a:t>
            </a:r>
            <a:endParaRPr lang="en-US" dirty="0">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48E5A9D7-9C4B-9389-5428-4705F12F2FB4}"/>
              </a:ext>
            </a:extLst>
          </p:cNvPr>
          <p:cNvPicPr>
            <a:picLocks noChangeAspect="1"/>
          </p:cNvPicPr>
          <p:nvPr/>
        </p:nvPicPr>
        <p:blipFill>
          <a:blip r:embed="rId3"/>
          <a:stretch>
            <a:fillRect/>
          </a:stretch>
        </p:blipFill>
        <p:spPr>
          <a:xfrm>
            <a:off x="639104" y="1834480"/>
            <a:ext cx="2236466" cy="1356719"/>
          </a:xfrm>
          <a:prstGeom prst="rect">
            <a:avLst/>
          </a:prstGeom>
        </p:spPr>
      </p:pic>
      <p:pic>
        <p:nvPicPr>
          <p:cNvPr id="18" name="Рисунок 17">
            <a:extLst>
              <a:ext uri="{FF2B5EF4-FFF2-40B4-BE49-F238E27FC236}">
                <a16:creationId xmlns:a16="http://schemas.microsoft.com/office/drawing/2014/main" id="{729AC0F8-8040-FDE0-1586-0FFC6697F702}"/>
              </a:ext>
            </a:extLst>
          </p:cNvPr>
          <p:cNvPicPr>
            <a:picLocks noChangeAspect="1"/>
          </p:cNvPicPr>
          <p:nvPr/>
        </p:nvPicPr>
        <p:blipFill>
          <a:blip r:embed="rId4"/>
          <a:stretch>
            <a:fillRect/>
          </a:stretch>
        </p:blipFill>
        <p:spPr>
          <a:xfrm>
            <a:off x="3059832" y="1848173"/>
            <a:ext cx="2520280" cy="2936855"/>
          </a:xfrm>
          <a:prstGeom prst="rect">
            <a:avLst/>
          </a:prstGeom>
        </p:spPr>
      </p:pic>
      <p:pic>
        <p:nvPicPr>
          <p:cNvPr id="20" name="Рисунок 19">
            <a:extLst>
              <a:ext uri="{FF2B5EF4-FFF2-40B4-BE49-F238E27FC236}">
                <a16:creationId xmlns:a16="http://schemas.microsoft.com/office/drawing/2014/main" id="{F3C43C13-F894-4FE2-CF52-B65F6F358737}"/>
              </a:ext>
            </a:extLst>
          </p:cNvPr>
          <p:cNvPicPr>
            <a:picLocks noChangeAspect="1"/>
          </p:cNvPicPr>
          <p:nvPr/>
        </p:nvPicPr>
        <p:blipFill>
          <a:blip r:embed="rId5"/>
          <a:stretch>
            <a:fillRect/>
          </a:stretch>
        </p:blipFill>
        <p:spPr>
          <a:xfrm>
            <a:off x="5764374" y="1845210"/>
            <a:ext cx="2651322" cy="1760562"/>
          </a:xfrm>
          <a:prstGeom prst="rect">
            <a:avLst/>
          </a:prstGeom>
        </p:spPr>
      </p:pic>
      <p:sp>
        <p:nvSpPr>
          <p:cNvPr id="22" name="TextBox 21">
            <a:extLst>
              <a:ext uri="{FF2B5EF4-FFF2-40B4-BE49-F238E27FC236}">
                <a16:creationId xmlns:a16="http://schemas.microsoft.com/office/drawing/2014/main" id="{5EFB213C-09EA-E5E4-D51C-E1560A6E2F33}"/>
              </a:ext>
            </a:extLst>
          </p:cNvPr>
          <p:cNvSpPr txBox="1"/>
          <p:nvPr/>
        </p:nvSpPr>
        <p:spPr>
          <a:xfrm>
            <a:off x="639104" y="3211480"/>
            <a:ext cx="2420728" cy="2446824"/>
          </a:xfrm>
          <a:prstGeom prst="rect">
            <a:avLst/>
          </a:prstGeom>
          <a:noFill/>
        </p:spPr>
        <p:txBody>
          <a:bodyPr wrap="square">
            <a:spAutoFit/>
          </a:bodyPr>
          <a:lstStyle/>
          <a:p>
            <a:pPr algn="l"/>
            <a:r>
              <a:rPr lang="uk-UA" b="1" dirty="0">
                <a:latin typeface="Times New Roman" panose="02020603050405020304" pitchFamily="18" charset="0"/>
                <a:cs typeface="Times New Roman" panose="02020603050405020304" pitchFamily="18" charset="0"/>
              </a:rPr>
              <a:t>Впізнаваність бренду</a:t>
            </a:r>
          </a:p>
          <a:p>
            <a:pPr algn="l"/>
            <a:r>
              <a:rPr lang="uk-UA" sz="1500" dirty="0">
                <a:latin typeface="Times New Roman" panose="02020603050405020304" pitchFamily="18" charset="0"/>
                <a:cs typeface="Times New Roman" panose="02020603050405020304" pitchFamily="18" charset="0"/>
              </a:rPr>
              <a:t>Проміжна мета – щоб якомога більше людей з цільової аудиторії бренду побачили і запам’ятали рекламу. Глобальна мета – сформувати у потенційних покупців пряму асоціацію між товаром і компанією-продавцем</a:t>
            </a:r>
            <a:endParaRPr lang="uk-UA" sz="1500" b="0" i="0" dirty="0">
              <a:solidFill>
                <a:srgbClr val="0B204E"/>
              </a:solidFill>
              <a:effectLst/>
              <a:latin typeface="Arial" panose="020B0604020202020204" pitchFamily="34" charset="0"/>
            </a:endParaRPr>
          </a:p>
        </p:txBody>
      </p:sp>
    </p:spTree>
    <p:extLst>
      <p:ext uri="{BB962C8B-B14F-4D97-AF65-F5344CB8AC3E}">
        <p14:creationId xmlns:p14="http://schemas.microsoft.com/office/powerpoint/2010/main" val="30982755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4E6D56E-E46D-B327-A101-EA89DF81B89A}"/>
              </a:ext>
            </a:extLst>
          </p:cNvPr>
          <p:cNvSpPr txBox="1"/>
          <p:nvPr/>
        </p:nvSpPr>
        <p:spPr>
          <a:xfrm>
            <a:off x="854628" y="1052736"/>
            <a:ext cx="7561068" cy="492443"/>
          </a:xfrm>
          <a:prstGeom prst="rect">
            <a:avLst/>
          </a:prstGeom>
          <a:noFill/>
        </p:spPr>
        <p:txBody>
          <a:bodyPr wrap="square">
            <a:spAutoFit/>
          </a:bodyPr>
          <a:lstStyle/>
          <a:p>
            <a:pPr algn="ctr"/>
            <a:r>
              <a:rPr lang="uk-UA" sz="2600" b="1" dirty="0">
                <a:latin typeface="Times New Roman" panose="02020603050405020304" pitchFamily="18" charset="0"/>
                <a:cs typeface="Times New Roman" panose="02020603050405020304" pitchFamily="18" charset="0"/>
              </a:rPr>
              <a:t>ЦІЛІ РЕКЛАМНИХ КАМПАНІЙ</a:t>
            </a:r>
            <a:endParaRPr lang="en-US"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6D344AE9-CCCF-06DA-D664-8122FE7CE2CC}"/>
              </a:ext>
            </a:extLst>
          </p:cNvPr>
          <p:cNvPicPr>
            <a:picLocks noChangeAspect="1"/>
          </p:cNvPicPr>
          <p:nvPr/>
        </p:nvPicPr>
        <p:blipFill>
          <a:blip r:embed="rId3"/>
          <a:stretch>
            <a:fillRect/>
          </a:stretch>
        </p:blipFill>
        <p:spPr>
          <a:xfrm>
            <a:off x="2195736" y="1556792"/>
            <a:ext cx="4921424" cy="4408250"/>
          </a:xfrm>
          <a:prstGeom prst="rect">
            <a:avLst/>
          </a:prstGeom>
        </p:spPr>
      </p:pic>
    </p:spTree>
    <p:extLst>
      <p:ext uri="{BB962C8B-B14F-4D97-AF65-F5344CB8AC3E}">
        <p14:creationId xmlns:p14="http://schemas.microsoft.com/office/powerpoint/2010/main" val="3971320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010BACC6-A870-4040-A9C9-D5799378BA3B}"/>
              </a:ext>
            </a:extLst>
          </p:cNvPr>
          <p:cNvPicPr>
            <a:picLocks noChangeAspect="1"/>
          </p:cNvPicPr>
          <p:nvPr/>
        </p:nvPicPr>
        <p:blipFill>
          <a:blip r:embed="rId3"/>
          <a:stretch>
            <a:fillRect/>
          </a:stretch>
        </p:blipFill>
        <p:spPr>
          <a:xfrm>
            <a:off x="7958465" y="116632"/>
            <a:ext cx="1074512" cy="377531"/>
          </a:xfrm>
          <a:prstGeom prst="rect">
            <a:avLst/>
          </a:prstGeom>
        </p:spPr>
      </p:pic>
      <p:sp>
        <p:nvSpPr>
          <p:cNvPr id="13" name="TextBox 12">
            <a:extLst>
              <a:ext uri="{FF2B5EF4-FFF2-40B4-BE49-F238E27FC236}">
                <a16:creationId xmlns:a16="http://schemas.microsoft.com/office/drawing/2014/main" id="{189A7615-8803-455E-91B9-37351BFD0D4A}"/>
              </a:ext>
            </a:extLst>
          </p:cNvPr>
          <p:cNvSpPr txBox="1"/>
          <p:nvPr/>
        </p:nvSpPr>
        <p:spPr>
          <a:xfrm>
            <a:off x="2494077" y="650474"/>
            <a:ext cx="6372200" cy="307777"/>
          </a:xfrm>
          <a:prstGeom prst="rect">
            <a:avLst/>
          </a:prstGeom>
          <a:noFill/>
        </p:spPr>
        <p:txBody>
          <a:bodyPr wrap="square">
            <a:spAutoFit/>
          </a:bodyPr>
          <a:lstStyle/>
          <a:p>
            <a:r>
              <a:rPr lang="uk-UA" sz="1400" dirty="0">
                <a:latin typeface="Times New Roman" panose="02020603050405020304" pitchFamily="18" charset="0"/>
                <a:cs typeface="Times New Roman" panose="02020603050405020304" pitchFamily="18" charset="0"/>
              </a:rPr>
              <a:t>Режим доступу: </a:t>
            </a:r>
            <a:r>
              <a:rPr lang="en-US" sz="1400" dirty="0">
                <a:latin typeface="Times New Roman" panose="02020603050405020304" pitchFamily="18" charset="0"/>
                <a:cs typeface="Times New Roman" panose="02020603050405020304" pitchFamily="18" charset="0"/>
              </a:rPr>
              <a:t>https://datareportal.com/reports/digital-2025-global-overview-report</a:t>
            </a:r>
            <a:endParaRPr lang="uk-UA" sz="14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AB15E85E-D777-490A-B5A7-8A5293012845}"/>
              </a:ext>
            </a:extLst>
          </p:cNvPr>
          <p:cNvPicPr>
            <a:picLocks noChangeAspect="1"/>
          </p:cNvPicPr>
          <p:nvPr/>
        </p:nvPicPr>
        <p:blipFill>
          <a:blip r:embed="rId4"/>
          <a:stretch>
            <a:fillRect/>
          </a:stretch>
        </p:blipFill>
        <p:spPr>
          <a:xfrm>
            <a:off x="0" y="1556792"/>
            <a:ext cx="9144000" cy="4543847"/>
          </a:xfrm>
          <a:prstGeom prst="rect">
            <a:avLst/>
          </a:prstGeom>
        </p:spPr>
      </p:pic>
    </p:spTree>
    <p:extLst>
      <p:ext uri="{BB962C8B-B14F-4D97-AF65-F5344CB8AC3E}">
        <p14:creationId xmlns:p14="http://schemas.microsoft.com/office/powerpoint/2010/main" val="2298407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4E6D56E-E46D-B327-A101-EA89DF81B89A}"/>
              </a:ext>
            </a:extLst>
          </p:cNvPr>
          <p:cNvSpPr txBox="1"/>
          <p:nvPr/>
        </p:nvSpPr>
        <p:spPr>
          <a:xfrm>
            <a:off x="1822413" y="1296649"/>
            <a:ext cx="5913817" cy="769441"/>
          </a:xfrm>
          <a:prstGeom prst="rect">
            <a:avLst/>
          </a:prstGeom>
          <a:noFill/>
        </p:spPr>
        <p:txBody>
          <a:bodyPr wrap="square">
            <a:spAutoFit/>
          </a:bodyPr>
          <a:lstStyle/>
          <a:p>
            <a:r>
              <a:rPr lang="uk-UA" sz="2600" b="1" dirty="0">
                <a:latin typeface="Times New Roman" panose="02020603050405020304" pitchFamily="18" charset="0"/>
                <a:cs typeface="Times New Roman" panose="02020603050405020304" pitchFamily="18" charset="0"/>
              </a:rPr>
              <a:t>Розміщення реклами чи плейсменти</a:t>
            </a:r>
          </a:p>
          <a:p>
            <a:r>
              <a:rPr lang="uk-UA" sz="1800" dirty="0">
                <a:solidFill>
                  <a:srgbClr val="000000"/>
                </a:solidFill>
                <a:effectLst/>
                <a:latin typeface="Times New Roman" panose="02020603050405020304" pitchFamily="18" charset="0"/>
                <a:ea typeface="Times New Roman" panose="02020603050405020304" pitchFamily="18" charset="0"/>
              </a:rPr>
              <a:t>–</a:t>
            </a:r>
            <a:r>
              <a:rPr lang="uk-UA" dirty="0">
                <a:latin typeface="Times New Roman" panose="02020603050405020304" pitchFamily="18" charset="0"/>
                <a:cs typeface="Times New Roman" panose="02020603050405020304" pitchFamily="18" charset="0"/>
              </a:rPr>
              <a:t> це місце розміщення реклами, запущене в Ads Manager</a:t>
            </a: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82CADE1-53A8-301F-4C07-F4A0E25C065E}"/>
              </a:ext>
            </a:extLst>
          </p:cNvPr>
          <p:cNvSpPr txBox="1"/>
          <p:nvPr/>
        </p:nvSpPr>
        <p:spPr>
          <a:xfrm>
            <a:off x="1011943" y="2031164"/>
            <a:ext cx="7384805" cy="861774"/>
          </a:xfrm>
          <a:prstGeom prst="rect">
            <a:avLst/>
          </a:prstGeom>
          <a:noFill/>
        </p:spPr>
        <p:txBody>
          <a:bodyPr wrap="square">
            <a:spAutoFit/>
          </a:bodyPr>
          <a:lstStyle/>
          <a:p>
            <a:pPr algn="ctr"/>
            <a:r>
              <a:rPr lang="uk-UA" sz="2500" dirty="0">
                <a:solidFill>
                  <a:schemeClr val="accent3">
                    <a:lumMod val="75000"/>
                  </a:schemeClr>
                </a:solidFill>
                <a:latin typeface="Times New Roman" panose="02020603050405020304" pitchFamily="18" charset="0"/>
                <a:cs typeface="Times New Roman" panose="02020603050405020304" pitchFamily="18" charset="0"/>
              </a:rPr>
              <a:t>Демонструйте свою рекламу потрібним людям у потрібним місцях</a:t>
            </a:r>
          </a:p>
        </p:txBody>
      </p:sp>
      <p:sp>
        <p:nvSpPr>
          <p:cNvPr id="5" name="TextBox 4">
            <a:extLst>
              <a:ext uri="{FF2B5EF4-FFF2-40B4-BE49-F238E27FC236}">
                <a16:creationId xmlns:a16="http://schemas.microsoft.com/office/drawing/2014/main" id="{C6BC4FF6-15FC-E456-8110-D03A031098CE}"/>
              </a:ext>
            </a:extLst>
          </p:cNvPr>
          <p:cNvSpPr txBox="1"/>
          <p:nvPr/>
        </p:nvSpPr>
        <p:spPr>
          <a:xfrm>
            <a:off x="1259632" y="2993032"/>
            <a:ext cx="3312368" cy="646331"/>
          </a:xfrm>
          <a:prstGeom prst="rect">
            <a:avLst/>
          </a:prstGeom>
          <a:solidFill>
            <a:schemeClr val="accent2">
              <a:lumMod val="40000"/>
              <a:lumOff val="60000"/>
            </a:schemeClr>
          </a:solidFill>
        </p:spPr>
        <p:txBody>
          <a:bodyPr wrap="square">
            <a:spAutoFit/>
          </a:bodyPr>
          <a:lstStyle/>
          <a:p>
            <a:pPr algn="ctr"/>
            <a:r>
              <a:rPr lang="uk-UA" b="1" dirty="0">
                <a:latin typeface="Times New Roman" panose="02020603050405020304" pitchFamily="18" charset="0"/>
                <a:cs typeface="Times New Roman" panose="02020603050405020304" pitchFamily="18" charset="0"/>
              </a:rPr>
              <a:t>Автоматичні місця розміщення</a:t>
            </a:r>
            <a:endParaRPr lang="uk-UA"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9F6E10E-CB13-E811-7DF9-F07BBA138CA5}"/>
              </a:ext>
            </a:extLst>
          </p:cNvPr>
          <p:cNvSpPr txBox="1"/>
          <p:nvPr/>
        </p:nvSpPr>
        <p:spPr>
          <a:xfrm>
            <a:off x="4927065" y="2993032"/>
            <a:ext cx="3312368" cy="646331"/>
          </a:xfrm>
          <a:prstGeom prst="rect">
            <a:avLst/>
          </a:prstGeom>
          <a:solidFill>
            <a:schemeClr val="accent2">
              <a:lumMod val="40000"/>
              <a:lumOff val="60000"/>
            </a:schemeClr>
          </a:solidFill>
        </p:spPr>
        <p:txBody>
          <a:bodyPr wrap="square">
            <a:spAutoFit/>
          </a:bodyPr>
          <a:lstStyle/>
          <a:p>
            <a:pPr algn="ctr"/>
            <a:r>
              <a:rPr lang="uk-UA" b="1" dirty="0">
                <a:latin typeface="Times New Roman" panose="02020603050405020304" pitchFamily="18" charset="0"/>
                <a:cs typeface="Times New Roman" panose="02020603050405020304" pitchFamily="18" charset="0"/>
              </a:rPr>
              <a:t>Редагувати місця </a:t>
            </a:r>
          </a:p>
          <a:p>
            <a:pPr algn="ctr"/>
            <a:r>
              <a:rPr lang="uk-UA" b="1" dirty="0">
                <a:latin typeface="Times New Roman" panose="02020603050405020304" pitchFamily="18" charset="0"/>
                <a:cs typeface="Times New Roman" panose="02020603050405020304" pitchFamily="18" charset="0"/>
              </a:rPr>
              <a:t>розміщення</a:t>
            </a:r>
            <a:endParaRPr lang="uk-UA" dirty="0">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688C76FA-F0EE-A3C8-B0EB-345F8B515D19}"/>
              </a:ext>
            </a:extLst>
          </p:cNvPr>
          <p:cNvPicPr>
            <a:picLocks noChangeAspect="1"/>
          </p:cNvPicPr>
          <p:nvPr/>
        </p:nvPicPr>
        <p:blipFill>
          <a:blip r:embed="rId3"/>
          <a:stretch>
            <a:fillRect/>
          </a:stretch>
        </p:blipFill>
        <p:spPr>
          <a:xfrm>
            <a:off x="1964844" y="4028047"/>
            <a:ext cx="5214311" cy="1194610"/>
          </a:xfrm>
          <a:prstGeom prst="rect">
            <a:avLst/>
          </a:prstGeom>
        </p:spPr>
      </p:pic>
      <p:sp>
        <p:nvSpPr>
          <p:cNvPr id="12" name="TextBox 11">
            <a:extLst>
              <a:ext uri="{FF2B5EF4-FFF2-40B4-BE49-F238E27FC236}">
                <a16:creationId xmlns:a16="http://schemas.microsoft.com/office/drawing/2014/main" id="{BB6E2B34-4D20-D0A3-41D2-C8DE091F3D03}"/>
              </a:ext>
            </a:extLst>
          </p:cNvPr>
          <p:cNvSpPr txBox="1"/>
          <p:nvPr/>
        </p:nvSpPr>
        <p:spPr>
          <a:xfrm>
            <a:off x="539552" y="5310326"/>
            <a:ext cx="4387513" cy="923330"/>
          </a:xfrm>
          <a:prstGeom prst="rect">
            <a:avLst/>
          </a:prstGeom>
          <a:noFill/>
        </p:spPr>
        <p:txBody>
          <a:bodyPr wrap="square">
            <a:spAutoFit/>
          </a:bodyPr>
          <a:lstStyle/>
          <a:p>
            <a:r>
              <a:rPr lang="en-US" sz="1800" b="1" dirty="0">
                <a:solidFill>
                  <a:schemeClr val="bg1">
                    <a:lumMod val="65000"/>
                  </a:schemeClr>
                </a:solidFill>
                <a:effectLst/>
                <a:latin typeface="Times New Roman" panose="02020603050405020304" pitchFamily="18" charset="0"/>
                <a:ea typeface="Times New Roman" panose="02020603050405020304" pitchFamily="18" charset="0"/>
              </a:rPr>
              <a:t>Audience Network </a:t>
            </a:r>
            <a:r>
              <a:rPr lang="uk-UA" sz="1800" dirty="0">
                <a:solidFill>
                  <a:schemeClr val="bg1">
                    <a:lumMod val="65000"/>
                  </a:schemeClr>
                </a:solidFill>
                <a:effectLst/>
                <a:latin typeface="Times New Roman" panose="02020603050405020304" pitchFamily="18" charset="0"/>
                <a:ea typeface="Times New Roman" panose="02020603050405020304" pitchFamily="18" charset="0"/>
              </a:rPr>
              <a:t>–</a:t>
            </a:r>
            <a:r>
              <a:rPr lang="uk-UA" dirty="0">
                <a:solidFill>
                  <a:schemeClr val="bg1">
                    <a:lumMod val="65000"/>
                  </a:schemeClr>
                </a:solidFill>
                <a:latin typeface="Times New Roman" panose="02020603050405020304" pitchFamily="18" charset="0"/>
                <a:cs typeface="Times New Roman" panose="02020603050405020304" pitchFamily="18" charset="0"/>
              </a:rPr>
              <a:t> це рекламна мережа партнерських сайтів</a:t>
            </a:r>
            <a:r>
              <a:rPr lang="en-US" dirty="0">
                <a:solidFill>
                  <a:schemeClr val="bg1">
                    <a:lumMod val="65000"/>
                  </a:schemeClr>
                </a:solidFill>
                <a:latin typeface="Times New Roman" panose="02020603050405020304" pitchFamily="18" charset="0"/>
                <a:cs typeface="Times New Roman" panose="02020603050405020304" pitchFamily="18" charset="0"/>
              </a:rPr>
              <a:t> Facebook (</a:t>
            </a:r>
            <a:r>
              <a:rPr lang="uk-UA" dirty="0">
                <a:solidFill>
                  <a:schemeClr val="bg1">
                    <a:lumMod val="65000"/>
                  </a:schemeClr>
                </a:solidFill>
                <a:latin typeface="Times New Roman" panose="02020603050405020304" pitchFamily="18" charset="0"/>
                <a:cs typeface="Times New Roman" panose="02020603050405020304" pitchFamily="18" charset="0"/>
              </a:rPr>
              <a:t>мобільні застосунки, ігри)</a:t>
            </a:r>
            <a:endParaRPr lang="en-US" dirty="0">
              <a:solidFill>
                <a:schemeClr val="bg1">
                  <a:lumMod val="6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15" name="Рукописні дані 14">
                <a:extLst>
                  <a:ext uri="{FF2B5EF4-FFF2-40B4-BE49-F238E27FC236}">
                    <a16:creationId xmlns:a16="http://schemas.microsoft.com/office/drawing/2014/main" id="{D2345BA1-690A-5FE8-A591-7DBA41190B49}"/>
                  </a:ext>
                </a:extLst>
              </p14:cNvPr>
              <p14:cNvContentPartPr/>
              <p14:nvPr/>
            </p14:nvContentPartPr>
            <p14:xfrm>
              <a:off x="5172283" y="2892279"/>
              <a:ext cx="3208680" cy="867600"/>
            </p14:xfrm>
          </p:contentPart>
        </mc:Choice>
        <mc:Fallback xmlns="">
          <p:pic>
            <p:nvPicPr>
              <p:cNvPr id="15" name="Рукописні дані 14">
                <a:extLst>
                  <a:ext uri="{FF2B5EF4-FFF2-40B4-BE49-F238E27FC236}">
                    <a16:creationId xmlns:a16="http://schemas.microsoft.com/office/drawing/2014/main" id="{D2345BA1-690A-5FE8-A591-7DBA41190B49}"/>
                  </a:ext>
                </a:extLst>
              </p:cNvPr>
              <p:cNvPicPr/>
              <p:nvPr/>
            </p:nvPicPr>
            <p:blipFill>
              <a:blip r:embed="rId6"/>
              <a:stretch>
                <a:fillRect/>
              </a:stretch>
            </p:blipFill>
            <p:spPr>
              <a:xfrm>
                <a:off x="5136283" y="2820639"/>
                <a:ext cx="3280320" cy="1011240"/>
              </a:xfrm>
              <a:prstGeom prst="rect">
                <a:avLst/>
              </a:prstGeom>
            </p:spPr>
          </p:pic>
        </mc:Fallback>
      </mc:AlternateContent>
      <p:grpSp>
        <p:nvGrpSpPr>
          <p:cNvPr id="23" name="Групувати 22">
            <a:extLst>
              <a:ext uri="{FF2B5EF4-FFF2-40B4-BE49-F238E27FC236}">
                <a16:creationId xmlns:a16="http://schemas.microsoft.com/office/drawing/2014/main" id="{DA22E7A7-6E73-640A-CCE4-2B31870E72E4}"/>
              </a:ext>
            </a:extLst>
          </p:cNvPr>
          <p:cNvGrpSpPr/>
          <p:nvPr/>
        </p:nvGrpSpPr>
        <p:grpSpPr>
          <a:xfrm>
            <a:off x="5653963" y="3707319"/>
            <a:ext cx="295920" cy="557640"/>
            <a:chOff x="5653963" y="3707319"/>
            <a:chExt cx="295920" cy="557640"/>
          </a:xfrm>
        </p:grpSpPr>
        <mc:AlternateContent xmlns:mc="http://schemas.openxmlformats.org/markup-compatibility/2006" xmlns:p14="http://schemas.microsoft.com/office/powerpoint/2010/main">
          <mc:Choice Requires="p14">
            <p:contentPart p14:bwMode="auto" r:id="rId7">
              <p14:nvContentPartPr>
                <p14:cNvPr id="20" name="Рукописні дані 19">
                  <a:extLst>
                    <a:ext uri="{FF2B5EF4-FFF2-40B4-BE49-F238E27FC236}">
                      <a16:creationId xmlns:a16="http://schemas.microsoft.com/office/drawing/2014/main" id="{09E24B00-1540-E05A-BE17-2AD9F5EEF8B8}"/>
                    </a:ext>
                  </a:extLst>
                </p14:cNvPr>
                <p14:cNvContentPartPr/>
                <p14:nvPr/>
              </p14:nvContentPartPr>
              <p14:xfrm>
                <a:off x="5742163" y="3707319"/>
                <a:ext cx="196200" cy="452160"/>
              </p14:xfrm>
            </p:contentPart>
          </mc:Choice>
          <mc:Fallback xmlns="">
            <p:pic>
              <p:nvPicPr>
                <p:cNvPr id="20" name="Рукописні дані 19">
                  <a:extLst>
                    <a:ext uri="{FF2B5EF4-FFF2-40B4-BE49-F238E27FC236}">
                      <a16:creationId xmlns:a16="http://schemas.microsoft.com/office/drawing/2014/main" id="{09E24B00-1540-E05A-BE17-2AD9F5EEF8B8}"/>
                    </a:ext>
                  </a:extLst>
                </p:cNvPr>
                <p:cNvPicPr/>
                <p:nvPr/>
              </p:nvPicPr>
              <p:blipFill>
                <a:blip r:embed="rId8"/>
                <a:stretch>
                  <a:fillRect/>
                </a:stretch>
              </p:blipFill>
              <p:spPr>
                <a:xfrm>
                  <a:off x="5706523" y="3671679"/>
                  <a:ext cx="267840" cy="523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Рукописні дані 20">
                  <a:extLst>
                    <a:ext uri="{FF2B5EF4-FFF2-40B4-BE49-F238E27FC236}">
                      <a16:creationId xmlns:a16="http://schemas.microsoft.com/office/drawing/2014/main" id="{E39D1049-8F5A-ED18-1F9E-0397AC453C8A}"/>
                    </a:ext>
                  </a:extLst>
                </p14:cNvPr>
                <p14:cNvContentPartPr/>
                <p14:nvPr/>
              </p14:nvContentPartPr>
              <p14:xfrm>
                <a:off x="5674123" y="4045719"/>
                <a:ext cx="31320" cy="158400"/>
              </p14:xfrm>
            </p:contentPart>
          </mc:Choice>
          <mc:Fallback xmlns="">
            <p:pic>
              <p:nvPicPr>
                <p:cNvPr id="21" name="Рукописні дані 20">
                  <a:extLst>
                    <a:ext uri="{FF2B5EF4-FFF2-40B4-BE49-F238E27FC236}">
                      <a16:creationId xmlns:a16="http://schemas.microsoft.com/office/drawing/2014/main" id="{E39D1049-8F5A-ED18-1F9E-0397AC453C8A}"/>
                    </a:ext>
                  </a:extLst>
                </p:cNvPr>
                <p:cNvPicPr/>
                <p:nvPr/>
              </p:nvPicPr>
              <p:blipFill>
                <a:blip r:embed="rId10"/>
                <a:stretch>
                  <a:fillRect/>
                </a:stretch>
              </p:blipFill>
              <p:spPr>
                <a:xfrm>
                  <a:off x="5638123" y="4010079"/>
                  <a:ext cx="10296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Рукописні дані 21">
                  <a:extLst>
                    <a:ext uri="{FF2B5EF4-FFF2-40B4-BE49-F238E27FC236}">
                      <a16:creationId xmlns:a16="http://schemas.microsoft.com/office/drawing/2014/main" id="{6471D411-07D9-F5EE-FAC0-0766EE408425}"/>
                    </a:ext>
                  </a:extLst>
                </p14:cNvPr>
                <p14:cNvContentPartPr/>
                <p14:nvPr/>
              </p14:nvContentPartPr>
              <p14:xfrm>
                <a:off x="5653963" y="4120599"/>
                <a:ext cx="295920" cy="144360"/>
              </p14:xfrm>
            </p:contentPart>
          </mc:Choice>
          <mc:Fallback xmlns="">
            <p:pic>
              <p:nvPicPr>
                <p:cNvPr id="22" name="Рукописні дані 21">
                  <a:extLst>
                    <a:ext uri="{FF2B5EF4-FFF2-40B4-BE49-F238E27FC236}">
                      <a16:creationId xmlns:a16="http://schemas.microsoft.com/office/drawing/2014/main" id="{6471D411-07D9-F5EE-FAC0-0766EE408425}"/>
                    </a:ext>
                  </a:extLst>
                </p:cNvPr>
                <p:cNvPicPr/>
                <p:nvPr/>
              </p:nvPicPr>
              <p:blipFill>
                <a:blip r:embed="rId12"/>
                <a:stretch>
                  <a:fillRect/>
                </a:stretch>
              </p:blipFill>
              <p:spPr>
                <a:xfrm>
                  <a:off x="5617963" y="4084599"/>
                  <a:ext cx="367560" cy="216000"/>
                </a:xfrm>
                <a:prstGeom prst="rect">
                  <a:avLst/>
                </a:prstGeom>
              </p:spPr>
            </p:pic>
          </mc:Fallback>
        </mc:AlternateContent>
      </p:grpSp>
    </p:spTree>
    <p:extLst>
      <p:ext uri="{BB962C8B-B14F-4D97-AF65-F5344CB8AC3E}">
        <p14:creationId xmlns:p14="http://schemas.microsoft.com/office/powerpoint/2010/main" val="1276003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4E6D56E-E46D-B327-A101-EA89DF81B89A}"/>
              </a:ext>
            </a:extLst>
          </p:cNvPr>
          <p:cNvSpPr txBox="1"/>
          <p:nvPr/>
        </p:nvSpPr>
        <p:spPr>
          <a:xfrm>
            <a:off x="1419975" y="1854742"/>
            <a:ext cx="2048878" cy="492443"/>
          </a:xfrm>
          <a:prstGeom prst="rect">
            <a:avLst/>
          </a:prstGeom>
          <a:noFill/>
        </p:spPr>
        <p:txBody>
          <a:bodyPr wrap="square">
            <a:spAutoFit/>
          </a:bodyPr>
          <a:lstStyle/>
          <a:p>
            <a:pPr algn="ctr"/>
            <a:r>
              <a:rPr lang="en-US" sz="2600" b="1" dirty="0">
                <a:latin typeface="Times New Roman" panose="02020603050405020304" pitchFamily="18" charset="0"/>
                <a:cs typeface="Times New Roman" panose="02020603050405020304" pitchFamily="18" charset="0"/>
              </a:rPr>
              <a:t>Facebook</a:t>
            </a:r>
            <a:endParaRPr lang="en-US"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9D4FDAD2-638A-4A1E-16BA-36DBC174BA98}"/>
              </a:ext>
            </a:extLst>
          </p:cNvPr>
          <p:cNvPicPr>
            <a:picLocks noChangeAspect="1"/>
          </p:cNvPicPr>
          <p:nvPr/>
        </p:nvPicPr>
        <p:blipFill rotWithShape="1">
          <a:blip r:embed="rId3"/>
          <a:srcRect t="22766"/>
          <a:stretch/>
        </p:blipFill>
        <p:spPr>
          <a:xfrm>
            <a:off x="467544" y="2321438"/>
            <a:ext cx="4410075" cy="2574793"/>
          </a:xfrm>
          <a:prstGeom prst="rect">
            <a:avLst/>
          </a:prstGeom>
        </p:spPr>
      </p:pic>
      <p:pic>
        <p:nvPicPr>
          <p:cNvPr id="13" name="Рисунок 12">
            <a:extLst>
              <a:ext uri="{FF2B5EF4-FFF2-40B4-BE49-F238E27FC236}">
                <a16:creationId xmlns:a16="http://schemas.microsoft.com/office/drawing/2014/main" id="{87ECB746-9F01-CD3C-93D8-A4A37F42146B}"/>
              </a:ext>
            </a:extLst>
          </p:cNvPr>
          <p:cNvPicPr>
            <a:picLocks noChangeAspect="1"/>
          </p:cNvPicPr>
          <p:nvPr/>
        </p:nvPicPr>
        <p:blipFill>
          <a:blip r:embed="rId4"/>
          <a:stretch>
            <a:fillRect/>
          </a:stretch>
        </p:blipFill>
        <p:spPr>
          <a:xfrm>
            <a:off x="4148675" y="3276388"/>
            <a:ext cx="4362450" cy="2200275"/>
          </a:xfrm>
          <a:prstGeom prst="rect">
            <a:avLst/>
          </a:prstGeom>
        </p:spPr>
      </p:pic>
      <p:sp>
        <p:nvSpPr>
          <p:cNvPr id="14" name="TextBox 13">
            <a:extLst>
              <a:ext uri="{FF2B5EF4-FFF2-40B4-BE49-F238E27FC236}">
                <a16:creationId xmlns:a16="http://schemas.microsoft.com/office/drawing/2014/main" id="{3CDF1CEE-A7EA-7A3F-2980-5442D114BE32}"/>
              </a:ext>
            </a:extLst>
          </p:cNvPr>
          <p:cNvSpPr txBox="1"/>
          <p:nvPr/>
        </p:nvSpPr>
        <p:spPr>
          <a:xfrm>
            <a:off x="5305461" y="2783945"/>
            <a:ext cx="2048878" cy="492443"/>
          </a:xfrm>
          <a:prstGeom prst="rect">
            <a:avLst/>
          </a:prstGeom>
          <a:noFill/>
        </p:spPr>
        <p:txBody>
          <a:bodyPr wrap="square">
            <a:spAutoFit/>
          </a:bodyPr>
          <a:lstStyle/>
          <a:p>
            <a:pPr algn="ctr"/>
            <a:r>
              <a:rPr lang="en-US" sz="2600" b="1" dirty="0">
                <a:latin typeface="Times New Roman" panose="02020603050405020304" pitchFamily="18" charset="0"/>
                <a:cs typeface="Times New Roman" panose="02020603050405020304" pitchFamily="18" charset="0"/>
              </a:rPr>
              <a:t>Instagram</a:t>
            </a: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02A32BD-0087-3815-B9AD-3842B818CB81}"/>
              </a:ext>
            </a:extLst>
          </p:cNvPr>
          <p:cNvSpPr txBox="1"/>
          <p:nvPr/>
        </p:nvSpPr>
        <p:spPr>
          <a:xfrm>
            <a:off x="2051720" y="1131046"/>
            <a:ext cx="5112568" cy="553998"/>
          </a:xfrm>
          <a:prstGeom prst="rect">
            <a:avLst/>
          </a:prstGeom>
          <a:noFill/>
        </p:spPr>
        <p:txBody>
          <a:bodyPr wrap="square">
            <a:spAutoFit/>
          </a:bodyPr>
          <a:lstStyle/>
          <a:p>
            <a:pPr algn="ctr"/>
            <a:r>
              <a:rPr lang="uk-UA" sz="3000" b="1" dirty="0">
                <a:solidFill>
                  <a:srgbClr val="FF0000"/>
                </a:solidFill>
                <a:latin typeface="Times New Roman" panose="02020603050405020304" pitchFamily="18" charset="0"/>
                <a:cs typeface="Times New Roman" panose="02020603050405020304" pitchFamily="18" charset="0"/>
              </a:rPr>
              <a:t>ЗАБОРОНЕНО!!!</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73537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2275760" y="2348880"/>
            <a:ext cx="4572000" cy="553998"/>
          </a:xfrm>
          <a:prstGeom prst="rect">
            <a:avLst/>
          </a:prstGeom>
        </p:spPr>
        <p:txBody>
          <a:bodyPr>
            <a:spAutoFit/>
          </a:bodyPr>
          <a:lstStyle/>
          <a:p>
            <a:pPr algn="ctr"/>
            <a:r>
              <a:rPr lang="ru-RU" sz="3000" b="1" dirty="0">
                <a:latin typeface="Times New Roman" pitchFamily="18" charset="0"/>
                <a:cs typeface="Times New Roman" pitchFamily="18" charset="0"/>
              </a:rPr>
              <a:t>ДЯКУЮ ЗА УВАГУ!</a:t>
            </a:r>
            <a:endParaRPr lang="uk-UA"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7643490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2275760" y="2348880"/>
            <a:ext cx="4572000" cy="553998"/>
          </a:xfrm>
          <a:prstGeom prst="rect">
            <a:avLst/>
          </a:prstGeom>
        </p:spPr>
        <p:txBody>
          <a:bodyPr>
            <a:spAutoFit/>
          </a:bodyPr>
          <a:lstStyle/>
          <a:p>
            <a:pPr algn="ctr"/>
            <a:r>
              <a:rPr lang="uk-UA" sz="3000" b="1" dirty="0">
                <a:latin typeface="Times New Roman" pitchFamily="18" charset="0"/>
                <a:cs typeface="Times New Roman" pitchFamily="18" charset="0"/>
              </a:rPr>
              <a:t>ДОДАТКОВО</a:t>
            </a:r>
          </a:p>
        </p:txBody>
      </p:sp>
    </p:spTree>
    <p:extLst>
      <p:ext uri="{BB962C8B-B14F-4D97-AF65-F5344CB8AC3E}">
        <p14:creationId xmlns:p14="http://schemas.microsoft.com/office/powerpoint/2010/main" val="19661292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9BE1CEE7-0B06-477F-B894-89FD2AF8251C}"/>
              </a:ext>
            </a:extLst>
          </p:cNvPr>
          <p:cNvPicPr>
            <a:picLocks noChangeAspect="1"/>
          </p:cNvPicPr>
          <p:nvPr/>
        </p:nvPicPr>
        <p:blipFill>
          <a:blip r:embed="rId3"/>
          <a:stretch>
            <a:fillRect/>
          </a:stretch>
        </p:blipFill>
        <p:spPr>
          <a:xfrm>
            <a:off x="0" y="1165225"/>
            <a:ext cx="9144000" cy="4527550"/>
          </a:xfrm>
          <a:prstGeom prst="rect">
            <a:avLst/>
          </a:prstGeom>
        </p:spPr>
      </p:pic>
    </p:spTree>
    <p:extLst>
      <p:ext uri="{BB962C8B-B14F-4D97-AF65-F5344CB8AC3E}">
        <p14:creationId xmlns:p14="http://schemas.microsoft.com/office/powerpoint/2010/main" val="15127861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BAE5DDB2-E390-43B3-880C-3B3248EA03E1}"/>
              </a:ext>
            </a:extLst>
          </p:cNvPr>
          <p:cNvPicPr>
            <a:picLocks noChangeAspect="1"/>
          </p:cNvPicPr>
          <p:nvPr/>
        </p:nvPicPr>
        <p:blipFill>
          <a:blip r:embed="rId3"/>
          <a:stretch>
            <a:fillRect/>
          </a:stretch>
        </p:blipFill>
        <p:spPr>
          <a:xfrm>
            <a:off x="0" y="1150121"/>
            <a:ext cx="9144000" cy="4557757"/>
          </a:xfrm>
          <a:prstGeom prst="rect">
            <a:avLst/>
          </a:prstGeom>
        </p:spPr>
      </p:pic>
    </p:spTree>
    <p:extLst>
      <p:ext uri="{BB962C8B-B14F-4D97-AF65-F5344CB8AC3E}">
        <p14:creationId xmlns:p14="http://schemas.microsoft.com/office/powerpoint/2010/main" val="417991092"/>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19036</TotalTime>
  <Words>3690</Words>
  <Application>Microsoft Office PowerPoint</Application>
  <PresentationFormat>Екран (4:3)</PresentationFormat>
  <Paragraphs>340</Paragraphs>
  <Slides>95</Slides>
  <Notes>0</Notes>
  <HiddenSlides>0</HiddenSlides>
  <MMClips>1</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95</vt:i4>
      </vt:variant>
    </vt:vector>
  </HeadingPairs>
  <TitlesOfParts>
    <vt:vector size="102" baseType="lpstr">
      <vt:lpstr>Arial</vt:lpstr>
      <vt:lpstr>Calibri</vt:lpstr>
      <vt:lpstr>Georgia</vt:lpstr>
      <vt:lpstr>Times New Roman</vt:lpstr>
      <vt:lpstr>Trebuchet MS</vt:lpstr>
      <vt:lpstr>Wingdings</vt:lpstr>
      <vt:lpstr>Воздушный поток</vt:lpstr>
      <vt:lpstr>Тема 5 Інтернет-маркетинг в соціальних мережах (Facebook і Instagram)</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Цифровий маркетинг</dc:title>
  <dc:creator>admin</dc:creator>
  <cp:lastModifiedBy>User</cp:lastModifiedBy>
  <cp:revision>1400</cp:revision>
  <dcterms:created xsi:type="dcterms:W3CDTF">2021-03-05T12:47:04Z</dcterms:created>
  <dcterms:modified xsi:type="dcterms:W3CDTF">2025-04-12T06:53:32Z</dcterms:modified>
</cp:coreProperties>
</file>