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4" r:id="rId4"/>
    <p:sldId id="283" r:id="rId5"/>
    <p:sldId id="275" r:id="rId6"/>
    <p:sldId id="276" r:id="rId7"/>
    <p:sldId id="277" r:id="rId8"/>
    <p:sldId id="284" r:id="rId9"/>
    <p:sldId id="281" r:id="rId10"/>
  </p:sldIdLst>
  <p:sldSz cx="18288000" cy="10287000"/>
  <p:notesSz cx="6858000" cy="9144000"/>
  <p:embeddedFontLst>
    <p:embeddedFont>
      <p:font typeface="Vollkorn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6300" y="1943100"/>
            <a:ext cx="16535400" cy="5451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7. ГЕОПОЛІТИЧНИЙ ВИМІР ЗОВНІШНЬОЇ ПОЛІТИКИ </a:t>
            </a:r>
            <a:r>
              <a:rPr lang="uk-UA" sz="4000" b="1" dirty="0" err="1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КНР</a:t>
            </a:r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</a:p>
          <a:p>
            <a:pPr algn="just">
              <a:lnSpc>
                <a:spcPct val="130000"/>
              </a:lnSpc>
            </a:pPr>
            <a:endParaRPr lang="uk-UA" sz="2600" b="1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>
              <a:lnSpc>
                <a:spcPct val="130000"/>
              </a:lnSpc>
            </a:pPr>
            <a:r>
              <a:rPr lang="uk-UA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1. Основні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вектори геостратегії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КНР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Геополітична ідея «Великого Китаю».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2. Стратегічне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протистояння США і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КНР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на сучасному етапі. 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3. Геополітична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проблема Тайваню. 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4. Геостратегія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КНР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в Центральній Азії і її вплив на регіональну безпеку.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5. Китайсько-індійські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взаємини в контексті регіональної безпеки.</a:t>
            </a:r>
          </a:p>
          <a:p>
            <a:pPr lvl="0"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6. Політико-економічні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аспекти стратегії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КНР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в Африці.</a:t>
            </a:r>
          </a:p>
          <a:p>
            <a:pPr indent="1080000" algn="just">
              <a:lnSpc>
                <a:spcPct val="130000"/>
              </a:lnSpc>
            </a:pP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7. Латиноамериканський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вектор політики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КНР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2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647700"/>
            <a:ext cx="15934623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>
              <a:lnSpc>
                <a:spcPct val="120000"/>
              </a:lnSpc>
            </a:pPr>
            <a:endParaRPr lang="ru-RU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20000"/>
              </a:lnSpc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8411" y="855163"/>
            <a:ext cx="15011400" cy="744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ОСНОВНІ ВЕКТОРИ ГЕОСТРАТЕГІЇ </a:t>
            </a:r>
            <a:r>
              <a:rPr lang="uk-UA" sz="4000" b="1" dirty="0" err="1" smtClean="0">
                <a:latin typeface="Vollkorn" panose="020B0604020202020204" charset="0"/>
                <a:ea typeface="Vollkorn" panose="020B0604020202020204" charset="0"/>
              </a:rPr>
              <a:t>КНР</a:t>
            </a: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. </a:t>
            </a:r>
          </a:p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ГЕОПОЛІТИЧНА ІДЕЯ «ВЕЛИКОГО КИТАЮ»</a:t>
            </a:r>
          </a:p>
          <a:p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Історичні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передумови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Ідея «Великого Китаю» базується на історичному уявленні про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КНР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як центр світової цивілізації та необхідності повернення втрачених територій та впливу.</a:t>
            </a: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Основні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вектори геостратегії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Азіатсько-Тихоокеанський регіон – економічна та військова експансія.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Європа – економічне проникнення через «Один пояс, один шлях».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Африка та Латинська Америка – пошук ресурсів та політичний вплив.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Центральна Азія – розширення впливу через Шанхайську організацію співробітництва 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ШОС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Китайська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мрія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концепція Сі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Цзіньпіна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про відродження величі Китаю до 2049 року.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47307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05000" y="3108325"/>
            <a:ext cx="15316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endParaRPr lang="uk-UA" sz="28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447800" y="1093930"/>
            <a:ext cx="15778162" cy="664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СТРАТЕГІЧНЕ ПРОТИСТОЯННЯ США І </a:t>
            </a:r>
            <a:r>
              <a:rPr lang="uk-UA" sz="4000" b="1" dirty="0" err="1" smtClean="0">
                <a:latin typeface="Vollkorn" panose="020B0604020202020204" charset="0"/>
                <a:ea typeface="Vollkorn" panose="020B0604020202020204" charset="0"/>
              </a:rPr>
              <a:t>КНР</a:t>
            </a: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b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НА СУЧАСНОМУ ЕТАПІ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Торговельна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війна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Введення США мит на китайські товари, санкції щодо компаній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Huawei,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TikTok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),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технологічне суперництво.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Військове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стримування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США розширюють військову присутність в Азіатсько-Тихоокеанському регіоні (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AUKUS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QUAD).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Протистояння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 технологічному секторі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Конкуренція у сфері 5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G,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напівпровідників, штучного інтелекту.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Політична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боротьба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Дипломатичне суперництво, санкції, підтримка Тайваню та Гонконгу США.</a:t>
            </a:r>
          </a:p>
          <a:p>
            <a:pPr marL="0" marR="0" lvl="0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7200" y="23241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77909" y="1780016"/>
            <a:ext cx="1573218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ГЕОПОЛІТИЧНА ПРОБЛЕМА ТАЙВАНЮ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Історичні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аспекти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Розкол Китаю після громадянської війни (1949), претензії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КНР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на Тайвань як «незавершену справу».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Роль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США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Закон про відносини з Тайванем (1979), постачання зброї, військові навчання.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Потенційні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сценарії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0" lvl="1"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Мирна інтеграція за моделлю «одна країна – дві системи».</a:t>
            </a:r>
          </a:p>
          <a:p>
            <a:pPr marL="0" lvl="1"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Збройний конфлікт, якщо Тайвань офіційно оголосить незалежність.</a:t>
            </a:r>
          </a:p>
          <a:p>
            <a:pPr marL="0" lvl="1"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Збереження статус-кво та економічної інтеграції.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05577" y="306387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77909" y="275057"/>
            <a:ext cx="15732182" cy="7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ГЕОСТРАТЕГІЯ </a:t>
            </a:r>
            <a:r>
              <a:rPr lang="uk-UA" sz="4000" b="1" dirty="0" err="1" smtClean="0">
                <a:latin typeface="Vollkorn" panose="020B0604020202020204" charset="0"/>
                <a:ea typeface="Vollkorn" panose="020B0604020202020204" charset="0"/>
              </a:rPr>
              <a:t>КНР</a:t>
            </a: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 В ЦЕНТРАЛЬНІЙ АЗІЇ І ЇЇ ВПЛИВ </a:t>
            </a:r>
            <a:b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НА РЕГІОНАЛЬНУ БЕЗПЕКУ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Шанхайська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організація співробітництва (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ШОС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)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Китай використовує організацію для розширення військового, економічного та політичного впливу в регіоні.</a:t>
            </a:r>
          </a:p>
          <a:p>
            <a:pPr indent="1080000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Проект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«Один пояс, один шлях»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Будівництво інфраструктури (залізниці, порти, трубопроводи) як механізм впливу на країни регіону.</a:t>
            </a:r>
          </a:p>
          <a:p>
            <a:pPr indent="1080000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>
              <a:lnSpc>
                <a:spcPct val="130000"/>
              </a:lnSpc>
            </a:pPr>
            <a:r>
              <a:rPr lang="uk-UA" sz="2600" b="1" dirty="0" err="1" smtClean="0">
                <a:latin typeface="Vollkorn" panose="020B0604020202020204" charset="0"/>
                <a:ea typeface="Vollkorn" panose="020B0604020202020204" charset="0"/>
              </a:rPr>
              <a:t>Безпекові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аспекти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0" lvl="1" indent="1080000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Протидія ісламському екстремізму.</a:t>
            </a:r>
          </a:p>
          <a:p>
            <a:pPr marL="0" lvl="1" indent="1080000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Балансування між впливом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росії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та США.</a:t>
            </a:r>
          </a:p>
          <a:p>
            <a:pPr marL="0" lvl="1" indent="1080000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Контроль над постачанням енергоресурсів.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05577" y="306387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3364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71600" y="463832"/>
            <a:ext cx="15163800" cy="793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КИТАЙСЬКО-ІНДІЙСЬКІ ВЗАЄМИНИ </a:t>
            </a:r>
            <a:b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В КОНТЕКСТІ РЕГІОНАЛЬНОЇ БЕЗПЕКИ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Прикордонні конфлікти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: Протистояння в Гімалаях (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Ладакх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Аруначал-Прадеш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), військові зіткнення.</a:t>
            </a: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Економічна взаємодія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: Незважаючи на конфлікти, Китай залишається ключовим торговельним партнером Індії.</a:t>
            </a: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Конкуренція за вплив у Південній Азії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: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КНР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інвестує в Пакистан, Непал, Шрі-Ланку, що викликає занепокоєння Індії.</a:t>
            </a: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Військове суперництво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: Індія модернізує збройні сили, розширює співпрацю з США, Японією, Австралією.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3400" y="24765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922" y="3127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81200" y="2019300"/>
            <a:ext cx="15087600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ПОЛІТИКО-ЕКОНОМІЧНІ АСПЕКТИ СТРАТЕГІЇ </a:t>
            </a:r>
            <a:r>
              <a:rPr lang="uk-UA" sz="4000" b="1" dirty="0" err="1" smtClean="0">
                <a:latin typeface="Vollkorn" panose="020B0604020202020204" charset="0"/>
                <a:ea typeface="Vollkorn" panose="020B0604020202020204" charset="0"/>
              </a:rPr>
              <a:t>КНР</a:t>
            </a: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 В АФРИЦІ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Економічне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проникнення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Китай будує дороги, порти, електростанції, надає кредити.</a:t>
            </a: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Ресурсний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інтерес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Африка – ключове джерело нафти, рідкоземельних металів, продовольства.</a:t>
            </a:r>
          </a:p>
          <a:p>
            <a:pPr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Політичний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вплив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Створення китайських військових баз (Джибуті).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Підтримка політичних режимів в обмін на економічні привілеї.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Вплив у міжнародних організаціях (підтримка африканських країн у Раді безпеки ООН).</a:t>
            </a: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922" y="3127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81200" y="1943100"/>
            <a:ext cx="15087600" cy="5016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ЛАТИНОАМЕРИКАНСЬКИЙ ВЕКТОР ПОЛІТИКИ </a:t>
            </a:r>
            <a:r>
              <a:rPr lang="uk-UA" sz="4000" b="1" dirty="0" err="1" smtClean="0">
                <a:latin typeface="Vollkorn" panose="020B0604020202020204" charset="0"/>
                <a:ea typeface="Vollkorn" panose="020B0604020202020204" charset="0"/>
              </a:rPr>
              <a:t>КНР</a:t>
            </a:r>
            <a:endParaRPr lang="uk-UA" sz="4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Економічний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вплив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Китай інвестує в енергетику, інфраструктуру та сільське господарство Латинської Америки.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Політична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взаємодія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0" lvl="1"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Підтримка лівих режимів (Венесуела, Куба, Нікарагуа).</a:t>
            </a:r>
          </a:p>
          <a:p>
            <a:pPr marL="0" lvl="1"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Посилення антиамериканських настроїв у регіоні.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err="1" smtClean="0">
                <a:latin typeface="Vollkorn" panose="020B0604020202020204" charset="0"/>
                <a:ea typeface="Vollkorn" panose="020B0604020202020204" charset="0"/>
              </a:rPr>
              <a:t>Безпекові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аспекти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marL="0" lvl="1"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Посилення військової співпраці (поставки озброєнь, навчання кадрів).</a:t>
            </a:r>
          </a:p>
          <a:p>
            <a:pPr marL="0" lvl="1"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Створення стратегічних альянсів як виклик домінуванню США в регіоні.</a:t>
            </a:r>
          </a:p>
        </p:txBody>
      </p:sp>
    </p:spTree>
    <p:extLst>
      <p:ext uri="{BB962C8B-B14F-4D97-AF65-F5344CB8AC3E}">
        <p14:creationId xmlns:p14="http://schemas.microsoft.com/office/powerpoint/2010/main" val="2375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394</Words>
  <Application>Microsoft Office PowerPoint</Application>
  <PresentationFormat>Довільний</PresentationFormat>
  <Paragraphs>85</Paragraphs>
  <Slides>9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Vollkorn</vt:lpstr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1</cp:lastModifiedBy>
  <cp:revision>51</cp:revision>
  <dcterms:created xsi:type="dcterms:W3CDTF">2006-08-16T00:00:00Z</dcterms:created>
  <dcterms:modified xsi:type="dcterms:W3CDTF">2025-03-05T22:15:40Z</dcterms:modified>
  <dc:identifier>DAGCUslPLi8</dc:identifier>
</cp:coreProperties>
</file>