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60" r:id="rId6"/>
    <p:sldId id="259" r:id="rId7"/>
    <p:sldId id="264" r:id="rId8"/>
    <p:sldId id="267" r:id="rId9"/>
    <p:sldId id="268" r:id="rId10"/>
    <p:sldId id="269" r:id="rId11"/>
    <p:sldId id="280" r:id="rId12"/>
    <p:sldId id="265" r:id="rId13"/>
    <p:sldId id="272" r:id="rId14"/>
    <p:sldId id="273" r:id="rId15"/>
    <p:sldId id="274" r:id="rId16"/>
    <p:sldId id="275" r:id="rId17"/>
    <p:sldId id="276" r:id="rId18"/>
    <p:sldId id="266" r:id="rId19"/>
    <p:sldId id="270" r:id="rId20"/>
    <p:sldId id="279" r:id="rId21"/>
    <p:sldId id="263" r:id="rId22"/>
    <p:sldId id="271" r:id="rId23"/>
    <p:sldId id="277" r:id="rId24"/>
    <p:sldId id="278" r:id="rId25"/>
    <p:sldId id="281" r:id="rId26"/>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E86077-BF37-45B8-978C-FF272B337563}"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uk-UA"/>
        </a:p>
      </dgm:t>
    </dgm:pt>
    <dgm:pt modelId="{3D7CC29E-71A2-4E73-BCD2-BC18E12F7B0B}">
      <dgm:prSet phldrT="[Текст]" custT="1"/>
      <dgm:spPr>
        <a:ln>
          <a:solidFill>
            <a:srgbClr val="002060"/>
          </a:solidFill>
        </a:ln>
      </dgm:spPr>
      <dgm:t>
        <a:bodyPr/>
        <a:lstStyle/>
        <a:p>
          <a:r>
            <a:rPr lang="uk-UA" sz="3200" b="0" cap="none" spc="0" dirty="0">
              <a:ln w="0">
                <a:solidFill>
                  <a:schemeClr val="tx1"/>
                </a:solidFill>
              </a:ln>
              <a:solidFill>
                <a:schemeClr val="accent5">
                  <a:lumMod val="50000"/>
                </a:schemeClr>
              </a:solidFill>
              <a:effectLst>
                <a:outerShdw blurRad="38100" dist="19050" dir="2700000" algn="tl" rotWithShape="0">
                  <a:schemeClr val="dk1">
                    <a:alpha val="40000"/>
                  </a:schemeClr>
                </a:outerShdw>
              </a:effectLst>
            </a:rPr>
            <a:t>Тональність</a:t>
          </a:r>
        </a:p>
      </dgm:t>
    </dgm:pt>
    <dgm:pt modelId="{C28F53E0-3072-486A-BD43-63AE6E3198DD}" type="parTrans" cxnId="{A760F5AA-2DCE-4E58-B769-E8C95DA6A326}">
      <dgm:prSet/>
      <dgm:spPr/>
      <dgm:t>
        <a:bodyPr/>
        <a:lstStyle/>
        <a:p>
          <a:endParaRPr lang="uk-UA" b="0" cap="none" spc="0">
            <a:ln w="0"/>
            <a:solidFill>
              <a:schemeClr val="tx1"/>
            </a:solidFill>
            <a:effectLst>
              <a:outerShdw blurRad="38100" dist="19050" dir="2700000" algn="tl" rotWithShape="0">
                <a:schemeClr val="dk1">
                  <a:alpha val="40000"/>
                </a:schemeClr>
              </a:outerShdw>
            </a:effectLst>
          </a:endParaRPr>
        </a:p>
      </dgm:t>
    </dgm:pt>
    <dgm:pt modelId="{55C1443F-E980-4BE0-BE91-88DAF55676C1}" type="sibTrans" cxnId="{A760F5AA-2DCE-4E58-B769-E8C95DA6A326}">
      <dgm:prSet/>
      <dgm:spPr/>
      <dgm:t>
        <a:bodyPr/>
        <a:lstStyle/>
        <a:p>
          <a:endParaRPr lang="uk-UA" b="0" cap="none" spc="0">
            <a:ln w="0"/>
            <a:solidFill>
              <a:schemeClr val="tx1"/>
            </a:solidFill>
            <a:effectLst>
              <a:outerShdw blurRad="38100" dist="19050" dir="2700000" algn="tl" rotWithShape="0">
                <a:schemeClr val="dk1">
                  <a:alpha val="40000"/>
                </a:schemeClr>
              </a:outerShdw>
            </a:effectLst>
          </a:endParaRPr>
        </a:p>
      </dgm:t>
    </dgm:pt>
    <dgm:pt modelId="{9C4DF36B-CA57-4CE7-B48D-561455FB4876}">
      <dgm:prSet phldrT="[Текст]" custT="1"/>
      <dgm:spPr>
        <a:ln>
          <a:solidFill>
            <a:srgbClr val="002060"/>
          </a:solidFill>
        </a:ln>
      </dgm:spPr>
      <dgm:t>
        <a:bodyPr/>
        <a:lstStyle/>
        <a:p>
          <a:r>
            <a:rPr lang="uk-UA" sz="2800" b="0" cap="none" spc="0" dirty="0">
              <a:ln w="0"/>
              <a:solidFill>
                <a:schemeClr val="tx1"/>
              </a:solidFill>
              <a:effectLst>
                <a:outerShdw blurRad="38100" dist="19050" dir="2700000" algn="tl" rotWithShape="0">
                  <a:schemeClr val="dk1">
                    <a:alpha val="40000"/>
                  </a:schemeClr>
                </a:outerShdw>
              </a:effectLst>
            </a:rPr>
            <a:t>Позитивна</a:t>
          </a:r>
        </a:p>
      </dgm:t>
    </dgm:pt>
    <dgm:pt modelId="{26D3E6EA-CA87-4596-BD34-3946CFA4BAFA}" type="parTrans" cxnId="{06FEA6B3-CD98-4B92-8C05-81EF77456C17}">
      <dgm:prSet/>
      <dgm:spPr/>
      <dgm:t>
        <a:bodyPr/>
        <a:lstStyle/>
        <a:p>
          <a:endParaRPr lang="uk-UA" b="0" cap="none" spc="0">
            <a:ln w="0"/>
            <a:solidFill>
              <a:schemeClr val="tx1"/>
            </a:solidFill>
            <a:effectLst>
              <a:outerShdw blurRad="38100" dist="19050" dir="2700000" algn="tl" rotWithShape="0">
                <a:schemeClr val="dk1">
                  <a:alpha val="40000"/>
                </a:schemeClr>
              </a:outerShdw>
            </a:effectLst>
          </a:endParaRPr>
        </a:p>
      </dgm:t>
    </dgm:pt>
    <dgm:pt modelId="{841863CC-62FA-4417-B72B-AE7C470396F2}" type="sibTrans" cxnId="{06FEA6B3-CD98-4B92-8C05-81EF77456C17}">
      <dgm:prSet/>
      <dgm:spPr/>
      <dgm:t>
        <a:bodyPr/>
        <a:lstStyle/>
        <a:p>
          <a:endParaRPr lang="uk-UA" b="0" cap="none" spc="0">
            <a:ln w="0"/>
            <a:solidFill>
              <a:schemeClr val="tx1"/>
            </a:solidFill>
            <a:effectLst>
              <a:outerShdw blurRad="38100" dist="19050" dir="2700000" algn="tl" rotWithShape="0">
                <a:schemeClr val="dk1">
                  <a:alpha val="40000"/>
                </a:schemeClr>
              </a:outerShdw>
            </a:effectLst>
          </a:endParaRPr>
        </a:p>
      </dgm:t>
    </dgm:pt>
    <dgm:pt modelId="{4793A872-C5C7-42D5-A356-5A3F6411036C}">
      <dgm:prSet phldrT="[Текст]"/>
      <dgm:spPr>
        <a:ln>
          <a:solidFill>
            <a:srgbClr val="002060"/>
          </a:solidFill>
        </a:ln>
      </dgm:spPr>
      <dgm:t>
        <a:bodyPr/>
        <a:lstStyle/>
        <a:p>
          <a:r>
            <a:rPr lang="uk-UA" b="0" cap="none" spc="0" dirty="0">
              <a:ln w="0"/>
              <a:solidFill>
                <a:schemeClr val="tx1"/>
              </a:solidFill>
              <a:effectLst>
                <a:outerShdw blurRad="38100" dist="19050" dir="2700000" algn="tl" rotWithShape="0">
                  <a:schemeClr val="dk1">
                    <a:alpha val="40000"/>
                  </a:schemeClr>
                </a:outerShdw>
              </a:effectLst>
            </a:rPr>
            <a:t>Нейтральна</a:t>
          </a:r>
        </a:p>
      </dgm:t>
    </dgm:pt>
    <dgm:pt modelId="{7F9D8250-5B37-491D-BAAA-35F18341DD9F}" type="parTrans" cxnId="{67620074-53E9-49F2-B6C1-28F8CBAE2D3A}">
      <dgm:prSet/>
      <dgm:spPr/>
      <dgm:t>
        <a:bodyPr/>
        <a:lstStyle/>
        <a:p>
          <a:endParaRPr lang="uk-UA" b="0" cap="none" spc="0">
            <a:ln w="0"/>
            <a:solidFill>
              <a:schemeClr val="tx1"/>
            </a:solidFill>
            <a:effectLst>
              <a:outerShdw blurRad="38100" dist="19050" dir="2700000" algn="tl" rotWithShape="0">
                <a:schemeClr val="dk1">
                  <a:alpha val="40000"/>
                </a:schemeClr>
              </a:outerShdw>
            </a:effectLst>
          </a:endParaRPr>
        </a:p>
      </dgm:t>
    </dgm:pt>
    <dgm:pt modelId="{19FC17CB-6676-41AD-8EAD-61C43A7D6A4E}" type="sibTrans" cxnId="{67620074-53E9-49F2-B6C1-28F8CBAE2D3A}">
      <dgm:prSet/>
      <dgm:spPr/>
      <dgm:t>
        <a:bodyPr/>
        <a:lstStyle/>
        <a:p>
          <a:endParaRPr lang="uk-UA" b="0" cap="none" spc="0">
            <a:ln w="0"/>
            <a:solidFill>
              <a:schemeClr val="tx1"/>
            </a:solidFill>
            <a:effectLst>
              <a:outerShdw blurRad="38100" dist="19050" dir="2700000" algn="tl" rotWithShape="0">
                <a:schemeClr val="dk1">
                  <a:alpha val="40000"/>
                </a:schemeClr>
              </a:outerShdw>
            </a:effectLst>
          </a:endParaRPr>
        </a:p>
      </dgm:t>
    </dgm:pt>
    <dgm:pt modelId="{20AC152D-4BAE-4D41-B823-0E5262BE250C}">
      <dgm:prSet phldrT="[Текст]"/>
      <dgm:spPr>
        <a:ln>
          <a:solidFill>
            <a:srgbClr val="002060"/>
          </a:solidFill>
        </a:ln>
      </dgm:spPr>
      <dgm:t>
        <a:bodyPr/>
        <a:lstStyle/>
        <a:p>
          <a:r>
            <a:rPr lang="uk-UA" b="0" cap="none" spc="0" dirty="0">
              <a:ln w="0"/>
              <a:solidFill>
                <a:schemeClr val="tx1"/>
              </a:solidFill>
              <a:effectLst>
                <a:outerShdw blurRad="38100" dist="19050" dir="2700000" algn="tl" rotWithShape="0">
                  <a:schemeClr val="dk1">
                    <a:alpha val="40000"/>
                  </a:schemeClr>
                </a:outerShdw>
              </a:effectLst>
            </a:rPr>
            <a:t>Негативна</a:t>
          </a:r>
        </a:p>
      </dgm:t>
    </dgm:pt>
    <dgm:pt modelId="{9E802B67-AC77-4793-8F64-A6CBBC8A2986}" type="parTrans" cxnId="{1F8EEB6D-F08C-49BA-B796-1AE3EB8EC204}">
      <dgm:prSet/>
      <dgm:spPr/>
      <dgm:t>
        <a:bodyPr/>
        <a:lstStyle/>
        <a:p>
          <a:endParaRPr lang="uk-UA" b="0" cap="none" spc="0">
            <a:ln w="0"/>
            <a:solidFill>
              <a:schemeClr val="tx1"/>
            </a:solidFill>
            <a:effectLst>
              <a:outerShdw blurRad="38100" dist="19050" dir="2700000" algn="tl" rotWithShape="0">
                <a:schemeClr val="dk1">
                  <a:alpha val="40000"/>
                </a:schemeClr>
              </a:outerShdw>
            </a:effectLst>
          </a:endParaRPr>
        </a:p>
      </dgm:t>
    </dgm:pt>
    <dgm:pt modelId="{A5C09A8F-2979-4CDE-B7A5-5AAC2B50FE43}" type="sibTrans" cxnId="{1F8EEB6D-F08C-49BA-B796-1AE3EB8EC204}">
      <dgm:prSet/>
      <dgm:spPr/>
      <dgm:t>
        <a:bodyPr/>
        <a:lstStyle/>
        <a:p>
          <a:endParaRPr lang="uk-UA" b="0" cap="none" spc="0">
            <a:ln w="0"/>
            <a:solidFill>
              <a:schemeClr val="tx1"/>
            </a:solidFill>
            <a:effectLst>
              <a:outerShdw blurRad="38100" dist="19050" dir="2700000" algn="tl" rotWithShape="0">
                <a:schemeClr val="dk1">
                  <a:alpha val="40000"/>
                </a:schemeClr>
              </a:outerShdw>
            </a:effectLst>
          </a:endParaRPr>
        </a:p>
      </dgm:t>
    </dgm:pt>
    <dgm:pt modelId="{56A18871-8859-4F6B-A637-D1D1CE0874BE}" type="pres">
      <dgm:prSet presAssocID="{33E86077-BF37-45B8-978C-FF272B337563}" presName="hierChild1" presStyleCnt="0">
        <dgm:presLayoutVars>
          <dgm:orgChart val="1"/>
          <dgm:chPref val="1"/>
          <dgm:dir/>
          <dgm:animOne val="branch"/>
          <dgm:animLvl val="lvl"/>
          <dgm:resizeHandles/>
        </dgm:presLayoutVars>
      </dgm:prSet>
      <dgm:spPr/>
    </dgm:pt>
    <dgm:pt modelId="{AB04531F-77E7-4242-9F1C-0959942DD97B}" type="pres">
      <dgm:prSet presAssocID="{3D7CC29E-71A2-4E73-BCD2-BC18E12F7B0B}" presName="hierRoot1" presStyleCnt="0">
        <dgm:presLayoutVars>
          <dgm:hierBranch val="init"/>
        </dgm:presLayoutVars>
      </dgm:prSet>
      <dgm:spPr/>
    </dgm:pt>
    <dgm:pt modelId="{B24BFAB2-2082-4A4A-A3D0-C76AE8B567EF}" type="pres">
      <dgm:prSet presAssocID="{3D7CC29E-71A2-4E73-BCD2-BC18E12F7B0B}" presName="rootComposite1" presStyleCnt="0"/>
      <dgm:spPr/>
    </dgm:pt>
    <dgm:pt modelId="{90AD064E-9A6C-4510-9325-53E796A095B0}" type="pres">
      <dgm:prSet presAssocID="{3D7CC29E-71A2-4E73-BCD2-BC18E12F7B0B}" presName="rootText1" presStyleLbl="node0" presStyleIdx="0" presStyleCnt="1" custScaleX="174621" custLinFactNeighborX="1340" custLinFactNeighborY="1758">
        <dgm:presLayoutVars>
          <dgm:chPref val="3"/>
        </dgm:presLayoutVars>
      </dgm:prSet>
      <dgm:spPr/>
    </dgm:pt>
    <dgm:pt modelId="{5C962CC3-D80B-4B04-9F12-1DEA379CDDB0}" type="pres">
      <dgm:prSet presAssocID="{3D7CC29E-71A2-4E73-BCD2-BC18E12F7B0B}" presName="rootConnector1" presStyleLbl="node1" presStyleIdx="0" presStyleCnt="0"/>
      <dgm:spPr/>
    </dgm:pt>
    <dgm:pt modelId="{5EEE97CD-9ABB-4CC0-A0E5-C43B911111B9}" type="pres">
      <dgm:prSet presAssocID="{3D7CC29E-71A2-4E73-BCD2-BC18E12F7B0B}" presName="hierChild2" presStyleCnt="0"/>
      <dgm:spPr/>
    </dgm:pt>
    <dgm:pt modelId="{973D6019-7309-47BD-8857-B751F7CEFC61}" type="pres">
      <dgm:prSet presAssocID="{26D3E6EA-CA87-4596-BD34-3946CFA4BAFA}" presName="Name37" presStyleLbl="parChTrans1D2" presStyleIdx="0" presStyleCnt="3"/>
      <dgm:spPr/>
    </dgm:pt>
    <dgm:pt modelId="{1E2CF125-E23F-40A8-9CBF-00B95062C993}" type="pres">
      <dgm:prSet presAssocID="{9C4DF36B-CA57-4CE7-B48D-561455FB4876}" presName="hierRoot2" presStyleCnt="0">
        <dgm:presLayoutVars>
          <dgm:hierBranch val="init"/>
        </dgm:presLayoutVars>
      </dgm:prSet>
      <dgm:spPr/>
    </dgm:pt>
    <dgm:pt modelId="{9D868471-D297-4032-B3DC-7218D937DCFC}" type="pres">
      <dgm:prSet presAssocID="{9C4DF36B-CA57-4CE7-B48D-561455FB4876}" presName="rootComposite" presStyleCnt="0"/>
      <dgm:spPr/>
    </dgm:pt>
    <dgm:pt modelId="{4C1BCE9A-694B-432D-9544-0BDC6A997C29}" type="pres">
      <dgm:prSet presAssocID="{9C4DF36B-CA57-4CE7-B48D-561455FB4876}" presName="rootText" presStyleLbl="node2" presStyleIdx="0" presStyleCnt="3">
        <dgm:presLayoutVars>
          <dgm:chPref val="3"/>
        </dgm:presLayoutVars>
      </dgm:prSet>
      <dgm:spPr/>
    </dgm:pt>
    <dgm:pt modelId="{68C93A83-FD90-435C-9F8E-0FE8B5EA903C}" type="pres">
      <dgm:prSet presAssocID="{9C4DF36B-CA57-4CE7-B48D-561455FB4876}" presName="rootConnector" presStyleLbl="node2" presStyleIdx="0" presStyleCnt="3"/>
      <dgm:spPr/>
    </dgm:pt>
    <dgm:pt modelId="{656B22E3-CAD6-4A9C-A645-D81AA1CC048B}" type="pres">
      <dgm:prSet presAssocID="{9C4DF36B-CA57-4CE7-B48D-561455FB4876}" presName="hierChild4" presStyleCnt="0"/>
      <dgm:spPr/>
    </dgm:pt>
    <dgm:pt modelId="{C8B1D6BD-E690-4158-8F41-3CDBD3FFD974}" type="pres">
      <dgm:prSet presAssocID="{9C4DF36B-CA57-4CE7-B48D-561455FB4876}" presName="hierChild5" presStyleCnt="0"/>
      <dgm:spPr/>
    </dgm:pt>
    <dgm:pt modelId="{F85C49BF-0B85-4617-A2FD-AA9FE15ADA94}" type="pres">
      <dgm:prSet presAssocID="{7F9D8250-5B37-491D-BAAA-35F18341DD9F}" presName="Name37" presStyleLbl="parChTrans1D2" presStyleIdx="1" presStyleCnt="3"/>
      <dgm:spPr/>
    </dgm:pt>
    <dgm:pt modelId="{26198F2D-A60D-4A25-8CD3-0D16675B7896}" type="pres">
      <dgm:prSet presAssocID="{4793A872-C5C7-42D5-A356-5A3F6411036C}" presName="hierRoot2" presStyleCnt="0">
        <dgm:presLayoutVars>
          <dgm:hierBranch val="init"/>
        </dgm:presLayoutVars>
      </dgm:prSet>
      <dgm:spPr/>
    </dgm:pt>
    <dgm:pt modelId="{7EF72724-43E5-4FA7-BF7F-BD3463267FBF}" type="pres">
      <dgm:prSet presAssocID="{4793A872-C5C7-42D5-A356-5A3F6411036C}" presName="rootComposite" presStyleCnt="0"/>
      <dgm:spPr/>
    </dgm:pt>
    <dgm:pt modelId="{B3D793B1-B304-4E40-9877-A5D2029DF93A}" type="pres">
      <dgm:prSet presAssocID="{4793A872-C5C7-42D5-A356-5A3F6411036C}" presName="rootText" presStyleLbl="node2" presStyleIdx="1" presStyleCnt="3" custLinFactNeighborX="1786" custLinFactNeighborY="29">
        <dgm:presLayoutVars>
          <dgm:chPref val="3"/>
        </dgm:presLayoutVars>
      </dgm:prSet>
      <dgm:spPr/>
    </dgm:pt>
    <dgm:pt modelId="{CA7B3C17-94EB-4D6F-B0AE-6ACD8220B92A}" type="pres">
      <dgm:prSet presAssocID="{4793A872-C5C7-42D5-A356-5A3F6411036C}" presName="rootConnector" presStyleLbl="node2" presStyleIdx="1" presStyleCnt="3"/>
      <dgm:spPr/>
    </dgm:pt>
    <dgm:pt modelId="{0319DF86-9952-4E14-B8A8-08FE0FF78AB0}" type="pres">
      <dgm:prSet presAssocID="{4793A872-C5C7-42D5-A356-5A3F6411036C}" presName="hierChild4" presStyleCnt="0"/>
      <dgm:spPr/>
    </dgm:pt>
    <dgm:pt modelId="{A5DD8203-678F-4D06-AD3D-0F8E7F9D0DAB}" type="pres">
      <dgm:prSet presAssocID="{4793A872-C5C7-42D5-A356-5A3F6411036C}" presName="hierChild5" presStyleCnt="0"/>
      <dgm:spPr/>
    </dgm:pt>
    <dgm:pt modelId="{7FCA66F2-6DA2-418F-93C1-DE1B4904D50F}" type="pres">
      <dgm:prSet presAssocID="{9E802B67-AC77-4793-8F64-A6CBBC8A2986}" presName="Name37" presStyleLbl="parChTrans1D2" presStyleIdx="2" presStyleCnt="3"/>
      <dgm:spPr/>
    </dgm:pt>
    <dgm:pt modelId="{F9831638-8AF7-4EFC-A5C3-F3D26F7397A8}" type="pres">
      <dgm:prSet presAssocID="{20AC152D-4BAE-4D41-B823-0E5262BE250C}" presName="hierRoot2" presStyleCnt="0">
        <dgm:presLayoutVars>
          <dgm:hierBranch val="init"/>
        </dgm:presLayoutVars>
      </dgm:prSet>
      <dgm:spPr/>
    </dgm:pt>
    <dgm:pt modelId="{EA9A3430-A6F7-49D1-9248-AB6C4B3007F7}" type="pres">
      <dgm:prSet presAssocID="{20AC152D-4BAE-4D41-B823-0E5262BE250C}" presName="rootComposite" presStyleCnt="0"/>
      <dgm:spPr/>
    </dgm:pt>
    <dgm:pt modelId="{E37CF1B9-37AC-48D4-8970-D882B1344E69}" type="pres">
      <dgm:prSet presAssocID="{20AC152D-4BAE-4D41-B823-0E5262BE250C}" presName="rootText" presStyleLbl="node2" presStyleIdx="2" presStyleCnt="3">
        <dgm:presLayoutVars>
          <dgm:chPref val="3"/>
        </dgm:presLayoutVars>
      </dgm:prSet>
      <dgm:spPr/>
    </dgm:pt>
    <dgm:pt modelId="{D700F314-DCEE-404A-A5F6-F150D4D84F09}" type="pres">
      <dgm:prSet presAssocID="{20AC152D-4BAE-4D41-B823-0E5262BE250C}" presName="rootConnector" presStyleLbl="node2" presStyleIdx="2" presStyleCnt="3"/>
      <dgm:spPr/>
    </dgm:pt>
    <dgm:pt modelId="{6E5257FB-0E93-47E3-ACE1-37355BF9113C}" type="pres">
      <dgm:prSet presAssocID="{20AC152D-4BAE-4D41-B823-0E5262BE250C}" presName="hierChild4" presStyleCnt="0"/>
      <dgm:spPr/>
    </dgm:pt>
    <dgm:pt modelId="{E4223A7A-548A-4AB3-ABD0-F88B5EAA0624}" type="pres">
      <dgm:prSet presAssocID="{20AC152D-4BAE-4D41-B823-0E5262BE250C}" presName="hierChild5" presStyleCnt="0"/>
      <dgm:spPr/>
    </dgm:pt>
    <dgm:pt modelId="{F599955C-0936-41E4-99FF-7293A54887BB}" type="pres">
      <dgm:prSet presAssocID="{3D7CC29E-71A2-4E73-BCD2-BC18E12F7B0B}" presName="hierChild3" presStyleCnt="0"/>
      <dgm:spPr/>
    </dgm:pt>
  </dgm:ptLst>
  <dgm:cxnLst>
    <dgm:cxn modelId="{99B9DA1D-4DE8-46DA-BF28-35389DC04777}" type="presOf" srcId="{3D7CC29E-71A2-4E73-BCD2-BC18E12F7B0B}" destId="{90AD064E-9A6C-4510-9325-53E796A095B0}" srcOrd="0" destOrd="0" presId="urn:microsoft.com/office/officeart/2005/8/layout/orgChart1"/>
    <dgm:cxn modelId="{17E77B1E-3A5C-4866-B0B3-946CA8A3004D}" type="presOf" srcId="{20AC152D-4BAE-4D41-B823-0E5262BE250C}" destId="{D700F314-DCEE-404A-A5F6-F150D4D84F09}" srcOrd="1" destOrd="0" presId="urn:microsoft.com/office/officeart/2005/8/layout/orgChart1"/>
    <dgm:cxn modelId="{DFC03C41-B6D8-4137-8D0C-4D4C7E555B26}" type="presOf" srcId="{4793A872-C5C7-42D5-A356-5A3F6411036C}" destId="{B3D793B1-B304-4E40-9877-A5D2029DF93A}" srcOrd="0" destOrd="0" presId="urn:microsoft.com/office/officeart/2005/8/layout/orgChart1"/>
    <dgm:cxn modelId="{7C11F543-C875-443C-8DCF-00865D65D9E8}" type="presOf" srcId="{20AC152D-4BAE-4D41-B823-0E5262BE250C}" destId="{E37CF1B9-37AC-48D4-8970-D882B1344E69}" srcOrd="0" destOrd="0" presId="urn:microsoft.com/office/officeart/2005/8/layout/orgChart1"/>
    <dgm:cxn modelId="{1F8EEB6D-F08C-49BA-B796-1AE3EB8EC204}" srcId="{3D7CC29E-71A2-4E73-BCD2-BC18E12F7B0B}" destId="{20AC152D-4BAE-4D41-B823-0E5262BE250C}" srcOrd="2" destOrd="0" parTransId="{9E802B67-AC77-4793-8F64-A6CBBC8A2986}" sibTransId="{A5C09A8F-2979-4CDE-B7A5-5AAC2B50FE43}"/>
    <dgm:cxn modelId="{67620074-53E9-49F2-B6C1-28F8CBAE2D3A}" srcId="{3D7CC29E-71A2-4E73-BCD2-BC18E12F7B0B}" destId="{4793A872-C5C7-42D5-A356-5A3F6411036C}" srcOrd="1" destOrd="0" parTransId="{7F9D8250-5B37-491D-BAAA-35F18341DD9F}" sibTransId="{19FC17CB-6676-41AD-8EAD-61C43A7D6A4E}"/>
    <dgm:cxn modelId="{AA69BE54-DA03-4CC1-A7AC-69ACD19EC164}" type="presOf" srcId="{9C4DF36B-CA57-4CE7-B48D-561455FB4876}" destId="{68C93A83-FD90-435C-9F8E-0FE8B5EA903C}" srcOrd="1" destOrd="0" presId="urn:microsoft.com/office/officeart/2005/8/layout/orgChart1"/>
    <dgm:cxn modelId="{3690B47B-CBE1-4ED0-9748-5B20D0F63400}" type="presOf" srcId="{9C4DF36B-CA57-4CE7-B48D-561455FB4876}" destId="{4C1BCE9A-694B-432D-9544-0BDC6A997C29}" srcOrd="0" destOrd="0" presId="urn:microsoft.com/office/officeart/2005/8/layout/orgChart1"/>
    <dgm:cxn modelId="{68949D7E-211F-46F8-A6D9-3C458F4249F5}" type="presOf" srcId="{7F9D8250-5B37-491D-BAAA-35F18341DD9F}" destId="{F85C49BF-0B85-4617-A2FD-AA9FE15ADA94}" srcOrd="0" destOrd="0" presId="urn:microsoft.com/office/officeart/2005/8/layout/orgChart1"/>
    <dgm:cxn modelId="{25D1648F-DF4F-439C-BE7C-9A0574AB60C8}" type="presOf" srcId="{9E802B67-AC77-4793-8F64-A6CBBC8A2986}" destId="{7FCA66F2-6DA2-418F-93C1-DE1B4904D50F}" srcOrd="0" destOrd="0" presId="urn:microsoft.com/office/officeart/2005/8/layout/orgChart1"/>
    <dgm:cxn modelId="{1BED549F-FD5B-4660-A0B9-1228731E565C}" type="presOf" srcId="{4793A872-C5C7-42D5-A356-5A3F6411036C}" destId="{CA7B3C17-94EB-4D6F-B0AE-6ACD8220B92A}" srcOrd="1" destOrd="0" presId="urn:microsoft.com/office/officeart/2005/8/layout/orgChart1"/>
    <dgm:cxn modelId="{A760F5AA-2DCE-4E58-B769-E8C95DA6A326}" srcId="{33E86077-BF37-45B8-978C-FF272B337563}" destId="{3D7CC29E-71A2-4E73-BCD2-BC18E12F7B0B}" srcOrd="0" destOrd="0" parTransId="{C28F53E0-3072-486A-BD43-63AE6E3198DD}" sibTransId="{55C1443F-E980-4BE0-BE91-88DAF55676C1}"/>
    <dgm:cxn modelId="{121E7AB1-8585-4945-B262-EE8C958D8E60}" type="presOf" srcId="{26D3E6EA-CA87-4596-BD34-3946CFA4BAFA}" destId="{973D6019-7309-47BD-8857-B751F7CEFC61}" srcOrd="0" destOrd="0" presId="urn:microsoft.com/office/officeart/2005/8/layout/orgChart1"/>
    <dgm:cxn modelId="{06FEA6B3-CD98-4B92-8C05-81EF77456C17}" srcId="{3D7CC29E-71A2-4E73-BCD2-BC18E12F7B0B}" destId="{9C4DF36B-CA57-4CE7-B48D-561455FB4876}" srcOrd="0" destOrd="0" parTransId="{26D3E6EA-CA87-4596-BD34-3946CFA4BAFA}" sibTransId="{841863CC-62FA-4417-B72B-AE7C470396F2}"/>
    <dgm:cxn modelId="{5D9390BA-8430-487F-99AF-0B3888D2CE65}" type="presOf" srcId="{33E86077-BF37-45B8-978C-FF272B337563}" destId="{56A18871-8859-4F6B-A637-D1D1CE0874BE}" srcOrd="0" destOrd="0" presId="urn:microsoft.com/office/officeart/2005/8/layout/orgChart1"/>
    <dgm:cxn modelId="{B3AD90D5-D075-4492-911D-8647BBCA61D7}" type="presOf" srcId="{3D7CC29E-71A2-4E73-BCD2-BC18E12F7B0B}" destId="{5C962CC3-D80B-4B04-9F12-1DEA379CDDB0}" srcOrd="1" destOrd="0" presId="urn:microsoft.com/office/officeart/2005/8/layout/orgChart1"/>
    <dgm:cxn modelId="{2DB5E36B-FE23-4B01-B93C-52DEAB5C5548}" type="presParOf" srcId="{56A18871-8859-4F6B-A637-D1D1CE0874BE}" destId="{AB04531F-77E7-4242-9F1C-0959942DD97B}" srcOrd="0" destOrd="0" presId="urn:microsoft.com/office/officeart/2005/8/layout/orgChart1"/>
    <dgm:cxn modelId="{A5375812-D401-477F-A986-CFC0BE00DFAA}" type="presParOf" srcId="{AB04531F-77E7-4242-9F1C-0959942DD97B}" destId="{B24BFAB2-2082-4A4A-A3D0-C76AE8B567EF}" srcOrd="0" destOrd="0" presId="urn:microsoft.com/office/officeart/2005/8/layout/orgChart1"/>
    <dgm:cxn modelId="{18635A71-0650-44F2-928E-B85937C04528}" type="presParOf" srcId="{B24BFAB2-2082-4A4A-A3D0-C76AE8B567EF}" destId="{90AD064E-9A6C-4510-9325-53E796A095B0}" srcOrd="0" destOrd="0" presId="urn:microsoft.com/office/officeart/2005/8/layout/orgChart1"/>
    <dgm:cxn modelId="{8B0B8653-9140-4285-AFF0-440CBC3A50EB}" type="presParOf" srcId="{B24BFAB2-2082-4A4A-A3D0-C76AE8B567EF}" destId="{5C962CC3-D80B-4B04-9F12-1DEA379CDDB0}" srcOrd="1" destOrd="0" presId="urn:microsoft.com/office/officeart/2005/8/layout/orgChart1"/>
    <dgm:cxn modelId="{52ACDFE8-A4EB-4890-9193-2B8ED2C549E9}" type="presParOf" srcId="{AB04531F-77E7-4242-9F1C-0959942DD97B}" destId="{5EEE97CD-9ABB-4CC0-A0E5-C43B911111B9}" srcOrd="1" destOrd="0" presId="urn:microsoft.com/office/officeart/2005/8/layout/orgChart1"/>
    <dgm:cxn modelId="{8F2EAD20-4BE9-48E5-99B0-77FE42DF33C1}" type="presParOf" srcId="{5EEE97CD-9ABB-4CC0-A0E5-C43B911111B9}" destId="{973D6019-7309-47BD-8857-B751F7CEFC61}" srcOrd="0" destOrd="0" presId="urn:microsoft.com/office/officeart/2005/8/layout/orgChart1"/>
    <dgm:cxn modelId="{6024687C-C4CE-4A72-A195-9F70053D4C5D}" type="presParOf" srcId="{5EEE97CD-9ABB-4CC0-A0E5-C43B911111B9}" destId="{1E2CF125-E23F-40A8-9CBF-00B95062C993}" srcOrd="1" destOrd="0" presId="urn:microsoft.com/office/officeart/2005/8/layout/orgChart1"/>
    <dgm:cxn modelId="{65AD8833-39EC-4E01-9E11-200109244683}" type="presParOf" srcId="{1E2CF125-E23F-40A8-9CBF-00B95062C993}" destId="{9D868471-D297-4032-B3DC-7218D937DCFC}" srcOrd="0" destOrd="0" presId="urn:microsoft.com/office/officeart/2005/8/layout/orgChart1"/>
    <dgm:cxn modelId="{2FB7681A-8B77-4BE9-A2E3-595B29A08B1A}" type="presParOf" srcId="{9D868471-D297-4032-B3DC-7218D937DCFC}" destId="{4C1BCE9A-694B-432D-9544-0BDC6A997C29}" srcOrd="0" destOrd="0" presId="urn:microsoft.com/office/officeart/2005/8/layout/orgChart1"/>
    <dgm:cxn modelId="{13FC12E0-EEF3-4C17-8B4D-0F47A8F1034A}" type="presParOf" srcId="{9D868471-D297-4032-B3DC-7218D937DCFC}" destId="{68C93A83-FD90-435C-9F8E-0FE8B5EA903C}" srcOrd="1" destOrd="0" presId="urn:microsoft.com/office/officeart/2005/8/layout/orgChart1"/>
    <dgm:cxn modelId="{461D3F3F-F665-49E9-8C07-D8CF5B425DC6}" type="presParOf" srcId="{1E2CF125-E23F-40A8-9CBF-00B95062C993}" destId="{656B22E3-CAD6-4A9C-A645-D81AA1CC048B}" srcOrd="1" destOrd="0" presId="urn:microsoft.com/office/officeart/2005/8/layout/orgChart1"/>
    <dgm:cxn modelId="{5D486210-7D17-41A3-B07D-EE56F0B71975}" type="presParOf" srcId="{1E2CF125-E23F-40A8-9CBF-00B95062C993}" destId="{C8B1D6BD-E690-4158-8F41-3CDBD3FFD974}" srcOrd="2" destOrd="0" presId="urn:microsoft.com/office/officeart/2005/8/layout/orgChart1"/>
    <dgm:cxn modelId="{E155D231-D946-47AF-8EB9-A51558DA3C34}" type="presParOf" srcId="{5EEE97CD-9ABB-4CC0-A0E5-C43B911111B9}" destId="{F85C49BF-0B85-4617-A2FD-AA9FE15ADA94}" srcOrd="2" destOrd="0" presId="urn:microsoft.com/office/officeart/2005/8/layout/orgChart1"/>
    <dgm:cxn modelId="{1F3B4D29-7A0B-471D-B5EE-D0471C4FDEB1}" type="presParOf" srcId="{5EEE97CD-9ABB-4CC0-A0E5-C43B911111B9}" destId="{26198F2D-A60D-4A25-8CD3-0D16675B7896}" srcOrd="3" destOrd="0" presId="urn:microsoft.com/office/officeart/2005/8/layout/orgChart1"/>
    <dgm:cxn modelId="{5D389EA4-F852-4A4B-9533-5936E41C51EC}" type="presParOf" srcId="{26198F2D-A60D-4A25-8CD3-0D16675B7896}" destId="{7EF72724-43E5-4FA7-BF7F-BD3463267FBF}" srcOrd="0" destOrd="0" presId="urn:microsoft.com/office/officeart/2005/8/layout/orgChart1"/>
    <dgm:cxn modelId="{AA977EA1-1501-4BE9-84B2-EDCBA5CB68D2}" type="presParOf" srcId="{7EF72724-43E5-4FA7-BF7F-BD3463267FBF}" destId="{B3D793B1-B304-4E40-9877-A5D2029DF93A}" srcOrd="0" destOrd="0" presId="urn:microsoft.com/office/officeart/2005/8/layout/orgChart1"/>
    <dgm:cxn modelId="{DD827EA3-8980-4811-A9D9-7B6A9E237459}" type="presParOf" srcId="{7EF72724-43E5-4FA7-BF7F-BD3463267FBF}" destId="{CA7B3C17-94EB-4D6F-B0AE-6ACD8220B92A}" srcOrd="1" destOrd="0" presId="urn:microsoft.com/office/officeart/2005/8/layout/orgChart1"/>
    <dgm:cxn modelId="{B3716F49-0118-4BCF-9C68-5EA22D372284}" type="presParOf" srcId="{26198F2D-A60D-4A25-8CD3-0D16675B7896}" destId="{0319DF86-9952-4E14-B8A8-08FE0FF78AB0}" srcOrd="1" destOrd="0" presId="urn:microsoft.com/office/officeart/2005/8/layout/orgChart1"/>
    <dgm:cxn modelId="{17AD1193-B1EA-485E-8949-30BBAEC28827}" type="presParOf" srcId="{26198F2D-A60D-4A25-8CD3-0D16675B7896}" destId="{A5DD8203-678F-4D06-AD3D-0F8E7F9D0DAB}" srcOrd="2" destOrd="0" presId="urn:microsoft.com/office/officeart/2005/8/layout/orgChart1"/>
    <dgm:cxn modelId="{FD06AE6E-39D5-47A6-9C4A-BDE98FE9BFB0}" type="presParOf" srcId="{5EEE97CD-9ABB-4CC0-A0E5-C43B911111B9}" destId="{7FCA66F2-6DA2-418F-93C1-DE1B4904D50F}" srcOrd="4" destOrd="0" presId="urn:microsoft.com/office/officeart/2005/8/layout/orgChart1"/>
    <dgm:cxn modelId="{E3229153-F4B3-4651-9C8E-244AB36C5BFC}" type="presParOf" srcId="{5EEE97CD-9ABB-4CC0-A0E5-C43B911111B9}" destId="{F9831638-8AF7-4EFC-A5C3-F3D26F7397A8}" srcOrd="5" destOrd="0" presId="urn:microsoft.com/office/officeart/2005/8/layout/orgChart1"/>
    <dgm:cxn modelId="{5BEC2D7A-1171-43BA-AB97-BDC5CC3A09EC}" type="presParOf" srcId="{F9831638-8AF7-4EFC-A5C3-F3D26F7397A8}" destId="{EA9A3430-A6F7-49D1-9248-AB6C4B3007F7}" srcOrd="0" destOrd="0" presId="urn:microsoft.com/office/officeart/2005/8/layout/orgChart1"/>
    <dgm:cxn modelId="{FEF5A2A6-DC73-46FF-BED7-8354C831837A}" type="presParOf" srcId="{EA9A3430-A6F7-49D1-9248-AB6C4B3007F7}" destId="{E37CF1B9-37AC-48D4-8970-D882B1344E69}" srcOrd="0" destOrd="0" presId="urn:microsoft.com/office/officeart/2005/8/layout/orgChart1"/>
    <dgm:cxn modelId="{99358242-6C8E-42D3-8A2A-59EA7533979D}" type="presParOf" srcId="{EA9A3430-A6F7-49D1-9248-AB6C4B3007F7}" destId="{D700F314-DCEE-404A-A5F6-F150D4D84F09}" srcOrd="1" destOrd="0" presId="urn:microsoft.com/office/officeart/2005/8/layout/orgChart1"/>
    <dgm:cxn modelId="{775FD42E-3995-49AD-A501-17F089374114}" type="presParOf" srcId="{F9831638-8AF7-4EFC-A5C3-F3D26F7397A8}" destId="{6E5257FB-0E93-47E3-ACE1-37355BF9113C}" srcOrd="1" destOrd="0" presId="urn:microsoft.com/office/officeart/2005/8/layout/orgChart1"/>
    <dgm:cxn modelId="{252C5CCC-972A-43B3-9C28-E38071CF3FA8}" type="presParOf" srcId="{F9831638-8AF7-4EFC-A5C3-F3D26F7397A8}" destId="{E4223A7A-548A-4AB3-ABD0-F88B5EAA0624}" srcOrd="2" destOrd="0" presId="urn:microsoft.com/office/officeart/2005/8/layout/orgChart1"/>
    <dgm:cxn modelId="{E52F630A-1206-415B-8A03-1B1B05F6A37F}" type="presParOf" srcId="{AB04531F-77E7-4242-9F1C-0959942DD97B}" destId="{F599955C-0936-41E4-99FF-7293A54887BB}"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CA66F2-6DA2-418F-93C1-DE1B4904D50F}">
      <dsp:nvSpPr>
        <dsp:cNvPr id="0" name=""/>
        <dsp:cNvSpPr/>
      </dsp:nvSpPr>
      <dsp:spPr>
        <a:xfrm>
          <a:off x="4931549" y="1011674"/>
          <a:ext cx="2378638" cy="399971"/>
        </a:xfrm>
        <a:custGeom>
          <a:avLst/>
          <a:gdLst/>
          <a:ahLst/>
          <a:cxnLst/>
          <a:rect l="0" t="0" r="0" b="0"/>
          <a:pathLst>
            <a:path>
              <a:moveTo>
                <a:pt x="0" y="0"/>
              </a:moveTo>
              <a:lnTo>
                <a:pt x="0" y="191249"/>
              </a:lnTo>
              <a:lnTo>
                <a:pt x="2378638" y="191249"/>
              </a:lnTo>
              <a:lnTo>
                <a:pt x="2378638" y="39997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5C49BF-0B85-4617-A2FD-AA9FE15ADA94}">
      <dsp:nvSpPr>
        <dsp:cNvPr id="0" name=""/>
        <dsp:cNvSpPr/>
      </dsp:nvSpPr>
      <dsp:spPr>
        <a:xfrm>
          <a:off x="4885829" y="1011674"/>
          <a:ext cx="91440" cy="400257"/>
        </a:xfrm>
        <a:custGeom>
          <a:avLst/>
          <a:gdLst/>
          <a:ahLst/>
          <a:cxnLst/>
          <a:rect l="0" t="0" r="0" b="0"/>
          <a:pathLst>
            <a:path>
              <a:moveTo>
                <a:pt x="45720" y="0"/>
              </a:moveTo>
              <a:lnTo>
                <a:pt x="45720" y="191535"/>
              </a:lnTo>
              <a:lnTo>
                <a:pt x="54585" y="191535"/>
              </a:lnTo>
              <a:lnTo>
                <a:pt x="54585" y="40025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3D6019-7309-47BD-8857-B751F7CEFC61}">
      <dsp:nvSpPr>
        <dsp:cNvPr id="0" name=""/>
        <dsp:cNvSpPr/>
      </dsp:nvSpPr>
      <dsp:spPr>
        <a:xfrm>
          <a:off x="2499637" y="1011674"/>
          <a:ext cx="2431912" cy="399971"/>
        </a:xfrm>
        <a:custGeom>
          <a:avLst/>
          <a:gdLst/>
          <a:ahLst/>
          <a:cxnLst/>
          <a:rect l="0" t="0" r="0" b="0"/>
          <a:pathLst>
            <a:path>
              <a:moveTo>
                <a:pt x="2431912" y="0"/>
              </a:moveTo>
              <a:lnTo>
                <a:pt x="2431912" y="191249"/>
              </a:lnTo>
              <a:lnTo>
                <a:pt x="0" y="191249"/>
              </a:lnTo>
              <a:lnTo>
                <a:pt x="0" y="39997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AD064E-9A6C-4510-9325-53E796A095B0}">
      <dsp:nvSpPr>
        <dsp:cNvPr id="0" name=""/>
        <dsp:cNvSpPr/>
      </dsp:nvSpPr>
      <dsp:spPr>
        <a:xfrm>
          <a:off x="3195964" y="17759"/>
          <a:ext cx="3471170" cy="993915"/>
        </a:xfrm>
        <a:prstGeom prst="rect">
          <a:avLst/>
        </a:prstGeom>
        <a:solidFill>
          <a:schemeClr val="accent3">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uk-UA" sz="3200" b="0" kern="1200" cap="none" spc="0" dirty="0">
              <a:ln w="0">
                <a:solidFill>
                  <a:schemeClr val="tx1"/>
                </a:solidFill>
              </a:ln>
              <a:solidFill>
                <a:schemeClr val="accent5">
                  <a:lumMod val="50000"/>
                </a:schemeClr>
              </a:solidFill>
              <a:effectLst>
                <a:outerShdw blurRad="38100" dist="19050" dir="2700000" algn="tl" rotWithShape="0">
                  <a:schemeClr val="dk1">
                    <a:alpha val="40000"/>
                  </a:schemeClr>
                </a:outerShdw>
              </a:effectLst>
            </a:rPr>
            <a:t>Тональність</a:t>
          </a:r>
        </a:p>
      </dsp:txBody>
      <dsp:txXfrm>
        <a:off x="3195964" y="17759"/>
        <a:ext cx="3471170" cy="993915"/>
      </dsp:txXfrm>
    </dsp:sp>
    <dsp:sp modelId="{4C1BCE9A-694B-432D-9544-0BDC6A997C29}">
      <dsp:nvSpPr>
        <dsp:cNvPr id="0" name=""/>
        <dsp:cNvSpPr/>
      </dsp:nvSpPr>
      <dsp:spPr>
        <a:xfrm>
          <a:off x="1505722" y="1411646"/>
          <a:ext cx="1987830" cy="993915"/>
        </a:xfrm>
        <a:prstGeom prst="rect">
          <a:avLst/>
        </a:prstGeom>
        <a:solidFill>
          <a:schemeClr val="accent5">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uk-UA" sz="2800" b="0" kern="1200" cap="none" spc="0" dirty="0">
              <a:ln w="0"/>
              <a:solidFill>
                <a:schemeClr val="tx1"/>
              </a:solidFill>
              <a:effectLst>
                <a:outerShdw blurRad="38100" dist="19050" dir="2700000" algn="tl" rotWithShape="0">
                  <a:schemeClr val="dk1">
                    <a:alpha val="40000"/>
                  </a:schemeClr>
                </a:outerShdw>
              </a:effectLst>
            </a:rPr>
            <a:t>Позитивна</a:t>
          </a:r>
        </a:p>
      </dsp:txBody>
      <dsp:txXfrm>
        <a:off x="1505722" y="1411646"/>
        <a:ext cx="1987830" cy="993915"/>
      </dsp:txXfrm>
    </dsp:sp>
    <dsp:sp modelId="{B3D793B1-B304-4E40-9877-A5D2029DF93A}">
      <dsp:nvSpPr>
        <dsp:cNvPr id="0" name=""/>
        <dsp:cNvSpPr/>
      </dsp:nvSpPr>
      <dsp:spPr>
        <a:xfrm>
          <a:off x="3946500" y="1411932"/>
          <a:ext cx="1987830" cy="993915"/>
        </a:xfrm>
        <a:prstGeom prst="rect">
          <a:avLst/>
        </a:prstGeom>
        <a:solidFill>
          <a:schemeClr val="accent5">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uk-UA" sz="3000" b="0" kern="1200" cap="none" spc="0" dirty="0">
              <a:ln w="0"/>
              <a:solidFill>
                <a:schemeClr val="tx1"/>
              </a:solidFill>
              <a:effectLst>
                <a:outerShdw blurRad="38100" dist="19050" dir="2700000" algn="tl" rotWithShape="0">
                  <a:schemeClr val="dk1">
                    <a:alpha val="40000"/>
                  </a:schemeClr>
                </a:outerShdw>
              </a:effectLst>
            </a:rPr>
            <a:t>Нейтральна</a:t>
          </a:r>
        </a:p>
      </dsp:txBody>
      <dsp:txXfrm>
        <a:off x="3946500" y="1411932"/>
        <a:ext cx="1987830" cy="993915"/>
      </dsp:txXfrm>
    </dsp:sp>
    <dsp:sp modelId="{E37CF1B9-37AC-48D4-8970-D882B1344E69}">
      <dsp:nvSpPr>
        <dsp:cNvPr id="0" name=""/>
        <dsp:cNvSpPr/>
      </dsp:nvSpPr>
      <dsp:spPr>
        <a:xfrm>
          <a:off x="6316272" y="1411646"/>
          <a:ext cx="1987830" cy="993915"/>
        </a:xfrm>
        <a:prstGeom prst="rect">
          <a:avLst/>
        </a:prstGeom>
        <a:solidFill>
          <a:schemeClr val="accent5">
            <a:hueOff val="0"/>
            <a:satOff val="0"/>
            <a:lumOff val="0"/>
            <a:alphaOff val="0"/>
          </a:schemeClr>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uk-UA" sz="3000" b="0" kern="1200" cap="none" spc="0" dirty="0">
              <a:ln w="0"/>
              <a:solidFill>
                <a:schemeClr val="tx1"/>
              </a:solidFill>
              <a:effectLst>
                <a:outerShdw blurRad="38100" dist="19050" dir="2700000" algn="tl" rotWithShape="0">
                  <a:schemeClr val="dk1">
                    <a:alpha val="40000"/>
                  </a:schemeClr>
                </a:outerShdw>
              </a:effectLst>
            </a:rPr>
            <a:t>Негативна</a:t>
          </a:r>
        </a:p>
      </dsp:txBody>
      <dsp:txXfrm>
        <a:off x="6316272" y="1411646"/>
        <a:ext cx="1987830" cy="99391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p:cNvSpPr>
            <a:spLocks noGrp="1"/>
          </p:cNvSpPr>
          <p:nvPr>
            <p:ph type="dt" sz="half" idx="10"/>
          </p:nvPr>
        </p:nvSpPr>
        <p:spPr/>
        <p:txBody>
          <a:bodyPr/>
          <a:lstStyle/>
          <a:p>
            <a:fld id="{7A3BBD7D-1836-4F4B-812F-BB696DC6A033}" type="datetimeFigureOut">
              <a:rPr lang="uk-UA" smtClean="0"/>
              <a:t>04.04.2023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2292083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7A3BBD7D-1836-4F4B-812F-BB696DC6A033}" type="datetimeFigureOut">
              <a:rPr lang="uk-UA" smtClean="0"/>
              <a:t>04.04.2023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317358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7A3BBD7D-1836-4F4B-812F-BB696DC6A033}" type="datetimeFigureOut">
              <a:rPr lang="uk-UA" smtClean="0"/>
              <a:t>04.04.2023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2899681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10"/>
          </p:nvPr>
        </p:nvSpPr>
        <p:spPr/>
        <p:txBody>
          <a:bodyPr/>
          <a:lstStyle/>
          <a:p>
            <a:fld id="{7A3BBD7D-1836-4F4B-812F-BB696DC6A033}" type="datetimeFigureOut">
              <a:rPr lang="uk-UA" smtClean="0"/>
              <a:t>04.04.2023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768427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7A3BBD7D-1836-4F4B-812F-BB696DC6A033}" type="datetimeFigureOut">
              <a:rPr lang="uk-UA" smtClean="0"/>
              <a:t>04.04.2023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2831953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p:cNvSpPr>
            <a:spLocks noGrp="1"/>
          </p:cNvSpPr>
          <p:nvPr>
            <p:ph type="dt" sz="half" idx="10"/>
          </p:nvPr>
        </p:nvSpPr>
        <p:spPr/>
        <p:txBody>
          <a:bodyPr/>
          <a:lstStyle/>
          <a:p>
            <a:fld id="{7A3BBD7D-1836-4F4B-812F-BB696DC6A033}" type="datetimeFigureOut">
              <a:rPr lang="uk-UA" smtClean="0"/>
              <a:t>04.04.2023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4294026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p:cNvSpPr>
            <a:spLocks noGrp="1"/>
          </p:cNvSpPr>
          <p:nvPr>
            <p:ph type="dt" sz="half" idx="10"/>
          </p:nvPr>
        </p:nvSpPr>
        <p:spPr/>
        <p:txBody>
          <a:bodyPr/>
          <a:lstStyle/>
          <a:p>
            <a:fld id="{7A3BBD7D-1836-4F4B-812F-BB696DC6A033}" type="datetimeFigureOut">
              <a:rPr lang="uk-UA" smtClean="0"/>
              <a:t>04.04.2023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2966940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uk-UA"/>
          </a:p>
        </p:txBody>
      </p:sp>
      <p:sp>
        <p:nvSpPr>
          <p:cNvPr id="3" name="Дата 2"/>
          <p:cNvSpPr>
            <a:spLocks noGrp="1"/>
          </p:cNvSpPr>
          <p:nvPr>
            <p:ph type="dt" sz="half" idx="10"/>
          </p:nvPr>
        </p:nvSpPr>
        <p:spPr/>
        <p:txBody>
          <a:bodyPr/>
          <a:lstStyle/>
          <a:p>
            <a:fld id="{7A3BBD7D-1836-4F4B-812F-BB696DC6A033}" type="datetimeFigureOut">
              <a:rPr lang="uk-UA" smtClean="0"/>
              <a:t>04.04.2023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53400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A3BBD7D-1836-4F4B-812F-BB696DC6A033}" type="datetimeFigureOut">
              <a:rPr lang="uk-UA" smtClean="0"/>
              <a:t>04.04.2023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178336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A3BBD7D-1836-4F4B-812F-BB696DC6A033}" type="datetimeFigureOut">
              <a:rPr lang="uk-UA" smtClean="0"/>
              <a:t>04.04.2023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54196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7A3BBD7D-1836-4F4B-812F-BB696DC6A033}" type="datetimeFigureOut">
              <a:rPr lang="uk-UA" smtClean="0"/>
              <a:t>04.04.2023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9DF2731F-C5C2-4B06-B77E-664E43B13560}" type="slidenum">
              <a:rPr lang="uk-UA" smtClean="0"/>
              <a:t>‹№›</a:t>
            </a:fld>
            <a:endParaRPr lang="uk-UA"/>
          </a:p>
        </p:txBody>
      </p:sp>
    </p:spTree>
    <p:extLst>
      <p:ext uri="{BB962C8B-B14F-4D97-AF65-F5344CB8AC3E}">
        <p14:creationId xmlns:p14="http://schemas.microsoft.com/office/powerpoint/2010/main" val="394847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3BBD7D-1836-4F4B-812F-BB696DC6A033}" type="datetimeFigureOut">
              <a:rPr lang="uk-UA" smtClean="0"/>
              <a:t>04.04.2023</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2731F-C5C2-4B06-B77E-664E43B13560}" type="slidenum">
              <a:rPr lang="uk-UA" smtClean="0"/>
              <a:t>‹№›</a:t>
            </a:fld>
            <a:endParaRPr lang="uk-UA"/>
          </a:p>
        </p:txBody>
      </p:sp>
    </p:spTree>
    <p:extLst>
      <p:ext uri="{BB962C8B-B14F-4D97-AF65-F5344CB8AC3E}">
        <p14:creationId xmlns:p14="http://schemas.microsoft.com/office/powerpoint/2010/main" val="21252592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hyperlink" Target="https://www.wiki.uk-ua.nina.az/%D0%9E%D0%B1%D1%80%D0%BE%D0%B1%D0%BA%D0%B0_%D0%BF%D1%80%D0%B8%D1%80%D0%BE%D0%B4%D0%BD%D0%BE%D1%97_%D0%BC%D0%BE%D0%B2%D0%B8.html" TargetMode="External"/><Relationship Id="rId7" Type="http://schemas.openxmlformats.org/officeDocument/2006/relationships/diagramData" Target="../diagrams/data1.xml"/><Relationship Id="rId2" Type="http://schemas.openxmlformats.org/officeDocument/2006/relationships/hyperlink" Target="https://www.wiki.uk-ua.nina.az/%D0%90%D0%BB%D0%B3%D0%BE%D1%80%D0%B8%D1%82%D0%BC.html" TargetMode="External"/><Relationship Id="rId1" Type="http://schemas.openxmlformats.org/officeDocument/2006/relationships/slideLayout" Target="../slideLayouts/slideLayout2.xml"/><Relationship Id="rId6" Type="http://schemas.openxmlformats.org/officeDocument/2006/relationships/hyperlink" Target="https://www.wiki.uk-ua.nina.az/%D0%A1%D0%BE%D1%86%D1%96%D0%B0%D0%BB%D1%8C%D0%BD%D1%96_%D0%BC%D0%B5%D0%B4%D1%96%D0%B0.html" TargetMode="External"/><Relationship Id="rId11" Type="http://schemas.microsoft.com/office/2007/relationships/diagramDrawing" Target="../diagrams/drawing1.xml"/><Relationship Id="rId5" Type="http://schemas.openxmlformats.org/officeDocument/2006/relationships/hyperlink" Target="https://www.wiki.uk-ua.nina.az/%D0%92%D0%B5%D0%B1-%D1%81%D1%82%D0%BE%D1%80%D1%96%D0%BD%D0%BA%D0%B0.html" TargetMode="External"/><Relationship Id="rId10" Type="http://schemas.openxmlformats.org/officeDocument/2006/relationships/diagramColors" Target="../diagrams/colors1.xml"/><Relationship Id="rId4" Type="http://schemas.openxmlformats.org/officeDocument/2006/relationships/hyperlink" Target="https://www.wiki.uk-ua.nina.az/%D0%9C%D0%B0%D1%81%D0%B8%D0%B2_(%D1%81%D1%82%D1%80%D1%83%D0%BA%D1%82%D1%83%D1%80%D0%B0_%D0%B4%D0%B0%D0%BD%D0%B8%D1%85).html" TargetMode="External"/><Relationship Id="rId9"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lang.org.ua/uk/dictionari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a:latin typeface="Times New Roman" panose="02020603050405020304" pitchFamily="18" charset="0"/>
                <a:cs typeface="Times New Roman" panose="02020603050405020304" pitchFamily="18" charset="0"/>
              </a:rPr>
              <a:t>Аналіз тональності</a:t>
            </a:r>
            <a:endParaRPr lang="uk-UA" dirty="0"/>
          </a:p>
        </p:txBody>
      </p:sp>
      <p:sp>
        <p:nvSpPr>
          <p:cNvPr id="3" name="Подзаголовок 2"/>
          <p:cNvSpPr>
            <a:spLocks noGrp="1"/>
          </p:cNvSpPr>
          <p:nvPr>
            <p:ph type="subTitle" idx="1"/>
          </p:nvPr>
        </p:nvSpPr>
        <p:spPr>
          <a:xfrm>
            <a:off x="1524000" y="3638984"/>
            <a:ext cx="9144000" cy="1655762"/>
          </a:xfrm>
        </p:spPr>
        <p:txBody>
          <a:bodyPr/>
          <a:lstStyle/>
          <a:p>
            <a:r>
              <a:rPr lang="uk-UA" dirty="0"/>
              <a:t>Лекція 9</a:t>
            </a:r>
          </a:p>
        </p:txBody>
      </p:sp>
    </p:spTree>
    <p:extLst>
      <p:ext uri="{BB962C8B-B14F-4D97-AF65-F5344CB8AC3E}">
        <p14:creationId xmlns:p14="http://schemas.microsoft.com/office/powerpoint/2010/main" val="1840046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923278" y="310718"/>
            <a:ext cx="10635448" cy="6312024"/>
          </a:xfrm>
          <a:prstGeom prst="rect">
            <a:avLst/>
          </a:prstGeom>
        </p:spPr>
      </p:pic>
    </p:spTree>
    <p:extLst>
      <p:ext uri="{BB962C8B-B14F-4D97-AF65-F5344CB8AC3E}">
        <p14:creationId xmlns:p14="http://schemas.microsoft.com/office/powerpoint/2010/main" val="3133495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0F544E7-8184-4904-86EC-833CF857BFF3}"/>
              </a:ext>
            </a:extLst>
          </p:cNvPr>
          <p:cNvSpPr>
            <a:spLocks noGrp="1"/>
          </p:cNvSpPr>
          <p:nvPr>
            <p:ph type="title"/>
          </p:nvPr>
        </p:nvSpPr>
        <p:spPr>
          <a:xfrm>
            <a:off x="838200" y="365126"/>
            <a:ext cx="10515600" cy="613929"/>
          </a:xfrm>
        </p:spPr>
        <p:txBody>
          <a:bodyPr>
            <a:normAutofit fontScale="90000"/>
          </a:bodyPr>
          <a:lstStyle/>
          <a:p>
            <a:pPr algn="ctr"/>
            <a:br>
              <a:rPr lang="en-US" b="1" dirty="0"/>
            </a:br>
            <a:r>
              <a:rPr lang="ru-RU" sz="3600" b="1" dirty="0" err="1">
                <a:latin typeface="Times New Roman" panose="02020603050405020304" pitchFamily="18" charset="0"/>
                <a:cs typeface="Times New Roman" panose="02020603050405020304" pitchFamily="18" charset="0"/>
              </a:rPr>
              <a:t>Тональний</a:t>
            </a:r>
            <a:r>
              <a:rPr lang="ru-RU" sz="3600" b="1" dirty="0">
                <a:latin typeface="Times New Roman" panose="02020603050405020304" pitchFamily="18" charset="0"/>
                <a:cs typeface="Times New Roman" panose="02020603050405020304" pitchFamily="18" charset="0"/>
              </a:rPr>
              <a:t> словник </a:t>
            </a:r>
            <a:r>
              <a:rPr lang="ru-RU" sz="3600" b="1" dirty="0" err="1">
                <a:latin typeface="Times New Roman" panose="02020603050405020304" pitchFamily="18" charset="0"/>
                <a:cs typeface="Times New Roman" panose="02020603050405020304" pitchFamily="18" charset="0"/>
              </a:rPr>
              <a:t>української</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мови</a:t>
            </a:r>
            <a:br>
              <a:rPr lang="ru-RU" b="1" dirty="0"/>
            </a:br>
            <a:endParaRPr lang="uk-UA" dirty="0"/>
          </a:p>
        </p:txBody>
      </p:sp>
      <p:sp>
        <p:nvSpPr>
          <p:cNvPr id="3" name="Місце для вмісту 2">
            <a:extLst>
              <a:ext uri="{FF2B5EF4-FFF2-40B4-BE49-F238E27FC236}">
                <a16:creationId xmlns:a16="http://schemas.microsoft.com/office/drawing/2014/main" id="{3839F10D-6AC5-4FB2-9431-F0AE78079793}"/>
              </a:ext>
            </a:extLst>
          </p:cNvPr>
          <p:cNvSpPr>
            <a:spLocks noGrp="1"/>
          </p:cNvSpPr>
          <p:nvPr>
            <p:ph idx="1"/>
          </p:nvPr>
        </p:nvSpPr>
        <p:spPr>
          <a:xfrm>
            <a:off x="838200" y="1173018"/>
            <a:ext cx="10515600" cy="5539509"/>
          </a:xfrm>
        </p:spPr>
        <p:txBody>
          <a:bodyPr>
            <a:normAutofit fontScale="77500" lnSpcReduction="20000"/>
          </a:bodyPr>
          <a:lstStyle/>
          <a:p>
            <a:pPr marL="0" indent="0">
              <a:buNone/>
            </a:pPr>
            <a:r>
              <a:rPr lang="uk-UA" dirty="0">
                <a:latin typeface="Times New Roman" panose="02020603050405020304" pitchFamily="18" charset="0"/>
                <a:cs typeface="Times New Roman" panose="02020603050405020304" pitchFamily="18" charset="0"/>
              </a:rPr>
              <a:t>Словник містить </a:t>
            </a:r>
            <a:r>
              <a:rPr lang="uk-UA" b="1" dirty="0">
                <a:latin typeface="Times New Roman" panose="02020603050405020304" pitchFamily="18" charset="0"/>
                <a:cs typeface="Times New Roman" panose="02020603050405020304" pitchFamily="18" charset="0"/>
              </a:rPr>
              <a:t>3442 слів </a:t>
            </a:r>
            <a:r>
              <a:rPr lang="uk-UA" dirty="0">
                <a:latin typeface="Times New Roman" panose="02020603050405020304" pitchFamily="18" charset="0"/>
                <a:cs typeface="Times New Roman" panose="02020603050405020304" pitchFamily="18" charset="0"/>
              </a:rPr>
              <a:t>української мови, які мають не нейтральну тональність (-2, -1, 1, 2).</a:t>
            </a:r>
          </a:p>
          <a:p>
            <a:pPr marL="0" indent="0">
              <a:buNone/>
            </a:pPr>
            <a:endParaRPr lang="uk-UA" dirty="0">
              <a:latin typeface="Times New Roman" panose="02020603050405020304" pitchFamily="18" charset="0"/>
              <a:cs typeface="Times New Roman" panose="02020603050405020304" pitchFamily="18" charset="0"/>
            </a:endParaRPr>
          </a:p>
          <a:p>
            <a:pPr marL="0" indent="0">
              <a:buNone/>
            </a:pPr>
            <a:r>
              <a:rPr lang="uk-UA" dirty="0">
                <a:latin typeface="Times New Roman" panose="02020603050405020304" pitchFamily="18" charset="0"/>
                <a:cs typeface="Times New Roman" panose="02020603050405020304" pitchFamily="18" charset="0"/>
              </a:rPr>
              <a:t>Дані отримані з двох джерел:</a:t>
            </a:r>
          </a:p>
          <a:p>
            <a:pPr marL="0" indent="0">
              <a:lnSpc>
                <a:spcPct val="120000"/>
              </a:lnSpc>
              <a:buNone/>
            </a:pPr>
            <a:r>
              <a:rPr lang="uk-UA" dirty="0">
                <a:latin typeface="Times New Roman" panose="02020603050405020304" pitchFamily="18" charset="0"/>
                <a:cs typeface="Times New Roman" panose="02020603050405020304" pitchFamily="18" charset="0"/>
              </a:rPr>
              <a:t>файл </a:t>
            </a:r>
            <a:r>
              <a:rPr lang="en-US" b="1" dirty="0">
                <a:latin typeface="Times New Roman" panose="02020603050405020304" pitchFamily="18" charset="0"/>
                <a:cs typeface="Times New Roman" panose="02020603050405020304" pitchFamily="18" charset="0"/>
              </a:rPr>
              <a:t>tone-</a:t>
            </a:r>
            <a:r>
              <a:rPr lang="en-US" b="1" dirty="0" err="1">
                <a:latin typeface="Times New Roman" panose="02020603050405020304" pitchFamily="18" charset="0"/>
                <a:cs typeface="Times New Roman" panose="02020603050405020304" pitchFamily="18" charset="0"/>
              </a:rPr>
              <a:t>dict</a:t>
            </a: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uk-manual.tsv</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отриманий усередненням оцінок декількох експертів</a:t>
            </a:r>
          </a:p>
          <a:p>
            <a:pPr marL="0" indent="0">
              <a:lnSpc>
                <a:spcPct val="120000"/>
              </a:lnSpc>
              <a:buNone/>
            </a:pPr>
            <a:r>
              <a:rPr lang="uk-UA" dirty="0">
                <a:latin typeface="Times New Roman" panose="02020603050405020304" pitchFamily="18" charset="0"/>
                <a:cs typeface="Times New Roman" panose="02020603050405020304" pitchFamily="18" charset="0"/>
              </a:rPr>
              <a:t>файл </a:t>
            </a:r>
            <a:r>
              <a:rPr lang="en-US" b="1" dirty="0">
                <a:latin typeface="Times New Roman" panose="02020603050405020304" pitchFamily="18" charset="0"/>
                <a:cs typeface="Times New Roman" panose="02020603050405020304" pitchFamily="18" charset="0"/>
              </a:rPr>
              <a:t>tone-</a:t>
            </a:r>
            <a:r>
              <a:rPr lang="en-US" b="1" dirty="0" err="1">
                <a:latin typeface="Times New Roman" panose="02020603050405020304" pitchFamily="18" charset="0"/>
                <a:cs typeface="Times New Roman" panose="02020603050405020304" pitchFamily="18" charset="0"/>
              </a:rPr>
              <a:t>dict</a:t>
            </a: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uk-auto.tsv</a:t>
            </a:r>
            <a:r>
              <a:rPr lang="en-US" b="1"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сгенеровано</a:t>
            </a:r>
            <a:r>
              <a:rPr lang="uk-UA" dirty="0">
                <a:latin typeface="Times New Roman" panose="02020603050405020304" pitchFamily="18" charset="0"/>
                <a:cs typeface="Times New Roman" panose="02020603050405020304" pitchFamily="18" charset="0"/>
              </a:rPr>
              <a:t> автоматичним розширенням словника </a:t>
            </a:r>
            <a:r>
              <a:rPr lang="en-US" b="1" dirty="0">
                <a:latin typeface="Times New Roman" panose="02020603050405020304" pitchFamily="18" charset="0"/>
                <a:cs typeface="Times New Roman" panose="02020603050405020304" pitchFamily="18" charset="0"/>
              </a:rPr>
              <a:t>tone-</a:t>
            </a:r>
            <a:r>
              <a:rPr lang="en-US" b="1" dirty="0" err="1">
                <a:latin typeface="Times New Roman" panose="02020603050405020304" pitchFamily="18" charset="0"/>
                <a:cs typeface="Times New Roman" panose="02020603050405020304" pitchFamily="18" charset="0"/>
              </a:rPr>
              <a:t>dict</a:t>
            </a:r>
            <a:r>
              <a:rPr lang="en-US" b="1" dirty="0">
                <a:latin typeface="Times New Roman" panose="02020603050405020304" pitchFamily="18" charset="0"/>
                <a:cs typeface="Times New Roman" panose="02020603050405020304" pitchFamily="18" charset="0"/>
              </a:rPr>
              <a:t>-</a:t>
            </a:r>
            <a:r>
              <a:rPr lang="en-US" b="1" dirty="0" err="1">
                <a:latin typeface="Times New Roman" panose="02020603050405020304" pitchFamily="18" charset="0"/>
                <a:cs typeface="Times New Roman" panose="02020603050405020304" pitchFamily="18" charset="0"/>
              </a:rPr>
              <a:t>uk</a:t>
            </a:r>
            <a:r>
              <a:rPr lang="en-US" b="1" dirty="0">
                <a:latin typeface="Times New Roman" panose="02020603050405020304" pitchFamily="18" charset="0"/>
                <a:cs typeface="Times New Roman" panose="02020603050405020304" pitchFamily="18" charset="0"/>
              </a:rPr>
              <a:t>-manual</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за допомогою </a:t>
            </a:r>
            <a:r>
              <a:rPr lang="en-US" dirty="0">
                <a:latin typeface="Times New Roman" panose="02020603050405020304" pitchFamily="18" charset="0"/>
                <a:cs typeface="Times New Roman" panose="02020603050405020304" pitchFamily="18" charset="0"/>
              </a:rPr>
              <a:t>ML-</a:t>
            </a:r>
            <a:r>
              <a:rPr lang="uk-UA" dirty="0">
                <a:latin typeface="Times New Roman" panose="02020603050405020304" pitchFamily="18" charset="0"/>
                <a:cs typeface="Times New Roman" panose="02020603050405020304" pitchFamily="18" charset="0"/>
              </a:rPr>
              <a:t>моделі з використанням векторів слів </a:t>
            </a:r>
            <a:r>
              <a:rPr lang="en-US" b="1" dirty="0">
                <a:latin typeface="Times New Roman" panose="02020603050405020304" pitchFamily="18" charset="0"/>
                <a:cs typeface="Times New Roman" panose="02020603050405020304" pitchFamily="18" charset="0"/>
              </a:rPr>
              <a:t>word2vec</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та </a:t>
            </a:r>
            <a:r>
              <a:rPr lang="en-US" b="1" dirty="0">
                <a:latin typeface="Times New Roman" panose="02020603050405020304" pitchFamily="18" charset="0"/>
                <a:cs typeface="Times New Roman" panose="02020603050405020304" pitchFamily="18" charset="0"/>
              </a:rPr>
              <a:t>lex2vec</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а також незначною пост-обробкою людиною</a:t>
            </a:r>
            <a:endParaRPr lang="en-US" dirty="0">
              <a:latin typeface="Times New Roman" panose="02020603050405020304" pitchFamily="18" charset="0"/>
              <a:cs typeface="Times New Roman" panose="02020603050405020304" pitchFamily="18" charset="0"/>
            </a:endParaRPr>
          </a:p>
          <a:p>
            <a:pPr marL="0" indent="0">
              <a:lnSpc>
                <a:spcPct val="120000"/>
              </a:lnSpc>
              <a:buNone/>
            </a:pPr>
            <a:endParaRPr lang="uk-UA" dirty="0">
              <a:latin typeface="Times New Roman" panose="02020603050405020304" pitchFamily="18" charset="0"/>
              <a:cs typeface="Times New Roman" panose="02020603050405020304" pitchFamily="18" charset="0"/>
            </a:endParaRPr>
          </a:p>
          <a:p>
            <a:pPr marL="0" indent="0">
              <a:buNone/>
            </a:pPr>
            <a:r>
              <a:rPr lang="uk-UA" b="1" i="1" dirty="0">
                <a:latin typeface="Times New Roman" panose="02020603050405020304" pitchFamily="18" charset="0"/>
                <a:cs typeface="Times New Roman" panose="02020603050405020304" pitchFamily="18" charset="0"/>
              </a:rPr>
              <a:t>Формат даних — </a:t>
            </a:r>
            <a:r>
              <a:rPr lang="en-US" b="1" i="1" dirty="0">
                <a:latin typeface="Times New Roman" panose="02020603050405020304" pitchFamily="18" charset="0"/>
                <a:cs typeface="Times New Roman" panose="02020603050405020304" pitchFamily="18" charset="0"/>
              </a:rPr>
              <a:t>tab-separated </a:t>
            </a:r>
            <a:r>
              <a:rPr lang="uk-UA" b="1" i="1" dirty="0">
                <a:latin typeface="Times New Roman" panose="02020603050405020304" pitchFamily="18" charset="0"/>
                <a:cs typeface="Times New Roman" panose="02020603050405020304" pitchFamily="18" charset="0"/>
              </a:rPr>
              <a:t>з наступними колонками:</a:t>
            </a:r>
          </a:p>
          <a:p>
            <a:pPr marL="0" indent="0">
              <a:buNone/>
            </a:pPr>
            <a:r>
              <a:rPr lang="uk-UA" dirty="0">
                <a:solidFill>
                  <a:srgbClr val="7030A0"/>
                </a:solidFill>
                <a:latin typeface="Times New Roman" panose="02020603050405020304" pitchFamily="18" charset="0"/>
                <a:cs typeface="Times New Roman" panose="02020603050405020304" pitchFamily="18" charset="0"/>
              </a:rPr>
              <a:t>Слово</a:t>
            </a:r>
            <a:r>
              <a:rPr lang="en-US" dirty="0">
                <a:solidFill>
                  <a:srgbClr val="7030A0"/>
                </a:solidFill>
                <a:latin typeface="Times New Roman" panose="02020603050405020304" pitchFamily="18" charset="0"/>
                <a:cs typeface="Times New Roman" panose="02020603050405020304" pitchFamily="18" charset="0"/>
              </a:rPr>
              <a:t>         </a:t>
            </a:r>
            <a:r>
              <a:rPr lang="uk-UA" dirty="0">
                <a:solidFill>
                  <a:srgbClr val="7030A0"/>
                </a:solidFill>
                <a:latin typeface="Times New Roman" panose="02020603050405020304" pitchFamily="18" charset="0"/>
                <a:cs typeface="Times New Roman" panose="02020603050405020304" pitchFamily="18" charset="0"/>
              </a:rPr>
              <a:t>дискретна тональність (з діапазону: -2, -1, 0, 1, 2)</a:t>
            </a:r>
            <a:endParaRPr lang="en-US" dirty="0">
              <a:solidFill>
                <a:srgbClr val="7030A0"/>
              </a:solidFill>
              <a:latin typeface="Times New Roman" panose="02020603050405020304" pitchFamily="18" charset="0"/>
              <a:cs typeface="Times New Roman" panose="02020603050405020304" pitchFamily="18" charset="0"/>
            </a:endParaRPr>
          </a:p>
          <a:p>
            <a:pPr marL="0" indent="0">
              <a:buNone/>
            </a:pPr>
            <a:endParaRPr lang="uk-UA" dirty="0">
              <a:solidFill>
                <a:srgbClr val="7030A0"/>
              </a:solidFill>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 словнику по-можливості всі слова приведені до базової граматичної форми, а також прислівники замінені на спільнокореневі прикметники.</a:t>
            </a:r>
          </a:p>
        </p:txBody>
      </p:sp>
    </p:spTree>
    <p:extLst>
      <p:ext uri="{BB962C8B-B14F-4D97-AF65-F5344CB8AC3E}">
        <p14:creationId xmlns:p14="http://schemas.microsoft.com/office/powerpoint/2010/main" val="3550396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73562"/>
          </a:xfrm>
        </p:spPr>
        <p:txBody>
          <a:bodyPr>
            <a:normAutofit fontScale="90000"/>
          </a:bodyPr>
          <a:lstStyle/>
          <a:p>
            <a:pPr algn="ctr"/>
            <a:br>
              <a:rPr lang="ru-RU" sz="3600" b="1" dirty="0">
                <a:latin typeface="Times New Roman" panose="02020603050405020304" pitchFamily="18" charset="0"/>
                <a:cs typeface="Times New Roman" panose="02020603050405020304" pitchFamily="18" charset="0"/>
              </a:rPr>
            </a:br>
            <a:r>
              <a:rPr lang="ru-RU" sz="3600" b="1" dirty="0" err="1">
                <a:latin typeface="Times New Roman" panose="02020603050405020304" pitchFamily="18" charset="0"/>
                <a:cs typeface="Times New Roman" panose="02020603050405020304" pitchFamily="18" charset="0"/>
              </a:rPr>
              <a:t>Машинне</a:t>
            </a:r>
            <a:r>
              <a:rPr lang="ru-RU" sz="3600" b="1" dirty="0">
                <a:latin typeface="Times New Roman" panose="02020603050405020304" pitchFamily="18" charset="0"/>
                <a:cs typeface="Times New Roman" panose="02020603050405020304" pitchFamily="18" charset="0"/>
              </a:rPr>
              <a:t> </a:t>
            </a:r>
            <a:r>
              <a:rPr lang="ru-RU" sz="3600" b="1" dirty="0" err="1">
                <a:latin typeface="Times New Roman" panose="02020603050405020304" pitchFamily="18" charset="0"/>
                <a:cs typeface="Times New Roman" panose="02020603050405020304" pitchFamily="18" charset="0"/>
              </a:rPr>
              <a:t>навчання</a:t>
            </a:r>
            <a:r>
              <a:rPr lang="ru-RU" sz="3600" b="1" dirty="0">
                <a:latin typeface="Times New Roman" panose="02020603050405020304" pitchFamily="18" charset="0"/>
                <a:cs typeface="Times New Roman" panose="02020603050405020304" pitchFamily="18" charset="0"/>
              </a:rPr>
              <a:t> з учителем</a:t>
            </a:r>
            <a:br>
              <a:rPr lang="ru-RU" b="1" dirty="0">
                <a:latin typeface="Times New Roman" panose="02020603050405020304" pitchFamily="18" charset="0"/>
                <a:cs typeface="Times New Roman" panose="02020603050405020304" pitchFamily="18" charset="0"/>
              </a:rPr>
            </a:br>
            <a:endParaRPr lang="uk-UA" dirty="0"/>
          </a:p>
        </p:txBody>
      </p:sp>
      <p:sp>
        <p:nvSpPr>
          <p:cNvPr id="3" name="Объект 2"/>
          <p:cNvSpPr>
            <a:spLocks noGrp="1"/>
          </p:cNvSpPr>
          <p:nvPr>
            <p:ph idx="1"/>
          </p:nvPr>
        </p:nvSpPr>
        <p:spPr>
          <a:xfrm>
            <a:off x="838200" y="967666"/>
            <a:ext cx="10515600" cy="5209297"/>
          </a:xfrm>
        </p:spPr>
        <p:txBody>
          <a:bodyPr>
            <a:normAutofit fontScale="77500" lnSpcReduction="20000"/>
          </a:bodyPr>
          <a:lstStyle/>
          <a:p>
            <a:pPr marL="0" indent="457200" algn="just">
              <a:lnSpc>
                <a:spcPct val="120000"/>
              </a:lnSpc>
              <a:spcBef>
                <a:spcPts val="0"/>
              </a:spcBef>
              <a:buNone/>
            </a:pPr>
            <a:r>
              <a:rPr lang="ru-RU" dirty="0">
                <a:latin typeface="Times New Roman" panose="02020603050405020304" pitchFamily="18" charset="0"/>
                <a:cs typeface="Times New Roman" panose="02020603050405020304" pitchFamily="18" charset="0"/>
              </a:rPr>
              <a:t>У наш час </a:t>
            </a:r>
            <a:r>
              <a:rPr lang="ru-RU" dirty="0" err="1">
                <a:latin typeface="Times New Roman" panose="02020603050405020304" pitchFamily="18" charset="0"/>
                <a:cs typeface="Times New Roman" panose="02020603050405020304" pitchFamily="18" charset="0"/>
              </a:rPr>
              <a:t>найбільш</a:t>
            </a:r>
            <a:r>
              <a:rPr lang="ru-RU" dirty="0">
                <a:latin typeface="Times New Roman" panose="02020603050405020304" pitchFamily="18" charset="0"/>
                <a:cs typeface="Times New Roman" panose="02020603050405020304" pitchFamily="18" charset="0"/>
              </a:rPr>
              <a:t> часто </a:t>
            </a:r>
            <a:r>
              <a:rPr lang="ru-RU" dirty="0" err="1">
                <a:latin typeface="Times New Roman" panose="02020603050405020304" pitchFamily="18" charset="0"/>
                <a:cs typeface="Times New Roman" panose="02020603050405020304" pitchFamily="18" charset="0"/>
              </a:rPr>
              <a:t>використовуваними</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дослідженнях</a:t>
            </a:r>
            <a:r>
              <a:rPr lang="ru-RU" dirty="0">
                <a:latin typeface="Times New Roman" panose="02020603050405020304" pitchFamily="18" charset="0"/>
                <a:cs typeface="Times New Roman" panose="02020603050405020304" pitchFamily="18" charset="0"/>
              </a:rPr>
              <a:t> методами є </a:t>
            </a:r>
            <a:r>
              <a:rPr lang="ru-RU" dirty="0" err="1">
                <a:latin typeface="Times New Roman" panose="02020603050405020304" pitchFamily="18" charset="0"/>
                <a:cs typeface="Times New Roman" panose="02020603050405020304" pitchFamily="18" charset="0"/>
              </a:rPr>
              <a:t>методи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машинного </a:t>
            </a:r>
            <a:r>
              <a:rPr lang="ru-RU" dirty="0" err="1">
                <a:latin typeface="Times New Roman" panose="02020603050405020304" pitchFamily="18" charset="0"/>
                <a:cs typeface="Times New Roman" panose="02020603050405020304" pitchFamily="18" charset="0"/>
              </a:rPr>
              <a:t>навчання</a:t>
            </a:r>
            <a:r>
              <a:rPr lang="ru-RU" dirty="0">
                <a:latin typeface="Times New Roman" panose="02020603050405020304" pitchFamily="18" charset="0"/>
                <a:cs typeface="Times New Roman" panose="02020603050405020304" pitchFamily="18" charset="0"/>
              </a:rPr>
              <a:t> з учителем. </a:t>
            </a:r>
            <a:r>
              <a:rPr lang="ru-RU" dirty="0" err="1">
                <a:latin typeface="Times New Roman" panose="02020603050405020304" pitchFamily="18" charset="0"/>
                <a:cs typeface="Times New Roman" panose="02020603050405020304" pitchFamily="18" charset="0"/>
              </a:rPr>
              <a:t>Суттю</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методів</a:t>
            </a:r>
            <a:r>
              <a:rPr lang="ru-RU" dirty="0">
                <a:latin typeface="Times New Roman" panose="02020603050405020304" pitchFamily="18" charset="0"/>
                <a:cs typeface="Times New Roman" panose="02020603050405020304" pitchFamily="18" charset="0"/>
              </a:rPr>
              <a:t> є те,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першому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етапі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навчається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машинний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класифікатор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байесовский) на </a:t>
            </a:r>
            <a:r>
              <a:rPr lang="ru-RU" dirty="0" err="1">
                <a:latin typeface="Times New Roman" panose="02020603050405020304" pitchFamily="18" charset="0"/>
                <a:cs typeface="Times New Roman" panose="02020603050405020304" pitchFamily="18" charset="0"/>
              </a:rPr>
              <a:t>заздалегідь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розмічених</a:t>
            </a:r>
            <a:r>
              <a:rPr lang="ru-RU" dirty="0">
                <a:latin typeface="Times New Roman" panose="02020603050405020304" pitchFamily="18" charset="0"/>
                <a:cs typeface="Times New Roman" panose="02020603050405020304" pitchFamily="18" charset="0"/>
              </a:rPr>
              <a:t> текстах, а </a:t>
            </a:r>
            <a:r>
              <a:rPr lang="ru-RU" dirty="0" err="1">
                <a:latin typeface="Times New Roman" panose="02020603050405020304" pitchFamily="18" charset="0"/>
                <a:cs typeface="Times New Roman" panose="02020603050405020304" pitchFamily="18" charset="0"/>
              </a:rPr>
              <a:t>потім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отриману</a:t>
            </a:r>
            <a:r>
              <a:rPr lang="ru-RU" dirty="0">
                <a:latin typeface="Times New Roman" panose="02020603050405020304" pitchFamily="18" charset="0"/>
                <a:cs typeface="Times New Roman" panose="02020603050405020304" pitchFamily="18" charset="0"/>
              </a:rPr>
              <a:t> модель при </a:t>
            </a:r>
            <a:r>
              <a:rPr lang="ru-RU" dirty="0" err="1">
                <a:latin typeface="Times New Roman" panose="02020603050405020304" pitchFamily="18" charset="0"/>
                <a:cs typeface="Times New Roman" panose="02020603050405020304" pitchFamily="18" charset="0"/>
              </a:rPr>
              <a:t>аналізі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Наведемо</a:t>
            </a:r>
            <a:r>
              <a:rPr lang="ru-RU" dirty="0">
                <a:latin typeface="Times New Roman" panose="02020603050405020304" pitchFamily="18" charset="0"/>
                <a:cs typeface="Times New Roman" panose="02020603050405020304" pitchFamily="18" charset="0"/>
              </a:rPr>
              <a:t> короткий алгоритм:</a:t>
            </a:r>
          </a:p>
          <a:p>
            <a:pPr marL="514350" indent="-514350" algn="just">
              <a:lnSpc>
                <a:spcPct val="120000"/>
              </a:lnSpc>
              <a:spcBef>
                <a:spcPts val="0"/>
              </a:spcBef>
              <a:buFont typeface="+mj-lt"/>
              <a:buAutoNum type="arabicPeriod"/>
            </a:pPr>
            <a:r>
              <a:rPr lang="ru-RU" dirty="0" err="1">
                <a:latin typeface="Times New Roman" panose="02020603050405020304" pitchFamily="18" charset="0"/>
                <a:cs typeface="Times New Roman" panose="02020603050405020304" pitchFamily="18" charset="0"/>
              </a:rPr>
              <a:t>спочатку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збирається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колекція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якої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навчається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машинний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класифікатор</a:t>
            </a:r>
            <a:r>
              <a:rPr lang="ru-RU" dirty="0">
                <a:latin typeface="Times New Roman" panose="02020603050405020304" pitchFamily="18" charset="0"/>
                <a:cs typeface="Times New Roman" panose="02020603050405020304" pitchFamily="18" charset="0"/>
              </a:rPr>
              <a:t>;</a:t>
            </a:r>
          </a:p>
          <a:p>
            <a:pPr marL="514350" indent="-514350" algn="just">
              <a:lnSpc>
                <a:spcPct val="120000"/>
              </a:lnSpc>
              <a:spcBef>
                <a:spcPts val="0"/>
              </a:spcBef>
              <a:buFont typeface="+mj-lt"/>
              <a:buAutoNum type="arabicPeriod"/>
            </a:pPr>
            <a:r>
              <a:rPr lang="ru-RU" dirty="0" err="1">
                <a:latin typeface="Times New Roman" panose="02020603050405020304" pitchFamily="18" charset="0"/>
                <a:cs typeface="Times New Roman" panose="02020603050405020304" pitchFamily="18" charset="0"/>
              </a:rPr>
              <a:t>кожен</a:t>
            </a:r>
            <a:r>
              <a:rPr lang="ru-RU" dirty="0">
                <a:latin typeface="Times New Roman" panose="02020603050405020304" pitchFamily="18" charset="0"/>
                <a:cs typeface="Times New Roman" panose="02020603050405020304" pitchFamily="18" charset="0"/>
              </a:rPr>
              <a:t> документ </a:t>
            </a:r>
            <a:r>
              <a:rPr lang="ru-RU" dirty="0" err="1">
                <a:latin typeface="Times New Roman" panose="02020603050405020304" pitchFamily="18" charset="0"/>
                <a:cs typeface="Times New Roman" panose="02020603050405020304" pitchFamily="18" charset="0"/>
              </a:rPr>
              <a:t>розкладається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вигляді</a:t>
            </a:r>
            <a:r>
              <a:rPr lang="ru-RU" dirty="0">
                <a:latin typeface="Times New Roman" panose="02020603050405020304" pitchFamily="18" charset="0"/>
                <a:cs typeface="Times New Roman" panose="02020603050405020304" pitchFamily="18" charset="0"/>
              </a:rPr>
              <a:t> вектора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аспектів</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якими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він</a:t>
            </a:r>
            <a:r>
              <a:rPr lang="ru-RU" dirty="0">
                <a:latin typeface="Times New Roman" panose="02020603050405020304" pitchFamily="18" charset="0"/>
                <a:cs typeface="Times New Roman" panose="02020603050405020304" pitchFamily="18" charset="0"/>
              </a:rPr>
              <a:t> буде </a:t>
            </a:r>
            <a:r>
              <a:rPr lang="ru-RU" dirty="0" err="1">
                <a:latin typeface="Times New Roman" panose="02020603050405020304" pitchFamily="18" charset="0"/>
                <a:cs typeface="Times New Roman" panose="02020603050405020304" pitchFamily="18" charset="0"/>
              </a:rPr>
              <a:t>досліджуватися</a:t>
            </a:r>
            <a:r>
              <a:rPr lang="ru-RU" dirty="0">
                <a:latin typeface="Times New Roman" panose="02020603050405020304" pitchFamily="18" charset="0"/>
                <a:cs typeface="Times New Roman" panose="02020603050405020304" pitchFamily="18" charset="0"/>
              </a:rPr>
              <a:t>;</a:t>
            </a:r>
          </a:p>
          <a:p>
            <a:pPr marL="514350" indent="-514350" algn="just">
              <a:lnSpc>
                <a:spcPct val="120000"/>
              </a:lnSpc>
              <a:spcBef>
                <a:spcPts val="0"/>
              </a:spcBef>
              <a:buFont typeface="+mj-lt"/>
              <a:buAutoNum type="arabicPeriod"/>
            </a:pPr>
            <a:r>
              <a:rPr lang="ru-RU" dirty="0" err="1">
                <a:latin typeface="Times New Roman" panose="02020603050405020304" pitchFamily="18" charset="0"/>
                <a:cs typeface="Times New Roman" panose="02020603050405020304" pitchFamily="18" charset="0"/>
              </a:rPr>
              <a:t>вказується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правильний</a:t>
            </a:r>
            <a:r>
              <a:rPr lang="ru-RU" dirty="0">
                <a:latin typeface="Times New Roman" panose="02020603050405020304" pitchFamily="18" charset="0"/>
                <a:cs typeface="Times New Roman" panose="02020603050405020304" pitchFamily="18" charset="0"/>
              </a:rPr>
              <a:t> тип </a:t>
            </a:r>
            <a:r>
              <a:rPr lang="ru-RU" dirty="0" err="1">
                <a:latin typeface="Times New Roman" panose="02020603050405020304" pitchFamily="18" charset="0"/>
                <a:cs typeface="Times New Roman" panose="02020603050405020304" pitchFamily="18" charset="0"/>
              </a:rPr>
              <a:t>тональності</a:t>
            </a:r>
            <a:r>
              <a:rPr lang="ru-RU" dirty="0">
                <a:latin typeface="Times New Roman" panose="02020603050405020304" pitchFamily="18" charset="0"/>
                <a:cs typeface="Times New Roman" panose="02020603050405020304" pitchFamily="18" charset="0"/>
              </a:rPr>
              <a:t> для кожного документа;</a:t>
            </a:r>
          </a:p>
          <a:p>
            <a:pPr marL="514350" indent="-514350" algn="just">
              <a:lnSpc>
                <a:spcPct val="120000"/>
              </a:lnSpc>
              <a:spcBef>
                <a:spcPts val="0"/>
              </a:spcBef>
              <a:buFont typeface="+mj-lt"/>
              <a:buAutoNum type="arabicPeriod"/>
            </a:pPr>
            <a:r>
              <a:rPr lang="ru-RU" dirty="0">
                <a:latin typeface="Times New Roman" panose="02020603050405020304" pitchFamily="18" charset="0"/>
                <a:cs typeface="Times New Roman" panose="02020603050405020304" pitchFamily="18" charset="0"/>
              </a:rPr>
              <a:t>проводиться </a:t>
            </a:r>
            <a:r>
              <a:rPr lang="ru-RU" dirty="0" err="1">
                <a:latin typeface="Times New Roman" panose="02020603050405020304" pitchFamily="18" charset="0"/>
                <a:cs typeface="Times New Roman" panose="02020603050405020304" pitchFamily="18" charset="0"/>
              </a:rPr>
              <a:t>вибір</a:t>
            </a:r>
            <a:r>
              <a:rPr lang="ru-RU" dirty="0">
                <a:latin typeface="Times New Roman" panose="02020603050405020304" pitchFamily="18" charset="0"/>
                <a:cs typeface="Times New Roman" panose="02020603050405020304" pitchFamily="18" charset="0"/>
              </a:rPr>
              <a:t> алгоритму </a:t>
            </a:r>
            <a:r>
              <a:rPr lang="ru-RU" dirty="0" err="1">
                <a:latin typeface="Times New Roman" panose="02020603050405020304" pitchFamily="18" charset="0"/>
                <a:cs typeface="Times New Roman" panose="02020603050405020304" pitchFamily="18" charset="0"/>
              </a:rPr>
              <a:t>класифікації</a:t>
            </a:r>
            <a:r>
              <a:rPr lang="ru-RU" dirty="0">
                <a:latin typeface="Times New Roman" panose="02020603050405020304" pitchFamily="18" charset="0"/>
                <a:cs typeface="Times New Roman" panose="02020603050405020304" pitchFamily="18" charset="0"/>
              </a:rPr>
              <a:t> і метод для </a:t>
            </a:r>
            <a:r>
              <a:rPr lang="ru-RU" dirty="0" err="1">
                <a:latin typeface="Times New Roman" panose="02020603050405020304" pitchFamily="18" charset="0"/>
                <a:cs typeface="Times New Roman" panose="02020603050405020304" pitchFamily="18" charset="0"/>
              </a:rPr>
              <a:t>навчання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класифікатора</a:t>
            </a:r>
            <a:r>
              <a:rPr lang="ru-RU" dirty="0">
                <a:latin typeface="Times New Roman" panose="02020603050405020304" pitchFamily="18" charset="0"/>
                <a:cs typeface="Times New Roman" panose="02020603050405020304" pitchFamily="18" charset="0"/>
              </a:rPr>
              <a:t>;</a:t>
            </a:r>
          </a:p>
          <a:p>
            <a:pPr marL="514350" indent="-514350" algn="just">
              <a:lnSpc>
                <a:spcPct val="120000"/>
              </a:lnSpc>
              <a:spcBef>
                <a:spcPts val="0"/>
              </a:spcBef>
              <a:buFont typeface="+mj-lt"/>
              <a:buAutoNum type="arabicPeriod"/>
            </a:pPr>
            <a:r>
              <a:rPr lang="ru-RU" dirty="0" err="1">
                <a:latin typeface="Times New Roman" panose="02020603050405020304" pitchFamily="18" charset="0"/>
                <a:cs typeface="Times New Roman" panose="02020603050405020304" pitchFamily="18" charset="0"/>
              </a:rPr>
              <a:t>отриману</a:t>
            </a:r>
            <a:r>
              <a:rPr lang="ru-RU" dirty="0">
                <a:latin typeface="Times New Roman" panose="02020603050405020304" pitchFamily="18" charset="0"/>
                <a:cs typeface="Times New Roman" panose="02020603050405020304" pitchFamily="18" charset="0"/>
              </a:rPr>
              <a:t> модель </a:t>
            </a:r>
            <a:r>
              <a:rPr lang="ru-RU" dirty="0" err="1">
                <a:latin typeface="Times New Roman" panose="02020603050405020304" pitchFamily="18" charset="0"/>
                <a:cs typeface="Times New Roman" panose="02020603050405020304" pitchFamily="18" charset="0"/>
              </a:rPr>
              <a:t>використовуємо</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тональності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документів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колекції</a:t>
            </a:r>
            <a:r>
              <a:rPr lang="ru-RU" dirty="0">
                <a:latin typeface="Times New Roman" panose="02020603050405020304" pitchFamily="18" charset="0"/>
                <a:cs typeface="Times New Roman" panose="02020603050405020304" pitchFamily="18" charset="0"/>
              </a:rPr>
              <a:t>.</a:t>
            </a:r>
          </a:p>
          <a:p>
            <a:pPr marL="0" indent="0">
              <a:buNone/>
            </a:pPr>
            <a:endParaRPr lang="uk-UA" dirty="0"/>
          </a:p>
        </p:txBody>
      </p:sp>
    </p:spTree>
    <p:extLst>
      <p:ext uri="{BB962C8B-B14F-4D97-AF65-F5344CB8AC3E}">
        <p14:creationId xmlns:p14="http://schemas.microsoft.com/office/powerpoint/2010/main" val="4143023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80599"/>
          </a:xfrm>
        </p:spPr>
        <p:txBody>
          <a:bodyPr>
            <a:normAutofit fontScale="90000"/>
          </a:bodyPr>
          <a:lstStyle/>
          <a:p>
            <a:pPr algn="ctr"/>
            <a:r>
              <a:rPr lang="uk-UA" dirty="0">
                <a:latin typeface="Times New Roman" panose="02020603050405020304" pitchFamily="18" charset="0"/>
                <a:cs typeface="Times New Roman" panose="02020603050405020304" pitchFamily="18" charset="0"/>
              </a:rPr>
              <a:t>Кількість класів</a:t>
            </a:r>
            <a:endParaRPr lang="uk-UA" dirty="0"/>
          </a:p>
        </p:txBody>
      </p:sp>
      <p:sp>
        <p:nvSpPr>
          <p:cNvPr id="3" name="Объект 2"/>
          <p:cNvSpPr>
            <a:spLocks noGrp="1"/>
          </p:cNvSpPr>
          <p:nvPr>
            <p:ph idx="1"/>
          </p:nvPr>
        </p:nvSpPr>
        <p:spPr>
          <a:xfrm>
            <a:off x="355107" y="905522"/>
            <a:ext cx="11319029" cy="5539666"/>
          </a:xfrm>
        </p:spPr>
        <p:txBody>
          <a:bodyPr>
            <a:normAutofit fontScale="77500" lnSpcReduction="20000"/>
          </a:bodyPr>
          <a:lstStyle/>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Кількість класів, куди ділять тональність, зазвичай задається зі специфікації системи. Наприклад, замовнику потрібно, щоб система розрізняла три види тональності: "позитивна", "нейтральна", "негативна". У дослідженнях зазвичай розглядається завдання бінарної класифікації тональності, тобто класів всього два: «позитивний» та «негативний». Класифікація тональності на більш ніж два класи — це дуже складне завдання. Навіть із трьома класами дуже складно досягти хорошої точності незалежно від підходу. Якщо стоїть завдання класифікації більш ніж на два класи, то тут можливі такі варіанти для навчання класифікатора:</a:t>
            </a:r>
          </a:p>
          <a:p>
            <a:pPr marL="0" indent="457200" algn="just">
              <a:lnSpc>
                <a:spcPct val="120000"/>
              </a:lnSpc>
              <a:spcBef>
                <a:spcPts val="0"/>
              </a:spcBef>
              <a:buNone/>
            </a:pPr>
            <a:r>
              <a:rPr lang="uk-UA" b="1" dirty="0">
                <a:latin typeface="Times New Roman" panose="02020603050405020304" pitchFamily="18" charset="0"/>
                <a:cs typeface="Times New Roman" panose="02020603050405020304" pitchFamily="18" charset="0"/>
              </a:rPr>
              <a:t>Плоска класифікація </a:t>
            </a:r>
            <a:r>
              <a:rPr lang="uk-UA" dirty="0">
                <a:latin typeface="Times New Roman" panose="02020603050405020304" pitchFamily="18" charset="0"/>
                <a:cs typeface="Times New Roman" panose="02020603050405020304" pitchFamily="18" charset="0"/>
              </a:rPr>
              <a:t>- навчаємо лише один класифікатор для всіх класів.</a:t>
            </a:r>
          </a:p>
          <a:p>
            <a:pPr marL="0" indent="457200" algn="just">
              <a:lnSpc>
                <a:spcPct val="120000"/>
              </a:lnSpc>
              <a:spcBef>
                <a:spcPts val="0"/>
              </a:spcBef>
              <a:buNone/>
            </a:pPr>
            <a:r>
              <a:rPr lang="uk-UA" b="1" dirty="0">
                <a:latin typeface="Times New Roman" panose="02020603050405020304" pitchFamily="18" charset="0"/>
                <a:cs typeface="Times New Roman" panose="02020603050405020304" pitchFamily="18" charset="0"/>
              </a:rPr>
              <a:t>Ієрархічна класифікація </a:t>
            </a:r>
            <a:r>
              <a:rPr lang="uk-UA" dirty="0">
                <a:latin typeface="Times New Roman" panose="02020603050405020304" pitchFamily="18" charset="0"/>
                <a:cs typeface="Times New Roman" panose="02020603050405020304" pitchFamily="18" charset="0"/>
              </a:rPr>
              <a:t>- ділимо класи на групи та навчаємо кілька класифікаторів для визначення груп. Наприклад, якщо ми маємо 5 класів («дуже позитивний», «середньо позитивний», «нейтральний», «середньо негативний», «дуже негативний»), то можна спочатку навчити бінарний класифікатор, який відокремлює нейтральні тексти від суб'єктивних; потім навчити класифікатор, який відокремлює позитивні думки від негативних; й у результаті класифікатор, який відокремлює сильно виражені думки середніх.</a:t>
            </a:r>
          </a:p>
        </p:txBody>
      </p:sp>
    </p:spTree>
    <p:extLst>
      <p:ext uri="{BB962C8B-B14F-4D97-AF65-F5344CB8AC3E}">
        <p14:creationId xmlns:p14="http://schemas.microsoft.com/office/powerpoint/2010/main" val="3373360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397"/>
          </a:xfrm>
        </p:spPr>
        <p:txBody>
          <a:bodyPr>
            <a:normAutofit fontScale="90000"/>
          </a:bodyPr>
          <a:lstStyle/>
          <a:p>
            <a:pPr algn="ctr"/>
            <a:r>
              <a:rPr lang="uk-UA" dirty="0">
                <a:latin typeface="Times New Roman" panose="02020603050405020304" pitchFamily="18" charset="0"/>
                <a:cs typeface="Times New Roman" panose="02020603050405020304" pitchFamily="18" charset="0"/>
              </a:rPr>
              <a:t>Вибір ознак</a:t>
            </a:r>
            <a:endParaRPr lang="uk-UA" dirty="0"/>
          </a:p>
        </p:txBody>
      </p:sp>
      <p:sp>
        <p:nvSpPr>
          <p:cNvPr id="3" name="Объект 2"/>
          <p:cNvSpPr>
            <a:spLocks noGrp="1"/>
          </p:cNvSpPr>
          <p:nvPr>
            <p:ph idx="1"/>
          </p:nvPr>
        </p:nvSpPr>
        <p:spPr>
          <a:xfrm>
            <a:off x="497151" y="1047565"/>
            <a:ext cx="11150352" cy="5621090"/>
          </a:xfrm>
        </p:spPr>
        <p:txBody>
          <a:bodyPr>
            <a:noAutofit/>
          </a:bodyPr>
          <a:lstStyle/>
          <a:p>
            <a:pPr marL="0" indent="45720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Якість результатів залежать від того, як ми представимо документ для класифікатора, а саме, який набір характеристик ми будемо використовувати для складання вектору ознак. </a:t>
            </a:r>
          </a:p>
          <a:p>
            <a:pPr marL="0" indent="45720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Найбільш поширений спосіб подання документа в завданнях </a:t>
            </a:r>
            <a:r>
              <a:rPr lang="uk-UA" sz="2400" dirty="0" err="1">
                <a:latin typeface="Times New Roman" panose="02020603050405020304" pitchFamily="18" charset="0"/>
                <a:cs typeface="Times New Roman" panose="02020603050405020304" pitchFamily="18" charset="0"/>
              </a:rPr>
              <a:t>комп</a:t>
            </a:r>
            <a:r>
              <a:rPr lang="en-US" sz="2400" dirty="0">
                <a:latin typeface="Times New Roman" panose="02020603050405020304" pitchFamily="18" charset="0"/>
                <a:cs typeface="Times New Roman" panose="02020603050405020304" pitchFamily="18" charset="0"/>
              </a:rPr>
              <a:t>’</a:t>
            </a:r>
            <a:r>
              <a:rPr lang="uk-UA" sz="2400" dirty="0" err="1">
                <a:latin typeface="Times New Roman" panose="02020603050405020304" pitchFamily="18" charset="0"/>
                <a:cs typeface="Times New Roman" panose="02020603050405020304" pitchFamily="18" charset="0"/>
              </a:rPr>
              <a:t>ютерної</a:t>
            </a:r>
            <a:r>
              <a:rPr lang="uk-UA" sz="2400" dirty="0">
                <a:latin typeface="Times New Roman" panose="02020603050405020304" pitchFamily="18" charset="0"/>
                <a:cs typeface="Times New Roman" panose="02020603050405020304" pitchFamily="18" charset="0"/>
              </a:rPr>
              <a:t> лінгвістики та пошуку - це або у вигляді набору слів (</a:t>
            </a:r>
            <a:r>
              <a:rPr lang="de-DE" sz="2400" dirty="0" err="1">
                <a:latin typeface="Times New Roman" panose="02020603050405020304" pitchFamily="18" charset="0"/>
                <a:cs typeface="Times New Roman" panose="02020603050405020304" pitchFamily="18" charset="0"/>
              </a:rPr>
              <a:t>bag-of-words</a:t>
            </a:r>
            <a:r>
              <a:rPr lang="de-DE" sz="24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або у вигляді набору </a:t>
            </a:r>
            <a:r>
              <a:rPr lang="de-DE" sz="2400" dirty="0">
                <a:latin typeface="Times New Roman" panose="02020603050405020304" pitchFamily="18" charset="0"/>
                <a:cs typeface="Times New Roman" panose="02020603050405020304" pitchFamily="18" charset="0"/>
              </a:rPr>
              <a:t>N-</a:t>
            </a:r>
            <a:r>
              <a:rPr lang="uk-UA" sz="2400" dirty="0">
                <a:latin typeface="Times New Roman" panose="02020603050405020304" pitchFamily="18" charset="0"/>
                <a:cs typeface="Times New Roman" panose="02020603050405020304" pitchFamily="18" charset="0"/>
              </a:rPr>
              <a:t>грам. </a:t>
            </a:r>
          </a:p>
          <a:p>
            <a:pPr marL="0" indent="457200" algn="just">
              <a:lnSpc>
                <a:spcPct val="100000"/>
              </a:lnSpc>
              <a:spcBef>
                <a:spcPts val="0"/>
              </a:spcBef>
              <a:buNone/>
            </a:pPr>
            <a:r>
              <a:rPr lang="uk-UA" sz="1800" dirty="0">
                <a:latin typeface="Times New Roman" panose="02020603050405020304" pitchFamily="18" charset="0"/>
                <a:cs typeface="Times New Roman" panose="02020603050405020304" pitchFamily="18" charset="0"/>
              </a:rPr>
              <a:t>Так, наприклад, пропозицію «Я люблю чорну каву» можна подати у вигляді набору </a:t>
            </a:r>
            <a:r>
              <a:rPr lang="uk-UA" sz="1800" dirty="0" err="1">
                <a:latin typeface="Times New Roman" panose="02020603050405020304" pitchFamily="18" charset="0"/>
                <a:cs typeface="Times New Roman" panose="02020603050405020304" pitchFamily="18" charset="0"/>
              </a:rPr>
              <a:t>уніграм</a:t>
            </a:r>
            <a:r>
              <a:rPr lang="uk-UA" sz="1800" dirty="0">
                <a:latin typeface="Times New Roman" panose="02020603050405020304" pitchFamily="18" charset="0"/>
                <a:cs typeface="Times New Roman" panose="02020603050405020304" pitchFamily="18" charset="0"/>
              </a:rPr>
              <a:t> (Я, люблю, чорну, каву) або </a:t>
            </a:r>
            <a:r>
              <a:rPr lang="uk-UA" sz="1800" dirty="0" err="1">
                <a:latin typeface="Times New Roman" panose="02020603050405020304" pitchFamily="18" charset="0"/>
                <a:cs typeface="Times New Roman" panose="02020603050405020304" pitchFamily="18" charset="0"/>
              </a:rPr>
              <a:t>біграм</a:t>
            </a:r>
            <a:r>
              <a:rPr lang="uk-UA" sz="1800" dirty="0">
                <a:latin typeface="Times New Roman" panose="02020603050405020304" pitchFamily="18" charset="0"/>
                <a:cs typeface="Times New Roman" panose="02020603050405020304" pitchFamily="18" charset="0"/>
              </a:rPr>
              <a:t> (Я люблю, люблю чорну, чорну каву). </a:t>
            </a:r>
          </a:p>
          <a:p>
            <a:pPr marL="0" indent="45720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Зазвичай </a:t>
            </a:r>
            <a:r>
              <a:rPr lang="uk-UA" sz="2400" dirty="0" err="1">
                <a:latin typeface="Times New Roman" panose="02020603050405020304" pitchFamily="18" charset="0"/>
                <a:cs typeface="Times New Roman" panose="02020603050405020304" pitchFamily="18" charset="0"/>
              </a:rPr>
              <a:t>уніграми</a:t>
            </a:r>
            <a:r>
              <a:rPr lang="uk-UA" sz="2400" dirty="0">
                <a:latin typeface="Times New Roman" panose="02020603050405020304" pitchFamily="18" charset="0"/>
                <a:cs typeface="Times New Roman" panose="02020603050405020304" pitchFamily="18" charset="0"/>
              </a:rPr>
              <a:t> та </a:t>
            </a:r>
            <a:r>
              <a:rPr lang="uk-UA" sz="2400" dirty="0" err="1">
                <a:latin typeface="Times New Roman" panose="02020603050405020304" pitchFamily="18" charset="0"/>
                <a:cs typeface="Times New Roman" panose="02020603050405020304" pitchFamily="18" charset="0"/>
              </a:rPr>
              <a:t>біграми</a:t>
            </a:r>
            <a:r>
              <a:rPr lang="uk-UA" sz="2400" dirty="0">
                <a:latin typeface="Times New Roman" panose="02020603050405020304" pitchFamily="18" charset="0"/>
                <a:cs typeface="Times New Roman" panose="02020603050405020304" pitchFamily="18" charset="0"/>
              </a:rPr>
              <a:t> дають кращі результати ніж </a:t>
            </a:r>
            <a:r>
              <a:rPr lang="de-DE" sz="2400" dirty="0">
                <a:latin typeface="Times New Roman" panose="02020603050405020304" pitchFamily="18" charset="0"/>
                <a:cs typeface="Times New Roman" panose="02020603050405020304" pitchFamily="18" charset="0"/>
              </a:rPr>
              <a:t>N-</a:t>
            </a:r>
            <a:r>
              <a:rPr lang="uk-UA" sz="2400" dirty="0">
                <a:latin typeface="Times New Roman" panose="02020603050405020304" pitchFamily="18" charset="0"/>
                <a:cs typeface="Times New Roman" panose="02020603050405020304" pitchFamily="18" charset="0"/>
              </a:rPr>
              <a:t>грами вищих порядків (</a:t>
            </a:r>
            <a:r>
              <a:rPr lang="uk-UA" sz="2400" dirty="0" err="1">
                <a:latin typeface="Times New Roman" panose="02020603050405020304" pitchFamily="18" charset="0"/>
                <a:cs typeface="Times New Roman" panose="02020603050405020304" pitchFamily="18" charset="0"/>
              </a:rPr>
              <a:t>триграми</a:t>
            </a:r>
            <a:r>
              <a:rPr lang="uk-UA" sz="2400" dirty="0">
                <a:latin typeface="Times New Roman" panose="02020603050405020304" pitchFamily="18" charset="0"/>
                <a:cs typeface="Times New Roman" panose="02020603050405020304" pitchFamily="18" charset="0"/>
              </a:rPr>
              <a:t> та вище), так як вибірка для навчання найчастіше недостатньо велика підрахунку </a:t>
            </a:r>
            <a:r>
              <a:rPr lang="de-DE" sz="2400" dirty="0">
                <a:latin typeface="Times New Roman" panose="02020603050405020304" pitchFamily="18" charset="0"/>
                <a:cs typeface="Times New Roman" panose="02020603050405020304" pitchFamily="18" charset="0"/>
              </a:rPr>
              <a:t>N-</a:t>
            </a:r>
            <a:r>
              <a:rPr lang="uk-UA" sz="2400" dirty="0">
                <a:latin typeface="Times New Roman" panose="02020603050405020304" pitchFamily="18" charset="0"/>
                <a:cs typeface="Times New Roman" panose="02020603050405020304" pitchFamily="18" charset="0"/>
              </a:rPr>
              <a:t>грам вищих порядків. Завжди має сенс протестувати результати із застосуванням </a:t>
            </a:r>
            <a:r>
              <a:rPr lang="uk-UA" sz="2400" dirty="0" err="1">
                <a:latin typeface="Times New Roman" panose="02020603050405020304" pitchFamily="18" charset="0"/>
                <a:cs typeface="Times New Roman" panose="02020603050405020304" pitchFamily="18" charset="0"/>
              </a:rPr>
              <a:t>уніграм</a:t>
            </a:r>
            <a:r>
              <a:rPr lang="uk-UA" sz="2400" dirty="0">
                <a:latin typeface="Times New Roman" panose="02020603050405020304" pitchFamily="18" charset="0"/>
                <a:cs typeface="Times New Roman" panose="02020603050405020304" pitchFamily="18" charset="0"/>
              </a:rPr>
              <a:t>, </a:t>
            </a:r>
            <a:r>
              <a:rPr lang="uk-UA" sz="2400" dirty="0" err="1">
                <a:latin typeface="Times New Roman" panose="02020603050405020304" pitchFamily="18" charset="0"/>
                <a:cs typeface="Times New Roman" panose="02020603050405020304" pitchFamily="18" charset="0"/>
              </a:rPr>
              <a:t>біграм</a:t>
            </a:r>
            <a:r>
              <a:rPr lang="uk-UA" sz="2400" dirty="0">
                <a:latin typeface="Times New Roman" panose="02020603050405020304" pitchFamily="18" charset="0"/>
                <a:cs typeface="Times New Roman" panose="02020603050405020304" pitchFamily="18" charset="0"/>
              </a:rPr>
              <a:t> та їх комбінації. Залежно від типу даних </a:t>
            </a:r>
            <a:r>
              <a:rPr lang="uk-UA" sz="2400" dirty="0" err="1">
                <a:latin typeface="Times New Roman" panose="02020603050405020304" pitchFamily="18" charset="0"/>
                <a:cs typeface="Times New Roman" panose="02020603050405020304" pitchFamily="18" charset="0"/>
              </a:rPr>
              <a:t>уніграми</a:t>
            </a:r>
            <a:r>
              <a:rPr lang="uk-UA" sz="2400" dirty="0">
                <a:latin typeface="Times New Roman" panose="02020603050405020304" pitchFamily="18" charset="0"/>
                <a:cs typeface="Times New Roman" panose="02020603050405020304" pitchFamily="18" charset="0"/>
              </a:rPr>
              <a:t> можуть показати кращі результати, ніж </a:t>
            </a:r>
            <a:r>
              <a:rPr lang="uk-UA" sz="2400" dirty="0" err="1">
                <a:latin typeface="Times New Roman" panose="02020603050405020304" pitchFamily="18" charset="0"/>
                <a:cs typeface="Times New Roman" panose="02020603050405020304" pitchFamily="18" charset="0"/>
              </a:rPr>
              <a:t>біграми</a:t>
            </a:r>
            <a:r>
              <a:rPr lang="uk-UA" sz="2400" dirty="0">
                <a:latin typeface="Times New Roman" panose="02020603050405020304" pitchFamily="18" charset="0"/>
                <a:cs typeface="Times New Roman" panose="02020603050405020304" pitchFamily="18" charset="0"/>
              </a:rPr>
              <a:t>, а можуть і навпаки. Також іноді комбінація </a:t>
            </a:r>
            <a:r>
              <a:rPr lang="uk-UA" sz="2400" dirty="0" err="1">
                <a:latin typeface="Times New Roman" panose="02020603050405020304" pitchFamily="18" charset="0"/>
                <a:cs typeface="Times New Roman" panose="02020603050405020304" pitchFamily="18" charset="0"/>
              </a:rPr>
              <a:t>уніграмів</a:t>
            </a:r>
            <a:r>
              <a:rPr lang="uk-UA" sz="2400" dirty="0">
                <a:latin typeface="Times New Roman" panose="02020603050405020304" pitchFamily="18" charset="0"/>
                <a:cs typeface="Times New Roman" panose="02020603050405020304" pitchFamily="18" charset="0"/>
              </a:rPr>
              <a:t> та </a:t>
            </a:r>
            <a:r>
              <a:rPr lang="uk-UA" sz="2400" dirty="0" err="1">
                <a:latin typeface="Times New Roman" panose="02020603050405020304" pitchFamily="18" charset="0"/>
                <a:cs typeface="Times New Roman" panose="02020603050405020304" pitchFamily="18" charset="0"/>
              </a:rPr>
              <a:t>біграмів</a:t>
            </a:r>
            <a:r>
              <a:rPr lang="uk-UA" sz="2400" dirty="0">
                <a:latin typeface="Times New Roman" panose="02020603050405020304" pitchFamily="18" charset="0"/>
                <a:cs typeface="Times New Roman" panose="02020603050405020304" pitchFamily="18" charset="0"/>
              </a:rPr>
              <a:t> дозволяє покращити результати.</a:t>
            </a:r>
          </a:p>
        </p:txBody>
      </p:sp>
    </p:spTree>
    <p:extLst>
      <p:ext uri="{BB962C8B-B14F-4D97-AF65-F5344CB8AC3E}">
        <p14:creationId xmlns:p14="http://schemas.microsoft.com/office/powerpoint/2010/main" val="3105976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38052"/>
          </a:xfrm>
        </p:spPr>
        <p:txBody>
          <a:bodyPr>
            <a:normAutofit fontScale="90000"/>
          </a:bodyPr>
          <a:lstStyle/>
          <a:p>
            <a:pPr algn="ctr"/>
            <a:r>
              <a:rPr lang="uk-UA" dirty="0">
                <a:latin typeface="Times New Roman" panose="02020603050405020304" pitchFamily="18" charset="0"/>
                <a:cs typeface="Times New Roman" panose="02020603050405020304" pitchFamily="18" charset="0"/>
              </a:rPr>
              <a:t>Зважений вектор</a:t>
            </a:r>
            <a:endParaRPr lang="uk-UA" dirty="0"/>
          </a:p>
        </p:txBody>
      </p:sp>
      <p:sp>
        <p:nvSpPr>
          <p:cNvPr id="3" name="Объект 2"/>
          <p:cNvSpPr>
            <a:spLocks noGrp="1"/>
          </p:cNvSpPr>
          <p:nvPr>
            <p:ph idx="1"/>
          </p:nvPr>
        </p:nvSpPr>
        <p:spPr>
          <a:xfrm>
            <a:off x="838200" y="1003178"/>
            <a:ext cx="10515600" cy="5173785"/>
          </a:xfrm>
        </p:spPr>
        <p:txBody>
          <a:bodyPr>
            <a:normAutofit fontScale="70000" lnSpcReduction="20000"/>
          </a:bodyPr>
          <a:lstStyle/>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Наступним кроком у складанні </a:t>
            </a:r>
            <a:r>
              <a:rPr lang="uk-UA" dirty="0" err="1">
                <a:latin typeface="Times New Roman" panose="02020603050405020304" pitchFamily="18" charset="0"/>
                <a:cs typeface="Times New Roman" panose="02020603050405020304" pitchFamily="18" charset="0"/>
              </a:rPr>
              <a:t>вектора</a:t>
            </a:r>
            <a:r>
              <a:rPr lang="uk-UA" dirty="0">
                <a:latin typeface="Times New Roman" panose="02020603050405020304" pitchFamily="18" charset="0"/>
                <a:cs typeface="Times New Roman" panose="02020603050405020304" pitchFamily="18" charset="0"/>
              </a:rPr>
              <a:t> ознак є присвоєння кожній ознаці її ваги. Для деяких класифікаторів це є необов'язковим, наприклад, для класифікатора </a:t>
            </a:r>
            <a:r>
              <a:rPr lang="uk-UA" dirty="0" err="1">
                <a:latin typeface="Times New Roman" panose="02020603050405020304" pitchFamily="18" charset="0"/>
                <a:cs typeface="Times New Roman" panose="02020603050405020304" pitchFamily="18" charset="0"/>
              </a:rPr>
              <a:t>байєсівського</a:t>
            </a:r>
            <a:r>
              <a:rPr lang="uk-UA" dirty="0">
                <a:latin typeface="Times New Roman" panose="02020603050405020304" pitchFamily="18" charset="0"/>
                <a:cs typeface="Times New Roman" panose="02020603050405020304" pitchFamily="18" charset="0"/>
              </a:rPr>
              <a:t>, він сам вираховує ймовірність ознак. Але якщо ви використовуєте метод опорних векторів, завдання ваг може помітно поліпшити результати. </a:t>
            </a:r>
          </a:p>
          <a:p>
            <a:pPr marL="0" indent="457200" algn="just">
              <a:lnSpc>
                <a:spcPct val="120000"/>
              </a:lnSpc>
              <a:spcBef>
                <a:spcPts val="0"/>
              </a:spcBef>
              <a:buNone/>
            </a:pPr>
            <a:r>
              <a:rPr lang="uk-UA" b="1" i="1" dirty="0">
                <a:latin typeface="Times New Roman" panose="02020603050405020304" pitchFamily="18" charset="0"/>
                <a:cs typeface="Times New Roman" panose="02020603050405020304" pitchFamily="18" charset="0"/>
              </a:rPr>
              <a:t>В інформаційному пошуку найпоширенішим методом оцінки ваги ознак є </a:t>
            </a:r>
            <a:r>
              <a:rPr lang="de-DE" b="1" i="1" dirty="0">
                <a:latin typeface="Times New Roman" panose="02020603050405020304" pitchFamily="18" charset="0"/>
                <a:cs typeface="Times New Roman" panose="02020603050405020304" pitchFamily="18" charset="0"/>
              </a:rPr>
              <a:t>TF-IDF. </a:t>
            </a:r>
            <a:endParaRPr lang="uk-UA" b="1" i="1"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Для аналізу тональності цей метод не дає добрих результатів. Причиною тому є те, що для аналізу тональності не настільки важливі слова, які часто повторюються в тексті (тобто слова з високим </a:t>
            </a:r>
            <a:r>
              <a:rPr lang="de-DE" dirty="0">
                <a:latin typeface="Times New Roman" panose="02020603050405020304" pitchFamily="18" charset="0"/>
                <a:cs typeface="Times New Roman" panose="02020603050405020304" pitchFamily="18" charset="0"/>
              </a:rPr>
              <a:t>TF), </a:t>
            </a:r>
            <a:r>
              <a:rPr lang="uk-UA" dirty="0">
                <a:latin typeface="Times New Roman" panose="02020603050405020304" pitchFamily="18" charset="0"/>
                <a:cs typeface="Times New Roman" panose="02020603050405020304" pitchFamily="18" charset="0"/>
              </a:rPr>
              <a:t>на відміну від завдання пошуку. </a:t>
            </a:r>
          </a:p>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Тому зазвичай використовують </a:t>
            </a:r>
            <a:r>
              <a:rPr lang="uk-UA" b="1" dirty="0">
                <a:latin typeface="Times New Roman" panose="02020603050405020304" pitchFamily="18" charset="0"/>
                <a:cs typeface="Times New Roman" panose="02020603050405020304" pitchFamily="18" charset="0"/>
              </a:rPr>
              <a:t>бінарну вагу</a:t>
            </a:r>
            <a:r>
              <a:rPr lang="uk-UA" dirty="0">
                <a:latin typeface="Times New Roman" panose="02020603050405020304" pitchFamily="18" charset="0"/>
                <a:cs typeface="Times New Roman" panose="02020603050405020304" pitchFamily="18" charset="0"/>
              </a:rPr>
              <a:t>, тобто ознакам (якщо використовуємо </a:t>
            </a:r>
            <a:r>
              <a:rPr lang="uk-UA" dirty="0" err="1">
                <a:latin typeface="Times New Roman" panose="02020603050405020304" pitchFamily="18" charset="0"/>
                <a:cs typeface="Times New Roman" panose="02020603050405020304" pitchFamily="18" charset="0"/>
              </a:rPr>
              <a:t>уніграми</a:t>
            </a:r>
            <a:r>
              <a:rPr lang="uk-UA" dirty="0">
                <a:latin typeface="Times New Roman" panose="02020603050405020304" pitchFamily="18" charset="0"/>
                <a:cs typeface="Times New Roman" panose="02020603050405020304" pitchFamily="18" charset="0"/>
              </a:rPr>
              <a:t>, то словам) присвоюється одинична вага, якщо ті присутні в тексті. В іншому випадку вага дорівнює нулю. Наприклад, "я люблю чорну каву" буде представлений у вигляді наступного </a:t>
            </a:r>
            <a:r>
              <a:rPr lang="uk-UA" dirty="0" err="1">
                <a:latin typeface="Times New Roman" panose="02020603050405020304" pitchFamily="18" charset="0"/>
                <a:cs typeface="Times New Roman" panose="02020603050405020304" pitchFamily="18" charset="0"/>
              </a:rPr>
              <a:t>вектора</a:t>
            </a:r>
            <a:r>
              <a:rPr lang="uk-UA" dirty="0">
                <a:latin typeface="Times New Roman" panose="02020603050405020304" pitchFamily="18" charset="0"/>
                <a:cs typeface="Times New Roman" panose="02020603050405020304" pitchFamily="18" charset="0"/>
              </a:rPr>
              <a:t> (ми опускаємо слова з вагою = 0):</a:t>
            </a:r>
          </a:p>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{"я": 1, "люблю": 1, "чорна": 1, "кава": 1}</a:t>
            </a:r>
          </a:p>
          <a:p>
            <a:pPr marL="0" indent="457200" algn="just">
              <a:lnSpc>
                <a:spcPct val="120000"/>
              </a:lnSpc>
              <a:spcBef>
                <a:spcPts val="0"/>
              </a:spcBef>
              <a:buNone/>
            </a:pPr>
            <a:r>
              <a:rPr lang="uk-UA" dirty="0">
                <a:latin typeface="Times New Roman" panose="02020603050405020304" pitchFamily="18" charset="0"/>
                <a:cs typeface="Times New Roman" panose="02020603050405020304" pitchFamily="18" charset="0"/>
              </a:rPr>
              <a:t>Однак, існують методи оцінки важливості слів, які обчислюють ваги слів, що дають кращі результати при класифікації тональності, наприклад, </a:t>
            </a:r>
            <a:r>
              <a:rPr lang="uk-UA" b="1" i="1" dirty="0">
                <a:latin typeface="Times New Roman" panose="02020603050405020304" pitchFamily="18" charset="0"/>
                <a:cs typeface="Times New Roman" panose="02020603050405020304" pitchFamily="18" charset="0"/>
              </a:rPr>
              <a:t>дельта </a:t>
            </a:r>
            <a:r>
              <a:rPr lang="de-DE" b="1" i="1" dirty="0">
                <a:latin typeface="Times New Roman" panose="02020603050405020304" pitchFamily="18" charset="0"/>
                <a:cs typeface="Times New Roman" panose="02020603050405020304" pitchFamily="18" charset="0"/>
              </a:rPr>
              <a:t>TF-IDF</a:t>
            </a:r>
            <a:r>
              <a:rPr lang="de-DE"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7462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97849"/>
          </a:xfrm>
        </p:spPr>
        <p:txBody>
          <a:bodyPr>
            <a:normAutofit/>
          </a:bodyPr>
          <a:lstStyle/>
          <a:p>
            <a:pPr algn="ctr"/>
            <a:r>
              <a:rPr lang="uk-UA" sz="3600" dirty="0">
                <a:latin typeface="Times New Roman" panose="02020603050405020304" pitchFamily="18" charset="0"/>
                <a:cs typeface="Times New Roman" panose="02020603050405020304" pitchFamily="18" charset="0"/>
              </a:rPr>
              <a:t>Метод дельта </a:t>
            </a:r>
            <a:r>
              <a:rPr lang="de-DE" sz="3600" dirty="0">
                <a:latin typeface="Times New Roman" panose="02020603050405020304" pitchFamily="18" charset="0"/>
                <a:cs typeface="Times New Roman" panose="02020603050405020304" pitchFamily="18" charset="0"/>
              </a:rPr>
              <a:t>TF-IDF</a:t>
            </a:r>
            <a:endParaRPr lang="uk-UA" sz="3600" dirty="0"/>
          </a:p>
        </p:txBody>
      </p:sp>
      <p:sp>
        <p:nvSpPr>
          <p:cNvPr id="3" name="Объект 2"/>
          <p:cNvSpPr>
            <a:spLocks noGrp="1"/>
          </p:cNvSpPr>
          <p:nvPr>
            <p:ph idx="1"/>
          </p:nvPr>
        </p:nvSpPr>
        <p:spPr>
          <a:xfrm>
            <a:off x="838200" y="1269507"/>
            <a:ext cx="10515600" cy="4934089"/>
          </a:xfrm>
        </p:spPr>
        <p:txBody>
          <a:bodyPr>
            <a:normAutofit fontScale="92500" lnSpcReduction="10000"/>
          </a:bodyPr>
          <a:lstStyle/>
          <a:p>
            <a:pPr marL="0" indent="0">
              <a:buNone/>
            </a:pPr>
            <a:r>
              <a:rPr lang="uk-UA" dirty="0">
                <a:latin typeface="Times New Roman" panose="02020603050405020304" pitchFamily="18" charset="0"/>
                <a:cs typeface="Times New Roman" panose="02020603050405020304" pitchFamily="18" charset="0"/>
              </a:rPr>
              <a:t>Ідея методу </a:t>
            </a:r>
            <a:r>
              <a:rPr lang="uk-UA" b="1" dirty="0">
                <a:latin typeface="Times New Roman" panose="02020603050405020304" pitchFamily="18" charset="0"/>
                <a:cs typeface="Times New Roman" panose="02020603050405020304" pitchFamily="18" charset="0"/>
              </a:rPr>
              <a:t>дельта </a:t>
            </a:r>
            <a:r>
              <a:rPr lang="de-DE" b="1" dirty="0">
                <a:latin typeface="Times New Roman" panose="02020603050405020304" pitchFamily="18" charset="0"/>
                <a:cs typeface="Times New Roman" panose="02020603050405020304" pitchFamily="18" charset="0"/>
              </a:rPr>
              <a:t>TF-IDF </a:t>
            </a:r>
            <a:r>
              <a:rPr lang="uk-UA" dirty="0">
                <a:latin typeface="Times New Roman" panose="02020603050405020304" pitchFamily="18" charset="0"/>
                <a:cs typeface="Times New Roman" panose="02020603050405020304" pitchFamily="18" charset="0"/>
              </a:rPr>
              <a:t>полягає в тому, щоб дати більшу вагу для слів, які мають не нейтральну тональність, тому що саме такі слова визначають тональність всього тексту.</a:t>
            </a:r>
          </a:p>
          <a:p>
            <a:pPr marL="0" indent="0">
              <a:buNone/>
            </a:pPr>
            <a:r>
              <a:rPr lang="uk-UA" dirty="0">
                <a:latin typeface="Times New Roman" panose="02020603050405020304" pitchFamily="18" charset="0"/>
                <a:cs typeface="Times New Roman" panose="02020603050405020304" pitchFamily="18" charset="0"/>
              </a:rPr>
              <a:t> Формула для розрахунку ваги слова </a:t>
            </a:r>
            <a:r>
              <a:rPr lang="de-DE" dirty="0">
                <a:latin typeface="Times New Roman" panose="02020603050405020304" pitchFamily="18" charset="0"/>
                <a:cs typeface="Times New Roman" panose="02020603050405020304" pitchFamily="18" charset="0"/>
              </a:rPr>
              <a:t>w </a:t>
            </a:r>
            <a:r>
              <a:rPr lang="uk-UA" dirty="0">
                <a:latin typeface="Times New Roman" panose="02020603050405020304" pitchFamily="18" charset="0"/>
                <a:cs typeface="Times New Roman" panose="02020603050405020304" pitchFamily="18" charset="0"/>
              </a:rPr>
              <a:t>наступна:</a:t>
            </a:r>
          </a:p>
          <a:p>
            <a:pPr marL="0" indent="0" algn="ctr">
              <a:buNone/>
            </a:pPr>
            <a:r>
              <a:rPr lang="de-DE" b="1" dirty="0" err="1">
                <a:latin typeface="Times New Roman" panose="02020603050405020304" pitchFamily="18" charset="0"/>
                <a:cs typeface="Times New Roman" panose="02020603050405020304" pitchFamily="18" charset="0"/>
              </a:rPr>
              <a:t>V</a:t>
            </a:r>
            <a:r>
              <a:rPr lang="de-DE" b="1" baseline="-25000" dirty="0" err="1">
                <a:latin typeface="Times New Roman" panose="02020603050405020304" pitchFamily="18" charset="0"/>
                <a:cs typeface="Times New Roman" panose="02020603050405020304" pitchFamily="18" charset="0"/>
              </a:rPr>
              <a:t>t</a:t>
            </a:r>
            <a:r>
              <a:rPr lang="de-DE" b="1" baseline="-25000" dirty="0">
                <a:latin typeface="Times New Roman" panose="02020603050405020304" pitchFamily="18" charset="0"/>
                <a:cs typeface="Times New Roman" panose="02020603050405020304" pitchFamily="18" charset="0"/>
              </a:rPr>
              <a:t>, d </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C</a:t>
            </a:r>
            <a:r>
              <a:rPr lang="de-DE" b="1" baseline="-25000" dirty="0" err="1">
                <a:latin typeface="Times New Roman" panose="02020603050405020304" pitchFamily="18" charset="0"/>
                <a:cs typeface="Times New Roman" panose="02020603050405020304" pitchFamily="18" charset="0"/>
              </a:rPr>
              <a:t>t,d</a:t>
            </a:r>
            <a:r>
              <a:rPr lang="uk-UA" b="1" dirty="0">
                <a:latin typeface="Times New Roman" panose="02020603050405020304" pitchFamily="18" charset="0"/>
                <a:cs typeface="Times New Roman" panose="02020603050405020304" pitchFamily="18" charset="0"/>
              </a:rPr>
              <a:t> *</a:t>
            </a:r>
            <a:r>
              <a:rPr lang="de-DE" b="1" dirty="0">
                <a:latin typeface="Times New Roman" panose="02020603050405020304" pitchFamily="18" charset="0"/>
                <a:cs typeface="Times New Roman" panose="02020603050405020304" pitchFamily="18" charset="0"/>
              </a:rPr>
              <a:t>log (| N | </a:t>
            </a:r>
            <a:r>
              <a:rPr lang="uk-UA" b="1" dirty="0">
                <a:latin typeface="Times New Roman" panose="02020603050405020304" pitchFamily="18" charset="0"/>
                <a:cs typeface="Times New Roman" panose="02020603050405020304" pitchFamily="18" charset="0"/>
              </a:rPr>
              <a:t>*</a:t>
            </a:r>
            <a:r>
              <a:rPr lang="de-DE" b="1" dirty="0">
                <a:latin typeface="Times New Roman" panose="02020603050405020304" pitchFamily="18" charset="0"/>
                <a:cs typeface="Times New Roman" panose="02020603050405020304" pitchFamily="18" charset="0"/>
              </a:rPr>
              <a:t>P</a:t>
            </a:r>
            <a:r>
              <a:rPr lang="de-DE" b="1" baseline="-25000" dirty="0">
                <a:latin typeface="Times New Roman" panose="02020603050405020304" pitchFamily="18" charset="0"/>
                <a:cs typeface="Times New Roman" panose="02020603050405020304" pitchFamily="18" charset="0"/>
              </a:rPr>
              <a:t>t</a:t>
            </a:r>
            <a:r>
              <a:rPr lang="de-DE" b="1" dirty="0">
                <a:latin typeface="Times New Roman" panose="02020603050405020304" pitchFamily="18" charset="0"/>
                <a:cs typeface="Times New Roman" panose="02020603050405020304" pitchFamily="18" charset="0"/>
              </a:rPr>
              <a:t> </a:t>
            </a:r>
            <a:r>
              <a:rPr lang="uk-UA" b="1" dirty="0">
                <a:latin typeface="Times New Roman" panose="02020603050405020304" pitchFamily="18" charset="0"/>
                <a:cs typeface="Times New Roman" panose="02020603050405020304" pitchFamily="18" charset="0"/>
              </a:rPr>
              <a:t>/</a:t>
            </a:r>
            <a:r>
              <a:rPr lang="de-DE" b="1" dirty="0">
                <a:latin typeface="Times New Roman" panose="02020603050405020304" pitchFamily="18" charset="0"/>
                <a:cs typeface="Times New Roman" panose="02020603050405020304" pitchFamily="18" charset="0"/>
              </a:rPr>
              <a:t>| P |</a:t>
            </a:r>
            <a:r>
              <a:rPr lang="uk-UA" b="1" dirty="0">
                <a:latin typeface="Times New Roman" panose="02020603050405020304" pitchFamily="18" charset="0"/>
                <a:cs typeface="Times New Roman" panose="02020603050405020304" pitchFamily="18" charset="0"/>
              </a:rPr>
              <a:t>*</a:t>
            </a:r>
            <a:r>
              <a:rPr lang="de-DE" b="1" dirty="0">
                <a:latin typeface="Times New Roman" panose="02020603050405020304" pitchFamily="18" charset="0"/>
                <a:cs typeface="Times New Roman" panose="02020603050405020304" pitchFamily="18" charset="0"/>
              </a:rPr>
              <a:t> </a:t>
            </a:r>
            <a:r>
              <a:rPr lang="de-DE" b="1" dirty="0" err="1">
                <a:latin typeface="Times New Roman" panose="02020603050405020304" pitchFamily="18" charset="0"/>
                <a:cs typeface="Times New Roman" panose="02020603050405020304" pitchFamily="18" charset="0"/>
              </a:rPr>
              <a:t>N</a:t>
            </a:r>
            <a:r>
              <a:rPr lang="de-DE" b="1" baseline="-25000" dirty="0" err="1">
                <a:latin typeface="Times New Roman" panose="02020603050405020304" pitchFamily="18" charset="0"/>
                <a:cs typeface="Times New Roman" panose="02020603050405020304" pitchFamily="18" charset="0"/>
              </a:rPr>
              <a:t>t</a:t>
            </a:r>
            <a:r>
              <a:rPr lang="de-DE" b="1" dirty="0">
                <a:latin typeface="Times New Roman" panose="02020603050405020304" pitchFamily="18" charset="0"/>
                <a:cs typeface="Times New Roman" panose="02020603050405020304" pitchFamily="18" charset="0"/>
              </a:rPr>
              <a:t>)</a:t>
            </a:r>
            <a:endParaRPr lang="uk-UA" b="1" dirty="0">
              <a:latin typeface="Times New Roman" panose="02020603050405020304" pitchFamily="18" charset="0"/>
              <a:cs typeface="Times New Roman" panose="02020603050405020304" pitchFamily="18" charset="0"/>
            </a:endParaRPr>
          </a:p>
          <a:p>
            <a:pPr marL="0" indent="0">
              <a:buNone/>
            </a:pPr>
            <a:r>
              <a:rPr lang="uk-UA" dirty="0">
                <a:latin typeface="Times New Roman" panose="02020603050405020304" pitchFamily="18" charset="0"/>
                <a:cs typeface="Times New Roman" panose="02020603050405020304" pitchFamily="18" charset="0"/>
              </a:rPr>
              <a:t>де: </a:t>
            </a:r>
            <a:r>
              <a:rPr lang="de-DE" b="1" dirty="0" err="1">
                <a:latin typeface="Times New Roman" panose="02020603050405020304" pitchFamily="18" charset="0"/>
                <a:cs typeface="Times New Roman" panose="02020603050405020304" pitchFamily="18" charset="0"/>
              </a:rPr>
              <a:t>Vt,d</a:t>
            </a:r>
            <a:r>
              <a:rPr lang="de-DE" b="1"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вага слова </a:t>
            </a:r>
            <a:r>
              <a:rPr lang="de-DE" dirty="0">
                <a:latin typeface="Times New Roman" panose="02020603050405020304" pitchFamily="18" charset="0"/>
                <a:cs typeface="Times New Roman" panose="02020603050405020304" pitchFamily="18" charset="0"/>
              </a:rPr>
              <a:t>t </a:t>
            </a:r>
            <a:r>
              <a:rPr lang="uk-UA" dirty="0">
                <a:latin typeface="Times New Roman" panose="02020603050405020304" pitchFamily="18" charset="0"/>
                <a:cs typeface="Times New Roman" panose="02020603050405020304" pitchFamily="18" charset="0"/>
              </a:rPr>
              <a:t>у документі </a:t>
            </a:r>
            <a:r>
              <a:rPr lang="de-DE" dirty="0">
                <a:latin typeface="Times New Roman" panose="02020603050405020304" pitchFamily="18" charset="0"/>
                <a:cs typeface="Times New Roman" panose="02020603050405020304" pitchFamily="18" charset="0"/>
              </a:rPr>
              <a:t>d</a:t>
            </a:r>
            <a:endParaRPr lang="uk-UA" dirty="0">
              <a:latin typeface="Times New Roman" panose="02020603050405020304" pitchFamily="18" charset="0"/>
              <a:cs typeface="Times New Roman" panose="02020603050405020304" pitchFamily="18" charset="0"/>
            </a:endParaRPr>
          </a:p>
          <a:p>
            <a:pPr marL="0" indent="0">
              <a:buNone/>
            </a:pPr>
            <a:r>
              <a:rPr lang="uk-UA" b="1" dirty="0">
                <a:latin typeface="Times New Roman" panose="02020603050405020304" pitchFamily="18" charset="0"/>
                <a:cs typeface="Times New Roman" panose="02020603050405020304" pitchFamily="18" charset="0"/>
              </a:rPr>
              <a:t>С</a:t>
            </a:r>
            <a:r>
              <a:rPr lang="de-DE" b="1" dirty="0" err="1">
                <a:latin typeface="Times New Roman" panose="02020603050405020304" pitchFamily="18" charset="0"/>
                <a:cs typeface="Times New Roman" panose="02020603050405020304" pitchFamily="18" charset="0"/>
              </a:rPr>
              <a:t>t,d</a:t>
            </a:r>
            <a:r>
              <a:rPr lang="de-DE" b="1" dirty="0">
                <a:latin typeface="Times New Roman" panose="02020603050405020304" pitchFamily="18" charset="0"/>
                <a:cs typeface="Times New Roman" panose="02020603050405020304" pitchFamily="18" charset="0"/>
              </a:rPr>
              <a:t> </a:t>
            </a:r>
            <a:r>
              <a:rPr lang="de-DE"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скільки раз слово </a:t>
            </a:r>
            <a:r>
              <a:rPr lang="de-DE" dirty="0">
                <a:latin typeface="Times New Roman" panose="02020603050405020304" pitchFamily="18" charset="0"/>
                <a:cs typeface="Times New Roman" panose="02020603050405020304" pitchFamily="18" charset="0"/>
              </a:rPr>
              <a:t>t </a:t>
            </a:r>
            <a:r>
              <a:rPr lang="uk-UA" dirty="0">
                <a:latin typeface="Times New Roman" panose="02020603050405020304" pitchFamily="18" charset="0"/>
                <a:cs typeface="Times New Roman" panose="02020603050405020304" pitchFamily="18" charset="0"/>
              </a:rPr>
              <a:t>зустрічається в документі </a:t>
            </a:r>
            <a:r>
              <a:rPr lang="de-DE" dirty="0">
                <a:latin typeface="Times New Roman" panose="02020603050405020304" pitchFamily="18" charset="0"/>
                <a:cs typeface="Times New Roman" panose="02020603050405020304" pitchFamily="18" charset="0"/>
              </a:rPr>
              <a:t>d</a:t>
            </a:r>
            <a:endParaRPr lang="uk-UA" dirty="0">
              <a:latin typeface="Times New Roman" panose="02020603050405020304" pitchFamily="18" charset="0"/>
              <a:cs typeface="Times New Roman" panose="02020603050405020304" pitchFamily="18" charset="0"/>
            </a:endParaRPr>
          </a:p>
          <a:p>
            <a:pPr marL="0" indent="0">
              <a:buNone/>
            </a:pPr>
            <a:r>
              <a:rPr lang="de-DE" b="1" dirty="0">
                <a:latin typeface="Times New Roman" panose="02020603050405020304" pitchFamily="18" charset="0"/>
                <a:cs typeface="Times New Roman" panose="02020603050405020304" pitchFamily="18" charset="0"/>
              </a:rPr>
              <a:t>|P| </a:t>
            </a:r>
            <a:r>
              <a:rPr lang="de-DE"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кількість документів з позитивною тональністю</a:t>
            </a:r>
          </a:p>
          <a:p>
            <a:pPr marL="0" indent="0">
              <a:buNone/>
            </a:pPr>
            <a:r>
              <a:rPr lang="uk-UA" b="1" dirty="0">
                <a:latin typeface="Times New Roman" panose="02020603050405020304" pitchFamily="18" charset="0"/>
                <a:cs typeface="Times New Roman" panose="02020603050405020304" pitchFamily="18" charset="0"/>
              </a:rPr>
              <a:t>|</a:t>
            </a:r>
            <a:r>
              <a:rPr lang="de-DE" b="1" dirty="0">
                <a:latin typeface="Times New Roman" panose="02020603050405020304" pitchFamily="18" charset="0"/>
                <a:cs typeface="Times New Roman" panose="02020603050405020304" pitchFamily="18" charset="0"/>
              </a:rPr>
              <a:t>N| </a:t>
            </a:r>
            <a:r>
              <a:rPr lang="de-DE"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кількість документів з негативною тональністю</a:t>
            </a:r>
          </a:p>
          <a:p>
            <a:pPr marL="0" indent="0">
              <a:buNone/>
            </a:pPr>
            <a:r>
              <a:rPr lang="de-DE" b="1" dirty="0">
                <a:latin typeface="Times New Roman" panose="02020603050405020304" pitchFamily="18" charset="0"/>
                <a:cs typeface="Times New Roman" panose="02020603050405020304" pitchFamily="18" charset="0"/>
              </a:rPr>
              <a:t>Pt</a:t>
            </a:r>
            <a:r>
              <a:rPr lang="de-DE" dirty="0">
                <a:latin typeface="Times New Roman" panose="02020603050405020304" pitchFamily="18" charset="0"/>
                <a:cs typeface="Times New Roman" panose="02020603050405020304" pitchFamily="18" charset="0"/>
              </a:rPr>
              <a:t> – </a:t>
            </a:r>
            <a:r>
              <a:rPr lang="uk-UA" dirty="0">
                <a:latin typeface="Times New Roman" panose="02020603050405020304" pitchFamily="18" charset="0"/>
                <a:cs typeface="Times New Roman" panose="02020603050405020304" pitchFamily="18" charset="0"/>
              </a:rPr>
              <a:t>кількість позитивних документів, де зустрічається слово </a:t>
            </a:r>
            <a:r>
              <a:rPr lang="de-DE" dirty="0">
                <a:latin typeface="Times New Roman" panose="02020603050405020304" pitchFamily="18" charset="0"/>
                <a:cs typeface="Times New Roman" panose="02020603050405020304" pitchFamily="18" charset="0"/>
              </a:rPr>
              <a:t>t</a:t>
            </a:r>
            <a:endParaRPr lang="uk-UA" dirty="0">
              <a:latin typeface="Times New Roman" panose="02020603050405020304" pitchFamily="18" charset="0"/>
              <a:cs typeface="Times New Roman" panose="02020603050405020304" pitchFamily="18" charset="0"/>
            </a:endParaRPr>
          </a:p>
          <a:p>
            <a:pPr marL="0" indent="0">
              <a:buNone/>
            </a:pPr>
            <a:r>
              <a:rPr lang="de-DE" b="1" dirty="0" err="1">
                <a:latin typeface="Times New Roman" panose="02020603050405020304" pitchFamily="18" charset="0"/>
                <a:cs typeface="Times New Roman" panose="02020603050405020304" pitchFamily="18" charset="0"/>
              </a:rPr>
              <a:t>Nt</a:t>
            </a:r>
            <a:r>
              <a:rPr lang="de-DE"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a:t>
            </a:r>
            <a:r>
              <a:rPr lang="de-DE"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кількість негативних документів, де зустрічається слово </a:t>
            </a:r>
            <a:r>
              <a:rPr lang="de-DE" dirty="0">
                <a:latin typeface="Times New Roman" panose="02020603050405020304" pitchFamily="18" charset="0"/>
                <a:cs typeface="Times New Roman" panose="02020603050405020304" pitchFamily="18" charset="0"/>
              </a:rPr>
              <a:t>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2863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397"/>
          </a:xfrm>
        </p:spPr>
        <p:txBody>
          <a:bodyPr>
            <a:normAutofit fontScale="90000"/>
          </a:bodyPr>
          <a:lstStyle/>
          <a:p>
            <a:pPr algn="ctr"/>
            <a:r>
              <a:rPr lang="uk-UA" dirty="0">
                <a:latin typeface="Times New Roman" panose="02020603050405020304" pitchFamily="18" charset="0"/>
                <a:cs typeface="Times New Roman" panose="02020603050405020304" pitchFamily="18" charset="0"/>
              </a:rPr>
              <a:t>Приклад</a:t>
            </a:r>
          </a:p>
        </p:txBody>
      </p:sp>
      <p:sp>
        <p:nvSpPr>
          <p:cNvPr id="3" name="Объект 2"/>
          <p:cNvSpPr>
            <a:spLocks noGrp="1"/>
          </p:cNvSpPr>
          <p:nvPr>
            <p:ph idx="1"/>
          </p:nvPr>
        </p:nvSpPr>
        <p:spPr>
          <a:xfrm>
            <a:off x="838200" y="1118585"/>
            <a:ext cx="10515600" cy="5466941"/>
          </a:xfrm>
        </p:spPr>
        <p:txBody>
          <a:bodyPr>
            <a:normAutofit fontScale="47500" lnSpcReduction="20000"/>
          </a:bodyPr>
          <a:lstStyle/>
          <a:p>
            <a:pPr marL="0" indent="457200" algn="just">
              <a:lnSpc>
                <a:spcPct val="120000"/>
              </a:lnSpc>
              <a:spcBef>
                <a:spcPts val="0"/>
              </a:spcBef>
              <a:buNone/>
            </a:pPr>
            <a:r>
              <a:rPr lang="uk-UA" sz="4200" dirty="0">
                <a:latin typeface="Times New Roman" panose="02020603050405020304" pitchFamily="18" charset="0"/>
                <a:cs typeface="Times New Roman" panose="02020603050405020304" pitchFamily="18" charset="0"/>
              </a:rPr>
              <a:t>Допустимо, ми працюємо з колекцією відгуків фільмів.</a:t>
            </a:r>
          </a:p>
          <a:p>
            <a:pPr marL="0" indent="457200" algn="just">
              <a:lnSpc>
                <a:spcPct val="120000"/>
              </a:lnSpc>
              <a:spcBef>
                <a:spcPts val="0"/>
              </a:spcBef>
              <a:buNone/>
            </a:pPr>
            <a:endParaRPr lang="uk-UA"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sz="6700" dirty="0">
                <a:latin typeface="Times New Roman" panose="02020603050405020304" pitchFamily="18" charset="0"/>
                <a:cs typeface="Times New Roman" panose="02020603050405020304" pitchFamily="18" charset="0"/>
              </a:rPr>
              <a:t> Розглянемо три слова: </a:t>
            </a:r>
            <a:r>
              <a:rPr lang="uk-UA" sz="6700" b="1" i="1" dirty="0">
                <a:latin typeface="Times New Roman" panose="02020603050405020304" pitchFamily="18" charset="0"/>
                <a:cs typeface="Times New Roman" panose="02020603050405020304" pitchFamily="18" charset="0"/>
              </a:rPr>
              <a:t>відмінний, нудний, сценарій. </a:t>
            </a:r>
          </a:p>
          <a:p>
            <a:pPr marL="0" indent="457200" algn="just">
              <a:lnSpc>
                <a:spcPct val="120000"/>
              </a:lnSpc>
              <a:spcBef>
                <a:spcPts val="0"/>
              </a:spcBef>
              <a:buNone/>
            </a:pPr>
            <a:endParaRPr lang="uk-UA" sz="3400" b="1" i="1"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uk-UA" sz="3600" dirty="0">
                <a:latin typeface="Times New Roman" panose="02020603050405020304" pitchFamily="18" charset="0"/>
                <a:cs typeface="Times New Roman" panose="02020603050405020304" pitchFamily="18" charset="0"/>
              </a:rPr>
              <a:t>Найголовніше у формулі дельта </a:t>
            </a:r>
            <a:r>
              <a:rPr lang="de-DE" sz="3600" dirty="0">
                <a:latin typeface="Times New Roman" panose="02020603050405020304" pitchFamily="18" charset="0"/>
                <a:cs typeface="Times New Roman" panose="02020603050405020304" pitchFamily="18" charset="0"/>
              </a:rPr>
              <a:t>TF-IDF - </a:t>
            </a:r>
            <a:r>
              <a:rPr lang="uk-UA" sz="3600" dirty="0">
                <a:latin typeface="Times New Roman" panose="02020603050405020304" pitchFamily="18" charset="0"/>
                <a:cs typeface="Times New Roman" panose="02020603050405020304" pitchFamily="18" charset="0"/>
              </a:rPr>
              <a:t>це другий множник </a:t>
            </a:r>
            <a:r>
              <a:rPr lang="de-DE" sz="3600" dirty="0">
                <a:latin typeface="Times New Roman" panose="02020603050405020304" pitchFamily="18" charset="0"/>
                <a:cs typeface="Times New Roman" panose="02020603050405020304" pitchFamily="18" charset="0"/>
              </a:rPr>
              <a:t>log(...). </a:t>
            </a:r>
            <a:r>
              <a:rPr lang="uk-UA" sz="3600" dirty="0">
                <a:latin typeface="Times New Roman" panose="02020603050405020304" pitchFamily="18" charset="0"/>
                <a:cs typeface="Times New Roman" panose="02020603050405020304" pitchFamily="18" charset="0"/>
              </a:rPr>
              <a:t>Саме він буде різним у цих трьох слів:</a:t>
            </a:r>
          </a:p>
          <a:p>
            <a:pPr marL="0" indent="457200" algn="just">
              <a:lnSpc>
                <a:spcPct val="120000"/>
              </a:lnSpc>
              <a:spcBef>
                <a:spcPts val="0"/>
              </a:spcBef>
              <a:buNone/>
            </a:pPr>
            <a:r>
              <a:rPr lang="uk-UA" sz="3600" dirty="0">
                <a:latin typeface="Times New Roman" panose="02020603050405020304" pitchFamily="18" charset="0"/>
                <a:cs typeface="Times New Roman" panose="02020603050405020304" pitchFamily="18" charset="0"/>
              </a:rPr>
              <a:t>Слово </a:t>
            </a:r>
            <a:r>
              <a:rPr lang="uk-UA" sz="3600" b="1" i="1" dirty="0">
                <a:latin typeface="Times New Roman" panose="02020603050405020304" pitchFamily="18" charset="0"/>
                <a:cs typeface="Times New Roman" panose="02020603050405020304" pitchFamily="18" charset="0"/>
              </a:rPr>
              <a:t>«відмінний» </a:t>
            </a:r>
            <a:r>
              <a:rPr lang="uk-UA" sz="3600" dirty="0">
                <a:latin typeface="Times New Roman" panose="02020603050405020304" pitchFamily="18" charset="0"/>
                <a:cs typeface="Times New Roman" panose="02020603050405020304" pitchFamily="18" charset="0"/>
              </a:rPr>
              <a:t>швидше за все зустрічається в більшості позитивних (</a:t>
            </a:r>
            <a:r>
              <a:rPr lang="de-DE" sz="3600" dirty="0">
                <a:latin typeface="Times New Roman" panose="02020603050405020304" pitchFamily="18" charset="0"/>
                <a:cs typeface="Times New Roman" panose="02020603050405020304" pitchFamily="18" charset="0"/>
              </a:rPr>
              <a:t>Pt) </a:t>
            </a:r>
            <a:r>
              <a:rPr lang="uk-UA" sz="3600" dirty="0">
                <a:latin typeface="Times New Roman" panose="02020603050405020304" pitchFamily="18" charset="0"/>
                <a:cs typeface="Times New Roman" panose="02020603050405020304" pitchFamily="18" charset="0"/>
              </a:rPr>
              <a:t>відгуків і майже не зустрічається в негативних (</a:t>
            </a:r>
            <a:r>
              <a:rPr lang="de-DE" sz="3600" dirty="0" err="1">
                <a:latin typeface="Times New Roman" panose="02020603050405020304" pitchFamily="18" charset="0"/>
                <a:cs typeface="Times New Roman" panose="02020603050405020304" pitchFamily="18" charset="0"/>
              </a:rPr>
              <a:t>Nt</a:t>
            </a:r>
            <a:r>
              <a:rPr lang="de-DE" sz="3600" dirty="0">
                <a:latin typeface="Times New Roman" panose="02020603050405020304" pitchFamily="18" charset="0"/>
                <a:cs typeface="Times New Roman" panose="02020603050405020304" pitchFamily="18" charset="0"/>
              </a:rPr>
              <a:t>), </a:t>
            </a:r>
            <a:r>
              <a:rPr lang="uk-UA" sz="3600" dirty="0">
                <a:latin typeface="Times New Roman" panose="02020603050405020304" pitchFamily="18" charset="0"/>
                <a:cs typeface="Times New Roman" panose="02020603050405020304" pitchFamily="18" charset="0"/>
              </a:rPr>
              <a:t>в результаті вага буде більшим позитивним числом, відношення </a:t>
            </a:r>
            <a:r>
              <a:rPr lang="de-DE" sz="3600" dirty="0">
                <a:latin typeface="Times New Roman" panose="02020603050405020304" pitchFamily="18" charset="0"/>
                <a:cs typeface="Times New Roman" panose="02020603050405020304" pitchFamily="18" charset="0"/>
              </a:rPr>
              <a:t>Pt/</a:t>
            </a:r>
            <a:r>
              <a:rPr lang="de-DE" sz="3600" dirty="0" err="1">
                <a:latin typeface="Times New Roman" panose="02020603050405020304" pitchFamily="18" charset="0"/>
                <a:cs typeface="Times New Roman" panose="02020603050405020304" pitchFamily="18" charset="0"/>
              </a:rPr>
              <a:t>Nt</a:t>
            </a:r>
            <a:r>
              <a:rPr lang="de-DE" sz="3600" dirty="0">
                <a:latin typeface="Times New Roman" panose="02020603050405020304" pitchFamily="18" charset="0"/>
                <a:cs typeface="Times New Roman" panose="02020603050405020304" pitchFamily="18" charset="0"/>
              </a:rPr>
              <a:t> </a:t>
            </a:r>
            <a:r>
              <a:rPr lang="uk-UA" sz="3600" dirty="0">
                <a:latin typeface="Times New Roman" panose="02020603050405020304" pitchFamily="18" charset="0"/>
                <a:cs typeface="Times New Roman" panose="02020603050405020304" pitchFamily="18" charset="0"/>
              </a:rPr>
              <a:t>буде числом набагато більшим за 1. </a:t>
            </a:r>
          </a:p>
          <a:p>
            <a:pPr marL="0" indent="457200" algn="just">
              <a:lnSpc>
                <a:spcPct val="120000"/>
              </a:lnSpc>
              <a:spcBef>
                <a:spcPts val="0"/>
              </a:spcBef>
              <a:buNone/>
            </a:pPr>
            <a:r>
              <a:rPr lang="uk-UA" sz="3600" dirty="0">
                <a:latin typeface="Times New Roman" panose="02020603050405020304" pitchFamily="18" charset="0"/>
                <a:cs typeface="Times New Roman" panose="02020603050405020304" pitchFamily="18" charset="0"/>
              </a:rPr>
              <a:t>Слово </a:t>
            </a:r>
            <a:r>
              <a:rPr lang="uk-UA" sz="3600" b="1" i="1" dirty="0">
                <a:latin typeface="Times New Roman" panose="02020603050405020304" pitchFamily="18" charset="0"/>
                <a:cs typeface="Times New Roman" panose="02020603050405020304" pitchFamily="18" charset="0"/>
              </a:rPr>
              <a:t>"нудний" </a:t>
            </a:r>
            <a:r>
              <a:rPr lang="uk-UA" sz="3600" dirty="0">
                <a:latin typeface="Times New Roman" panose="02020603050405020304" pitchFamily="18" charset="0"/>
                <a:cs typeface="Times New Roman" panose="02020603050405020304" pitchFamily="18" charset="0"/>
              </a:rPr>
              <a:t>навпаки зустрічається в основному в негативних відгуках, тому відношення </a:t>
            </a:r>
            <a:r>
              <a:rPr lang="de-DE" sz="3600" dirty="0">
                <a:latin typeface="Times New Roman" panose="02020603050405020304" pitchFamily="18" charset="0"/>
                <a:cs typeface="Times New Roman" panose="02020603050405020304" pitchFamily="18" charset="0"/>
              </a:rPr>
              <a:t>Pt/</a:t>
            </a:r>
            <a:r>
              <a:rPr lang="de-DE" sz="3600" dirty="0" err="1">
                <a:latin typeface="Times New Roman" panose="02020603050405020304" pitchFamily="18" charset="0"/>
                <a:cs typeface="Times New Roman" panose="02020603050405020304" pitchFamily="18" charset="0"/>
              </a:rPr>
              <a:t>Nt</a:t>
            </a:r>
            <a:r>
              <a:rPr lang="de-DE" sz="3600" dirty="0">
                <a:latin typeface="Times New Roman" panose="02020603050405020304" pitchFamily="18" charset="0"/>
                <a:cs typeface="Times New Roman" panose="02020603050405020304" pitchFamily="18" charset="0"/>
              </a:rPr>
              <a:t> </a:t>
            </a:r>
            <a:r>
              <a:rPr lang="uk-UA" sz="3600" dirty="0">
                <a:latin typeface="Times New Roman" panose="02020603050405020304" pitchFamily="18" charset="0"/>
                <a:cs typeface="Times New Roman" panose="02020603050405020304" pitchFamily="18" charset="0"/>
              </a:rPr>
              <a:t>буде менше одиниці і в результаті логарифм буде від</a:t>
            </a:r>
            <a:r>
              <a:rPr lang="en-US" sz="3600" dirty="0">
                <a:latin typeface="Times New Roman" panose="02020603050405020304" pitchFamily="18" charset="0"/>
                <a:cs typeface="Times New Roman" panose="02020603050405020304" pitchFamily="18" charset="0"/>
              </a:rPr>
              <a:t>’</a:t>
            </a:r>
            <a:r>
              <a:rPr lang="uk-UA" sz="3600" dirty="0">
                <a:latin typeface="Times New Roman" panose="02020603050405020304" pitchFamily="18" charset="0"/>
                <a:cs typeface="Times New Roman" panose="02020603050405020304" pitchFamily="18" charset="0"/>
              </a:rPr>
              <a:t>ємним. У результаті вага слова буде від</a:t>
            </a:r>
            <a:r>
              <a:rPr lang="en-US" sz="3600" dirty="0">
                <a:latin typeface="Times New Roman" panose="02020603050405020304" pitchFamily="18" charset="0"/>
                <a:cs typeface="Times New Roman" panose="02020603050405020304" pitchFamily="18" charset="0"/>
              </a:rPr>
              <a:t>’</a:t>
            </a:r>
            <a:r>
              <a:rPr lang="uk-UA" sz="3600" dirty="0">
                <a:latin typeface="Times New Roman" panose="02020603050405020304" pitchFamily="18" charset="0"/>
                <a:cs typeface="Times New Roman" panose="02020603050405020304" pitchFamily="18" charset="0"/>
              </a:rPr>
              <a:t>ємним числом, але більшим за модулем. </a:t>
            </a:r>
          </a:p>
          <a:p>
            <a:pPr marL="0" indent="457200" algn="just">
              <a:lnSpc>
                <a:spcPct val="120000"/>
              </a:lnSpc>
              <a:spcBef>
                <a:spcPts val="0"/>
              </a:spcBef>
              <a:buNone/>
            </a:pPr>
            <a:r>
              <a:rPr lang="uk-UA" sz="3600" dirty="0">
                <a:latin typeface="Times New Roman" panose="02020603050405020304" pitchFamily="18" charset="0"/>
                <a:cs typeface="Times New Roman" panose="02020603050405020304" pitchFamily="18" charset="0"/>
              </a:rPr>
              <a:t>Слово </a:t>
            </a:r>
            <a:r>
              <a:rPr lang="uk-UA" sz="3600" b="1" i="1" dirty="0">
                <a:latin typeface="Times New Roman" panose="02020603050405020304" pitchFamily="18" charset="0"/>
                <a:cs typeface="Times New Roman" panose="02020603050405020304" pitchFamily="18" charset="0"/>
              </a:rPr>
              <a:t>«сценарій» </a:t>
            </a:r>
            <a:r>
              <a:rPr lang="uk-UA" sz="3600" dirty="0">
                <a:latin typeface="Times New Roman" panose="02020603050405020304" pitchFamily="18" charset="0"/>
                <a:cs typeface="Times New Roman" panose="02020603050405020304" pitchFamily="18" charset="0"/>
              </a:rPr>
              <a:t>може зустрічатися з однаковою ймовірністю і в позитивних, так і в негативних відгуках, тому ставлення </a:t>
            </a:r>
            <a:r>
              <a:rPr lang="de-DE" sz="3600" dirty="0">
                <a:latin typeface="Times New Roman" panose="02020603050405020304" pitchFamily="18" charset="0"/>
                <a:cs typeface="Times New Roman" panose="02020603050405020304" pitchFamily="18" charset="0"/>
              </a:rPr>
              <a:t>Pt/</a:t>
            </a:r>
            <a:r>
              <a:rPr lang="de-DE" sz="3600" dirty="0" err="1">
                <a:latin typeface="Times New Roman" panose="02020603050405020304" pitchFamily="18" charset="0"/>
                <a:cs typeface="Times New Roman" panose="02020603050405020304" pitchFamily="18" charset="0"/>
              </a:rPr>
              <a:t>Nt</a:t>
            </a:r>
            <a:r>
              <a:rPr lang="de-DE" sz="3600" dirty="0">
                <a:latin typeface="Times New Roman" panose="02020603050405020304" pitchFamily="18" charset="0"/>
                <a:cs typeface="Times New Roman" panose="02020603050405020304" pitchFamily="18" charset="0"/>
              </a:rPr>
              <a:t> </a:t>
            </a:r>
            <a:r>
              <a:rPr lang="uk-UA" sz="3600" dirty="0">
                <a:latin typeface="Times New Roman" panose="02020603050405020304" pitchFamily="18" charset="0"/>
                <a:cs typeface="Times New Roman" panose="02020603050405020304" pitchFamily="18" charset="0"/>
              </a:rPr>
              <a:t>буде дуже близьким до одиниці, і в результаті логарифм буде близьким до нуля. Вага слова буде практично дорівнювати нулю. У результаті вага слів з позитивною тональністю буде більшим позитивним числом, вага слів з негативною тональністю буде від</a:t>
            </a:r>
            <a:r>
              <a:rPr lang="en-US" sz="3600" dirty="0">
                <a:latin typeface="Times New Roman" panose="02020603050405020304" pitchFamily="18" charset="0"/>
                <a:cs typeface="Times New Roman" panose="02020603050405020304" pitchFamily="18" charset="0"/>
              </a:rPr>
              <a:t>’</a:t>
            </a:r>
            <a:r>
              <a:rPr lang="uk-UA" sz="3600" dirty="0">
                <a:latin typeface="Times New Roman" panose="02020603050405020304" pitchFamily="18" charset="0"/>
                <a:cs typeface="Times New Roman" panose="02020603050405020304" pitchFamily="18" charset="0"/>
              </a:rPr>
              <a:t>ємним числом, вага нейтральних слів буде близькою до нуля. Таке зважування </a:t>
            </a:r>
            <a:r>
              <a:rPr lang="uk-UA" sz="3600" dirty="0" err="1">
                <a:latin typeface="Times New Roman" panose="02020603050405020304" pitchFamily="18" charset="0"/>
                <a:cs typeface="Times New Roman" panose="02020603050405020304" pitchFamily="18" charset="0"/>
              </a:rPr>
              <a:t>вектора</a:t>
            </a:r>
            <a:r>
              <a:rPr lang="uk-UA" sz="3600" dirty="0">
                <a:latin typeface="Times New Roman" panose="02020603050405020304" pitchFamily="18" charset="0"/>
                <a:cs typeface="Times New Roman" panose="02020603050405020304" pitchFamily="18" charset="0"/>
              </a:rPr>
              <a:t> ознак у більшості випадків дозволяє покращити точність класифікації тональності.</a:t>
            </a:r>
          </a:p>
        </p:txBody>
      </p:sp>
    </p:spTree>
    <p:extLst>
      <p:ext uri="{BB962C8B-B14F-4D97-AF65-F5344CB8AC3E}">
        <p14:creationId xmlns:p14="http://schemas.microsoft.com/office/powerpoint/2010/main" val="3747715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397"/>
          </a:xfrm>
        </p:spPr>
        <p:txBody>
          <a:bodyPr>
            <a:normAutofit fontScale="90000"/>
          </a:bodyPr>
          <a:lstStyle/>
          <a:p>
            <a:pPr algn="ctr"/>
            <a:br>
              <a:rPr lang="uk-UA" sz="3600" b="1" dirty="0">
                <a:latin typeface="Times New Roman" panose="02020603050405020304" pitchFamily="18" charset="0"/>
                <a:cs typeface="Times New Roman" panose="02020603050405020304" pitchFamily="18" charset="0"/>
              </a:rPr>
            </a:br>
            <a:r>
              <a:rPr lang="uk-UA" sz="3600" dirty="0">
                <a:latin typeface="Times New Roman" panose="02020603050405020304" pitchFamily="18" charset="0"/>
                <a:cs typeface="Times New Roman" panose="02020603050405020304" pitchFamily="18" charset="0"/>
              </a:rPr>
              <a:t>Машинне навчання без вчителя</a:t>
            </a:r>
            <a:br>
              <a:rPr lang="uk-UA" b="1" dirty="0">
                <a:latin typeface="Times New Roman" panose="02020603050405020304" pitchFamily="18" charset="0"/>
                <a:cs typeface="Times New Roman" panose="02020603050405020304" pitchFamily="18" charset="0"/>
              </a:rPr>
            </a:br>
            <a:endParaRPr lang="uk-UA" dirty="0"/>
          </a:p>
        </p:txBody>
      </p:sp>
      <p:sp>
        <p:nvSpPr>
          <p:cNvPr id="3" name="Объект 2"/>
          <p:cNvSpPr>
            <a:spLocks noGrp="1"/>
          </p:cNvSpPr>
          <p:nvPr>
            <p:ph idx="1"/>
          </p:nvPr>
        </p:nvSpPr>
        <p:spPr>
          <a:xfrm>
            <a:off x="350981" y="1159800"/>
            <a:ext cx="11674763" cy="5453436"/>
          </a:xfrm>
        </p:spPr>
        <p:txBody>
          <a:bodyPr>
            <a:normAutofit/>
          </a:bodyPr>
          <a:lstStyle/>
          <a:p>
            <a:pPr marL="0" indent="457200" algn="just">
              <a:lnSpc>
                <a:spcPct val="100000"/>
              </a:lnSpc>
              <a:spcBef>
                <a:spcPts val="0"/>
              </a:spcBef>
              <a:buNone/>
            </a:pPr>
            <a:r>
              <a:rPr lang="uk-UA" b="1" i="1" dirty="0">
                <a:latin typeface="Times New Roman" panose="02020603050405020304" pitchFamily="18" charset="0"/>
                <a:cs typeface="Times New Roman" panose="02020603050405020304" pitchFamily="18" charset="0"/>
              </a:rPr>
              <a:t>В основі цього підходу лежить ідея, що терміни, які найчастіше зустрічаються в цьому тексті і в той же час присутні в невеликій кількості текстів у всій колекції мають найбільшу вагу.</a:t>
            </a:r>
          </a:p>
          <a:p>
            <a:pPr marL="0" indent="457200" algn="just">
              <a:lnSpc>
                <a:spcPct val="100000"/>
              </a:lnSpc>
              <a:spcBef>
                <a:spcPts val="0"/>
              </a:spcBef>
              <a:buNone/>
            </a:pPr>
            <a:endParaRPr lang="uk-UA" b="1" i="1" dirty="0">
              <a:latin typeface="Times New Roman" panose="02020603050405020304" pitchFamily="18" charset="0"/>
              <a:cs typeface="Times New Roman" panose="02020603050405020304" pitchFamily="18" charset="0"/>
            </a:endParaRPr>
          </a:p>
          <a:p>
            <a:pPr marL="0" indent="457200" algn="just">
              <a:lnSpc>
                <a:spcPct val="100000"/>
              </a:lnSpc>
              <a:spcBef>
                <a:spcPts val="0"/>
              </a:spcBef>
              <a:buNone/>
            </a:pPr>
            <a:r>
              <a:rPr lang="uk-UA" dirty="0">
                <a:latin typeface="Times New Roman" panose="02020603050405020304" pitchFamily="18" charset="0"/>
                <a:cs typeface="Times New Roman" panose="02020603050405020304" pitchFamily="18" charset="0"/>
              </a:rPr>
              <a:t> Виділивши ці терміни, а потім визначивши їх тональність, можна зробити висновок про тональності всього тексту.</a:t>
            </a:r>
          </a:p>
          <a:p>
            <a:pPr marL="0" indent="457200" algn="just">
              <a:lnSpc>
                <a:spcPct val="100000"/>
              </a:lnSpc>
              <a:spcBef>
                <a:spcPts val="0"/>
              </a:spcBef>
              <a:buNone/>
            </a:pPr>
            <a:r>
              <a:rPr lang="uk-UA" dirty="0">
                <a:latin typeface="Times New Roman" panose="02020603050405020304" pitchFamily="18" charset="0"/>
                <a:cs typeface="Times New Roman" panose="02020603050405020304" pitchFamily="18" charset="0"/>
              </a:rPr>
              <a:t>Для тренування алгоритму використовується навчальна вибірка нерозмічених заздалегідь текстів. При такому підході найбільшу вагу отримують терміни що найбільш часто зустрічаються в тексті, але які при цьому присутні тільки в обмеженій кількості текстів всієї множини.</a:t>
            </a:r>
          </a:p>
          <a:p>
            <a:pPr marL="0" indent="0">
              <a:buNone/>
            </a:pPr>
            <a:endParaRPr lang="uk-UA" dirty="0"/>
          </a:p>
        </p:txBody>
      </p:sp>
    </p:spTree>
    <p:extLst>
      <p:ext uri="{BB962C8B-B14F-4D97-AF65-F5344CB8AC3E}">
        <p14:creationId xmlns:p14="http://schemas.microsoft.com/office/powerpoint/2010/main" val="1022906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3600" dirty="0">
                <a:latin typeface="Times New Roman" panose="02020603050405020304" pitchFamily="18" charset="0"/>
                <a:cs typeface="Times New Roman" panose="02020603050405020304" pitchFamily="18" charset="0"/>
              </a:rPr>
              <a:t>Порівняння</a:t>
            </a:r>
          </a:p>
        </p:txBody>
      </p:sp>
      <p:graphicFrame>
        <p:nvGraphicFramePr>
          <p:cNvPr id="4" name="Объект 3"/>
          <p:cNvGraphicFramePr>
            <a:graphicFrameLocks noGrp="1"/>
          </p:cNvGraphicFramePr>
          <p:nvPr>
            <p:ph idx="1"/>
            <p:extLst>
              <p:ext uri="{D42A27DB-BD31-4B8C-83A1-F6EECF244321}">
                <p14:modId xmlns:p14="http://schemas.microsoft.com/office/powerpoint/2010/main" val="2358659950"/>
              </p:ext>
            </p:extLst>
          </p:nvPr>
        </p:nvGraphicFramePr>
        <p:xfrm>
          <a:off x="230909" y="1366983"/>
          <a:ext cx="11536218" cy="5227783"/>
        </p:xfrm>
        <a:graphic>
          <a:graphicData uri="http://schemas.openxmlformats.org/drawingml/2006/table">
            <a:tbl>
              <a:tblPr firstRow="1" bandRow="1">
                <a:tableStyleId>{0505E3EF-67EA-436B-97B2-0124C06EBD24}</a:tableStyleId>
              </a:tblPr>
              <a:tblGrid>
                <a:gridCol w="3845406">
                  <a:extLst>
                    <a:ext uri="{9D8B030D-6E8A-4147-A177-3AD203B41FA5}">
                      <a16:colId xmlns:a16="http://schemas.microsoft.com/office/drawing/2014/main" val="20000"/>
                    </a:ext>
                  </a:extLst>
                </a:gridCol>
                <a:gridCol w="3845406">
                  <a:extLst>
                    <a:ext uri="{9D8B030D-6E8A-4147-A177-3AD203B41FA5}">
                      <a16:colId xmlns:a16="http://schemas.microsoft.com/office/drawing/2014/main" val="20001"/>
                    </a:ext>
                  </a:extLst>
                </a:gridCol>
                <a:gridCol w="3845406">
                  <a:extLst>
                    <a:ext uri="{9D8B030D-6E8A-4147-A177-3AD203B41FA5}">
                      <a16:colId xmlns:a16="http://schemas.microsoft.com/office/drawing/2014/main" val="20002"/>
                    </a:ext>
                  </a:extLst>
                </a:gridCol>
              </a:tblGrid>
              <a:tr h="1112174">
                <a:tc>
                  <a:txBody>
                    <a:bodyPr/>
                    <a:lstStyle/>
                    <a:p>
                      <a:pPr algn="ctr"/>
                      <a:r>
                        <a:rPr lang="uk-UA" sz="2000" dirty="0">
                          <a:latin typeface="Times New Roman" panose="02020603050405020304" pitchFamily="18" charset="0"/>
                          <a:cs typeface="Times New Roman" panose="02020603050405020304" pitchFamily="18" charset="0"/>
                        </a:rPr>
                        <a:t>метод</a:t>
                      </a:r>
                    </a:p>
                  </a:txBody>
                  <a:tcPr anchor="ctr"/>
                </a:tc>
                <a:tc>
                  <a:txBody>
                    <a:bodyPr/>
                    <a:lstStyle/>
                    <a:p>
                      <a:pPr algn="ctr"/>
                      <a:r>
                        <a:rPr lang="uk-UA" sz="2000" dirty="0">
                          <a:latin typeface="Times New Roman" panose="02020603050405020304" pitchFamily="18" charset="0"/>
                          <a:cs typeface="Times New Roman" panose="02020603050405020304" pitchFamily="18" charset="0"/>
                        </a:rPr>
                        <a:t>переваги</a:t>
                      </a:r>
                    </a:p>
                  </a:txBody>
                  <a:tcPr anchor="ctr"/>
                </a:tc>
                <a:tc>
                  <a:txBody>
                    <a:bodyPr/>
                    <a:lstStyle/>
                    <a:p>
                      <a:pPr algn="ctr"/>
                      <a:r>
                        <a:rPr lang="uk-UA" sz="2000" dirty="0">
                          <a:latin typeface="Times New Roman" panose="02020603050405020304" pitchFamily="18" charset="0"/>
                          <a:cs typeface="Times New Roman" panose="02020603050405020304" pitchFamily="18" charset="0"/>
                        </a:rPr>
                        <a:t>недоліки</a:t>
                      </a:r>
                    </a:p>
                  </a:txBody>
                  <a:tcPr anchor="ctr"/>
                </a:tc>
                <a:extLst>
                  <a:ext uri="{0D108BD9-81ED-4DB2-BD59-A6C34878D82A}">
                    <a16:rowId xmlns:a16="http://schemas.microsoft.com/office/drawing/2014/main" val="10000"/>
                  </a:ext>
                </a:extLst>
              </a:tr>
              <a:tr h="1476250">
                <a:tc>
                  <a:txBody>
                    <a:bodyPr/>
                    <a:lstStyle/>
                    <a:p>
                      <a:r>
                        <a:rPr lang="ru-RU" sz="2000" dirty="0">
                          <a:latin typeface="Times New Roman" panose="02020603050405020304" pitchFamily="18" charset="0"/>
                          <a:cs typeface="Times New Roman" panose="02020603050405020304" pitchFamily="18" charset="0"/>
                        </a:rPr>
                        <a:t>На </a:t>
                      </a:r>
                      <a:r>
                        <a:rPr lang="ru-RU" sz="2000" dirty="0" err="1">
                          <a:latin typeface="Times New Roman" panose="02020603050405020304" pitchFamily="18" charset="0"/>
                          <a:cs typeface="Times New Roman" panose="02020603050405020304" pitchFamily="18" charset="0"/>
                        </a:rPr>
                        <a:t>основі</a:t>
                      </a:r>
                      <a:r>
                        <a:rPr lang="ru-RU" sz="2000" dirty="0">
                          <a:latin typeface="Times New Roman" panose="02020603050405020304" pitchFamily="18" charset="0"/>
                          <a:cs typeface="Times New Roman" panose="02020603050405020304" pitchFamily="18" charset="0"/>
                        </a:rPr>
                        <a:t> правил</a:t>
                      </a:r>
                      <a:endParaRPr lang="uk-UA" sz="2000" dirty="0">
                        <a:latin typeface="Times New Roman" panose="02020603050405020304" pitchFamily="18" charset="0"/>
                        <a:cs typeface="Times New Roman" panose="02020603050405020304" pitchFamily="18" charset="0"/>
                      </a:endParaRPr>
                    </a:p>
                  </a:txBody>
                  <a:tcPr/>
                </a:tc>
                <a:tc>
                  <a:txBody>
                    <a:bodyPr/>
                    <a:lstStyle/>
                    <a:p>
                      <a:r>
                        <a:rPr lang="uk-UA" sz="2000" dirty="0">
                          <a:latin typeface="Times New Roman" panose="02020603050405020304" pitchFamily="18" charset="0"/>
                          <a:cs typeface="Times New Roman" panose="02020603050405020304" pitchFamily="18" charset="0"/>
                        </a:rPr>
                        <a:t>Найбільш точний, використовується</a:t>
                      </a:r>
                      <a:r>
                        <a:rPr lang="uk-UA" sz="2000" baseline="0" dirty="0">
                          <a:latin typeface="Times New Roman" panose="02020603050405020304" pitchFamily="18" charset="0"/>
                          <a:cs typeface="Times New Roman" panose="02020603050405020304" pitchFamily="18" charset="0"/>
                        </a:rPr>
                        <a:t> в комерційних системах</a:t>
                      </a:r>
                      <a:endParaRPr lang="uk-UA" sz="2000" dirty="0">
                        <a:latin typeface="Times New Roman" panose="02020603050405020304" pitchFamily="18" charset="0"/>
                        <a:cs typeface="Times New Roman" panose="02020603050405020304" pitchFamily="18" charset="0"/>
                      </a:endParaRPr>
                    </a:p>
                  </a:txBody>
                  <a:tcPr/>
                </a:tc>
                <a:tc>
                  <a:txBody>
                    <a:bodyPr/>
                    <a:lstStyle/>
                    <a:p>
                      <a:r>
                        <a:rPr lang="uk-UA" sz="2000" dirty="0">
                          <a:latin typeface="Times New Roman" panose="02020603050405020304" pitchFamily="18" charset="0"/>
                          <a:cs typeface="Times New Roman" panose="02020603050405020304" pitchFamily="18" charset="0"/>
                        </a:rPr>
                        <a:t>Не цікавий для розробників, </a:t>
                      </a:r>
                      <a:r>
                        <a:rPr lang="uk-UA" sz="2000" dirty="0" err="1">
                          <a:latin typeface="Times New Roman" panose="02020603050405020304" pitchFamily="18" charset="0"/>
                          <a:cs typeface="Times New Roman" panose="02020603050405020304" pitchFamily="18" charset="0"/>
                        </a:rPr>
                        <a:t>трудозатратний</a:t>
                      </a:r>
                      <a:endParaRPr lang="uk-UA"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581553">
                <a:tc>
                  <a:txBody>
                    <a:bodyPr/>
                    <a:lstStyle/>
                    <a:p>
                      <a:r>
                        <a:rPr lang="ru-RU" sz="2000" dirty="0">
                          <a:latin typeface="Times New Roman" panose="02020603050405020304" pitchFamily="18" charset="0"/>
                          <a:cs typeface="Times New Roman" panose="02020603050405020304" pitchFamily="18" charset="0"/>
                        </a:rPr>
                        <a:t>На </a:t>
                      </a:r>
                      <a:r>
                        <a:rPr lang="ru-RU" sz="2000" dirty="0" err="1">
                          <a:latin typeface="Times New Roman" panose="02020603050405020304" pitchFamily="18" charset="0"/>
                          <a:cs typeface="Times New Roman" panose="02020603050405020304" pitchFamily="18" charset="0"/>
                        </a:rPr>
                        <a:t>основі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словників</a:t>
                      </a:r>
                      <a:endParaRPr lang="uk-UA" sz="2000" dirty="0">
                        <a:latin typeface="Times New Roman" panose="02020603050405020304" pitchFamily="18" charset="0"/>
                        <a:cs typeface="Times New Roman" panose="02020603050405020304" pitchFamily="18" charset="0"/>
                      </a:endParaRPr>
                    </a:p>
                  </a:txBody>
                  <a:tcPr/>
                </a:tc>
                <a:tc>
                  <a:txBody>
                    <a:bodyPr/>
                    <a:lstStyle/>
                    <a:p>
                      <a:r>
                        <a:rPr lang="uk-UA" sz="2000" dirty="0">
                          <a:latin typeface="Times New Roman" panose="02020603050405020304" pitchFamily="18" charset="0"/>
                          <a:cs typeface="Times New Roman" panose="02020603050405020304" pitchFamily="18" charset="0"/>
                        </a:rPr>
                        <a:t>Простий у використанні </a:t>
                      </a:r>
                    </a:p>
                  </a:txBody>
                  <a:tcPr/>
                </a:tc>
                <a:tc>
                  <a:txBody>
                    <a:bodyPr/>
                    <a:lstStyle/>
                    <a:p>
                      <a:r>
                        <a:rPr lang="uk-UA" sz="2000" dirty="0">
                          <a:latin typeface="Times New Roman" panose="02020603050405020304" pitchFamily="18" charset="0"/>
                          <a:cs typeface="Times New Roman" panose="02020603050405020304" pitchFamily="18" charset="0"/>
                        </a:rPr>
                        <a:t>неуніверсальний</a:t>
                      </a:r>
                    </a:p>
                  </a:txBody>
                  <a:tcPr/>
                </a:tc>
                <a:extLst>
                  <a:ext uri="{0D108BD9-81ED-4DB2-BD59-A6C34878D82A}">
                    <a16:rowId xmlns:a16="http://schemas.microsoft.com/office/drawing/2014/main" val="10002"/>
                  </a:ext>
                </a:extLst>
              </a:tr>
              <a:tr h="1028903">
                <a:tc>
                  <a:txBody>
                    <a:bodyPr/>
                    <a:lstStyle/>
                    <a:p>
                      <a:r>
                        <a:rPr lang="ru-RU" sz="2000" dirty="0" err="1">
                          <a:latin typeface="Times New Roman" panose="02020603050405020304" pitchFamily="18" charset="0"/>
                          <a:cs typeface="Times New Roman" panose="02020603050405020304" pitchFamily="18" charset="0"/>
                        </a:rPr>
                        <a:t>Машинне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навчання</a:t>
                      </a:r>
                      <a:r>
                        <a:rPr lang="ru-RU" sz="2000" dirty="0">
                          <a:latin typeface="Times New Roman" panose="02020603050405020304" pitchFamily="18" charset="0"/>
                          <a:cs typeface="Times New Roman" panose="02020603050405020304" pitchFamily="18" charset="0"/>
                        </a:rPr>
                        <a:t> з учителем</a:t>
                      </a:r>
                      <a:endParaRPr lang="uk-UA" sz="2000" dirty="0">
                        <a:latin typeface="Times New Roman" panose="02020603050405020304" pitchFamily="18" charset="0"/>
                        <a:cs typeface="Times New Roman" panose="02020603050405020304" pitchFamily="18" charset="0"/>
                      </a:endParaRPr>
                    </a:p>
                  </a:txBody>
                  <a:tcPr/>
                </a:tc>
                <a:tc>
                  <a:txBody>
                    <a:bodyPr/>
                    <a:lstStyle/>
                    <a:p>
                      <a:r>
                        <a:rPr lang="uk-UA" sz="2000" dirty="0">
                          <a:latin typeface="Times New Roman" panose="02020603050405020304" pitchFamily="18" charset="0"/>
                          <a:cs typeface="Times New Roman" panose="02020603050405020304" pitchFamily="18" charset="0"/>
                        </a:rPr>
                        <a:t>Автоматичний </a:t>
                      </a:r>
                    </a:p>
                  </a:txBody>
                  <a:tcPr/>
                </a:tc>
                <a:tc>
                  <a:txBody>
                    <a:bodyPr/>
                    <a:lstStyle/>
                    <a:p>
                      <a:r>
                        <a:rPr lang="uk-UA" sz="2000" dirty="0">
                          <a:latin typeface="Times New Roman" panose="02020603050405020304" pitchFamily="18" charset="0"/>
                          <a:cs typeface="Times New Roman" panose="02020603050405020304" pitchFamily="18" charset="0"/>
                        </a:rPr>
                        <a:t>Вимагає дані</a:t>
                      </a:r>
                      <a:r>
                        <a:rPr lang="uk-UA" sz="2000" baseline="0" dirty="0">
                          <a:latin typeface="Times New Roman" panose="02020603050405020304" pitchFamily="18" charset="0"/>
                          <a:cs typeface="Times New Roman" panose="02020603050405020304" pitchFamily="18" charset="0"/>
                        </a:rPr>
                        <a:t> для навчання</a:t>
                      </a:r>
                      <a:endParaRPr lang="uk-UA"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r h="1028903">
                <a:tc>
                  <a:txBody>
                    <a:bodyPr/>
                    <a:lstStyle/>
                    <a:p>
                      <a:r>
                        <a:rPr lang="ru-RU" sz="2000" dirty="0" err="1">
                          <a:latin typeface="Times New Roman" panose="02020603050405020304" pitchFamily="18" charset="0"/>
                          <a:cs typeface="Times New Roman" panose="02020603050405020304" pitchFamily="18" charset="0"/>
                        </a:rPr>
                        <a:t>Машинне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навчання</a:t>
                      </a:r>
                      <a:r>
                        <a:rPr lang="ru-RU" sz="2000" dirty="0">
                          <a:latin typeface="Times New Roman" panose="02020603050405020304" pitchFamily="18" charset="0"/>
                          <a:cs typeface="Times New Roman" panose="02020603050405020304" pitchFamily="18" charset="0"/>
                        </a:rPr>
                        <a:t> без учителя</a:t>
                      </a:r>
                      <a:endParaRPr lang="uk-UA" sz="2000" dirty="0">
                        <a:latin typeface="Times New Roman" panose="02020603050405020304" pitchFamily="18" charset="0"/>
                        <a:cs typeface="Times New Roman" panose="02020603050405020304" pitchFamily="18" charset="0"/>
                      </a:endParaRPr>
                    </a:p>
                  </a:txBody>
                  <a:tcPr/>
                </a:tc>
                <a:tc>
                  <a:txBody>
                    <a:bodyPr/>
                    <a:lstStyle/>
                    <a:p>
                      <a:r>
                        <a:rPr lang="uk-UA" sz="2000" dirty="0">
                          <a:latin typeface="Times New Roman" panose="02020603050405020304" pitchFamily="18" charset="0"/>
                          <a:cs typeface="Times New Roman" panose="02020603050405020304" pitchFamily="18" charset="0"/>
                        </a:rPr>
                        <a:t>Автоматичний,</a:t>
                      </a:r>
                      <a:r>
                        <a:rPr lang="uk-UA" sz="2000" baseline="0" dirty="0">
                          <a:latin typeface="Times New Roman" panose="02020603050405020304" pitchFamily="18" charset="0"/>
                          <a:cs typeface="Times New Roman" panose="02020603050405020304" pitchFamily="18" charset="0"/>
                        </a:rPr>
                        <a:t> не вимагає дані для навчання</a:t>
                      </a:r>
                      <a:endParaRPr lang="uk-UA" sz="2000" dirty="0">
                        <a:latin typeface="Times New Roman" panose="02020603050405020304" pitchFamily="18" charset="0"/>
                        <a:cs typeface="Times New Roman" panose="02020603050405020304" pitchFamily="18" charset="0"/>
                      </a:endParaRPr>
                    </a:p>
                  </a:txBody>
                  <a:tcPr/>
                </a:tc>
                <a:tc>
                  <a:txBody>
                    <a:bodyPr/>
                    <a:lstStyle/>
                    <a:p>
                      <a:r>
                        <a:rPr lang="uk-UA" sz="2000" dirty="0">
                          <a:latin typeface="Times New Roman" panose="02020603050405020304" pitchFamily="18" charset="0"/>
                          <a:cs typeface="Times New Roman" panose="02020603050405020304" pitchFamily="18" charset="0"/>
                        </a:rPr>
                        <a:t>Низька</a:t>
                      </a:r>
                      <a:r>
                        <a:rPr lang="uk-UA" sz="2000" baseline="0" dirty="0">
                          <a:latin typeface="Times New Roman" panose="02020603050405020304" pitchFamily="18" charset="0"/>
                          <a:cs typeface="Times New Roman" panose="02020603050405020304" pitchFamily="18" charset="0"/>
                        </a:rPr>
                        <a:t> точність</a:t>
                      </a:r>
                      <a:endParaRPr lang="uk-UA"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6212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11419"/>
          </a:xfrm>
        </p:spPr>
        <p:txBody>
          <a:bodyPr>
            <a:normAutofit/>
          </a:bodyPr>
          <a:lstStyle/>
          <a:p>
            <a:pPr algn="ctr"/>
            <a:r>
              <a:rPr lang="uk-UA" sz="3600" dirty="0">
                <a:latin typeface="Times New Roman" panose="02020603050405020304" pitchFamily="18" charset="0"/>
                <a:cs typeface="Times New Roman" panose="02020603050405020304" pitchFamily="18" charset="0"/>
              </a:rPr>
              <a:t>Практичне використання аналізу тональності</a:t>
            </a:r>
          </a:p>
        </p:txBody>
      </p:sp>
      <p:sp>
        <p:nvSpPr>
          <p:cNvPr id="3" name="Объект 2"/>
          <p:cNvSpPr>
            <a:spLocks noGrp="1"/>
          </p:cNvSpPr>
          <p:nvPr>
            <p:ph idx="1"/>
          </p:nvPr>
        </p:nvSpPr>
        <p:spPr>
          <a:xfrm>
            <a:off x="838200" y="1154097"/>
            <a:ext cx="10515600" cy="5362113"/>
          </a:xfrm>
        </p:spPr>
        <p:txBody>
          <a:bodyPr>
            <a:normAutofit fontScale="77500" lnSpcReduction="20000"/>
          </a:bodyPr>
          <a:lstStyle/>
          <a:p>
            <a:pPr marL="0" indent="457200" algn="just">
              <a:lnSpc>
                <a:spcPct val="110000"/>
              </a:lnSpc>
              <a:buNone/>
            </a:pPr>
            <a:r>
              <a:rPr lang="ru-RU" b="1" dirty="0" err="1">
                <a:latin typeface="Times New Roman" panose="02020603050405020304" pitchFamily="18" charset="0"/>
                <a:cs typeface="Times New Roman" panose="02020603050405020304" pitchFamily="18" charset="0"/>
              </a:rPr>
              <a:t>Тональність</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емоційне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ставлення</a:t>
            </a:r>
            <a:r>
              <a:rPr lang="ru-RU" dirty="0">
                <a:latin typeface="Times New Roman" panose="02020603050405020304" pitchFamily="18" charset="0"/>
                <a:cs typeface="Times New Roman" panose="02020603050405020304" pitchFamily="18" charset="0"/>
              </a:rPr>
              <a:t> автора </a:t>
            </a:r>
            <a:r>
              <a:rPr lang="ru-RU" dirty="0" err="1">
                <a:latin typeface="Times New Roman" panose="02020603050405020304" pitchFamily="18" charset="0"/>
                <a:cs typeface="Times New Roman" panose="02020603050405020304" pitchFamily="18" charset="0"/>
              </a:rPr>
              <a:t>висловлювання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деякого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об'єкту</a:t>
            </a:r>
            <a:r>
              <a:rPr lang="ru-RU" dirty="0">
                <a:latin typeface="Times New Roman" panose="02020603050405020304" pitchFamily="18" charset="0"/>
                <a:cs typeface="Times New Roman" panose="02020603050405020304" pitchFamily="18" charset="0"/>
              </a:rPr>
              <a:t> реального </a:t>
            </a:r>
            <a:r>
              <a:rPr lang="ru-RU" dirty="0" err="1">
                <a:latin typeface="Times New Roman" panose="02020603050405020304" pitchFamily="18" charset="0"/>
                <a:cs typeface="Times New Roman" panose="02020603050405020304" pitchFamily="18" charset="0"/>
              </a:rPr>
              <a:t>світу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властивостей</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атрибутів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виражене</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тексті</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a:p>
            <a:pPr marL="0" indent="457200" algn="just">
              <a:lnSpc>
                <a:spcPct val="110000"/>
              </a:lnSpc>
              <a:buNone/>
            </a:pPr>
            <a:r>
              <a:rPr lang="uk-UA" dirty="0">
                <a:latin typeface="Times New Roman" panose="02020603050405020304" pitchFamily="18" charset="0"/>
                <a:cs typeface="Times New Roman" panose="02020603050405020304" pitchFamily="18" charset="0"/>
              </a:rPr>
              <a:t>Аналіз тональності знаходить своє практичне застосування у різних галузях:</a:t>
            </a:r>
          </a:p>
          <a:p>
            <a:pPr marL="0" indent="457200" algn="just">
              <a:lnSpc>
                <a:spcPct val="110000"/>
              </a:lnSpc>
              <a:buNone/>
            </a:pPr>
            <a:r>
              <a:rPr lang="uk-UA" b="1" i="1" dirty="0">
                <a:latin typeface="Times New Roman" panose="02020603050405020304" pitchFamily="18" charset="0"/>
                <a:cs typeface="Times New Roman" panose="02020603050405020304" pitchFamily="18" charset="0"/>
              </a:rPr>
              <a:t>соціологія </a:t>
            </a:r>
            <a:r>
              <a:rPr lang="uk-UA" dirty="0">
                <a:latin typeface="Times New Roman" panose="02020603050405020304" pitchFamily="18" charset="0"/>
                <a:cs typeface="Times New Roman" panose="02020603050405020304" pitchFamily="18" charset="0"/>
              </a:rPr>
              <a:t>- збираються дані із соціальних мереж (наприклад, про релігійні погляди);</a:t>
            </a:r>
          </a:p>
          <a:p>
            <a:pPr marL="0" indent="457200" algn="just">
              <a:lnSpc>
                <a:spcPct val="110000"/>
              </a:lnSpc>
              <a:buNone/>
            </a:pPr>
            <a:r>
              <a:rPr lang="uk-UA" b="1" i="1" dirty="0">
                <a:latin typeface="Times New Roman" panose="02020603050405020304" pitchFamily="18" charset="0"/>
                <a:cs typeface="Times New Roman" panose="02020603050405020304" pitchFamily="18" charset="0"/>
              </a:rPr>
              <a:t>політологія </a:t>
            </a:r>
            <a:r>
              <a:rPr lang="uk-UA" dirty="0">
                <a:latin typeface="Times New Roman" panose="02020603050405020304" pitchFamily="18" charset="0"/>
                <a:cs typeface="Times New Roman" panose="02020603050405020304" pitchFamily="18" charset="0"/>
              </a:rPr>
              <a:t>- збираються дані з блогів про політичні погляди населення;</a:t>
            </a:r>
          </a:p>
          <a:p>
            <a:pPr marL="0" indent="457200" algn="just">
              <a:lnSpc>
                <a:spcPct val="110000"/>
              </a:lnSpc>
              <a:buNone/>
            </a:pPr>
            <a:r>
              <a:rPr lang="uk-UA" b="1" i="1" dirty="0">
                <a:latin typeface="Times New Roman" panose="02020603050405020304" pitchFamily="18" charset="0"/>
                <a:cs typeface="Times New Roman" panose="02020603050405020304" pitchFamily="18" charset="0"/>
              </a:rPr>
              <a:t>маркетинг</a:t>
            </a:r>
            <a:r>
              <a:rPr lang="uk-UA" dirty="0">
                <a:latin typeface="Times New Roman" panose="02020603050405020304" pitchFamily="18" charset="0"/>
                <a:cs typeface="Times New Roman" panose="02020603050405020304" pitchFamily="18" charset="0"/>
              </a:rPr>
              <a:t> - збираються тексти, щоб дізнатися який товар чи послуга   користується найбільшим попитом;</a:t>
            </a:r>
          </a:p>
          <a:p>
            <a:pPr marL="0" indent="457200" algn="just">
              <a:lnSpc>
                <a:spcPct val="110000"/>
              </a:lnSpc>
              <a:buNone/>
            </a:pPr>
            <a:r>
              <a:rPr lang="uk-UA" b="1" i="1" dirty="0">
                <a:latin typeface="Times New Roman" panose="02020603050405020304" pitchFamily="18" charset="0"/>
                <a:cs typeface="Times New Roman" panose="02020603050405020304" pitchFamily="18" charset="0"/>
              </a:rPr>
              <a:t>реклама</a:t>
            </a:r>
            <a:r>
              <a:rPr lang="uk-UA"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використовує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відгуки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покупців</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просування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товарів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чи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послуг</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a:p>
            <a:pPr marL="0" indent="457200" algn="just">
              <a:lnSpc>
                <a:spcPct val="110000"/>
              </a:lnSpc>
              <a:buNone/>
            </a:pPr>
            <a:r>
              <a:rPr lang="uk-UA" b="1" i="1" dirty="0">
                <a:latin typeface="Times New Roman" panose="02020603050405020304" pitchFamily="18" charset="0"/>
                <a:cs typeface="Times New Roman" panose="02020603050405020304" pitchFamily="18" charset="0"/>
              </a:rPr>
              <a:t>медицина та психологія</a:t>
            </a:r>
            <a:r>
              <a:rPr lang="uk-UA" dirty="0">
                <a:latin typeface="Times New Roman" panose="02020603050405020304" pitchFamily="18" charset="0"/>
                <a:cs typeface="Times New Roman" panose="02020603050405020304" pitchFamily="18" charset="0"/>
              </a:rPr>
              <a:t> - визначаються депресія чи настрої у користувачів соціальних мереж та інше.</a:t>
            </a:r>
          </a:p>
        </p:txBody>
      </p:sp>
    </p:spTree>
    <p:extLst>
      <p:ext uri="{BB962C8B-B14F-4D97-AF65-F5344CB8AC3E}">
        <p14:creationId xmlns:p14="http://schemas.microsoft.com/office/powerpoint/2010/main" val="828371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latin typeface="Times New Roman" panose="02020603050405020304" pitchFamily="18" charset="0"/>
                <a:cs typeface="Times New Roman" panose="02020603050405020304" pitchFamily="18" charset="0"/>
              </a:rPr>
              <a:t>Приклад</a:t>
            </a:r>
          </a:p>
        </p:txBody>
      </p:sp>
      <p:sp>
        <p:nvSpPr>
          <p:cNvPr id="3" name="Объект 2"/>
          <p:cNvSpPr>
            <a:spLocks noGrp="1"/>
          </p:cNvSpPr>
          <p:nvPr>
            <p:ph idx="1"/>
          </p:nvPr>
        </p:nvSpPr>
        <p:spPr>
          <a:xfrm>
            <a:off x="838200" y="1690688"/>
            <a:ext cx="10515600" cy="4486275"/>
          </a:xfrm>
        </p:spPr>
        <p:txBody>
          <a:bodyPr/>
          <a:lstStyle/>
          <a:p>
            <a:pPr marL="0" indent="0" algn="just">
              <a:buNone/>
            </a:pPr>
            <a:r>
              <a:rPr lang="uk-UA" sz="3200" b="1" dirty="0">
                <a:latin typeface="Times New Roman" panose="02020603050405020304" pitchFamily="18" charset="0"/>
                <a:cs typeface="Times New Roman" panose="02020603050405020304" pitchFamily="18" charset="0"/>
              </a:rPr>
              <a:t>Думаю</a:t>
            </a:r>
            <a:r>
              <a:rPr lang="uk-UA" sz="3200" dirty="0">
                <a:latin typeface="Times New Roman" panose="02020603050405020304" pitchFamily="18" charset="0"/>
                <a:cs typeface="Times New Roman" panose="02020603050405020304" pitchFamily="18" charset="0"/>
              </a:rPr>
              <a:t>, що Івана пробачили. (1) </a:t>
            </a:r>
          </a:p>
          <a:p>
            <a:pPr marL="0" indent="0" algn="just">
              <a:buNone/>
            </a:pPr>
            <a:r>
              <a:rPr lang="uk-UA" sz="3200" b="1" dirty="0">
                <a:latin typeface="Times New Roman" panose="02020603050405020304" pitchFamily="18" charset="0"/>
                <a:cs typeface="Times New Roman" panose="02020603050405020304" pitchFamily="18" charset="0"/>
              </a:rPr>
              <a:t>Боюся</a:t>
            </a:r>
            <a:r>
              <a:rPr lang="uk-UA" sz="3200" dirty="0">
                <a:latin typeface="Times New Roman" panose="02020603050405020304" pitchFamily="18" charset="0"/>
                <a:cs typeface="Times New Roman" panose="02020603050405020304" pitchFamily="18" charset="0"/>
              </a:rPr>
              <a:t>, що Івана пробачили. (2) </a:t>
            </a:r>
          </a:p>
          <a:p>
            <a:pPr marL="0" indent="0" algn="just">
              <a:buNone/>
            </a:pPr>
            <a:r>
              <a:rPr lang="uk-UA" sz="3200" b="1" dirty="0">
                <a:latin typeface="Times New Roman" panose="02020603050405020304" pitchFamily="18" charset="0"/>
                <a:cs typeface="Times New Roman" panose="02020603050405020304" pitchFamily="18" charset="0"/>
              </a:rPr>
              <a:t>Сподіваюся</a:t>
            </a:r>
            <a:r>
              <a:rPr lang="uk-UA" sz="3200" dirty="0">
                <a:latin typeface="Times New Roman" panose="02020603050405020304" pitchFamily="18" charset="0"/>
                <a:cs typeface="Times New Roman" panose="02020603050405020304" pitchFamily="18" charset="0"/>
              </a:rPr>
              <a:t>, що Івана пробачили. (3)</a:t>
            </a:r>
          </a:p>
          <a:p>
            <a:pPr marL="0" indent="0" algn="just">
              <a:buNone/>
            </a:pPr>
            <a:endParaRPr lang="uk-UA" dirty="0">
              <a:latin typeface="Times New Roman" panose="02020603050405020304" pitchFamily="18" charset="0"/>
              <a:cs typeface="Times New Roman" panose="02020603050405020304" pitchFamily="18" charset="0"/>
            </a:endParaRPr>
          </a:p>
          <a:p>
            <a:pPr marL="0" indent="0" algn="just">
              <a:buNone/>
            </a:pPr>
            <a:r>
              <a:rPr lang="uk-UA" sz="2400" dirty="0">
                <a:latin typeface="Times New Roman" panose="02020603050405020304" pitchFamily="18" charset="0"/>
                <a:cs typeface="Times New Roman" panose="02020603050405020304" pitchFamily="18" charset="0"/>
              </a:rPr>
              <a:t>Всі вони висловлюють деяку частку впевненості мовця у події «Івана пробачили», але, крім того, в (2) і (3) висловлено ставлення мовця до цієї події: негативне в (2) і позитивне в (3). Смислові відмінності між (1), (2) і (3) очевидним чином пов'язані зі словами «думати», «боятися» і «сподіватися».</a:t>
            </a:r>
          </a:p>
          <a:p>
            <a:endParaRPr lang="uk-UA" dirty="0"/>
          </a:p>
        </p:txBody>
      </p:sp>
    </p:spTree>
    <p:extLst>
      <p:ext uri="{BB962C8B-B14F-4D97-AF65-F5344CB8AC3E}">
        <p14:creationId xmlns:p14="http://schemas.microsoft.com/office/powerpoint/2010/main" val="1397814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452761" y="426128"/>
            <a:ext cx="11336785" cy="6187736"/>
          </a:xfrm>
        </p:spPr>
        <p:txBody>
          <a:bodyPr>
            <a:normAutofit/>
          </a:bodyPr>
          <a:lstStyle/>
          <a:p>
            <a:pPr marL="0" indent="457200">
              <a:lnSpc>
                <a:spcPct val="100000"/>
              </a:lnSpc>
              <a:spcBef>
                <a:spcPts val="0"/>
              </a:spcBef>
              <a:buNone/>
            </a:pPr>
            <a:r>
              <a:rPr lang="uk-UA" sz="1800" dirty="0">
                <a:latin typeface="Times New Roman" panose="02020603050405020304" pitchFamily="18" charset="0"/>
                <a:cs typeface="Times New Roman" panose="02020603050405020304" pitchFamily="18" charset="0"/>
              </a:rPr>
              <a:t>Для прикладу аналізу тональності було вибрано наступний відгук про придбаний фотоапарат з сайту </a:t>
            </a:r>
            <a:r>
              <a:rPr lang="de-DE" sz="1800" dirty="0">
                <a:latin typeface="Times New Roman" panose="02020603050405020304" pitchFamily="18" charset="0"/>
                <a:cs typeface="Times New Roman" panose="02020603050405020304" pitchFamily="18" charset="0"/>
              </a:rPr>
              <a:t>http://deshevshe.ua (</a:t>
            </a:r>
            <a:r>
              <a:rPr lang="uk-UA" sz="1800" dirty="0">
                <a:latin typeface="Times New Roman" panose="02020603050405020304" pitchFamily="18" charset="0"/>
                <a:cs typeface="Times New Roman" panose="02020603050405020304" pitchFamily="18" charset="0"/>
              </a:rPr>
              <a:t>лексика автора збережена):</a:t>
            </a:r>
          </a:p>
          <a:p>
            <a:pPr marL="0" indent="457200">
              <a:lnSpc>
                <a:spcPct val="100000"/>
              </a:lnSpc>
              <a:spcBef>
                <a:spcPts val="0"/>
              </a:spcBef>
              <a:buNone/>
            </a:pPr>
            <a:r>
              <a:rPr lang="uk-UA" sz="1800" dirty="0">
                <a:latin typeface="Times New Roman" panose="02020603050405020304" pitchFamily="18" charset="0"/>
                <a:cs typeface="Times New Roman" panose="02020603050405020304" pitchFamily="18" charset="0"/>
              </a:rPr>
              <a:t> </a:t>
            </a:r>
            <a:r>
              <a:rPr lang="uk-UA" sz="2400" dirty="0">
                <a:latin typeface="Times New Roman" panose="02020603050405020304" pitchFamily="18" charset="0"/>
                <a:cs typeface="Times New Roman" panose="02020603050405020304" pitchFamily="18" charset="0"/>
              </a:rPr>
              <a:t>Наталія. 02.12.2021 (1)Дуже гарна камера. (2)</a:t>
            </a:r>
            <a:r>
              <a:rPr lang="uk-UA" sz="2400" dirty="0" err="1">
                <a:latin typeface="Times New Roman" panose="02020603050405020304" pitchFamily="18" charset="0"/>
                <a:cs typeface="Times New Roman" panose="02020603050405020304" pitchFamily="18" charset="0"/>
              </a:rPr>
              <a:t>Получаються</a:t>
            </a:r>
            <a:r>
              <a:rPr lang="uk-UA" sz="2400" dirty="0">
                <a:latin typeface="Times New Roman" panose="02020603050405020304" pitchFamily="18" charset="0"/>
                <a:cs typeface="Times New Roman" panose="02020603050405020304" pitchFamily="18" charset="0"/>
              </a:rPr>
              <a:t> якісні фото. (3)Невеликі габарити і вага. (4)Відео ще не знімали, бо чекаємо на карту пам’яті. (5)Але хотілося би, щоби у каталозі вказувалася рекомендована модель сумочки, бо важко вгадати просто за розмірами і фото. </a:t>
            </a:r>
          </a:p>
          <a:p>
            <a:pPr marL="0" indent="457200">
              <a:lnSpc>
                <a:spcPct val="100000"/>
              </a:lnSpc>
              <a:spcBef>
                <a:spcPts val="0"/>
              </a:spcBef>
              <a:buNone/>
            </a:pPr>
            <a:r>
              <a:rPr lang="uk-UA" sz="1800" dirty="0">
                <a:latin typeface="Times New Roman" panose="02020603050405020304" pitchFamily="18" charset="0"/>
                <a:cs typeface="Times New Roman" panose="02020603050405020304" pitchFamily="18" charset="0"/>
              </a:rPr>
              <a:t>З цього відгуку ми можемо виокремити декілька важливих пунктів: </a:t>
            </a:r>
          </a:p>
          <a:p>
            <a:pPr marL="342900" indent="-342900">
              <a:lnSpc>
                <a:spcPct val="100000"/>
              </a:lnSpc>
              <a:spcBef>
                <a:spcPts val="0"/>
              </a:spcBef>
              <a:buAutoNum type="arabicPeriod"/>
            </a:pPr>
            <a:r>
              <a:rPr lang="uk-UA" sz="1800" dirty="0">
                <a:latin typeface="Times New Roman" panose="02020603050405020304" pitchFamily="18" charset="0"/>
                <a:cs typeface="Times New Roman" panose="02020603050405020304" pitchFamily="18" charset="0"/>
              </a:rPr>
              <a:t>Відгук має нумерацію основних тез як позитивних і негативних, так і нейтральних. Речення (1)-(3) виражають позитивне значення про камеру загалом. Речення (4) має нейтральне значення щодо якості відео, оскільки користувачі ще не отримали карту пам’яті і не змогли його оцінити. Речення (5) має негативне значення щодо вибору сумки для камери, оскільки в описі чітко не вказано рекомендації щодо моделі сумки, яка підходила б для вибраного фотоапарату. Таким чином, можна виділити два ключових компоненти</a:t>
            </a:r>
            <a:r>
              <a:rPr lang="uk-UA" sz="1800" b="1" dirty="0">
                <a:latin typeface="Times New Roman" panose="02020603050405020304" pitchFamily="18" charset="0"/>
                <a:cs typeface="Times New Roman" panose="02020603050405020304" pitchFamily="18" charset="0"/>
              </a:rPr>
              <a:t>: </a:t>
            </a:r>
            <a:r>
              <a:rPr lang="de-DE" sz="1800" b="1" dirty="0">
                <a:latin typeface="Times New Roman" panose="02020603050405020304" pitchFamily="18" charset="0"/>
                <a:cs typeface="Times New Roman" panose="02020603050405020304" pitchFamily="18" charset="0"/>
              </a:rPr>
              <a:t>g – </a:t>
            </a:r>
            <a:r>
              <a:rPr lang="uk-UA" sz="1800" b="1" dirty="0">
                <a:latin typeface="Times New Roman" panose="02020603050405020304" pitchFamily="18" charset="0"/>
                <a:cs typeface="Times New Roman" panose="02020603050405020304" pitchFamily="18" charset="0"/>
              </a:rPr>
              <a:t>об’єкт [1] і </a:t>
            </a:r>
            <a:r>
              <a:rPr lang="de-DE" sz="1800" b="1" dirty="0">
                <a:latin typeface="Times New Roman" panose="02020603050405020304" pitchFamily="18" charset="0"/>
                <a:cs typeface="Times New Roman" panose="02020603050405020304" pitchFamily="18" charset="0"/>
              </a:rPr>
              <a:t>s – </a:t>
            </a:r>
            <a:r>
              <a:rPr lang="uk-UA" sz="1800" b="1" dirty="0">
                <a:latin typeface="Times New Roman" panose="02020603050405020304" pitchFamily="18" charset="0"/>
                <a:cs typeface="Times New Roman" panose="02020603050405020304" pitchFamily="18" charset="0"/>
              </a:rPr>
              <a:t>тональність або емоційне забарвлення цього об’єкту </a:t>
            </a:r>
            <a:r>
              <a:rPr lang="uk-UA" sz="1800" dirty="0">
                <a:latin typeface="Times New Roman" panose="02020603050405020304" pitchFamily="18" charset="0"/>
                <a:cs typeface="Times New Roman" panose="02020603050405020304" pitchFamily="18" charset="0"/>
              </a:rPr>
              <a:t>[1]. Отже, можна виділити (</a:t>
            </a:r>
            <a:r>
              <a:rPr lang="de-DE" sz="1800" dirty="0">
                <a:latin typeface="Times New Roman" panose="02020603050405020304" pitchFamily="18" charset="0"/>
                <a:cs typeface="Times New Roman" panose="02020603050405020304" pitchFamily="18" charset="0"/>
              </a:rPr>
              <a:t>g, s) [1]. </a:t>
            </a:r>
            <a:endParaRPr lang="uk-UA" sz="1800" dirty="0">
              <a:latin typeface="Times New Roman" panose="02020603050405020304" pitchFamily="18" charset="0"/>
              <a:cs typeface="Times New Roman" panose="02020603050405020304" pitchFamily="18" charset="0"/>
            </a:endParaRPr>
          </a:p>
          <a:p>
            <a:pPr marL="342900" indent="-342900">
              <a:lnSpc>
                <a:spcPct val="100000"/>
              </a:lnSpc>
              <a:spcBef>
                <a:spcPts val="0"/>
              </a:spcBef>
              <a:buAutoNum type="arabicPeriod"/>
            </a:pPr>
            <a:r>
              <a:rPr lang="de-DE" sz="1800" dirty="0">
                <a:latin typeface="Times New Roman" panose="02020603050405020304" pitchFamily="18" charset="0"/>
                <a:cs typeface="Times New Roman" panose="02020603050405020304" pitchFamily="18" charset="0"/>
              </a:rPr>
              <a:t> </a:t>
            </a:r>
            <a:r>
              <a:rPr lang="uk-UA" sz="1800" dirty="0">
                <a:latin typeface="Times New Roman" panose="02020603050405020304" pitchFamily="18" charset="0"/>
                <a:cs typeface="Times New Roman" panose="02020603050405020304" pitchFamily="18" charset="0"/>
              </a:rPr>
              <a:t>Існує багато відгуків, коли автор під час його написання опирається на думки та відгуки інших людей і вказує це в тексті самого повідомлення. Цей відгук відображає безпосередньо думку однієї людини – самого автора. Він позначається як </a:t>
            </a:r>
            <a:r>
              <a:rPr lang="uk-UA" sz="1800" b="1" dirty="0">
                <a:latin typeface="Times New Roman" panose="02020603050405020304" pitchFamily="18" charset="0"/>
                <a:cs typeface="Times New Roman" panose="02020603050405020304" pitchFamily="18" charset="0"/>
              </a:rPr>
              <a:t>власник думки </a:t>
            </a:r>
            <a:r>
              <a:rPr lang="de-DE" sz="1800" b="1" dirty="0">
                <a:latin typeface="Times New Roman" panose="02020603050405020304" pitchFamily="18" charset="0"/>
                <a:cs typeface="Times New Roman" panose="02020603050405020304" pitchFamily="18" charset="0"/>
              </a:rPr>
              <a:t>h</a:t>
            </a:r>
            <a:r>
              <a:rPr lang="uk-UA" sz="1800" dirty="0">
                <a:latin typeface="Times New Roman" panose="02020603050405020304" pitchFamily="18" charset="0"/>
                <a:cs typeface="Times New Roman" panose="02020603050405020304" pitchFamily="18" charset="0"/>
              </a:rPr>
              <a:t>.</a:t>
            </a:r>
          </a:p>
          <a:p>
            <a:pPr marL="342900" indent="-342900">
              <a:lnSpc>
                <a:spcPct val="100000"/>
              </a:lnSpc>
              <a:spcBef>
                <a:spcPts val="0"/>
              </a:spcBef>
              <a:buAutoNum type="arabicPeriod"/>
            </a:pPr>
            <a:r>
              <a:rPr lang="uk-UA" sz="1800" dirty="0">
                <a:latin typeface="Times New Roman" panose="02020603050405020304" pitchFamily="18" charset="0"/>
                <a:cs typeface="Times New Roman" panose="02020603050405020304" pitchFamily="18" charset="0"/>
              </a:rPr>
              <a:t> Дата написання відгуку 02.12.2021. Ця дата є важливою для тих, хто бажає в подальшому слідкувати за зміною тональності думок з часом. Завдяки цим трьом пунктам можна зробити висновок, що висловлена думка складається з чотирьох частин і її можна записати як </a:t>
            </a:r>
            <a:r>
              <a:rPr lang="uk-UA" sz="1800" b="1" dirty="0">
                <a:latin typeface="Times New Roman" panose="02020603050405020304" pitchFamily="18" charset="0"/>
                <a:cs typeface="Times New Roman" panose="02020603050405020304" pitchFamily="18" charset="0"/>
              </a:rPr>
              <a:t>(</a:t>
            </a:r>
            <a:r>
              <a:rPr lang="de-DE" sz="1800" b="1" dirty="0">
                <a:latin typeface="Times New Roman" panose="02020603050405020304" pitchFamily="18" charset="0"/>
                <a:cs typeface="Times New Roman" panose="02020603050405020304" pitchFamily="18" charset="0"/>
              </a:rPr>
              <a:t>g, s, h, t) </a:t>
            </a:r>
            <a:r>
              <a:rPr lang="de-DE" sz="1800" dirty="0">
                <a:latin typeface="Times New Roman" panose="02020603050405020304" pitchFamily="18" charset="0"/>
                <a:cs typeface="Times New Roman" panose="02020603050405020304" pitchFamily="18" charset="0"/>
              </a:rPr>
              <a:t>[1]</a:t>
            </a:r>
            <a:r>
              <a:rPr lang="uk-UA" sz="1800" dirty="0">
                <a:latin typeface="Times New Roman" panose="02020603050405020304" pitchFamily="18" charset="0"/>
                <a:cs typeface="Times New Roman" panose="02020603050405020304" pitchFamily="18" charset="0"/>
              </a:rPr>
              <a:t>.</a:t>
            </a:r>
            <a:r>
              <a:rPr lang="de-DE" sz="1800" dirty="0">
                <a:latin typeface="Times New Roman" panose="02020603050405020304" pitchFamily="18" charset="0"/>
                <a:cs typeface="Times New Roman" panose="02020603050405020304" pitchFamily="18" charset="0"/>
              </a:rPr>
              <a:t> </a:t>
            </a:r>
            <a:endParaRPr lang="uk-UA"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45062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523783" y="884592"/>
            <a:ext cx="10883283" cy="5631618"/>
          </a:xfrm>
        </p:spPr>
        <p:txBody>
          <a:bodyPr>
            <a:normAutofit fontScale="77500" lnSpcReduction="20000"/>
          </a:bodyPr>
          <a:lstStyle/>
          <a:p>
            <a:pPr marL="0" indent="0">
              <a:buNone/>
            </a:pPr>
            <a:endParaRPr lang="uk-UA" dirty="0"/>
          </a:p>
          <a:p>
            <a:pPr marL="0" indent="457200">
              <a:lnSpc>
                <a:spcPct val="120000"/>
              </a:lnSpc>
              <a:spcBef>
                <a:spcPts val="0"/>
              </a:spcBef>
              <a:buNone/>
            </a:pPr>
            <a:r>
              <a:rPr lang="uk-UA" dirty="0">
                <a:latin typeface="Times New Roman" panose="02020603050405020304" pitchFamily="18" charset="0"/>
                <a:cs typeface="Times New Roman" panose="02020603050405020304" pitchFamily="18" charset="0"/>
              </a:rPr>
              <a:t>висловлена думка - </a:t>
            </a:r>
            <a:r>
              <a:rPr lang="uk-UA" b="1" dirty="0">
                <a:latin typeface="Times New Roman" panose="02020603050405020304" pitchFamily="18" charset="0"/>
                <a:cs typeface="Times New Roman" panose="02020603050405020304" pitchFamily="18" charset="0"/>
              </a:rPr>
              <a:t>(</a:t>
            </a:r>
            <a:r>
              <a:rPr lang="de-DE" b="1" dirty="0">
                <a:latin typeface="Times New Roman" panose="02020603050405020304" pitchFamily="18" charset="0"/>
                <a:cs typeface="Times New Roman" panose="02020603050405020304" pitchFamily="18" charset="0"/>
              </a:rPr>
              <a:t>g, s, h, t) </a:t>
            </a:r>
            <a:r>
              <a:rPr lang="de-DE" dirty="0">
                <a:latin typeface="Times New Roman" panose="02020603050405020304" pitchFamily="18" charset="0"/>
                <a:cs typeface="Times New Roman" panose="02020603050405020304" pitchFamily="18" charset="0"/>
              </a:rPr>
              <a:t>[1]</a:t>
            </a:r>
            <a:endParaRPr lang="uk-UA" dirty="0">
              <a:latin typeface="Times New Roman" panose="02020603050405020304" pitchFamily="18" charset="0"/>
              <a:cs typeface="Times New Roman" panose="02020603050405020304" pitchFamily="18" charset="0"/>
            </a:endParaRPr>
          </a:p>
          <a:p>
            <a:pPr marL="0" indent="457200">
              <a:lnSpc>
                <a:spcPct val="120000"/>
              </a:lnSpc>
              <a:spcBef>
                <a:spcPts val="0"/>
              </a:spcBef>
              <a:buNone/>
            </a:pPr>
            <a:r>
              <a:rPr lang="uk-UA" dirty="0">
                <a:latin typeface="Times New Roman" panose="02020603050405020304" pitchFamily="18" charset="0"/>
                <a:cs typeface="Times New Roman" panose="02020603050405020304" pitchFamily="18" charset="0"/>
              </a:rPr>
              <a:t>де: </a:t>
            </a:r>
            <a:r>
              <a:rPr lang="de-DE" dirty="0">
                <a:latin typeface="Times New Roman" panose="02020603050405020304" pitchFamily="18" charset="0"/>
                <a:cs typeface="Times New Roman" panose="02020603050405020304" pitchFamily="18" charset="0"/>
              </a:rPr>
              <a:t>g – </a:t>
            </a:r>
            <a:r>
              <a:rPr lang="uk-UA" dirty="0">
                <a:latin typeface="Times New Roman" panose="02020603050405020304" pitchFamily="18" charset="0"/>
                <a:cs typeface="Times New Roman" panose="02020603050405020304" pitchFamily="18" charset="0"/>
              </a:rPr>
              <a:t>це об’єкт, про який ведеться мова в реченні; </a:t>
            </a:r>
            <a:r>
              <a:rPr lang="de-DE" dirty="0">
                <a:latin typeface="Times New Roman" panose="02020603050405020304" pitchFamily="18" charset="0"/>
                <a:cs typeface="Times New Roman" panose="02020603050405020304" pitchFamily="18" charset="0"/>
              </a:rPr>
              <a:t>s – </a:t>
            </a:r>
            <a:r>
              <a:rPr lang="uk-UA" dirty="0">
                <a:latin typeface="Times New Roman" panose="02020603050405020304" pitchFamily="18" charset="0"/>
                <a:cs typeface="Times New Roman" panose="02020603050405020304" pitchFamily="18" charset="0"/>
              </a:rPr>
              <a:t>це тональність речення, в якому автор висловлює думку про об’єкт; </a:t>
            </a:r>
            <a:r>
              <a:rPr lang="de-DE" dirty="0">
                <a:latin typeface="Times New Roman" panose="02020603050405020304" pitchFamily="18" charset="0"/>
                <a:cs typeface="Times New Roman" panose="02020603050405020304" pitchFamily="18" charset="0"/>
              </a:rPr>
              <a:t>h – </a:t>
            </a:r>
            <a:r>
              <a:rPr lang="uk-UA" dirty="0">
                <a:latin typeface="Times New Roman" panose="02020603050405020304" pitchFamily="18" charset="0"/>
                <a:cs typeface="Times New Roman" panose="02020603050405020304" pitchFamily="18" charset="0"/>
              </a:rPr>
              <a:t>власник або автор відгуку і </a:t>
            </a:r>
            <a:r>
              <a:rPr lang="de-DE" dirty="0">
                <a:latin typeface="Times New Roman" panose="02020603050405020304" pitchFamily="18" charset="0"/>
                <a:cs typeface="Times New Roman" panose="02020603050405020304" pitchFamily="18" charset="0"/>
              </a:rPr>
              <a:t>t – </a:t>
            </a:r>
            <a:r>
              <a:rPr lang="uk-UA" dirty="0">
                <a:latin typeface="Times New Roman" panose="02020603050405020304" pitchFamily="18" charset="0"/>
                <a:cs typeface="Times New Roman" panose="02020603050405020304" pitchFamily="18" charset="0"/>
              </a:rPr>
              <a:t>це час [1], коли був написаний відгук. </a:t>
            </a:r>
          </a:p>
          <a:p>
            <a:pPr marL="0" indent="457200">
              <a:lnSpc>
                <a:spcPct val="120000"/>
              </a:lnSpc>
              <a:spcBef>
                <a:spcPts val="0"/>
              </a:spcBef>
              <a:buNone/>
            </a:pPr>
            <a:r>
              <a:rPr lang="uk-UA" dirty="0">
                <a:latin typeface="Times New Roman" panose="02020603050405020304" pitchFamily="18" charset="0"/>
                <a:cs typeface="Times New Roman" panose="02020603050405020304" pitchFamily="18" charset="0"/>
              </a:rPr>
              <a:t>Але уважно прочитавши відгук ще раз, можна зазначити, що лише в реченні (1) автор пише про саму камеру. В реченнях (2), (3) і (4) йде мова про характеристики самого фотоапарату. Наприклад, в реченні (2) об’єктом є якість фото обраної камери, але в реченні вказано лише «якість фото». В такому випадку об’єктом стає не тільки «якість фото», але й «якість фото описаної камери», тому що якість фото без додавання камери втрачає свій зміст. </a:t>
            </a:r>
          </a:p>
          <a:p>
            <a:pPr marL="0" indent="457200">
              <a:lnSpc>
                <a:spcPct val="120000"/>
              </a:lnSpc>
              <a:spcBef>
                <a:spcPts val="0"/>
              </a:spcBef>
              <a:buNone/>
            </a:pPr>
            <a:r>
              <a:rPr lang="uk-UA" dirty="0">
                <a:latin typeface="Times New Roman" panose="02020603050405020304" pitchFamily="18" charset="0"/>
                <a:cs typeface="Times New Roman" panose="02020603050405020304" pitchFamily="18" charset="0"/>
              </a:rPr>
              <a:t>Як правило, об’єкт може мати доволі складну структуру, наприклад, як в реченні (3), де йде мова про габарити та вагу камери. Тому об’єкт може мати досить складну ієрархічну будову і складатися з частин та атрибутів. В такому випадку можна записати (е, а, </a:t>
            </a:r>
            <a:r>
              <a:rPr lang="de-DE" dirty="0">
                <a:latin typeface="Times New Roman" panose="02020603050405020304" pitchFamily="18" charset="0"/>
                <a:cs typeface="Times New Roman" panose="02020603050405020304" pitchFamily="18" charset="0"/>
              </a:rPr>
              <a:t>s, h, t) [1], </a:t>
            </a:r>
            <a:r>
              <a:rPr lang="uk-UA" dirty="0">
                <a:latin typeface="Times New Roman" panose="02020603050405020304" pitchFamily="18" charset="0"/>
                <a:cs typeface="Times New Roman" panose="02020603050405020304" pitchFamily="18" charset="0"/>
              </a:rPr>
              <a:t>де е – об’єкт або продукт, послуга, тема, особа, організація чи подія; а – це частина, характеристика чи ознака об’єкту [1]. </a:t>
            </a:r>
          </a:p>
          <a:p>
            <a:endParaRPr lang="uk-UA" dirty="0"/>
          </a:p>
        </p:txBody>
      </p:sp>
    </p:spTree>
    <p:extLst>
      <p:ext uri="{BB962C8B-B14F-4D97-AF65-F5344CB8AC3E}">
        <p14:creationId xmlns:p14="http://schemas.microsoft.com/office/powerpoint/2010/main" val="3196992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60111"/>
          </a:xfrm>
        </p:spPr>
        <p:txBody>
          <a:bodyPr>
            <a:normAutofit fontScale="90000"/>
          </a:bodyPr>
          <a:lstStyle/>
          <a:p>
            <a:pPr algn="ctr"/>
            <a:r>
              <a:rPr lang="uk-UA" dirty="0"/>
              <a:t>Приклади для обговорення</a:t>
            </a:r>
          </a:p>
        </p:txBody>
      </p:sp>
      <p:sp>
        <p:nvSpPr>
          <p:cNvPr id="3" name="Объект 2"/>
          <p:cNvSpPr>
            <a:spLocks noGrp="1"/>
          </p:cNvSpPr>
          <p:nvPr>
            <p:ph idx="1"/>
          </p:nvPr>
        </p:nvSpPr>
        <p:spPr>
          <a:xfrm>
            <a:off x="544945" y="1117600"/>
            <a:ext cx="11333019" cy="5059363"/>
          </a:xfrm>
        </p:spPr>
        <p:txBody>
          <a:bodyPr>
            <a:normAutofit fontScale="70000" lnSpcReduction="20000"/>
          </a:bodyPr>
          <a:lstStyle/>
          <a:p>
            <a:r>
              <a:rPr lang="uk-UA" sz="3200" dirty="0">
                <a:latin typeface="Times New Roman" panose="02020603050405020304" pitchFamily="18" charset="0"/>
                <a:cs typeface="Times New Roman" panose="02020603050405020304" pitchFamily="18" charset="0"/>
              </a:rPr>
              <a:t>Я не </a:t>
            </a:r>
            <a:r>
              <a:rPr lang="uk-UA" sz="3200" dirty="0" err="1">
                <a:latin typeface="Times New Roman" panose="02020603050405020304" pitchFamily="18" charset="0"/>
                <a:cs typeface="Times New Roman" panose="02020603050405020304" pitchFamily="18" charset="0"/>
              </a:rPr>
              <a:t>не</a:t>
            </a:r>
            <a:r>
              <a:rPr lang="uk-UA" sz="3200" dirty="0">
                <a:latin typeface="Times New Roman" panose="02020603050405020304" pitchFamily="18" charset="0"/>
                <a:cs typeface="Times New Roman" panose="02020603050405020304" pitchFamily="18" charset="0"/>
              </a:rPr>
              <a:t> люблю старі будинки з маленькими вікнами. (Уловлювання заперечення)</a:t>
            </a:r>
          </a:p>
          <a:p>
            <a:r>
              <a:rPr lang="uk-UA" sz="3200" dirty="0">
                <a:latin typeface="Times New Roman" panose="02020603050405020304" pitchFamily="18" charset="0"/>
                <a:cs typeface="Times New Roman" panose="02020603050405020304" pitchFamily="18" charset="0"/>
              </a:rPr>
              <a:t>Мені не подобається керувати машиною. (Заперечення, перевернутий порядок слів)</a:t>
            </a:r>
          </a:p>
          <a:p>
            <a:r>
              <a:rPr lang="uk-UA" sz="3200" dirty="0">
                <a:latin typeface="Times New Roman" panose="02020603050405020304" pitchFamily="18" charset="0"/>
                <a:cs typeface="Times New Roman" panose="02020603050405020304" pitchFamily="18" charset="0"/>
              </a:rPr>
              <a:t>Іноді я дійсно ненавиджу тебе</a:t>
            </a:r>
            <a:r>
              <a:rPr lang="de-DE" sz="3200" dirty="0">
                <a:latin typeface="Times New Roman" panose="02020603050405020304" pitchFamily="18" charset="0"/>
                <a:cs typeface="Times New Roman" panose="02020603050405020304" pitchFamily="18" charset="0"/>
              </a:rPr>
              <a:t>. (</a:t>
            </a:r>
            <a:r>
              <a:rPr lang="uk-UA" sz="3200" dirty="0">
                <a:latin typeface="Times New Roman" panose="02020603050405020304" pitchFamily="18" charset="0"/>
                <a:cs typeface="Times New Roman" panose="02020603050405020304" pitchFamily="18" charset="0"/>
              </a:rPr>
              <a:t>Обставинна зміна ствердження)</a:t>
            </a:r>
          </a:p>
          <a:p>
            <a:r>
              <a:rPr lang="uk-UA" sz="3200" dirty="0">
                <a:latin typeface="Times New Roman" panose="02020603050405020304" pitchFamily="18" charset="0"/>
                <a:cs typeface="Times New Roman" panose="02020603050405020304" pitchFamily="18" charset="0"/>
              </a:rPr>
              <a:t>Я би дійсно дуже хотів би піти прогулятись у таку погоду! (Можливий сарказм)</a:t>
            </a:r>
          </a:p>
          <a:p>
            <a:r>
              <a:rPr lang="uk-UA" sz="3200" dirty="0">
                <a:latin typeface="Times New Roman" panose="02020603050405020304" pitchFamily="18" charset="0"/>
                <a:cs typeface="Times New Roman" panose="02020603050405020304" pitchFamily="18" charset="0"/>
              </a:rPr>
              <a:t>Кріс Крафт виглядає краще, ніж </a:t>
            </a:r>
            <a:r>
              <a:rPr lang="uk-UA" sz="3200" dirty="0" err="1">
                <a:latin typeface="Times New Roman" panose="02020603050405020304" pitchFamily="18" charset="0"/>
                <a:cs typeface="Times New Roman" panose="02020603050405020304" pitchFamily="18" charset="0"/>
              </a:rPr>
              <a:t>Лаймстоун</a:t>
            </a:r>
            <a:r>
              <a:rPr lang="uk-UA" sz="3200" dirty="0">
                <a:latin typeface="Times New Roman" panose="02020603050405020304" pitchFamily="18" charset="0"/>
                <a:cs typeface="Times New Roman" panose="02020603050405020304" pitchFamily="18" charset="0"/>
              </a:rPr>
              <a:t> (Дві торгові марки, що роблять визначення цілі дуже важким)</a:t>
            </a:r>
          </a:p>
          <a:p>
            <a:r>
              <a:rPr lang="uk-UA" sz="3200" dirty="0">
                <a:latin typeface="Times New Roman" panose="02020603050405020304" pitchFamily="18" charset="0"/>
                <a:cs typeface="Times New Roman" panose="02020603050405020304" pitchFamily="18" charset="0"/>
              </a:rPr>
              <a:t>Кріс Крафт виглядає краще, ніж </a:t>
            </a:r>
            <a:r>
              <a:rPr lang="uk-UA" sz="3200" dirty="0" err="1">
                <a:latin typeface="Times New Roman" panose="02020603050405020304" pitchFamily="18" charset="0"/>
                <a:cs typeface="Times New Roman" panose="02020603050405020304" pitchFamily="18" charset="0"/>
              </a:rPr>
              <a:t>Лаймстоун</a:t>
            </a:r>
            <a:r>
              <a:rPr lang="uk-UA" sz="3200" dirty="0">
                <a:latin typeface="Times New Roman" panose="02020603050405020304" pitchFamily="18" charset="0"/>
                <a:cs typeface="Times New Roman" panose="02020603050405020304" pitchFamily="18" charset="0"/>
              </a:rPr>
              <a:t>, але </a:t>
            </a:r>
            <a:r>
              <a:rPr lang="uk-UA" sz="3200" dirty="0" err="1">
                <a:latin typeface="Times New Roman" panose="02020603050405020304" pitchFamily="18" charset="0"/>
                <a:cs typeface="Times New Roman" panose="02020603050405020304" pitchFamily="18" charset="0"/>
              </a:rPr>
              <a:t>Лаймстоун</a:t>
            </a:r>
            <a:r>
              <a:rPr lang="uk-UA" sz="3200" dirty="0">
                <a:latin typeface="Times New Roman" panose="02020603050405020304" pitchFamily="18" charset="0"/>
                <a:cs typeface="Times New Roman" panose="02020603050405020304" pitchFamily="18" charset="0"/>
              </a:rPr>
              <a:t> розробляє мореплавність та надійність. (Дві торгові марки, дві позиції)</a:t>
            </a:r>
          </a:p>
          <a:p>
            <a:r>
              <a:rPr lang="uk-UA" sz="3200" dirty="0">
                <a:latin typeface="Times New Roman" panose="02020603050405020304" pitchFamily="18" charset="0"/>
                <a:cs typeface="Times New Roman" panose="02020603050405020304" pitchFamily="18" charset="0"/>
              </a:rPr>
              <a:t>Фільм здивував великою кількістю несподіваних сюжетних поворотів. (Негативний термін використовується в позитивному значенні в деяких областях)</a:t>
            </a:r>
          </a:p>
          <a:p>
            <a:r>
              <a:rPr lang="uk-UA" sz="3200" dirty="0">
                <a:latin typeface="Times New Roman" panose="02020603050405020304" pitchFamily="18" charset="0"/>
                <a:cs typeface="Times New Roman" panose="02020603050405020304" pitchFamily="18" charset="0"/>
              </a:rPr>
              <a:t>Ви повинні побачити своє декадентське десертне меню. (Позитивний термін нещодавно став протилежним в певних областях)</a:t>
            </a:r>
          </a:p>
          <a:p>
            <a:r>
              <a:rPr lang="uk-UA" sz="3200" dirty="0">
                <a:latin typeface="Times New Roman" panose="02020603050405020304" pitchFamily="18" charset="0"/>
                <a:cs typeface="Times New Roman" panose="02020603050405020304" pitchFamily="18" charset="0"/>
              </a:rPr>
              <a:t>Я люблю свій телефон, але не порекомендую його будь-кому з моїх колег. (Кваліфіковані позитивні настрої, важко класифікувати)</a:t>
            </a:r>
          </a:p>
          <a:p>
            <a:r>
              <a:rPr lang="uk-UA" sz="3200" dirty="0">
                <a:latin typeface="Times New Roman" panose="02020603050405020304" pitchFamily="18" charset="0"/>
                <a:cs typeface="Times New Roman" panose="02020603050405020304" pitchFamily="18" charset="0"/>
              </a:rPr>
              <a:t>Наступного тижня концерт буде під правами </a:t>
            </a:r>
            <a:r>
              <a:rPr lang="de-DE" sz="3200" dirty="0">
                <a:latin typeface="Times New Roman" panose="02020603050405020304" pitchFamily="18" charset="0"/>
                <a:cs typeface="Times New Roman" panose="02020603050405020304" pitchFamily="18" charset="0"/>
              </a:rPr>
              <a:t>koide9! (</a:t>
            </a:r>
            <a:r>
              <a:rPr lang="uk-UA" sz="3200" dirty="0">
                <a:latin typeface="Times New Roman" panose="02020603050405020304" pitchFamily="18" charset="0"/>
                <a:cs typeface="Times New Roman" panose="02020603050405020304" pitchFamily="18" charset="0"/>
              </a:rPr>
              <a:t>Нові терміни можуть бути дуже позитивними, але є нестійкі протилежності, а часто і з відомих словників).</a:t>
            </a:r>
          </a:p>
          <a:p>
            <a:endParaRPr lang="uk-UA" dirty="0"/>
          </a:p>
        </p:txBody>
      </p:sp>
    </p:spTree>
    <p:extLst>
      <p:ext uri="{BB962C8B-B14F-4D97-AF65-F5344CB8AC3E}">
        <p14:creationId xmlns:p14="http://schemas.microsoft.com/office/powerpoint/2010/main" val="2167867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latin typeface="Times New Roman" panose="02020603050405020304" pitchFamily="18" charset="0"/>
                <a:cs typeface="Times New Roman" panose="02020603050405020304" pitchFamily="18" charset="0"/>
              </a:rPr>
              <a:t>Висновок</a:t>
            </a:r>
          </a:p>
        </p:txBody>
      </p:sp>
      <p:sp>
        <p:nvSpPr>
          <p:cNvPr id="3" name="Объект 2"/>
          <p:cNvSpPr>
            <a:spLocks noGrp="1"/>
          </p:cNvSpPr>
          <p:nvPr>
            <p:ph idx="1"/>
          </p:nvPr>
        </p:nvSpPr>
        <p:spPr/>
        <p:txBody>
          <a:bodyPr>
            <a:normAutofit lnSpcReduction="10000"/>
          </a:bodyPr>
          <a:lstStyle/>
          <a:p>
            <a:pPr marL="0" indent="457200" algn="just">
              <a:lnSpc>
                <a:spcPct val="100000"/>
              </a:lnSpc>
              <a:spcBef>
                <a:spcPts val="0"/>
              </a:spcBef>
              <a:buNone/>
            </a:pPr>
            <a:r>
              <a:rPr lang="uk-UA" dirty="0">
                <a:latin typeface="Times New Roman" panose="02020603050405020304" pitchFamily="18" charset="0"/>
                <a:cs typeface="Times New Roman" panose="02020603050405020304" pitchFamily="18" charset="0"/>
              </a:rPr>
              <a:t>Створення системи аналізу думок є складним завданням, але цілком посильним, якщо є дані для навчання та заздалегідь визначений домен (тема). При використанні машинного навчання важливо тестувати різні параметри, щоб підібрати ті, які працюють краще на тестових даних. Зокрема, потрібно тестувати різні алгоритми класифікації (</a:t>
            </a:r>
            <a:r>
              <a:rPr lang="de-DE" dirty="0">
                <a:latin typeface="Times New Roman" panose="02020603050405020304" pitchFamily="18" charset="0"/>
                <a:cs typeface="Times New Roman" panose="02020603050405020304" pitchFamily="18" charset="0"/>
              </a:rPr>
              <a:t>NB, SVM), </a:t>
            </a:r>
            <a:r>
              <a:rPr lang="uk-UA" dirty="0">
                <a:latin typeface="Times New Roman" panose="02020603050405020304" pitchFamily="18" charset="0"/>
                <a:cs typeface="Times New Roman" panose="02020603050405020304" pitchFamily="18" charset="0"/>
              </a:rPr>
              <a:t>набір ознак (</a:t>
            </a:r>
            <a:r>
              <a:rPr lang="uk-UA" dirty="0" err="1">
                <a:latin typeface="Times New Roman" panose="02020603050405020304" pitchFamily="18" charset="0"/>
                <a:cs typeface="Times New Roman" panose="02020603050405020304" pitchFamily="18" charset="0"/>
              </a:rPr>
              <a:t>уніграми</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біграми</a:t>
            </a:r>
            <a:r>
              <a:rPr lang="uk-UA" dirty="0">
                <a:latin typeface="Times New Roman" panose="02020603050405020304" pitchFamily="18" charset="0"/>
                <a:cs typeface="Times New Roman" panose="02020603050405020304" pitchFamily="18" charset="0"/>
              </a:rPr>
              <a:t>, символьні </a:t>
            </a:r>
            <a:r>
              <a:rPr lang="de-DE" dirty="0">
                <a:latin typeface="Times New Roman" panose="02020603050405020304" pitchFamily="18" charset="0"/>
                <a:cs typeface="Times New Roman" panose="02020603050405020304" pitchFamily="18" charset="0"/>
              </a:rPr>
              <a:t>N-</a:t>
            </a:r>
            <a:r>
              <a:rPr lang="uk-UA" dirty="0">
                <a:latin typeface="Times New Roman" panose="02020603050405020304" pitchFamily="18" charset="0"/>
                <a:cs typeface="Times New Roman" panose="02020603050405020304" pitchFamily="18" charset="0"/>
              </a:rPr>
              <a:t>грами), функцію зважування ознак. Існує ще купа способів поліпшення класифікації тональності, такі як використання тональних словників, додаткові лінгвістичні ознаки (наприклад, частини мови), і загальні способи поліпшення машинного навчання (</a:t>
            </a:r>
            <a:r>
              <a:rPr lang="uk-UA" dirty="0" err="1">
                <a:latin typeface="Times New Roman" panose="02020603050405020304" pitchFamily="18" charset="0"/>
                <a:cs typeface="Times New Roman" panose="02020603050405020304" pitchFamily="18" charset="0"/>
              </a:rPr>
              <a:t>бустинг</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баггинг</a:t>
            </a:r>
            <a:r>
              <a:rPr lang="uk-UA" dirty="0">
                <a:latin typeface="Times New Roman" panose="02020603050405020304" pitchFamily="18" charset="0"/>
                <a:cs typeface="Times New Roman" panose="02020603050405020304" pitchFamily="18" charset="0"/>
              </a:rPr>
              <a:t> та інших.)</a:t>
            </a:r>
          </a:p>
        </p:txBody>
      </p:sp>
    </p:spTree>
    <p:extLst>
      <p:ext uri="{BB962C8B-B14F-4D97-AF65-F5344CB8AC3E}">
        <p14:creationId xmlns:p14="http://schemas.microsoft.com/office/powerpoint/2010/main" val="734520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C60818F1-6097-4FCF-9381-9509892D5D12}"/>
              </a:ext>
            </a:extLst>
          </p:cNvPr>
          <p:cNvSpPr>
            <a:spLocks noGrp="1"/>
          </p:cNvSpPr>
          <p:nvPr>
            <p:ph idx="1"/>
          </p:nvPr>
        </p:nvSpPr>
        <p:spPr>
          <a:xfrm>
            <a:off x="0" y="110836"/>
            <a:ext cx="12192000" cy="6747164"/>
          </a:xfrm>
        </p:spPr>
        <p:txBody>
          <a:bodyPr>
            <a:normAutofit fontScale="55000" lnSpcReduction="20000"/>
          </a:bodyPr>
          <a:lstStyle/>
          <a:p>
            <a:pPr marL="0" indent="457200">
              <a:lnSpc>
                <a:spcPct val="120000"/>
              </a:lnSpc>
              <a:spcBef>
                <a:spcPts val="0"/>
              </a:spcBef>
              <a:buNone/>
            </a:pPr>
            <a:r>
              <a:rPr lang="ru-RU" b="1" dirty="0" err="1">
                <a:latin typeface="Times New Roman" panose="02020603050405020304" pitchFamily="18" charset="0"/>
                <a:cs typeface="Times New Roman" panose="02020603050405020304" pitchFamily="18" charset="0"/>
              </a:rPr>
              <a:t>Наївний</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байєсів</a:t>
            </a:r>
            <a:r>
              <a:rPr lang="ru-RU" b="1" dirty="0">
                <a:latin typeface="Times New Roman" panose="02020603050405020304" pitchFamily="18" charset="0"/>
                <a:cs typeface="Times New Roman" panose="02020603050405020304" pitchFamily="18" charset="0"/>
              </a:rPr>
              <a:t> </a:t>
            </a:r>
            <a:r>
              <a:rPr lang="ru-RU" b="1" dirty="0" err="1">
                <a:latin typeface="Times New Roman" panose="02020603050405020304" pitchFamily="18" charset="0"/>
                <a:cs typeface="Times New Roman" panose="02020603050405020304" pitchFamily="18" charset="0"/>
              </a:rPr>
              <a:t>класифікатор</a:t>
            </a:r>
            <a:r>
              <a:rPr lang="ru-RU" dirty="0">
                <a:latin typeface="Times New Roman" panose="02020603050405020304" pitchFamily="18" charset="0"/>
                <a:cs typeface="Times New Roman" panose="02020603050405020304" pitchFamily="18" charset="0"/>
              </a:rPr>
              <a:t> (НБК) – метод </a:t>
            </a:r>
            <a:r>
              <a:rPr lang="ru-RU" dirty="0" err="1">
                <a:latin typeface="Times New Roman" panose="02020603050405020304" pitchFamily="18" charset="0"/>
                <a:cs typeface="Times New Roman" panose="02020603050405020304" pitchFamily="18" charset="0"/>
              </a:rPr>
              <a:t>статистичної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класифікації</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Байєса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Цей</a:t>
            </a:r>
            <a:r>
              <a:rPr lang="ru-RU" dirty="0">
                <a:latin typeface="Times New Roman" panose="02020603050405020304" pitchFamily="18" charset="0"/>
                <a:cs typeface="Times New Roman" panose="02020603050405020304" pitchFamily="18" charset="0"/>
              </a:rPr>
              <a:t> алгоритм є одним з </a:t>
            </a:r>
            <a:r>
              <a:rPr lang="ru-RU" dirty="0" err="1">
                <a:latin typeface="Times New Roman" panose="02020603050405020304" pitchFamily="18" charset="0"/>
                <a:cs typeface="Times New Roman" panose="02020603050405020304" pitchFamily="18" charset="0"/>
              </a:rPr>
              <a:t>найпростіших</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найшвидших</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показує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високу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точність</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великого </a:t>
            </a:r>
            <a:r>
              <a:rPr lang="ru-RU" dirty="0" err="1">
                <a:latin typeface="Times New Roman" panose="02020603050405020304" pitchFamily="18" charset="0"/>
                <a:cs typeface="Times New Roman" panose="02020603050405020304" pitchFamily="18" charset="0"/>
              </a:rPr>
              <a:t>обсягу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Ідеальний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байєсів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класифікатор</a:t>
            </a:r>
            <a:r>
              <a:rPr lang="ru-RU" dirty="0">
                <a:latin typeface="Times New Roman" panose="02020603050405020304" pitchFamily="18" charset="0"/>
                <a:cs typeface="Times New Roman" panose="02020603050405020304" pitchFamily="18" charset="0"/>
              </a:rPr>
              <a:t> однозначно </a:t>
            </a:r>
            <a:r>
              <a:rPr lang="ru-RU" dirty="0" err="1">
                <a:latin typeface="Times New Roman" panose="02020603050405020304" pitchFamily="18" charset="0"/>
                <a:cs typeface="Times New Roman" panose="02020603050405020304" pitchFamily="18" charset="0"/>
              </a:rPr>
              <a:t>класифікує</a:t>
            </a:r>
            <a:r>
              <a:rPr lang="ru-RU" dirty="0">
                <a:latin typeface="Times New Roman" panose="02020603050405020304" pitchFamily="18" charset="0"/>
                <a:cs typeface="Times New Roman" panose="02020603050405020304" pitchFamily="18" charset="0"/>
              </a:rPr>
              <a:t> текст,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можливо</a:t>
            </a:r>
            <a:r>
              <a:rPr lang="ru-RU" dirty="0">
                <a:latin typeface="Times New Roman" panose="02020603050405020304" pitchFamily="18" charset="0"/>
                <a:cs typeface="Times New Roman" panose="02020603050405020304" pitchFamily="18" charset="0"/>
              </a:rPr>
              <a:t>, а в </a:t>
            </a:r>
            <a:r>
              <a:rPr lang="ru-RU" dirty="0" err="1">
                <a:latin typeface="Times New Roman" panose="02020603050405020304" pitchFamily="18" charset="0"/>
                <a:cs typeface="Times New Roman" panose="02020603050405020304" pitchFamily="18" charset="0"/>
              </a:rPr>
              <a:t>протилежному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повертає</a:t>
            </a:r>
            <a:r>
              <a:rPr lang="ru-RU" dirty="0">
                <a:latin typeface="Times New Roman" panose="02020603050405020304" pitchFamily="18" charset="0"/>
                <a:cs typeface="Times New Roman" panose="02020603050405020304" pitchFamily="18" charset="0"/>
              </a:rPr>
              <a:t> вектор,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містить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імовірності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належності</a:t>
            </a:r>
            <a:r>
              <a:rPr lang="ru-RU" dirty="0">
                <a:latin typeface="Times New Roman" panose="02020603050405020304" pitchFamily="18" charset="0"/>
                <a:cs typeface="Times New Roman" panose="02020603050405020304" pitchFamily="18" charset="0"/>
              </a:rPr>
              <a:t> тексту до кожного з </a:t>
            </a:r>
            <a:r>
              <a:rPr lang="ru-RU" dirty="0" err="1">
                <a:latin typeface="Times New Roman" panose="02020603050405020304" pitchFamily="18" charset="0"/>
                <a:cs typeface="Times New Roman" panose="02020603050405020304" pitchFamily="18" charset="0"/>
              </a:rPr>
              <a:t>можливих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Проте</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коректної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байєсів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класифікатора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потрібен</a:t>
            </a:r>
            <a:r>
              <a:rPr lang="ru-RU" dirty="0">
                <a:latin typeface="Times New Roman" panose="02020603050405020304" pitchFamily="18" charset="0"/>
                <a:cs typeface="Times New Roman" panose="02020603050405020304" pitchFamily="18" charset="0"/>
              </a:rPr>
              <a:t> корпус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міститиме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комбінації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Оскільки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комбінацій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зростає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експоненційно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збільшенням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а в </a:t>
            </a:r>
            <a:r>
              <a:rPr lang="ru-RU" dirty="0" err="1">
                <a:latin typeface="Times New Roman" panose="02020603050405020304" pitchFamily="18" charset="0"/>
                <a:cs typeface="Times New Roman" panose="02020603050405020304" pitchFamily="18" charset="0"/>
              </a:rPr>
              <a:t>природній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таких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неможливо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обрахувати</a:t>
            </a:r>
            <a:r>
              <a:rPr lang="ru-RU" dirty="0">
                <a:latin typeface="Times New Roman" panose="02020603050405020304" pitchFamily="18" charset="0"/>
                <a:cs typeface="Times New Roman" panose="02020603050405020304" pitchFamily="18" charset="0"/>
              </a:rPr>
              <a:t> точно, до того ж, в </a:t>
            </a:r>
            <a:r>
              <a:rPr lang="ru-RU" dirty="0" err="1">
                <a:latin typeface="Times New Roman" panose="02020603050405020304" pitchFamily="18" charset="0"/>
                <a:cs typeface="Times New Roman" panose="02020603050405020304" pitchFamily="18" charset="0"/>
              </a:rPr>
              <a:t>деяких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випадках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прямувати</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нескінченності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практичне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ідеального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байєсового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класифікатора</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обробки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природніх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текстів</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дуже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обмеженим</a:t>
            </a:r>
            <a:r>
              <a:rPr lang="ru-RU" dirty="0">
                <a:latin typeface="Times New Roman" panose="02020603050405020304" pitchFamily="18" charset="0"/>
                <a:cs typeface="Times New Roman" panose="02020603050405020304" pitchFamily="18" charset="0"/>
              </a:rPr>
              <a:t> та часто </a:t>
            </a:r>
            <a:r>
              <a:rPr lang="ru-RU" dirty="0" err="1">
                <a:latin typeface="Times New Roman" panose="02020603050405020304" pitchFamily="18" charset="0"/>
                <a:cs typeface="Times New Roman" panose="02020603050405020304" pitchFamily="18" charset="0"/>
              </a:rPr>
              <a:t>недоцільним</a:t>
            </a:r>
            <a:r>
              <a:rPr lang="ru-RU" dirty="0">
                <a:latin typeface="Times New Roman" panose="02020603050405020304" pitchFamily="18" charset="0"/>
                <a:cs typeface="Times New Roman" panose="02020603050405020304" pitchFamily="18" charset="0"/>
              </a:rPr>
              <a:t>.</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НБК </a:t>
            </a:r>
            <a:r>
              <a:rPr lang="ru-RU" dirty="0" err="1">
                <a:latin typeface="Times New Roman" panose="02020603050405020304" pitchFamily="18" charset="0"/>
                <a:cs typeface="Times New Roman" panose="02020603050405020304" pitchFamily="18" charset="0"/>
              </a:rPr>
              <a:t>використовує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припущення</a:t>
            </a:r>
            <a:r>
              <a:rPr lang="ru-RU" dirty="0">
                <a:latin typeface="Times New Roman" panose="02020603050405020304" pitchFamily="18" charset="0"/>
                <a:cs typeface="Times New Roman" panose="02020603050405020304" pitchFamily="18" charset="0"/>
              </a:rPr>
              <a:t> про те,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певної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на результат </a:t>
            </a:r>
            <a:r>
              <a:rPr lang="ru-RU" dirty="0" err="1">
                <a:latin typeface="Times New Roman" panose="02020603050405020304" pitchFamily="18" charset="0"/>
                <a:cs typeface="Times New Roman" panose="02020603050405020304" pitchFamily="18" charset="0"/>
              </a:rPr>
              <a:t>аналізу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ніяк</a:t>
            </a:r>
            <a:r>
              <a:rPr lang="ru-RU" dirty="0">
                <a:latin typeface="Times New Roman" panose="02020603050405020304" pitchFamily="18" charset="0"/>
                <a:cs typeface="Times New Roman" panose="02020603050405020304" pitchFamily="18" charset="0"/>
              </a:rPr>
              <a:t> не </a:t>
            </a:r>
            <a:r>
              <a:rPr lang="ru-RU" dirty="0" err="1">
                <a:latin typeface="Times New Roman" panose="02020603050405020304" pitchFamily="18" charset="0"/>
                <a:cs typeface="Times New Roman" panose="02020603050405020304" pitchFamily="18" charset="0"/>
              </a:rPr>
              <a:t>залежить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інших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цього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припущення</a:t>
            </a:r>
            <a:r>
              <a:rPr lang="ru-RU" dirty="0">
                <a:latin typeface="Times New Roman" panose="02020603050405020304" pitchFamily="18" charset="0"/>
                <a:cs typeface="Times New Roman" panose="02020603050405020304" pitchFamily="18" charset="0"/>
              </a:rPr>
              <a:t> і </a:t>
            </a:r>
            <a:r>
              <a:rPr lang="ru-RU" dirty="0" err="1">
                <a:latin typeface="Times New Roman" panose="02020603050405020304" pitchFamily="18" charset="0"/>
                <a:cs typeface="Times New Roman" panose="02020603050405020304" pitchFamily="18" charset="0"/>
              </a:rPr>
              <a:t>робить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наївним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дозволяє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знехтувати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усіма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можливими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комбінаціями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робити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висновки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виключно</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впливу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конкретної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належності</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певного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припущення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спрощує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реалізацію</a:t>
            </a:r>
            <a:r>
              <a:rPr lang="ru-RU" dirty="0">
                <a:latin typeface="Times New Roman" panose="02020603050405020304" pitchFamily="18" charset="0"/>
                <a:cs typeface="Times New Roman" panose="02020603050405020304" pitchFamily="18" charset="0"/>
              </a:rPr>
              <a:t> алгоритму та </a:t>
            </a:r>
            <a:r>
              <a:rPr lang="ru-RU" dirty="0" err="1">
                <a:latin typeface="Times New Roman" panose="02020603050405020304" pitchFamily="18" charset="0"/>
                <a:cs typeface="Times New Roman" panose="02020603050405020304" pitchFamily="18" charset="0"/>
              </a:rPr>
              <a:t>підвищує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швидкодію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ігнорування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відносин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між</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ознаками</a:t>
            </a:r>
            <a:r>
              <a:rPr lang="ru-RU" dirty="0">
                <a:latin typeface="Times New Roman" panose="02020603050405020304" pitchFamily="18" charset="0"/>
                <a:cs typeface="Times New Roman" panose="02020603050405020304" pitchFamily="18" charset="0"/>
              </a:rPr>
              <a:t> негативно </a:t>
            </a:r>
            <a:r>
              <a:rPr lang="ru-RU" dirty="0" err="1">
                <a:latin typeface="Times New Roman" panose="02020603050405020304" pitchFamily="18" charset="0"/>
                <a:cs typeface="Times New Roman" panose="02020603050405020304" pitchFamily="18" charset="0"/>
              </a:rPr>
              <a:t>впливає</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точність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класифікації</a:t>
            </a:r>
            <a:r>
              <a:rPr lang="ru-RU" dirty="0">
                <a:latin typeface="Times New Roman" panose="02020603050405020304" pitchFamily="18" charset="0"/>
                <a:cs typeface="Times New Roman" panose="02020603050405020304" pitchFamily="18" charset="0"/>
              </a:rPr>
              <a:t>. </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НБК </a:t>
            </a:r>
            <a:r>
              <a:rPr lang="ru-RU" dirty="0" err="1">
                <a:latin typeface="Times New Roman" panose="02020603050405020304" pitchFamily="18" charset="0"/>
                <a:cs typeface="Times New Roman" panose="02020603050405020304" pitchFamily="18" charset="0"/>
              </a:rPr>
              <a:t>працює</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теореми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Байєса</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вираховує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події</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 </a:t>
            </a:r>
            <a:r>
              <a:rPr lang="ru-RU" dirty="0">
                <a:latin typeface="Times New Roman" panose="02020603050405020304" pitchFamily="18" charset="0"/>
                <a:cs typeface="Times New Roman" panose="02020603050405020304" pitchFamily="18" charset="0"/>
              </a:rPr>
              <a:t>у </a:t>
            </a:r>
            <a:r>
              <a:rPr lang="ru-RU" dirty="0" err="1">
                <a:latin typeface="Times New Roman" panose="02020603050405020304" pitchFamily="18" charset="0"/>
                <a:cs typeface="Times New Roman" panose="02020603050405020304" pitchFamily="18" charset="0"/>
              </a:rPr>
              <a:t>даному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випадку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належності</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певного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класу</a:t>
            </a:r>
            <a:r>
              <a:rPr lang="ru-RU" dirty="0">
                <a:latin typeface="Times New Roman" panose="02020603050405020304" pitchFamily="18" charset="0"/>
                <a:cs typeface="Times New Roman" panose="02020603050405020304" pitchFamily="18" charset="0"/>
              </a:rPr>
              <a:t>, за формулою:</a:t>
            </a:r>
          </a:p>
          <a:p>
            <a:pPr marL="0" indent="457200" algn="ctr">
              <a:lnSpc>
                <a:spcPct val="120000"/>
              </a:lnSpc>
              <a:spcBef>
                <a:spcPts val="0"/>
              </a:spcBef>
              <a:buNone/>
            </a:pPr>
            <a:r>
              <a:rPr lang="ru-RU" b="1" dirty="0">
                <a:latin typeface="Times New Roman" panose="02020603050405020304" pitchFamily="18" charset="0"/>
                <a:cs typeface="Times New Roman" panose="02020603050405020304" pitchFamily="18" charset="0"/>
              </a:rPr>
              <a:t> 𝑃(ℎ|𝐷) = (𝑃(𝐷|ℎ)𝑃(ℎ)) /𝑃(𝐷) , </a:t>
            </a:r>
            <a:r>
              <a:rPr lang="ru-RU" dirty="0">
                <a:latin typeface="Times New Roman" panose="02020603050405020304" pitchFamily="18" charset="0"/>
                <a:cs typeface="Times New Roman" panose="02020603050405020304" pitchFamily="18" charset="0"/>
              </a:rPr>
              <a:t>де: </a:t>
            </a:r>
            <a:endParaRPr lang="ru-RU" b="1" dirty="0">
              <a:latin typeface="Times New Roman" panose="02020603050405020304" pitchFamily="18" charset="0"/>
              <a:cs typeface="Times New Roman" panose="02020603050405020304" pitchFamily="18" charset="0"/>
            </a:endParaRP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P(h) –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того,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гіпотеза</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 </a:t>
            </a:r>
            <a:r>
              <a:rPr lang="ru-RU" dirty="0">
                <a:latin typeface="Times New Roman" panose="02020603050405020304" pitchFamily="18" charset="0"/>
                <a:cs typeface="Times New Roman" panose="02020603050405020304" pitchFamily="18" charset="0"/>
              </a:rPr>
              <a:t>є </a:t>
            </a:r>
            <a:r>
              <a:rPr lang="ru-RU" dirty="0" err="1">
                <a:latin typeface="Times New Roman" panose="02020603050405020304" pitchFamily="18" charset="0"/>
                <a:cs typeface="Times New Roman" panose="02020603050405020304" pitchFamily="18" charset="0"/>
              </a:rPr>
              <a:t>вірною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 (</a:t>
            </a:r>
            <a:r>
              <a:rPr lang="ru-RU" dirty="0" err="1">
                <a:latin typeface="Times New Roman" panose="02020603050405020304" pitchFamily="18" charset="0"/>
                <a:cs typeface="Times New Roman" panose="02020603050405020304" pitchFamily="18" charset="0"/>
              </a:rPr>
              <a:t>апріорна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P(D) –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появи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 </a:t>
            </a:r>
            <a:r>
              <a:rPr lang="ru-RU" dirty="0" err="1">
                <a:latin typeface="Times New Roman" panose="02020603050405020304" pitchFamily="18" charset="0"/>
                <a:cs typeface="Times New Roman" panose="02020603050405020304" pitchFamily="18" charset="0"/>
              </a:rPr>
              <a:t>незалежно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гіпотези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апріорна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a:t>
            </a:r>
            <a:r>
              <a:rPr lang="en-US" dirty="0" err="1">
                <a:latin typeface="Times New Roman" panose="02020603050405020304" pitchFamily="18" charset="0"/>
                <a:cs typeface="Times New Roman" panose="02020603050405020304" pitchFamily="18" charset="0"/>
              </a:rPr>
              <a:t>h|D</a:t>
            </a:r>
            <a:r>
              <a:rPr lang="en-US"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того,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гіпотеза</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 </a:t>
            </a:r>
            <a:r>
              <a:rPr lang="ru-RU" dirty="0">
                <a:latin typeface="Times New Roman" panose="02020603050405020304" pitchFamily="18" charset="0"/>
                <a:cs typeface="Times New Roman" panose="02020603050405020304" pitchFamily="18" charset="0"/>
              </a:rPr>
              <a:t>є </a:t>
            </a:r>
            <a:r>
              <a:rPr lang="ru-RU" dirty="0" err="1">
                <a:latin typeface="Times New Roman" panose="02020603050405020304" pitchFamily="18" charset="0"/>
                <a:cs typeface="Times New Roman" panose="02020603050405020304" pitchFamily="18" charset="0"/>
              </a:rPr>
              <a:t>вірною</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 (</a:t>
            </a:r>
            <a:r>
              <a:rPr lang="ru-RU" dirty="0" err="1">
                <a:latin typeface="Times New Roman" panose="02020603050405020304" pitchFamily="18" charset="0"/>
                <a:cs typeface="Times New Roman" panose="02020603050405020304" pitchFamily="18" charset="0"/>
              </a:rPr>
              <a:t>постеріорна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a:t>
            </a:r>
            <a:r>
              <a:rPr lang="en-US" dirty="0" err="1">
                <a:latin typeface="Times New Roman" panose="02020603050405020304" pitchFamily="18" charset="0"/>
                <a:cs typeface="Times New Roman" panose="02020603050405020304" pitchFamily="18" charset="0"/>
              </a:rPr>
              <a:t>D|h</a:t>
            </a:r>
            <a:r>
              <a:rPr lang="en-US"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появи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 </a:t>
            </a:r>
            <a:r>
              <a:rPr lang="ru-RU" dirty="0">
                <a:latin typeface="Times New Roman" panose="02020603050405020304" pitchFamily="18" charset="0"/>
                <a:cs typeface="Times New Roman" panose="02020603050405020304" pitchFamily="18" charset="0"/>
              </a:rPr>
              <a:t>за </a:t>
            </a:r>
            <a:r>
              <a:rPr lang="ru-RU" dirty="0" err="1">
                <a:latin typeface="Times New Roman" panose="02020603050405020304" pitchFamily="18" charset="0"/>
                <a:cs typeface="Times New Roman" panose="02020603050405020304" pitchFamily="18" charset="0"/>
              </a:rPr>
              <a:t>умови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гіпотеза</a:t>
            </a: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 </a:t>
            </a:r>
            <a:r>
              <a:rPr lang="ru-RU" dirty="0">
                <a:latin typeface="Times New Roman" panose="02020603050405020304" pitchFamily="18" charset="0"/>
                <a:cs typeface="Times New Roman" panose="02020603050405020304" pitchFamily="18" charset="0"/>
              </a:rPr>
              <a:t>є </a:t>
            </a:r>
            <a:r>
              <a:rPr lang="ru-RU" dirty="0" err="1">
                <a:latin typeface="Times New Roman" panose="02020603050405020304" pitchFamily="18" charset="0"/>
                <a:cs typeface="Times New Roman" panose="02020603050405020304" pitchFamily="18" charset="0"/>
              </a:rPr>
              <a:t>вірною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постеріорна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Для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конкретного </a:t>
            </a:r>
            <a:r>
              <a:rPr lang="ru-RU" dirty="0" err="1">
                <a:latin typeface="Times New Roman" panose="02020603050405020304" pitchFamily="18" charset="0"/>
                <a:cs typeface="Times New Roman" panose="02020603050405020304" pitchFamily="18" charset="0"/>
              </a:rPr>
              <a:t>класу</a:t>
            </a:r>
            <a:r>
              <a:rPr lang="ru-RU" dirty="0">
                <a:latin typeface="Times New Roman" panose="02020603050405020304" pitchFamily="18" charset="0"/>
                <a:cs typeface="Times New Roman" panose="02020603050405020304" pitchFamily="18" charset="0"/>
              </a:rPr>
              <a:t> НБК </a:t>
            </a:r>
            <a:r>
              <a:rPr lang="ru-RU" dirty="0" err="1">
                <a:latin typeface="Times New Roman" panose="02020603050405020304" pitchFamily="18" charset="0"/>
                <a:cs typeface="Times New Roman" panose="02020603050405020304" pitchFamily="18" charset="0"/>
              </a:rPr>
              <a:t>використовує</a:t>
            </a:r>
            <a:r>
              <a:rPr lang="ru-RU" dirty="0">
                <a:latin typeface="Times New Roman" panose="02020603050405020304" pitchFamily="18" charset="0"/>
                <a:cs typeface="Times New Roman" panose="02020603050405020304" pitchFamily="18" charset="0"/>
              </a:rPr>
              <a:t> правило </a:t>
            </a:r>
            <a:r>
              <a:rPr lang="ru-RU" dirty="0" err="1">
                <a:latin typeface="Times New Roman" panose="02020603050405020304" pitchFamily="18" charset="0"/>
                <a:cs typeface="Times New Roman" panose="02020603050405020304" pitchFamily="18" charset="0"/>
              </a:rPr>
              <a:t>постеріорного</a:t>
            </a:r>
            <a:r>
              <a:rPr lang="ru-RU" dirty="0">
                <a:latin typeface="Times New Roman" panose="02020603050405020304" pitchFamily="18" charset="0"/>
                <a:cs typeface="Times New Roman" panose="02020603050405020304" pitchFamily="18" charset="0"/>
              </a:rPr>
              <a:t> максимуму, </a:t>
            </a:r>
            <a:r>
              <a:rPr lang="ru-RU" dirty="0" err="1">
                <a:latin typeface="Times New Roman" panose="02020603050405020304" pitchFamily="18" charset="0"/>
                <a:cs typeface="Times New Roman" panose="02020603050405020304" pitchFamily="18" charset="0"/>
              </a:rPr>
              <a:t>тобто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підраховує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ймовірності</a:t>
            </a:r>
            <a:r>
              <a:rPr lang="ru-RU" dirty="0">
                <a:latin typeface="Times New Roman" panose="02020603050405020304" pitchFamily="18" charset="0"/>
                <a:cs typeface="Times New Roman" panose="02020603050405020304" pitchFamily="18" charset="0"/>
              </a:rPr>
              <a:t> кожного </a:t>
            </a:r>
            <a:r>
              <a:rPr lang="ru-RU" dirty="0" err="1">
                <a:latin typeface="Times New Roman" panose="02020603050405020304" pitchFamily="18" charset="0"/>
                <a:cs typeface="Times New Roman" panose="02020603050405020304" pitchFamily="18" charset="0"/>
              </a:rPr>
              <a:t>класу</a:t>
            </a:r>
            <a:r>
              <a:rPr lang="ru-RU" dirty="0">
                <a:latin typeface="Times New Roman" panose="02020603050405020304" pitchFamily="18" charset="0"/>
                <a:cs typeface="Times New Roman" panose="02020603050405020304" pitchFamily="18" charset="0"/>
              </a:rPr>
              <a:t> для документу та </a:t>
            </a:r>
            <a:r>
              <a:rPr lang="ru-RU" dirty="0" err="1">
                <a:latin typeface="Times New Roman" panose="02020603050405020304" pitchFamily="18" charset="0"/>
                <a:cs typeface="Times New Roman" panose="02020603050405020304" pitchFamily="18" charset="0"/>
              </a:rPr>
              <a:t>вибирає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найбільше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Результуючий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a:t>
            </a:r>
            <a:r>
              <a:rPr lang="ru-RU" dirty="0">
                <a:latin typeface="Times New Roman" panose="02020603050405020304" pitchFamily="18" charset="0"/>
                <a:cs typeface="Times New Roman" panose="02020603050405020304" pitchFamily="18" charset="0"/>
              </a:rPr>
              <a:t> носить </a:t>
            </a:r>
            <a:r>
              <a:rPr lang="ru-RU" dirty="0" err="1">
                <a:latin typeface="Times New Roman" panose="02020603050405020304" pitchFamily="18" charset="0"/>
                <a:cs typeface="Times New Roman" panose="02020603050405020304" pitchFamily="18" charset="0"/>
              </a:rPr>
              <a:t>назву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постеріорного</a:t>
            </a:r>
            <a:r>
              <a:rPr lang="ru-RU" dirty="0">
                <a:latin typeface="Times New Roman" panose="02020603050405020304" pitchFamily="18" charset="0"/>
                <a:cs typeface="Times New Roman" panose="02020603050405020304" pitchFamily="18" charset="0"/>
              </a:rPr>
              <a:t> максимуму, а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значення</a:t>
            </a:r>
            <a:r>
              <a:rPr lang="ru-RU" dirty="0">
                <a:latin typeface="Times New Roman" panose="02020603050405020304" pitchFamily="18" charset="0"/>
                <a:cs typeface="Times New Roman" panose="02020603050405020304" pitchFamily="18" charset="0"/>
              </a:rPr>
              <a:t> ℎ̂ для кожного документу, </a:t>
            </a:r>
            <a:r>
              <a:rPr lang="ru-RU" dirty="0" err="1">
                <a:latin typeface="Times New Roman" panose="02020603050405020304" pitchFamily="18" charset="0"/>
                <a:cs typeface="Times New Roman" panose="02020603050405020304" pitchFamily="18" charset="0"/>
              </a:rPr>
              <a:t>виходячи</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попередньої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формули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обраховується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наступним</a:t>
            </a:r>
            <a:r>
              <a:rPr lang="ru-RU" dirty="0">
                <a:latin typeface="Times New Roman" panose="02020603050405020304" pitchFamily="18" charset="0"/>
                <a:cs typeface="Times New Roman" panose="02020603050405020304" pitchFamily="18" charset="0"/>
              </a:rPr>
              <a:t> чином:</a:t>
            </a:r>
          </a:p>
          <a:p>
            <a:pPr marL="0" indent="457200" algn="ctr">
              <a:lnSpc>
                <a:spcPct val="120000"/>
              </a:lnSpc>
              <a:spcBef>
                <a:spcPts val="0"/>
              </a:spcBef>
              <a:buNone/>
            </a:pP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ℎ̂ = 𝑎𝑟𝑔𝑚𝑎𝑥 ℎ𝑗 ∏𝑃(𝑑𝑘|ℎ𝑗)𝑃(ℎ𝑗), </a:t>
            </a:r>
            <a:r>
              <a:rPr lang="ru-RU" b="1" dirty="0" err="1">
                <a:latin typeface="Times New Roman" panose="02020603050405020304" pitchFamily="18" charset="0"/>
                <a:cs typeface="Times New Roman" panose="02020603050405020304" pitchFamily="18" charset="0"/>
              </a:rPr>
              <a:t>від</a:t>
            </a:r>
            <a:r>
              <a:rPr lang="ru-RU" b="1" dirty="0">
                <a:latin typeface="Times New Roman" panose="02020603050405020304" pitchFamily="18" charset="0"/>
                <a:cs typeface="Times New Roman" panose="02020603050405020304" pitchFamily="18" charset="0"/>
              </a:rPr>
              <a:t> 𝑘=1 до 𝑝 </a:t>
            </a:r>
            <a:r>
              <a:rPr lang="ru-RU" dirty="0">
                <a:latin typeface="Times New Roman" panose="02020603050405020304" pitchFamily="18" charset="0"/>
                <a:cs typeface="Times New Roman" panose="02020603050405020304" pitchFamily="18" charset="0"/>
              </a:rPr>
              <a:t>де: </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 –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враховуються</a:t>
            </a:r>
            <a:r>
              <a:rPr lang="ru-RU" dirty="0">
                <a:latin typeface="Times New Roman" panose="02020603050405020304" pitchFamily="18" charset="0"/>
                <a:cs typeface="Times New Roman" panose="02020603050405020304" pitchFamily="18" charset="0"/>
              </a:rPr>
              <a:t> при </a:t>
            </a:r>
            <a:r>
              <a:rPr lang="ru-RU" dirty="0" err="1">
                <a:latin typeface="Times New Roman" panose="02020603050405020304" pitchFamily="18" charset="0"/>
                <a:cs typeface="Times New Roman" panose="02020603050405020304" pitchFamily="18" charset="0"/>
              </a:rPr>
              <a:t>класифікації</a:t>
            </a:r>
            <a:r>
              <a:rPr lang="ru-RU" dirty="0">
                <a:latin typeface="Times New Roman" panose="02020603050405020304" pitchFamily="18" charset="0"/>
                <a:cs typeface="Times New Roman" panose="02020603050405020304" pitchFamily="18" charset="0"/>
              </a:rPr>
              <a:t>, </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𝑑𝑘 – </a:t>
            </a:r>
            <a:r>
              <a:rPr lang="en-US" dirty="0">
                <a:latin typeface="Times New Roman" panose="02020603050405020304" pitchFamily="18" charset="0"/>
                <a:cs typeface="Times New Roman" panose="02020603050405020304" pitchFamily="18" charset="0"/>
              </a:rPr>
              <a:t>k-</a:t>
            </a:r>
            <a:r>
              <a:rPr lang="ru-RU" dirty="0">
                <a:latin typeface="Times New Roman" panose="02020603050405020304" pitchFamily="18" charset="0"/>
                <a:cs typeface="Times New Roman" panose="02020603050405020304" pitchFamily="18" charset="0"/>
              </a:rPr>
              <a:t>й документ в </a:t>
            </a:r>
            <a:r>
              <a:rPr lang="ru-RU" dirty="0" err="1">
                <a:latin typeface="Times New Roman" panose="02020603050405020304" pitchFamily="18" charset="0"/>
                <a:cs typeface="Times New Roman" panose="02020603050405020304" pitchFamily="18" charset="0"/>
              </a:rPr>
              <a:t>колекції</a:t>
            </a:r>
            <a:r>
              <a:rPr lang="ru-RU" dirty="0">
                <a:latin typeface="Times New Roman" panose="02020603050405020304" pitchFamily="18" charset="0"/>
                <a:cs typeface="Times New Roman" panose="02020603050405020304" pitchFamily="18" charset="0"/>
              </a:rPr>
              <a:t>, </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𝑃(ℎ𝑗), –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появи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класу</a:t>
            </a:r>
            <a:r>
              <a:rPr lang="ru-RU" dirty="0">
                <a:latin typeface="Times New Roman" panose="02020603050405020304" pitchFamily="18" charset="0"/>
                <a:cs typeface="Times New Roman" panose="02020603050405020304" pitchFamily="18" charset="0"/>
              </a:rPr>
              <a:t> ℎ𝑗</a:t>
            </a:r>
          </a:p>
          <a:p>
            <a:pPr marL="0" indent="457200">
              <a:lnSpc>
                <a:spcPct val="120000"/>
              </a:lnSpc>
              <a:spcBef>
                <a:spcPts val="0"/>
              </a:spcBef>
              <a:buNone/>
            </a:pPr>
            <a:r>
              <a:rPr lang="ru-RU" dirty="0">
                <a:latin typeface="Times New Roman" panose="02020603050405020304" pitchFamily="18" charset="0"/>
                <a:cs typeface="Times New Roman" panose="02020603050405020304" pitchFamily="18" charset="0"/>
              </a:rPr>
              <a:t> • 𝑃(𝑑𝑘|ℎ𝑗) – </a:t>
            </a:r>
            <a:r>
              <a:rPr lang="ru-RU" dirty="0" err="1">
                <a:latin typeface="Times New Roman" panose="02020603050405020304" pitchFamily="18" charset="0"/>
                <a:cs typeface="Times New Roman" panose="02020603050405020304" pitchFamily="18" charset="0"/>
              </a:rPr>
              <a:t>ймовірність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появи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відповідної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класу</a:t>
            </a:r>
            <a:r>
              <a:rPr lang="ru-RU" dirty="0">
                <a:latin typeface="Times New Roman" panose="02020603050405020304" pitchFamily="18" charset="0"/>
                <a:cs typeface="Times New Roman" panose="02020603050405020304" pitchFamily="18" charset="0"/>
              </a:rPr>
              <a:t> ℎ𝑗 , в </a:t>
            </a:r>
            <a:r>
              <a:rPr lang="ru-RU" dirty="0" err="1">
                <a:latin typeface="Times New Roman" panose="02020603050405020304" pitchFamily="18" charset="0"/>
                <a:cs typeface="Times New Roman" panose="02020603050405020304" pitchFamily="18" charset="0"/>
              </a:rPr>
              <a:t>документі</a:t>
            </a:r>
            <a:r>
              <a:rPr lang="ru-RU" dirty="0">
                <a:latin typeface="Times New Roman" panose="02020603050405020304" pitchFamily="18" charset="0"/>
                <a:cs typeface="Times New Roman" panose="02020603050405020304" pitchFamily="18" charset="0"/>
              </a:rPr>
              <a:t> 𝑑𝑘.</a:t>
            </a:r>
          </a:p>
          <a:p>
            <a:pPr marL="0" indent="457200">
              <a:lnSpc>
                <a:spcPct val="120000"/>
              </a:lnSpc>
              <a:spcBef>
                <a:spcPts val="0"/>
              </a:spcBef>
              <a:buNone/>
            </a:pPr>
            <a:r>
              <a:rPr lang="ru-RU" dirty="0" err="1">
                <a:latin typeface="Times New Roman" panose="02020603050405020304" pitchFamily="18" charset="0"/>
                <a:cs typeface="Times New Roman" panose="02020603050405020304" pitchFamily="18" charset="0"/>
              </a:rPr>
              <a:t>Оскільки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припущення</a:t>
            </a:r>
            <a:r>
              <a:rPr lang="ru-RU" dirty="0">
                <a:latin typeface="Times New Roman" panose="02020603050405020304" pitchFamily="18" charset="0"/>
                <a:cs typeface="Times New Roman" panose="02020603050405020304" pitchFamily="18" charset="0"/>
              </a:rPr>
              <a:t> про </a:t>
            </a:r>
            <a:r>
              <a:rPr lang="ru-RU" dirty="0" err="1">
                <a:latin typeface="Times New Roman" panose="02020603050405020304" pitchFamily="18" charset="0"/>
                <a:cs typeface="Times New Roman" panose="02020603050405020304" pitchFamily="18" charset="0"/>
              </a:rPr>
              <a:t>незалежність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ознак</a:t>
            </a:r>
            <a:r>
              <a:rPr lang="ru-RU" dirty="0">
                <a:latin typeface="Times New Roman" panose="02020603050405020304" pitchFamily="18" charset="0"/>
                <a:cs typeface="Times New Roman" panose="02020603050405020304" pitchFamily="18" charset="0"/>
              </a:rPr>
              <a:t> одна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одної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робить</a:t>
            </a:r>
            <a:r>
              <a:rPr lang="ru-RU" dirty="0">
                <a:latin typeface="Times New Roman" panose="02020603050405020304" pitchFamily="18" charset="0"/>
                <a:cs typeface="Times New Roman" panose="02020603050405020304" pitchFamily="18" charset="0"/>
              </a:rPr>
              <a:t> 𝑃(𝐷) константою,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константа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упущена, та </a:t>
            </a:r>
            <a:r>
              <a:rPr lang="ru-RU" dirty="0" err="1">
                <a:latin typeface="Times New Roman" panose="02020603050405020304" pitchFamily="18" charset="0"/>
                <a:cs typeface="Times New Roman" panose="02020603050405020304" pitchFamily="18" charset="0"/>
              </a:rPr>
              <a:t>зазвичай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лише</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нормалізації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результуючих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даних</a:t>
            </a:r>
            <a:r>
              <a:rPr lang="ru-RU" dirty="0">
                <a:latin typeface="Times New Roman" panose="02020603050405020304" pitchFamily="18" charset="0"/>
                <a:cs typeface="Times New Roman" panose="02020603050405020304" pitchFamily="18" charset="0"/>
              </a:rPr>
              <a:t> (до прикладу, </a:t>
            </a:r>
            <a:r>
              <a:rPr lang="ru-RU" dirty="0" err="1">
                <a:latin typeface="Times New Roman" panose="02020603050405020304" pitchFamily="18" charset="0"/>
                <a:cs typeface="Times New Roman" panose="02020603050405020304" pitchFamily="18" charset="0"/>
              </a:rPr>
              <a:t>приведення</a:t>
            </a:r>
            <a:r>
              <a:rPr lang="ru-RU" dirty="0">
                <a:latin typeface="Times New Roman" panose="02020603050405020304" pitchFamily="18" charset="0"/>
                <a:cs typeface="Times New Roman" panose="02020603050405020304" pitchFamily="18" charset="0"/>
              </a:rPr>
              <a:t> результату у </a:t>
            </a:r>
            <a:r>
              <a:rPr lang="ru-RU" dirty="0" err="1">
                <a:latin typeface="Times New Roman" panose="02020603050405020304" pitchFamily="18" charset="0"/>
                <a:cs typeface="Times New Roman" panose="02020603050405020304" pitchFamily="18" charset="0"/>
              </a:rPr>
              <a:t>відповідність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проміжку</a:t>
            </a:r>
            <a:r>
              <a:rPr lang="ru-RU" dirty="0">
                <a:latin typeface="Times New Roman" panose="02020603050405020304" pitchFamily="18" charset="0"/>
                <a:cs typeface="Times New Roman" panose="02020603050405020304" pitchFamily="18" charset="0"/>
              </a:rPr>
              <a:t> [-1, 1], де -1, 0 та 1 – три </a:t>
            </a:r>
            <a:r>
              <a:rPr lang="ru-RU" dirty="0" err="1">
                <a:latin typeface="Times New Roman" panose="02020603050405020304" pitchFamily="18" charset="0"/>
                <a:cs typeface="Times New Roman" panose="02020603050405020304" pitchFamily="18" charset="0"/>
              </a:rPr>
              <a:t>класи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емоційного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забарвлення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негативне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нейтральне</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позитивне</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6689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838200" y="292963"/>
            <a:ext cx="10515600" cy="6294268"/>
          </a:xfrm>
        </p:spPr>
        <p:txBody>
          <a:bodyPr>
            <a:normAutofit/>
          </a:bodyPr>
          <a:lstStyle/>
          <a:p>
            <a:pPr marL="0" indent="0">
              <a:lnSpc>
                <a:spcPct val="100000"/>
              </a:lnSpc>
              <a:spcBef>
                <a:spcPts val="0"/>
              </a:spcBef>
              <a:buNone/>
            </a:pPr>
            <a:r>
              <a:rPr lang="uk-UA" dirty="0">
                <a:latin typeface="Times New Roman" panose="02020603050405020304" pitchFamily="18" charset="0"/>
                <a:cs typeface="Times New Roman" panose="02020603050405020304" pitchFamily="18" charset="0"/>
              </a:rPr>
              <a:t>Аналіз тональності може бути розділений на дві окремі категорії:</a:t>
            </a:r>
          </a:p>
          <a:p>
            <a:pPr>
              <a:lnSpc>
                <a:spcPct val="100000"/>
              </a:lnSpc>
              <a:spcBef>
                <a:spcPts val="0"/>
              </a:spcBef>
              <a:buFont typeface="Calibri" panose="020F0502020204030204" pitchFamily="34" charset="0"/>
              <a:buChar char="-"/>
            </a:pPr>
            <a:r>
              <a:rPr lang="uk-UA" b="1" dirty="0">
                <a:latin typeface="Times New Roman" panose="02020603050405020304" pitchFamily="18" charset="0"/>
                <a:cs typeface="Times New Roman" panose="02020603050405020304" pitchFamily="18" charset="0"/>
              </a:rPr>
              <a:t>ручний</a:t>
            </a:r>
            <a:r>
              <a:rPr lang="uk-UA" dirty="0">
                <a:latin typeface="Times New Roman" panose="02020603050405020304" pitchFamily="18" charset="0"/>
                <a:cs typeface="Times New Roman" panose="02020603050405020304" pitchFamily="18" charset="0"/>
              </a:rPr>
              <a:t> (або аналіз тональності експертами);</a:t>
            </a:r>
          </a:p>
          <a:p>
            <a:pPr>
              <a:lnSpc>
                <a:spcPct val="100000"/>
              </a:lnSpc>
              <a:spcBef>
                <a:spcPts val="0"/>
              </a:spcBef>
              <a:buFont typeface="Calibri" panose="020F0502020204030204" pitchFamily="34" charset="0"/>
              <a:buChar char="-"/>
            </a:pPr>
            <a:r>
              <a:rPr lang="uk-UA" b="1" dirty="0">
                <a:latin typeface="Times New Roman" panose="02020603050405020304" pitchFamily="18" charset="0"/>
                <a:cs typeface="Times New Roman" panose="02020603050405020304" pitchFamily="18" charset="0"/>
              </a:rPr>
              <a:t>автоматизований</a:t>
            </a:r>
            <a:r>
              <a:rPr lang="uk-UA" dirty="0">
                <a:latin typeface="Times New Roman" panose="02020603050405020304" pitchFamily="18" charset="0"/>
                <a:cs typeface="Times New Roman" panose="02020603050405020304" pitchFamily="18" charset="0"/>
              </a:rPr>
              <a:t>.</a:t>
            </a:r>
          </a:p>
          <a:p>
            <a:pPr marL="0" indent="457200" algn="just">
              <a:lnSpc>
                <a:spcPct val="100000"/>
              </a:lnSpc>
              <a:spcBef>
                <a:spcPts val="0"/>
              </a:spcBef>
              <a:buNone/>
            </a:pPr>
            <a:r>
              <a:rPr lang="uk-UA" sz="2400" dirty="0">
                <a:latin typeface="Times New Roman" panose="02020603050405020304" pitchFamily="18" charset="0"/>
                <a:cs typeface="Times New Roman" panose="02020603050405020304" pitchFamily="18" charset="0"/>
              </a:rPr>
              <a:t>Найбільш помітні відмінності між ними лежать в ефективності системи і точності аналізу. У комп'ютерних програмах автоматизованого аналізу тональності застосовують </a:t>
            </a:r>
            <a:r>
              <a:rPr lang="uk-UA" sz="2400" dirty="0">
                <a:latin typeface="Times New Roman" panose="02020603050405020304" pitchFamily="18" charset="0"/>
                <a:cs typeface="Times New Roman" panose="02020603050405020304" pitchFamily="18" charset="0"/>
                <a:hlinkClick r:id="rId2" tooltip="Алгоритм"/>
              </a:rPr>
              <a:t>алгоритми</a:t>
            </a:r>
            <a:r>
              <a:rPr lang="uk-UA" sz="2400" dirty="0">
                <a:latin typeface="Times New Roman" panose="02020603050405020304" pitchFamily="18" charset="0"/>
                <a:cs typeface="Times New Roman" panose="02020603050405020304" pitchFamily="18" charset="0"/>
              </a:rPr>
              <a:t>  машинного навчання, інструменти статистики і </a:t>
            </a:r>
            <a:r>
              <a:rPr lang="uk-UA" sz="2400" dirty="0">
                <a:latin typeface="Times New Roman" panose="02020603050405020304" pitchFamily="18" charset="0"/>
                <a:cs typeface="Times New Roman" panose="02020603050405020304" pitchFamily="18" charset="0"/>
                <a:hlinkClick r:id="rId3" tooltip="Обробка природної мови"/>
              </a:rPr>
              <a:t>обробки природної мови</a:t>
            </a:r>
            <a:r>
              <a:rPr lang="uk-UA" sz="2400" dirty="0">
                <a:latin typeface="Times New Roman" panose="02020603050405020304" pitchFamily="18" charset="0"/>
                <a:cs typeface="Times New Roman" panose="02020603050405020304" pitchFamily="18" charset="0"/>
              </a:rPr>
              <a:t>, що дозволяє обробляти великі </a:t>
            </a:r>
            <a:r>
              <a:rPr lang="uk-UA" sz="2400" dirty="0">
                <a:latin typeface="Times New Roman" panose="02020603050405020304" pitchFamily="18" charset="0"/>
                <a:cs typeface="Times New Roman" panose="02020603050405020304" pitchFamily="18" charset="0"/>
                <a:hlinkClick r:id="rId4" tooltip="Масив (структура даних)"/>
              </a:rPr>
              <a:t>масиви</a:t>
            </a:r>
            <a:r>
              <a:rPr lang="uk-UA" sz="2400" dirty="0">
                <a:latin typeface="Times New Roman" panose="02020603050405020304" pitchFamily="18" charset="0"/>
                <a:cs typeface="Times New Roman" panose="02020603050405020304" pitchFamily="18" charset="0"/>
              </a:rPr>
              <a:t> тексту, включаючи </a:t>
            </a:r>
            <a:r>
              <a:rPr lang="uk-UA" sz="2400" dirty="0">
                <a:latin typeface="Times New Roman" panose="02020603050405020304" pitchFamily="18" charset="0"/>
                <a:cs typeface="Times New Roman" panose="02020603050405020304" pitchFamily="18" charset="0"/>
                <a:hlinkClick r:id="rId5" tooltip="Веб-сторінка"/>
              </a:rPr>
              <a:t>веб-сторінки</a:t>
            </a:r>
            <a:r>
              <a:rPr lang="uk-UA" sz="2400" dirty="0">
                <a:latin typeface="Times New Roman" panose="02020603050405020304" pitchFamily="18" charset="0"/>
                <a:cs typeface="Times New Roman" panose="02020603050405020304" pitchFamily="18" charset="0"/>
              </a:rPr>
              <a:t>, онлайн-новини, тексти дискусійних груп в мережі Інтернет, онлайн-огляди, веб-блоги та </a:t>
            </a:r>
            <a:r>
              <a:rPr lang="uk-UA" sz="2400" dirty="0">
                <a:latin typeface="Times New Roman" panose="02020603050405020304" pitchFamily="18" charset="0"/>
                <a:cs typeface="Times New Roman" panose="02020603050405020304" pitchFamily="18" charset="0"/>
                <a:hlinkClick r:id="rId6" tooltip="Соціальні медіа"/>
              </a:rPr>
              <a:t>соціальні медіа</a:t>
            </a:r>
            <a:r>
              <a:rPr lang="uk-UA" sz="2400" dirty="0">
                <a:latin typeface="Times New Roman" panose="02020603050405020304" pitchFamily="18" charset="0"/>
                <a:cs typeface="Times New Roman" panose="02020603050405020304" pitchFamily="18" charset="0"/>
              </a:rPr>
              <a:t>.</a:t>
            </a:r>
          </a:p>
          <a:p>
            <a:pPr marL="0" indent="0">
              <a:buNone/>
            </a:pPr>
            <a:endParaRPr lang="uk-UA"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1678022179"/>
              </p:ext>
            </p:extLst>
          </p:nvPr>
        </p:nvGraphicFramePr>
        <p:xfrm>
          <a:off x="1012054" y="4181383"/>
          <a:ext cx="9809826" cy="24058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83157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15605"/>
          </a:xfrm>
        </p:spPr>
        <p:txBody>
          <a:bodyPr/>
          <a:lstStyle/>
          <a:p>
            <a:pPr algn="ctr"/>
            <a:r>
              <a:rPr lang="uk-UA" dirty="0">
                <a:latin typeface="Times New Roman" panose="02020603050405020304" pitchFamily="18" charset="0"/>
                <a:cs typeface="Times New Roman" panose="02020603050405020304" pitchFamily="18" charset="0"/>
              </a:rPr>
              <a:t>Автоматичний аналіз тональності</a:t>
            </a:r>
            <a:endParaRPr lang="uk-UA" dirty="0"/>
          </a:p>
        </p:txBody>
      </p:sp>
      <p:sp>
        <p:nvSpPr>
          <p:cNvPr id="3" name="Объект 2"/>
          <p:cNvSpPr>
            <a:spLocks noGrp="1"/>
          </p:cNvSpPr>
          <p:nvPr>
            <p:ph idx="1"/>
          </p:nvPr>
        </p:nvSpPr>
        <p:spPr>
          <a:xfrm>
            <a:off x="838200" y="1390618"/>
            <a:ext cx="10515600" cy="5010181"/>
          </a:xfrm>
        </p:spPr>
        <p:txBody>
          <a:bodyPr>
            <a:normAutofit fontScale="92500" lnSpcReduction="10000"/>
          </a:bodyPr>
          <a:lstStyle/>
          <a:p>
            <a:pPr marL="0" indent="457200" algn="just">
              <a:lnSpc>
                <a:spcPct val="110000"/>
              </a:lnSpc>
              <a:buNone/>
            </a:pPr>
            <a:r>
              <a:rPr lang="de-DE" b="1" i="1" dirty="0">
                <a:latin typeface="Times New Roman" panose="02020603050405020304" pitchFamily="18" charset="0"/>
                <a:cs typeface="Times New Roman" panose="02020603050405020304" pitchFamily="18" charset="0"/>
              </a:rPr>
              <a:t>Sentiment </a:t>
            </a:r>
            <a:r>
              <a:rPr lang="de-DE" b="1" i="1" dirty="0" err="1">
                <a:latin typeface="Times New Roman" panose="02020603050405020304" pitchFamily="18" charset="0"/>
                <a:cs typeface="Times New Roman" panose="02020603050405020304" pitchFamily="18" charset="0"/>
              </a:rPr>
              <a:t>analysis</a:t>
            </a:r>
            <a:r>
              <a:rPr lang="de-DE" b="1" i="1"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(аналіз тональності) — це область комп'ютерної лінгвістики, яка займається вивченням думок та емоцій у текстових документах. </a:t>
            </a:r>
          </a:p>
          <a:p>
            <a:pPr marL="0" indent="457200" algn="just">
              <a:lnSpc>
                <a:spcPct val="110000"/>
              </a:lnSpc>
              <a:buNone/>
            </a:pPr>
            <a:r>
              <a:rPr lang="ru-RU" b="1" i="1" dirty="0">
                <a:latin typeface="Times New Roman" panose="02020603050405020304" pitchFamily="18" charset="0"/>
                <a:cs typeface="Times New Roman" panose="02020603050405020304" pitchFamily="18" charset="0"/>
              </a:rPr>
              <a:t>Метою </a:t>
            </a:r>
            <a:r>
              <a:rPr lang="ru-RU" b="1" i="1" dirty="0" err="1">
                <a:latin typeface="Times New Roman" panose="02020603050405020304" pitchFamily="18" charset="0"/>
                <a:cs typeface="Times New Roman" panose="02020603050405020304" pitchFamily="18" charset="0"/>
              </a:rPr>
              <a:t>аналізу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тональності</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знаходження</a:t>
            </a:r>
            <a:r>
              <a:rPr lang="ru-RU" dirty="0">
                <a:latin typeface="Times New Roman" panose="02020603050405020304" pitchFamily="18" charset="0"/>
                <a:cs typeface="Times New Roman" panose="02020603050405020304" pitchFamily="18" charset="0"/>
              </a:rPr>
              <a:t> думок у </a:t>
            </a:r>
            <a:r>
              <a:rPr lang="ru-RU" dirty="0" err="1">
                <a:latin typeface="Times New Roman" panose="02020603050405020304" pitchFamily="18" charset="0"/>
                <a:cs typeface="Times New Roman" panose="02020603050405020304" pitchFamily="18" charset="0"/>
              </a:rPr>
              <a:t>тексті</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визначення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їх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властивостей</a:t>
            </a:r>
            <a:r>
              <a:rPr lang="ru-RU" dirty="0">
                <a:latin typeface="Times New Roman" panose="02020603050405020304" pitchFamily="18" charset="0"/>
                <a:cs typeface="Times New Roman" panose="02020603050405020304" pitchFamily="18" charset="0"/>
              </a:rPr>
              <a:t>. </a:t>
            </a:r>
          </a:p>
          <a:p>
            <a:pPr marL="0" indent="457200" algn="just">
              <a:lnSpc>
                <a:spcPct val="110000"/>
              </a:lnSpc>
              <a:buNone/>
            </a:pPr>
            <a:r>
              <a:rPr lang="ru-RU" dirty="0" err="1">
                <a:latin typeface="Times New Roman" panose="02020603050405020304" pitchFamily="18" charset="0"/>
                <a:cs typeface="Times New Roman" panose="02020603050405020304" pitchFamily="18" charset="0"/>
              </a:rPr>
              <a:t>Залежно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поставленого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завдання</a:t>
            </a:r>
            <a:r>
              <a:rPr lang="ru-RU" dirty="0">
                <a:latin typeface="Times New Roman" panose="02020603050405020304" pitchFamily="18" charset="0"/>
                <a:cs typeface="Times New Roman" panose="02020603050405020304" pitchFamily="18" charset="0"/>
              </a:rPr>
              <a:t> нас </a:t>
            </a:r>
            <a:r>
              <a:rPr lang="ru-RU" dirty="0" err="1">
                <a:latin typeface="Times New Roman" panose="02020603050405020304" pitchFamily="18" charset="0"/>
                <a:cs typeface="Times New Roman" panose="02020603050405020304" pitchFamily="18" charset="0"/>
              </a:rPr>
              <a:t>можуть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цікавити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різні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властивості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a:t>
            </a:r>
          </a:p>
          <a:p>
            <a:pPr marL="1074738">
              <a:buFont typeface="Wingdings" panose="05000000000000000000" pitchFamily="2" charset="2"/>
              <a:buChar char="ü"/>
            </a:pPr>
            <a:r>
              <a:rPr lang="ru-RU" b="1" dirty="0">
                <a:latin typeface="Times New Roman" panose="02020603050405020304" pitchFamily="18" charset="0"/>
                <a:cs typeface="Times New Roman" panose="02020603050405020304" pitchFamily="18" charset="0"/>
              </a:rPr>
              <a:t>автор</a:t>
            </a:r>
            <a:r>
              <a:rPr lang="ru-RU" dirty="0">
                <a:latin typeface="Times New Roman" panose="02020603050405020304" pitchFamily="18" charset="0"/>
                <a:cs typeface="Times New Roman" panose="02020603050405020304" pitchFamily="18" charset="0"/>
              </a:rPr>
              <a:t> - кому </a:t>
            </a:r>
            <a:r>
              <a:rPr lang="ru-RU" dirty="0" err="1">
                <a:latin typeface="Times New Roman" panose="02020603050405020304" pitchFamily="18" charset="0"/>
                <a:cs typeface="Times New Roman" panose="02020603050405020304" pitchFamily="18" charset="0"/>
              </a:rPr>
              <a:t>належить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ця</a:t>
            </a:r>
            <a:r>
              <a:rPr lang="ru-RU" dirty="0">
                <a:latin typeface="Times New Roman" panose="02020603050405020304" pitchFamily="18" charset="0"/>
                <a:cs typeface="Times New Roman" panose="02020603050405020304" pitchFamily="18" charset="0"/>
              </a:rPr>
              <a:t> думка</a:t>
            </a:r>
          </a:p>
          <a:p>
            <a:pPr marL="1074738">
              <a:buFont typeface="Wingdings" panose="05000000000000000000" pitchFamily="2" charset="2"/>
              <a:buChar char="ü"/>
            </a:pPr>
            <a:r>
              <a:rPr lang="ru-RU" b="1" dirty="0">
                <a:latin typeface="Times New Roman" panose="02020603050405020304" pitchFamily="18" charset="0"/>
                <a:cs typeface="Times New Roman" panose="02020603050405020304" pitchFamily="18" charset="0"/>
              </a:rPr>
              <a:t>тема</a:t>
            </a:r>
            <a:r>
              <a:rPr lang="ru-RU" dirty="0">
                <a:latin typeface="Times New Roman" panose="02020603050405020304" pitchFamily="18" charset="0"/>
                <a:cs typeface="Times New Roman" panose="02020603050405020304" pitchFamily="18" charset="0"/>
              </a:rPr>
              <a:t> - про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йдеться</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думці</a:t>
            </a:r>
            <a:endParaRPr lang="ru-RU" dirty="0">
              <a:latin typeface="Times New Roman" panose="02020603050405020304" pitchFamily="18" charset="0"/>
              <a:cs typeface="Times New Roman" panose="02020603050405020304" pitchFamily="18" charset="0"/>
            </a:endParaRPr>
          </a:p>
          <a:p>
            <a:pPr marL="1074738">
              <a:buFont typeface="Wingdings" panose="05000000000000000000" pitchFamily="2" charset="2"/>
              <a:buChar char="ü"/>
            </a:pPr>
            <a:r>
              <a:rPr lang="ru-RU" b="1" dirty="0" err="1">
                <a:latin typeface="Times New Roman" panose="02020603050405020304" pitchFamily="18" charset="0"/>
                <a:cs typeface="Times New Roman" panose="02020603050405020304" pitchFamily="18" charset="0"/>
              </a:rPr>
              <a:t>тональність</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позиція</a:t>
            </a:r>
            <a:r>
              <a:rPr lang="ru-RU" dirty="0">
                <a:latin typeface="Times New Roman" panose="02020603050405020304" pitchFamily="18" charset="0"/>
                <a:cs typeface="Times New Roman" panose="02020603050405020304" pitchFamily="18" charset="0"/>
              </a:rPr>
              <a:t> автора </a:t>
            </a:r>
            <a:r>
              <a:rPr lang="ru-RU" dirty="0" err="1">
                <a:latin typeface="Times New Roman" panose="02020603050405020304" pitchFamily="18" charset="0"/>
                <a:cs typeface="Times New Roman" panose="02020603050405020304" pitchFamily="18" charset="0"/>
              </a:rPr>
              <a:t>щодо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згаданої</a:t>
            </a:r>
            <a:r>
              <a:rPr lang="ru-RU" dirty="0">
                <a:latin typeface="Times New Roman" panose="02020603050405020304" pitchFamily="18" charset="0"/>
                <a:cs typeface="Times New Roman" panose="02020603050405020304" pitchFamily="18" charset="0"/>
              </a:rPr>
              <a:t> теми (</a:t>
            </a:r>
            <a:r>
              <a:rPr lang="ru-RU" dirty="0" err="1">
                <a:latin typeface="Times New Roman" panose="02020603050405020304" pitchFamily="18" charset="0"/>
                <a:cs typeface="Times New Roman" panose="02020603050405020304" pitchFamily="18" charset="0"/>
              </a:rPr>
              <a:t>зазвичай</a:t>
            </a:r>
            <a:r>
              <a:rPr lang="ru-RU" dirty="0">
                <a:latin typeface="Times New Roman" panose="02020603050405020304" pitchFamily="18" charset="0"/>
                <a:cs typeface="Times New Roman" panose="02020603050405020304" pitchFamily="18" charset="0"/>
              </a:rPr>
              <a:t> "позитивна"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"негативна")</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947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Объект 2"/>
          <p:cNvSpPr>
            <a:spLocks noGrp="1"/>
          </p:cNvSpPr>
          <p:nvPr>
            <p:ph idx="1"/>
          </p:nvPr>
        </p:nvSpPr>
        <p:spPr>
          <a:xfrm>
            <a:off x="594803" y="337351"/>
            <a:ext cx="11150353" cy="5839612"/>
          </a:xfrm>
        </p:spPr>
        <p:txBody>
          <a:bodyPr>
            <a:normAutofit fontScale="92500" lnSpcReduction="20000"/>
          </a:bodyPr>
          <a:lstStyle/>
          <a:p>
            <a:pPr indent="457200" algn="just">
              <a:lnSpc>
                <a:spcPct val="120000"/>
              </a:lnSpc>
              <a:spcBef>
                <a:spcPts val="600"/>
              </a:spcBef>
            </a:pPr>
            <a:r>
              <a:rPr lang="uk-UA" dirty="0">
                <a:latin typeface="Times New Roman" panose="02020603050405020304" pitchFamily="18" charset="0"/>
                <a:cs typeface="Times New Roman" panose="02020603050405020304" pitchFamily="18" charset="0"/>
              </a:rPr>
              <a:t>Визначення автора і теми є набагато складнішими завданнями, ніж класифікація тональності, тому має сенс спочатку вирішити простіше завдання.</a:t>
            </a:r>
          </a:p>
          <a:p>
            <a:pPr indent="457200" algn="just">
              <a:lnSpc>
                <a:spcPct val="120000"/>
              </a:lnSpc>
              <a:spcBef>
                <a:spcPts val="600"/>
              </a:spcBef>
            </a:pPr>
            <a:r>
              <a:rPr lang="uk-UA" dirty="0">
                <a:latin typeface="Times New Roman" panose="02020603050405020304" pitchFamily="18" charset="0"/>
                <a:cs typeface="Times New Roman" panose="02020603050405020304" pitchFamily="18" charset="0"/>
              </a:rPr>
              <a:t>Досить часто достатньо визначити лише тональність, так як інші характеристики вже відомі. </a:t>
            </a:r>
          </a:p>
          <a:p>
            <a:pPr marL="0" indent="457200" algn="just">
              <a:lnSpc>
                <a:spcPct val="120000"/>
              </a:lnSpc>
              <a:spcBef>
                <a:spcPts val="600"/>
              </a:spcBef>
              <a:buNone/>
            </a:pPr>
            <a:r>
              <a:rPr lang="uk-UA" dirty="0">
                <a:latin typeface="Times New Roman" panose="02020603050405020304" pitchFamily="18" charset="0"/>
                <a:cs typeface="Times New Roman" panose="02020603050405020304" pitchFamily="18" charset="0"/>
              </a:rPr>
              <a:t>Наприклад, коли ми збираємо думки з блогів, зазвичай авторами думок є автори постів і  визначати автора нам не потрібно. </a:t>
            </a:r>
          </a:p>
          <a:p>
            <a:pPr marL="0" indent="457200" algn="just">
              <a:lnSpc>
                <a:spcPct val="120000"/>
              </a:lnSpc>
              <a:spcBef>
                <a:spcPts val="600"/>
              </a:spcBef>
              <a:buNone/>
            </a:pPr>
            <a:r>
              <a:rPr lang="uk-UA" dirty="0">
                <a:latin typeface="Times New Roman" panose="02020603050405020304" pitchFamily="18" charset="0"/>
                <a:cs typeface="Times New Roman" panose="02020603050405020304" pitchFamily="18" charset="0"/>
              </a:rPr>
              <a:t>Також часто нам вже відома тема яку ми досліджуємо: наприклад, якщо ми проводимо в </a:t>
            </a:r>
            <a:r>
              <a:rPr lang="de-DE" dirty="0">
                <a:latin typeface="Times New Roman" panose="02020603050405020304" pitchFamily="18" charset="0"/>
                <a:cs typeface="Times New Roman" panose="02020603050405020304" pitchFamily="18" charset="0"/>
              </a:rPr>
              <a:t>Twitter</a:t>
            </a:r>
            <a:r>
              <a:rPr lang="uk-UA" dirty="0">
                <a:latin typeface="Times New Roman" panose="02020603050405020304" pitchFamily="18" charset="0"/>
                <a:cs typeface="Times New Roman" panose="02020603050405020304" pitchFamily="18" charset="0"/>
              </a:rPr>
              <a:t> чи </a:t>
            </a:r>
            <a:r>
              <a:rPr lang="de-DE" dirty="0">
                <a:latin typeface="Times New Roman" panose="02020603050405020304" pitchFamily="18" charset="0"/>
                <a:cs typeface="Times New Roman" panose="02020603050405020304" pitchFamily="18" charset="0"/>
              </a:rPr>
              <a:t>Facebook</a:t>
            </a:r>
            <a:r>
              <a:rPr lang="uk-UA" dirty="0">
                <a:latin typeface="Times New Roman" panose="02020603050405020304" pitchFamily="18" charset="0"/>
                <a:cs typeface="Times New Roman" panose="02020603050405020304" pitchFamily="18" charset="0"/>
              </a:rPr>
              <a:t> пошук за ключовим словом «</a:t>
            </a:r>
            <a:r>
              <a:rPr lang="de-DE" dirty="0">
                <a:latin typeface="Times New Roman" panose="02020603050405020304" pitchFamily="18" charset="0"/>
                <a:cs typeface="Times New Roman" panose="02020603050405020304" pitchFamily="18" charset="0"/>
              </a:rPr>
              <a:t>Windows», </a:t>
            </a:r>
            <a:r>
              <a:rPr lang="uk-UA" dirty="0">
                <a:latin typeface="Times New Roman" panose="02020603050405020304" pitchFamily="18" charset="0"/>
                <a:cs typeface="Times New Roman" panose="02020603050405020304" pitchFamily="18" charset="0"/>
              </a:rPr>
              <a:t>то нам потрібно лише визначити тональність знайдених </a:t>
            </a:r>
            <a:r>
              <a:rPr lang="uk-UA" dirty="0" err="1">
                <a:latin typeface="Times New Roman" panose="02020603050405020304" pitchFamily="18" charset="0"/>
                <a:cs typeface="Times New Roman" panose="02020603050405020304" pitchFamily="18" charset="0"/>
              </a:rPr>
              <a:t>твітів</a:t>
            </a:r>
            <a:r>
              <a:rPr lang="uk-UA" dirty="0">
                <a:latin typeface="Times New Roman" panose="02020603050405020304" pitchFamily="18" charset="0"/>
                <a:cs typeface="Times New Roman" panose="02020603050405020304" pitchFamily="18" charset="0"/>
              </a:rPr>
              <a:t>. Звичайно ж, це працює не у всіх випадках, а лише у більшості з них. Але ці припущення дозволяють значною мірою спростити  завдання визначення тональності повідомлень.</a:t>
            </a:r>
          </a:p>
        </p:txBody>
      </p:sp>
    </p:spTree>
    <p:extLst>
      <p:ext uri="{BB962C8B-B14F-4D97-AF65-F5344CB8AC3E}">
        <p14:creationId xmlns:p14="http://schemas.microsoft.com/office/powerpoint/2010/main" val="224969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a:latin typeface="Times New Roman" panose="02020603050405020304" pitchFamily="18" charset="0"/>
                <a:cs typeface="Times New Roman" panose="02020603050405020304" pitchFamily="18" charset="0"/>
              </a:rPr>
              <a:t>Підходи до аналізу тональності:</a:t>
            </a:r>
          </a:p>
        </p:txBody>
      </p:sp>
      <p:sp>
        <p:nvSpPr>
          <p:cNvPr id="5" name="Объект 4"/>
          <p:cNvSpPr>
            <a:spLocks noGrp="1"/>
          </p:cNvSpPr>
          <p:nvPr>
            <p:ph idx="1"/>
          </p:nvPr>
        </p:nvSpPr>
        <p:spPr>
          <a:xfrm>
            <a:off x="838200" y="1825625"/>
            <a:ext cx="10515600" cy="3074849"/>
          </a:xfrm>
        </p:spPr>
        <p:txBody>
          <a:bodyPr/>
          <a:lstStyle/>
          <a:p>
            <a:endParaRPr lang="uk-UA" dirty="0"/>
          </a:p>
          <a:p>
            <a:endParaRPr lang="uk-UA" dirty="0"/>
          </a:p>
          <a:p>
            <a:endParaRPr lang="uk-UA" dirty="0"/>
          </a:p>
          <a:p>
            <a:endParaRPr lang="uk-UA" dirty="0"/>
          </a:p>
          <a:p>
            <a:endParaRPr lang="uk-UA" dirty="0"/>
          </a:p>
          <a:p>
            <a:endParaRPr lang="uk-UA" dirty="0"/>
          </a:p>
          <a:p>
            <a:endParaRPr lang="uk-UA" dirty="0"/>
          </a:p>
        </p:txBody>
      </p:sp>
      <p:pic>
        <p:nvPicPr>
          <p:cNvPr id="6" name="Рисунок 5"/>
          <p:cNvPicPr>
            <a:picLocks noChangeAspect="1"/>
          </p:cNvPicPr>
          <p:nvPr/>
        </p:nvPicPr>
        <p:blipFill>
          <a:blip r:embed="rId2"/>
          <a:stretch>
            <a:fillRect/>
          </a:stretch>
        </p:blipFill>
        <p:spPr>
          <a:xfrm>
            <a:off x="953578" y="2252370"/>
            <a:ext cx="10284843" cy="2353260"/>
          </a:xfrm>
          <a:prstGeom prst="rect">
            <a:avLst/>
          </a:prstGeom>
        </p:spPr>
      </p:pic>
      <p:sp>
        <p:nvSpPr>
          <p:cNvPr id="9" name="Прямоугольник 8"/>
          <p:cNvSpPr/>
          <p:nvPr/>
        </p:nvSpPr>
        <p:spPr>
          <a:xfrm>
            <a:off x="594805" y="4826814"/>
            <a:ext cx="2503502" cy="709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rPr>
              <a:t>підходи</a:t>
            </a:r>
            <a:r>
              <a:rPr lang="ru-RU" dirty="0">
                <a:solidFill>
                  <a:schemeClr val="tx1"/>
                </a:solidFill>
              </a:rPr>
              <a:t>, </a:t>
            </a:r>
            <a:r>
              <a:rPr lang="ru-RU" dirty="0" err="1">
                <a:solidFill>
                  <a:schemeClr val="tx1"/>
                </a:solidFill>
              </a:rPr>
              <a:t>засновані</a:t>
            </a:r>
            <a:r>
              <a:rPr lang="ru-RU" dirty="0">
                <a:solidFill>
                  <a:schemeClr val="tx1"/>
                </a:solidFill>
              </a:rPr>
              <a:t> на правилах</a:t>
            </a:r>
            <a:endParaRPr lang="uk-UA" dirty="0">
              <a:solidFill>
                <a:schemeClr val="tx1"/>
              </a:solidFill>
            </a:endParaRPr>
          </a:p>
        </p:txBody>
      </p:sp>
      <p:sp>
        <p:nvSpPr>
          <p:cNvPr id="14" name="Прямоугольник 13"/>
          <p:cNvSpPr/>
          <p:nvPr/>
        </p:nvSpPr>
        <p:spPr>
          <a:xfrm>
            <a:off x="3543671" y="4789400"/>
            <a:ext cx="2503502" cy="709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rPr>
              <a:t>підходи</a:t>
            </a:r>
            <a:r>
              <a:rPr lang="ru-RU" dirty="0">
                <a:solidFill>
                  <a:schemeClr val="tx1"/>
                </a:solidFill>
              </a:rPr>
              <a:t>, </a:t>
            </a:r>
            <a:r>
              <a:rPr lang="ru-RU" dirty="0" err="1">
                <a:solidFill>
                  <a:schemeClr val="tx1"/>
                </a:solidFill>
              </a:rPr>
              <a:t>засновані</a:t>
            </a:r>
            <a:r>
              <a:rPr lang="ru-RU" dirty="0">
                <a:solidFill>
                  <a:schemeClr val="tx1"/>
                </a:solidFill>
              </a:rPr>
              <a:t> на словниках</a:t>
            </a:r>
            <a:endParaRPr lang="uk-UA" dirty="0">
              <a:solidFill>
                <a:schemeClr val="tx1"/>
              </a:solidFill>
            </a:endParaRPr>
          </a:p>
        </p:txBody>
      </p:sp>
      <p:sp>
        <p:nvSpPr>
          <p:cNvPr id="16" name="Прямоугольник 15"/>
          <p:cNvSpPr/>
          <p:nvPr/>
        </p:nvSpPr>
        <p:spPr>
          <a:xfrm>
            <a:off x="6290568" y="4759210"/>
            <a:ext cx="2503502" cy="709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rPr>
              <a:t>підходи</a:t>
            </a:r>
            <a:r>
              <a:rPr lang="ru-RU" dirty="0">
                <a:solidFill>
                  <a:schemeClr val="tx1"/>
                </a:solidFill>
              </a:rPr>
              <a:t>, </a:t>
            </a:r>
            <a:r>
              <a:rPr lang="ru-RU" dirty="0" err="1">
                <a:solidFill>
                  <a:schemeClr val="tx1"/>
                </a:solidFill>
              </a:rPr>
              <a:t>засновані</a:t>
            </a:r>
            <a:r>
              <a:rPr lang="ru-RU" dirty="0">
                <a:solidFill>
                  <a:schemeClr val="tx1"/>
                </a:solidFill>
              </a:rPr>
              <a:t> на машинному </a:t>
            </a:r>
            <a:r>
              <a:rPr lang="ru-RU" dirty="0" err="1">
                <a:solidFill>
                  <a:schemeClr val="tx1"/>
                </a:solidFill>
              </a:rPr>
              <a:t>навчанні</a:t>
            </a:r>
            <a:r>
              <a:rPr lang="ru-RU" dirty="0">
                <a:solidFill>
                  <a:schemeClr val="tx1"/>
                </a:solidFill>
              </a:rPr>
              <a:t> з учителем </a:t>
            </a:r>
            <a:endParaRPr lang="uk-UA" dirty="0">
              <a:solidFill>
                <a:schemeClr val="tx1"/>
              </a:solidFill>
            </a:endParaRPr>
          </a:p>
        </p:txBody>
      </p:sp>
      <p:sp>
        <p:nvSpPr>
          <p:cNvPr id="18" name="Прямоугольник 17"/>
          <p:cNvSpPr/>
          <p:nvPr/>
        </p:nvSpPr>
        <p:spPr>
          <a:xfrm>
            <a:off x="8996039" y="4759210"/>
            <a:ext cx="2503502" cy="7092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err="1">
                <a:solidFill>
                  <a:schemeClr val="tx1"/>
                </a:solidFill>
              </a:rPr>
              <a:t>підходи</a:t>
            </a:r>
            <a:r>
              <a:rPr lang="ru-RU" dirty="0">
                <a:solidFill>
                  <a:schemeClr val="tx1"/>
                </a:solidFill>
              </a:rPr>
              <a:t>, </a:t>
            </a:r>
            <a:r>
              <a:rPr lang="ru-RU" dirty="0" err="1">
                <a:solidFill>
                  <a:schemeClr val="tx1"/>
                </a:solidFill>
              </a:rPr>
              <a:t>засновані</a:t>
            </a:r>
            <a:r>
              <a:rPr lang="ru-RU" dirty="0">
                <a:solidFill>
                  <a:schemeClr val="tx1"/>
                </a:solidFill>
              </a:rPr>
              <a:t> на машинному </a:t>
            </a:r>
            <a:r>
              <a:rPr lang="ru-RU" dirty="0" err="1">
                <a:solidFill>
                  <a:schemeClr val="tx1"/>
                </a:solidFill>
              </a:rPr>
              <a:t>навчанні</a:t>
            </a:r>
            <a:r>
              <a:rPr lang="ru-RU" dirty="0">
                <a:solidFill>
                  <a:schemeClr val="tx1"/>
                </a:solidFill>
              </a:rPr>
              <a:t> без учителя </a:t>
            </a:r>
            <a:endParaRPr lang="uk-UA" dirty="0">
              <a:solidFill>
                <a:schemeClr val="tx1"/>
              </a:solidFill>
            </a:endParaRPr>
          </a:p>
        </p:txBody>
      </p:sp>
    </p:spTree>
    <p:extLst>
      <p:ext uri="{BB962C8B-B14F-4D97-AF65-F5344CB8AC3E}">
        <p14:creationId xmlns:p14="http://schemas.microsoft.com/office/powerpoint/2010/main" val="3125689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6056" y="231960"/>
            <a:ext cx="10515600" cy="553131"/>
          </a:xfrm>
        </p:spPr>
        <p:txBody>
          <a:bodyPr>
            <a:normAutofit/>
          </a:bodyPr>
          <a:lstStyle/>
          <a:p>
            <a:pPr algn="ctr"/>
            <a:r>
              <a:rPr lang="ru-RU" sz="3200" b="1" dirty="0" err="1">
                <a:latin typeface="Times New Roman" panose="02020603050405020304" pitchFamily="18" charset="0"/>
                <a:cs typeface="Times New Roman" panose="02020603050405020304" pitchFamily="18" charset="0"/>
              </a:rPr>
              <a:t>Методи</a:t>
            </a:r>
            <a:r>
              <a:rPr lang="ru-RU" sz="3200" b="1" dirty="0">
                <a:latin typeface="Times New Roman" panose="02020603050405020304" pitchFamily="18" charset="0"/>
                <a:cs typeface="Times New Roman" panose="02020603050405020304" pitchFamily="18" charset="0"/>
              </a:rPr>
              <a:t>, </a:t>
            </a:r>
            <a:r>
              <a:rPr lang="ru-RU" sz="3200" b="1" dirty="0" err="1">
                <a:latin typeface="Times New Roman" panose="02020603050405020304" pitchFamily="18" charset="0"/>
                <a:cs typeface="Times New Roman" panose="02020603050405020304" pitchFamily="18" charset="0"/>
              </a:rPr>
              <a:t>засновані</a:t>
            </a:r>
            <a:r>
              <a:rPr lang="ru-RU" sz="3200" b="1" dirty="0">
                <a:latin typeface="Times New Roman" panose="02020603050405020304" pitchFamily="18" charset="0"/>
                <a:cs typeface="Times New Roman" panose="02020603050405020304" pitchFamily="18" charset="0"/>
              </a:rPr>
              <a:t> на правилах і словниках</a:t>
            </a:r>
            <a:endParaRPr lang="uk-UA"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8617" y="951346"/>
            <a:ext cx="11813309" cy="5674694"/>
          </a:xfrm>
        </p:spPr>
        <p:txBody>
          <a:bodyPr>
            <a:normAutofit fontScale="70000" lnSpcReduction="20000"/>
          </a:bodyPr>
          <a:lstStyle/>
          <a:p>
            <a:pPr marL="0" indent="457200" algn="just">
              <a:lnSpc>
                <a:spcPct val="120000"/>
              </a:lnSpc>
              <a:spcBef>
                <a:spcPts val="0"/>
              </a:spcBef>
              <a:buNone/>
            </a:pPr>
            <a:r>
              <a:rPr lang="ru-RU" dirty="0" err="1">
                <a:latin typeface="Times New Roman" panose="02020603050405020304" pitchFamily="18" charset="0"/>
                <a:cs typeface="Times New Roman" panose="02020603050405020304" pitchFamily="18" charset="0"/>
              </a:rPr>
              <a:t>Ці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методи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базуються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пошуку</a:t>
            </a:r>
            <a:r>
              <a:rPr lang="ru-RU"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емотивної</a:t>
            </a:r>
            <a:r>
              <a:rPr lang="ru-RU" b="1" i="1" dirty="0">
                <a:latin typeface="Times New Roman" panose="02020603050405020304" pitchFamily="18" charset="0"/>
                <a:cs typeface="Times New Roman" panose="02020603050405020304" pitchFamily="18" charset="0"/>
              </a:rPr>
              <a:t> лексики</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a:t>
            </a:r>
            <a:r>
              <a:rPr lang="ru-RU" dirty="0" err="1">
                <a:latin typeface="Times New Roman" panose="02020603050405020304" pitchFamily="18" charset="0"/>
                <a:cs typeface="Times New Roman" panose="02020603050405020304" pitchFamily="18" charset="0"/>
              </a:rPr>
              <a:t>лексичної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тональності</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тексті</a:t>
            </a:r>
            <a:r>
              <a:rPr lang="ru-RU" dirty="0">
                <a:latin typeface="Times New Roman" panose="02020603050405020304" pitchFamily="18" charset="0"/>
                <a:cs typeface="Times New Roman" panose="02020603050405020304" pitchFamily="18" charset="0"/>
              </a:rPr>
              <a:t> по </a:t>
            </a:r>
            <a:r>
              <a:rPr lang="ru-RU" dirty="0" err="1">
                <a:latin typeface="Times New Roman" panose="02020603050405020304" pitchFamily="18" charset="0"/>
                <a:cs typeface="Times New Roman" panose="02020603050405020304" pitchFamily="18" charset="0"/>
              </a:rPr>
              <a:t>заздалегідь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складеним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тональним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словників</a:t>
            </a:r>
            <a:r>
              <a:rPr lang="ru-RU" dirty="0">
                <a:latin typeface="Times New Roman" panose="02020603050405020304" pitchFamily="18" charset="0"/>
                <a:cs typeface="Times New Roman" panose="02020603050405020304" pitchFamily="18" charset="0"/>
              </a:rPr>
              <a:t> і правилам </a:t>
            </a:r>
            <a:r>
              <a:rPr lang="ru-RU" dirty="0" err="1">
                <a:latin typeface="Times New Roman" panose="02020603050405020304" pitchFamily="18" charset="0"/>
                <a:cs typeface="Times New Roman" panose="02020603050405020304" pitchFamily="18" charset="0"/>
              </a:rPr>
              <a:t>із</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застосуванням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лінгвістичного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аналізу</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сукупністю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знайденої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емотивної</a:t>
            </a:r>
            <a:r>
              <a:rPr lang="ru-RU" dirty="0">
                <a:latin typeface="Times New Roman" panose="02020603050405020304" pitchFamily="18" charset="0"/>
                <a:cs typeface="Times New Roman" panose="02020603050405020304" pitchFamily="18" charset="0"/>
              </a:rPr>
              <a:t> лексики текст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бути </a:t>
            </a:r>
            <a:r>
              <a:rPr lang="ru-RU" dirty="0" err="1">
                <a:latin typeface="Times New Roman" panose="02020603050405020304" pitchFamily="18" charset="0"/>
                <a:cs typeface="Times New Roman" panose="02020603050405020304" pitchFamily="18" charset="0"/>
              </a:rPr>
              <a:t>оцінений</a:t>
            </a:r>
            <a:r>
              <a:rPr lang="ru-RU" dirty="0">
                <a:latin typeface="Times New Roman" panose="02020603050405020304" pitchFamily="18" charset="0"/>
                <a:cs typeface="Times New Roman" panose="02020603050405020304" pitchFamily="18" charset="0"/>
              </a:rPr>
              <a:t> за шкалою,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містить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негативної</a:t>
            </a:r>
            <a:r>
              <a:rPr lang="ru-RU" dirty="0">
                <a:latin typeface="Times New Roman" panose="02020603050405020304" pitchFamily="18" charset="0"/>
                <a:cs typeface="Times New Roman" panose="02020603050405020304" pitchFamily="18" charset="0"/>
              </a:rPr>
              <a:t> та </a:t>
            </a:r>
            <a:r>
              <a:rPr lang="ru-RU" dirty="0" err="1">
                <a:latin typeface="Times New Roman" panose="02020603050405020304" pitchFamily="18" charset="0"/>
                <a:cs typeface="Times New Roman" panose="02020603050405020304" pitchFamily="18" charset="0"/>
              </a:rPr>
              <a:t>позитивної</a:t>
            </a:r>
            <a:r>
              <a:rPr lang="ru-RU" dirty="0">
                <a:latin typeface="Times New Roman" panose="02020603050405020304" pitchFamily="18" charset="0"/>
                <a:cs typeface="Times New Roman" panose="02020603050405020304" pitchFamily="18" charset="0"/>
              </a:rPr>
              <a:t> лексики. </a:t>
            </a:r>
          </a:p>
          <a:p>
            <a:pPr marL="0" indent="457200" algn="just">
              <a:lnSpc>
                <a:spcPct val="120000"/>
              </a:lnSpc>
              <a:spcBef>
                <a:spcPts val="0"/>
              </a:spcBef>
              <a:buNone/>
            </a:pPr>
            <a:r>
              <a:rPr lang="ru-RU" dirty="0">
                <a:latin typeface="Times New Roman" panose="02020603050405020304" pitchFamily="18" charset="0"/>
                <a:cs typeface="Times New Roman" panose="02020603050405020304" pitchFamily="18" charset="0"/>
              </a:rPr>
              <a:t>Даний метод </a:t>
            </a:r>
            <a:r>
              <a:rPr lang="ru-RU" dirty="0" err="1">
                <a:latin typeface="Times New Roman" panose="02020603050405020304" pitchFamily="18" charset="0"/>
                <a:cs typeface="Times New Roman" panose="02020603050405020304" pitchFamily="18" charset="0"/>
              </a:rPr>
              <a:t>може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використовувати</a:t>
            </a:r>
            <a:r>
              <a:rPr lang="ru-RU" dirty="0">
                <a:latin typeface="Times New Roman" panose="02020603050405020304" pitchFamily="18" charset="0"/>
                <a:cs typeface="Times New Roman" panose="02020603050405020304" pitchFamily="18" charset="0"/>
              </a:rPr>
              <a:t> як списки правил, </a:t>
            </a:r>
            <a:r>
              <a:rPr lang="ru-RU" dirty="0" err="1">
                <a:latin typeface="Times New Roman" panose="02020603050405020304" pitchFamily="18" charset="0"/>
                <a:cs typeface="Times New Roman" panose="02020603050405020304" pitchFamily="18" charset="0"/>
              </a:rPr>
              <a:t>підставляються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регулярні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вирази</a:t>
            </a:r>
            <a:r>
              <a:rPr lang="ru-RU" dirty="0">
                <a:latin typeface="Times New Roman" panose="02020603050405020304" pitchFamily="18" charset="0"/>
                <a:cs typeface="Times New Roman" panose="02020603050405020304" pitchFamily="18" charset="0"/>
              </a:rPr>
              <a:t>, так і </a:t>
            </a:r>
            <a:r>
              <a:rPr lang="ru-RU" dirty="0" err="1">
                <a:latin typeface="Times New Roman" panose="02020603050405020304" pitchFamily="18" charset="0"/>
                <a:cs typeface="Times New Roman" panose="02020603050405020304" pitchFamily="18" charset="0"/>
              </a:rPr>
              <a:t>спеціальні</a:t>
            </a:r>
            <a:r>
              <a:rPr lang="ru-RU" dirty="0">
                <a:latin typeface="Times New Roman" panose="02020603050405020304" pitchFamily="18" charset="0"/>
                <a:cs typeface="Times New Roman" panose="02020603050405020304" pitchFamily="18" charset="0"/>
              </a:rPr>
              <a:t> правила </a:t>
            </a:r>
            <a:r>
              <a:rPr lang="ru-RU" dirty="0" err="1">
                <a:latin typeface="Times New Roman" panose="02020603050405020304" pitchFamily="18" charset="0"/>
                <a:cs typeface="Times New Roman" panose="02020603050405020304" pitchFamily="18" charset="0"/>
              </a:rPr>
              <a:t>з'єднання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тональної</a:t>
            </a:r>
            <a:r>
              <a:rPr lang="ru-RU" dirty="0">
                <a:latin typeface="Times New Roman" panose="02020603050405020304" pitchFamily="18" charset="0"/>
                <a:cs typeface="Times New Roman" panose="02020603050405020304" pitchFamily="18" charset="0"/>
              </a:rPr>
              <a:t> лексики </a:t>
            </a:r>
            <a:r>
              <a:rPr lang="ru-RU" dirty="0" err="1">
                <a:latin typeface="Times New Roman" panose="02020603050405020304" pitchFamily="18" charset="0"/>
                <a:cs typeface="Times New Roman" panose="02020603050405020304" pitchFamily="18" charset="0"/>
              </a:rPr>
              <a:t>всередині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пропозиції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Щоб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проаналізувати</a:t>
            </a:r>
            <a:r>
              <a:rPr lang="ru-RU" dirty="0">
                <a:latin typeface="Times New Roman" panose="02020603050405020304" pitchFamily="18" charset="0"/>
                <a:cs typeface="Times New Roman" panose="02020603050405020304" pitchFamily="18" charset="0"/>
              </a:rPr>
              <a:t> текст, </a:t>
            </a:r>
            <a:r>
              <a:rPr lang="ru-RU" dirty="0" err="1">
                <a:latin typeface="Times New Roman" panose="02020603050405020304" pitchFamily="18" charset="0"/>
                <a:cs typeface="Times New Roman" panose="02020603050405020304" pitchFamily="18" charset="0"/>
              </a:rPr>
              <a:t>можна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скористатися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наступним</a:t>
            </a:r>
            <a:r>
              <a:rPr lang="ru-RU" dirty="0">
                <a:latin typeface="Times New Roman" panose="02020603050405020304" pitchFamily="18" charset="0"/>
                <a:cs typeface="Times New Roman" panose="02020603050405020304" pitchFamily="18" charset="0"/>
              </a:rPr>
              <a:t> алгоритмом: </a:t>
            </a:r>
            <a:r>
              <a:rPr lang="ru-RU" dirty="0" err="1">
                <a:latin typeface="Times New Roman" panose="02020603050405020304" pitchFamily="18" charset="0"/>
                <a:cs typeface="Times New Roman" panose="02020603050405020304" pitchFamily="18" charset="0"/>
              </a:rPr>
              <a:t>спочатку</a:t>
            </a:r>
            <a:r>
              <a:rPr lang="ru-RU" dirty="0">
                <a:latin typeface="Times New Roman" panose="02020603050405020304" pitchFamily="18" charset="0"/>
                <a:cs typeface="Times New Roman" panose="02020603050405020304" pitchFamily="18" charset="0"/>
              </a:rPr>
              <a:t> кожному слову в </a:t>
            </a:r>
            <a:r>
              <a:rPr lang="ru-RU" dirty="0" err="1">
                <a:latin typeface="Times New Roman" panose="02020603050405020304" pitchFamily="18" charset="0"/>
                <a:cs typeface="Times New Roman" panose="02020603050405020304" pitchFamily="18" charset="0"/>
              </a:rPr>
              <a:t>тексті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привласнити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його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тональності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зі</a:t>
            </a:r>
            <a:r>
              <a:rPr lang="ru-RU" dirty="0">
                <a:latin typeface="Times New Roman" panose="02020603050405020304" pitchFamily="18" charset="0"/>
                <a:cs typeface="Times New Roman" panose="02020603050405020304" pitchFamily="18" charset="0"/>
              </a:rPr>
              <a:t> словника (</a:t>
            </a: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воно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присутнє</a:t>
            </a:r>
            <a:r>
              <a:rPr lang="ru-RU" dirty="0">
                <a:latin typeface="Times New Roman" panose="02020603050405020304" pitchFamily="18" charset="0"/>
                <a:cs typeface="Times New Roman" panose="02020603050405020304" pitchFamily="18" charset="0"/>
              </a:rPr>
              <a:t> в словнику), а </a:t>
            </a:r>
            <a:r>
              <a:rPr lang="ru-RU" dirty="0" err="1">
                <a:latin typeface="Times New Roman" panose="02020603050405020304" pitchFamily="18" charset="0"/>
                <a:cs typeface="Times New Roman" panose="02020603050405020304" pitchFamily="18" charset="0"/>
              </a:rPr>
              <a:t>потім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обчислити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загальну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тональність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всього</a:t>
            </a:r>
            <a:r>
              <a:rPr lang="ru-RU" dirty="0">
                <a:latin typeface="Times New Roman" panose="02020603050405020304" pitchFamily="18" charset="0"/>
                <a:cs typeface="Times New Roman" panose="02020603050405020304" pitchFamily="18" charset="0"/>
              </a:rPr>
              <a:t> тексту шляхом </a:t>
            </a:r>
            <a:r>
              <a:rPr lang="ru-RU" dirty="0" err="1">
                <a:latin typeface="Times New Roman" panose="02020603050405020304" pitchFamily="18" charset="0"/>
                <a:cs typeface="Times New Roman" panose="02020603050405020304" pitchFamily="18" charset="0"/>
              </a:rPr>
              <a:t>підсумовування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значення</a:t>
            </a:r>
            <a:r>
              <a:rPr lang="ru-RU" dirty="0">
                <a:latin typeface="Times New Roman" panose="02020603050405020304" pitchFamily="18" charset="0"/>
                <a:cs typeface="Times New Roman" panose="02020603050405020304" pitchFamily="18" charset="0"/>
              </a:rPr>
              <a:t> тональностей кожного </a:t>
            </a:r>
            <a:r>
              <a:rPr lang="ru-RU" dirty="0" err="1">
                <a:latin typeface="Times New Roman" panose="02020603050405020304" pitchFamily="18" charset="0"/>
                <a:cs typeface="Times New Roman" panose="02020603050405020304" pitchFamily="18" charset="0"/>
              </a:rPr>
              <a:t>окремого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пропозиції</a:t>
            </a:r>
            <a:r>
              <a:rPr lang="ru-RU" dirty="0">
                <a:latin typeface="Times New Roman" panose="02020603050405020304" pitchFamily="18" charset="0"/>
                <a:cs typeface="Times New Roman" panose="02020603050405020304" pitchFamily="18" charset="0"/>
              </a:rPr>
              <a:t>.</a:t>
            </a:r>
          </a:p>
          <a:p>
            <a:pPr marL="0" indent="457200" algn="just">
              <a:lnSpc>
                <a:spcPct val="120000"/>
              </a:lnSpc>
              <a:spcBef>
                <a:spcPts val="0"/>
              </a:spcBef>
              <a:buNone/>
            </a:pPr>
            <a:r>
              <a:rPr lang="ru-RU" dirty="0">
                <a:latin typeface="Times New Roman" panose="02020603050405020304" pitchFamily="18" charset="0"/>
                <a:cs typeface="Times New Roman" panose="02020603050405020304" pitchFamily="18" charset="0"/>
              </a:rPr>
              <a:t>Основною проблемою </a:t>
            </a:r>
            <a:r>
              <a:rPr lang="ru-RU" dirty="0" err="1">
                <a:latin typeface="Times New Roman" panose="02020603050405020304" pitchFamily="18" charset="0"/>
                <a:cs typeface="Times New Roman" panose="02020603050405020304" pitchFamily="18" charset="0"/>
              </a:rPr>
              <a:t>методів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заснованих</a:t>
            </a:r>
            <a:r>
              <a:rPr lang="ru-RU" dirty="0">
                <a:latin typeface="Times New Roman" panose="02020603050405020304" pitchFamily="18" charset="0"/>
                <a:cs typeface="Times New Roman" panose="02020603050405020304" pitchFamily="18" charset="0"/>
              </a:rPr>
              <a:t> на словниках і правилах, </a:t>
            </a:r>
            <a:r>
              <a:rPr lang="ru-RU" dirty="0" err="1">
                <a:latin typeface="Times New Roman" panose="02020603050405020304" pitchFamily="18" charset="0"/>
                <a:cs typeface="Times New Roman" panose="02020603050405020304" pitchFamily="18" charset="0"/>
              </a:rPr>
              <a:t>вважається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трудомісткість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процесу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складання</a:t>
            </a:r>
            <a:r>
              <a:rPr lang="ru-RU" dirty="0">
                <a:latin typeface="Times New Roman" panose="02020603050405020304" pitchFamily="18" charset="0"/>
                <a:cs typeface="Times New Roman" panose="02020603050405020304" pitchFamily="18" charset="0"/>
              </a:rPr>
              <a:t> словника. Для того, </a:t>
            </a:r>
            <a:r>
              <a:rPr lang="ru-RU" dirty="0" err="1">
                <a:latin typeface="Times New Roman" panose="02020603050405020304" pitchFamily="18" charset="0"/>
                <a:cs typeface="Times New Roman" panose="02020603050405020304" pitchFamily="18" charset="0"/>
              </a:rPr>
              <a:t>щоб</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отримати</a:t>
            </a:r>
            <a:r>
              <a:rPr lang="ru-RU" dirty="0">
                <a:latin typeface="Times New Roman" panose="02020603050405020304" pitchFamily="18" charset="0"/>
                <a:cs typeface="Times New Roman" panose="02020603050405020304" pitchFamily="18" charset="0"/>
              </a:rPr>
              <a:t> метод,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класифікує</a:t>
            </a:r>
            <a:r>
              <a:rPr lang="ru-RU" dirty="0">
                <a:latin typeface="Times New Roman" panose="02020603050405020304" pitchFamily="18" charset="0"/>
                <a:cs typeface="Times New Roman" panose="02020603050405020304" pitchFamily="18" charset="0"/>
              </a:rPr>
              <a:t> документ з </a:t>
            </a:r>
            <a:r>
              <a:rPr lang="ru-RU" dirty="0" err="1">
                <a:latin typeface="Times New Roman" panose="02020603050405020304" pitchFamily="18" charset="0"/>
                <a:cs typeface="Times New Roman" panose="02020603050405020304" pitchFamily="18" charset="0"/>
              </a:rPr>
              <a:t>високою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точністю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терміни</a:t>
            </a:r>
            <a:r>
              <a:rPr lang="ru-RU" dirty="0">
                <a:latin typeface="Times New Roman" panose="02020603050405020304" pitchFamily="18" charset="0"/>
                <a:cs typeface="Times New Roman" panose="02020603050405020304" pitchFamily="18" charset="0"/>
              </a:rPr>
              <a:t> словника </a:t>
            </a:r>
            <a:r>
              <a:rPr lang="ru-RU" dirty="0" err="1">
                <a:latin typeface="Times New Roman" panose="02020603050405020304" pitchFamily="18" charset="0"/>
                <a:cs typeface="Times New Roman" panose="02020603050405020304" pitchFamily="18" charset="0"/>
              </a:rPr>
              <a:t>повинні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мати</a:t>
            </a:r>
            <a:r>
              <a:rPr lang="ru-RU" dirty="0">
                <a:latin typeface="Times New Roman" panose="02020603050405020304" pitchFamily="18" charset="0"/>
                <a:cs typeface="Times New Roman" panose="02020603050405020304" pitchFamily="18" charset="0"/>
              </a:rPr>
              <a:t> вагу, </a:t>
            </a:r>
            <a:r>
              <a:rPr lang="ru-RU" dirty="0" err="1">
                <a:latin typeface="Times New Roman" panose="02020603050405020304" pitchFamily="18" charset="0"/>
                <a:cs typeface="Times New Roman" panose="02020603050405020304" pitchFamily="18" charset="0"/>
              </a:rPr>
              <a:t>адекватний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предметної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області</a:t>
            </a:r>
            <a:r>
              <a:rPr lang="ru-RU" dirty="0">
                <a:latin typeface="Times New Roman" panose="02020603050405020304" pitchFamily="18" charset="0"/>
                <a:cs typeface="Times New Roman" panose="02020603050405020304" pitchFamily="18" charset="0"/>
              </a:rPr>
              <a:t> документа. </a:t>
            </a:r>
          </a:p>
          <a:p>
            <a:pPr marL="0" indent="457200" algn="just">
              <a:lnSpc>
                <a:spcPct val="120000"/>
              </a:lnSpc>
              <a:spcBef>
                <a:spcPts val="0"/>
              </a:spcBef>
              <a:buNone/>
            </a:pPr>
            <a:endParaRPr lang="ru-RU" dirty="0">
              <a:latin typeface="Times New Roman" panose="02020603050405020304" pitchFamily="18" charset="0"/>
              <a:cs typeface="Times New Roman" panose="02020603050405020304" pitchFamily="18" charset="0"/>
            </a:endParaRPr>
          </a:p>
          <a:p>
            <a:pPr marL="0" indent="457200" algn="just">
              <a:lnSpc>
                <a:spcPct val="120000"/>
              </a:lnSpc>
              <a:spcBef>
                <a:spcPts val="0"/>
              </a:spcBef>
              <a:buNone/>
            </a:pPr>
            <a:r>
              <a:rPr lang="ru-RU" sz="2200" dirty="0" err="1">
                <a:latin typeface="Times New Roman" panose="02020603050405020304" pitchFamily="18" charset="0"/>
                <a:cs typeface="Times New Roman" panose="02020603050405020304" pitchFamily="18" charset="0"/>
              </a:rPr>
              <a:t>Наприклад</a:t>
            </a:r>
            <a:r>
              <a:rPr lang="ru-RU" sz="2200" dirty="0">
                <a:latin typeface="Times New Roman" panose="02020603050405020304" pitchFamily="18" charset="0"/>
                <a:cs typeface="Times New Roman" panose="02020603050405020304" pitchFamily="18" charset="0"/>
              </a:rPr>
              <a:t>, слово «</a:t>
            </a:r>
            <a:r>
              <a:rPr lang="ru-RU" sz="2200" dirty="0" err="1">
                <a:latin typeface="Times New Roman" panose="02020603050405020304" pitchFamily="18" charset="0"/>
                <a:cs typeface="Times New Roman" panose="02020603050405020304" pitchFamily="18" charset="0"/>
              </a:rPr>
              <a:t>величезний</a:t>
            </a:r>
            <a:r>
              <a:rPr lang="ru-RU" sz="2200" dirty="0">
                <a:latin typeface="Times New Roman" panose="02020603050405020304" pitchFamily="18" charset="0"/>
                <a:cs typeface="Times New Roman" panose="02020603050405020304" pitchFamily="18" charset="0"/>
              </a:rPr>
              <a:t>» по </a:t>
            </a:r>
            <a:r>
              <a:rPr lang="ru-RU" sz="2200" dirty="0" err="1">
                <a:latin typeface="Times New Roman" panose="02020603050405020304" pitchFamily="18" charset="0"/>
                <a:cs typeface="Times New Roman" panose="02020603050405020304" pitchFamily="18" charset="0"/>
              </a:rPr>
              <a:t>відношенню</a:t>
            </a:r>
            <a:r>
              <a:rPr lang="ru-RU" sz="2200" dirty="0">
                <a:latin typeface="Times New Roman" panose="02020603050405020304" pitchFamily="18" charset="0"/>
                <a:cs typeface="Times New Roman" panose="02020603050405020304" pitchFamily="18" charset="0"/>
              </a:rPr>
              <a:t> до </a:t>
            </a:r>
            <a:r>
              <a:rPr lang="ru-RU" sz="2200" dirty="0" err="1">
                <a:latin typeface="Times New Roman" panose="02020603050405020304" pitchFamily="18" charset="0"/>
                <a:cs typeface="Times New Roman" panose="02020603050405020304" pitchFamily="18" charset="0"/>
              </a:rPr>
              <a:t>обсягу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пам'яті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жорсткого</a:t>
            </a:r>
            <a:r>
              <a:rPr lang="ru-RU" sz="2200" dirty="0">
                <a:latin typeface="Times New Roman" panose="02020603050405020304" pitchFamily="18" charset="0"/>
                <a:cs typeface="Times New Roman" panose="02020603050405020304" pitchFamily="18" charset="0"/>
              </a:rPr>
              <a:t> диска є позитивною характеристикою, але негативною по </a:t>
            </a:r>
            <a:r>
              <a:rPr lang="ru-RU" sz="2200" dirty="0" err="1">
                <a:latin typeface="Times New Roman" panose="02020603050405020304" pitchFamily="18" charset="0"/>
                <a:cs typeface="Times New Roman" panose="02020603050405020304" pitchFamily="18" charset="0"/>
              </a:rPr>
              <a:t>відношенню</a:t>
            </a:r>
            <a:r>
              <a:rPr lang="ru-RU" sz="2200" dirty="0">
                <a:latin typeface="Times New Roman" panose="02020603050405020304" pitchFamily="18" charset="0"/>
                <a:cs typeface="Times New Roman" panose="02020603050405020304" pitchFamily="18" charset="0"/>
              </a:rPr>
              <a:t> до </a:t>
            </a:r>
            <a:r>
              <a:rPr lang="ru-RU" sz="2200" dirty="0" err="1">
                <a:latin typeface="Times New Roman" panose="02020603050405020304" pitchFamily="18" charset="0"/>
                <a:cs typeface="Times New Roman" panose="02020603050405020304" pitchFamily="18" charset="0"/>
              </a:rPr>
              <a:t>розміру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мобільного</a:t>
            </a:r>
            <a:r>
              <a:rPr lang="ru-RU" sz="2200" dirty="0">
                <a:latin typeface="Times New Roman" panose="02020603050405020304" pitchFamily="18" charset="0"/>
                <a:cs typeface="Times New Roman" panose="02020603050405020304" pitchFamily="18" charset="0"/>
              </a:rPr>
              <a:t> телефону. Тому </a:t>
            </a:r>
            <a:r>
              <a:rPr lang="ru-RU" sz="2200" dirty="0" err="1">
                <a:latin typeface="Times New Roman" panose="02020603050405020304" pitchFamily="18" charset="0"/>
                <a:cs typeface="Times New Roman" panose="02020603050405020304" pitchFamily="18" charset="0"/>
              </a:rPr>
              <a:t>даний</a:t>
            </a:r>
            <a:r>
              <a:rPr lang="ru-RU" sz="2200" dirty="0">
                <a:latin typeface="Times New Roman" panose="02020603050405020304" pitchFamily="18" charset="0"/>
                <a:cs typeface="Times New Roman" panose="02020603050405020304" pitchFamily="18" charset="0"/>
              </a:rPr>
              <a:t> метод </a:t>
            </a:r>
            <a:r>
              <a:rPr lang="ru-RU" sz="2200" dirty="0" err="1">
                <a:latin typeface="Times New Roman" panose="02020603050405020304" pitchFamily="18" charset="0"/>
                <a:cs typeface="Times New Roman" panose="02020603050405020304" pitchFamily="18" charset="0"/>
              </a:rPr>
              <a:t>вимагає</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значних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трудовитрат</a:t>
            </a:r>
            <a:r>
              <a:rPr lang="ru-RU" sz="2200" dirty="0">
                <a:latin typeface="Times New Roman" panose="02020603050405020304" pitchFamily="18" charset="0"/>
                <a:cs typeface="Times New Roman" panose="02020603050405020304" pitchFamily="18" charset="0"/>
              </a:rPr>
              <a:t>, так як для </a:t>
            </a:r>
            <a:r>
              <a:rPr lang="ru-RU" sz="2200" dirty="0" err="1">
                <a:latin typeface="Times New Roman" panose="02020603050405020304" pitchFamily="18" charset="0"/>
                <a:cs typeface="Times New Roman" panose="02020603050405020304" pitchFamily="18" charset="0"/>
              </a:rPr>
              <a:t>хорошої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роботи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системи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необхідно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скласти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велику</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кількість</a:t>
            </a:r>
            <a:r>
              <a:rPr lang="ru-RU" sz="2200" dirty="0">
                <a:latin typeface="Times New Roman" panose="02020603050405020304" pitchFamily="18" charset="0"/>
                <a:cs typeface="Times New Roman" panose="02020603050405020304" pitchFamily="18" charset="0"/>
              </a:rPr>
              <a:t> правил. </a:t>
            </a:r>
            <a:r>
              <a:rPr lang="ru-RU" sz="2200" dirty="0" err="1">
                <a:latin typeface="Times New Roman" panose="02020603050405020304" pitchFamily="18" charset="0"/>
                <a:cs typeface="Times New Roman" panose="02020603050405020304" pitchFamily="18" charset="0"/>
              </a:rPr>
              <a:t>Існує</a:t>
            </a:r>
            <a:r>
              <a:rPr lang="ru-RU" sz="2200" dirty="0">
                <a:latin typeface="Times New Roman" panose="02020603050405020304" pitchFamily="18" charset="0"/>
                <a:cs typeface="Times New Roman" panose="02020603050405020304" pitchFamily="18" charset="0"/>
              </a:rPr>
              <a:t> ряд </a:t>
            </a:r>
            <a:r>
              <a:rPr lang="ru-RU" sz="2200" dirty="0" err="1">
                <a:latin typeface="Times New Roman" panose="02020603050405020304" pitchFamily="18" charset="0"/>
                <a:cs typeface="Times New Roman" panose="02020603050405020304" pitchFamily="18" charset="0"/>
              </a:rPr>
              <a:t>підходів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що</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дозволяють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автоматизувати</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складання</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словників</a:t>
            </a:r>
            <a:r>
              <a:rPr lang="ru-RU" sz="2200" dirty="0">
                <a:latin typeface="Times New Roman" panose="02020603050405020304" pitchFamily="18" charset="0"/>
                <a:cs typeface="Times New Roman" panose="02020603050405020304" pitchFamily="18" charset="0"/>
              </a:rPr>
              <a:t> для </a:t>
            </a:r>
            <a:r>
              <a:rPr lang="ru-RU" sz="2200" dirty="0" err="1">
                <a:latin typeface="Times New Roman" panose="02020603050405020304" pitchFamily="18" charset="0"/>
                <a:cs typeface="Times New Roman" panose="02020603050405020304" pitchFamily="18" charset="0"/>
              </a:rPr>
              <a:t>конкретної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предметної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області</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наприклад</a:t>
            </a:r>
            <a:r>
              <a:rPr lang="ru-RU" sz="2200" dirty="0">
                <a:latin typeface="Times New Roman" panose="02020603050405020304" pitchFamily="18" charset="0"/>
                <a:cs typeface="Times New Roman" panose="02020603050405020304" pitchFamily="18" charset="0"/>
              </a:rPr>
              <a:t>, тематика </a:t>
            </a:r>
            <a:r>
              <a:rPr lang="ru-RU" sz="2200" dirty="0" err="1">
                <a:latin typeface="Times New Roman" panose="02020603050405020304" pitchFamily="18" charset="0"/>
                <a:cs typeface="Times New Roman" panose="02020603050405020304" pitchFamily="18" charset="0"/>
              </a:rPr>
              <a:t>ресторанів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або</a:t>
            </a:r>
            <a:r>
              <a:rPr lang="ru-RU" sz="2200" dirty="0">
                <a:latin typeface="Times New Roman" panose="02020603050405020304" pitchFamily="18" charset="0"/>
                <a:cs typeface="Times New Roman" panose="02020603050405020304" pitchFamily="18" charset="0"/>
              </a:rPr>
              <a:t> тематика </a:t>
            </a:r>
            <a:r>
              <a:rPr lang="ru-RU" sz="2200" dirty="0" err="1">
                <a:latin typeface="Times New Roman" panose="02020603050405020304" pitchFamily="18" charset="0"/>
                <a:cs typeface="Times New Roman" panose="02020603050405020304" pitchFamily="18" charset="0"/>
              </a:rPr>
              <a:t>мобільних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телефонів</a:t>
            </a:r>
            <a:r>
              <a:rPr lang="ru-RU" sz="2200" dirty="0">
                <a:latin typeface="Times New Roman" panose="02020603050405020304" pitchFamily="18" charset="0"/>
                <a:cs typeface="Times New Roman" panose="02020603050405020304" pitchFamily="18" charset="0"/>
              </a:rPr>
              <a:t>).</a:t>
            </a:r>
          </a:p>
          <a:p>
            <a:pPr marL="0" indent="0">
              <a:buNone/>
            </a:pPr>
            <a:endParaRPr lang="uk-UA" dirty="0"/>
          </a:p>
        </p:txBody>
      </p:sp>
    </p:spTree>
    <p:extLst>
      <p:ext uri="{BB962C8B-B14F-4D97-AF65-F5344CB8AC3E}">
        <p14:creationId xmlns:p14="http://schemas.microsoft.com/office/powerpoint/2010/main" val="3080037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Заголовок 7"/>
          <p:cNvSpPr>
            <a:spLocks noGrp="1"/>
          </p:cNvSpPr>
          <p:nvPr>
            <p:ph type="title"/>
          </p:nvPr>
        </p:nvSpPr>
        <p:spPr>
          <a:xfrm>
            <a:off x="838200" y="365126"/>
            <a:ext cx="10515600" cy="851116"/>
          </a:xfrm>
        </p:spPr>
        <p:txBody>
          <a:bodyPr>
            <a:normAutofit/>
          </a:bodyPr>
          <a:lstStyle/>
          <a:p>
            <a:pPr algn="ctr"/>
            <a:r>
              <a:rPr lang="ru-RU" sz="3200" b="1" dirty="0">
                <a:latin typeface="Times New Roman" panose="02020603050405020304" pitchFamily="18" charset="0"/>
                <a:cs typeface="Times New Roman" panose="02020603050405020304" pitchFamily="18" charset="0"/>
              </a:rPr>
              <a:t>Метод </a:t>
            </a:r>
            <a:r>
              <a:rPr lang="ru-RU" sz="3200" b="1" dirty="0" err="1">
                <a:latin typeface="Times New Roman" panose="02020603050405020304" pitchFamily="18" charset="0"/>
                <a:cs typeface="Times New Roman" panose="02020603050405020304" pitchFamily="18" charset="0"/>
              </a:rPr>
              <a:t>заснований</a:t>
            </a:r>
            <a:r>
              <a:rPr lang="ru-RU" sz="3200" b="1" dirty="0">
                <a:latin typeface="Times New Roman" panose="02020603050405020304" pitchFamily="18" charset="0"/>
                <a:cs typeface="Times New Roman" panose="02020603050405020304" pitchFamily="18" charset="0"/>
              </a:rPr>
              <a:t> на правилах </a:t>
            </a:r>
            <a:endParaRPr lang="uk-UA" sz="32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838200" y="1497152"/>
            <a:ext cx="10515600" cy="4351338"/>
          </a:xfrm>
        </p:spPr>
        <p:txBody>
          <a:bodyPr>
            <a:normAutofit fontScale="77500" lnSpcReduction="20000"/>
          </a:bodyPr>
          <a:lstStyle/>
          <a:p>
            <a:pPr marL="0" indent="0">
              <a:buNone/>
            </a:pPr>
            <a:r>
              <a:rPr lang="ru-RU" dirty="0">
                <a:latin typeface="Times New Roman" panose="02020603050405020304" pitchFamily="18" charset="0"/>
                <a:cs typeface="Times New Roman" panose="02020603050405020304" pitchFamily="18" charset="0"/>
              </a:rPr>
              <a:t>Я люблю </a:t>
            </a:r>
            <a:r>
              <a:rPr lang="ru-RU" dirty="0" err="1">
                <a:latin typeface="Times New Roman" panose="02020603050405020304" pitchFamily="18" charset="0"/>
                <a:cs typeface="Times New Roman" panose="02020603050405020304" pitchFamily="18" charset="0"/>
              </a:rPr>
              <a:t>каву</a:t>
            </a:r>
            <a:r>
              <a:rPr lang="ru-RU" dirty="0">
                <a:latin typeface="Times New Roman" panose="02020603050405020304" pitchFamily="18" charset="0"/>
                <a:cs typeface="Times New Roman" panose="02020603050405020304" pitchFamily="18" charset="0"/>
              </a:rPr>
              <a:t>.</a:t>
            </a:r>
          </a:p>
          <a:p>
            <a:pPr marL="0" indent="0">
              <a:buNone/>
            </a:pPr>
            <a:r>
              <a:rPr lang="ru-RU" dirty="0">
                <a:latin typeface="Times New Roman" panose="02020603050405020304" pitchFamily="18" charset="0"/>
                <a:cs typeface="Times New Roman" panose="02020603050405020304" pitchFamily="18" charset="0"/>
              </a:rPr>
              <a:t>Правило: </a:t>
            </a:r>
          </a:p>
          <a:p>
            <a:pPr marL="0" indent="0">
              <a:lnSpc>
                <a:spcPct val="120000"/>
              </a:lnSpc>
              <a:buNone/>
            </a:pPr>
            <a:r>
              <a:rPr lang="ru-RU" dirty="0" err="1">
                <a:latin typeface="Times New Roman" panose="02020603050405020304" pitchFamily="18" charset="0"/>
                <a:cs typeface="Times New Roman" panose="02020603050405020304" pitchFamily="18" charset="0"/>
              </a:rPr>
              <a:t>Якщо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присудок</a:t>
            </a:r>
            <a:r>
              <a:rPr lang="ru-RU" dirty="0">
                <a:latin typeface="Times New Roman" panose="02020603050405020304" pitchFamily="18" charset="0"/>
                <a:cs typeface="Times New Roman" panose="02020603050405020304" pitchFamily="18" charset="0"/>
              </a:rPr>
              <a:t> ("люблю") входить у </a:t>
            </a:r>
            <a:r>
              <a:rPr lang="ru-RU" dirty="0" err="1">
                <a:latin typeface="Times New Roman" panose="02020603050405020304" pitchFamily="18" charset="0"/>
                <a:cs typeface="Times New Roman" panose="02020603050405020304" pitchFamily="18" charset="0"/>
              </a:rPr>
              <a:t>позитивний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набір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дієслів</a:t>
            </a:r>
            <a:r>
              <a:rPr lang="ru-RU" dirty="0">
                <a:latin typeface="Times New Roman" panose="02020603050405020304" pitchFamily="18" charset="0"/>
                <a:cs typeface="Times New Roman" panose="02020603050405020304" pitchFamily="18" charset="0"/>
              </a:rPr>
              <a:t> ("люблю", "люблю", "</a:t>
            </a:r>
            <a:r>
              <a:rPr lang="ru-RU" dirty="0" err="1">
                <a:latin typeface="Times New Roman" panose="02020603050405020304" pitchFamily="18" charset="0"/>
                <a:cs typeface="Times New Roman" panose="02020603050405020304" pitchFamily="18" charset="0"/>
              </a:rPr>
              <a:t>схвалюю</a:t>
            </a:r>
            <a:r>
              <a:rPr lang="ru-RU" dirty="0">
                <a:latin typeface="Times New Roman" panose="02020603050405020304" pitchFamily="18" charset="0"/>
                <a:cs typeface="Times New Roman" panose="02020603050405020304" pitchFamily="18" charset="0"/>
              </a:rPr>
              <a:t>" ...) і в </a:t>
            </a:r>
            <a:r>
              <a:rPr lang="ru-RU" dirty="0" err="1">
                <a:latin typeface="Times New Roman" panose="02020603050405020304" pitchFamily="18" charset="0"/>
                <a:cs typeface="Times New Roman" panose="02020603050405020304" pitchFamily="18" charset="0"/>
              </a:rPr>
              <a:t>реченні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немає</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заперечень</a:t>
            </a:r>
            <a:r>
              <a:rPr lang="ru-RU" dirty="0">
                <a:latin typeface="Times New Roman" panose="02020603050405020304" pitchFamily="18" charset="0"/>
                <a:cs typeface="Times New Roman" panose="02020603050405020304" pitchFamily="18" charset="0"/>
              </a:rPr>
              <a:t>, то </a:t>
            </a:r>
            <a:r>
              <a:rPr lang="ru-RU" dirty="0" err="1">
                <a:latin typeface="Times New Roman" panose="02020603050405020304" pitchFamily="18" charset="0"/>
                <a:cs typeface="Times New Roman" panose="02020603050405020304" pitchFamily="18" charset="0"/>
              </a:rPr>
              <a:t>тональність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класифікується</a:t>
            </a:r>
            <a:r>
              <a:rPr lang="ru-RU" dirty="0">
                <a:latin typeface="Times New Roman" panose="02020603050405020304" pitchFamily="18" charset="0"/>
                <a:cs typeface="Times New Roman" panose="02020603050405020304" pitchFamily="18" charset="0"/>
              </a:rPr>
              <a:t> як позитивна.</a:t>
            </a:r>
          </a:p>
          <a:p>
            <a:pPr marL="0" indent="0">
              <a:buNone/>
            </a:pPr>
            <a:endParaRPr lang="ru-RU" dirty="0">
              <a:latin typeface="Times New Roman" panose="02020603050405020304" pitchFamily="18" charset="0"/>
              <a:cs typeface="Times New Roman" panose="02020603050405020304" pitchFamily="18" charset="0"/>
            </a:endParaRPr>
          </a:p>
          <a:p>
            <a:pPr marL="0" indent="457200" algn="just">
              <a:lnSpc>
                <a:spcPct val="110000"/>
              </a:lnSpc>
              <a:spcBef>
                <a:spcPts val="0"/>
              </a:spcBef>
              <a:buNone/>
            </a:pPr>
            <a:r>
              <a:rPr lang="ru-RU" dirty="0" err="1">
                <a:latin typeface="Times New Roman" panose="02020603050405020304" pitchFamily="18" charset="0"/>
                <a:cs typeface="Times New Roman" panose="02020603050405020304" pitchFamily="18" charset="0"/>
              </a:rPr>
              <a:t>Багато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комерційних</a:t>
            </a:r>
            <a:r>
              <a:rPr lang="ru-RU" dirty="0">
                <a:latin typeface="Times New Roman" panose="02020603050405020304" pitchFamily="18" charset="0"/>
                <a:cs typeface="Times New Roman" panose="02020603050405020304" pitchFamily="18" charset="0"/>
              </a:rPr>
              <a:t> систем </a:t>
            </a:r>
            <a:r>
              <a:rPr lang="ru-RU" dirty="0" err="1">
                <a:latin typeface="Times New Roman" panose="02020603050405020304" pitchFamily="18" charset="0"/>
                <a:cs typeface="Times New Roman" panose="02020603050405020304" pitchFamily="18" charset="0"/>
              </a:rPr>
              <a:t>використовують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даний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підхід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незважаючи</a:t>
            </a:r>
            <a:r>
              <a:rPr lang="ru-RU" dirty="0">
                <a:latin typeface="Times New Roman" panose="02020603050405020304" pitchFamily="18" charset="0"/>
                <a:cs typeface="Times New Roman" panose="02020603050405020304" pitchFamily="18" charset="0"/>
              </a:rPr>
              <a:t> на те, </a:t>
            </a:r>
            <a:r>
              <a:rPr lang="ru-RU" dirty="0" err="1">
                <a:latin typeface="Times New Roman" panose="02020603050405020304" pitchFamily="18" charset="0"/>
                <a:cs typeface="Times New Roman" panose="02020603050405020304" pitchFamily="18" charset="0"/>
              </a:rPr>
              <a:t>що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вимагає</a:t>
            </a:r>
            <a:r>
              <a:rPr lang="ru-RU" dirty="0">
                <a:latin typeface="Times New Roman" panose="02020603050405020304" pitchFamily="18" charset="0"/>
                <a:cs typeface="Times New Roman" panose="02020603050405020304" pitchFamily="18" charset="0"/>
              </a:rPr>
              <a:t> великих </a:t>
            </a:r>
            <a:r>
              <a:rPr lang="ru-RU" dirty="0" err="1">
                <a:latin typeface="Times New Roman" panose="02020603050405020304" pitchFamily="18" charset="0"/>
                <a:cs typeface="Times New Roman" panose="02020603050405020304" pitchFamily="18" charset="0"/>
              </a:rPr>
              <a:t>витрат</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хорошої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роботи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системи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необхідно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скласти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велику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кількість</a:t>
            </a:r>
            <a:r>
              <a:rPr lang="ru-RU" dirty="0">
                <a:latin typeface="Times New Roman" panose="02020603050405020304" pitchFamily="18" charset="0"/>
                <a:cs typeface="Times New Roman" panose="02020603050405020304" pitchFamily="18" charset="0"/>
              </a:rPr>
              <a:t> правил. </a:t>
            </a:r>
            <a:r>
              <a:rPr lang="ru-RU" dirty="0" err="1">
                <a:latin typeface="Times New Roman" panose="02020603050405020304" pitchFamily="18" charset="0"/>
                <a:cs typeface="Times New Roman" panose="02020603050405020304" pitchFamily="18" charset="0"/>
              </a:rPr>
              <a:t>Найчастіше</a:t>
            </a:r>
            <a:r>
              <a:rPr lang="ru-RU" dirty="0">
                <a:latin typeface="Times New Roman" panose="02020603050405020304" pitchFamily="18" charset="0"/>
                <a:cs typeface="Times New Roman" panose="02020603050405020304" pitchFamily="18" charset="0"/>
              </a:rPr>
              <a:t> правила </a:t>
            </a:r>
            <a:r>
              <a:rPr lang="ru-RU" dirty="0" err="1">
                <a:latin typeface="Times New Roman" panose="02020603050405020304" pitchFamily="18" charset="0"/>
                <a:cs typeface="Times New Roman" panose="02020603050405020304" pitchFamily="18" charset="0"/>
              </a:rPr>
              <a:t>прив'язані</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певного</a:t>
            </a:r>
            <a:r>
              <a:rPr lang="ru-RU" dirty="0">
                <a:latin typeface="Times New Roman" panose="02020603050405020304" pitchFamily="18" charset="0"/>
                <a:cs typeface="Times New Roman" panose="02020603050405020304" pitchFamily="18" charset="0"/>
              </a:rPr>
              <a:t> домену (</a:t>
            </a:r>
            <a:r>
              <a:rPr lang="ru-RU" dirty="0" err="1">
                <a:latin typeface="Times New Roman" panose="02020603050405020304" pitchFamily="18" charset="0"/>
                <a:cs typeface="Times New Roman" panose="02020603050405020304" pitchFamily="18" charset="0"/>
              </a:rPr>
              <a:t>наприклад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ресторанна</a:t>
            </a:r>
            <a:r>
              <a:rPr lang="ru-RU" dirty="0">
                <a:latin typeface="Times New Roman" panose="02020603050405020304" pitchFamily="18" charset="0"/>
                <a:cs typeface="Times New Roman" panose="02020603050405020304" pitchFamily="18" charset="0"/>
              </a:rPr>
              <a:t> тематика») і при </a:t>
            </a:r>
            <a:r>
              <a:rPr lang="ru-RU" dirty="0" err="1">
                <a:latin typeface="Times New Roman" panose="02020603050405020304" pitchFamily="18" charset="0"/>
                <a:cs typeface="Times New Roman" panose="02020603050405020304" pitchFamily="18" charset="0"/>
              </a:rPr>
              <a:t>зміні</a:t>
            </a:r>
            <a:r>
              <a:rPr lang="ru-RU" dirty="0">
                <a:latin typeface="Times New Roman" panose="02020603050405020304" pitchFamily="18" charset="0"/>
                <a:cs typeface="Times New Roman" panose="02020603050405020304" pitchFamily="18" charset="0"/>
              </a:rPr>
              <a:t> домену («</a:t>
            </a:r>
            <a:r>
              <a:rPr lang="ru-RU" dirty="0" err="1">
                <a:latin typeface="Times New Roman" panose="02020603050405020304" pitchFamily="18" charset="0"/>
                <a:cs typeface="Times New Roman" panose="02020603050405020304" pitchFamily="18" charset="0"/>
              </a:rPr>
              <a:t>огляд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принтерів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потрібно</a:t>
            </a:r>
            <a:r>
              <a:rPr lang="ru-RU" dirty="0">
                <a:latin typeface="Times New Roman" panose="02020603050405020304" pitchFamily="18" charset="0"/>
                <a:cs typeface="Times New Roman" panose="02020603050405020304" pitchFamily="18" charset="0"/>
              </a:rPr>
              <a:t> заново </a:t>
            </a:r>
            <a:r>
              <a:rPr lang="ru-RU" dirty="0" err="1">
                <a:latin typeface="Times New Roman" panose="02020603050405020304" pitchFamily="18" charset="0"/>
                <a:cs typeface="Times New Roman" panose="02020603050405020304" pitchFamily="18" charset="0"/>
              </a:rPr>
              <a:t>складати</a:t>
            </a:r>
            <a:r>
              <a:rPr lang="ru-RU" dirty="0">
                <a:latin typeface="Times New Roman" panose="02020603050405020304" pitchFamily="18" charset="0"/>
                <a:cs typeface="Times New Roman" panose="02020603050405020304" pitchFamily="18" charset="0"/>
              </a:rPr>
              <a:t> правила. </a:t>
            </a:r>
            <a:r>
              <a:rPr lang="ru-RU" dirty="0" err="1">
                <a:latin typeface="Times New Roman" panose="02020603050405020304" pitchFamily="18" charset="0"/>
                <a:cs typeface="Times New Roman" panose="02020603050405020304" pitchFamily="18" charset="0"/>
              </a:rPr>
              <a:t>Проте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цей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підхід</a:t>
            </a:r>
            <a:r>
              <a:rPr lang="ru-RU" dirty="0">
                <a:latin typeface="Times New Roman" panose="02020603050405020304" pitchFamily="18" charset="0"/>
                <a:cs typeface="Times New Roman" panose="02020603050405020304" pitchFamily="18" charset="0"/>
              </a:rPr>
              <a:t> є </a:t>
            </a:r>
            <a:r>
              <a:rPr lang="ru-RU" dirty="0" err="1">
                <a:latin typeface="Times New Roman" panose="02020603050405020304" pitchFamily="18" charset="0"/>
                <a:cs typeface="Times New Roman" panose="02020603050405020304" pitchFamily="18" charset="0"/>
              </a:rPr>
              <a:t>найбільш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точним</a:t>
            </a:r>
            <a:r>
              <a:rPr lang="ru-RU" dirty="0">
                <a:latin typeface="Times New Roman" panose="02020603050405020304" pitchFamily="18" charset="0"/>
                <a:cs typeface="Times New Roman" panose="02020603050405020304" pitchFamily="18" charset="0"/>
              </a:rPr>
              <a:t> за </a:t>
            </a:r>
            <a:r>
              <a:rPr lang="ru-RU" dirty="0" err="1">
                <a:latin typeface="Times New Roman" panose="02020603050405020304" pitchFamily="18" charset="0"/>
                <a:cs typeface="Times New Roman" panose="02020603050405020304" pitchFamily="18" charset="0"/>
              </a:rPr>
              <a:t>наявності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хорошої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бази</a:t>
            </a:r>
            <a:r>
              <a:rPr lang="ru-RU" dirty="0">
                <a:latin typeface="Times New Roman" panose="02020603050405020304" pitchFamily="18" charset="0"/>
                <a:cs typeface="Times New Roman" panose="02020603050405020304" pitchFamily="18" charset="0"/>
              </a:rPr>
              <a:t> правил, але </a:t>
            </a:r>
            <a:r>
              <a:rPr lang="ru-RU" dirty="0" err="1">
                <a:latin typeface="Times New Roman" panose="02020603050405020304" pitchFamily="18" charset="0"/>
                <a:cs typeface="Times New Roman" panose="02020603050405020304" pitchFamily="18" charset="0"/>
              </a:rPr>
              <a:t>зовсім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нецікавим</a:t>
            </a:r>
            <a:r>
              <a:rPr lang="ru-RU" dirty="0">
                <a:latin typeface="Times New Roman" panose="02020603050405020304" pitchFamily="18" charset="0"/>
                <a:cs typeface="Times New Roman" panose="02020603050405020304" pitchFamily="18" charset="0"/>
              </a:rPr>
              <a:t> для </a:t>
            </a:r>
            <a:r>
              <a:rPr lang="ru-RU" dirty="0" err="1">
                <a:latin typeface="Times New Roman" panose="02020603050405020304" pitchFamily="18" charset="0"/>
                <a:cs typeface="Times New Roman" panose="02020603050405020304" pitchFamily="18" charset="0"/>
              </a:rPr>
              <a:t>дослідження</a:t>
            </a:r>
            <a:r>
              <a:rPr lang="ru-RU" dirty="0">
                <a:latin typeface="Times New Roman" panose="02020603050405020304" pitchFamily="18" charset="0"/>
                <a:cs typeface="Times New Roman" panose="02020603050405020304" pitchFamily="18" charset="0"/>
              </a:rPr>
              <a:t>.</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4790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7078" y="187571"/>
            <a:ext cx="10515600" cy="469377"/>
          </a:xfrm>
        </p:spPr>
        <p:txBody>
          <a:bodyPr>
            <a:noAutofit/>
          </a:bodyPr>
          <a:lstStyle/>
          <a:p>
            <a:pPr algn="ctr"/>
            <a:r>
              <a:rPr lang="ru-RU" sz="2800" b="1" dirty="0">
                <a:latin typeface="Times New Roman" panose="02020603050405020304" pitchFamily="18" charset="0"/>
                <a:cs typeface="Times New Roman" panose="02020603050405020304" pitchFamily="18" charset="0"/>
              </a:rPr>
              <a:t>Метод </a:t>
            </a:r>
            <a:r>
              <a:rPr lang="ru-RU" sz="2800" b="1" dirty="0" err="1">
                <a:latin typeface="Times New Roman" panose="02020603050405020304" pitchFamily="18" charset="0"/>
                <a:cs typeface="Times New Roman" panose="02020603050405020304" pitchFamily="18" charset="0"/>
              </a:rPr>
              <a:t>заснований</a:t>
            </a:r>
            <a:r>
              <a:rPr lang="ru-RU" sz="2800" b="1" dirty="0">
                <a:latin typeface="Times New Roman" panose="02020603050405020304" pitchFamily="18" charset="0"/>
                <a:cs typeface="Times New Roman" panose="02020603050405020304" pitchFamily="18" charset="0"/>
              </a:rPr>
              <a:t> на  словниках</a:t>
            </a:r>
            <a:endParaRPr lang="uk-UA" sz="2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8933" y="532664"/>
            <a:ext cx="11691890" cy="6116714"/>
          </a:xfrm>
        </p:spPr>
        <p:txBody>
          <a:bodyPr/>
          <a:lstStyle/>
          <a:p>
            <a:pPr marL="0" indent="45720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Підходи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засновані</a:t>
            </a:r>
            <a:r>
              <a:rPr lang="ru-RU" sz="2400" dirty="0">
                <a:latin typeface="Times New Roman" panose="02020603050405020304" pitchFamily="18" charset="0"/>
                <a:cs typeface="Times New Roman" panose="02020603050405020304" pitchFamily="18" charset="0"/>
              </a:rPr>
              <a:t> на словниках, </a:t>
            </a:r>
            <a:r>
              <a:rPr lang="ru-RU" sz="2400" dirty="0" err="1">
                <a:latin typeface="Times New Roman" panose="02020603050405020304" pitchFamily="18" charset="0"/>
                <a:cs typeface="Times New Roman" panose="02020603050405020304" pitchFamily="18" charset="0"/>
              </a:rPr>
              <a:t>використовують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звані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тональні</a:t>
            </a:r>
            <a:r>
              <a:rPr lang="ru-RU" sz="2400" dirty="0">
                <a:latin typeface="Times New Roman" panose="02020603050405020304" pitchFamily="18" charset="0"/>
                <a:cs typeface="Times New Roman" panose="02020603050405020304" pitchFamily="18" charset="0"/>
              </a:rPr>
              <a:t> словники (</a:t>
            </a:r>
            <a:r>
              <a:rPr lang="ru-RU" sz="2400" dirty="0" err="1">
                <a:latin typeface="Times New Roman" panose="02020603050405020304" pitchFamily="18" charset="0"/>
                <a:cs typeface="Times New Roman" panose="02020603050405020304" pitchFamily="18" charset="0"/>
              </a:rPr>
              <a:t>affective</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lexicons</a:t>
            </a:r>
            <a:r>
              <a:rPr lang="ru-RU" sz="2400" dirty="0">
                <a:latin typeface="Times New Roman" panose="02020603050405020304" pitchFamily="18" charset="0"/>
                <a:cs typeface="Times New Roman" panose="02020603050405020304" pitchFamily="18" charset="0"/>
              </a:rPr>
              <a:t>) для </a:t>
            </a:r>
            <a:r>
              <a:rPr lang="ru-RU" sz="2400" dirty="0" err="1">
                <a:latin typeface="Times New Roman" panose="02020603050405020304" pitchFamily="18" charset="0"/>
                <a:cs typeface="Times New Roman" panose="02020603050405020304" pitchFamily="18" charset="0"/>
              </a:rPr>
              <a:t>аналізу</a:t>
            </a:r>
            <a:r>
              <a:rPr lang="ru-RU" sz="2400" dirty="0">
                <a:latin typeface="Times New Roman" panose="02020603050405020304" pitchFamily="18" charset="0"/>
                <a:cs typeface="Times New Roman" panose="02020603050405020304" pitchFamily="18" charset="0"/>
              </a:rPr>
              <a:t> тексту. У простому </a:t>
            </a:r>
            <a:r>
              <a:rPr lang="ru-RU" sz="2400" dirty="0" err="1">
                <a:latin typeface="Times New Roman" panose="02020603050405020304" pitchFamily="18" charset="0"/>
                <a:cs typeface="Times New Roman" panose="02020603050405020304" pitchFamily="18" charset="0"/>
              </a:rPr>
              <a:t>вигляді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тональний</a:t>
            </a:r>
            <a:r>
              <a:rPr lang="ru-RU" sz="2400" dirty="0">
                <a:latin typeface="Times New Roman" panose="02020603050405020304" pitchFamily="18" charset="0"/>
                <a:cs typeface="Times New Roman" panose="02020603050405020304" pitchFamily="18" charset="0"/>
              </a:rPr>
              <a:t> словник є список </a:t>
            </a:r>
            <a:r>
              <a:rPr lang="ru-RU" sz="2400" dirty="0" err="1">
                <a:latin typeface="Times New Roman" panose="02020603050405020304" pitchFamily="18" charset="0"/>
                <a:cs typeface="Times New Roman" panose="02020603050405020304" pitchFamily="18" charset="0"/>
              </a:rPr>
              <a:t>слів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значенням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тональності</a:t>
            </a:r>
            <a:r>
              <a:rPr lang="ru-RU" sz="2400" dirty="0">
                <a:latin typeface="Times New Roman" panose="02020603050405020304" pitchFamily="18" charset="0"/>
                <a:cs typeface="Times New Roman" panose="02020603050405020304" pitchFamily="18" charset="0"/>
              </a:rPr>
              <a:t> для кожного слова. </a:t>
            </a:r>
            <a:r>
              <a:rPr lang="de-DE" sz="2400" dirty="0">
                <a:latin typeface="Times New Roman" panose="02020603050405020304" pitchFamily="18" charset="0"/>
                <a:cs typeface="Times New Roman" panose="02020603050405020304" pitchFamily="18" charset="0"/>
                <a:hlinkClick r:id="rId2"/>
              </a:rPr>
              <a:t>https://lang.org.ua/uk/dictionaries/</a:t>
            </a:r>
            <a:endParaRPr lang="uk-UA" sz="2400" dirty="0">
              <a:latin typeface="Times New Roman" panose="02020603050405020304" pitchFamily="18" charset="0"/>
              <a:cs typeface="Times New Roman" panose="02020603050405020304" pitchFamily="18" charset="0"/>
            </a:endParaRPr>
          </a:p>
          <a:p>
            <a:pPr marL="0" indent="457200" algn="just">
              <a:lnSpc>
                <a:spcPct val="100000"/>
              </a:lnSpc>
              <a:spcBef>
                <a:spcPts val="0"/>
              </a:spcBef>
              <a:buNone/>
            </a:pPr>
            <a:r>
              <a:rPr lang="ru-RU" sz="1800" dirty="0" err="1">
                <a:latin typeface="Times New Roman" panose="02020603050405020304" pitchFamily="18" charset="0"/>
                <a:cs typeface="Times New Roman" panose="02020603050405020304" pitchFamily="18" charset="0"/>
              </a:rPr>
              <a:t>Щоб</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проаналізувати</a:t>
            </a:r>
            <a:r>
              <a:rPr lang="ru-RU" sz="1800" dirty="0">
                <a:latin typeface="Times New Roman" panose="02020603050405020304" pitchFamily="18" charset="0"/>
                <a:cs typeface="Times New Roman" panose="02020603050405020304" pitchFamily="18" charset="0"/>
              </a:rPr>
              <a:t> текст, </a:t>
            </a:r>
            <a:r>
              <a:rPr lang="ru-RU" sz="1800" dirty="0" err="1">
                <a:latin typeface="Times New Roman" panose="02020603050405020304" pitchFamily="18" charset="0"/>
                <a:cs typeface="Times New Roman" panose="02020603050405020304" pitchFamily="18" charset="0"/>
              </a:rPr>
              <a:t>можна</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скористатися</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наступним</a:t>
            </a:r>
            <a:r>
              <a:rPr lang="ru-RU" sz="1800" dirty="0">
                <a:latin typeface="Times New Roman" panose="02020603050405020304" pitchFamily="18" charset="0"/>
                <a:cs typeface="Times New Roman" panose="02020603050405020304" pitchFamily="18" charset="0"/>
              </a:rPr>
              <a:t> алгоритмом: </a:t>
            </a:r>
            <a:r>
              <a:rPr lang="ru-RU" sz="1800" dirty="0" err="1">
                <a:latin typeface="Times New Roman" panose="02020603050405020304" pitchFamily="18" charset="0"/>
                <a:cs typeface="Times New Roman" panose="02020603050405020304" pitchFamily="18" charset="0"/>
              </a:rPr>
              <a:t>спочатку</a:t>
            </a:r>
            <a:r>
              <a:rPr lang="ru-RU" sz="1800" dirty="0">
                <a:latin typeface="Times New Roman" panose="02020603050405020304" pitchFamily="18" charset="0"/>
                <a:cs typeface="Times New Roman" panose="02020603050405020304" pitchFamily="18" charset="0"/>
              </a:rPr>
              <a:t> кожному слову в </a:t>
            </a:r>
            <a:r>
              <a:rPr lang="ru-RU" sz="1800" dirty="0" err="1">
                <a:latin typeface="Times New Roman" panose="02020603050405020304" pitchFamily="18" charset="0"/>
                <a:cs typeface="Times New Roman" panose="02020603050405020304" pitchFamily="18" charset="0"/>
              </a:rPr>
              <a:t>тексті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привласнити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його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значенням</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тональності</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зі</a:t>
            </a:r>
            <a:r>
              <a:rPr lang="ru-RU" sz="1800" dirty="0">
                <a:latin typeface="Times New Roman" panose="02020603050405020304" pitchFamily="18" charset="0"/>
                <a:cs typeface="Times New Roman" panose="02020603050405020304" pitchFamily="18" charset="0"/>
              </a:rPr>
              <a:t> словника (</a:t>
            </a:r>
            <a:r>
              <a:rPr lang="ru-RU" sz="1800" dirty="0" err="1">
                <a:latin typeface="Times New Roman" panose="02020603050405020304" pitchFamily="18" charset="0"/>
                <a:cs typeface="Times New Roman" panose="02020603050405020304" pitchFamily="18" charset="0"/>
              </a:rPr>
              <a:t>якщо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воно</a:t>
            </a:r>
            <a:r>
              <a:rPr lang="ru-RU" sz="1800" dirty="0">
                <a:latin typeface="Times New Roman" panose="02020603050405020304" pitchFamily="18" charset="0"/>
                <a:cs typeface="Times New Roman" panose="02020603050405020304" pitchFamily="18" charset="0"/>
              </a:rPr>
              <a:t> є у словнику), а </a:t>
            </a:r>
            <a:r>
              <a:rPr lang="ru-RU" sz="1800" dirty="0" err="1">
                <a:latin typeface="Times New Roman" panose="02020603050405020304" pitchFamily="18" charset="0"/>
                <a:cs typeface="Times New Roman" panose="02020603050405020304" pitchFamily="18" charset="0"/>
              </a:rPr>
              <a:t>потім</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обчислити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загальну</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тональність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всього</a:t>
            </a:r>
            <a:r>
              <a:rPr lang="ru-RU" sz="1800" dirty="0">
                <a:latin typeface="Times New Roman" panose="02020603050405020304" pitchFamily="18" charset="0"/>
                <a:cs typeface="Times New Roman" panose="02020603050405020304" pitchFamily="18" charset="0"/>
              </a:rPr>
              <a:t> тексту. </a:t>
            </a:r>
            <a:r>
              <a:rPr lang="ru-RU" sz="1800" dirty="0" err="1">
                <a:latin typeface="Times New Roman" panose="02020603050405020304" pitchFamily="18" charset="0"/>
                <a:cs typeface="Times New Roman" panose="02020603050405020304" pitchFamily="18" charset="0"/>
              </a:rPr>
              <a:t>Обчислювати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загальну</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тональність</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можна</a:t>
            </a:r>
            <a:r>
              <a:rPr lang="ru-RU" sz="1800" dirty="0">
                <a:latin typeface="Times New Roman" panose="02020603050405020304" pitchFamily="18" charset="0"/>
                <a:cs typeface="Times New Roman" panose="02020603050405020304" pitchFamily="18" charset="0"/>
              </a:rPr>
              <a:t> у </a:t>
            </a:r>
            <a:r>
              <a:rPr lang="ru-RU" sz="1800" dirty="0" err="1">
                <a:latin typeface="Times New Roman" panose="02020603050405020304" pitchFamily="18" charset="0"/>
                <a:cs typeface="Times New Roman" panose="02020603050405020304" pitchFamily="18" charset="0"/>
              </a:rPr>
              <a:t>різний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спосіб</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Найпростіший</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із</a:t>
            </a:r>
            <a:r>
              <a:rPr lang="ru-RU" sz="1800" dirty="0">
                <a:latin typeface="Times New Roman" panose="02020603050405020304" pitchFamily="18" charset="0"/>
                <a:cs typeface="Times New Roman" panose="02020603050405020304" pitchFamily="18" charset="0"/>
              </a:rPr>
              <a:t> них — </a:t>
            </a:r>
            <a:r>
              <a:rPr lang="ru-RU" sz="1800" dirty="0" err="1">
                <a:latin typeface="Times New Roman" panose="02020603050405020304" pitchFamily="18" charset="0"/>
                <a:cs typeface="Times New Roman" panose="02020603050405020304" pitchFamily="18" charset="0"/>
              </a:rPr>
              <a:t>середнє</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арифметичне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всіх</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значень</a:t>
            </a:r>
            <a:r>
              <a:rPr lang="ru-RU" sz="1800" dirty="0">
                <a:latin typeface="Times New Roman" panose="02020603050405020304" pitchFamily="18" charset="0"/>
                <a:cs typeface="Times New Roman" panose="02020603050405020304" pitchFamily="18" charset="0"/>
              </a:rPr>
              <a:t>.</a:t>
            </a:r>
            <a:endParaRPr lang="uk-UA" sz="1800" dirty="0">
              <a:latin typeface="Times New Roman" panose="02020603050405020304" pitchFamily="18" charset="0"/>
              <a:cs typeface="Times New Roman" panose="02020603050405020304" pitchFamily="18" charset="0"/>
            </a:endParaRPr>
          </a:p>
          <a:p>
            <a:pPr marL="0" indent="0">
              <a:buNone/>
            </a:pPr>
            <a:endParaRPr lang="uk-UA" sz="2400" dirty="0">
              <a:latin typeface="Times New Roman" panose="02020603050405020304" pitchFamily="18" charset="0"/>
              <a:cs typeface="Times New Roman" panose="02020603050405020304" pitchFamily="18" charset="0"/>
            </a:endParaRPr>
          </a:p>
          <a:p>
            <a:pPr marL="0" indent="0">
              <a:buNone/>
            </a:pPr>
            <a:endParaRPr lang="ru-RU" sz="2400" dirty="0">
              <a:latin typeface="Times New Roman" panose="02020603050405020304" pitchFamily="18" charset="0"/>
              <a:cs typeface="Times New Roman" panose="02020603050405020304" pitchFamily="18" charset="0"/>
            </a:endParaRPr>
          </a:p>
          <a:p>
            <a:pPr marL="0" indent="0">
              <a:buNone/>
            </a:pPr>
            <a:endParaRPr lang="uk-UA"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003357013"/>
              </p:ext>
            </p:extLst>
          </p:nvPr>
        </p:nvGraphicFramePr>
        <p:xfrm>
          <a:off x="1836691" y="2805346"/>
          <a:ext cx="8017522" cy="3551064"/>
        </p:xfrm>
        <a:graphic>
          <a:graphicData uri="http://schemas.openxmlformats.org/drawingml/2006/table">
            <a:tbl>
              <a:tblPr firstRow="1" bandRow="1">
                <a:tableStyleId>{5C22544A-7EE6-4342-B048-85BDC9FD1C3A}</a:tableStyleId>
              </a:tblPr>
              <a:tblGrid>
                <a:gridCol w="4102470">
                  <a:extLst>
                    <a:ext uri="{9D8B030D-6E8A-4147-A177-3AD203B41FA5}">
                      <a16:colId xmlns:a16="http://schemas.microsoft.com/office/drawing/2014/main" val="20000"/>
                    </a:ext>
                  </a:extLst>
                </a:gridCol>
                <a:gridCol w="3915052">
                  <a:extLst>
                    <a:ext uri="{9D8B030D-6E8A-4147-A177-3AD203B41FA5}">
                      <a16:colId xmlns:a16="http://schemas.microsoft.com/office/drawing/2014/main" val="20001"/>
                    </a:ext>
                  </a:extLst>
                </a:gridCol>
              </a:tblGrid>
              <a:tr h="443883">
                <a:tc>
                  <a:txBody>
                    <a:bodyPr/>
                    <a:lstStyle/>
                    <a:p>
                      <a:r>
                        <a:rPr lang="uk-UA" dirty="0"/>
                        <a:t>Слово</a:t>
                      </a:r>
                    </a:p>
                  </a:txBody>
                  <a:tcPr/>
                </a:tc>
                <a:tc>
                  <a:txBody>
                    <a:bodyPr/>
                    <a:lstStyle/>
                    <a:p>
                      <a:r>
                        <a:rPr lang="uk-UA" dirty="0"/>
                        <a:t>Тональність</a:t>
                      </a:r>
                    </a:p>
                  </a:txBody>
                  <a:tcPr/>
                </a:tc>
                <a:extLst>
                  <a:ext uri="{0D108BD9-81ED-4DB2-BD59-A6C34878D82A}">
                    <a16:rowId xmlns:a16="http://schemas.microsoft.com/office/drawing/2014/main" val="10000"/>
                  </a:ext>
                </a:extLst>
              </a:tr>
              <a:tr h="443883">
                <a:tc>
                  <a:txBody>
                    <a:bodyPr/>
                    <a:lstStyle/>
                    <a:p>
                      <a:r>
                        <a:rPr lang="uk-UA" dirty="0"/>
                        <a:t>бадьорий</a:t>
                      </a:r>
                    </a:p>
                  </a:txBody>
                  <a:tcPr/>
                </a:tc>
                <a:tc>
                  <a:txBody>
                    <a:bodyPr/>
                    <a:lstStyle/>
                    <a:p>
                      <a:r>
                        <a:rPr lang="uk-UA" dirty="0"/>
                        <a:t>1</a:t>
                      </a:r>
                    </a:p>
                  </a:txBody>
                  <a:tcPr/>
                </a:tc>
                <a:extLst>
                  <a:ext uri="{0D108BD9-81ED-4DB2-BD59-A6C34878D82A}">
                    <a16:rowId xmlns:a16="http://schemas.microsoft.com/office/drawing/2014/main" val="10001"/>
                  </a:ext>
                </a:extLst>
              </a:tr>
              <a:tr h="443883">
                <a:tc>
                  <a:txBody>
                    <a:bodyPr/>
                    <a:lstStyle/>
                    <a:p>
                      <a:r>
                        <a:rPr lang="uk-UA" dirty="0"/>
                        <a:t>аварія</a:t>
                      </a:r>
                    </a:p>
                  </a:txBody>
                  <a:tcPr/>
                </a:tc>
                <a:tc>
                  <a:txBody>
                    <a:bodyPr/>
                    <a:lstStyle/>
                    <a:p>
                      <a:r>
                        <a:rPr lang="uk-UA" dirty="0"/>
                        <a:t>-2</a:t>
                      </a:r>
                    </a:p>
                  </a:txBody>
                  <a:tcPr/>
                </a:tc>
                <a:extLst>
                  <a:ext uri="{0D108BD9-81ED-4DB2-BD59-A6C34878D82A}">
                    <a16:rowId xmlns:a16="http://schemas.microsoft.com/office/drawing/2014/main" val="10002"/>
                  </a:ext>
                </a:extLst>
              </a:tr>
              <a:tr h="443883">
                <a:tc>
                  <a:txBody>
                    <a:bodyPr/>
                    <a:lstStyle/>
                    <a:p>
                      <a:r>
                        <a:rPr lang="uk-UA" dirty="0"/>
                        <a:t>безцінний</a:t>
                      </a:r>
                    </a:p>
                  </a:txBody>
                  <a:tcPr/>
                </a:tc>
                <a:tc>
                  <a:txBody>
                    <a:bodyPr/>
                    <a:lstStyle/>
                    <a:p>
                      <a:r>
                        <a:rPr lang="uk-UA" dirty="0"/>
                        <a:t>2</a:t>
                      </a:r>
                    </a:p>
                  </a:txBody>
                  <a:tcPr/>
                </a:tc>
                <a:extLst>
                  <a:ext uri="{0D108BD9-81ED-4DB2-BD59-A6C34878D82A}">
                    <a16:rowId xmlns:a16="http://schemas.microsoft.com/office/drawing/2014/main" val="10003"/>
                  </a:ext>
                </a:extLst>
              </a:tr>
              <a:tr h="443883">
                <a:tc>
                  <a:txBody>
                    <a:bodyPr/>
                    <a:lstStyle/>
                    <a:p>
                      <a:r>
                        <a:rPr lang="uk-UA" sz="1800" b="0" i="0" kern="1200" dirty="0">
                          <a:solidFill>
                            <a:schemeClr val="dk1"/>
                          </a:solidFill>
                          <a:effectLst/>
                          <a:latin typeface="+mn-lt"/>
                          <a:ea typeface="+mn-ea"/>
                          <a:cs typeface="+mn-cs"/>
                        </a:rPr>
                        <a:t>багатомільйонний</a:t>
                      </a:r>
                      <a:endParaRPr lang="uk-UA" dirty="0"/>
                    </a:p>
                  </a:txBody>
                  <a:tcPr/>
                </a:tc>
                <a:tc>
                  <a:txBody>
                    <a:bodyPr/>
                    <a:lstStyle/>
                    <a:p>
                      <a:r>
                        <a:rPr lang="uk-UA" dirty="0"/>
                        <a:t>-1</a:t>
                      </a:r>
                    </a:p>
                  </a:txBody>
                  <a:tcPr/>
                </a:tc>
                <a:extLst>
                  <a:ext uri="{0D108BD9-81ED-4DB2-BD59-A6C34878D82A}">
                    <a16:rowId xmlns:a16="http://schemas.microsoft.com/office/drawing/2014/main" val="10004"/>
                  </a:ext>
                </a:extLst>
              </a:tr>
              <a:tr h="443883">
                <a:tc>
                  <a:txBody>
                    <a:bodyPr/>
                    <a:lstStyle/>
                    <a:p>
                      <a:r>
                        <a:rPr lang="uk-UA" dirty="0"/>
                        <a:t>афганський</a:t>
                      </a:r>
                    </a:p>
                  </a:txBody>
                  <a:tcPr/>
                </a:tc>
                <a:tc>
                  <a:txBody>
                    <a:bodyPr/>
                    <a:lstStyle/>
                    <a:p>
                      <a:r>
                        <a:rPr lang="uk-UA" dirty="0"/>
                        <a:t>-1</a:t>
                      </a:r>
                    </a:p>
                  </a:txBody>
                  <a:tcPr/>
                </a:tc>
                <a:extLst>
                  <a:ext uri="{0D108BD9-81ED-4DB2-BD59-A6C34878D82A}">
                    <a16:rowId xmlns:a16="http://schemas.microsoft.com/office/drawing/2014/main" val="10005"/>
                  </a:ext>
                </a:extLst>
              </a:tr>
              <a:tr h="443883">
                <a:tc>
                  <a:txBody>
                    <a:bodyPr/>
                    <a:lstStyle/>
                    <a:p>
                      <a:r>
                        <a:rPr lang="uk-UA" dirty="0"/>
                        <a:t>волонтер</a:t>
                      </a:r>
                    </a:p>
                  </a:txBody>
                  <a:tcPr/>
                </a:tc>
                <a:tc>
                  <a:txBody>
                    <a:bodyPr/>
                    <a:lstStyle/>
                    <a:p>
                      <a:r>
                        <a:rPr lang="uk-UA" dirty="0"/>
                        <a:t>1</a:t>
                      </a:r>
                    </a:p>
                  </a:txBody>
                  <a:tcPr/>
                </a:tc>
                <a:extLst>
                  <a:ext uri="{0D108BD9-81ED-4DB2-BD59-A6C34878D82A}">
                    <a16:rowId xmlns:a16="http://schemas.microsoft.com/office/drawing/2014/main" val="10006"/>
                  </a:ext>
                </a:extLst>
              </a:tr>
              <a:tr h="443883">
                <a:tc>
                  <a:txBody>
                    <a:bodyPr/>
                    <a:lstStyle/>
                    <a:p>
                      <a:r>
                        <a:rPr lang="uk-UA" dirty="0"/>
                        <a:t>гарний</a:t>
                      </a:r>
                    </a:p>
                  </a:txBody>
                  <a:tcPr/>
                </a:tc>
                <a:tc>
                  <a:txBody>
                    <a:bodyPr/>
                    <a:lstStyle/>
                    <a:p>
                      <a:r>
                        <a:rPr lang="uk-UA" dirty="0"/>
                        <a:t>2</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5452118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1968</TotalTime>
  <Words>3666</Words>
  <Application>Microsoft Office PowerPoint</Application>
  <PresentationFormat>Широкий екран</PresentationFormat>
  <Paragraphs>190</Paragraphs>
  <Slides>25</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25</vt:i4>
      </vt:variant>
    </vt:vector>
  </HeadingPairs>
  <TitlesOfParts>
    <vt:vector size="31" baseType="lpstr">
      <vt:lpstr>Arial</vt:lpstr>
      <vt:lpstr>Calibri</vt:lpstr>
      <vt:lpstr>Calibri Light</vt:lpstr>
      <vt:lpstr>Times New Roman</vt:lpstr>
      <vt:lpstr>Wingdings</vt:lpstr>
      <vt:lpstr>Тема Office</vt:lpstr>
      <vt:lpstr>Аналіз тональності</vt:lpstr>
      <vt:lpstr>Практичне використання аналізу тональності</vt:lpstr>
      <vt:lpstr>Презентація PowerPoint</vt:lpstr>
      <vt:lpstr>Автоматичний аналіз тональності</vt:lpstr>
      <vt:lpstr>Презентація PowerPoint</vt:lpstr>
      <vt:lpstr>Підходи до аналізу тональності:</vt:lpstr>
      <vt:lpstr>Методи, засновані на правилах і словниках</vt:lpstr>
      <vt:lpstr>Метод заснований на правилах </vt:lpstr>
      <vt:lpstr>Метод заснований на  словниках</vt:lpstr>
      <vt:lpstr>Презентація PowerPoint</vt:lpstr>
      <vt:lpstr> Тональний словник української мови </vt:lpstr>
      <vt:lpstr> Машинне навчання з учителем </vt:lpstr>
      <vt:lpstr>Кількість класів</vt:lpstr>
      <vt:lpstr>Вибір ознак</vt:lpstr>
      <vt:lpstr>Зважений вектор</vt:lpstr>
      <vt:lpstr>Метод дельта TF-IDF</vt:lpstr>
      <vt:lpstr>Приклад</vt:lpstr>
      <vt:lpstr> Машинне навчання без вчителя </vt:lpstr>
      <vt:lpstr>Порівняння</vt:lpstr>
      <vt:lpstr>Приклад</vt:lpstr>
      <vt:lpstr>Презентація PowerPoint</vt:lpstr>
      <vt:lpstr>Презентація PowerPoint</vt:lpstr>
      <vt:lpstr>Приклади для обговорення</vt:lpstr>
      <vt:lpstr>Висновок</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Аналіз тональності</dc:title>
  <dc:creator>Admin</dc:creator>
  <cp:lastModifiedBy>Admin</cp:lastModifiedBy>
  <cp:revision>41</cp:revision>
  <dcterms:created xsi:type="dcterms:W3CDTF">2022-11-29T16:01:48Z</dcterms:created>
  <dcterms:modified xsi:type="dcterms:W3CDTF">2023-04-04T11:34:10Z</dcterms:modified>
</cp:coreProperties>
</file>