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 id="276" r:id="rId21"/>
    <p:sldId id="278" r:id="rId22"/>
    <p:sldId id="275" r:id="rId23"/>
    <p:sldId id="279" r:id="rId24"/>
    <p:sldId id="280" r:id="rId25"/>
    <p:sldId id="281" r:id="rId2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38" y="53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18.03.2026</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dirty="0"/>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0" y="1253067"/>
            <a:ext cx="12279086" cy="4986866"/>
          </a:xfrm>
        </p:spPr>
        <p:txBody>
          <a:bodyPr>
            <a:normAutofit/>
          </a:bodyPr>
          <a:lstStyle/>
          <a:p>
            <a:r>
              <a:rPr lang="uk-UA" sz="3000" b="1" dirty="0">
                <a:solidFill>
                  <a:srgbClr val="00B0F0"/>
                </a:solidFill>
                <a:latin typeface="Times New Roman" pitchFamily="18" charset="0"/>
                <a:cs typeface="Times New Roman" pitchFamily="18" charset="0"/>
              </a:rPr>
              <a:t>Тема 1.4. Валютне регулювання зовнішньоекономічної діяльності підприємства</a:t>
            </a:r>
            <a:br>
              <a:rPr lang="uk-UA" sz="3000" b="1" dirty="0">
                <a:solidFill>
                  <a:srgbClr val="00B0F0"/>
                </a:solidFill>
                <a:latin typeface="Times New Roman" pitchFamily="18" charset="0"/>
                <a:cs typeface="Times New Roman" pitchFamily="18" charset="0"/>
              </a:rPr>
            </a:br>
            <a:br>
              <a:rPr lang="uk-UA" sz="3000" b="1" dirty="0">
                <a:solidFill>
                  <a:srgbClr val="00B0F0"/>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1. Державна політика валютного регулювання в Україні.</a:t>
            </a:r>
            <a:br>
              <a:rPr lang="uk-UA" sz="2500" dirty="0">
                <a:solidFill>
                  <a:schemeClr val="tx2">
                    <a:lumMod val="95000"/>
                  </a:schemeClr>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2. Система валютного контролю</a:t>
            </a:r>
            <a:br>
              <a:rPr lang="uk-UA" sz="2500" dirty="0">
                <a:solidFill>
                  <a:schemeClr val="tx2">
                    <a:lumMod val="95000"/>
                  </a:schemeClr>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3. Порядок відкриття рахунків в іноземній валюті</a:t>
            </a:r>
            <a:br>
              <a:rPr lang="uk-UA" sz="3600" dirty="0"/>
            </a:br>
            <a:br>
              <a:rPr lang="uk-UA" sz="3600" dirty="0"/>
            </a:br>
            <a:br>
              <a:rPr lang="uk-UA" sz="2000" dirty="0">
                <a:latin typeface="Times New Roman" pitchFamily="18" charset="0"/>
                <a:cs typeface="Times New Roman" pitchFamily="18" charset="0"/>
              </a:rPr>
            </a:br>
            <a:endParaRPr lang="uk-UA" sz="20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Відповідно до класифікації, схваленій МВФ у 1982 р., усі валюти країн світу залежно від міри свободи зміни їх курсів поділяються на валюти з фіксованим курсом, валюти з обмежено гнучким курсом і валюти з плаваючим курсом. </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Фіксований валютний курс </a:t>
            </a:r>
            <a:r>
              <a:rPr lang="uk-UA" sz="1800" b="0" dirty="0">
                <a:solidFill>
                  <a:schemeClr val="tx1">
                    <a:lumMod val="50000"/>
                  </a:schemeClr>
                </a:solidFill>
                <a:latin typeface="Times New Roman" pitchFamily="18" charset="0"/>
                <a:cs typeface="Times New Roman" pitchFamily="18" charset="0"/>
              </a:rPr>
              <a:t>— це офіційно встановлене співвідношення між валютами, котре допускає тимчасове відхилення від нього в одну або іншу сторону не більш ніж на 2,25%.</a:t>
            </a:r>
          </a:p>
          <a:p>
            <a:pPr marL="0" indent="457200" algn="just">
              <a:lnSpc>
                <a:spcPct val="100000"/>
              </a:lnSpc>
              <a:spcBef>
                <a:spcPts val="0"/>
              </a:spcBef>
              <a:buNone/>
            </a:pPr>
            <a:r>
              <a:rPr lang="ru-RU" sz="1800" i="1" u="sng" dirty="0" err="1">
                <a:solidFill>
                  <a:schemeClr val="tx1">
                    <a:lumMod val="50000"/>
                  </a:schemeClr>
                </a:solidFill>
                <a:latin typeface="Times New Roman" pitchFamily="18" charset="0"/>
                <a:cs typeface="Times New Roman" pitchFamily="18" charset="0"/>
              </a:rPr>
              <a:t>Обмежено</a:t>
            </a:r>
            <a:r>
              <a:rPr lang="ru-RU" sz="1800" i="1" u="sng" dirty="0">
                <a:solidFill>
                  <a:schemeClr val="tx1">
                    <a:lumMod val="50000"/>
                  </a:schemeClr>
                </a:solidFill>
                <a:latin typeface="Times New Roman" pitchFamily="18" charset="0"/>
                <a:cs typeface="Times New Roman" pitchFamily="18" charset="0"/>
              </a:rPr>
              <a:t> </a:t>
            </a:r>
            <a:r>
              <a:rPr lang="ru-RU" sz="1800" i="1" u="sng" dirty="0" err="1">
                <a:solidFill>
                  <a:schemeClr val="tx1">
                    <a:lumMod val="50000"/>
                  </a:schemeClr>
                </a:solidFill>
                <a:latin typeface="Times New Roman" pitchFamily="18" charset="0"/>
                <a:cs typeface="Times New Roman" pitchFamily="18" charset="0"/>
              </a:rPr>
              <a:t>гнучкий</a:t>
            </a:r>
            <a:r>
              <a:rPr lang="ru-RU" sz="1800" i="1" u="sng" dirty="0">
                <a:solidFill>
                  <a:schemeClr val="tx1">
                    <a:lumMod val="50000"/>
                  </a:schemeClr>
                </a:solidFill>
                <a:latin typeface="Times New Roman" pitchFamily="18" charset="0"/>
                <a:cs typeface="Times New Roman" pitchFamily="18" charset="0"/>
              </a:rPr>
              <a:t> </a:t>
            </a:r>
            <a:r>
              <a:rPr lang="ru-RU" sz="1800" i="1" u="sng" dirty="0" err="1">
                <a:solidFill>
                  <a:schemeClr val="tx1">
                    <a:lumMod val="50000"/>
                  </a:schemeClr>
                </a:solidFill>
                <a:latin typeface="Times New Roman" pitchFamily="18" charset="0"/>
                <a:cs typeface="Times New Roman" pitchFamily="18" charset="0"/>
              </a:rPr>
              <a:t>валютний</a:t>
            </a:r>
            <a:r>
              <a:rPr lang="ru-RU" sz="1800" i="1" u="sng" dirty="0">
                <a:solidFill>
                  <a:schemeClr val="tx1">
                    <a:lumMod val="50000"/>
                  </a:schemeClr>
                </a:solidFill>
                <a:latin typeface="Times New Roman" pitchFamily="18" charset="0"/>
                <a:cs typeface="Times New Roman" pitchFamily="18" charset="0"/>
              </a:rPr>
              <a:t> курс </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це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офіційно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встановлене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співвідношення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між</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національними</a:t>
            </a:r>
            <a:r>
              <a:rPr lang="ru-RU" sz="1800" b="0" dirty="0">
                <a:solidFill>
                  <a:schemeClr val="tx1">
                    <a:lumMod val="50000"/>
                  </a:schemeClr>
                </a:solidFill>
                <a:latin typeface="Times New Roman" pitchFamily="18" charset="0"/>
                <a:cs typeface="Times New Roman" pitchFamily="18" charset="0"/>
              </a:rPr>
              <a:t> валютами,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допускає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невеликі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коливання</a:t>
            </a:r>
            <a:r>
              <a:rPr lang="ru-RU" sz="1800" b="0" dirty="0">
                <a:solidFill>
                  <a:schemeClr val="tx1">
                    <a:lumMod val="50000"/>
                  </a:schemeClr>
                </a:solidFill>
                <a:latin typeface="Times New Roman" pitchFamily="18" charset="0"/>
                <a:cs typeface="Times New Roman" pitchFamily="18" charset="0"/>
              </a:rPr>
              <a:t> валютного курсу </a:t>
            </a:r>
            <a:r>
              <a:rPr lang="ru-RU" sz="1800" b="0" dirty="0" err="1">
                <a:solidFill>
                  <a:schemeClr val="tx1">
                    <a:lumMod val="50000"/>
                  </a:schemeClr>
                </a:solidFill>
                <a:latin typeface="Times New Roman" pitchFamily="18" charset="0"/>
                <a:cs typeface="Times New Roman" pitchFamily="18" charset="0"/>
              </a:rPr>
              <a:t>відповідно</a:t>
            </a:r>
            <a:r>
              <a:rPr lang="ru-RU" sz="1800" b="0" dirty="0">
                <a:solidFill>
                  <a:schemeClr val="tx1">
                    <a:lumMod val="50000"/>
                  </a:schemeClr>
                </a:solidFill>
                <a:latin typeface="Times New Roman" pitchFamily="18" charset="0"/>
                <a:cs typeface="Times New Roman" pitchFamily="18" charset="0"/>
              </a:rPr>
              <a:t> до </a:t>
            </a:r>
            <a:r>
              <a:rPr lang="ru-RU" sz="1800" b="0" dirty="0" err="1">
                <a:solidFill>
                  <a:schemeClr val="tx1">
                    <a:lumMod val="50000"/>
                  </a:schemeClr>
                </a:solidFill>
                <a:latin typeface="Times New Roman" pitchFamily="18" charset="0"/>
                <a:cs typeface="Times New Roman" pitchFamily="18" charset="0"/>
              </a:rPr>
              <a:t>встановлених</a:t>
            </a:r>
            <a:r>
              <a:rPr lang="ru-RU" sz="1800" b="0" dirty="0">
                <a:solidFill>
                  <a:schemeClr val="tx1">
                    <a:lumMod val="50000"/>
                  </a:schemeClr>
                </a:solidFill>
                <a:latin typeface="Times New Roman" pitchFamily="18" charset="0"/>
                <a:cs typeface="Times New Roman" pitchFamily="18" charset="0"/>
              </a:rPr>
              <a:t> правил.</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Плаваючий валютний курс </a:t>
            </a:r>
            <a:r>
              <a:rPr lang="uk-UA" sz="1800" b="0" dirty="0">
                <a:solidFill>
                  <a:schemeClr val="tx1">
                    <a:lumMod val="50000"/>
                  </a:schemeClr>
                </a:solidFill>
                <a:latin typeface="Times New Roman" pitchFamily="18" charset="0"/>
                <a:cs typeface="Times New Roman" pitchFamily="18" charset="0"/>
              </a:rPr>
              <a:t>— це курс, що вільно змінюється під впливом попиту і пропозиції валют. Держава може впливати на формування курсу шляхом проведення валютної інтервенції. Плаваючий курс дає змогу нівелювати (певний час) зовнішній вплив та оперативно досягти рівноваги платіжного балансу, забезпечити автономність монетарної політики, але не обмежує інфляцію. Режим «плавання» знімає з уряду відповідальність за регулювання валютного курсу, але водночас не залишає можливості підтримання окремих галузей національної економіки.</a:t>
            </a:r>
          </a:p>
          <a:p>
            <a:pPr marL="0" indent="457200" algn="just">
              <a:lnSpc>
                <a:spcPct val="100000"/>
              </a:lnSpc>
              <a:spcBef>
                <a:spcPts val="0"/>
              </a:spcBef>
              <a:buNone/>
            </a:pPr>
            <a:r>
              <a:rPr lang="ru-RU" sz="1800" b="0" dirty="0" err="1">
                <a:solidFill>
                  <a:schemeClr val="tx1">
                    <a:lumMod val="50000"/>
                  </a:schemeClr>
                </a:solidFill>
                <a:latin typeface="Times New Roman" pitchFamily="18" charset="0"/>
                <a:cs typeface="Times New Roman" pitchFamily="18" charset="0"/>
              </a:rPr>
              <a:t>Україна</a:t>
            </a:r>
            <a:r>
              <a:rPr lang="ru-RU" sz="1800" b="0" dirty="0">
                <a:solidFill>
                  <a:schemeClr val="tx1">
                    <a:lumMod val="50000"/>
                  </a:schemeClr>
                </a:solidFill>
                <a:latin typeface="Times New Roman" pitchFamily="18" charset="0"/>
                <a:cs typeface="Times New Roman" pitchFamily="18" charset="0"/>
              </a:rPr>
              <a:t>, як і </a:t>
            </a:r>
            <a:r>
              <a:rPr lang="ru-RU" sz="1800" b="0" dirty="0" err="1">
                <a:solidFill>
                  <a:schemeClr val="tx1">
                    <a:lumMod val="50000"/>
                  </a:schemeClr>
                </a:solidFill>
                <a:latin typeface="Times New Roman" pitchFamily="18" charset="0"/>
                <a:cs typeface="Times New Roman" pitchFamily="18" charset="0"/>
              </a:rPr>
              <a:t>більшість</a:t>
            </a:r>
            <a:r>
              <a:rPr lang="ru-RU" sz="1800" b="0" dirty="0">
                <a:solidFill>
                  <a:schemeClr val="tx1">
                    <a:lumMod val="50000"/>
                  </a:schemeClr>
                </a:solidFill>
                <a:latin typeface="Times New Roman" pitchFamily="18" charset="0"/>
                <a:cs typeface="Times New Roman" pitchFamily="18" charset="0"/>
              </a:rPr>
              <a:t> держав, входить до </a:t>
            </a:r>
            <a:r>
              <a:rPr lang="ru-RU" sz="1800" b="0" dirty="0" err="1">
                <a:solidFill>
                  <a:schemeClr val="tx1">
                    <a:lumMod val="50000"/>
                  </a:schemeClr>
                </a:solidFill>
                <a:latin typeface="Times New Roman" pitchFamily="18" charset="0"/>
                <a:cs typeface="Times New Roman" pitchFamily="18" charset="0"/>
              </a:rPr>
              <a:t>групи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країн</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із</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керованими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плаваючими</a:t>
            </a:r>
            <a:r>
              <a:rPr lang="ru-RU" sz="1800" b="0" dirty="0">
                <a:solidFill>
                  <a:schemeClr val="tx1">
                    <a:lumMod val="50000"/>
                  </a:schemeClr>
                </a:solidFill>
                <a:latin typeface="Times New Roman" pitchFamily="18" charset="0"/>
                <a:cs typeface="Times New Roman" pitchFamily="18" charset="0"/>
              </a:rPr>
              <a:t> курсами. Режим </a:t>
            </a:r>
            <a:r>
              <a:rPr lang="ru-RU" sz="1800" b="0" dirty="0" err="1">
                <a:solidFill>
                  <a:schemeClr val="tx1">
                    <a:lumMod val="50000"/>
                  </a:schemeClr>
                </a:solidFill>
                <a:latin typeface="Times New Roman" pitchFamily="18" charset="0"/>
                <a:cs typeface="Times New Roman" pitchFamily="18" charset="0"/>
              </a:rPr>
              <a:t>керованого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плавання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означає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уряд </a:t>
            </a:r>
            <a:r>
              <a:rPr lang="ru-RU" sz="1800" b="0" dirty="0" err="1">
                <a:solidFill>
                  <a:schemeClr val="tx1">
                    <a:lumMod val="50000"/>
                  </a:schemeClr>
                </a:solidFill>
                <a:latin typeface="Times New Roman" pitchFamily="18" charset="0"/>
                <a:cs typeface="Times New Roman" pitchFamily="18" charset="0"/>
              </a:rPr>
              <a:t>виходить</a:t>
            </a:r>
            <a:r>
              <a:rPr lang="ru-RU" sz="1800" b="0" dirty="0">
                <a:solidFill>
                  <a:schemeClr val="tx1">
                    <a:lumMod val="50000"/>
                  </a:schemeClr>
                </a:solidFill>
                <a:latin typeface="Times New Roman" pitchFamily="18" charset="0"/>
                <a:cs typeface="Times New Roman" pitchFamily="18" charset="0"/>
              </a:rPr>
              <a:t> на ринки </a:t>
            </a:r>
            <a:r>
              <a:rPr lang="ru-RU" sz="1800" b="0" dirty="0" err="1">
                <a:solidFill>
                  <a:schemeClr val="tx1">
                    <a:lumMod val="50000"/>
                  </a:schemeClr>
                </a:solidFill>
                <a:latin typeface="Times New Roman" pitchFamily="18" charset="0"/>
                <a:cs typeface="Times New Roman" pitchFamily="18" charset="0"/>
              </a:rPr>
              <a:t>іноземної</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щоб</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вплинути</a:t>
            </a:r>
            <a:r>
              <a:rPr lang="ru-RU" sz="1800" b="0" dirty="0">
                <a:solidFill>
                  <a:schemeClr val="tx1">
                    <a:lumMod val="50000"/>
                  </a:schemeClr>
                </a:solidFill>
                <a:latin typeface="Times New Roman" pitchFamily="18" charset="0"/>
                <a:cs typeface="Times New Roman" pitchFamily="18" charset="0"/>
              </a:rPr>
              <a:t> на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курс, але не </a:t>
            </a:r>
            <a:r>
              <a:rPr lang="ru-RU" sz="1800" b="0" dirty="0" err="1">
                <a:solidFill>
                  <a:schemeClr val="tx1">
                    <a:lumMod val="50000"/>
                  </a:schemeClr>
                </a:solidFill>
                <a:latin typeface="Times New Roman" pitchFamily="18" charset="0"/>
                <a:cs typeface="Times New Roman" pitchFamily="18" charset="0"/>
              </a:rPr>
              <a:t>зобов'язується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підтримувати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його</a:t>
            </a:r>
            <a:r>
              <a:rPr lang="ru-RU" sz="1800" b="0" dirty="0">
                <a:solidFill>
                  <a:schemeClr val="tx1">
                    <a:lumMod val="50000"/>
                  </a:schemeClr>
                </a:solidFill>
                <a:latin typeface="Times New Roman" pitchFamily="18" charset="0"/>
                <a:cs typeface="Times New Roman" pitchFamily="18" charset="0"/>
              </a:rPr>
              <a:t> на </a:t>
            </a:r>
            <a:r>
              <a:rPr lang="ru-RU" sz="1800" b="0" dirty="0" err="1">
                <a:solidFill>
                  <a:schemeClr val="tx1">
                    <a:lumMod val="50000"/>
                  </a:schemeClr>
                </a:solidFill>
                <a:latin typeface="Times New Roman" pitchFamily="18" charset="0"/>
                <a:cs typeface="Times New Roman" pitchFamily="18" charset="0"/>
              </a:rPr>
              <a:t>стабільному</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незмінному</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рівні</a:t>
            </a:r>
            <a:r>
              <a:rPr lang="ru-RU" sz="1800" b="0" dirty="0">
                <a:solidFill>
                  <a:schemeClr val="tx1">
                    <a:lumMod val="50000"/>
                  </a:schemeClr>
                </a:solidFill>
                <a:latin typeface="Times New Roman" pitchFamily="18" charset="0"/>
                <a:cs typeface="Times New Roman" pitchFamily="18" charset="0"/>
              </a:rPr>
              <a:t>. Прикладом </a:t>
            </a:r>
            <a:r>
              <a:rPr lang="ru-RU" sz="1800" b="0" dirty="0" err="1">
                <a:solidFill>
                  <a:schemeClr val="tx1">
                    <a:lumMod val="50000"/>
                  </a:schemeClr>
                </a:solidFill>
                <a:latin typeface="Times New Roman" pitchFamily="18" charset="0"/>
                <a:cs typeface="Times New Roman" pitchFamily="18" charset="0"/>
              </a:rPr>
              <a:t>може</a:t>
            </a:r>
            <a:r>
              <a:rPr lang="ru-RU" sz="1800" b="0" dirty="0">
                <a:solidFill>
                  <a:schemeClr val="tx1">
                    <a:lumMod val="50000"/>
                  </a:schemeClr>
                </a:solidFill>
                <a:latin typeface="Times New Roman" pitchFamily="18" charset="0"/>
                <a:cs typeface="Times New Roman" pitchFamily="18" charset="0"/>
              </a:rPr>
              <a:t> бути так званий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коридор», </a:t>
            </a:r>
            <a:r>
              <a:rPr lang="ru-RU" sz="1800" b="0" dirty="0" err="1">
                <a:solidFill>
                  <a:schemeClr val="tx1">
                    <a:lumMod val="50000"/>
                  </a:schemeClr>
                </a:solidFill>
                <a:latin typeface="Times New Roman" pitchFamily="18" charset="0"/>
                <a:cs typeface="Times New Roman" pitchFamily="18" charset="0"/>
              </a:rPr>
              <a:t>запроваджений</a:t>
            </a:r>
            <a:r>
              <a:rPr lang="ru-RU" sz="1800" b="0" dirty="0">
                <a:solidFill>
                  <a:schemeClr val="tx1">
                    <a:lumMod val="50000"/>
                  </a:schemeClr>
                </a:solidFill>
                <a:latin typeface="Times New Roman" pitchFamily="18" charset="0"/>
                <a:cs typeface="Times New Roman" pitchFamily="18" charset="0"/>
              </a:rPr>
              <a:t> в </a:t>
            </a:r>
            <a:r>
              <a:rPr lang="ru-RU" sz="1800" b="0" dirty="0" err="1">
                <a:solidFill>
                  <a:schemeClr val="tx1">
                    <a:lumMod val="50000"/>
                  </a:schemeClr>
                </a:solidFill>
                <a:latin typeface="Times New Roman" pitchFamily="18" charset="0"/>
                <a:cs typeface="Times New Roman" pitchFamily="18" charset="0"/>
              </a:rPr>
              <a:t>Україні</a:t>
            </a:r>
            <a:r>
              <a:rPr lang="ru-RU" sz="1800" b="0" dirty="0">
                <a:solidFill>
                  <a:schemeClr val="tx1">
                    <a:lumMod val="50000"/>
                  </a:schemeClr>
                </a:solidFill>
                <a:latin typeface="Times New Roman" pitchFamily="18" charset="0"/>
                <a:cs typeface="Times New Roman" pitchFamily="18" charset="0"/>
              </a:rPr>
              <a:t> з 1 </a:t>
            </a:r>
            <a:r>
              <a:rPr lang="ru-RU" sz="1800" b="0" dirty="0" err="1">
                <a:solidFill>
                  <a:schemeClr val="tx1">
                    <a:lumMod val="50000"/>
                  </a:schemeClr>
                </a:solidFill>
                <a:latin typeface="Times New Roman" pitchFamily="18" charset="0"/>
                <a:cs typeface="Times New Roman" pitchFamily="18" charset="0"/>
              </a:rPr>
              <a:t>вересня</a:t>
            </a:r>
            <a:r>
              <a:rPr lang="ru-RU" sz="1800" b="0" dirty="0">
                <a:solidFill>
                  <a:schemeClr val="tx1">
                    <a:lumMod val="50000"/>
                  </a:schemeClr>
                </a:solidFill>
                <a:latin typeface="Times New Roman" pitchFamily="18" charset="0"/>
                <a:cs typeface="Times New Roman" pitchFamily="18" charset="0"/>
              </a:rPr>
              <a:t> 1997 р.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коридор» - </a:t>
            </a:r>
            <a:r>
              <a:rPr lang="ru-RU" sz="1800" b="0" dirty="0" err="1">
                <a:solidFill>
                  <a:schemeClr val="tx1">
                    <a:lumMod val="50000"/>
                  </a:schemeClr>
                </a:solidFill>
                <a:latin typeface="Times New Roman" pitchFamily="18" charset="0"/>
                <a:cs typeface="Times New Roman" pitchFamily="18" charset="0"/>
              </a:rPr>
              <a:t>це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такий</a:t>
            </a:r>
            <a:r>
              <a:rPr lang="ru-RU" sz="1800" b="0" dirty="0">
                <a:solidFill>
                  <a:schemeClr val="tx1">
                    <a:lumMod val="50000"/>
                  </a:schemeClr>
                </a:solidFill>
                <a:latin typeface="Times New Roman" pitchFamily="18" charset="0"/>
                <a:cs typeface="Times New Roman" pitchFamily="18" charset="0"/>
              </a:rPr>
              <a:t> режим курсу </a:t>
            </a:r>
            <a:r>
              <a:rPr lang="ru-RU" sz="1800" b="0" dirty="0" err="1">
                <a:solidFill>
                  <a:schemeClr val="tx1">
                    <a:lumMod val="50000"/>
                  </a:schemeClr>
                </a:solidFill>
                <a:latin typeface="Times New Roman" pitchFamily="18" charset="0"/>
                <a:cs typeface="Times New Roman" pitchFamily="18" charset="0"/>
              </a:rPr>
              <a:t>національної</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коли на </a:t>
            </a:r>
            <a:r>
              <a:rPr lang="ru-RU" sz="1800" b="0" dirty="0" err="1">
                <a:solidFill>
                  <a:schemeClr val="tx1">
                    <a:lumMod val="50000"/>
                  </a:schemeClr>
                </a:solidFill>
                <a:latin typeface="Times New Roman" pitchFamily="18" charset="0"/>
                <a:cs typeface="Times New Roman" pitchFamily="18" charset="0"/>
              </a:rPr>
              <a:t>визначений</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термін</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установлюються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мінімальна</a:t>
            </a:r>
            <a:r>
              <a:rPr lang="ru-RU" sz="1800" b="0" dirty="0">
                <a:solidFill>
                  <a:schemeClr val="tx1">
                    <a:lumMod val="50000"/>
                  </a:schemeClr>
                </a:solidFill>
                <a:latin typeface="Times New Roman" pitchFamily="18" charset="0"/>
                <a:cs typeface="Times New Roman" pitchFamily="18" charset="0"/>
              </a:rPr>
              <a:t> та максимальна </a:t>
            </a:r>
            <a:r>
              <a:rPr lang="ru-RU" sz="1800" b="0" dirty="0" err="1">
                <a:solidFill>
                  <a:schemeClr val="tx1">
                    <a:lumMod val="50000"/>
                  </a:schemeClr>
                </a:solidFill>
                <a:latin typeface="Times New Roman" pitchFamily="18" charset="0"/>
                <a:cs typeface="Times New Roman" pitchFamily="18" charset="0"/>
              </a:rPr>
              <a:t>межі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офіційного</a:t>
            </a:r>
            <a:r>
              <a:rPr lang="ru-RU" sz="1800" b="0" dirty="0">
                <a:solidFill>
                  <a:schemeClr val="tx1">
                    <a:lumMod val="50000"/>
                  </a:schemeClr>
                </a:solidFill>
                <a:latin typeface="Times New Roman" pitchFamily="18" charset="0"/>
                <a:cs typeface="Times New Roman" pitchFamily="18" charset="0"/>
              </a:rPr>
              <a:t> курсу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а </a:t>
            </a:r>
            <a:r>
              <a:rPr lang="ru-RU" sz="1800" b="0" dirty="0" err="1">
                <a:solidFill>
                  <a:schemeClr val="tx1">
                    <a:lumMod val="50000"/>
                  </a:schemeClr>
                </a:solidFill>
                <a:latin typeface="Times New Roman" pitchFamily="18" charset="0"/>
                <a:cs typeface="Times New Roman" pitchFamily="18" charset="0"/>
              </a:rPr>
              <a:t>центральний</a:t>
            </a:r>
            <a:r>
              <a:rPr lang="ru-RU" sz="1800" b="0" dirty="0">
                <a:solidFill>
                  <a:schemeClr val="tx1">
                    <a:lumMod val="50000"/>
                  </a:schemeClr>
                </a:solidFill>
                <a:latin typeface="Times New Roman" pitchFamily="18" charset="0"/>
                <a:cs typeface="Times New Roman" pitchFamily="18" charset="0"/>
              </a:rPr>
              <a:t> банк </a:t>
            </a:r>
            <a:r>
              <a:rPr lang="ru-RU" sz="1800" b="0" dirty="0" err="1">
                <a:solidFill>
                  <a:schemeClr val="tx1">
                    <a:lumMod val="50000"/>
                  </a:schemeClr>
                </a:solidFill>
                <a:latin typeface="Times New Roman" pitchFamily="18" charset="0"/>
                <a:cs typeface="Times New Roman" pitchFamily="18" charset="0"/>
              </a:rPr>
              <a:t>бере</a:t>
            </a:r>
            <a:r>
              <a:rPr lang="ru-RU" sz="1800" b="0" dirty="0">
                <a:solidFill>
                  <a:schemeClr val="tx1">
                    <a:lumMod val="50000"/>
                  </a:schemeClr>
                </a:solidFill>
                <a:latin typeface="Times New Roman" pitchFamily="18" charset="0"/>
                <a:cs typeface="Times New Roman" pitchFamily="18" charset="0"/>
              </a:rPr>
              <a:t> на себе </a:t>
            </a:r>
            <a:r>
              <a:rPr lang="ru-RU" sz="1800" b="0" dirty="0" err="1">
                <a:solidFill>
                  <a:schemeClr val="tx1">
                    <a:lumMod val="50000"/>
                  </a:schemeClr>
                </a:solidFill>
                <a:latin typeface="Times New Roman" pitchFamily="18" charset="0"/>
                <a:cs typeface="Times New Roman" pitchFamily="18" charset="0"/>
              </a:rPr>
              <a:t>зобов'язання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підтримувати</a:t>
            </a:r>
            <a:r>
              <a:rPr lang="ru-RU" sz="1800" b="0" dirty="0">
                <a:solidFill>
                  <a:schemeClr val="tx1">
                    <a:lumMod val="50000"/>
                  </a:schemeClr>
                </a:solidFill>
                <a:latin typeface="Times New Roman" pitchFamily="18" charset="0"/>
                <a:cs typeface="Times New Roman" pitchFamily="18" charset="0"/>
              </a:rPr>
              <a:t> курс у </a:t>
            </a:r>
            <a:r>
              <a:rPr lang="ru-RU" sz="1800" b="0" dirty="0" err="1">
                <a:solidFill>
                  <a:schemeClr val="tx1">
                    <a:lumMod val="50000"/>
                  </a:schemeClr>
                </a:solidFill>
                <a:latin typeface="Times New Roman" pitchFamily="18" charset="0"/>
                <a:cs typeface="Times New Roman" pitchFamily="18" charset="0"/>
              </a:rPr>
              <a:t>встановлених</a:t>
            </a:r>
            <a:r>
              <a:rPr lang="ru-RU" sz="1800" b="0" dirty="0">
                <a:solidFill>
                  <a:schemeClr val="tx1">
                    <a:lumMod val="50000"/>
                  </a:schemeClr>
                </a:solidFill>
                <a:latin typeface="Times New Roman" pitchFamily="18" charset="0"/>
                <a:cs typeface="Times New Roman" pitchFamily="18" charset="0"/>
              </a:rPr>
              <a:t> межах.</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10351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Розрізняють дві основні групи інструментів валютного регулювання: </a:t>
            </a:r>
            <a:r>
              <a:rPr lang="uk-UA" sz="1800" dirty="0">
                <a:solidFill>
                  <a:schemeClr val="tx1">
                    <a:lumMod val="50000"/>
                  </a:schemeClr>
                </a:solidFill>
                <a:latin typeface="Times New Roman" pitchFamily="18" charset="0"/>
                <a:cs typeface="Times New Roman" pitchFamily="18" charset="0"/>
              </a:rPr>
              <a:t>адміністративні та економічні. Адміністративні інструменти, </a:t>
            </a:r>
            <a:r>
              <a:rPr lang="uk-UA" sz="1800" b="0" dirty="0">
                <a:solidFill>
                  <a:schemeClr val="tx1">
                    <a:lumMod val="50000"/>
                  </a:schemeClr>
                </a:solidFill>
                <a:latin typeface="Times New Roman" pitchFamily="18" charset="0"/>
                <a:cs typeface="Times New Roman" pitchFamily="18" charset="0"/>
              </a:rPr>
              <a:t>як правило, це </a:t>
            </a:r>
            <a:r>
              <a:rPr lang="uk-UA" sz="1800" b="0" dirty="0" err="1">
                <a:solidFill>
                  <a:schemeClr val="tx1">
                    <a:lumMod val="50000"/>
                  </a:schemeClr>
                </a:solidFill>
                <a:latin typeface="Times New Roman" pitchFamily="18" charset="0"/>
                <a:cs typeface="Times New Roman" pitchFamily="18" charset="0"/>
              </a:rPr>
              <a:t>законодавч</a:t>
            </a:r>
            <a:r>
              <a:rPr lang="ru-RU" sz="1800" b="0" dirty="0">
                <a:solidFill>
                  <a:schemeClr val="tx1">
                    <a:lumMod val="50000"/>
                  </a:schemeClr>
                </a:solidFill>
                <a:latin typeface="Times New Roman" pitchFamily="18" charset="0"/>
                <a:cs typeface="Times New Roman" pitchFamily="18" charset="0"/>
              </a:rPr>
              <a:t>о</a:t>
            </a:r>
            <a:r>
              <a:rPr lang="uk-UA" sz="1800" b="0" dirty="0">
                <a:solidFill>
                  <a:schemeClr val="tx1">
                    <a:lumMod val="50000"/>
                  </a:schemeClr>
                </a:solidFill>
                <a:latin typeface="Times New Roman" pitchFamily="18" charset="0"/>
                <a:cs typeface="Times New Roman" pitchFamily="18" charset="0"/>
              </a:rPr>
              <a:t> закріплені та обов'язкові для виконання норми й нормативи. Перевага цих методів полягає у тому, що вони вимагають менше матеріальних витрат, ніж економічні, при цьому ефект впливу відчувається сильніше та швидше.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Однак зловживання адміністративними заходами регулювання валютного ринку часто веде до зруйнування механізмів ринкової саморегуляції, встановлення штучної рівноваги на ринку, фінансових криз та інфляції. Економічні інструменти використовують ринкові закони та закономірності розвитку міжнародних взаємозв'язків. При застосуванні економічних інструментів валютного регулювання держава виступає одним із суб'єктів ринку. До економічних інструментів відносяться: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валютна інтервенція;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девальвація валюти;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ревальвація валюти;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корекція облікових ставок;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валютні обмеження;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встановлення режимів конвертованості валют;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диверсифікація валютних резервів.</a:t>
            </a:r>
          </a:p>
        </p:txBody>
      </p:sp>
    </p:spTree>
    <p:extLst>
      <p:ext uri="{BB962C8B-B14F-4D97-AF65-F5344CB8AC3E}">
        <p14:creationId xmlns:p14="http://schemas.microsoft.com/office/powerpoint/2010/main" val="77671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Валютна інтервенція </a:t>
            </a:r>
            <a:r>
              <a:rPr lang="uk-UA" sz="1800" b="0" dirty="0">
                <a:solidFill>
                  <a:schemeClr val="tx1">
                    <a:lumMod val="50000"/>
                  </a:schemeClr>
                </a:solidFill>
                <a:latin typeface="Times New Roman" pitchFamily="18" charset="0"/>
                <a:cs typeface="Times New Roman" pitchFamily="18" charset="0"/>
              </a:rPr>
              <a:t>є прямим втручанням центрального банку країни у функціонування валютного ринку шляхом купівлі</a:t>
            </a:r>
            <a:r>
              <a:rPr lang="en-US" sz="1800" b="0" dirty="0">
                <a:solidFill>
                  <a:schemeClr val="tx1">
                    <a:lumMod val="50000"/>
                  </a:schemeClr>
                </a:solidFill>
                <a:latin typeface="Times New Roman" pitchFamily="18" charset="0"/>
                <a:cs typeface="Times New Roman" pitchFamily="18" charset="0"/>
              </a:rPr>
              <a:t>-</a:t>
            </a:r>
            <a:r>
              <a:rPr lang="uk-UA" sz="1800" b="0" dirty="0">
                <a:solidFill>
                  <a:schemeClr val="tx1">
                    <a:lumMod val="50000"/>
                  </a:schemeClr>
                </a:solidFill>
                <a:latin typeface="Times New Roman" pitchFamily="18" charset="0"/>
                <a:cs typeface="Times New Roman" pitchFamily="18" charset="0"/>
              </a:rPr>
              <a:t>продажу іноземної валюти з метою впливу на курс національної грошової одиниці. Банк скуповує іноземну валюту, коли існує надлишкова пропозиція і валютний курс перебуває на достатньо низькому рівні, та продає її, коли пропозиція іноземної валюти недостатня і валютний курс високий. Таким чином відбувається урівноваження попиту та пропозиції на іноземну валюту та обмежуються рівні коливань курсу національної грошової одиниці.</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Девальвація</a:t>
            </a:r>
            <a:r>
              <a:rPr lang="uk-UA" sz="1800" b="0" dirty="0">
                <a:solidFill>
                  <a:schemeClr val="tx1">
                    <a:lumMod val="50000"/>
                  </a:schemeClr>
                </a:solidFill>
                <a:latin typeface="Times New Roman" pitchFamily="18" charset="0"/>
                <a:cs typeface="Times New Roman" pitchFamily="18" charset="0"/>
              </a:rPr>
              <a:t> – це офіційне зниження курсу національної грошової одиниці відносно іноземних валют або міжнародних розрахункових одиниць. Таке зниження використовується, з одного боку, для стимулювання споживчого попиту на внутрішньому ринку, а з другого — для підвищення конкурентоспроможності та покращання торговельних позицій країни на світовому ринку. За умов золотого стандарту, при законодавчому фіксуванні золотого вмісту валюти та пряму чи опосередкованому їх обміні на золото, девальвація виявлялася в зменшенні їхнього золотого вмісту та зростанні ціни на золото.</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Ревальвація</a:t>
            </a:r>
            <a:r>
              <a:rPr lang="uk-UA" sz="1800" b="0" dirty="0">
                <a:solidFill>
                  <a:schemeClr val="tx1">
                    <a:lumMod val="50000"/>
                  </a:schemeClr>
                </a:solidFill>
                <a:latin typeface="Times New Roman" pitchFamily="18" charset="0"/>
                <a:cs typeface="Times New Roman" pitchFamily="18" charset="0"/>
              </a:rPr>
              <a:t> - офіційне підвищення курсу національної грошової одиниці відносно іноземних валют та міжнародних розрахункових одиниць. У цьому випадку метою є стримування попиту на внутрішньому ринку та стимулювання товарного імпорту і припливу інвестицій. В умовах золотого стандарту ревальвація виявлялася в збільшенні офіційного золотого вмісту грошової одиниці. З відмовою від золотого стандарту ревальвація стала виявлятися в підвищенні курсу національної грошової одиниці відносно іноземних чи міжнародних валют.</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Дисконтна політика </a:t>
            </a:r>
            <a:r>
              <a:rPr lang="uk-UA" sz="1800" b="0" dirty="0">
                <a:solidFill>
                  <a:schemeClr val="tx1">
                    <a:lumMod val="50000"/>
                  </a:schemeClr>
                </a:solidFill>
                <a:latin typeface="Times New Roman" pitchFamily="18" charset="0"/>
                <a:cs typeface="Times New Roman" pitchFamily="18" charset="0"/>
              </a:rPr>
              <a:t>є традиційним інструментом центрального банку для регулювання валютного курсу та для збереження валютних резервів і здійснюється з метою впливу на міжнародний рух капіталу, динаміку внутрішніх кредитів, структуру грошової маси, рівень цін. Змінюючи розмір облікової ставки, центральний банк здійснює певний вплив на приплив чи відплив капіталів, а відтак і на валютний курс. Підвищення ставки сприяє підтриманню курсу, оскільки стимулює попит на валюту, а її зниження призводить до послаблення валюти.</a:t>
            </a:r>
          </a:p>
        </p:txBody>
      </p:sp>
    </p:spTree>
    <p:extLst>
      <p:ext uri="{BB962C8B-B14F-4D97-AF65-F5344CB8AC3E}">
        <p14:creationId xmlns:p14="http://schemas.microsoft.com/office/powerpoint/2010/main" val="331594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Валютні обмеження </a:t>
            </a:r>
            <a:r>
              <a:rPr lang="uk-UA" sz="1800" b="0" dirty="0">
                <a:solidFill>
                  <a:schemeClr val="tx1">
                    <a:lumMod val="50000"/>
                  </a:schemeClr>
                </a:solidFill>
                <a:latin typeface="Times New Roman" pitchFamily="18" charset="0"/>
                <a:cs typeface="Times New Roman" pitchFamily="18" charset="0"/>
              </a:rPr>
              <a:t>— це методи прямого втручання в механізм формування обмінних курсів, системи нормативних правил, що регламентують права громадян та юридичних осіб щодо обміну валюти своєї країни на іноземну, здійснення різних операцій з валютними цінностями при міжнародних платежах; інвестуванні; ввезенні, вивезенні, переказуванні або пересиланні валютних цінностей у країну чи за її межі тощо. </a:t>
            </a:r>
          </a:p>
          <a:p>
            <a:pPr marL="0" indent="457200" algn="just">
              <a:spcBef>
                <a:spcPts val="0"/>
              </a:spcBef>
              <a:buNone/>
            </a:pPr>
            <a:r>
              <a:rPr lang="uk-UA" sz="1800" b="0" dirty="0">
                <a:solidFill>
                  <a:schemeClr val="tx1">
                    <a:lumMod val="50000"/>
                  </a:schemeClr>
                </a:solidFill>
                <a:latin typeface="Times New Roman" pitchFamily="18" charset="0"/>
                <a:cs typeface="Times New Roman" pitchFamily="18" charset="0"/>
              </a:rPr>
              <a:t>Валютні обмеження є системою державних заходів (адміністративних, законодавчих, економічних, організаційних) зі встановлення порядку проведення операцій з валютними цінностями. </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Встановлення режимів конвертованості валют </a:t>
            </a:r>
            <a:r>
              <a:rPr lang="uk-UA" sz="1800" b="0" dirty="0">
                <a:solidFill>
                  <a:schemeClr val="tx1">
                    <a:lumMod val="50000"/>
                  </a:schemeClr>
                </a:solidFill>
                <a:latin typeface="Times New Roman" pitchFamily="18" charset="0"/>
                <a:cs typeface="Times New Roman" pitchFamily="18" charset="0"/>
              </a:rPr>
              <a:t>характеризує здатність до вільного обміну національної валюти на інші валюти. Застосовують режими повної та часткової конвертованості. При режимі повної конвертованості всі іноземні та вітчизняні фізичні та юридичні особи, що володіють певною сумою грошей даної країни, мають можливість вільно використовувати ці гроші з будь якою метою: вільно здійснювати як поточні, так і інвестиційні валютні операції за усіма видами операцій платіжного балансу. При частковій конвертованості в операціях купівлі-продажу валют використовуються певні обмеження. Відповідно до вимог МВФ, такі обмеження не повинні стосуватися платежів за поточними міжнародними операціями (платежів за результатами зовнішньої торгівлі, короткочасних банківських операцій, платежів з погашення позик і відсотків, перерахування прибутку від інвестицій, грошових переказів некомерційного характеру).</a:t>
            </a:r>
          </a:p>
          <a:p>
            <a:pPr marL="0" indent="457200" algn="just">
              <a:spcBef>
                <a:spcPts val="0"/>
              </a:spcBef>
              <a:buNone/>
            </a:pPr>
            <a:r>
              <a:rPr lang="uk-UA" sz="1800" b="0" dirty="0">
                <a:solidFill>
                  <a:schemeClr val="tx1">
                    <a:lumMod val="50000"/>
                  </a:schemeClr>
                </a:solidFill>
                <a:latin typeface="Times New Roman" pitchFamily="18" charset="0"/>
                <a:cs typeface="Times New Roman" pitchFamily="18" charset="0"/>
              </a:rPr>
              <a:t>Важливим методом валютного регулювання є </a:t>
            </a:r>
            <a:r>
              <a:rPr lang="uk-UA" sz="1800" i="1" u="sng" dirty="0">
                <a:solidFill>
                  <a:schemeClr val="tx1">
                    <a:lumMod val="50000"/>
                  </a:schemeClr>
                </a:solidFill>
                <a:latin typeface="Times New Roman" pitchFamily="18" charset="0"/>
                <a:cs typeface="Times New Roman" pitchFamily="18" charset="0"/>
              </a:rPr>
              <a:t>управління офіційними валютними резервами. </a:t>
            </a:r>
            <a:r>
              <a:rPr lang="uk-UA" sz="1800" b="0" dirty="0">
                <a:solidFill>
                  <a:schemeClr val="tx1">
                    <a:lumMod val="50000"/>
                  </a:schemeClr>
                </a:solidFill>
                <a:latin typeface="Times New Roman" pitchFamily="18" charset="0"/>
                <a:cs typeface="Times New Roman" pitchFamily="18" charset="0"/>
              </a:rPr>
              <a:t>Валютні резерви - це запаси резервних активів, що перебувають на рахунках у центральному банку та в банках за кордоном і використовуються для сплати боргових зобов'язань, а також, уразі необхідності, для проведення валютних інтервенцій з метою регулювання курсу національної грошової одиниці. Офіційні валютні резерви складаються із золота, іноземних валют, спеціальних прав запозичення (СПЗ), а також із внеску країни до капіталу Міжнародного валютного фонду, тобто з її квоти.</a:t>
            </a:r>
          </a:p>
          <a:p>
            <a:pPr marL="0" indent="457200" algn="just">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35368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784753"/>
          </a:xfrm>
        </p:spPr>
        <p:txBody>
          <a:bodyPr>
            <a:normAutofit/>
          </a:bodyPr>
          <a:lstStyle/>
          <a:p>
            <a:pPr algn="ctr"/>
            <a:r>
              <a:rPr lang="uk-UA" sz="3500" b="1" i="1" u="sng" dirty="0">
                <a:solidFill>
                  <a:schemeClr val="tx1">
                    <a:lumMod val="75000"/>
                  </a:schemeClr>
                </a:solidFill>
                <a:latin typeface="Times New Roman" pitchFamily="18" charset="0"/>
                <a:cs typeface="Times New Roman" pitchFamily="18" charset="0"/>
              </a:rPr>
              <a:t>2. Система валютного контролю</a:t>
            </a:r>
            <a:endParaRPr lang="uk-UA" sz="3500" b="1" i="1" u="sng" dirty="0">
              <a:solidFill>
                <a:schemeClr val="tx1">
                  <a:lumMod val="75000"/>
                </a:schemeClr>
              </a:solidFill>
            </a:endParaRPr>
          </a:p>
        </p:txBody>
      </p:sp>
      <p:sp>
        <p:nvSpPr>
          <p:cNvPr id="3" name="Місце для тексту 2"/>
          <p:cNvSpPr>
            <a:spLocks noGrp="1"/>
          </p:cNvSpPr>
          <p:nvPr>
            <p:ph type="body" sz="quarter" idx="10"/>
          </p:nvPr>
        </p:nvSpPr>
        <p:spPr>
          <a:xfrm>
            <a:off x="1052514" y="1025525"/>
            <a:ext cx="9929812" cy="4806950"/>
          </a:xfrm>
        </p:spPr>
        <p:txBody>
          <a:bodyPr/>
          <a:lstStyle/>
          <a:p>
            <a:pPr marL="0" indent="457200" algn="just">
              <a:spcBef>
                <a:spcPts val="0"/>
              </a:spcBef>
              <a:buNone/>
            </a:pPr>
            <a:r>
              <a:rPr lang="uk-UA" sz="2400" dirty="0"/>
              <a:t>Система валютного контролю </a:t>
            </a:r>
            <a:r>
              <a:rPr lang="uk-UA" sz="2400" b="0" dirty="0"/>
              <a:t>у сфері зовнішньоекономічної діяльності підприємств в Україні є механізмом державного нагляду за валютними операціями резидентів, спрямованим передусім на забезпечення своєчасного надходження валютної виручки та законності міжнародних розрахунків. Її правову основу становлять Закон України «Про валюту і валютні операції», нормативні акти Національного банку України, зокрема Постанова НБУ №5 «Про здійснення операцій з валютними цінностями», а також тимчасові валютні обмеження, запроваджені в умовах воєнного стану.</a:t>
            </a:r>
            <a:endParaRPr lang="uk-UA" sz="2400" b="0" i="1" u="sng"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20976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a:xfrm>
            <a:off x="1228725" y="512763"/>
            <a:ext cx="9456738" cy="5578475"/>
          </a:xfrm>
        </p:spPr>
        <p:txBody>
          <a:bodyPr/>
          <a:lstStyle/>
          <a:p>
            <a:pPr marL="0" indent="0" algn="just">
              <a:lnSpc>
                <a:spcPct val="100000"/>
              </a:lnSpc>
              <a:spcBef>
                <a:spcPts val="0"/>
              </a:spcBef>
              <a:buNone/>
            </a:pPr>
            <a:r>
              <a:rPr lang="uk-UA" sz="2400" dirty="0"/>
              <a:t>Ключовим об’єктом валютного контролю </a:t>
            </a:r>
            <a:r>
              <a:rPr lang="uk-UA" sz="2400" b="0" dirty="0"/>
              <a:t>у ЗЕД є валютна виручка, тобто кошти в іноземній валюті, які надходять підприємству-резиденту від нерезидентів за експортовані товари, виконані роботи чи надані послуги. Вона виконує </a:t>
            </a:r>
            <a:r>
              <a:rPr lang="uk-UA" sz="2400" b="0" dirty="0" err="1"/>
              <a:t>системоутворюючу</a:t>
            </a:r>
            <a:r>
              <a:rPr lang="uk-UA" sz="2400" b="0" dirty="0"/>
              <a:t> функцію, оскільки забезпечує приплив іноземної валюти в економіку, впливає на платіжний баланс держави та підтримує стабільність валютного ринку. Саме тому законодавством встановлено обов’язкову вимогу щодо своєчасного та повного зарахування валютної виручки на рахунки резидентів в уповноважених банках України.</a:t>
            </a:r>
            <a:endParaRPr lang="uk-UA" sz="2400" b="0" dirty="0">
              <a:solidFill>
                <a:schemeClr val="tx1">
                  <a:lumMod val="50000"/>
                </a:schemeClr>
              </a:solidFill>
              <a:cs typeface="Times New Roman" pitchFamily="18" charset="0"/>
            </a:endParaRPr>
          </a:p>
        </p:txBody>
      </p:sp>
    </p:spTree>
    <p:extLst>
      <p:ext uri="{BB962C8B-B14F-4D97-AF65-F5344CB8AC3E}">
        <p14:creationId xmlns:p14="http://schemas.microsoft.com/office/powerpoint/2010/main" val="1580366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917575" y="599018"/>
            <a:ext cx="10356849" cy="4982632"/>
          </a:xfrm>
        </p:spPr>
        <p:txBody>
          <a:bodyPr/>
          <a:lstStyle/>
          <a:p>
            <a:pPr marL="0" indent="0" algn="just">
              <a:buNone/>
            </a:pPr>
            <a:r>
              <a:rPr lang="uk-UA" sz="2000" b="0" dirty="0"/>
              <a:t>Механізм зарахування валютної виручки є чітко регламентованим і реалізується через систему валютного нагляду банків. </a:t>
            </a:r>
          </a:p>
          <a:p>
            <a:pPr marL="0" indent="0" algn="just">
              <a:buNone/>
            </a:pPr>
            <a:r>
              <a:rPr lang="uk-UA" sz="2000" dirty="0"/>
              <a:t>Після укладення зовнішньоекономічного контракту </a:t>
            </a:r>
            <a:r>
              <a:rPr lang="uk-UA" sz="2000" b="0" dirty="0"/>
              <a:t>та здійснення експорту товару або послуги підприємство подає до банку відповідні документи (контракт, інвойс, митні декларації або акти виконаних робіт).</a:t>
            </a:r>
          </a:p>
          <a:p>
            <a:pPr marL="0" indent="0" algn="just">
              <a:buNone/>
            </a:pPr>
            <a:endParaRPr lang="uk-UA" sz="2000" b="0" dirty="0"/>
          </a:p>
        </p:txBody>
      </p:sp>
      <p:sp>
        <p:nvSpPr>
          <p:cNvPr id="4" name="TextBox 3">
            <a:extLst>
              <a:ext uri="{FF2B5EF4-FFF2-40B4-BE49-F238E27FC236}">
                <a16:creationId xmlns:a16="http://schemas.microsoft.com/office/drawing/2014/main" id="{80B8E253-4C3E-4BEB-B30C-1874D95344C2}"/>
              </a:ext>
            </a:extLst>
          </p:cNvPr>
          <p:cNvSpPr txBox="1"/>
          <p:nvPr/>
        </p:nvSpPr>
        <p:spPr>
          <a:xfrm>
            <a:off x="917575" y="2194769"/>
            <a:ext cx="10356849" cy="3139321"/>
          </a:xfrm>
          <a:prstGeom prst="rect">
            <a:avLst/>
          </a:prstGeom>
          <a:noFill/>
        </p:spPr>
        <p:txBody>
          <a:bodyPr wrap="square">
            <a:spAutoFit/>
          </a:bodyPr>
          <a:lstStyle/>
          <a:p>
            <a:pPr algn="just"/>
            <a:r>
              <a:rPr lang="ru-RU" b="1" dirty="0" err="1"/>
              <a:t>Зовнішньоекономічний</a:t>
            </a:r>
            <a:r>
              <a:rPr lang="ru-RU" b="1" dirty="0"/>
              <a:t> контракт (ЗЕД-контракт)</a:t>
            </a:r>
            <a:r>
              <a:rPr lang="ru-RU" dirty="0"/>
              <a:t> — </a:t>
            </a:r>
            <a:r>
              <a:rPr lang="ru-RU" dirty="0" err="1"/>
              <a:t>це</a:t>
            </a:r>
            <a:r>
              <a:rPr lang="ru-RU" dirty="0"/>
              <a:t> </a:t>
            </a:r>
            <a:r>
              <a:rPr lang="ru-RU" dirty="0" err="1"/>
              <a:t>письмова</a:t>
            </a:r>
            <a:r>
              <a:rPr lang="ru-RU" dirty="0"/>
              <a:t> угода </a:t>
            </a:r>
            <a:r>
              <a:rPr lang="ru-RU" dirty="0" err="1"/>
              <a:t>між</a:t>
            </a:r>
            <a:r>
              <a:rPr lang="ru-RU" dirty="0"/>
              <a:t> резидентом і нерезидентом, яка </a:t>
            </a:r>
            <a:r>
              <a:rPr lang="ru-RU" dirty="0" err="1"/>
              <a:t>визначає</a:t>
            </a:r>
            <a:r>
              <a:rPr lang="ru-RU" dirty="0"/>
              <a:t> </a:t>
            </a:r>
            <a:r>
              <a:rPr lang="ru-RU" dirty="0" err="1"/>
              <a:t>умови</a:t>
            </a:r>
            <a:r>
              <a:rPr lang="ru-RU" dirty="0"/>
              <a:t> </a:t>
            </a:r>
            <a:r>
              <a:rPr lang="ru-RU" dirty="0" err="1"/>
              <a:t>здійснення</a:t>
            </a:r>
            <a:r>
              <a:rPr lang="ru-RU" dirty="0"/>
              <a:t> </a:t>
            </a:r>
            <a:r>
              <a:rPr lang="ru-RU" dirty="0" err="1"/>
              <a:t>зовнішньоекономічної</a:t>
            </a:r>
            <a:r>
              <a:rPr lang="ru-RU" dirty="0"/>
              <a:t> </a:t>
            </a:r>
            <a:r>
              <a:rPr lang="ru-RU" dirty="0" err="1"/>
              <a:t>операції</a:t>
            </a:r>
            <a:r>
              <a:rPr lang="ru-RU" dirty="0"/>
              <a:t>, </a:t>
            </a:r>
            <a:r>
              <a:rPr lang="ru-RU" dirty="0" err="1"/>
              <a:t>зокрема</a:t>
            </a:r>
            <a:r>
              <a:rPr lang="ru-RU" dirty="0"/>
              <a:t> предмет договору, </a:t>
            </a:r>
            <a:r>
              <a:rPr lang="ru-RU" dirty="0" err="1"/>
              <a:t>ціну</a:t>
            </a:r>
            <a:r>
              <a:rPr lang="ru-RU" dirty="0"/>
              <a:t>, валюту платежу, строки поставки, </a:t>
            </a:r>
            <a:r>
              <a:rPr lang="ru-RU" dirty="0" err="1"/>
              <a:t>умови</a:t>
            </a:r>
            <a:r>
              <a:rPr lang="ru-RU" dirty="0"/>
              <a:t> </a:t>
            </a:r>
            <a:r>
              <a:rPr lang="ru-RU" dirty="0" err="1"/>
              <a:t>розрахунків</a:t>
            </a:r>
            <a:r>
              <a:rPr lang="ru-RU" dirty="0"/>
              <a:t>, права та </a:t>
            </a:r>
            <a:r>
              <a:rPr lang="ru-RU" dirty="0" err="1"/>
              <a:t>обов’язки</a:t>
            </a:r>
            <a:r>
              <a:rPr lang="ru-RU" dirty="0"/>
              <a:t> </a:t>
            </a:r>
            <a:r>
              <a:rPr lang="ru-RU" dirty="0" err="1"/>
              <a:t>сторін</a:t>
            </a:r>
            <a:r>
              <a:rPr lang="ru-RU" dirty="0"/>
              <a:t>, а </a:t>
            </a:r>
            <a:r>
              <a:rPr lang="ru-RU" dirty="0" err="1"/>
              <a:t>також</a:t>
            </a:r>
            <a:r>
              <a:rPr lang="ru-RU" dirty="0"/>
              <a:t> порядок </a:t>
            </a:r>
            <a:r>
              <a:rPr lang="ru-RU" dirty="0" err="1"/>
              <a:t>вирішення</a:t>
            </a:r>
            <a:r>
              <a:rPr lang="ru-RU" dirty="0"/>
              <a:t> </a:t>
            </a:r>
            <a:r>
              <a:rPr lang="ru-RU" dirty="0" err="1"/>
              <a:t>спорів</a:t>
            </a:r>
            <a:r>
              <a:rPr lang="ru-RU" dirty="0"/>
              <a:t>. Є </a:t>
            </a:r>
            <a:r>
              <a:rPr lang="ru-RU" dirty="0" err="1"/>
              <a:t>основним</a:t>
            </a:r>
            <a:r>
              <a:rPr lang="ru-RU" dirty="0"/>
              <a:t> документом, на </a:t>
            </a:r>
            <a:r>
              <a:rPr lang="ru-RU" dirty="0" err="1"/>
              <a:t>підставі</a:t>
            </a:r>
            <a:r>
              <a:rPr lang="ru-RU" dirty="0"/>
              <a:t> </a:t>
            </a:r>
            <a:r>
              <a:rPr lang="ru-RU" dirty="0" err="1"/>
              <a:t>якого</a:t>
            </a:r>
            <a:r>
              <a:rPr lang="ru-RU" dirty="0"/>
              <a:t> </a:t>
            </a:r>
            <a:r>
              <a:rPr lang="ru-RU" dirty="0" err="1"/>
              <a:t>здійснюються</a:t>
            </a:r>
            <a:r>
              <a:rPr lang="ru-RU" dirty="0"/>
              <a:t> </a:t>
            </a:r>
            <a:r>
              <a:rPr lang="ru-RU" dirty="0" err="1"/>
              <a:t>валютні</a:t>
            </a:r>
            <a:r>
              <a:rPr lang="ru-RU" dirty="0"/>
              <a:t> </a:t>
            </a:r>
            <a:r>
              <a:rPr lang="ru-RU" dirty="0" err="1"/>
              <a:t>операції</a:t>
            </a:r>
            <a:r>
              <a:rPr lang="ru-RU" dirty="0"/>
              <a:t> та </a:t>
            </a:r>
            <a:r>
              <a:rPr lang="ru-RU" dirty="0" err="1"/>
              <a:t>валютний</a:t>
            </a:r>
            <a:r>
              <a:rPr lang="ru-RU" dirty="0"/>
              <a:t> </a:t>
            </a:r>
            <a:r>
              <a:rPr lang="ru-RU" dirty="0" err="1"/>
              <a:t>нагляд</a:t>
            </a:r>
            <a:r>
              <a:rPr lang="ru-RU" dirty="0"/>
              <a:t>.</a:t>
            </a:r>
          </a:p>
          <a:p>
            <a:pPr algn="just"/>
            <a:r>
              <a:rPr lang="uk-UA" b="1" dirty="0"/>
              <a:t>Інвойс (рахунок-фактура)</a:t>
            </a:r>
            <a:r>
              <a:rPr lang="uk-UA" dirty="0"/>
              <a:t> — це комерційний документ, що виставляється продавцем (експортером) покупцю (імпортеру) та містить інформацію про товар або послугу (найменування, кількість, ціну, загальну суму), умови поставки та платежу. Інвойс є підставою для здійснення міжнародних розрахунків і підтверджує суму валютної виручки.</a:t>
            </a:r>
            <a:endParaRPr lang="ru-RU" dirty="0"/>
          </a:p>
        </p:txBody>
      </p:sp>
    </p:spTree>
    <p:extLst>
      <p:ext uri="{BB962C8B-B14F-4D97-AF65-F5344CB8AC3E}">
        <p14:creationId xmlns:p14="http://schemas.microsoft.com/office/powerpoint/2010/main" val="2247118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C204A1-7C8C-45FC-B623-1CB066D8EE5A}"/>
              </a:ext>
            </a:extLst>
          </p:cNvPr>
          <p:cNvSpPr txBox="1"/>
          <p:nvPr/>
        </p:nvSpPr>
        <p:spPr>
          <a:xfrm>
            <a:off x="962025" y="302389"/>
            <a:ext cx="10572749" cy="5355312"/>
          </a:xfrm>
          <a:prstGeom prst="rect">
            <a:avLst/>
          </a:prstGeom>
          <a:noFill/>
        </p:spPr>
        <p:txBody>
          <a:bodyPr wrap="square">
            <a:spAutoFit/>
          </a:bodyPr>
          <a:lstStyle/>
          <a:p>
            <a:pPr algn="just"/>
            <a:r>
              <a:rPr lang="ru-RU" b="1" dirty="0" err="1"/>
              <a:t>Митна</a:t>
            </a:r>
            <a:r>
              <a:rPr lang="ru-RU" b="1" dirty="0"/>
              <a:t> </a:t>
            </a:r>
            <a:r>
              <a:rPr lang="ru-RU" b="1" dirty="0" err="1"/>
              <a:t>декларація</a:t>
            </a:r>
            <a:r>
              <a:rPr lang="ru-RU" dirty="0"/>
              <a:t> — </a:t>
            </a:r>
            <a:r>
              <a:rPr lang="ru-RU" dirty="0" err="1"/>
              <a:t>це</a:t>
            </a:r>
            <a:r>
              <a:rPr lang="ru-RU" dirty="0"/>
              <a:t> </a:t>
            </a:r>
            <a:r>
              <a:rPr lang="ru-RU" dirty="0" err="1"/>
              <a:t>офіційний</a:t>
            </a:r>
            <a:r>
              <a:rPr lang="ru-RU" dirty="0"/>
              <a:t> документ </a:t>
            </a:r>
            <a:r>
              <a:rPr lang="ru-RU" dirty="0" err="1"/>
              <a:t>встановленої</a:t>
            </a:r>
            <a:r>
              <a:rPr lang="ru-RU" dirty="0"/>
              <a:t> </a:t>
            </a:r>
            <a:r>
              <a:rPr lang="ru-RU" dirty="0" err="1"/>
              <a:t>форми</a:t>
            </a:r>
            <a:r>
              <a:rPr lang="ru-RU" dirty="0"/>
              <a:t>, </a:t>
            </a:r>
            <a:r>
              <a:rPr lang="ru-RU" dirty="0" err="1"/>
              <a:t>який</a:t>
            </a:r>
            <a:r>
              <a:rPr lang="ru-RU" dirty="0"/>
              <a:t> </a:t>
            </a:r>
            <a:r>
              <a:rPr lang="ru-RU" dirty="0" err="1"/>
              <a:t>подається</a:t>
            </a:r>
            <a:r>
              <a:rPr lang="ru-RU" dirty="0"/>
              <a:t> до </a:t>
            </a:r>
            <a:r>
              <a:rPr lang="ru-RU" dirty="0" err="1"/>
              <a:t>митних</a:t>
            </a:r>
            <a:r>
              <a:rPr lang="ru-RU" dirty="0"/>
              <a:t> </a:t>
            </a:r>
            <a:r>
              <a:rPr lang="ru-RU" dirty="0" err="1"/>
              <a:t>органів</a:t>
            </a:r>
            <a:r>
              <a:rPr lang="ru-RU" dirty="0"/>
              <a:t> і </a:t>
            </a:r>
            <a:r>
              <a:rPr lang="ru-RU" dirty="0" err="1"/>
              <a:t>містить</a:t>
            </a:r>
            <a:r>
              <a:rPr lang="ru-RU" dirty="0"/>
              <a:t> </a:t>
            </a:r>
            <a:r>
              <a:rPr lang="ru-RU" dirty="0" err="1"/>
              <a:t>відомості</a:t>
            </a:r>
            <a:r>
              <a:rPr lang="ru-RU" dirty="0"/>
              <a:t> про </a:t>
            </a:r>
            <a:r>
              <a:rPr lang="ru-RU" dirty="0" err="1"/>
              <a:t>товари</a:t>
            </a:r>
            <a:r>
              <a:rPr lang="ru-RU" dirty="0"/>
              <a:t>, </a:t>
            </a:r>
            <a:r>
              <a:rPr lang="ru-RU" dirty="0" err="1"/>
              <a:t>що</a:t>
            </a:r>
            <a:r>
              <a:rPr lang="ru-RU" dirty="0"/>
              <a:t> </a:t>
            </a:r>
            <a:r>
              <a:rPr lang="ru-RU" dirty="0" err="1"/>
              <a:t>переміщуються</a:t>
            </a:r>
            <a:r>
              <a:rPr lang="ru-RU" dirty="0"/>
              <a:t> через </a:t>
            </a:r>
            <a:r>
              <a:rPr lang="ru-RU" dirty="0" err="1"/>
              <a:t>митний</a:t>
            </a:r>
            <a:r>
              <a:rPr lang="ru-RU" dirty="0"/>
              <a:t> кордон (</a:t>
            </a:r>
            <a:r>
              <a:rPr lang="ru-RU" dirty="0" err="1"/>
              <a:t>їх</a:t>
            </a:r>
            <a:r>
              <a:rPr lang="ru-RU" dirty="0"/>
              <a:t> </a:t>
            </a:r>
            <a:r>
              <a:rPr lang="ru-RU" dirty="0" err="1"/>
              <a:t>вартість</a:t>
            </a:r>
            <a:r>
              <a:rPr lang="ru-RU" dirty="0"/>
              <a:t>, </a:t>
            </a:r>
            <a:r>
              <a:rPr lang="ru-RU" dirty="0" err="1"/>
              <a:t>кількість</a:t>
            </a:r>
            <a:r>
              <a:rPr lang="ru-RU" dirty="0"/>
              <a:t>, </a:t>
            </a:r>
            <a:r>
              <a:rPr lang="ru-RU" dirty="0" err="1"/>
              <a:t>походження</a:t>
            </a:r>
            <a:r>
              <a:rPr lang="ru-RU" dirty="0"/>
              <a:t>, </a:t>
            </a:r>
            <a:r>
              <a:rPr lang="ru-RU" dirty="0" err="1"/>
              <a:t>митний</a:t>
            </a:r>
            <a:r>
              <a:rPr lang="ru-RU" dirty="0"/>
              <a:t> режим). Вона </a:t>
            </a:r>
            <a:r>
              <a:rPr lang="ru-RU" dirty="0" err="1"/>
              <a:t>підтверджує</a:t>
            </a:r>
            <a:r>
              <a:rPr lang="ru-RU" dirty="0"/>
              <a:t> факт </a:t>
            </a:r>
            <a:r>
              <a:rPr lang="ru-RU" dirty="0" err="1"/>
              <a:t>експорту</a:t>
            </a:r>
            <a:r>
              <a:rPr lang="ru-RU" dirty="0"/>
              <a:t> </a:t>
            </a:r>
            <a:r>
              <a:rPr lang="ru-RU" dirty="0" err="1"/>
              <a:t>або</a:t>
            </a:r>
            <a:r>
              <a:rPr lang="ru-RU" dirty="0"/>
              <a:t> </a:t>
            </a:r>
            <a:r>
              <a:rPr lang="ru-RU" dirty="0" err="1"/>
              <a:t>імпорту</a:t>
            </a:r>
            <a:r>
              <a:rPr lang="ru-RU" dirty="0"/>
              <a:t> та </a:t>
            </a:r>
            <a:r>
              <a:rPr lang="ru-RU" dirty="0" err="1"/>
              <a:t>використовується</a:t>
            </a:r>
            <a:r>
              <a:rPr lang="ru-RU" dirty="0"/>
              <a:t> банком для контролю </a:t>
            </a:r>
            <a:r>
              <a:rPr lang="ru-RU" dirty="0" err="1"/>
              <a:t>строків</a:t>
            </a:r>
            <a:r>
              <a:rPr lang="ru-RU" dirty="0"/>
              <a:t> </a:t>
            </a:r>
            <a:r>
              <a:rPr lang="ru-RU" dirty="0" err="1"/>
              <a:t>надходження</a:t>
            </a:r>
            <a:r>
              <a:rPr lang="ru-RU" dirty="0"/>
              <a:t> </a:t>
            </a:r>
            <a:r>
              <a:rPr lang="ru-RU" dirty="0" err="1"/>
              <a:t>валютної</a:t>
            </a:r>
            <a:r>
              <a:rPr lang="ru-RU" dirty="0"/>
              <a:t> </a:t>
            </a:r>
            <a:r>
              <a:rPr lang="ru-RU" dirty="0" err="1"/>
              <a:t>виручки</a:t>
            </a:r>
            <a:r>
              <a:rPr lang="ru-RU" dirty="0"/>
              <a:t>.</a:t>
            </a:r>
          </a:p>
          <a:p>
            <a:pPr algn="just"/>
            <a:r>
              <a:rPr lang="uk-UA" b="1" dirty="0"/>
              <a:t>Акт виконаних робіт (акт наданих послуг)</a:t>
            </a:r>
            <a:r>
              <a:rPr lang="uk-UA" dirty="0"/>
              <a:t> — це первинний документ, що підтверджує факт виконання робіт або надання послуг за зовнішньоекономічним контрактом, їх обсяг, якість і вартість. Є підставою для виникнення зобов’язання нерезидента здійснити оплату та, відповідно, для зарахування валютної виручки.</a:t>
            </a:r>
          </a:p>
          <a:p>
            <a:pPr algn="just"/>
            <a:endParaRPr lang="uk-UA" dirty="0"/>
          </a:p>
          <a:p>
            <a:pPr algn="just"/>
            <a:r>
              <a:rPr lang="uk-UA" sz="1800" b="0" dirty="0"/>
              <a:t>На підставі цих документів банк здійснює валютний нагляд за операцією та фіксує ключові параметри: суму контракту, дату експорту, валюту платежу та граничний строк розрахунків. Надалі банк здійснює моніторинг надходження коштів від нерезидента на валютний рахунок підприємства. Зарахування валютної виручки відбувається шляхом переказу коштів через міжнародні платіжні системи (</a:t>
            </a:r>
            <a:r>
              <a:rPr lang="en-GB" sz="1800" b="0" dirty="0"/>
              <a:t>SWIFT) </a:t>
            </a:r>
            <a:r>
              <a:rPr lang="uk-UA" sz="1800" b="0" dirty="0"/>
              <a:t>безпосередньо на рахунок резидента в українському банку. Після отримання коштів банк ідентифікує платіж, співвідносить його з відповідним контрактом і закриває валютний нагляд лише у випадку повного виконання зобов’язань.</a:t>
            </a:r>
            <a:endParaRPr lang="uk-UA" sz="1800" b="0" dirty="0">
              <a:solidFill>
                <a:schemeClr val="tx1">
                  <a:lumMod val="50000"/>
                </a:schemeClr>
              </a:solidFill>
              <a:latin typeface="Times New Roman" pitchFamily="18" charset="0"/>
              <a:cs typeface="Times New Roman" pitchFamily="18" charset="0"/>
            </a:endParaRPr>
          </a:p>
          <a:p>
            <a:pPr algn="just"/>
            <a:endParaRPr lang="uk-UA" dirty="0"/>
          </a:p>
        </p:txBody>
      </p:sp>
    </p:spTree>
    <p:extLst>
      <p:ext uri="{BB962C8B-B14F-4D97-AF65-F5344CB8AC3E}">
        <p14:creationId xmlns:p14="http://schemas.microsoft.com/office/powerpoint/2010/main" val="4198092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0CC0BCD-A8E4-4744-8342-4C3AF1699592}"/>
              </a:ext>
            </a:extLst>
          </p:cNvPr>
          <p:cNvSpPr txBox="1"/>
          <p:nvPr/>
        </p:nvSpPr>
        <p:spPr>
          <a:xfrm>
            <a:off x="714374" y="544116"/>
            <a:ext cx="10144125" cy="4801314"/>
          </a:xfrm>
          <a:prstGeom prst="rect">
            <a:avLst/>
          </a:prstGeom>
          <a:noFill/>
        </p:spPr>
        <p:txBody>
          <a:bodyPr wrap="square">
            <a:spAutoFit/>
          </a:bodyPr>
          <a:lstStyle/>
          <a:p>
            <a:pPr algn="just"/>
            <a:r>
              <a:rPr lang="uk-UA" dirty="0"/>
              <a:t>Важливим елементом є дотримання строків розрахунків, які встановлюються Національним банком України. У практиці вони часто становлять до 180 днів, але можуть змінюватися залежно від макроекономічної ситуації. Тобто експортер зобов’язаний забезпечити надходження валютної виручки у визначений строк з моменту фактичного експорту. У разі порушення цих строків застосовується фінансова відповідальність у вигляді пені, що стимулює підприємства дотримуватися платіжної дисципліни та мінімізувати ризики затримок.</a:t>
            </a:r>
          </a:p>
          <a:p>
            <a:pPr algn="just"/>
            <a:endParaRPr lang="uk-UA" dirty="0"/>
          </a:p>
          <a:p>
            <a:pPr algn="just"/>
            <a:r>
              <a:rPr lang="uk-UA" b="1" dirty="0"/>
              <a:t>Контроль за процесом зарахування валютної виручки </a:t>
            </a:r>
            <a:r>
              <a:rPr lang="uk-UA" dirty="0"/>
              <a:t>здійснюється на кількох рівнях. </a:t>
            </a:r>
            <a:r>
              <a:rPr lang="uk-UA" b="1" dirty="0"/>
              <a:t>Первинний контроль </a:t>
            </a:r>
            <a:r>
              <a:rPr lang="uk-UA" dirty="0"/>
              <a:t>покладено на уповноважені банки, які реалізують валютний нагляд і фінансовий моніторинг операцій, перевіряють економічний зміст угод, відповідність платежів контрактним умовам та оцінюють ризиковість операцій. </a:t>
            </a:r>
            <a:r>
              <a:rPr lang="uk-UA" b="1" dirty="0"/>
              <a:t>На макрорівні контроль здійснює</a:t>
            </a:r>
            <a:r>
              <a:rPr lang="uk-UA" dirty="0"/>
              <a:t> Національний банк України, який встановлює правила валютних операцій, строки розрахунків та обмеження, а також інші державні органи в межах своїх повноважень. У сучасних умовах валютний контроль поєднує ризик-орієнтований підхід із прямими регуляторними обмеженнями.</a:t>
            </a:r>
          </a:p>
        </p:txBody>
      </p:sp>
    </p:spTree>
    <p:extLst>
      <p:ext uri="{BB962C8B-B14F-4D97-AF65-F5344CB8AC3E}">
        <p14:creationId xmlns:p14="http://schemas.microsoft.com/office/powerpoint/2010/main" val="3338996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F3B330-5D87-4D1A-BB77-F7007138D94F}"/>
              </a:ext>
            </a:extLst>
          </p:cNvPr>
          <p:cNvSpPr txBox="1"/>
          <p:nvPr/>
        </p:nvSpPr>
        <p:spPr>
          <a:xfrm>
            <a:off x="1181100" y="573971"/>
            <a:ext cx="10144125" cy="3139321"/>
          </a:xfrm>
          <a:prstGeom prst="rect">
            <a:avLst/>
          </a:prstGeom>
          <a:noFill/>
        </p:spPr>
        <p:txBody>
          <a:bodyPr wrap="square">
            <a:spAutoFit/>
          </a:bodyPr>
          <a:lstStyle/>
          <a:p>
            <a:pPr algn="just"/>
            <a:r>
              <a:rPr lang="uk-UA" dirty="0"/>
              <a:t>В умовах воєнного стану роль валютної виручки ще більше зросла, що зумовило посилення валютних обмежень та контролю. </a:t>
            </a:r>
          </a:p>
          <a:p>
            <a:pPr algn="just"/>
            <a:r>
              <a:rPr lang="uk-UA" dirty="0"/>
              <a:t>По-перше</a:t>
            </a:r>
            <a:r>
              <a:rPr lang="ru-RU" dirty="0"/>
              <a:t>, </a:t>
            </a:r>
            <a:r>
              <a:rPr lang="ru-RU" dirty="0" err="1"/>
              <a:t>запроваджено</a:t>
            </a:r>
            <a:r>
              <a:rPr lang="ru-RU" dirty="0"/>
              <a:t> </a:t>
            </a:r>
            <a:r>
              <a:rPr lang="ru-RU" b="1" dirty="0" err="1"/>
              <a:t>обмеження</a:t>
            </a:r>
            <a:r>
              <a:rPr lang="ru-RU" b="1" dirty="0"/>
              <a:t> на </a:t>
            </a:r>
            <a:r>
              <a:rPr lang="ru-RU" b="1" dirty="0" err="1"/>
              <a:t>виведення</a:t>
            </a:r>
            <a:r>
              <a:rPr lang="ru-RU" b="1" dirty="0"/>
              <a:t> </a:t>
            </a:r>
            <a:r>
              <a:rPr lang="ru-RU" b="1" dirty="0" err="1"/>
              <a:t>капіталу</a:t>
            </a:r>
            <a:r>
              <a:rPr lang="ru-RU" b="1" dirty="0"/>
              <a:t> за кордон</a:t>
            </a:r>
            <a:r>
              <a:rPr lang="ru-RU" dirty="0"/>
              <a:t>. </a:t>
            </a:r>
            <a:r>
              <a:rPr lang="ru-RU" dirty="0" err="1"/>
              <a:t>Йдеться</a:t>
            </a:r>
            <a:r>
              <a:rPr lang="ru-RU" dirty="0"/>
              <a:t> про </a:t>
            </a:r>
            <a:r>
              <a:rPr lang="ru-RU" dirty="0" err="1"/>
              <a:t>заборону</a:t>
            </a:r>
            <a:r>
              <a:rPr lang="ru-RU" dirty="0"/>
              <a:t> </a:t>
            </a:r>
            <a:r>
              <a:rPr lang="ru-RU" dirty="0" err="1"/>
              <a:t>або</a:t>
            </a:r>
            <a:r>
              <a:rPr lang="ru-RU" dirty="0"/>
              <a:t> </a:t>
            </a:r>
            <a:r>
              <a:rPr lang="ru-RU" dirty="0" err="1"/>
              <a:t>суттєве</a:t>
            </a:r>
            <a:r>
              <a:rPr lang="ru-RU" dirty="0"/>
              <a:t> </a:t>
            </a:r>
            <a:r>
              <a:rPr lang="ru-RU" dirty="0" err="1"/>
              <a:t>лімітування</a:t>
            </a:r>
            <a:r>
              <a:rPr lang="ru-RU" dirty="0"/>
              <a:t> </a:t>
            </a:r>
            <a:r>
              <a:rPr lang="ru-RU" dirty="0" err="1"/>
              <a:t>транскордонних</a:t>
            </a:r>
            <a:r>
              <a:rPr lang="ru-RU" dirty="0"/>
              <a:t> </a:t>
            </a:r>
            <a:r>
              <a:rPr lang="ru-RU" dirty="0" err="1"/>
              <a:t>валютних</a:t>
            </a:r>
            <a:r>
              <a:rPr lang="ru-RU" dirty="0"/>
              <a:t> </a:t>
            </a:r>
            <a:r>
              <a:rPr lang="ru-RU" dirty="0" err="1"/>
              <a:t>операцій</a:t>
            </a:r>
            <a:r>
              <a:rPr lang="ru-RU" dirty="0"/>
              <a:t>, </a:t>
            </a:r>
            <a:r>
              <a:rPr lang="ru-RU" dirty="0" err="1"/>
              <a:t>які</a:t>
            </a:r>
            <a:r>
              <a:rPr lang="ru-RU" dirty="0"/>
              <a:t> не </a:t>
            </a:r>
            <a:r>
              <a:rPr lang="ru-RU" dirty="0" err="1"/>
              <a:t>мають</a:t>
            </a:r>
            <a:r>
              <a:rPr lang="ru-RU" dirty="0"/>
              <a:t> критичного </a:t>
            </a:r>
            <a:r>
              <a:rPr lang="ru-RU" dirty="0" err="1"/>
              <a:t>значення</a:t>
            </a:r>
            <a:r>
              <a:rPr lang="ru-RU" dirty="0"/>
              <a:t> для </a:t>
            </a:r>
            <a:r>
              <a:rPr lang="ru-RU" dirty="0" err="1"/>
              <a:t>функціонування</a:t>
            </a:r>
            <a:r>
              <a:rPr lang="ru-RU" dirty="0"/>
              <a:t> </a:t>
            </a:r>
            <a:r>
              <a:rPr lang="ru-RU" dirty="0" err="1"/>
              <a:t>економіки</a:t>
            </a:r>
            <a:r>
              <a:rPr lang="ru-RU" dirty="0"/>
              <a:t>. </a:t>
            </a:r>
            <a:r>
              <a:rPr lang="ru-RU" dirty="0" err="1"/>
              <a:t>Зокрема</a:t>
            </a:r>
            <a:r>
              <a:rPr lang="ru-RU" dirty="0"/>
              <a:t>, </a:t>
            </a:r>
            <a:r>
              <a:rPr lang="ru-RU" dirty="0" err="1"/>
              <a:t>тривалий</a:t>
            </a:r>
            <a:r>
              <a:rPr lang="ru-RU" dirty="0"/>
              <a:t> час </a:t>
            </a:r>
            <a:r>
              <a:rPr lang="ru-RU" dirty="0" err="1"/>
              <a:t>були</a:t>
            </a:r>
            <a:r>
              <a:rPr lang="ru-RU" dirty="0"/>
              <a:t> </a:t>
            </a:r>
            <a:r>
              <a:rPr lang="ru-RU" dirty="0" err="1"/>
              <a:t>обмежені</a:t>
            </a:r>
            <a:r>
              <a:rPr lang="ru-RU" dirty="0"/>
              <a:t> </a:t>
            </a:r>
            <a:r>
              <a:rPr lang="ru-RU" dirty="0" err="1"/>
              <a:t>або</a:t>
            </a:r>
            <a:r>
              <a:rPr lang="ru-RU" dirty="0"/>
              <a:t> </a:t>
            </a:r>
            <a:r>
              <a:rPr lang="ru-RU" dirty="0" err="1"/>
              <a:t>частково</a:t>
            </a:r>
            <a:r>
              <a:rPr lang="ru-RU" dirty="0"/>
              <a:t> </a:t>
            </a:r>
            <a:r>
              <a:rPr lang="ru-RU" dirty="0" err="1"/>
              <a:t>дозволені</a:t>
            </a:r>
            <a:r>
              <a:rPr lang="ru-RU" dirty="0"/>
              <a:t> </a:t>
            </a:r>
            <a:r>
              <a:rPr lang="ru-RU" dirty="0" err="1"/>
              <a:t>лише</a:t>
            </a:r>
            <a:r>
              <a:rPr lang="ru-RU" dirty="0"/>
              <a:t> в межах </a:t>
            </a:r>
            <a:r>
              <a:rPr lang="ru-RU" dirty="0" err="1"/>
              <a:t>встановлених</a:t>
            </a:r>
            <a:r>
              <a:rPr lang="ru-RU" dirty="0"/>
              <a:t> </a:t>
            </a:r>
            <a:r>
              <a:rPr lang="ru-RU" dirty="0" err="1"/>
              <a:t>лімітів</a:t>
            </a:r>
            <a:r>
              <a:rPr lang="ru-RU" dirty="0"/>
              <a:t> </a:t>
            </a:r>
            <a:r>
              <a:rPr lang="ru-RU" dirty="0" err="1"/>
              <a:t>такі</a:t>
            </a:r>
            <a:r>
              <a:rPr lang="ru-RU" dirty="0"/>
              <a:t> </a:t>
            </a:r>
            <a:r>
              <a:rPr lang="ru-RU" dirty="0" err="1"/>
              <a:t>операції</a:t>
            </a:r>
            <a:r>
              <a:rPr lang="ru-RU" dirty="0"/>
              <a:t>, як </a:t>
            </a:r>
            <a:r>
              <a:rPr lang="ru-RU" dirty="0" err="1"/>
              <a:t>виплата</a:t>
            </a:r>
            <a:r>
              <a:rPr lang="ru-RU" dirty="0"/>
              <a:t> </a:t>
            </a:r>
            <a:r>
              <a:rPr lang="ru-RU" dirty="0" err="1"/>
              <a:t>дивідендів</a:t>
            </a:r>
            <a:r>
              <a:rPr lang="ru-RU" dirty="0"/>
              <a:t> нерезидентам, </a:t>
            </a:r>
            <a:r>
              <a:rPr lang="ru-RU" dirty="0" err="1"/>
              <a:t>надання</a:t>
            </a:r>
            <a:r>
              <a:rPr lang="ru-RU" dirty="0"/>
              <a:t> </a:t>
            </a:r>
            <a:r>
              <a:rPr lang="ru-RU" dirty="0" err="1"/>
              <a:t>фінансової</a:t>
            </a:r>
            <a:r>
              <a:rPr lang="ru-RU" dirty="0"/>
              <a:t> </a:t>
            </a:r>
            <a:r>
              <a:rPr lang="ru-RU" dirty="0" err="1"/>
              <a:t>допомоги</a:t>
            </a:r>
            <a:r>
              <a:rPr lang="ru-RU" dirty="0"/>
              <a:t> за кордон, </a:t>
            </a:r>
            <a:r>
              <a:rPr lang="ru-RU" dirty="0" err="1"/>
              <a:t>інвестиції</a:t>
            </a:r>
            <a:r>
              <a:rPr lang="ru-RU" dirty="0"/>
              <a:t> </a:t>
            </a:r>
            <a:r>
              <a:rPr lang="ru-RU" dirty="0" err="1"/>
              <a:t>резидентів</a:t>
            </a:r>
            <a:r>
              <a:rPr lang="ru-RU" dirty="0"/>
              <a:t> у </a:t>
            </a:r>
            <a:r>
              <a:rPr lang="ru-RU" dirty="0" err="1"/>
              <a:t>іноземні</a:t>
            </a:r>
            <a:r>
              <a:rPr lang="ru-RU" dirty="0"/>
              <a:t> </a:t>
            </a:r>
            <a:r>
              <a:rPr lang="ru-RU" dirty="0" err="1"/>
              <a:t>активи</a:t>
            </a:r>
            <a:r>
              <a:rPr lang="ru-RU" dirty="0"/>
              <a:t>, </a:t>
            </a:r>
            <a:r>
              <a:rPr lang="ru-RU" dirty="0" err="1"/>
              <a:t>дострокове</a:t>
            </a:r>
            <a:r>
              <a:rPr lang="ru-RU" dirty="0"/>
              <a:t> </a:t>
            </a:r>
            <a:r>
              <a:rPr lang="ru-RU" dirty="0" err="1"/>
              <a:t>погашення</a:t>
            </a:r>
            <a:r>
              <a:rPr lang="ru-RU" dirty="0"/>
              <a:t> </a:t>
            </a:r>
            <a:r>
              <a:rPr lang="ru-RU" dirty="0" err="1"/>
              <a:t>зовнішніх</a:t>
            </a:r>
            <a:r>
              <a:rPr lang="ru-RU" dirty="0"/>
              <a:t> </a:t>
            </a:r>
            <a:r>
              <a:rPr lang="ru-RU" dirty="0" err="1"/>
              <a:t>кредитів</a:t>
            </a:r>
            <a:r>
              <a:rPr lang="ru-RU" dirty="0"/>
              <a:t>. Мета </a:t>
            </a:r>
            <a:r>
              <a:rPr lang="ru-RU" dirty="0" err="1"/>
              <a:t>цих</a:t>
            </a:r>
            <a:r>
              <a:rPr lang="ru-RU" dirty="0"/>
              <a:t> </a:t>
            </a:r>
            <a:r>
              <a:rPr lang="ru-RU" dirty="0" err="1"/>
              <a:t>заходів</a:t>
            </a:r>
            <a:r>
              <a:rPr lang="ru-RU" dirty="0"/>
              <a:t> — </a:t>
            </a:r>
            <a:r>
              <a:rPr lang="ru-RU" dirty="0" err="1"/>
              <a:t>запобігти</a:t>
            </a:r>
            <a:r>
              <a:rPr lang="ru-RU" dirty="0"/>
              <a:t> непродуктивному </a:t>
            </a:r>
            <a:r>
              <a:rPr lang="ru-RU" dirty="0" err="1"/>
              <a:t>відтоку</a:t>
            </a:r>
            <a:r>
              <a:rPr lang="ru-RU" dirty="0"/>
              <a:t> </a:t>
            </a:r>
            <a:r>
              <a:rPr lang="ru-RU" dirty="0" err="1"/>
              <a:t>валюти</a:t>
            </a:r>
            <a:r>
              <a:rPr lang="ru-RU" dirty="0"/>
              <a:t> та </a:t>
            </a:r>
            <a:r>
              <a:rPr lang="ru-RU" dirty="0" err="1"/>
              <a:t>зберегти</a:t>
            </a:r>
            <a:r>
              <a:rPr lang="ru-RU" dirty="0"/>
              <a:t> </a:t>
            </a:r>
            <a:r>
              <a:rPr lang="ru-RU" dirty="0" err="1"/>
              <a:t>міжнародні</a:t>
            </a:r>
            <a:r>
              <a:rPr lang="ru-RU" dirty="0"/>
              <a:t> </a:t>
            </a:r>
            <a:r>
              <a:rPr lang="ru-RU" dirty="0" err="1"/>
              <a:t>резерви</a:t>
            </a:r>
            <a:r>
              <a:rPr lang="ru-RU" dirty="0"/>
              <a:t> </a:t>
            </a:r>
            <a:r>
              <a:rPr lang="ru-RU" dirty="0" err="1"/>
              <a:t>держави</a:t>
            </a:r>
            <a:r>
              <a:rPr lang="ru-RU" dirty="0"/>
              <a:t>.</a:t>
            </a:r>
          </a:p>
          <a:p>
            <a:pPr algn="just"/>
            <a:endParaRPr lang="uk-UA" dirty="0"/>
          </a:p>
        </p:txBody>
      </p:sp>
    </p:spTree>
    <p:extLst>
      <p:ext uri="{BB962C8B-B14F-4D97-AF65-F5344CB8AC3E}">
        <p14:creationId xmlns:p14="http://schemas.microsoft.com/office/powerpoint/2010/main" val="31749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928686"/>
          </a:xfrm>
        </p:spPr>
        <p:txBody>
          <a:bodyPr>
            <a:normAutofit/>
          </a:bodyPr>
          <a:lstStyle/>
          <a:p>
            <a:br>
              <a:rPr lang="ru-RU" sz="2600" b="1" i="1" u="sng" dirty="0">
                <a:latin typeface="Times New Roman" pitchFamily="18" charset="0"/>
                <a:cs typeface="Times New Roman" pitchFamily="18" charset="0"/>
              </a:rPr>
            </a:br>
            <a:r>
              <a:rPr lang="ru-RU" sz="2600" b="1" i="1" u="sng" dirty="0">
                <a:latin typeface="Times New Roman" pitchFamily="18" charset="0"/>
                <a:cs typeface="Times New Roman" pitchFamily="18" charset="0"/>
              </a:rPr>
              <a:t>1. </a:t>
            </a:r>
            <a:r>
              <a:rPr lang="ru-RU" sz="2600" b="1" i="1" u="sng" dirty="0" err="1">
                <a:latin typeface="Times New Roman" pitchFamily="18" charset="0"/>
                <a:cs typeface="Times New Roman" pitchFamily="18" charset="0"/>
              </a:rPr>
              <a:t>Державна</a:t>
            </a:r>
            <a:r>
              <a:rPr lang="ru-RU" sz="2600" b="1" i="1" u="sng" dirty="0">
                <a:latin typeface="Times New Roman" pitchFamily="18" charset="0"/>
                <a:cs typeface="Times New Roman" pitchFamily="18" charset="0"/>
              </a:rPr>
              <a:t> </a:t>
            </a:r>
            <a:r>
              <a:rPr lang="ru-RU" sz="2600" b="1" i="1" u="sng" dirty="0" err="1">
                <a:latin typeface="Times New Roman" pitchFamily="18" charset="0"/>
                <a:cs typeface="Times New Roman" pitchFamily="18" charset="0"/>
              </a:rPr>
              <a:t>політика</a:t>
            </a:r>
            <a:r>
              <a:rPr lang="ru-RU" sz="2600" b="1" i="1" u="sng" dirty="0">
                <a:latin typeface="Times New Roman" pitchFamily="18" charset="0"/>
                <a:cs typeface="Times New Roman" pitchFamily="18" charset="0"/>
              </a:rPr>
              <a:t> валютного </a:t>
            </a:r>
            <a:r>
              <a:rPr lang="ru-RU" sz="2600" b="1" i="1" u="sng" dirty="0" err="1">
                <a:latin typeface="Times New Roman" pitchFamily="18" charset="0"/>
                <a:cs typeface="Times New Roman" pitchFamily="18" charset="0"/>
              </a:rPr>
              <a:t>регулювання</a:t>
            </a:r>
            <a:r>
              <a:rPr lang="ru-RU" sz="2600" b="1" i="1" u="sng" dirty="0">
                <a:latin typeface="Times New Roman" pitchFamily="18" charset="0"/>
                <a:cs typeface="Times New Roman" pitchFamily="18" charset="0"/>
              </a:rPr>
              <a:t> в </a:t>
            </a:r>
            <a:r>
              <a:rPr lang="ru-RU" sz="2600" b="1" i="1" u="sng" dirty="0" err="1">
                <a:latin typeface="Times New Roman" pitchFamily="18" charset="0"/>
                <a:cs typeface="Times New Roman" pitchFamily="18" charset="0"/>
              </a:rPr>
              <a:t>Україні</a:t>
            </a:r>
            <a:r>
              <a:rPr lang="ru-RU" sz="2600" b="1" i="1" u="sng" dirty="0">
                <a:latin typeface="Times New Roman" pitchFamily="18" charset="0"/>
                <a:cs typeface="Times New Roman" pitchFamily="18" charset="0"/>
              </a:rPr>
              <a:t>.</a:t>
            </a:r>
            <a:endParaRPr lang="uk-UA" sz="2600" b="1" i="1" u="sng" dirty="0"/>
          </a:p>
        </p:txBody>
      </p:sp>
      <p:sp>
        <p:nvSpPr>
          <p:cNvPr id="3" name="Місце для тексту 2"/>
          <p:cNvSpPr>
            <a:spLocks noGrp="1"/>
          </p:cNvSpPr>
          <p:nvPr>
            <p:ph type="body" sz="quarter" idx="10"/>
          </p:nvPr>
        </p:nvSpPr>
        <p:spPr>
          <a:xfrm>
            <a:off x="334963" y="872068"/>
            <a:ext cx="11522075" cy="4898496"/>
          </a:xfrm>
        </p:spPr>
        <p:txBody>
          <a:bodyPr/>
          <a:lstStyle/>
          <a:p>
            <a:pPr marL="0" indent="457200" algn="just">
              <a:lnSpc>
                <a:spcPct val="100000"/>
              </a:lnSpc>
              <a:spcBef>
                <a:spcPts val="0"/>
              </a:spcBef>
              <a:buNone/>
            </a:pPr>
            <a:endParaRPr lang="uk-UA" sz="200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Валютне регулювання </a:t>
            </a:r>
            <a:r>
              <a:rPr lang="uk-UA" sz="2000" b="0" dirty="0">
                <a:solidFill>
                  <a:schemeClr val="tx1">
                    <a:lumMod val="50000"/>
                  </a:schemeClr>
                </a:solidFill>
                <a:latin typeface="Times New Roman" pitchFamily="18" charset="0"/>
                <a:cs typeface="Times New Roman" pitchFamily="18" charset="0"/>
              </a:rPr>
              <a:t>полягає у діяльності держави та уповноважених нею органів, спрямоване на регламентацію міжнародних розрахунків та порядок здійснення операцій з валютними цінностями.</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Тобто, валютне регулювання є сукупністю нормативних документів, установлених органами валютного регулювання у законодавчому чи адміністративному порядку, що спрямовані на регулювання потоків капіталу в країну та за її межі, а також валютних операцій, що здійснюються в межах держави, з метою підтримання стабільності курсу національної грошової одиниці, достатнього рівня валютних резервів і збалансованості міжнародних платежів. </a:t>
            </a: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Метою валютного регулювання </a:t>
            </a:r>
            <a:r>
              <a:rPr lang="uk-UA" sz="2000" b="0" dirty="0">
                <a:solidFill>
                  <a:schemeClr val="tx1">
                    <a:lumMod val="50000"/>
                  </a:schemeClr>
                </a:solidFill>
                <a:latin typeface="Times New Roman" pitchFamily="18" charset="0"/>
                <a:cs typeface="Times New Roman" pitchFamily="18" charset="0"/>
              </a:rPr>
              <a:t>є підтримка економічної стабільності й утворення надійного фундаменту для розвитку міжнародних економічних відносин шляхом впливу на валютний курс і на валютно-обмінні операції.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У економічній літературі визначають два методи валютного регулювання — </a:t>
            </a:r>
            <a:r>
              <a:rPr lang="uk-UA" sz="2000" i="1" u="sng" dirty="0">
                <a:solidFill>
                  <a:schemeClr val="tx1">
                    <a:lumMod val="50000"/>
                  </a:schemeClr>
                </a:solidFill>
                <a:latin typeface="Times New Roman" pitchFamily="18" charset="0"/>
                <a:cs typeface="Times New Roman" pitchFamily="18" charset="0"/>
              </a:rPr>
              <a:t>ринковий і державний. </a:t>
            </a:r>
            <a:r>
              <a:rPr lang="uk-UA" sz="2000" b="0" dirty="0">
                <a:solidFill>
                  <a:schemeClr val="tx1">
                    <a:lumMod val="50000"/>
                  </a:schemeClr>
                </a:solidFill>
                <a:latin typeface="Times New Roman" pitchFamily="18" charset="0"/>
                <a:cs typeface="Times New Roman" pitchFamily="18" charset="0"/>
              </a:rPr>
              <a:t>Ці методи доповнюють один одного, однак співвідношення між ними постійно змінюється залежно від конкретної економічної ситуації.</a:t>
            </a:r>
          </a:p>
        </p:txBody>
      </p:sp>
    </p:spTree>
    <p:extLst>
      <p:ext uri="{BB962C8B-B14F-4D97-AF65-F5344CB8AC3E}">
        <p14:creationId xmlns:p14="http://schemas.microsoft.com/office/powerpoint/2010/main" val="1203491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F3B330-5D87-4D1A-BB77-F7007138D94F}"/>
              </a:ext>
            </a:extLst>
          </p:cNvPr>
          <p:cNvSpPr txBox="1"/>
          <p:nvPr/>
        </p:nvSpPr>
        <p:spPr>
          <a:xfrm>
            <a:off x="1181100" y="573971"/>
            <a:ext cx="10144125" cy="4801314"/>
          </a:xfrm>
          <a:prstGeom prst="rect">
            <a:avLst/>
          </a:prstGeom>
          <a:noFill/>
        </p:spPr>
        <p:txBody>
          <a:bodyPr wrap="square">
            <a:spAutoFit/>
          </a:bodyPr>
          <a:lstStyle/>
          <a:p>
            <a:pPr algn="just"/>
            <a:r>
              <a:rPr lang="uk-UA" dirty="0"/>
              <a:t>По-друге, важливим інструментом стало запровадження принципу </a:t>
            </a:r>
            <a:r>
              <a:rPr lang="uk-UA" b="1" dirty="0"/>
              <a:t>пріоритетності критичного імпорту</a:t>
            </a:r>
            <a:r>
              <a:rPr lang="uk-UA" dirty="0"/>
              <a:t>. Критичний імпорт — це перелік товарів і послуг, імпорт яких визнається державою </a:t>
            </a:r>
            <a:r>
              <a:rPr lang="uk-UA" dirty="0" err="1"/>
              <a:t>життєво</a:t>
            </a:r>
            <a:r>
              <a:rPr lang="uk-UA" dirty="0"/>
              <a:t> необхідним для функціонування економіки, обороноздатності та забезпечення базових потреб населення. До нього, як правило, належать:</a:t>
            </a:r>
          </a:p>
          <a:p>
            <a:pPr algn="just">
              <a:buFont typeface="Arial" panose="020B0604020202020204" pitchFamily="34" charset="0"/>
              <a:buChar char="•"/>
            </a:pPr>
            <a:r>
              <a:rPr lang="uk-UA" dirty="0"/>
              <a:t>енергоносії (газ, нафта, паливо);</a:t>
            </a:r>
          </a:p>
          <a:p>
            <a:pPr algn="just">
              <a:buFont typeface="Arial" panose="020B0604020202020204" pitchFamily="34" charset="0"/>
              <a:buChar char="•"/>
            </a:pPr>
            <a:r>
              <a:rPr lang="uk-UA" dirty="0"/>
              <a:t>лікарські засоби та медичне обладнання;</a:t>
            </a:r>
          </a:p>
          <a:p>
            <a:pPr algn="just">
              <a:buFont typeface="Arial" panose="020B0604020202020204" pitchFamily="34" charset="0"/>
              <a:buChar char="•"/>
            </a:pPr>
            <a:r>
              <a:rPr lang="uk-UA" dirty="0"/>
              <a:t>військова та подвійного призначення продукція;</a:t>
            </a:r>
          </a:p>
          <a:p>
            <a:pPr algn="just">
              <a:buFont typeface="Arial" panose="020B0604020202020204" pitchFamily="34" charset="0"/>
              <a:buChar char="•"/>
            </a:pPr>
            <a:r>
              <a:rPr lang="uk-UA" dirty="0"/>
              <a:t>продовольчі товари першої необхідності;</a:t>
            </a:r>
          </a:p>
          <a:p>
            <a:pPr algn="just">
              <a:buFont typeface="Arial" panose="020B0604020202020204" pitchFamily="34" charset="0"/>
              <a:buChar char="•"/>
            </a:pPr>
            <a:r>
              <a:rPr lang="uk-UA" dirty="0"/>
              <a:t>сировина і комплектуючі для критичних галузей (енергетика, агросектор, транспорт).</a:t>
            </a:r>
          </a:p>
          <a:p>
            <a:pPr algn="just"/>
            <a:r>
              <a:rPr lang="uk-UA" dirty="0"/>
              <a:t>У перші місяці війни валютні платежі за імпорт фактично дозволялися переважно лише за такими критичними позиціями, які визначалися урядом і НБУ у вигляді спеціальних переліків. Надалі цей підхід було пом’якшено, однак принцип пріоритетності зберігається: банки і надалі оцінюють економічну доцільність імпортних операцій і їх вплив на валютний ринок.</a:t>
            </a:r>
          </a:p>
          <a:p>
            <a:pPr algn="just"/>
            <a:endParaRPr lang="uk-UA" dirty="0"/>
          </a:p>
        </p:txBody>
      </p:sp>
    </p:spTree>
    <p:extLst>
      <p:ext uri="{BB962C8B-B14F-4D97-AF65-F5344CB8AC3E}">
        <p14:creationId xmlns:p14="http://schemas.microsoft.com/office/powerpoint/2010/main" val="2336646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DF88AD7-F200-4CB1-85B6-3C0AAA68C649}"/>
              </a:ext>
            </a:extLst>
          </p:cNvPr>
          <p:cNvSpPr txBox="1"/>
          <p:nvPr/>
        </p:nvSpPr>
        <p:spPr>
          <a:xfrm>
            <a:off x="1304924" y="711696"/>
            <a:ext cx="9915525" cy="3970318"/>
          </a:xfrm>
          <a:prstGeom prst="rect">
            <a:avLst/>
          </a:prstGeom>
          <a:noFill/>
        </p:spPr>
        <p:txBody>
          <a:bodyPr wrap="square">
            <a:spAutoFit/>
          </a:bodyPr>
          <a:lstStyle/>
          <a:p>
            <a:pPr algn="just"/>
            <a:r>
              <a:rPr lang="uk-UA" dirty="0"/>
              <a:t>По-третє, посилено </a:t>
            </a:r>
            <a:r>
              <a:rPr lang="uk-UA" b="1" dirty="0"/>
              <a:t>контроль за цільовим використанням валютних коштів</a:t>
            </a:r>
            <a:r>
              <a:rPr lang="uk-UA" dirty="0"/>
              <a:t>. Це означає, що придбання іноземної валюти та її подальше використання підприємствами має чітко відповідати заявленій меті, підтвердженій документами (контрактами, інвойсами тощо). Банки здійснюють перевірку економічного змісту операцій, їх відповідності зовнішньоекономічному договору, а також відсутності ознак фіктивності або виведення капіталу. У разі виявлення </a:t>
            </a:r>
            <a:r>
              <a:rPr lang="uk-UA" dirty="0" err="1"/>
              <a:t>невідповідностей</a:t>
            </a:r>
            <a:r>
              <a:rPr lang="uk-UA" dirty="0"/>
              <a:t> операція може бути зупинена або відхилена.</a:t>
            </a:r>
          </a:p>
          <a:p>
            <a:pPr algn="just"/>
            <a:r>
              <a:rPr lang="uk-UA" dirty="0"/>
              <a:t>Таким чином, в умовах воєнного стану валютне регулювання набуває характеру керованого режиму, де держава фактично перерозподіляє валютні ресурси на користь стратегічно важливих напрямів. У цьому контексті валютна виручка від експорту відіграє критично важливу роль, оскільки саме вона формує основне джерело надходження іноземної валюти в країну, забезпечує можливість фінансування імпорту критичних товарів і підтримує загальну макрофінансову стабільність.</a:t>
            </a:r>
          </a:p>
        </p:txBody>
      </p:sp>
    </p:spTree>
    <p:extLst>
      <p:ext uri="{BB962C8B-B14F-4D97-AF65-F5344CB8AC3E}">
        <p14:creationId xmlns:p14="http://schemas.microsoft.com/office/powerpoint/2010/main" val="3441214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FD144B-DDAD-4678-8C39-E293729CE2CF}"/>
              </a:ext>
            </a:extLst>
          </p:cNvPr>
          <p:cNvSpPr txBox="1"/>
          <p:nvPr/>
        </p:nvSpPr>
        <p:spPr>
          <a:xfrm>
            <a:off x="1200150" y="396359"/>
            <a:ext cx="9953625" cy="1169551"/>
          </a:xfrm>
          <a:prstGeom prst="rect">
            <a:avLst/>
          </a:prstGeom>
          <a:noFill/>
        </p:spPr>
        <p:txBody>
          <a:bodyPr wrap="square">
            <a:spAutoFit/>
          </a:bodyPr>
          <a:lstStyle/>
          <a:p>
            <a:pPr algn="ctr"/>
            <a:r>
              <a:rPr lang="uk-UA" sz="3500" b="1" i="1" u="sng" dirty="0">
                <a:solidFill>
                  <a:schemeClr val="tx1">
                    <a:lumMod val="75000"/>
                  </a:schemeClr>
                </a:solidFill>
                <a:latin typeface="Times New Roman" pitchFamily="18" charset="0"/>
                <a:ea typeface="+mj-ea"/>
                <a:cs typeface="Times New Roman" pitchFamily="18" charset="0"/>
              </a:rPr>
              <a:t>3. Порядок відкриття рахунків в іноземній валюті</a:t>
            </a:r>
          </a:p>
        </p:txBody>
      </p:sp>
      <p:sp>
        <p:nvSpPr>
          <p:cNvPr id="6" name="TextBox 5">
            <a:extLst>
              <a:ext uri="{FF2B5EF4-FFF2-40B4-BE49-F238E27FC236}">
                <a16:creationId xmlns:a16="http://schemas.microsoft.com/office/drawing/2014/main" id="{1E9B965F-8623-44DD-BFFC-2D32DACB1000}"/>
              </a:ext>
            </a:extLst>
          </p:cNvPr>
          <p:cNvSpPr txBox="1"/>
          <p:nvPr/>
        </p:nvSpPr>
        <p:spPr>
          <a:xfrm>
            <a:off x="985837" y="1720840"/>
            <a:ext cx="10382250" cy="3416320"/>
          </a:xfrm>
          <a:prstGeom prst="rect">
            <a:avLst/>
          </a:prstGeom>
          <a:noFill/>
        </p:spPr>
        <p:txBody>
          <a:bodyPr wrap="square">
            <a:spAutoFit/>
          </a:bodyPr>
          <a:lstStyle/>
          <a:p>
            <a:pPr algn="just"/>
            <a:r>
              <a:rPr lang="uk-UA" dirty="0"/>
              <a:t>Порядок відкриття рахунків в іноземній валюті в Україні регулюється нормами Закону України «Про валюту і валютні операції», нормативними актами Національного банку України, насамперед </a:t>
            </a:r>
            <a:r>
              <a:rPr lang="uk-UA" b="1" dirty="0"/>
              <a:t>Інструкцією про порядок відкриття та закриття рахунків клієнтів банків (Постанова НБУ №162)</a:t>
            </a:r>
            <a:r>
              <a:rPr lang="uk-UA" dirty="0"/>
              <a:t>, а також законодавством у сфері фінансового моніторингу. Цей процес є частиною валютного регулювання і передбачає обов’язкову ідентифікацію клієнта, перевірку його діяльності та відкриття рахунку виключно через уповноважені банки.</a:t>
            </a:r>
          </a:p>
          <a:p>
            <a:pPr algn="just"/>
            <a:r>
              <a:rPr lang="uk-UA" dirty="0"/>
              <a:t>Відкриття рахунків в іноземній валюті можливе для резидентів (юридичних осіб, фізичних осіб-підприємців, фізичних осіб) та нерезидентів. Для підприємств, що здійснюють зовнішньоекономічну діяльність, валютний рахунок є необхідною умовою для проведення міжнародних розрахунків, отримання валютної виручки та виконання зовнішньоекономічних контрактів.</a:t>
            </a:r>
          </a:p>
        </p:txBody>
      </p:sp>
    </p:spTree>
    <p:extLst>
      <p:ext uri="{BB962C8B-B14F-4D97-AF65-F5344CB8AC3E}">
        <p14:creationId xmlns:p14="http://schemas.microsoft.com/office/powerpoint/2010/main" val="1291615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2AB634-7773-4AA3-BDE9-360D18B8FDE2}"/>
              </a:ext>
            </a:extLst>
          </p:cNvPr>
          <p:cNvSpPr txBox="1"/>
          <p:nvPr/>
        </p:nvSpPr>
        <p:spPr>
          <a:xfrm>
            <a:off x="699655" y="800065"/>
            <a:ext cx="10792690" cy="3970318"/>
          </a:xfrm>
          <a:prstGeom prst="rect">
            <a:avLst/>
          </a:prstGeom>
          <a:noFill/>
        </p:spPr>
        <p:txBody>
          <a:bodyPr wrap="square">
            <a:spAutoFit/>
          </a:bodyPr>
          <a:lstStyle/>
          <a:p>
            <a:pPr algn="just"/>
            <a:r>
              <a:rPr lang="uk-UA" dirty="0"/>
              <a:t>Процедура відкриття рахунку починається з подання клієнтом до банку відповідного пакета документів. Для юридичних осіб-резидентів це, як правило: заява на відкриття рахунку, установчі документи (або відомості з ЄДР), документи, що підтверджують повноваження керівника, картка із зразками підписів (у разі потреби), а також інформація про структуру власності та кінцевих </a:t>
            </a:r>
            <a:r>
              <a:rPr lang="uk-UA" dirty="0" err="1"/>
              <a:t>бенефіціарних</a:t>
            </a:r>
            <a:r>
              <a:rPr lang="uk-UA" dirty="0"/>
              <a:t> власників. Для фізичних осіб подаються паспортні дані та реєстраційний номер платника податків. В умовах сучасного регулювання значна частина цих даних може отримуватися банком самостійно через державні реєстри.</a:t>
            </a:r>
          </a:p>
          <a:p>
            <a:pPr algn="just"/>
            <a:r>
              <a:rPr lang="uk-UA" dirty="0"/>
              <a:t>Обов’язковим етапом є </a:t>
            </a:r>
            <a:r>
              <a:rPr lang="uk-UA" b="1" dirty="0"/>
              <a:t>ідентифікація та верифікація клієнта</a:t>
            </a:r>
            <a:r>
              <a:rPr lang="uk-UA" dirty="0"/>
              <a:t>, а також проведення банком процедур фінансового моніторингу (</a:t>
            </a:r>
            <a:r>
              <a:rPr lang="en-GB" dirty="0"/>
              <a:t>KYC — know your customer). </a:t>
            </a:r>
            <a:r>
              <a:rPr lang="uk-UA" dirty="0"/>
              <a:t>Банк оцінює характер діяльності клієнта, джерела походження коштів, ризиковість операцій, а також відповідність майбутніх валютних операцій вимогам законодавства. У разі підвищеного ризику банк має право відмовити у відкритті рахунку або вимагати додаткові документи.</a:t>
            </a:r>
          </a:p>
        </p:txBody>
      </p:sp>
    </p:spTree>
    <p:extLst>
      <p:ext uri="{BB962C8B-B14F-4D97-AF65-F5344CB8AC3E}">
        <p14:creationId xmlns:p14="http://schemas.microsoft.com/office/powerpoint/2010/main" val="345772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3B7AC76-AB99-4BB5-B22D-C16F852D1A7D}"/>
              </a:ext>
            </a:extLst>
          </p:cNvPr>
          <p:cNvSpPr txBox="1"/>
          <p:nvPr/>
        </p:nvSpPr>
        <p:spPr>
          <a:xfrm>
            <a:off x="872835" y="924709"/>
            <a:ext cx="9809019" cy="3970318"/>
          </a:xfrm>
          <a:prstGeom prst="rect">
            <a:avLst/>
          </a:prstGeom>
          <a:noFill/>
        </p:spPr>
        <p:txBody>
          <a:bodyPr wrap="square">
            <a:spAutoFit/>
          </a:bodyPr>
          <a:lstStyle/>
          <a:p>
            <a:pPr algn="just"/>
            <a:r>
              <a:rPr lang="uk-UA" dirty="0"/>
              <a:t>Після завершення перевірки між банком і клієнтом укладається договір про обслуговування банківського рахунку, у якому визначаються умови обслуговування, порядок проведення операцій, тарифи та права і обов’язки сторін. Рахунок відкривається в конкретній іноземній валюті (долари США, євро, інші валюти) і може використовуватися для зарахування валютної виручки, здійснення платежів за імпортними контрактами, обслуговування кредитів та інших валютних операцій.</a:t>
            </a:r>
          </a:p>
          <a:p>
            <a:pPr algn="just"/>
            <a:r>
              <a:rPr lang="uk-UA" dirty="0"/>
              <a:t>Особливістю відкриття валютних рахунків є те, що всі операції за ними підлягають </a:t>
            </a:r>
            <a:r>
              <a:rPr lang="uk-UA" b="1" dirty="0"/>
              <a:t>валютному нагляду банку</a:t>
            </a:r>
            <a:r>
              <a:rPr lang="uk-UA" dirty="0"/>
              <a:t>. Це означає, що банк контролює відповідність операцій зовнішньоекономічним договорам, строки розрахунків, цільове використання валюти, а також дотримання встановлених Національним банком обмежень. В умовах воєнного стану банки додатково перевіряють відповідність операцій діючим валютним обмеженням (зокрема щодо переказів за кордон, купівлі валюти, виплати дивідендів тощо).</a:t>
            </a:r>
          </a:p>
        </p:txBody>
      </p:sp>
    </p:spTree>
    <p:extLst>
      <p:ext uri="{BB962C8B-B14F-4D97-AF65-F5344CB8AC3E}">
        <p14:creationId xmlns:p14="http://schemas.microsoft.com/office/powerpoint/2010/main" val="977624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873F57-82BE-4139-A4F7-E38D4C91B5FF}"/>
              </a:ext>
            </a:extLst>
          </p:cNvPr>
          <p:cNvSpPr txBox="1"/>
          <p:nvPr/>
        </p:nvSpPr>
        <p:spPr>
          <a:xfrm>
            <a:off x="1246909" y="896771"/>
            <a:ext cx="9850582" cy="3139321"/>
          </a:xfrm>
          <a:prstGeom prst="rect">
            <a:avLst/>
          </a:prstGeom>
          <a:noFill/>
        </p:spPr>
        <p:txBody>
          <a:bodyPr wrap="square">
            <a:spAutoFit/>
          </a:bodyPr>
          <a:lstStyle/>
          <a:p>
            <a:pPr algn="just"/>
            <a:r>
              <a:rPr lang="uk-UA" dirty="0"/>
              <a:t>Зарахування коштів на валютний рахунок здійснюється, як правило, через міжнародні платіжні системи (</a:t>
            </a:r>
            <a:r>
              <a:rPr lang="en-GB" dirty="0"/>
              <a:t>SWIFT) </a:t>
            </a:r>
            <a:r>
              <a:rPr lang="uk-UA" dirty="0"/>
              <a:t>або внутрішньобанківські перекази, після чого банк ідентифікує платіж і, у разі потреби, співвідносить його з відповідним зовнішньоекономічним контрактом. Для підприємств це має особливе значення, оскільки саме через валютні рахунки відбувається облік і контроль валютної виручки.</a:t>
            </a:r>
          </a:p>
          <a:p>
            <a:pPr algn="just"/>
            <a:r>
              <a:rPr lang="uk-UA" dirty="0"/>
              <a:t>Таким чином, порядок відкриття рахунків в іноземній валюті в Україні є формалізованою процедурою, що поєднує банківське обслуговування з елементами державного валютного контролю. Він забезпечує прозорість валютних операцій, їх відповідність законодавству та інтеграцію підприємств у систему міжнародних розрахунків.</a:t>
            </a:r>
          </a:p>
        </p:txBody>
      </p:sp>
    </p:spTree>
    <p:extLst>
      <p:ext uri="{BB962C8B-B14F-4D97-AF65-F5344CB8AC3E}">
        <p14:creationId xmlns:p14="http://schemas.microsoft.com/office/powerpoint/2010/main" val="4107593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85738" y="220663"/>
            <a:ext cx="11671300" cy="5549900"/>
          </a:xfrm>
        </p:spPr>
        <p:txBody>
          <a:bodyPr>
            <a:noAutofit/>
          </a:bodyPr>
          <a:lstStyle/>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Ринкове регулювання </a:t>
            </a:r>
            <a:r>
              <a:rPr lang="uk-UA" sz="2000" b="0" dirty="0">
                <a:solidFill>
                  <a:schemeClr val="tx1">
                    <a:lumMod val="50000"/>
                  </a:schemeClr>
                </a:solidFill>
                <a:latin typeface="Times New Roman" pitchFamily="18" charset="0"/>
                <a:cs typeface="Times New Roman" pitchFamily="18" charset="0"/>
              </a:rPr>
              <a:t>діє на основі закону вартості, закону попиту та пропозиції, базується на конкуренції й породжує розвиток. При цьому також має місце і </a:t>
            </a:r>
            <a:r>
              <a:rPr lang="uk-UA" sz="2000" i="1" u="sng" dirty="0">
                <a:solidFill>
                  <a:schemeClr val="tx1">
                    <a:lumMod val="50000"/>
                  </a:schemeClr>
                </a:solidFill>
                <a:latin typeface="Times New Roman" pitchFamily="18" charset="0"/>
                <a:cs typeface="Times New Roman" pitchFamily="18" charset="0"/>
              </a:rPr>
              <a:t>державне регулювання, </a:t>
            </a:r>
            <a:r>
              <a:rPr lang="uk-UA" sz="2000" b="0" dirty="0">
                <a:solidFill>
                  <a:schemeClr val="tx1">
                    <a:lumMod val="50000"/>
                  </a:schemeClr>
                </a:solidFill>
                <a:latin typeface="Times New Roman" pitchFamily="18" charset="0"/>
                <a:cs typeface="Times New Roman" pitchFamily="18" charset="0"/>
              </a:rPr>
              <a:t>що спрямоване на визначення негативних наслідків ринкового регулювання валютних відносин, оскільки валютні відносини відчутно впливають на внутрішній економічний розвиток. Як правило, в умовах кризових ситуацій посилюється державне валютне регулювання (регламентація державою поведінки суб'єктів валютного ринку), тоді як ринковому відводиться другорядна роль. </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Валютне регулювання буває </a:t>
            </a:r>
            <a:r>
              <a:rPr lang="uk-UA" sz="2000" i="1" u="sng" dirty="0">
                <a:solidFill>
                  <a:schemeClr val="tx1">
                    <a:lumMod val="50000"/>
                  </a:schemeClr>
                </a:solidFill>
                <a:latin typeface="Times New Roman" pitchFamily="18" charset="0"/>
                <a:cs typeface="Times New Roman" pitchFamily="18" charset="0"/>
              </a:rPr>
              <a:t>прямим і непрямим. </a:t>
            </a:r>
            <a:r>
              <a:rPr lang="uk-UA" sz="2000" b="0" dirty="0">
                <a:solidFill>
                  <a:schemeClr val="tx1">
                    <a:lumMod val="50000"/>
                  </a:schemeClr>
                </a:solidFill>
                <a:latin typeface="Times New Roman" pitchFamily="18" charset="0"/>
                <a:cs typeface="Times New Roman" pitchFamily="18" charset="0"/>
              </a:rPr>
              <a:t>Пряме валютне регулювання полягає в корекції поведінки суб'єктів ринку через застосування обмежуючих законодавчих актів і втручання органів виконавчої влади. Непряме валютне регулювання - у використанні економічних, зокрема валютно-кредитних, методів впливу на поведінку економічних агентів ринку.</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4687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body" sz="quarter" idx="10"/>
          </p:nvPr>
        </p:nvSpPr>
        <p:spPr>
          <a:xfrm>
            <a:off x="143933" y="143933"/>
            <a:ext cx="11687705" cy="5985934"/>
          </a:xfrm>
        </p:spPr>
        <p:txBody>
          <a:bodyPr/>
          <a:lstStyle/>
          <a:p>
            <a:pPr marL="0" indent="0" algn="ctr">
              <a:lnSpc>
                <a:spcPct val="100000"/>
              </a:lnSpc>
              <a:spcBef>
                <a:spcPts val="0"/>
              </a:spcBef>
              <a:buNone/>
            </a:pPr>
            <a:r>
              <a:rPr lang="uk-UA" sz="1500" i="1" u="sng" dirty="0">
                <a:solidFill>
                  <a:schemeClr val="tx1">
                    <a:lumMod val="50000"/>
                  </a:schemeClr>
                </a:solidFill>
                <a:latin typeface="Times New Roman" pitchFamily="18" charset="0"/>
                <a:cs typeface="Times New Roman" pitchFamily="18" charset="0"/>
              </a:rPr>
              <a:t>Напрямки валютного регулювання:</a:t>
            </a:r>
          </a:p>
          <a:p>
            <a:pPr marL="0" indent="0" algn="ctr">
              <a:lnSpc>
                <a:spcPct val="100000"/>
              </a:lnSpc>
              <a:spcBef>
                <a:spcPts val="0"/>
              </a:spcBef>
              <a:buNone/>
            </a:pPr>
            <a:endParaRPr lang="uk-UA" sz="1500" i="1" u="sng"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формування і оновлення законодавчої і нормативної бази зовнішніх валютно-фінансових відносин;</a:t>
            </a:r>
          </a:p>
          <a:p>
            <a:pPr marL="0" indent="457200"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 формування механізму щоденного валютного контролю з метою забезпечення дотримання учасниками зовнішньоекономічної діяльності при виконанні валютних операцій валютного законодавства; </a:t>
            </a:r>
          </a:p>
          <a:p>
            <a:pPr marL="0" indent="457200"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здійснення оперативного впливу на функціонування валютного механізму (визначення режиму валютного курсу гривні по відношенню до іноземних валют, регулювання динаміки ринкового валютного курсу, вживання заходів, спрямованих на забезпечення достатнього рівня і найбільш ефективної структури офіційних золотовалютних резервів тощо).</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Залежно від рівня валютного регулювання виділяють </a:t>
            </a:r>
            <a:r>
              <a:rPr lang="uk-UA" sz="1500" i="1" u="sng" dirty="0">
                <a:solidFill>
                  <a:schemeClr val="tx1">
                    <a:lumMod val="50000"/>
                  </a:schemeClr>
                </a:solidFill>
                <a:latin typeface="Times New Roman" pitchFamily="18" charset="0"/>
                <a:cs typeface="Times New Roman" pitchFamily="18" charset="0"/>
              </a:rPr>
              <a:t>світову і національну валютні системи. </a:t>
            </a:r>
            <a:r>
              <a:rPr lang="uk-UA" sz="1500" b="0" dirty="0">
                <a:solidFill>
                  <a:schemeClr val="tx1">
                    <a:lumMod val="50000"/>
                  </a:schemeClr>
                </a:solidFill>
                <a:latin typeface="Times New Roman" pitchFamily="18" charset="0"/>
                <a:cs typeface="Times New Roman" pitchFamily="18" charset="0"/>
              </a:rPr>
              <a:t>Світова валютна система є формою організації міжнародних валютних відносин, обумовлених розвитком світового господарства і зафіксованих у міждержавних угодах. </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Основними елементами якої є: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національні і колективні резервні валютні одиниці;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склад і структура міждержавних і ліквідних активів (валютні кошти та золоті резерви);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механізм валютних паритетів і курсів; (</a:t>
            </a:r>
            <a:r>
              <a:rPr lang="uk-UA" sz="1500" dirty="0">
                <a:solidFill>
                  <a:schemeClr val="tx1">
                    <a:lumMod val="50000"/>
                  </a:schemeClr>
                </a:solidFill>
                <a:latin typeface="Times New Roman" pitchFamily="18" charset="0"/>
                <a:cs typeface="Times New Roman" pitchFamily="18" charset="0"/>
              </a:rPr>
              <a:t>Золотий паритет</a:t>
            </a:r>
            <a:r>
              <a:rPr lang="uk-UA" sz="1500" b="0" dirty="0">
                <a:solidFill>
                  <a:schemeClr val="tx1">
                    <a:lumMod val="50000"/>
                  </a:schemeClr>
                </a:solidFill>
                <a:latin typeface="Times New Roman" pitchFamily="18" charset="0"/>
                <a:cs typeface="Times New Roman" pitchFamily="18" charset="0"/>
              </a:rPr>
              <a:t> — </a:t>
            </a:r>
            <a:r>
              <a:rPr lang="uk-UA" sz="1500" b="0" dirty="0" err="1">
                <a:solidFill>
                  <a:schemeClr val="tx1">
                    <a:lumMod val="50000"/>
                  </a:schemeClr>
                </a:solidFill>
                <a:latin typeface="Times New Roman" pitchFamily="18" charset="0"/>
                <a:cs typeface="Times New Roman" pitchFamily="18" charset="0"/>
              </a:rPr>
              <a:t>співвідношення вал</a:t>
            </a:r>
            <a:r>
              <a:rPr lang="uk-UA" sz="1500" b="0" dirty="0">
                <a:solidFill>
                  <a:schemeClr val="tx1">
                    <a:lumMod val="50000"/>
                  </a:schemeClr>
                </a:solidFill>
                <a:latin typeface="Times New Roman" pitchFamily="18" charset="0"/>
                <a:cs typeface="Times New Roman" pitchFamily="18" charset="0"/>
              </a:rPr>
              <a:t>ют різних країн вимірюване співвідношенням їхнього золотого вмісту. Валютний паритет — це співвідношення між валютами різних країн, що встановлюється законодавчо. Валютні паритети знаходяться в основі валютних курсів, які інколи відхиляються від паритетів. Якщо при «золотому стандарті» валютні паритети визначалися шляхом співвідношення кількостей грошового металу, яким відповідали грошові одиниці, а за </a:t>
            </a:r>
            <a:r>
              <a:rPr lang="uk-UA" sz="1500" b="0" dirty="0" err="1">
                <a:solidFill>
                  <a:schemeClr val="tx1">
                    <a:lumMod val="50000"/>
                  </a:schemeClr>
                </a:solidFill>
                <a:latin typeface="Times New Roman" pitchFamily="18" charset="0"/>
                <a:cs typeface="Times New Roman" pitchFamily="18" charset="0"/>
              </a:rPr>
              <a:t>Бреттон-Вудською</a:t>
            </a:r>
            <a:r>
              <a:rPr lang="uk-UA" sz="1500" b="0" dirty="0">
                <a:solidFill>
                  <a:schemeClr val="tx1">
                    <a:lumMod val="50000"/>
                  </a:schemeClr>
                </a:solidFill>
                <a:latin typeface="Times New Roman" pitchFamily="18" charset="0"/>
                <a:cs typeface="Times New Roman" pitchFamily="18" charset="0"/>
              </a:rPr>
              <a:t> системою — ще й і співвідношення із доларом, то з 1978 року валютні паритети встановлюються на базі спеціальних прав запозичень (СПЗ). СПЗ являють собою міжнародні резервні кошти, які призначаються для регулювання сальдо платіжних балансів, поповнення офіційних резервів і розрахунків з Міжнародним валютним фондом.)</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умови взаємного обертання валют; (наявність чи відсутність валютних обмежень);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форми міжнародних розрахунків;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режим міжнародних валютних ринків і світового ринку золота;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статус міждержавних валютно-кредитних організацій, що регулюють валютні відносини</a:t>
            </a:r>
          </a:p>
        </p:txBody>
      </p:sp>
    </p:spTree>
    <p:extLst>
      <p:ext uri="{BB962C8B-B14F-4D97-AF65-F5344CB8AC3E}">
        <p14:creationId xmlns:p14="http://schemas.microsoft.com/office/powerpoint/2010/main" val="2033652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03201" y="313268"/>
            <a:ext cx="11653838" cy="5457296"/>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Основним суб'єктом регулювання міжнародних валютних відносин на міждержавному рівні є </a:t>
            </a:r>
            <a:r>
              <a:rPr lang="uk-UA" sz="2000" i="1" u="sng" dirty="0">
                <a:solidFill>
                  <a:schemeClr val="tx1">
                    <a:lumMod val="50000"/>
                  </a:schemeClr>
                </a:solidFill>
                <a:latin typeface="Times New Roman" pitchFamily="18" charset="0"/>
                <a:cs typeface="Times New Roman" pitchFamily="18" charset="0"/>
              </a:rPr>
              <a:t>Міжнародний валютний фонд (МВФ), </a:t>
            </a:r>
            <a:r>
              <a:rPr lang="uk-UA" sz="2000" b="0" dirty="0">
                <a:solidFill>
                  <a:schemeClr val="tx1">
                    <a:lumMod val="50000"/>
                  </a:schemeClr>
                </a:solidFill>
                <a:latin typeface="Times New Roman" pitchFamily="18" charset="0"/>
                <a:cs typeface="Times New Roman" pitchFamily="18" charset="0"/>
              </a:rPr>
              <a:t>який створений з метою: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забезпечення співробітництва у розв'язанні міжнародних валютних проблем;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сприяння стабілізації валют;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створення багатосторонньої системи платежів та розрахунків;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досягнення рівноваги платіжних балансів країн-учасниць. </a:t>
            </a: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МВФ виконує такі функції: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відслідковує розвиток міжнародної валютної системи, забезпечує її ефективне функціонування, а також здійснює аналіз виконання кожною країною спільних зобов'язань.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Суттєвий вплив на світову валютну систему мають і </a:t>
            </a:r>
            <a:r>
              <a:rPr lang="uk-UA" sz="2000" i="1" u="sng" dirty="0">
                <a:solidFill>
                  <a:schemeClr val="tx1">
                    <a:lumMod val="50000"/>
                  </a:schemeClr>
                </a:solidFill>
                <a:latin typeface="Times New Roman" pitchFamily="18" charset="0"/>
                <a:cs typeface="Times New Roman" pitchFamily="18" charset="0"/>
              </a:rPr>
              <a:t>регіональні об'єднання</a:t>
            </a:r>
            <a:r>
              <a:rPr lang="uk-UA" sz="2000" b="0" dirty="0">
                <a:solidFill>
                  <a:schemeClr val="tx1">
                    <a:lumMod val="50000"/>
                  </a:schemeClr>
                </a:solidFill>
                <a:latin typeface="Times New Roman" pitchFamily="18" charset="0"/>
                <a:cs typeface="Times New Roman" pitchFamily="18" charset="0"/>
              </a:rPr>
              <a:t>, в межах яких проводиться узгодження валютних політик держав-членів, або здійснюється спільна валютна політика. У цьому випадку спільне валютне регулювання спрямоване на розвиток торговельних відносин усередині інтеграційного об'єднання, на вільне переміщення факторів виробництва, а також сприяє зниженню впливу зовнішніх факторів на коливання обмінних курсів країн регіонального об'єднання. Прикладом може слугувати ЄС, країни-члени якого проводили спільну стабілізаційну політику щодо національних валют, на основі цього встановили їх співвідношення (паритети), а також ввели в обіг спільну грошову одиницю.</a:t>
            </a:r>
          </a:p>
        </p:txBody>
      </p:sp>
    </p:spTree>
    <p:extLst>
      <p:ext uri="{BB962C8B-B14F-4D97-AF65-F5344CB8AC3E}">
        <p14:creationId xmlns:p14="http://schemas.microsoft.com/office/powerpoint/2010/main" val="229837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28601" y="237068"/>
            <a:ext cx="11628438" cy="5533496"/>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Під </a:t>
            </a:r>
            <a:r>
              <a:rPr lang="uk-UA" sz="1800" i="1" u="sng" dirty="0">
                <a:solidFill>
                  <a:schemeClr val="tx1">
                    <a:lumMod val="50000"/>
                  </a:schemeClr>
                </a:solidFill>
                <a:latin typeface="Times New Roman" pitchFamily="18" charset="0"/>
                <a:cs typeface="Times New Roman" pitchFamily="18" charset="0"/>
              </a:rPr>
              <a:t>національною валютною системою </a:t>
            </a:r>
            <a:r>
              <a:rPr lang="uk-UA" sz="1800" b="0" dirty="0">
                <a:solidFill>
                  <a:schemeClr val="tx1">
                    <a:lumMod val="50000"/>
                  </a:schemeClr>
                </a:solidFill>
                <a:latin typeface="Times New Roman" pitchFamily="18" charset="0"/>
                <a:cs typeface="Times New Roman" pitchFamily="18" charset="0"/>
              </a:rPr>
              <a:t>розуміють частину грошової системи, форму організації валютних відносин країни, що визначається національним законодавством.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Основними елементами національної валютної системи є: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національна валютна одиниця;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склад офіційних золотовалютних резервів;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паритет валюти і механізм формування валютного курсу;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умови обертання валюти (наявність чи відсутність валютних обмежень);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порядок зовнішніх розрахунків країни;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режим національного валютного ринку і ринку золота;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положення національних органів регулювання валютних відносин країни.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Механізм регулювання на національному рівні, його інституційна структура, принципи та норми встановлюються законодавчими актами кожної країни з урахуванням принципів й рекомендацій, установлених МВФ та регіональними союзами.</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0" algn="just">
              <a:buNone/>
            </a:pPr>
            <a:endParaRPr lang="uk-UA" sz="2200" b="0" dirty="0">
              <a:solidFill>
                <a:schemeClr val="tx1">
                  <a:lumMod val="50000"/>
                </a:schemeClr>
              </a:solidFill>
              <a:latin typeface="Times New Roman" pitchFamily="18" charset="0"/>
              <a:cs typeface="Times New Roman" pitchFamily="18" charset="0"/>
            </a:endParaRPr>
          </a:p>
          <a:p>
            <a:endParaRPr lang="uk-UA" sz="22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4870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029" y="298448"/>
            <a:ext cx="11679237" cy="5975351"/>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Основні засади валютного регулювання в Україні закріплені в актах загального і спеціального законодавства. Зокрема, відповідно до статті 92 Конституції України виключно законами України встановлюється статус національної валюти, а також статус іноземних валют на території України. Згідно із статтею 10 Господарського кодексу України валютна політика є одним із основних напрямків економічної політики України, що спрямована на встановлення і підтримання паритетного курсу національної валюти щодо іноземних валют, стимулювання зростання державних валютних резервів та їх ефективне використання. Відповідно до статті 19 Господарського кодексу однією із сфер, у яких здійснюється державний контроль та нагляд, є сфера валютного регулювання; метою цього контролю є забезпечення дотримання валютного законодавства.</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Режим здійснення валютних операцій на території України, загальні принципи валютного регулювання повноваження державних органів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функції банків та інших кредитно-фінансових установ України в регулюванні валютних операцій, права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обов'язки суб'єктів валютних відносин установлені Декретом Кабінету Міністрів України «Про систему валютного регулювання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валютного контролю»(далі Декрет), а також іншими актами валютного законодавства.</a:t>
            </a:r>
          </a:p>
          <a:p>
            <a:pPr marL="0" indent="457200" algn="just">
              <a:lnSpc>
                <a:spcPct val="100000"/>
              </a:lnSpc>
              <a:spcBef>
                <a:spcPts val="0"/>
              </a:spcBef>
              <a:buNone/>
            </a:pPr>
            <a:r>
              <a:rPr lang="ru-RU" sz="2000" b="0" dirty="0" err="1">
                <a:solidFill>
                  <a:schemeClr val="tx1">
                    <a:lumMod val="50000"/>
                  </a:schemeClr>
                </a:solidFill>
                <a:latin typeface="Times New Roman" pitchFamily="18" charset="0"/>
                <a:cs typeface="Times New Roman" pitchFamily="18" charset="0"/>
              </a:rPr>
              <a:t>Зокрема</a:t>
            </a:r>
            <a:r>
              <a:rPr lang="ru-RU" sz="2000" b="0" dirty="0">
                <a:solidFill>
                  <a:schemeClr val="tx1">
                    <a:lumMod val="50000"/>
                  </a:schemeClr>
                </a:solidFill>
                <a:latin typeface="Times New Roman" pitchFamily="18" charset="0"/>
                <a:cs typeface="Times New Roman" pitchFamily="18" charset="0"/>
              </a:rPr>
              <a:t> Декрет </a:t>
            </a:r>
            <a:r>
              <a:rPr lang="ru-RU" sz="2000" b="0" dirty="0" err="1">
                <a:solidFill>
                  <a:schemeClr val="tx1">
                    <a:lumMod val="50000"/>
                  </a:schemeClr>
                </a:solidFill>
                <a:latin typeface="Times New Roman" pitchFamily="18" charset="0"/>
                <a:cs typeface="Times New Roman" pitchFamily="18" charset="0"/>
              </a:rPr>
              <a:t>містить</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визначення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основних</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термінів</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що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використовуються</a:t>
            </a:r>
            <a:r>
              <a:rPr lang="ru-RU" sz="2000" b="0" dirty="0">
                <a:solidFill>
                  <a:schemeClr val="tx1">
                    <a:lumMod val="50000"/>
                  </a:schemeClr>
                </a:solidFill>
                <a:latin typeface="Times New Roman" pitchFamily="18" charset="0"/>
                <a:cs typeface="Times New Roman" pitchFamily="18" charset="0"/>
              </a:rPr>
              <a:t> у </a:t>
            </a:r>
            <a:r>
              <a:rPr lang="ru-RU" sz="2000" b="0" dirty="0" err="1">
                <a:solidFill>
                  <a:schemeClr val="tx1">
                    <a:lumMod val="50000"/>
                  </a:schemeClr>
                </a:solidFill>
                <a:latin typeface="Times New Roman" pitchFamily="18" charset="0"/>
                <a:cs typeface="Times New Roman" pitchFamily="18" charset="0"/>
              </a:rPr>
              <a:t>сфері</a:t>
            </a:r>
            <a:r>
              <a:rPr lang="ru-RU" sz="2000" b="0" dirty="0">
                <a:solidFill>
                  <a:schemeClr val="tx1">
                    <a:lumMod val="50000"/>
                  </a:schemeClr>
                </a:solidFill>
                <a:latin typeface="Times New Roman" pitchFamily="18" charset="0"/>
                <a:cs typeface="Times New Roman" pitchFamily="18" charset="0"/>
              </a:rPr>
              <a:t> валютного </a:t>
            </a:r>
            <a:r>
              <a:rPr lang="ru-RU" sz="2000" b="0" dirty="0" err="1">
                <a:solidFill>
                  <a:schemeClr val="tx1">
                    <a:lumMod val="50000"/>
                  </a:schemeClr>
                </a:solidFill>
                <a:latin typeface="Times New Roman" pitchFamily="18" charset="0"/>
                <a:cs typeface="Times New Roman" pitchFamily="18" charset="0"/>
              </a:rPr>
              <a:t>регулювання</a:t>
            </a:r>
            <a:r>
              <a:rPr lang="ru-RU" sz="2000" b="0" dirty="0">
                <a:solidFill>
                  <a:schemeClr val="tx1">
                    <a:lumMod val="50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463033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11667" y="194734"/>
            <a:ext cx="11645371" cy="5575830"/>
          </a:xfrm>
        </p:spPr>
        <p:txBody>
          <a:bodyPr/>
          <a:lstStyle/>
          <a:p>
            <a:pPr marL="0" indent="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Так, поняття «валютні цінності» має такі значення (ст.1, п.1 Декрету):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валюта України </a:t>
            </a:r>
            <a:r>
              <a:rPr lang="uk-UA" sz="1800" b="0" dirty="0">
                <a:solidFill>
                  <a:schemeClr val="tx1">
                    <a:lumMod val="50000"/>
                  </a:schemeClr>
                </a:solidFill>
                <a:latin typeface="Times New Roman" pitchFamily="18" charset="0"/>
                <a:cs typeface="Times New Roman" pitchFamily="18" charset="0"/>
              </a:rPr>
              <a:t>— грошові знаки у вигляді банкнотів, казначейських білетів, монет, в інших формах, що перебувають в обігу та є законним платіжним засобом на території України, а також вилучені з обігу або такі, що вилучаються з нього, але підлягають обміну на грошові знаки, які перебувають в обігу, кошти на рахунках, у внесках в банківських та інших кредитно-фінансових установах на території України;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платіжні документи та інші цінні папери </a:t>
            </a:r>
            <a:r>
              <a:rPr lang="uk-UA" sz="1800" b="0" dirty="0">
                <a:solidFill>
                  <a:schemeClr val="tx1">
                    <a:lumMod val="50000"/>
                  </a:schemeClr>
                </a:solidFill>
                <a:latin typeface="Times New Roman" pitchFamily="18" charset="0"/>
                <a:cs typeface="Times New Roman" pitchFamily="18" charset="0"/>
              </a:rPr>
              <a:t>(акції, облігації, купони до них, бони, векселі (тратти), боргові розписки, акредитиви, чеки, банківські накази, депозитні сертифікати, ощадні книжки, інші фінансові та банківські документи), виражені у валюті України;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іноземна валюта </a:t>
            </a:r>
            <a:r>
              <a:rPr lang="uk-UA" sz="1800" b="0" dirty="0">
                <a:solidFill>
                  <a:schemeClr val="tx1">
                    <a:lumMod val="50000"/>
                  </a:schemeClr>
                </a:solidFill>
                <a:latin typeface="Times New Roman" pitchFamily="18" charset="0"/>
                <a:cs typeface="Times New Roman" pitchFamily="18" charset="0"/>
              </a:rPr>
              <a:t>— іноземні грошові знаки у вигляді банкнотів, казначейських білетів, монет, що перебувають в обігу та є законним платіжним засобом на території відповідної іноземної держави, а також вилучені з обігу або такі, що вилучаються з нього, але підлягають обмінові на грошові знаки, які перебувають в обігу, кошти у грошових одиницях іноземних держав і міжнародних розрахункових (клірингових) одиницях, що перебувають на рахунках або вносяться до банківських та інших кредитно-фінансових установ за межами України;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банківські метали </a:t>
            </a:r>
            <a:r>
              <a:rPr lang="uk-UA" sz="1800" b="0" dirty="0">
                <a:solidFill>
                  <a:schemeClr val="tx1">
                    <a:lumMod val="50000"/>
                  </a:schemeClr>
                </a:solidFill>
                <a:latin typeface="Times New Roman" pitchFamily="18" charset="0"/>
                <a:cs typeface="Times New Roman" pitchFamily="18" charset="0"/>
              </a:rPr>
              <a:t>— це золото, срібло, платина, метали платинової групи, доведені (</a:t>
            </a:r>
            <a:r>
              <a:rPr lang="uk-UA" sz="1800" b="0" dirty="0" err="1">
                <a:solidFill>
                  <a:schemeClr val="tx1">
                    <a:lumMod val="50000"/>
                  </a:schemeClr>
                </a:solidFill>
                <a:latin typeface="Times New Roman" pitchFamily="18" charset="0"/>
                <a:cs typeface="Times New Roman" pitchFamily="18" charset="0"/>
              </a:rPr>
              <a:t>афіновані</a:t>
            </a:r>
            <a:r>
              <a:rPr lang="uk-UA" sz="1800" b="0" dirty="0">
                <a:solidFill>
                  <a:schemeClr val="tx1">
                    <a:lumMod val="50000"/>
                  </a:schemeClr>
                </a:solidFill>
                <a:latin typeface="Times New Roman" pitchFamily="18" charset="0"/>
                <a:cs typeface="Times New Roman" pitchFamily="18" charset="0"/>
              </a:rPr>
              <a:t>) до найвищих проб відповідно до світових стандартів, у зливках і порошках, що мають сертифікат якості, а також монети, вироблені з дорогоцінних металів.</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84498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До валютних операцій належать (ст.1, п.2 Декрету):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пов'язані з переходом права власності на валютні цінності, за винятком операцій, які здійснюються між резидентами у валюті країни;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пов'язані з використанням валютних цінностей у міжнародному обігу як засобу платежу, з передачею заборгованості та інших зобов'язань, предметом яких є валютні цінності ;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пов'язані зі ввезенням, перерахуванням та вивозом з території країни валютних цінностей.</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Для валютних операцій використовуються валютні (обмінні) курси іноземних валют, виражені у валюті України, курси валютних цінностей в іноземних валютах, а також у розрахункових (клірингових) одиницях. Зазначені курси встановлюються Національним банком України за погодженням з Кабінетом Міністрів України (ст.8 Декрету).</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Валютний курс </a:t>
            </a:r>
            <a:r>
              <a:rPr lang="uk-UA" sz="1800" b="0" dirty="0">
                <a:solidFill>
                  <a:schemeClr val="tx1">
                    <a:lumMod val="50000"/>
                  </a:schemeClr>
                </a:solidFill>
                <a:latin typeface="Times New Roman" pitchFamily="18" charset="0"/>
                <a:cs typeface="Times New Roman" pitchFamily="18" charset="0"/>
              </a:rPr>
              <a:t>— це ціна грошової одиниці валюти, що виражена у грошових одиницях іншої країни. Основними економічними факторами, що впливають на валютний курс, є: стан платіжного балансу країни, рівень процентних ставок, рівень інфляції, міграція короткочасних капіталів між країнами тощо. Різкі зміни курсу валюти суттєво впливають на розвиток як внутрішніх господарських процесів, так і на зовнішньоекономічні позиції тієї чи іншої країни. Йдеться про вплив валютного курсу на зовнішню торгівлю, рух короткочасного та довгострокового капіталу, розміри заборгованості, платіжний баланс тощо. Залежно від того, як встановлюється валютний курс, можливі два крайніх варіанти: курс може бути жорстко фіксований до іноземної валюти або може вільно плавати залежно від співвідношення попиту та пропозиції на іноземну валюту. Між цими двома полярними варіантами можливі численні комбінації елементів плаваючого і фіксованого курсів.</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3706968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1814</TotalTime>
  <Words>4152</Words>
  <Application>Microsoft Office PowerPoint</Application>
  <PresentationFormat>Широкий екран</PresentationFormat>
  <Paragraphs>117</Paragraphs>
  <Slides>25</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25</vt:i4>
      </vt:variant>
    </vt:vector>
  </HeadingPairs>
  <TitlesOfParts>
    <vt:vector size="32" baseType="lpstr">
      <vt:lpstr>Arial</vt:lpstr>
      <vt:lpstr>Calibri</vt:lpstr>
      <vt:lpstr>Montserrat</vt:lpstr>
      <vt:lpstr>Montserrat ExtraBold</vt:lpstr>
      <vt:lpstr>Times New Roman</vt:lpstr>
      <vt:lpstr>Wingdings</vt:lpstr>
      <vt:lpstr>Тема Office</vt:lpstr>
      <vt:lpstr>Тема 1.4. Валютне регулювання зовнішньоекономічної діяльності підприємства  1. Державна політика валютного регулювання в Україні. 2. Система валютного контролю 3. Порядок відкриття рахунків в іноземній валюті   </vt:lpstr>
      <vt:lpstr> 1. Державна політика валютного регулювання в Україні.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Система валютного контролю</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91</cp:revision>
  <dcterms:created xsi:type="dcterms:W3CDTF">2023-01-12T09:20:21Z</dcterms:created>
  <dcterms:modified xsi:type="dcterms:W3CDTF">2026-03-18T09:45:19Z</dcterms:modified>
</cp:coreProperties>
</file>