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149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621FB-3924-C07A-624C-2C3AE7EA9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F2A9764-AFFF-E6EA-87E4-08CE05CE3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F395B0A-F711-2B65-8CBE-F28EB066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A142F0B-667F-71E3-AF4E-313905B56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0AE07D4-F23A-B9D7-0985-83658B3F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979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3B1A4-62C8-258D-C99E-262F8E6B6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560FC0A-30CB-0ABE-A788-3416A6E6B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EB1E6C-5F86-2E25-61FF-3FD84CA1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97A07F7-534D-DD2B-76E8-CB3D9532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0825B4E-84B1-41E0-ECA5-E656483D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933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E954F00-7123-18E0-D163-1A8B5A70E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5D85280-0B70-EECA-7CBE-63F8AE227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4C7FD2D-9FF9-338B-3C36-BD403391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388FC7-81B5-84F7-4E19-6AFDF1754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511E190-2793-83B1-53D8-EEF6B871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406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C083F5-449D-6972-9567-ECABD4BE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22440-6438-F20E-6B27-9C40F05A8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E13B3B3-B6AB-1041-2431-49954D4E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DC5C3E5-E366-3591-C0F5-CB17FE62B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2FA8E21-DF65-65CC-2A2F-33FA5C807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254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C8ED3-292A-6BEE-D504-141ACBFF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657F5F3-0185-D38E-38A0-5F724A347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454D70-D7A8-AF49-0233-9A8B5D26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122865E-E912-DE5B-5B46-C29FE96CB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F1C84B4-3D64-85BB-AABF-D926D641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08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FA74F-259B-6DC7-923C-F89FC74F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17B5F9-18CA-71D6-2E4C-A149BCCDD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06DB46-CA17-5DC0-BBD4-F51E8CEBA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7BD5F9E-5D67-7AAD-F4C5-8B252A8F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38376B7-AECF-BD03-F568-603D1E4B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6331F6-46BB-2924-B325-908BFA116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998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3AC47-F7C8-7415-DC26-5AA92FFB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F076D61-7C19-C869-52D0-2E24BEC84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3E7B935-2C82-CF07-2A64-A79E799E1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D0298A6-C304-121A-2315-CF2455236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779276C-019D-9B07-39C6-D673FE9CA2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FFAF6E7-2885-138C-8B2A-5AE9FE36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99C6411-9171-B82A-0FDC-8479EF0BC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369855A-2D23-81D3-DD40-936E1500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14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CCFF8-F000-C9FA-431A-857638B3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9C1A9C5-F618-0F7D-EF7B-B1A7F6F4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FE85BC7-6FF7-F9BF-8E6A-725965C9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7E7FED4-7E3D-42FA-0C4A-B76E15BE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172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F5F6F32-1499-68B7-8C2E-19D9DBED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DC515E0-AD5D-F4BC-C2A0-C9E31C99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B13C348-0AE6-7494-4A7C-203D0617A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86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D7D8AC-6AD9-7671-1121-F95D1EE92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A06A582-C9EC-6484-20A6-CA3F0DEBE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9F6C94-E8EE-E9F3-E10F-AE13A3952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D3FCAC5-94BA-4B2B-F598-475C3E8F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11CF0E5-2AF6-7B92-9ED0-01C01A312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127F272-500E-12BD-E0BE-8013D03A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26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E6FF5-C9FC-1B32-EE62-9BE508DD5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368393E-6C59-0F7F-3426-52FDE73D4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A24CF27-EAE5-E108-2D4B-FA57EF129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CC4BBA4-0E7B-BD69-990A-860500E4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E09C611-A549-3C49-72B9-EA75F4A05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95991EE-C5AE-CF95-246A-59A68584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06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B054725-1F2A-C3DF-FAF3-6252752EE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40C6D3-39EC-FE77-5912-6BFEC4F3D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7D4358F-DE4A-4F3E-1BA5-E1C87FEBE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0AFB5-3417-4004-B6B4-6D5D9D29DE44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3DDD511-8E35-9EFC-9150-3F5F2AEB3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ADF5FE-46D2-05F5-C2FB-72EA2E9D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E1760-2302-4061-A09A-C4FBDC3AE4D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331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B468F-15F1-6747-24C4-CD0FA459C1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Диломатичний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та його значення</a:t>
            </a:r>
          </a:p>
        </p:txBody>
      </p:sp>
    </p:spTree>
    <p:extLst>
      <p:ext uri="{BB962C8B-B14F-4D97-AF65-F5344CB8AC3E}">
        <p14:creationId xmlns:p14="http://schemas.microsoft.com/office/powerpoint/2010/main" val="1815444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C69757-E4D1-4E32-6947-6CC5B2166465}"/>
              </a:ext>
            </a:extLst>
          </p:cNvPr>
          <p:cNvSpPr txBox="1"/>
          <p:nvPr/>
        </p:nvSpPr>
        <p:spPr>
          <a:xfrm>
            <a:off x="196984" y="191765"/>
            <a:ext cx="116415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   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Органічними складовими дипломатичного протоколу є дипломатичний етикет і церемоніал. Необхідність дотримання протокольних норм у дипломатичній діяльності держав вимагала створення і спеціальної протокольної служби, яка існує в кожній державі і покликана стежити за тим, щоб ці норми належним чином враховувалися в дипломатичній практиці.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Так, наприклад, в системі української дипломатичної служби питаннями протокольної практики займається Департамент державного протоколу (ДДП), що є політичним структурним підрозділом Міністерства закордонних справ України. Департамент створено в цілях забезпечення різними засобами і нормами дипломатичного протоколу зовнішньополітичних заходів Української держави, застосування єдиної протокольної практики при прийомі іноземних офіційних представників в Україні і здійсненні візитів керівників держави в зарубіжні країни.</a:t>
            </a:r>
          </a:p>
        </p:txBody>
      </p:sp>
    </p:spTree>
    <p:extLst>
      <p:ext uri="{BB962C8B-B14F-4D97-AF65-F5344CB8AC3E}">
        <p14:creationId xmlns:p14="http://schemas.microsoft.com/office/powerpoint/2010/main" val="719095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316AD2-1F6D-4598-78B7-63BE6E413340}"/>
              </a:ext>
            </a:extLst>
          </p:cNvPr>
          <p:cNvSpPr txBox="1"/>
          <p:nvPr/>
        </p:nvSpPr>
        <p:spPr>
          <a:xfrm>
            <a:off x="401266" y="362635"/>
            <a:ext cx="11213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ХАРАКТЕРИСТИКА І РОЛЬ ДИПЛОМАТИЧНОГО ЕТИКЕТУ В МІЖНАРОДНИХ ВІДНОСИНАХ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176A6C-91C4-ED5F-CB5B-64A2DB331837}"/>
              </a:ext>
            </a:extLst>
          </p:cNvPr>
          <p:cNvSpPr txBox="1"/>
          <p:nvPr/>
        </p:nvSpPr>
        <p:spPr>
          <a:xfrm>
            <a:off x="235895" y="843677"/>
            <a:ext cx="11797219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хороших манер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державами,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хороших манер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діячами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державу.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Правила дипломатичного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строгий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візитів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пред’являють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дипломата і дипломатичного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манер,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державами.</a:t>
            </a:r>
          </a:p>
          <a:p>
            <a:pPr indent="222250" algn="just">
              <a:tabLst>
                <a:tab pos="180340" algn="l"/>
                <a:tab pos="6096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 «етикет»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франц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etiguette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встановлений порядок і форми обходження при дворах) виник у Франції у XVII ст. Походить це слово від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старофранцузького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estiquer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прикріплювати. На одному з вишуканих, величних прийомів у короля Людовіка XIV гості одержали картки (етикетки) зі зводом правил поведінки в конкретних церемоніях. Це встановлений порядок дій, сукупність правил чесності і норм, які регламентують зовнішню культуру людських відносин. Це конкретно-практичний аспект етики, що виражається у визначених правилах поведінки людини за певних обставин та ситуацій. Відступ від правил етикету сприймається членами суспільства як відступ від його норм.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2250" algn="just">
              <a:tabLst>
                <a:tab pos="180340" algn="l"/>
                <a:tab pos="6096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поведінці і спілкуванні з іншими людьми виявляється внутрішній світ людини. Багатому внутрішньому світу, як правило, відповідає високий рівень культури і спілкування.</a:t>
            </a:r>
          </a:p>
          <a:p>
            <a:pPr indent="222250" algn="just">
              <a:tabLst>
                <a:tab pos="180340" algn="l"/>
                <a:tab pos="6096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– це суворе дотримання певних обов’язків” (Жан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Серре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222250" algn="just">
              <a:tabLst>
                <a:tab pos="180340" algn="l"/>
                <a:tab pos="609600" algn="l"/>
              </a:tabLst>
            </a:pPr>
            <a:r>
              <a:rPr lang="uk-UA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це форма ієрархічного порядку, вияв гарних манер у стосунках між партнерами з різних країн і, подібно до ввічливості, одна з основних форм щоденного життя. Дипломатичний протокол є сукупністю правил поведінки, норм і традицій на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чітков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окреслених офіційних та неофіційних зустрічах. </a:t>
            </a:r>
          </a:p>
          <a:p>
            <a:pPr indent="222250" algn="just">
              <a:tabLst>
                <a:tab pos="180340" algn="l"/>
                <a:tab pos="609600" algn="l"/>
              </a:tabLst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774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E314C74-AA13-2A9A-F241-5315352DA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32" y="2430503"/>
            <a:ext cx="4870748" cy="6684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 етикет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938CB0-78BB-CB8D-3C97-26666CD1539C}"/>
              </a:ext>
            </a:extLst>
          </p:cNvPr>
          <p:cNvSpPr txBox="1"/>
          <p:nvPr/>
        </p:nvSpPr>
        <p:spPr>
          <a:xfrm>
            <a:off x="442932" y="799356"/>
            <a:ext cx="487074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 протокол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B17B19-4D45-DE1D-7962-4E11F266D941}"/>
              </a:ext>
            </a:extLst>
          </p:cNvPr>
          <p:cNvSpPr txBox="1"/>
          <p:nvPr/>
        </p:nvSpPr>
        <p:spPr>
          <a:xfrm>
            <a:off x="6240544" y="460801"/>
            <a:ext cx="4468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ЧІТКИЙ РОЗПОДІЛ ПРАВ, ОБОВЯЗКІВ, ПОВНОВАЖЕНЬ МІЖ СТАРШИНСТВОМ ДИПЛОМАТИЧНИХ АКТОРІВ, </a:t>
            </a:r>
          </a:p>
        </p:txBody>
      </p:sp>
      <p:cxnSp>
        <p:nvCxnSpPr>
          <p:cNvPr id="7" name="Пряма зі стрілкою 6">
            <a:extLst>
              <a:ext uri="{FF2B5EF4-FFF2-40B4-BE49-F238E27FC236}">
                <a16:creationId xmlns:a16="http://schemas.microsoft.com/office/drawing/2014/main" id="{24A29656-85E5-7659-8CCE-1F69460BD950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313680" y="1060966"/>
            <a:ext cx="9268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1F2C7371-555D-1EA2-E7D8-15BE68C97553}"/>
              </a:ext>
            </a:extLst>
          </p:cNvPr>
          <p:cNvCxnSpPr>
            <a:stCxn id="3" idx="3"/>
          </p:cNvCxnSpPr>
          <p:nvPr/>
        </p:nvCxnSpPr>
        <p:spPr>
          <a:xfrm flipV="1">
            <a:off x="5313680" y="2764705"/>
            <a:ext cx="103055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C234626-7A57-CDF7-CA7D-40521E7163DF}"/>
              </a:ext>
            </a:extLst>
          </p:cNvPr>
          <p:cNvSpPr txBox="1"/>
          <p:nvPr/>
        </p:nvSpPr>
        <p:spPr>
          <a:xfrm>
            <a:off x="6344239" y="2228671"/>
            <a:ext cx="4468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 ВИМОГИ ДО ПРЕДСТАВНИКІВ ДИПЛОМАТИЧНИХ РАНГІВ, ЕТИКА СПІЛКУВАННЯ, ОДЯГУ, ЖЕСТІВ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7987BF-A3F6-88DE-B842-FFF8C0B482D9}"/>
              </a:ext>
            </a:extLst>
          </p:cNvPr>
          <p:cNvSpPr txBox="1"/>
          <p:nvPr/>
        </p:nvSpPr>
        <p:spPr>
          <a:xfrm>
            <a:off x="280555" y="4395355"/>
            <a:ext cx="11772900" cy="175432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ЦЕРЕМОНІАЛ – уточнені вимоги до окремих міжнародних акторів відносно участі в окремих подіях, процесах.</a:t>
            </a:r>
          </a:p>
          <a:p>
            <a:pPr algn="just"/>
            <a:r>
              <a:rPr lang="uk-UA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Державний Протокол та Церемоніал України - це сукупність  вимог щодо забезпечення єдиного порядку проведення офіційних  заходів за участю Президента України, Голови Верховної Ради  України, Прем'єр-міністра України, Міністра закордонних справ  України, інших вищих посадових осіб України з урахуванням  загальноприйнятих міжнародних норм, правил і традицій, а також  національних традицій України.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 зі стрілкою 15">
            <a:extLst>
              <a:ext uri="{FF2B5EF4-FFF2-40B4-BE49-F238E27FC236}">
                <a16:creationId xmlns:a16="http://schemas.microsoft.com/office/drawing/2014/main" id="{C004D2B7-3F5C-9BDB-DEBF-403A4B6DADCB}"/>
              </a:ext>
            </a:extLst>
          </p:cNvPr>
          <p:cNvCxnSpPr/>
          <p:nvPr/>
        </p:nvCxnSpPr>
        <p:spPr>
          <a:xfrm>
            <a:off x="5133109" y="1322576"/>
            <a:ext cx="1704109" cy="3072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зі стрілкою 17">
            <a:extLst>
              <a:ext uri="{FF2B5EF4-FFF2-40B4-BE49-F238E27FC236}">
                <a16:creationId xmlns:a16="http://schemas.microsoft.com/office/drawing/2014/main" id="{3EFB3140-4271-BD97-8774-BCFF5B452EB5}"/>
              </a:ext>
            </a:extLst>
          </p:cNvPr>
          <p:cNvCxnSpPr/>
          <p:nvPr/>
        </p:nvCxnSpPr>
        <p:spPr>
          <a:xfrm>
            <a:off x="3190009" y="3098908"/>
            <a:ext cx="789709" cy="1296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772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44FA83E-5DEA-DD51-EF86-ED2BE0E73D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1782" y="515938"/>
            <a:ext cx="11578936" cy="16557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дипломатичного протоколу:</a:t>
            </a:r>
          </a:p>
          <a:p>
            <a:pPr marL="457200" indent="-45720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 довіри між суб'єктами міжнародних відносин</a:t>
            </a:r>
          </a:p>
          <a:p>
            <a:pPr marL="457200" indent="-45720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міжнародної ввічливості та тісних взаємовідносин між акторами на міжнародному рівні</a:t>
            </a:r>
          </a:p>
          <a:p>
            <a:pPr marL="457200" indent="-45720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 національних особливостей та принципів державної політики окремої країни</a:t>
            </a:r>
          </a:p>
          <a:p>
            <a:pPr marL="457200" indent="-457200" algn="just">
              <a:buAutoNum type="arabicPeriod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9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0FC6BF-7CA1-5C6B-3996-809815942E23}"/>
              </a:ext>
            </a:extLst>
          </p:cNvPr>
          <p:cNvSpPr txBox="1"/>
          <p:nvPr/>
        </p:nvSpPr>
        <p:spPr>
          <a:xfrm>
            <a:off x="323443" y="289679"/>
            <a:ext cx="117583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протокол»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закордонних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Хороше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дипломату і дипломатичному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дипломатичного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7213D6-3751-1627-983B-509007B26C2C}"/>
              </a:ext>
            </a:extLst>
          </p:cNvPr>
          <p:cNvSpPr txBox="1"/>
          <p:nvPr/>
        </p:nvSpPr>
        <p:spPr>
          <a:xfrm>
            <a:off x="323443" y="1859339"/>
            <a:ext cx="116740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Дипломатичний протокол є важливим інструментом реалізації основних принципів зовнішньої політики держави,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невідємною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складовою дипломатії, її політичним інструментом.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функцією дипломатичного протоколу є сприяння забезпечення міжнародній ввічливості та мирного співіснування. У сучасній літературі пропонується велика кількість визначень цього поняття. Одне із найбільш точних та ширших визначень міститься в Український дипломатичній енциклопедії: «Дипломатичний протокол - сукупність загальноприйнятих норм, правил, традицій і умовностей, яких дотримуються уряди, державні установи, відомства закордонних справ, дипломатичні представництва, місії та представництва при міжнародних організаціях, офіційні особи та члени їхніх родин у міжнародному спілкуванні з урахуванням місцевої практики».       Тобто, дипломатичний протокол покликаний на створення відповідних умов задля того, щоб відносини між усіма державами, урядами, їхніми представниками розвивалися в максимально мирній обстановці, з урахуванням взаємоповаги до культури, релігії, традиції кожної країни, до її суспільно-політичного та соціально-економічного устрою.</a:t>
            </a:r>
          </a:p>
        </p:txBody>
      </p:sp>
    </p:spTree>
    <p:extLst>
      <p:ext uri="{BB962C8B-B14F-4D97-AF65-F5344CB8AC3E}">
        <p14:creationId xmlns:p14="http://schemas.microsoft.com/office/powerpoint/2010/main" val="285496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F29E45-0FBE-5790-24E0-A326C199132D}"/>
              </a:ext>
            </a:extLst>
          </p:cNvPr>
          <p:cNvSpPr txBox="1"/>
          <p:nvPr/>
        </p:nvSpPr>
        <p:spPr>
          <a:xfrm>
            <a:off x="119163" y="239924"/>
            <a:ext cx="1180694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Під етикетом слід розуміти сукупність правил поведінки, прийнятих у суспільстві, які регулюють процеси комунікації та взаємовідносини між людьми. Тобто, етикет – це набір традиційних, але змінюваних норм поведінки, які реагують на виклики часу, основою яких є доброзичливість, їх ефективність у взаємостосунках людей, логіка та здоровий глузд. Можна виділити діловий етикет, світський етикет, придворний етикет, військовий етикет. 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Церемоніал — це офіційно прийнятий розпорядок урочистих прийомів, процесій (церемоніал зустрічі глави держави під час офіційного візиту, церемоніал вручення вірчих грамот і вступу посла на посаду, церемоніал підписання міжнародних договорів тощо).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Розвиток дипломатичного протоколу тісно пов’язаний з розвитком дипломатичної роботи в різних країнах світу ще до початку формування держав в сучасному розумінні.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Так найцікавішою пам’яткою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давньосхідної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дипломатії і міжна­родного права є індійські закони Ману. Справжній текст законів Ману до нас не дійшов.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Збереглася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лише його пізніша (віршована) версія, що, цілком імовірно, датується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ст.н.е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відкрита в цій редакції англійцями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У цьому давньоіндійському вченні Ману значне місце відводиться завданням та положенням послів. Закони Ману є зводом різних давньоіндійських постанов, що стосуються політики, міжнародного права, торгівлі і військової справи. Дипломатичне мистецтво, згідно з ученням Ману, полягає в умінні запобігати війні й укріплювати мир. «Мир і його протилежність (війна) залежать від послів, бо тільки вони створюють і сварять союзників. У їхній владі перебувають ті справи, через які відбуваються між царями мир чи війна».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01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47C595-B28A-E186-E756-B4832AADAC8B}"/>
              </a:ext>
            </a:extLst>
          </p:cNvPr>
          <p:cNvSpPr txBox="1"/>
          <p:nvPr/>
        </p:nvSpPr>
        <p:spPr>
          <a:xfrm>
            <a:off x="109435" y="240403"/>
            <a:ext cx="1186531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У Законах Ману закріплено функції з інформаційної діяльності послів і описано характерні риси дипломата, визначено його особисті якості, від яких залежить успіх дипломатичної місії. У вченні, зокрема, підкреслюється, що дипломат ознайомлює свого государя про наміри та плани іноземних правителів, оберігаючи тим самим державу від небезпеки, яка може їй загрожувати. Тому до дипломатів висувалися вимоги бути людиною далекоглядною, усебічно освіченою і здатною викликати прихильність до себе людей.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 повинен був уміти розпізнавати плани іноземних государів не тільки за їх словами і діями, але навіть за жестами і виразом обличчя. Конфлікти, що виникали між громадами та полісами, у стародавньому світі розв’язувались за допомогою спеціально уповноважених осіб або послів. У гомерівській Греції вони називалися вісниками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керюкс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ангелос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 класичній Греції – старійшинами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пресбейс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посольства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законом;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моменту. Лише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увійшло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головного посла –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архістарійшину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голову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посольської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симболи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проксенів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виїжджало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посольство.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посланці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переговори,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являли собою дощечки,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докупи.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Мета посольства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старійшинами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були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утворювалася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«диплома» (слово «диплом» походить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diploma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«дипломат».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суверенів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36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B4597D-678F-7370-F93F-6C156F53AC13}"/>
              </a:ext>
            </a:extLst>
          </p:cNvPr>
          <p:cNvSpPr txBox="1"/>
          <p:nvPr/>
        </p:nvSpPr>
        <p:spPr>
          <a:xfrm>
            <a:off x="107005" y="171830"/>
            <a:ext cx="1193583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7–19 березня 1815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генерального акту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восьми держав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Португалії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Швеції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ранги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старшинством. Даний документ,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кодифікував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Аахенським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9–21 листопада 1818 р.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Аахенському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домовилися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рангу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-резидента,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посланцем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повіреним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2).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Помітним кроком у справі кодифікації норм дипломатичного права є прийняття чотирнадцятьма латино-американськими державами 1928 р. у Гавані Конвенції про дипломатичних чиновників (далі Гаванська конвенція).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сказано в преамбулі, Гаванська конвенція, що складається з 25 ст., закріпила «принципи, загалом, прийняті усіма націями».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При визначенні прав та обов’язків дипломатичних посадовців вона виходить з урахування теорії функціональної необхідності. Гаванська конвенція 1928 р. розрізняє звичайних і надзвичайних дипломатичних чиновників, визначаючи перших як тих, що постійно представляють уряд однієї держави при уряді іншої держави, а других – як чиновників, яким доручено спеціальну місію або які акредитовані для представ­ництва уряду на міжнародних конференціях, конгресах або міжна­родних зібраннях.</a:t>
            </a:r>
          </a:p>
        </p:txBody>
      </p:sp>
    </p:spTree>
    <p:extLst>
      <p:ext uri="{BB962C8B-B14F-4D97-AF65-F5344CB8AC3E}">
        <p14:creationId xmlns:p14="http://schemas.microsoft.com/office/powerpoint/2010/main" val="3676118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CDC3A6-DEED-09B9-3A7F-A556749B2CD3}"/>
              </a:ext>
            </a:extLst>
          </p:cNvPr>
          <p:cNvSpPr txBox="1"/>
          <p:nvPr/>
        </p:nvSpPr>
        <p:spPr>
          <a:xfrm>
            <a:off x="294262" y="232029"/>
            <a:ext cx="1165130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Комісія міжнародного права ООН (КМП) на своїй першій сесії в 1949 р. включила до порядку денного питання першорядної важливості (серед 14 питань) – кодифікацію дипломатичних і консульських зносин. Вона приступила до кодифікації норм дипломатичного права в 1954 р. після того, як Генеральна Асамблея ООН (ГА) закликала її в 1952 р. (резолюція 685/УН) розпочати роботу з кодифікації дипломатичних зносин та імунітетів.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чотирирічної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статей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КМП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Асамблеї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1958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Шостому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побоювалися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договором норм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1450 (XIV)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конференції1.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проходила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2 березня по 14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1961 р.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увінчалися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схваленням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остаточного тексту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(КДЗ).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53 статей і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1961 р.,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31 березня 1962 р.,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стала доступною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ООН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квіт­ня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1964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179 держав, 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(1964), до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–54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до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68 держав. КМП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над проектом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консульсь­ких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(ККЗ) у 1955 р.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752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254827-1EDC-E45D-CECC-B48AF0F60609}"/>
              </a:ext>
            </a:extLst>
          </p:cNvPr>
          <p:cNvSpPr txBox="1"/>
          <p:nvPr/>
        </p:nvSpPr>
        <p:spPr>
          <a:xfrm>
            <a:off x="177529" y="196389"/>
            <a:ext cx="118653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представлений ГА в 1961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1685 р. (XVI) 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схвалила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проходила з 4 березня по 24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1963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зносин2, а також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факультатив­ні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КДЗ, були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1963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 березня 1967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ККЗ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168 держав, з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Протоколу I, 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(1989)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6D4234-4C02-74A5-0017-413E001D2DD9}"/>
              </a:ext>
            </a:extLst>
          </p:cNvPr>
          <p:cNvSpPr txBox="1"/>
          <p:nvPr/>
        </p:nvSpPr>
        <p:spPr>
          <a:xfrm>
            <a:off x="210766" y="341428"/>
            <a:ext cx="117704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Збільшення незалежних держав є також головною причиною зростаючого значення багатосторонньої дипломатії. Ця нова форма дипломатії поширюється на існуючі міжнародні міжурядові організації та ефективна на конференціях, що скликаються в їх межах.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Такий вид діяльності передбачає створення місій нового виду, таких як постійні представництва держав, акредитовані при міжнародних міжурядових організаціях, спеціальні місії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hoc,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представництва міжнародних організацій у державах-членах або при інших міжнародних організаціях. Ці нові види зарубіжних представництв відрізняються від традиційних дипломатичних представництв своєю організацією і статусом, а часто і характером діяльності. Технократи, а не дипломати часто переважають у представництвах при міжнародних організаціях і в складі делегацій, які розв’язують технічні питання. Хоча вони представляють відповідні міністерства, а не міністерства закордонних справ (МЗС), і розв’язують технічні питання, ці місії діють і як представники своїх країн щодо відносин з іншими державами в конкретній сфері діяльності.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Розширені межі дипломатичних зносин впливають і на взаємозв’язок між дипломатичними представництвами та консульськими установами. У підсумку більшість держав наділяє дипломатичні представництва консульськими функціями, що відповідає положенням Віденської КДЗ 1961 р. і Віденської ККЗ 1963 р. </a:t>
            </a:r>
          </a:p>
        </p:txBody>
      </p:sp>
    </p:spTree>
    <p:extLst>
      <p:ext uri="{BB962C8B-B14F-4D97-AF65-F5344CB8AC3E}">
        <p14:creationId xmlns:p14="http://schemas.microsoft.com/office/powerpoint/2010/main" val="641603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932506-A0B5-CC63-885C-E8A43E0A51CF}"/>
              </a:ext>
            </a:extLst>
          </p:cNvPr>
          <p:cNvSpPr txBox="1"/>
          <p:nvPr/>
        </p:nvSpPr>
        <p:spPr>
          <a:xfrm>
            <a:off x="245623" y="246860"/>
            <a:ext cx="1172912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Професійне забезпечення дружніх стосунків між державами з різним політичним і економічним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устроями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рівнем культурного розвитку, наявності національних традицій і звичаїв вимагає від дипломата, бізнесмена володіння правилами спілкування, ведення переговорів, листування, укладення договорів, угод і контрактів і в цілому вирішення усіх питань мирними засобами.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Организаційно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-політичним механізмом або інструментом вирішення цих питань і є дипломатичний і міжнародний діловий протокол.</a:t>
            </a:r>
          </a:p>
          <a:p>
            <a:pPr algn="just"/>
            <a:r>
              <a:rPr lang="ru-RU" dirty="0"/>
              <a:t>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кроки,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практично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Правила дипломатичного протоколу не існують самі по собі,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базових принципах. Велику роль в дипломатичному протоколі грають принципи міжнародної ввічливості і взаємності, протокольне старшинство. Розкрити зміст кожного з вказаних принципів і обґрунтувати, що їх дотримання покликане служити успішному виконанню зовнішньополітичних завдань, підвищенню престижу не лише дипломатичного чи економічного відомства, але і держави в цілому.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Звертаємо увагу, що дипломатичний протокол виступає не просто як технічний засіб, як правила гри, яких дотримуються політики і бізнесмени різних країн при зустрічі один з одним, але і несе в собі політичну спрямованість, виступає формою, яку набуває та чи інша акція держави, його представника або представництва. Зважаючи на те, що у своїй практичній реалізації протокол дотримується норм або правил, які регламентують усі форми зовнішньополітичного і міжнародного економічного співробітництва, їх дотримання є обов’язковим у відповідних сферах. </a:t>
            </a:r>
          </a:p>
        </p:txBody>
      </p:sp>
    </p:spTree>
    <p:extLst>
      <p:ext uri="{BB962C8B-B14F-4D97-AF65-F5344CB8AC3E}">
        <p14:creationId xmlns:p14="http://schemas.microsoft.com/office/powerpoint/2010/main" val="55831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4165</TotalTime>
  <Words>2443</Words>
  <Application>Microsoft Office PowerPoint</Application>
  <PresentationFormat>Широкий екран</PresentationFormat>
  <Paragraphs>52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Диломатичний протокол та його значення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moonspell</dc:creator>
  <cp:lastModifiedBy>moonspell</cp:lastModifiedBy>
  <cp:revision>3</cp:revision>
  <dcterms:created xsi:type="dcterms:W3CDTF">2024-11-26T09:59:52Z</dcterms:created>
  <dcterms:modified xsi:type="dcterms:W3CDTF">2024-11-29T07:25:51Z</dcterms:modified>
</cp:coreProperties>
</file>