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47"/>
  </p:notesMasterIdLst>
  <p:handoutMasterIdLst>
    <p:handoutMasterId r:id="rId48"/>
  </p:handoutMasterIdLst>
  <p:sldIdLst>
    <p:sldId id="259" r:id="rId2"/>
    <p:sldId id="258" r:id="rId3"/>
    <p:sldId id="260" r:id="rId4"/>
    <p:sldId id="261" r:id="rId5"/>
    <p:sldId id="262" r:id="rId6"/>
    <p:sldId id="263" r:id="rId7"/>
    <p:sldId id="264" r:id="rId8"/>
    <p:sldId id="270" r:id="rId9"/>
    <p:sldId id="265" r:id="rId10"/>
    <p:sldId id="266" r:id="rId11"/>
    <p:sldId id="268" r:id="rId12"/>
    <p:sldId id="267" r:id="rId13"/>
    <p:sldId id="269" r:id="rId14"/>
    <p:sldId id="271" r:id="rId15"/>
    <p:sldId id="272" r:id="rId16"/>
    <p:sldId id="273" r:id="rId17"/>
    <p:sldId id="274" r:id="rId18"/>
    <p:sldId id="275" r:id="rId19"/>
    <p:sldId id="276" r:id="rId20"/>
    <p:sldId id="277" r:id="rId21"/>
    <p:sldId id="281" r:id="rId22"/>
    <p:sldId id="284" r:id="rId23"/>
    <p:sldId id="282" r:id="rId24"/>
    <p:sldId id="285" r:id="rId25"/>
    <p:sldId id="286" r:id="rId26"/>
    <p:sldId id="298" r:id="rId27"/>
    <p:sldId id="279" r:id="rId28"/>
    <p:sldId id="280" r:id="rId29"/>
    <p:sldId id="287" r:id="rId30"/>
    <p:sldId id="295" r:id="rId31"/>
    <p:sldId id="296" r:id="rId32"/>
    <p:sldId id="299" r:id="rId33"/>
    <p:sldId id="278" r:id="rId34"/>
    <p:sldId id="300" r:id="rId35"/>
    <p:sldId id="294" r:id="rId36"/>
    <p:sldId id="288" r:id="rId37"/>
    <p:sldId id="289" r:id="rId38"/>
    <p:sldId id="290" r:id="rId39"/>
    <p:sldId id="291" r:id="rId40"/>
    <p:sldId id="292" r:id="rId41"/>
    <p:sldId id="293" r:id="rId42"/>
    <p:sldId id="301" r:id="rId43"/>
    <p:sldId id="302" r:id="rId44"/>
    <p:sldId id="303" r:id="rId45"/>
    <p:sldId id="304" r:id="rId46"/>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rtlCol="0"/>
        <a:lstStyle/>
        <a:p>
          <a:pPr rtl="0"/>
          <a:endParaRPr lang="en-US"/>
        </a:p>
      </dgm:t>
    </dgm:pt>
    <dgm:pt modelId="{DC13AB6D-DEA2-4CBB-AC69-1EF1A6AD1512}">
      <dgm:prSet custT="1"/>
      <dgm:spPr/>
      <dgm:t>
        <a:bodyPr rtlCol="0"/>
        <a:lstStyle/>
        <a:p>
          <a:pPr rtl="0">
            <a:defRPr cap="all"/>
          </a:pPr>
          <a:r>
            <a:rPr lang="ru-RU" sz="2400" dirty="0" err="1">
              <a:solidFill>
                <a:srgbClr val="FFFF00"/>
              </a:solidFill>
            </a:rPr>
            <a:t>Політична</a:t>
          </a:r>
          <a:r>
            <a:rPr lang="ru-RU" sz="2400" dirty="0">
              <a:solidFill>
                <a:srgbClr val="FFFF00"/>
              </a:solidFill>
            </a:rPr>
            <a:t> </a:t>
          </a:r>
          <a:r>
            <a:rPr lang="ru-RU" sz="2400" dirty="0" err="1">
              <a:solidFill>
                <a:srgbClr val="FFFF00"/>
              </a:solidFill>
            </a:rPr>
            <a:t>комунікація</a:t>
          </a:r>
          <a:r>
            <a:rPr lang="ru-RU" sz="2400" dirty="0">
              <a:solidFill>
                <a:srgbClr val="FFFF00"/>
              </a:solidFill>
            </a:rPr>
            <a:t>: </a:t>
          </a:r>
          <a:r>
            <a:rPr lang="ru-RU" sz="2400" dirty="0" err="1">
              <a:solidFill>
                <a:srgbClr val="FFFF00"/>
              </a:solidFill>
            </a:rPr>
            <a:t>поняття</a:t>
          </a:r>
          <a:r>
            <a:rPr lang="ru-RU" sz="2400" dirty="0">
              <a:solidFill>
                <a:srgbClr val="FFFF00"/>
              </a:solidFill>
            </a:rPr>
            <a:t>, структура, </a:t>
          </a:r>
          <a:r>
            <a:rPr lang="ru-RU" sz="2400" dirty="0" err="1">
              <a:solidFill>
                <a:srgbClr val="FFFF00"/>
              </a:solidFill>
            </a:rPr>
            <a:t>функції</a:t>
          </a:r>
          <a:endParaRPr lang="uk" sz="2400" dirty="0">
            <a:solidFill>
              <a:srgbClr val="FFFF00"/>
            </a:solidFill>
          </a:endParaRPr>
        </a:p>
      </dgm:t>
    </dgm:pt>
    <dgm:pt modelId="{2C752582-D9FF-4E04-A92F-827DB4BB5C48}" type="parTrans" cxnId="{4B888393-351D-4489-90C9-5A68061AB236}">
      <dgm:prSet/>
      <dgm:spPr/>
      <dgm:t>
        <a:bodyPr rtlCol="0"/>
        <a:lstStyle/>
        <a:p>
          <a:pPr rtl="0"/>
          <a:endParaRPr lang="en-US"/>
        </a:p>
      </dgm:t>
    </dgm:pt>
    <dgm:pt modelId="{9C64CC83-643C-4E12-8F97-BC19DC031190}" type="sibTrans" cxnId="{4B888393-351D-4489-90C9-5A68061AB236}">
      <dgm:prSet phldrT="01" phldr="0"/>
      <dgm:spPr/>
      <dgm:t>
        <a:bodyPr rtlCol="0"/>
        <a:lstStyle/>
        <a:p>
          <a:pPr rtl="0"/>
          <a:r>
            <a:rPr lang="uk"/>
            <a:t>01</a:t>
          </a:r>
        </a:p>
      </dgm:t>
    </dgm:pt>
    <dgm:pt modelId="{53742231-981F-480A-940F-203EC2F7423F}">
      <dgm:prSet custT="1"/>
      <dgm:spPr/>
      <dgm:t>
        <a:bodyPr rtlCol="0"/>
        <a:lstStyle/>
        <a:p>
          <a:pPr algn="l" rtl="0">
            <a:defRPr cap="all"/>
          </a:pPr>
          <a:r>
            <a:rPr lang="uk-UA" sz="2800" dirty="0">
              <a:solidFill>
                <a:srgbClr val="FFFF00"/>
              </a:solidFill>
            </a:rPr>
            <a:t>Політичні комунікації  та </a:t>
          </a:r>
          <a:r>
            <a:rPr lang="uk-UA" sz="2800" dirty="0" err="1">
              <a:solidFill>
                <a:srgbClr val="FFFF00"/>
              </a:solidFill>
            </a:rPr>
            <a:t>змі</a:t>
          </a:r>
          <a:endParaRPr lang="uk" sz="2800" dirty="0">
            <a:solidFill>
              <a:srgbClr val="FFFF00"/>
            </a:solidFill>
          </a:endParaRPr>
        </a:p>
      </dgm:t>
    </dgm:pt>
    <dgm:pt modelId="{2FC75195-FBA1-43DE-85DD-40B4B3A2F1F3}" type="parTrans" cxnId="{F226B1C2-5D99-403A-8240-EAD6BD4D8534}">
      <dgm:prSet/>
      <dgm:spPr/>
      <dgm:t>
        <a:bodyPr rtlCol="0"/>
        <a:lstStyle/>
        <a:p>
          <a:pPr rtl="0"/>
          <a:endParaRPr lang="en-US"/>
        </a:p>
      </dgm:t>
    </dgm:pt>
    <dgm:pt modelId="{EF449C32-A7AE-4099-9E9B-9E2F736A89CE}" type="sibTrans" cxnId="{F226B1C2-5D99-403A-8240-EAD6BD4D8534}">
      <dgm:prSet phldrT="02" phldr="0"/>
      <dgm:spPr/>
      <dgm:t>
        <a:bodyPr rtlCol="0"/>
        <a:lstStyle/>
        <a:p>
          <a:pPr rtl="0"/>
          <a:r>
            <a:rPr lang="uk"/>
            <a:t>02</a:t>
          </a:r>
          <a:endParaRPr lang="uk" dirty="0"/>
        </a:p>
      </dgm:t>
    </dgm:pt>
    <dgm:pt modelId="{9EF41CC5-EF3B-4A6D-8229-3F1333EADFB3}">
      <dgm:prSet/>
      <dgm:spPr/>
      <dgm:t>
        <a:bodyPr rtlCol="0"/>
        <a:lstStyle/>
        <a:p>
          <a:pPr rtl="0">
            <a:defRPr cap="all"/>
          </a:pPr>
          <a:r>
            <a:rPr lang="uk-UA" dirty="0">
              <a:solidFill>
                <a:srgbClr val="FFFF00"/>
              </a:solidFill>
            </a:rPr>
            <a:t>Моделі </a:t>
          </a:r>
          <a:r>
            <a:rPr lang="uk-UA">
              <a:solidFill>
                <a:srgbClr val="FFFF00"/>
              </a:solidFill>
            </a:rPr>
            <a:t>політичних комунікацій</a:t>
          </a:r>
          <a:endParaRPr lang="uk-UA" dirty="0">
            <a:solidFill>
              <a:srgbClr val="FFFF00"/>
            </a:solidFill>
          </a:endParaRPr>
        </a:p>
        <a:p>
          <a:endParaRPr lang="uk" dirty="0"/>
        </a:p>
      </dgm:t>
    </dgm:pt>
    <dgm:pt modelId="{DAEF1C7D-B0C5-46FA-BED3-8A54E918D3E0}" type="parTrans" cxnId="{E476EEBC-7C9F-4E07-BD58-1044B9769B64}">
      <dgm:prSet/>
      <dgm:spPr/>
      <dgm:t>
        <a:bodyPr rtlCol="0"/>
        <a:lstStyle/>
        <a:p>
          <a:pPr rtl="0"/>
          <a:endParaRPr lang="en-US"/>
        </a:p>
      </dgm:t>
    </dgm:pt>
    <dgm:pt modelId="{98E6DD7C-B953-4119-9F64-9914E467ECBF}" type="sibTrans" cxnId="{E476EEBC-7C9F-4E07-BD58-1044B9769B64}">
      <dgm:prSet phldrT="03" phldr="0"/>
      <dgm:spPr/>
      <dgm:t>
        <a:bodyPr rtlCol="0"/>
        <a:lstStyle/>
        <a:p>
          <a:pPr rtl="0"/>
          <a:r>
            <a:rPr lang="uk"/>
            <a:t>03</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dgm:spPr/>
    </dgm:pt>
    <dgm:pt modelId="{BBA91679-4684-4A04-8AEB-03038C78A75C}" type="pres">
      <dgm:prSet presAssocID="{9C64CC83-643C-4E12-8F97-BC19DC031190}" presName="sibTransNodeRect" presStyleLbl="alignNode1" presStyleIdx="0" presStyleCnt="3">
        <dgm:presLayoutVars>
          <dgm:chMax val="0"/>
          <dgm:bulletEnabled val="1"/>
        </dgm:presLayoutVars>
      </dgm:prSet>
      <dgm:spPr/>
    </dgm:pt>
    <dgm:pt modelId="{5F398AEE-BC0F-4F30-99FA-92D67A176C2D}" type="pres">
      <dgm:prSet presAssocID="{DC13AB6D-DEA2-4CBB-AC69-1EF1A6AD1512}" presName="nodeRect" presStyleLbl="alignNode1" presStyleIdx="0" presStyleCnt="3">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3"/>
      <dgm:spPr/>
    </dgm:pt>
    <dgm:pt modelId="{975C752B-C37A-4BA6-A3AE-2202A141404A}" type="pres">
      <dgm:prSet presAssocID="{EF449C32-A7AE-4099-9E9B-9E2F736A89CE}" presName="sibTransNodeRect" presStyleLbl="alignNode1" presStyleIdx="1" presStyleCnt="3">
        <dgm:presLayoutVars>
          <dgm:chMax val="0"/>
          <dgm:bulletEnabled val="1"/>
        </dgm:presLayoutVars>
      </dgm:prSet>
      <dgm:spPr/>
    </dgm:pt>
    <dgm:pt modelId="{C5BDCA19-B754-421E-A6CC-628F80FC74CB}" type="pres">
      <dgm:prSet presAssocID="{53742231-981F-480A-940F-203EC2F7423F}" presName="nodeRect" presStyleLbl="alignNode1" presStyleIdx="1" presStyleCnt="3">
        <dgm:presLayoutVars>
          <dgm:bulletEnabled val="1"/>
        </dgm:presLayoutVars>
      </dgm:prSet>
      <dgm:spPr/>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3"/>
      <dgm:spPr/>
    </dgm:pt>
    <dgm:pt modelId="{E20811D6-E5D4-4C9E-AABF-9E0E1902CA2C}" type="pres">
      <dgm:prSet presAssocID="{98E6DD7C-B953-4119-9F64-9914E467ECBF}" presName="sibTransNodeRect" presStyleLbl="alignNode1" presStyleIdx="2" presStyleCnt="3">
        <dgm:presLayoutVars>
          <dgm:chMax val="0"/>
          <dgm:bulletEnabled val="1"/>
        </dgm:presLayoutVars>
      </dgm:prSet>
      <dgm:spPr/>
    </dgm:pt>
    <dgm:pt modelId="{67D48337-9200-42EF-A956-8FC92E9B78D2}" type="pres">
      <dgm:prSet presAssocID="{9EF41CC5-EF3B-4A6D-8229-3F1333EADFB3}" presName="nodeRect" presStyleLbl="alignNode1" presStyleIdx="2" presStyleCnt="3">
        <dgm:presLayoutVars>
          <dgm:bulletEnabled val="1"/>
        </dgm:presLayoutVars>
      </dgm:prSet>
      <dgm:spPr/>
    </dgm:pt>
  </dgm:ptLst>
  <dgm:cxnLst>
    <dgm:cxn modelId="{43B61840-F115-4174-96B9-DA0C0E83489E}" type="presOf" srcId="{9EF41CC5-EF3B-4A6D-8229-3F1333EADFB3}" destId="{CAD62F17-E99D-4FEF-B376-961CA4CB20EB}" srcOrd="0"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7D7B6CF4-1A1D-4E61-B5FE-C95185EF2648}" type="presOf" srcId="{9EF41CC5-EF3B-4A6D-8229-3F1333EADFB3}" destId="{67D48337-9200-42EF-A956-8FC92E9B78D2}" srcOrd="1"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808" y="0"/>
          <a:ext cx="3275967" cy="371475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rtlCol="0" anchor="t" anchorCtr="0">
          <a:noAutofit/>
        </a:bodyPr>
        <a:lstStyle/>
        <a:p>
          <a:pPr marL="0" lvl="0" indent="0" algn="l" defTabSz="1066800" rtl="0">
            <a:lnSpc>
              <a:spcPct val="90000"/>
            </a:lnSpc>
            <a:spcBef>
              <a:spcPct val="0"/>
            </a:spcBef>
            <a:spcAft>
              <a:spcPct val="35000"/>
            </a:spcAft>
            <a:buNone/>
            <a:defRPr cap="all"/>
          </a:pPr>
          <a:r>
            <a:rPr lang="ru-RU" sz="2400" kern="1200" dirty="0" err="1">
              <a:solidFill>
                <a:srgbClr val="FFFF00"/>
              </a:solidFill>
            </a:rPr>
            <a:t>Політична</a:t>
          </a:r>
          <a:r>
            <a:rPr lang="ru-RU" sz="2400" kern="1200" dirty="0">
              <a:solidFill>
                <a:srgbClr val="FFFF00"/>
              </a:solidFill>
            </a:rPr>
            <a:t> </a:t>
          </a:r>
          <a:r>
            <a:rPr lang="ru-RU" sz="2400" kern="1200" dirty="0" err="1">
              <a:solidFill>
                <a:srgbClr val="FFFF00"/>
              </a:solidFill>
            </a:rPr>
            <a:t>комунікація</a:t>
          </a:r>
          <a:r>
            <a:rPr lang="ru-RU" sz="2400" kern="1200" dirty="0">
              <a:solidFill>
                <a:srgbClr val="FFFF00"/>
              </a:solidFill>
            </a:rPr>
            <a:t>: </a:t>
          </a:r>
          <a:r>
            <a:rPr lang="ru-RU" sz="2400" kern="1200" dirty="0" err="1">
              <a:solidFill>
                <a:srgbClr val="FFFF00"/>
              </a:solidFill>
            </a:rPr>
            <a:t>поняття</a:t>
          </a:r>
          <a:r>
            <a:rPr lang="ru-RU" sz="2400" kern="1200" dirty="0">
              <a:solidFill>
                <a:srgbClr val="FFFF00"/>
              </a:solidFill>
            </a:rPr>
            <a:t>, структура, </a:t>
          </a:r>
          <a:r>
            <a:rPr lang="ru-RU" sz="2400" kern="1200" dirty="0" err="1">
              <a:solidFill>
                <a:srgbClr val="FFFF00"/>
              </a:solidFill>
            </a:rPr>
            <a:t>функції</a:t>
          </a:r>
          <a:endParaRPr lang="uk" sz="2400" kern="1200" dirty="0">
            <a:solidFill>
              <a:srgbClr val="FFFF00"/>
            </a:solidFill>
          </a:endParaRPr>
        </a:p>
      </dsp:txBody>
      <dsp:txXfrm>
        <a:off x="808" y="1485900"/>
        <a:ext cx="3275967" cy="2228850"/>
      </dsp:txXfrm>
    </dsp:sp>
    <dsp:sp modelId="{BBA91679-4684-4A04-8AEB-03038C78A75C}">
      <dsp:nvSpPr>
        <dsp:cNvPr id="0" name=""/>
        <dsp:cNvSpPr/>
      </dsp:nvSpPr>
      <dsp:spPr>
        <a:xfrm>
          <a:off x="80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rtlCol="0" anchor="ctr" anchorCtr="0">
          <a:noAutofit/>
        </a:bodyPr>
        <a:lstStyle/>
        <a:p>
          <a:pPr marL="0" lvl="0" indent="0" algn="l" defTabSz="2933700" rtl="0">
            <a:lnSpc>
              <a:spcPct val="90000"/>
            </a:lnSpc>
            <a:spcBef>
              <a:spcPct val="0"/>
            </a:spcBef>
            <a:spcAft>
              <a:spcPct val="35000"/>
            </a:spcAft>
            <a:buNone/>
          </a:pPr>
          <a:r>
            <a:rPr lang="uk" sz="6600" kern="1200"/>
            <a:t>01</a:t>
          </a:r>
        </a:p>
      </dsp:txBody>
      <dsp:txXfrm>
        <a:off x="808" y="0"/>
        <a:ext cx="3275967" cy="1485900"/>
      </dsp:txXfrm>
    </dsp:sp>
    <dsp:sp modelId="{00AE7F27-0E5D-4AFB-ACD6-B5A19E79EA42}">
      <dsp:nvSpPr>
        <dsp:cNvPr id="0" name=""/>
        <dsp:cNvSpPr/>
      </dsp:nvSpPr>
      <dsp:spPr>
        <a:xfrm>
          <a:off x="3538853" y="0"/>
          <a:ext cx="3275967" cy="371475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rtlCol="0" anchor="t" anchorCtr="0">
          <a:noAutofit/>
        </a:bodyPr>
        <a:lstStyle/>
        <a:p>
          <a:pPr marL="0" lvl="0" indent="0" algn="l" defTabSz="1244600" rtl="0">
            <a:lnSpc>
              <a:spcPct val="90000"/>
            </a:lnSpc>
            <a:spcBef>
              <a:spcPct val="0"/>
            </a:spcBef>
            <a:spcAft>
              <a:spcPct val="35000"/>
            </a:spcAft>
            <a:buNone/>
            <a:defRPr cap="all"/>
          </a:pPr>
          <a:r>
            <a:rPr lang="uk-UA" sz="2800" kern="1200" dirty="0">
              <a:solidFill>
                <a:srgbClr val="FFFF00"/>
              </a:solidFill>
            </a:rPr>
            <a:t>Політичні комунікації  та </a:t>
          </a:r>
          <a:r>
            <a:rPr lang="uk-UA" sz="2800" kern="1200" dirty="0" err="1">
              <a:solidFill>
                <a:srgbClr val="FFFF00"/>
              </a:solidFill>
            </a:rPr>
            <a:t>змі</a:t>
          </a:r>
          <a:endParaRPr lang="uk" sz="2800" kern="1200" dirty="0">
            <a:solidFill>
              <a:srgbClr val="FFFF00"/>
            </a:solidFill>
          </a:endParaRPr>
        </a:p>
      </dsp:txBody>
      <dsp:txXfrm>
        <a:off x="3538853" y="1485900"/>
        <a:ext cx="3275967" cy="2228850"/>
      </dsp:txXfrm>
    </dsp:sp>
    <dsp:sp modelId="{975C752B-C37A-4BA6-A3AE-2202A141404A}">
      <dsp:nvSpPr>
        <dsp:cNvPr id="0" name=""/>
        <dsp:cNvSpPr/>
      </dsp:nvSpPr>
      <dsp:spPr>
        <a:xfrm>
          <a:off x="3538853"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rtlCol="0" anchor="ctr" anchorCtr="0">
          <a:noAutofit/>
        </a:bodyPr>
        <a:lstStyle/>
        <a:p>
          <a:pPr marL="0" lvl="0" indent="0" algn="l" defTabSz="2933700" rtl="0">
            <a:lnSpc>
              <a:spcPct val="90000"/>
            </a:lnSpc>
            <a:spcBef>
              <a:spcPct val="0"/>
            </a:spcBef>
            <a:spcAft>
              <a:spcPct val="35000"/>
            </a:spcAft>
            <a:buNone/>
          </a:pPr>
          <a:r>
            <a:rPr lang="uk" sz="6600" kern="1200"/>
            <a:t>02</a:t>
          </a:r>
          <a:endParaRPr lang="uk" sz="6600" kern="1200" dirty="0"/>
        </a:p>
      </dsp:txBody>
      <dsp:txXfrm>
        <a:off x="3538853" y="0"/>
        <a:ext cx="3275967" cy="1485900"/>
      </dsp:txXfrm>
    </dsp:sp>
    <dsp:sp modelId="{CAD62F17-E99D-4FEF-B376-961CA4CB20EB}">
      <dsp:nvSpPr>
        <dsp:cNvPr id="0" name=""/>
        <dsp:cNvSpPr/>
      </dsp:nvSpPr>
      <dsp:spPr>
        <a:xfrm>
          <a:off x="7076898" y="0"/>
          <a:ext cx="3275967" cy="3714750"/>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rtlCol="0" anchor="t" anchorCtr="0">
          <a:noAutofit/>
        </a:bodyPr>
        <a:lstStyle/>
        <a:p>
          <a:pPr marL="0" lvl="0" indent="0" algn="l" defTabSz="1155700" rtl="0">
            <a:lnSpc>
              <a:spcPct val="90000"/>
            </a:lnSpc>
            <a:spcBef>
              <a:spcPct val="0"/>
            </a:spcBef>
            <a:spcAft>
              <a:spcPct val="35000"/>
            </a:spcAft>
            <a:buNone/>
            <a:defRPr cap="all"/>
          </a:pPr>
          <a:r>
            <a:rPr lang="uk-UA" sz="2600" kern="1200" dirty="0">
              <a:solidFill>
                <a:srgbClr val="FFFF00"/>
              </a:solidFill>
            </a:rPr>
            <a:t>Моделі </a:t>
          </a:r>
          <a:r>
            <a:rPr lang="uk-UA" sz="2600" kern="1200">
              <a:solidFill>
                <a:srgbClr val="FFFF00"/>
              </a:solidFill>
            </a:rPr>
            <a:t>політичних комунікацій</a:t>
          </a:r>
          <a:endParaRPr lang="uk-UA" sz="2600" kern="1200" dirty="0">
            <a:solidFill>
              <a:srgbClr val="FFFF00"/>
            </a:solidFill>
          </a:endParaRPr>
        </a:p>
        <a:p>
          <a:pPr marL="0" lvl="0" indent="0" algn="l" defTabSz="1155700">
            <a:lnSpc>
              <a:spcPct val="90000"/>
            </a:lnSpc>
            <a:spcBef>
              <a:spcPct val="0"/>
            </a:spcBef>
            <a:spcAft>
              <a:spcPct val="35000"/>
            </a:spcAft>
            <a:buNone/>
          </a:pPr>
          <a:endParaRPr lang="uk" sz="2600" kern="1200" dirty="0"/>
        </a:p>
      </dsp:txBody>
      <dsp:txXfrm>
        <a:off x="7076898" y="1485900"/>
        <a:ext cx="3275967" cy="2228850"/>
      </dsp:txXfrm>
    </dsp:sp>
    <dsp:sp modelId="{E20811D6-E5D4-4C9E-AABF-9E0E1902CA2C}">
      <dsp:nvSpPr>
        <dsp:cNvPr id="0" name=""/>
        <dsp:cNvSpPr/>
      </dsp:nvSpPr>
      <dsp:spPr>
        <a:xfrm>
          <a:off x="707689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rtlCol="0" anchor="ctr" anchorCtr="0">
          <a:noAutofit/>
        </a:bodyPr>
        <a:lstStyle/>
        <a:p>
          <a:pPr marL="0" lvl="0" indent="0" algn="l" defTabSz="2933700" rtl="0">
            <a:lnSpc>
              <a:spcPct val="90000"/>
            </a:lnSpc>
            <a:spcBef>
              <a:spcPct val="0"/>
            </a:spcBef>
            <a:spcAft>
              <a:spcPct val="35000"/>
            </a:spcAft>
            <a:buNone/>
          </a:pPr>
          <a:r>
            <a:rPr lang="uk" sz="6600" kern="1200"/>
            <a:t>03</a:t>
          </a:r>
        </a:p>
      </dsp:txBody>
      <dsp:txXfrm>
        <a:off x="7076898" y="0"/>
        <a:ext cx="3275967" cy="14859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rtlCol="0"/>
            <a:lstStyle/>
            <a:p>
              <a:pPr rtl="0"/>
              <a:r>
                <a:t>01</a:t>
              </a:r>
            </a:p>
          </dgm:t>
        </dgm:pt>
        <dgm:pt modelId="201" type="sibTrans" cxnId="5">
          <dgm:prSet phldrT="2"/>
          <dgm:t>
            <a:bodyPr rtlCol="0"/>
            <a:lstStyle/>
            <a:p>
              <a:pPr rtl="0"/>
              <a:r>
                <a:t>02</a:t>
              </a:r>
            </a:p>
          </dgm:t>
        </dgm:pt>
        <dgm:pt modelId="301" type="sibTrans" cxnId="6">
          <dgm:prSet phldrT="3"/>
          <dgm:t>
            <a:bodyPr rtlCol="0"/>
            <a:lstStyle/>
            <a:p>
              <a:pPr rtl="0"/>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C107ECF-3DA2-444F-B5FD-1FEEEFDE3DE6}" type="datetime1">
              <a:rPr lang="uk-UA" smtClean="0"/>
              <a:t>14.02.2023</a:t>
            </a:fld>
            <a:endParaRPr lang="en-US"/>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602E8-7778-4840-9C52-CF866E2E76E6}" type="slidenum">
              <a:rPr lang="en-US" smtClean="0"/>
              <a:t>‹№›</a:t>
            </a:fld>
            <a:endParaRPr lang="en-US"/>
          </a:p>
        </p:txBody>
      </p:sp>
    </p:spTree>
    <p:extLst>
      <p:ext uri="{BB962C8B-B14F-4D97-AF65-F5344CB8AC3E}">
        <p14:creationId xmlns:p14="http://schemas.microsoft.com/office/powerpoint/2010/main" val="13306003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9278A53-A3AB-49A8-9033-42CB574864BA}" type="datetime1">
              <a:rPr lang="uk-UA" smtClean="0"/>
              <a:t>14.02.2023</a:t>
            </a:fld>
            <a:endParaRPr lang="en-US"/>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
              <a:t>Зразки заголовків</a:t>
            </a:r>
            <a:endParaRPr lang="en-US"/>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86D5CD-F53C-40AA-8F25-6C53AFF44ECB}" type="slidenum">
              <a:rPr lang="en-US" smtClean="0"/>
              <a:t>‹№›</a:t>
            </a:fld>
            <a:endParaRPr lang="en-US"/>
          </a:p>
        </p:txBody>
      </p:sp>
    </p:spTree>
    <p:extLst>
      <p:ext uri="{BB962C8B-B14F-4D97-AF65-F5344CB8AC3E}">
        <p14:creationId xmlns:p14="http://schemas.microsoft.com/office/powerpoint/2010/main" val="28913981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uk-UA"/>
              <a:t>Клацніть, щоб редагувати стиль зразка заголовка</a:t>
            </a:r>
            <a:endParaRPr lang="en-US" dirty="0"/>
          </a:p>
        </p:txBody>
      </p:sp>
      <p:sp>
        <p:nvSpPr>
          <p:cNvPr id="3" name="Підзаголовок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uk-UA"/>
              <a:t>Клацніть, щоб редагувати стиль зразка підзаголовка</a:t>
            </a:r>
            <a:endParaRPr lang="en-US" dirty="0"/>
          </a:p>
        </p:txBody>
      </p:sp>
      <p:sp>
        <p:nvSpPr>
          <p:cNvPr id="4" name="Місце для дати 3"/>
          <p:cNvSpPr>
            <a:spLocks noGrp="1"/>
          </p:cNvSpPr>
          <p:nvPr>
            <p:ph type="dt" sz="half" idx="10"/>
          </p:nvPr>
        </p:nvSpPr>
        <p:spPr/>
        <p:txBody>
          <a:bodyPr rtlCol="0"/>
          <a:lstStyle/>
          <a:p>
            <a:pPr rtl="0"/>
            <a:fld id="{89DD8594-F651-428A-85F0-F96870F4A8B3}" type="datetime1">
              <a:rPr lang="uk-UA" smtClean="0"/>
              <a:t>14.02.2023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16" name="Рисунок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Заголовок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uk-UA"/>
              <a:t>Клацніть, щоб редагувати стиль зразка заголовка</a:t>
            </a:r>
            <a:endParaRPr lang="en-US" dirty="0"/>
          </a:p>
        </p:txBody>
      </p:sp>
      <p:sp>
        <p:nvSpPr>
          <p:cNvPr id="3" name="Місце для зображення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a:t>Клацніть піктограму, щоб додати зображення</a:t>
            </a:r>
            <a:endParaRPr lang="en-US" dirty="0"/>
          </a:p>
        </p:txBody>
      </p:sp>
      <p:sp>
        <p:nvSpPr>
          <p:cNvPr id="4" name="Місце для тексту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E26D1B8C-FA28-4186-A517-037D9F785FBE}" type="datetime1">
              <a:rPr lang="uk-UA" smtClean="0"/>
              <a:t>14.02.2023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8437"/>
            <a:ext cx="10353762" cy="3534344"/>
          </a:xfrm>
        </p:spPr>
        <p:txBody>
          <a:bodyPr rtlCol="0" anchor="ctr">
            <a:normAutofit/>
          </a:bodyPr>
          <a:lstStyle>
            <a:lvl1pPr>
              <a:defRPr sz="4000"/>
            </a:lvl1pPr>
          </a:lstStyle>
          <a:p>
            <a:pPr rtl="0"/>
            <a:r>
              <a:rPr lang="uk-UA"/>
              <a:t>Клацніть, щоб редагувати стиль зразка заголовка</a:t>
            </a:r>
            <a:endParaRPr lang="en-US" dirty="0"/>
          </a:p>
        </p:txBody>
      </p:sp>
      <p:sp>
        <p:nvSpPr>
          <p:cNvPr id="4" name="Місце для тексту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A855489B-E2B2-434D-92DF-34BD38AC19FF}" type="datetime1">
              <a:rPr lang="uk-UA" smtClean="0"/>
              <a:t>14.02.2023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212" y="609600"/>
            <a:ext cx="9302752" cy="2992904"/>
          </a:xfrm>
        </p:spPr>
        <p:txBody>
          <a:bodyPr rtlCol="0" anchor="ctr">
            <a:normAutofit/>
          </a:bodyPr>
          <a:lstStyle>
            <a:lvl1pPr>
              <a:defRPr sz="3600"/>
            </a:lvl1pPr>
          </a:lstStyle>
          <a:p>
            <a:pPr rtl="0"/>
            <a:r>
              <a:rPr lang="uk-UA"/>
              <a:t>Клацніть, щоб редагувати стиль зразка заголовка</a:t>
            </a:r>
            <a:endParaRPr lang="en-US" dirty="0"/>
          </a:p>
        </p:txBody>
      </p:sp>
      <p:sp>
        <p:nvSpPr>
          <p:cNvPr id="12" name="Місце для тексту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4" name="Місце для тексту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A43AD1D9-9205-458D-A163-8C478ACCC6D2}" type="datetime1">
              <a:rPr lang="uk-UA" smtClean="0"/>
              <a:t>14.02.2023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
        <p:nvSpPr>
          <p:cNvPr id="11" name="Текстове поле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uk" sz="8000">
                <a:solidFill>
                  <a:schemeClr val="tx1"/>
                </a:solidFill>
                <a:effectLst/>
              </a:rPr>
              <a:t>"</a:t>
            </a:r>
          </a:p>
        </p:txBody>
      </p:sp>
      <p:sp>
        <p:nvSpPr>
          <p:cNvPr id="13" name="Текстове поле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uk"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з імене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4" y="2126942"/>
            <a:ext cx="10353763" cy="2511835"/>
          </a:xfrm>
        </p:spPr>
        <p:txBody>
          <a:bodyPr rtlCol="0" anchor="b"/>
          <a:lstStyle>
            <a:lvl1pPr>
              <a:defRPr sz="3200"/>
            </a:lvl1pPr>
          </a:lstStyle>
          <a:p>
            <a:pPr rtl="0"/>
            <a:r>
              <a:rPr lang="uk-UA"/>
              <a:t>Клацніть, щоб редагувати стиль зразка заголовка</a:t>
            </a:r>
            <a:endParaRPr lang="en-US" dirty="0"/>
          </a:p>
        </p:txBody>
      </p:sp>
      <p:sp>
        <p:nvSpPr>
          <p:cNvPr id="4" name="Місце для тексту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B224275C-0B2E-4E4C-9868-412FEDF65CB5}" type="datetime1">
              <a:rPr lang="uk-UA" smtClean="0"/>
              <a:t>14.02.2023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стовпці">
    <p:spTree>
      <p:nvGrpSpPr>
        <p:cNvPr id="1" name=""/>
        <p:cNvGrpSpPr/>
        <p:nvPr/>
      </p:nvGrpSpPr>
      <p:grpSpPr>
        <a:xfrm>
          <a:off x="0" y="0"/>
          <a:ext cx="0" cy="0"/>
          <a:chOff x="0" y="0"/>
          <a:chExt cx="0" cy="0"/>
        </a:xfrm>
      </p:grpSpPr>
      <p:sp>
        <p:nvSpPr>
          <p:cNvPr id="15" name="Заголовок 1"/>
          <p:cNvSpPr>
            <a:spLocks noGrp="1"/>
          </p:cNvSpPr>
          <p:nvPr>
            <p:ph type="title"/>
          </p:nvPr>
        </p:nvSpPr>
        <p:spPr>
          <a:xfrm>
            <a:off x="913795" y="609600"/>
            <a:ext cx="10353762" cy="970450"/>
          </a:xfrm>
        </p:spPr>
        <p:txBody>
          <a:bodyPr rtlCol="0"/>
          <a:lstStyle/>
          <a:p>
            <a:pPr rtl="0"/>
            <a:r>
              <a:rPr lang="uk-UA"/>
              <a:t>Клацніть, щоб редагувати стиль зразка заголовка</a:t>
            </a:r>
            <a:endParaRPr lang="en-US" dirty="0"/>
          </a:p>
        </p:txBody>
      </p:sp>
      <p:sp>
        <p:nvSpPr>
          <p:cNvPr id="7" name="Місце для тексту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8" name="Місце для тексту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9" name="Місце для тексту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10" name="Місце для тексту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11" name="Місце для тексту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12" name="Місце для тексту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3" name="Місце для дати 2"/>
          <p:cNvSpPr>
            <a:spLocks noGrp="1"/>
          </p:cNvSpPr>
          <p:nvPr>
            <p:ph type="dt" sz="half" idx="10"/>
          </p:nvPr>
        </p:nvSpPr>
        <p:spPr/>
        <p:txBody>
          <a:bodyPr rtlCol="0"/>
          <a:lstStyle/>
          <a:p>
            <a:pPr rtl="0"/>
            <a:fld id="{32B70116-8993-46C5-B451-5100E4EE6057}" type="datetime1">
              <a:rPr lang="uk-UA" smtClean="0"/>
              <a:t>14.02.2023</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стовпці зображення">
    <p:spTree>
      <p:nvGrpSpPr>
        <p:cNvPr id="1" name=""/>
        <p:cNvGrpSpPr/>
        <p:nvPr/>
      </p:nvGrpSpPr>
      <p:grpSpPr>
        <a:xfrm>
          <a:off x="0" y="0"/>
          <a:ext cx="0" cy="0"/>
          <a:chOff x="0" y="0"/>
          <a:chExt cx="0" cy="0"/>
        </a:xfrm>
      </p:grpSpPr>
      <p:pic>
        <p:nvPicPr>
          <p:cNvPr id="2" name="Рисунок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Рисунок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Рисунок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Заголовок 1"/>
          <p:cNvSpPr>
            <a:spLocks noGrp="1"/>
          </p:cNvSpPr>
          <p:nvPr>
            <p:ph type="title"/>
          </p:nvPr>
        </p:nvSpPr>
        <p:spPr>
          <a:xfrm>
            <a:off x="913794" y="609600"/>
            <a:ext cx="10353763" cy="970450"/>
          </a:xfrm>
        </p:spPr>
        <p:txBody>
          <a:bodyPr rtlCol="0"/>
          <a:lstStyle/>
          <a:p>
            <a:pPr rtl="0"/>
            <a:r>
              <a:rPr lang="uk-UA"/>
              <a:t>Клацніть, щоб редагувати стиль зразка заголовка</a:t>
            </a:r>
            <a:endParaRPr lang="en-US" dirty="0"/>
          </a:p>
        </p:txBody>
      </p:sp>
      <p:sp>
        <p:nvSpPr>
          <p:cNvPr id="19" name="Місце для тексту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20" name="Місце для зображення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21" name="Місце для тексту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22" name="Місце для тексту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23" name="Місце для зображення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24" name="Місце для тексту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25" name="Місце для тексту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26" name="Місце для зображення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27" name="Місце для тексту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3" name="Місце для дати 2"/>
          <p:cNvSpPr>
            <a:spLocks noGrp="1"/>
          </p:cNvSpPr>
          <p:nvPr>
            <p:ph type="dt" sz="half" idx="10"/>
          </p:nvPr>
        </p:nvSpPr>
        <p:spPr/>
        <p:txBody>
          <a:bodyPr rtlCol="0"/>
          <a:lstStyle/>
          <a:p>
            <a:pPr rtl="0"/>
            <a:fld id="{C51F8EF2-43EB-4A0A-A709-528CAE1E259D}" type="datetime1">
              <a:rPr lang="uk-UA" smtClean="0"/>
              <a:t>14.02.2023</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p:txBody>
          <a:bodyPr vert="eaVert" rtlCol="0" anchor="t"/>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E7361B1E-40C1-4E7E-9AEE-247E4C5E14E8}" type="datetime1">
              <a:rPr lang="uk-UA" smtClean="0"/>
              <a:t>14.02.2023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983068" y="609599"/>
            <a:ext cx="2284487" cy="5181601"/>
          </a:xfrm>
        </p:spPr>
        <p:txBody>
          <a:bodyPr vert="eaVert" rtlCol="0"/>
          <a:lstStyle>
            <a:lvl1pPr algn="l">
              <a:defRPr/>
            </a:lvl1pPr>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a:xfrm>
            <a:off x="913796" y="609599"/>
            <a:ext cx="7916872" cy="5181601"/>
          </a:xfrm>
        </p:spPr>
        <p:txBody>
          <a:bodyPr vert="eaVert" rtlCol="0" anchor="t"/>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8325B2A6-9BFA-4F9A-9BCA-0C892468B9EB}" type="datetime1">
              <a:rPr lang="uk-UA" smtClean="0"/>
              <a:t>14.02.2023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B3563F38-76EE-4A8E-B057-A06D6E18A614}" type="datetime1">
              <a:rPr lang="uk-UA" smtClean="0"/>
              <a:t>14.02.2023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1761067"/>
            <a:ext cx="9590550" cy="1828813"/>
          </a:xfrm>
        </p:spPr>
        <p:txBody>
          <a:bodyPr rtlCol="0" anchor="b"/>
          <a:lstStyle>
            <a:lvl1pPr algn="ctr">
              <a:defRPr sz="4000" b="0" cap="none"/>
            </a:lvl1pPr>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uk-UA"/>
              <a:t>Клацніть, щоб відредагувати стилі зразків тексту</a:t>
            </a:r>
          </a:p>
        </p:txBody>
      </p:sp>
      <p:sp>
        <p:nvSpPr>
          <p:cNvPr id="4" name="Місце для дати 3"/>
          <p:cNvSpPr>
            <a:spLocks noGrp="1"/>
          </p:cNvSpPr>
          <p:nvPr>
            <p:ph type="dt" sz="half" idx="10"/>
          </p:nvPr>
        </p:nvSpPr>
        <p:spPr/>
        <p:txBody>
          <a:bodyPr rtlCol="0"/>
          <a:lstStyle/>
          <a:p>
            <a:pPr rtl="0"/>
            <a:fld id="{3F6D944B-4352-4352-BE32-2866597B5D08}" type="datetime1">
              <a:rPr lang="uk-UA" smtClean="0"/>
              <a:t>14.02.2023</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9600"/>
            <a:ext cx="10353762" cy="1261872"/>
          </a:xfrm>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sz="half" idx="1"/>
          </p:nvPr>
        </p:nvSpPr>
        <p:spPr>
          <a:xfrm>
            <a:off x="913795" y="2076450"/>
            <a:ext cx="4856841" cy="3622671"/>
          </a:xfrm>
        </p:spPr>
        <p:txBody>
          <a:bodyPr rtlCol="0" anchor="t">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вмісту 3"/>
          <p:cNvSpPr>
            <a:spLocks noGrp="1"/>
          </p:cNvSpPr>
          <p:nvPr>
            <p:ph sz="half" idx="2"/>
          </p:nvPr>
        </p:nvSpPr>
        <p:spPr>
          <a:xfrm>
            <a:off x="6410716" y="2076451"/>
            <a:ext cx="4856841" cy="3622672"/>
          </a:xfrm>
        </p:spPr>
        <p:txBody>
          <a:bodyPr rtlCol="0" anchor="t">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5" name="Місце для дати 4"/>
          <p:cNvSpPr>
            <a:spLocks noGrp="1"/>
          </p:cNvSpPr>
          <p:nvPr>
            <p:ph type="dt" sz="half" idx="10"/>
          </p:nvPr>
        </p:nvSpPr>
        <p:spPr/>
        <p:txBody>
          <a:bodyPr rtlCol="0"/>
          <a:lstStyle/>
          <a:p>
            <a:pPr rtl="0"/>
            <a:fld id="{0AC17D41-07D4-4B15-B0E0-C58E5CEFC0B1}" type="datetime1">
              <a:rPr lang="uk-UA" smtClean="0"/>
              <a:t>14.02.2023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20" name="Рисунок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Рисунок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Заголовок 1"/>
          <p:cNvSpPr>
            <a:spLocks noGrp="1"/>
          </p:cNvSpPr>
          <p:nvPr>
            <p:ph type="title"/>
          </p:nvPr>
        </p:nvSpPr>
        <p:spPr>
          <a:xfrm>
            <a:off x="913795" y="609600"/>
            <a:ext cx="10353762" cy="970450"/>
          </a:xfrm>
        </p:spPr>
        <p:txBody>
          <a:bodyPr rtlCol="0"/>
          <a:lstStyle>
            <a:lvl1pPr>
              <a:defRPr/>
            </a:lvl1pPr>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4" name="Місце для вмісту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uk"/>
          </a:p>
        </p:txBody>
      </p:sp>
      <p:sp>
        <p:nvSpPr>
          <p:cNvPr id="5" name="Місце для тексту 4"/>
          <p:cNvSpPr>
            <a:spLocks noGrp="1"/>
          </p:cNvSpPr>
          <p:nvPr>
            <p:ph type="body" sz="quarter" idx="3"/>
          </p:nvPr>
        </p:nvSpPr>
        <p:spPr>
          <a:xfrm>
            <a:off x="6363166" y="1855152"/>
            <a:ext cx="4779582" cy="692495"/>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6" name="Місце для вмісту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uk"/>
          </a:p>
        </p:txBody>
      </p:sp>
      <p:sp>
        <p:nvSpPr>
          <p:cNvPr id="7" name="Місце для дати 6"/>
          <p:cNvSpPr>
            <a:spLocks noGrp="1"/>
          </p:cNvSpPr>
          <p:nvPr>
            <p:ph type="dt" sz="half" idx="10"/>
          </p:nvPr>
        </p:nvSpPr>
        <p:spPr/>
        <p:txBody>
          <a:bodyPr rtlCol="0"/>
          <a:lstStyle/>
          <a:p>
            <a:pPr rtl="0"/>
            <a:fld id="{59D29B2F-B515-4946-9948-781ADA0966A3}" type="datetime1">
              <a:rPr lang="uk-UA" smtClean="0"/>
              <a:t>14.02.2023</a:t>
            </a:fld>
            <a:endParaRPr lang="en-US" dirty="0"/>
          </a:p>
        </p:txBody>
      </p:sp>
      <p:sp>
        <p:nvSpPr>
          <p:cNvPr id="8" name="Місце для нижнього колонтитула 7"/>
          <p:cNvSpPr>
            <a:spLocks noGrp="1"/>
          </p:cNvSpPr>
          <p:nvPr>
            <p:ph type="ftr" sz="quarter" idx="11"/>
          </p:nvPr>
        </p:nvSpPr>
        <p:spPr/>
        <p:txBody>
          <a:bodyPr rtlCol="0"/>
          <a:lstStyle/>
          <a:p>
            <a:pPr rtl="0"/>
            <a:endParaRPr lang="en-US" dirty="0"/>
          </a:p>
        </p:txBody>
      </p:sp>
      <p:sp>
        <p:nvSpPr>
          <p:cNvPr id="9" name="Місце для номера слайда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дати 2"/>
          <p:cNvSpPr>
            <a:spLocks noGrp="1"/>
          </p:cNvSpPr>
          <p:nvPr>
            <p:ph type="dt" sz="half" idx="10"/>
          </p:nvPr>
        </p:nvSpPr>
        <p:spPr/>
        <p:txBody>
          <a:bodyPr rtlCol="0"/>
          <a:lstStyle/>
          <a:p>
            <a:pPr rtl="0"/>
            <a:fld id="{7598803E-120B-42EA-99EE-A97F0C0DAE31}" type="datetime1">
              <a:rPr lang="uk-UA" smtClean="0"/>
              <a:t>14.02.2023</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A89982E9-8852-4A44-AD82-C05A866252A1}" type="datetime1">
              <a:rPr lang="uk-UA" smtClean="0"/>
              <a:t>14.02.2023</a:t>
            </a:fld>
            <a:endParaRPr lang="en-US" dirty="0"/>
          </a:p>
        </p:txBody>
      </p:sp>
      <p:sp>
        <p:nvSpPr>
          <p:cNvPr id="3" name="Місце для нижнього колонтитула 2"/>
          <p:cNvSpPr>
            <a:spLocks noGrp="1"/>
          </p:cNvSpPr>
          <p:nvPr>
            <p:ph type="ftr" sz="quarter" idx="11"/>
          </p:nvPr>
        </p:nvSpPr>
        <p:spPr/>
        <p:txBody>
          <a:bodyPr rtlCol="0"/>
          <a:lstStyle/>
          <a:p>
            <a:pPr rtl="0"/>
            <a:endParaRPr lang="en-US" dirty="0"/>
          </a:p>
        </p:txBody>
      </p:sp>
      <p:sp>
        <p:nvSpPr>
          <p:cNvPr id="4" name="Місце для номера слайда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a:xfrm>
            <a:off x="4855633" y="609600"/>
            <a:ext cx="6411924" cy="5080001"/>
          </a:xfrm>
        </p:spPr>
        <p:txBody>
          <a:bodyPr rtlCol="0">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тексту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38D971F9-DDE5-4B08-943A-620239BA7170}" type="datetime1">
              <a:rPr lang="uk-UA" smtClean="0"/>
              <a:t>14.02.2023</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pic>
        <p:nvPicPr>
          <p:cNvPr id="22" name="Рисунок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Заголовок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uk-UA"/>
              <a:t>Клацніть, щоб редагувати стиль зразка заголовка</a:t>
            </a:r>
            <a:endParaRPr lang="en-US" dirty="0"/>
          </a:p>
        </p:txBody>
      </p:sp>
      <p:sp>
        <p:nvSpPr>
          <p:cNvPr id="3" name="Місце для зображення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4" name="Місце для тексту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E5AF17C0-00F1-424F-A696-93EED0904070}" type="datetime1">
              <a:rPr lang="uk-UA" smtClean="0"/>
              <a:t>14.02.2023</a:t>
            </a:fld>
            <a:endParaRPr lang="en-US" dirty="0"/>
          </a:p>
        </p:txBody>
      </p:sp>
      <p:sp>
        <p:nvSpPr>
          <p:cNvPr id="6" name="Місце для нижнього колонтитула 5"/>
          <p:cNvSpPr>
            <a:spLocks noGrp="1"/>
          </p:cNvSpPr>
          <p:nvPr>
            <p:ph type="ftr" sz="quarter" idx="11"/>
          </p:nvPr>
        </p:nvSpPr>
        <p:spPr/>
        <p:txBody>
          <a:bodyPr rtlCol="0"/>
          <a:lstStyle/>
          <a:p>
            <a:pPr algn="l"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uk" dirty="0"/>
              <a:t>Зразок заголовка</a:t>
            </a:r>
            <a:endParaRPr lang="en-US" dirty="0"/>
          </a:p>
        </p:txBody>
      </p:sp>
      <p:sp>
        <p:nvSpPr>
          <p:cNvPr id="3" name="Місце для тексту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4" name="Місце для дати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985C46A9-914E-40F2-A01B-95665E88FC1C}" type="datetime1">
              <a:rPr lang="uk-UA" smtClean="0"/>
              <a:t>14.02.2023</a:t>
            </a:fld>
            <a:endParaRPr lang="en-US" dirty="0"/>
          </a:p>
        </p:txBody>
      </p:sp>
      <p:sp>
        <p:nvSpPr>
          <p:cNvPr id="5" name="Місце для нижнього колонтитула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en-US" dirty="0"/>
          </a:p>
        </p:txBody>
      </p:sp>
      <p:sp>
        <p:nvSpPr>
          <p:cNvPr id="6" name="Місце для номера слайда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Рисунок 4" descr="Зображення, опис якого включає слова: чашка, кава, їжа, напої&#10;&#10;Автоматично створений опис">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rtlCol="0">
            <a:normAutofit/>
          </a:bodyPr>
          <a:lstStyle/>
          <a:p>
            <a:pPr rtl="0"/>
            <a:r>
              <a:rPr lang="uk" sz="7200" dirty="0"/>
              <a:t>ПОЛІТИЧНІ КОМУНІКАЦІЇ</a:t>
            </a:r>
          </a:p>
        </p:txBody>
      </p:sp>
      <p:sp>
        <p:nvSpPr>
          <p:cNvPr id="3" name="Підзаголовок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rtlCol="0">
            <a:normAutofit/>
          </a:bodyPr>
          <a:lstStyle/>
          <a:p>
            <a:pPr rtl="0"/>
            <a:endParaRPr lang="uk" sz="2800" dirty="0"/>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948A60-E6E8-479D-BC29-66E48BBB62B9}"/>
              </a:ext>
            </a:extLst>
          </p:cNvPr>
          <p:cNvSpPr>
            <a:spLocks noGrp="1"/>
          </p:cNvSpPr>
          <p:nvPr>
            <p:ph type="title"/>
          </p:nvPr>
        </p:nvSpPr>
        <p:spPr/>
        <p:txBody>
          <a:bodyPr/>
          <a:lstStyle/>
          <a:p>
            <a:r>
              <a:rPr lang="uk-UA" dirty="0"/>
              <a:t>Семантичний рівень </a:t>
            </a:r>
          </a:p>
        </p:txBody>
      </p:sp>
      <p:sp>
        <p:nvSpPr>
          <p:cNvPr id="3" name="Місце для вмісту 2">
            <a:extLst>
              <a:ext uri="{FF2B5EF4-FFF2-40B4-BE49-F238E27FC236}">
                <a16:creationId xmlns:a16="http://schemas.microsoft.com/office/drawing/2014/main" id="{6AE7C1D4-5396-431D-9C00-3D91E64E9585}"/>
              </a:ext>
            </a:extLst>
          </p:cNvPr>
          <p:cNvSpPr>
            <a:spLocks noGrp="1"/>
          </p:cNvSpPr>
          <p:nvPr>
            <p:ph idx="1"/>
          </p:nvPr>
        </p:nvSpPr>
        <p:spPr/>
        <p:txBody>
          <a:bodyPr>
            <a:normAutofit lnSpcReduction="10000"/>
          </a:bodyPr>
          <a:lstStyle/>
          <a:p>
            <a:pPr algn="just"/>
            <a:r>
              <a:rPr lang="uk-UA" dirty="0"/>
              <a:t>розкриває залежність процесів передачі інформації і виникнення комунікації між суб'єктами від використовуваних </a:t>
            </a:r>
            <a:r>
              <a:rPr lang="uk-UA" dirty="0" err="1"/>
              <a:t>знаково-мовних</a:t>
            </a:r>
            <a:r>
              <a:rPr lang="uk-UA" dirty="0"/>
              <a:t> форм. З цієї точки зору до уваги береться здатність використовуваних людьми засобів (знаків, символів і слів) зберігати або перешкоджати збереженню сенсу переданої інформації, забезпечувати їх адекватну інтерпретацію реципієнтами. Держава та її інститути повинні використовувати </a:t>
            </a:r>
            <a:r>
              <a:rPr lang="uk-UA" dirty="0" err="1"/>
              <a:t>мовні</a:t>
            </a:r>
            <a:r>
              <a:rPr lang="uk-UA" dirty="0"/>
              <a:t> форми, які зрозумілі населенню і можуть згладжувати протиріччя між споживачами урядової інформації. В іншому випадку може утворитися так званий комунікаційний вакуум у відносинах влади з народом, що може призвести до розвитку конфліктної або навіть кризової ситуації.</a:t>
            </a:r>
          </a:p>
        </p:txBody>
      </p:sp>
      <p:sp>
        <p:nvSpPr>
          <p:cNvPr id="4" name="Місце для дати 3">
            <a:extLst>
              <a:ext uri="{FF2B5EF4-FFF2-40B4-BE49-F238E27FC236}">
                <a16:creationId xmlns:a16="http://schemas.microsoft.com/office/drawing/2014/main" id="{2C538C76-6A87-42E8-BF07-7137E7C01A12}"/>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388550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BFCC5-DD4E-4196-BA02-7535C0690BBC}"/>
              </a:ext>
            </a:extLst>
          </p:cNvPr>
          <p:cNvSpPr>
            <a:spLocks noGrp="1"/>
          </p:cNvSpPr>
          <p:nvPr>
            <p:ph type="title"/>
          </p:nvPr>
        </p:nvSpPr>
        <p:spPr/>
        <p:txBody>
          <a:bodyPr/>
          <a:lstStyle/>
          <a:p>
            <a:r>
              <a:rPr lang="uk-UA" dirty="0" err="1"/>
              <a:t>Інфлуентальний</a:t>
            </a:r>
            <a:r>
              <a:rPr lang="uk-UA" dirty="0"/>
              <a:t> рівень </a:t>
            </a:r>
          </a:p>
        </p:txBody>
      </p:sp>
      <p:sp>
        <p:nvSpPr>
          <p:cNvPr id="3" name="Місце для вмісту 2">
            <a:extLst>
              <a:ext uri="{FF2B5EF4-FFF2-40B4-BE49-F238E27FC236}">
                <a16:creationId xmlns:a16="http://schemas.microsoft.com/office/drawing/2014/main" id="{C4F07118-B1CE-489D-A849-F166C860E532}"/>
              </a:ext>
            </a:extLst>
          </p:cNvPr>
          <p:cNvSpPr>
            <a:spLocks noGrp="1"/>
          </p:cNvSpPr>
          <p:nvPr>
            <p:ph idx="1"/>
          </p:nvPr>
        </p:nvSpPr>
        <p:spPr/>
        <p:txBody>
          <a:bodyPr>
            <a:normAutofit lnSpcReduction="10000"/>
          </a:bodyPr>
          <a:lstStyle/>
          <a:p>
            <a:pPr algn="just"/>
            <a:r>
              <a:rPr lang="uk-UA" dirty="0"/>
              <a:t>розкриває ступінь впливу інформації на свідомість людини, оскільки саме на цьому рівні визначаються джерело, передумови і фактори ефективності мають місце на інформаційному ринку ідей, поглядів і уявлень. Щоб підвищити ефективність своєї діяльності, суб'єкти політики повинні забезпечувати адресність, смислові та часові параметри подачі інформації, враховувати особливості аудиторії, для якої передаються повідомлення, орієнтуватися на панівні в суспільстві традиції, звичаї, ідеали, цінності. Існує декілька найбільш поширених форм інформаційного впливу: </a:t>
            </a:r>
            <a:r>
              <a:rPr lang="uk-UA" dirty="0" err="1"/>
              <a:t>дезінформування</a:t>
            </a:r>
            <a:r>
              <a:rPr lang="uk-UA" dirty="0"/>
              <a:t>, лобіювання, маніпулювання, пропаганда, кризове управління, шантаж і </a:t>
            </a:r>
            <a:r>
              <a:rPr lang="uk-UA" dirty="0" err="1"/>
              <a:t>т.д</a:t>
            </a:r>
            <a:r>
              <a:rPr lang="uk-UA" dirty="0"/>
              <a:t>.</a:t>
            </a:r>
          </a:p>
        </p:txBody>
      </p:sp>
      <p:sp>
        <p:nvSpPr>
          <p:cNvPr id="4" name="Місце для дати 3">
            <a:extLst>
              <a:ext uri="{FF2B5EF4-FFF2-40B4-BE49-F238E27FC236}">
                <a16:creationId xmlns:a16="http://schemas.microsoft.com/office/drawing/2014/main" id="{682009A1-378E-42F3-9579-9003023329E8}"/>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49198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BF12ED-2CB3-4C9F-B3D3-1E140BCBB5AB}"/>
              </a:ext>
            </a:extLst>
          </p:cNvPr>
          <p:cNvSpPr>
            <a:spLocks noGrp="1"/>
          </p:cNvSpPr>
          <p:nvPr>
            <p:ph type="title"/>
          </p:nvPr>
        </p:nvSpPr>
        <p:spPr/>
        <p:txBody>
          <a:bodyPr/>
          <a:lstStyle/>
          <a:p>
            <a:r>
              <a:rPr lang="uk-UA" dirty="0"/>
              <a:t>Технічний рівень </a:t>
            </a:r>
          </a:p>
        </p:txBody>
      </p:sp>
      <p:sp>
        <p:nvSpPr>
          <p:cNvPr id="3" name="Місце для вмісту 2">
            <a:extLst>
              <a:ext uri="{FF2B5EF4-FFF2-40B4-BE49-F238E27FC236}">
                <a16:creationId xmlns:a16="http://schemas.microsoft.com/office/drawing/2014/main" id="{4F002F24-D24A-453B-A0C4-25899DA836FF}"/>
              </a:ext>
            </a:extLst>
          </p:cNvPr>
          <p:cNvSpPr>
            <a:spLocks noGrp="1"/>
          </p:cNvSpPr>
          <p:nvPr>
            <p:ph idx="1"/>
          </p:nvPr>
        </p:nvSpPr>
        <p:spPr/>
        <p:txBody>
          <a:bodyPr>
            <a:normAutofit fontScale="92500" lnSpcReduction="10000"/>
          </a:bodyPr>
          <a:lstStyle/>
          <a:p>
            <a:pPr algn="just"/>
            <a:r>
              <a:rPr lang="uk-UA" dirty="0"/>
              <a:t>пропонує наявність цілого ряду технічних засобів отримання, переробки і передачі інформації. З цієї точки зору інформаційна діяльність суб'єктів політики дає функціонування спеціальних організаційних структур, фахівців, банків даних, мереж і технологій зберігання і передачі інформації, значення яких полягає в їх здатності без змін, зволікання, в потрібному напрямку передати певне повідомлення. Даний рівень також розкриває механізм збору, аналізу, зберігання, вилучення та передачі політичної інформації за специфічними каналах комунікації за допомогою інформаційно-технічних структур і систем, комп'ютерних мереж, засобів мобільного зв'язку, баз і банків даних суб'єкта. Використання цих канатів дозволяє державним інститутам здійснювати безперервну комунікацію зі своїми громадянами.</a:t>
            </a:r>
          </a:p>
        </p:txBody>
      </p:sp>
      <p:sp>
        <p:nvSpPr>
          <p:cNvPr id="4" name="Місце для дати 3">
            <a:extLst>
              <a:ext uri="{FF2B5EF4-FFF2-40B4-BE49-F238E27FC236}">
                <a16:creationId xmlns:a16="http://schemas.microsoft.com/office/drawing/2014/main" id="{02F88447-D22E-40C4-91A5-76236906FF38}"/>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4131920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870075-E994-4588-94CB-5BBC75BA6A17}"/>
              </a:ext>
            </a:extLst>
          </p:cNvPr>
          <p:cNvSpPr>
            <a:spLocks noGrp="1"/>
          </p:cNvSpPr>
          <p:nvPr>
            <p:ph type="title"/>
          </p:nvPr>
        </p:nvSpPr>
        <p:spPr/>
        <p:txBody>
          <a:bodyPr/>
          <a:lstStyle/>
          <a:p>
            <a:r>
              <a:rPr lang="uk-UA" dirty="0"/>
              <a:t>Типологія політичних комунікацій</a:t>
            </a:r>
          </a:p>
        </p:txBody>
      </p:sp>
      <p:sp>
        <p:nvSpPr>
          <p:cNvPr id="3" name="Місце для вмісту 2">
            <a:extLst>
              <a:ext uri="{FF2B5EF4-FFF2-40B4-BE49-F238E27FC236}">
                <a16:creationId xmlns:a16="http://schemas.microsoft.com/office/drawing/2014/main" id="{38D7E0D0-6F98-42AF-9EF7-51BB80B8253E}"/>
              </a:ext>
            </a:extLst>
          </p:cNvPr>
          <p:cNvSpPr>
            <a:spLocks noGrp="1"/>
          </p:cNvSpPr>
          <p:nvPr>
            <p:ph idx="1"/>
          </p:nvPr>
        </p:nvSpPr>
        <p:spPr/>
        <p:txBody>
          <a:bodyPr>
            <a:normAutofit lnSpcReduction="10000"/>
          </a:bodyPr>
          <a:lstStyle/>
          <a:p>
            <a:r>
              <a:rPr lang="ru-RU" i="1" dirty="0">
                <a:solidFill>
                  <a:srgbClr val="FFFF00"/>
                </a:solidFill>
              </a:rPr>
              <a:t>на </a:t>
            </a:r>
            <a:r>
              <a:rPr lang="ru-RU" i="1" dirty="0" err="1">
                <a:solidFill>
                  <a:srgbClr val="FFFF00"/>
                </a:solidFill>
              </a:rPr>
              <a:t>вербальні</a:t>
            </a:r>
            <a:r>
              <a:rPr lang="ru-RU" i="1" dirty="0">
                <a:solidFill>
                  <a:srgbClr val="FFFF00"/>
                </a:solidFill>
              </a:rPr>
              <a:t> та </a:t>
            </a:r>
            <a:r>
              <a:rPr lang="ru-RU" i="1" dirty="0" err="1">
                <a:solidFill>
                  <a:srgbClr val="FFFF00"/>
                </a:solidFill>
              </a:rPr>
              <a:t>невербальні</a:t>
            </a:r>
            <a:r>
              <a:rPr lang="ru-RU" dirty="0"/>
              <a:t>, </a:t>
            </a:r>
            <a:r>
              <a:rPr lang="ru-RU" dirty="0" err="1"/>
              <a:t>що</a:t>
            </a:r>
            <a:r>
              <a:rPr lang="ru-RU" dirty="0"/>
              <a:t> </a:t>
            </a:r>
            <a:r>
              <a:rPr lang="ru-RU" dirty="0" err="1"/>
              <a:t>використовують</a:t>
            </a:r>
            <a:r>
              <a:rPr lang="ru-RU" dirty="0"/>
              <a:t> </a:t>
            </a:r>
            <a:r>
              <a:rPr lang="ru-RU" dirty="0" err="1"/>
              <a:t>мовні</a:t>
            </a:r>
            <a:r>
              <a:rPr lang="ru-RU" dirty="0"/>
              <a:t> </a:t>
            </a:r>
            <a:r>
              <a:rPr lang="ru-RU" dirty="0" err="1"/>
              <a:t>системи</a:t>
            </a:r>
            <a:r>
              <a:rPr lang="ru-RU" dirty="0"/>
              <a:t> та </a:t>
            </a:r>
            <a:r>
              <a:rPr lang="ru-RU" dirty="0" err="1"/>
              <a:t>немовні</a:t>
            </a:r>
            <a:r>
              <a:rPr lang="ru-RU" dirty="0"/>
              <a:t> </a:t>
            </a:r>
            <a:r>
              <a:rPr lang="ru-RU" dirty="0" err="1"/>
              <a:t>методи</a:t>
            </a:r>
            <a:r>
              <a:rPr lang="ru-RU" dirty="0"/>
              <a:t>, </a:t>
            </a:r>
            <a:r>
              <a:rPr lang="ru-RU" dirty="0" err="1"/>
              <a:t>наприклад</a:t>
            </a:r>
            <a:r>
              <a:rPr lang="ru-RU" dirty="0"/>
              <a:t> жести та </a:t>
            </a:r>
            <a:r>
              <a:rPr lang="ru-RU" dirty="0" err="1"/>
              <a:t>міміку</a:t>
            </a:r>
            <a:r>
              <a:rPr lang="ru-RU" dirty="0"/>
              <a:t>;</a:t>
            </a:r>
            <a:endParaRPr lang="en-US" dirty="0"/>
          </a:p>
          <a:p>
            <a:r>
              <a:rPr lang="uk-UA" i="1" dirty="0">
                <a:solidFill>
                  <a:srgbClr val="FFFF00"/>
                </a:solidFill>
              </a:rPr>
              <a:t>формальні та неформальні</a:t>
            </a:r>
            <a:r>
              <a:rPr lang="uk-UA" dirty="0"/>
              <a:t>, які використовують офіційні та неофіційні джерела інформації та контакти;</a:t>
            </a:r>
          </a:p>
          <a:p>
            <a:r>
              <a:rPr lang="uk-UA" i="1" dirty="0">
                <a:solidFill>
                  <a:srgbClr val="FFFF00"/>
                </a:solidFill>
              </a:rPr>
              <a:t>вертикальні та горизонтальні</a:t>
            </a:r>
            <a:r>
              <a:rPr lang="uk-UA" dirty="0"/>
              <a:t>, які використовують контакти між вищими та нижчими політичними структурами та контакти на одному владному рівні;</a:t>
            </a:r>
          </a:p>
          <a:p>
            <a:r>
              <a:rPr lang="uk-UA" dirty="0"/>
              <a:t>групові, </a:t>
            </a:r>
            <a:r>
              <a:rPr lang="uk-UA" dirty="0" err="1"/>
              <a:t>внутрішньогрупові</a:t>
            </a:r>
            <a:r>
              <a:rPr lang="uk-UA" dirty="0"/>
              <a:t> та масові, що характеризують контакти між групами, всередині групи і охоплюють великі маси людей.</a:t>
            </a:r>
          </a:p>
        </p:txBody>
      </p:sp>
      <p:sp>
        <p:nvSpPr>
          <p:cNvPr id="4" name="Місце для дати 3">
            <a:extLst>
              <a:ext uri="{FF2B5EF4-FFF2-40B4-BE49-F238E27FC236}">
                <a16:creationId xmlns:a16="http://schemas.microsoft.com/office/drawing/2014/main" id="{00D7D3D9-0057-42EF-A88C-EDAF6D2ED77E}"/>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83837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53A1DD-8468-4E8F-9DC1-C4D6050EA8D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ED1382C-1124-4395-AB81-6BA16A53CA13}"/>
              </a:ext>
            </a:extLst>
          </p:cNvPr>
          <p:cNvSpPr>
            <a:spLocks noGrp="1"/>
          </p:cNvSpPr>
          <p:nvPr>
            <p:ph idx="1"/>
          </p:nvPr>
        </p:nvSpPr>
        <p:spPr/>
        <p:txBody>
          <a:bodyPr>
            <a:normAutofit/>
          </a:bodyPr>
          <a:lstStyle/>
          <a:p>
            <a:pPr algn="just"/>
            <a:r>
              <a:rPr lang="uk-UA" dirty="0"/>
              <a:t>М. </a:t>
            </a:r>
            <a:r>
              <a:rPr lang="uk-UA" dirty="0" err="1"/>
              <a:t>Маклюен</a:t>
            </a:r>
            <a:r>
              <a:rPr lang="uk-UA" dirty="0"/>
              <a:t> запропонував розділяти комунікації на «холодні» та «гарячі».</a:t>
            </a:r>
          </a:p>
          <a:p>
            <a:pPr algn="just"/>
            <a:r>
              <a:rPr lang="uk-UA" b="1" dirty="0">
                <a:solidFill>
                  <a:srgbClr val="FFFF00"/>
                </a:solidFill>
              </a:rPr>
              <a:t>«Гарячі» </a:t>
            </a:r>
            <a:r>
              <a:rPr lang="uk-UA" dirty="0"/>
              <a:t>засоби характеризуються низьким ступенем участі аудиторії,</a:t>
            </a:r>
          </a:p>
          <a:p>
            <a:pPr algn="just"/>
            <a:r>
              <a:rPr lang="uk-UA" b="1" dirty="0">
                <a:solidFill>
                  <a:srgbClr val="FFFF00"/>
                </a:solidFill>
              </a:rPr>
              <a:t>«холодні»</a:t>
            </a:r>
            <a:r>
              <a:rPr lang="uk-UA" dirty="0"/>
              <a:t>, навпаки, «високим» ступенем участі, коли потрібно «домалювати» у своїй уяві недолік інформації. </a:t>
            </a:r>
          </a:p>
          <a:p>
            <a:pPr algn="just"/>
            <a:r>
              <a:rPr lang="uk-UA" dirty="0"/>
              <a:t>Наприклад, друк, радіо - це «гарячі» комунікації, а телебачення і телефон - досить «холодні», де дається </a:t>
            </a:r>
            <a:r>
              <a:rPr lang="uk-UA" dirty="0" err="1"/>
              <a:t>фра</a:t>
            </a:r>
            <a:r>
              <a:rPr lang="ru-RU" dirty="0"/>
              <a:t>г</a:t>
            </a:r>
            <a:r>
              <a:rPr lang="uk-UA" dirty="0" err="1"/>
              <a:t>ментарна</a:t>
            </a:r>
            <a:r>
              <a:rPr lang="uk-UA" dirty="0"/>
              <a:t> інформація, що вимагає активної інтерпретації.</a:t>
            </a:r>
          </a:p>
        </p:txBody>
      </p:sp>
      <p:sp>
        <p:nvSpPr>
          <p:cNvPr id="4" name="Місце для дати 3">
            <a:extLst>
              <a:ext uri="{FF2B5EF4-FFF2-40B4-BE49-F238E27FC236}">
                <a16:creationId xmlns:a16="http://schemas.microsoft.com/office/drawing/2014/main" id="{1B2A1B6C-A0C4-4905-888D-07815916BCE4}"/>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103531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13EDFB-CB1C-498B-AFAD-E8EBAD9F6675}"/>
              </a:ext>
            </a:extLst>
          </p:cNvPr>
          <p:cNvSpPr>
            <a:spLocks noGrp="1"/>
          </p:cNvSpPr>
          <p:nvPr>
            <p:ph type="title"/>
          </p:nvPr>
        </p:nvSpPr>
        <p:spPr/>
        <p:txBody>
          <a:bodyPr/>
          <a:lstStyle/>
          <a:p>
            <a:r>
              <a:rPr lang="uk-UA" dirty="0"/>
              <a:t>три типи комунікації </a:t>
            </a:r>
          </a:p>
        </p:txBody>
      </p:sp>
      <p:sp>
        <p:nvSpPr>
          <p:cNvPr id="3" name="Місце для вмісту 2">
            <a:extLst>
              <a:ext uri="{FF2B5EF4-FFF2-40B4-BE49-F238E27FC236}">
                <a16:creationId xmlns:a16="http://schemas.microsoft.com/office/drawing/2014/main" id="{7C3ADEAD-B73F-4BE0-84A7-2BE0B6589FE6}"/>
              </a:ext>
            </a:extLst>
          </p:cNvPr>
          <p:cNvSpPr>
            <a:spLocks noGrp="1"/>
          </p:cNvSpPr>
          <p:nvPr>
            <p:ph idx="1"/>
          </p:nvPr>
        </p:nvSpPr>
        <p:spPr/>
        <p:txBody>
          <a:bodyPr/>
          <a:lstStyle/>
          <a:p>
            <a:endParaRPr lang="uk-UA" dirty="0"/>
          </a:p>
          <a:p>
            <a:r>
              <a:rPr lang="uk-UA" dirty="0"/>
              <a:t>безпосередня взаємодія (міжособистісна комунікація «обличчям до обличчя»),</a:t>
            </a:r>
          </a:p>
          <a:p>
            <a:r>
              <a:rPr lang="uk-UA" dirty="0"/>
              <a:t> опосередкована взаємодія</a:t>
            </a:r>
          </a:p>
          <a:p>
            <a:r>
              <a:rPr lang="uk-UA" dirty="0"/>
              <a:t>опосередкована </a:t>
            </a:r>
            <a:r>
              <a:rPr lang="uk-UA" dirty="0" err="1"/>
              <a:t>квазівзаємодія</a:t>
            </a:r>
            <a:r>
              <a:rPr lang="uk-UA" dirty="0"/>
              <a:t>.</a:t>
            </a:r>
          </a:p>
        </p:txBody>
      </p:sp>
      <p:sp>
        <p:nvSpPr>
          <p:cNvPr id="4" name="Місце для дати 3">
            <a:extLst>
              <a:ext uri="{FF2B5EF4-FFF2-40B4-BE49-F238E27FC236}">
                <a16:creationId xmlns:a16="http://schemas.microsoft.com/office/drawing/2014/main" id="{5E9CE57C-AD1F-4DF2-95E4-F3DD01506583}"/>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4242089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B916CE-3BC2-4DE9-AD73-A0BA37F9A341}"/>
              </a:ext>
            </a:extLst>
          </p:cNvPr>
          <p:cNvSpPr>
            <a:spLocks noGrp="1"/>
          </p:cNvSpPr>
          <p:nvPr>
            <p:ph type="title"/>
          </p:nvPr>
        </p:nvSpPr>
        <p:spPr/>
        <p:txBody>
          <a:bodyPr/>
          <a:lstStyle/>
          <a:p>
            <a:r>
              <a:rPr lang="uk-UA" dirty="0"/>
              <a:t>Безпосередня взаємодія</a:t>
            </a:r>
          </a:p>
        </p:txBody>
      </p:sp>
      <p:sp>
        <p:nvSpPr>
          <p:cNvPr id="3" name="Місце для вмісту 2">
            <a:extLst>
              <a:ext uri="{FF2B5EF4-FFF2-40B4-BE49-F238E27FC236}">
                <a16:creationId xmlns:a16="http://schemas.microsoft.com/office/drawing/2014/main" id="{892F97AC-F4BE-46C8-B1E1-4D0B222D5968}"/>
              </a:ext>
            </a:extLst>
          </p:cNvPr>
          <p:cNvSpPr>
            <a:spLocks noGrp="1"/>
          </p:cNvSpPr>
          <p:nvPr>
            <p:ph idx="1"/>
          </p:nvPr>
        </p:nvSpPr>
        <p:spPr/>
        <p:txBody>
          <a:bodyPr>
            <a:normAutofit lnSpcReduction="10000"/>
          </a:bodyPr>
          <a:lstStyle/>
          <a:p>
            <a:pPr algn="just"/>
            <a:r>
              <a:rPr lang="uk-UA" dirty="0"/>
              <a:t>Безпосередня взаємодія має місце у випадку прямого контакту учасників комунікаційного процесу, що знаходяться в одній </a:t>
            </a:r>
            <a:r>
              <a:rPr lang="uk-UA" dirty="0" err="1"/>
              <a:t>просторовочасовій</a:t>
            </a:r>
            <a:r>
              <a:rPr lang="uk-UA" dirty="0"/>
              <a:t> системі. Така комунікація має характер діалогу в тому сенсі, що вона побудована на двосторонньому інформаційному обміні: комунікатор одночасно є і адресатом, «одержувачем» повідомлення від іншого учасника комунікаційного акту і навпаки. Крім того, для передачі або інтерпретації смислового змісту в процесі міжособистісного спілкування разом із словами, зазвичай, використовуються й інші символьні форми – інтонація, жести, вирази обличчя тощо</a:t>
            </a:r>
          </a:p>
        </p:txBody>
      </p:sp>
      <p:sp>
        <p:nvSpPr>
          <p:cNvPr id="4" name="Місце для дати 3">
            <a:extLst>
              <a:ext uri="{FF2B5EF4-FFF2-40B4-BE49-F238E27FC236}">
                <a16:creationId xmlns:a16="http://schemas.microsoft.com/office/drawing/2014/main" id="{4E44A8B8-FD6C-4F8C-B25A-BAD10AEBADF9}"/>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388958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D7D437-8E51-419F-A107-B7F272ECA816}"/>
              </a:ext>
            </a:extLst>
          </p:cNvPr>
          <p:cNvSpPr>
            <a:spLocks noGrp="1"/>
          </p:cNvSpPr>
          <p:nvPr>
            <p:ph type="title"/>
          </p:nvPr>
        </p:nvSpPr>
        <p:spPr/>
        <p:txBody>
          <a:bodyPr/>
          <a:lstStyle/>
          <a:p>
            <a:r>
              <a:rPr lang="uk-UA" dirty="0"/>
              <a:t>опосередкована взаємодія</a:t>
            </a:r>
          </a:p>
        </p:txBody>
      </p:sp>
      <p:sp>
        <p:nvSpPr>
          <p:cNvPr id="3" name="Місце для вмісту 2">
            <a:extLst>
              <a:ext uri="{FF2B5EF4-FFF2-40B4-BE49-F238E27FC236}">
                <a16:creationId xmlns:a16="http://schemas.microsoft.com/office/drawing/2014/main" id="{2FA5E6F7-D3B2-4356-903E-FEF09BC286D9}"/>
              </a:ext>
            </a:extLst>
          </p:cNvPr>
          <p:cNvSpPr>
            <a:spLocks noGrp="1"/>
          </p:cNvSpPr>
          <p:nvPr>
            <p:ph idx="1"/>
          </p:nvPr>
        </p:nvSpPr>
        <p:spPr/>
        <p:txBody>
          <a:bodyPr>
            <a:normAutofit lnSpcReduction="10000"/>
          </a:bodyPr>
          <a:lstStyle/>
          <a:p>
            <a:pPr algn="just"/>
            <a:r>
              <a:rPr lang="uk-UA" dirty="0"/>
              <a:t>опосередкована взаємодія припускає обов’язкове використання допоміжних засобів, які дозволяють обмінюватися повідомленнями людям, «віддаленим» в просторово-часовому відношенні. В ролі таких допоміжних засобів можуть виступати, наприклад, папір у разі особистого або ділового листування, а також електричні дроти, електромагнітні хвилі і різні технічні пристрої в разі телефонної розмови, радіопереговорів, телеконференції, Інтернет-дискусії тощо. В порівнянні з міжособистісним спілкуванням опосередкована взаємодія виявляється здатною «подолати» просторово-часову локалізацію і, тим самим, набуває принципово інших характеристик.</a:t>
            </a:r>
          </a:p>
        </p:txBody>
      </p:sp>
      <p:sp>
        <p:nvSpPr>
          <p:cNvPr id="4" name="Місце для дати 3">
            <a:extLst>
              <a:ext uri="{FF2B5EF4-FFF2-40B4-BE49-F238E27FC236}">
                <a16:creationId xmlns:a16="http://schemas.microsoft.com/office/drawing/2014/main" id="{A1E2BBCD-0D5F-4E01-8D89-82514D4C9929}"/>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520689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9C3596-3B5D-45CD-AB8F-A7520CFA9C9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BF6F05C-76C5-4869-A97A-8A992895BDE9}"/>
              </a:ext>
            </a:extLst>
          </p:cNvPr>
          <p:cNvSpPr>
            <a:spLocks noGrp="1"/>
          </p:cNvSpPr>
          <p:nvPr>
            <p:ph idx="1"/>
          </p:nvPr>
        </p:nvSpPr>
        <p:spPr/>
        <p:txBody>
          <a:bodyPr>
            <a:normAutofit fontScale="92500" lnSpcReduction="20000"/>
          </a:bodyPr>
          <a:lstStyle/>
          <a:p>
            <a:pPr algn="ctr"/>
            <a:r>
              <a:rPr lang="ru-RU" i="1" dirty="0"/>
              <a:t>Так, </a:t>
            </a:r>
            <a:r>
              <a:rPr lang="ru-RU" i="1" dirty="0" err="1"/>
              <a:t>учасники</a:t>
            </a:r>
            <a:r>
              <a:rPr lang="ru-RU" i="1" dirty="0"/>
              <a:t> </a:t>
            </a:r>
            <a:r>
              <a:rPr lang="ru-RU" i="1" dirty="0" err="1"/>
              <a:t>подібного</a:t>
            </a:r>
            <a:r>
              <a:rPr lang="ru-RU" i="1" dirty="0"/>
              <a:t> </a:t>
            </a:r>
            <a:r>
              <a:rPr lang="ru-RU" i="1" dirty="0" err="1"/>
              <a:t>комунікаційного</a:t>
            </a:r>
            <a:r>
              <a:rPr lang="ru-RU" i="1" dirty="0"/>
              <a:t> акту, </a:t>
            </a:r>
            <a:r>
              <a:rPr lang="ru-RU" i="1" dirty="0" err="1"/>
              <a:t>що</a:t>
            </a:r>
            <a:r>
              <a:rPr lang="ru-RU" i="1" dirty="0"/>
              <a:t> </a:t>
            </a:r>
            <a:r>
              <a:rPr lang="ru-RU" i="1" dirty="0" err="1"/>
              <a:t>знаходяться</a:t>
            </a:r>
            <a:r>
              <a:rPr lang="ru-RU" i="1" dirty="0"/>
              <a:t> в </a:t>
            </a:r>
            <a:r>
              <a:rPr lang="ru-RU" i="1" dirty="0" err="1"/>
              <a:t>різних</a:t>
            </a:r>
            <a:r>
              <a:rPr lang="ru-RU" i="1" dirty="0"/>
              <a:t> контекстах, не </a:t>
            </a:r>
            <a:r>
              <a:rPr lang="ru-RU" i="1" dirty="0" err="1"/>
              <a:t>можуть</a:t>
            </a:r>
            <a:r>
              <a:rPr lang="ru-RU" i="1" dirty="0"/>
              <a:t> бути </a:t>
            </a:r>
            <a:r>
              <a:rPr lang="ru-RU" i="1" dirty="0" err="1"/>
              <a:t>впевнені</a:t>
            </a:r>
            <a:r>
              <a:rPr lang="ru-RU" i="1" dirty="0"/>
              <a:t> в адекватному </a:t>
            </a:r>
            <a:r>
              <a:rPr lang="ru-RU" i="1" dirty="0" err="1"/>
              <a:t>сприйнятті</a:t>
            </a:r>
            <a:r>
              <a:rPr lang="ru-RU" i="1" dirty="0"/>
              <a:t> </a:t>
            </a:r>
            <a:r>
              <a:rPr lang="ru-RU" i="1" dirty="0" err="1"/>
              <a:t>деяких</a:t>
            </a:r>
            <a:r>
              <a:rPr lang="ru-RU" i="1" dirty="0"/>
              <a:t> </a:t>
            </a:r>
            <a:r>
              <a:rPr lang="ru-RU" i="1" dirty="0" err="1"/>
              <a:t>смислових</a:t>
            </a:r>
            <a:r>
              <a:rPr lang="ru-RU" i="1" dirty="0"/>
              <a:t> </a:t>
            </a:r>
            <a:r>
              <a:rPr lang="ru-RU" i="1" dirty="0" err="1"/>
              <a:t>виразів</a:t>
            </a:r>
            <a:r>
              <a:rPr lang="ru-RU" i="1" dirty="0"/>
              <a:t> (</a:t>
            </a:r>
            <a:r>
              <a:rPr lang="ru-RU" i="1" dirty="0" err="1"/>
              <a:t>наприклад</a:t>
            </a:r>
            <a:r>
              <a:rPr lang="ru-RU" i="1" dirty="0"/>
              <a:t>, «тут», «зараз» </a:t>
            </a:r>
            <a:r>
              <a:rPr lang="ru-RU" i="1" dirty="0" err="1"/>
              <a:t>тощо</a:t>
            </a:r>
            <a:r>
              <a:rPr lang="ru-RU" i="1" dirty="0"/>
              <a:t>), і з </a:t>
            </a:r>
            <a:r>
              <a:rPr lang="ru-RU" i="1" dirty="0" err="1"/>
              <a:t>цієї</a:t>
            </a:r>
            <a:r>
              <a:rPr lang="ru-RU" i="1" dirty="0"/>
              <a:t> причини </a:t>
            </a:r>
            <a:r>
              <a:rPr lang="ru-RU" i="1" dirty="0" err="1"/>
              <a:t>вимушені</a:t>
            </a:r>
            <a:r>
              <a:rPr lang="ru-RU" i="1" dirty="0"/>
              <a:t> </a:t>
            </a:r>
            <a:r>
              <a:rPr lang="ru-RU" i="1" dirty="0" err="1"/>
              <a:t>використовувати</a:t>
            </a:r>
            <a:r>
              <a:rPr lang="ru-RU" i="1" dirty="0"/>
              <a:t> в </a:t>
            </a:r>
            <a:r>
              <a:rPr lang="ru-RU" i="1" dirty="0" err="1"/>
              <a:t>ході</a:t>
            </a:r>
            <a:r>
              <a:rPr lang="ru-RU" i="1" dirty="0"/>
              <a:t> символьного </a:t>
            </a:r>
            <a:r>
              <a:rPr lang="ru-RU" i="1" dirty="0" err="1"/>
              <a:t>обміну</a:t>
            </a:r>
            <a:r>
              <a:rPr lang="ru-RU" i="1" dirty="0"/>
              <a:t> </a:t>
            </a:r>
            <a:r>
              <a:rPr lang="ru-RU" i="1" dirty="0" err="1"/>
              <a:t>певну</a:t>
            </a:r>
            <a:r>
              <a:rPr lang="ru-RU" i="1" dirty="0"/>
              <a:t> </a:t>
            </a:r>
            <a:r>
              <a:rPr lang="ru-RU" i="1" dirty="0" err="1"/>
              <a:t>кількість</a:t>
            </a:r>
            <a:r>
              <a:rPr lang="ru-RU" i="1" dirty="0"/>
              <a:t> </a:t>
            </a:r>
            <a:r>
              <a:rPr lang="ru-RU" i="1" dirty="0" err="1"/>
              <a:t>додаткової</a:t>
            </a:r>
            <a:r>
              <a:rPr lang="ru-RU" i="1" dirty="0"/>
              <a:t>, </a:t>
            </a:r>
            <a:r>
              <a:rPr lang="ru-RU" i="1" dirty="0" err="1"/>
              <a:t>такої</a:t>
            </a:r>
            <a:r>
              <a:rPr lang="ru-RU" i="1" dirty="0"/>
              <a:t>, </a:t>
            </a:r>
            <a:r>
              <a:rPr lang="ru-RU" i="1" dirty="0" err="1"/>
              <a:t>що</a:t>
            </a:r>
            <a:r>
              <a:rPr lang="ru-RU" i="1" dirty="0"/>
              <a:t> </a:t>
            </a:r>
            <a:r>
              <a:rPr lang="ru-RU" i="1" dirty="0" err="1"/>
              <a:t>конкретизує</a:t>
            </a:r>
            <a:r>
              <a:rPr lang="ru-RU" i="1" dirty="0"/>
              <a:t> той </a:t>
            </a:r>
            <a:r>
              <a:rPr lang="ru-RU" i="1" dirty="0" err="1"/>
              <a:t>або</a:t>
            </a:r>
            <a:r>
              <a:rPr lang="ru-RU" i="1" dirty="0"/>
              <a:t> </a:t>
            </a:r>
            <a:r>
              <a:rPr lang="ru-RU" i="1" dirty="0" err="1"/>
              <a:t>інший</a:t>
            </a:r>
            <a:r>
              <a:rPr lang="ru-RU" i="1" dirty="0"/>
              <a:t> контекст, </a:t>
            </a:r>
            <a:r>
              <a:rPr lang="ru-RU" i="1" dirty="0" err="1"/>
              <a:t>інформації</a:t>
            </a:r>
            <a:r>
              <a:rPr lang="ru-RU" i="1" dirty="0"/>
              <a:t> – </a:t>
            </a:r>
            <a:r>
              <a:rPr lang="ru-RU" i="1" dirty="0" err="1"/>
              <a:t>указувати</a:t>
            </a:r>
            <a:r>
              <a:rPr lang="ru-RU" i="1" dirty="0"/>
              <a:t> в </a:t>
            </a:r>
            <a:r>
              <a:rPr lang="ru-RU" i="1" dirty="0" err="1"/>
              <a:t>листі</a:t>
            </a:r>
            <a:r>
              <a:rPr lang="ru-RU" i="1" dirty="0"/>
              <a:t> </a:t>
            </a:r>
            <a:r>
              <a:rPr lang="ru-RU" i="1" dirty="0" err="1"/>
              <a:t>місце</a:t>
            </a:r>
            <a:r>
              <a:rPr lang="ru-RU" i="1" dirty="0"/>
              <a:t> і час </a:t>
            </a:r>
            <a:r>
              <a:rPr lang="ru-RU" i="1" dirty="0" err="1"/>
              <a:t>його</a:t>
            </a:r>
            <a:r>
              <a:rPr lang="ru-RU" i="1" dirty="0"/>
              <a:t> </a:t>
            </a:r>
            <a:r>
              <a:rPr lang="ru-RU" i="1" dirty="0" err="1"/>
              <a:t>написання</a:t>
            </a:r>
            <a:r>
              <a:rPr lang="ru-RU" i="1" dirty="0"/>
              <a:t>, </a:t>
            </a:r>
            <a:r>
              <a:rPr lang="ru-RU" i="1" dirty="0" err="1"/>
              <a:t>представлятися</a:t>
            </a:r>
            <a:r>
              <a:rPr lang="ru-RU" i="1" dirty="0"/>
              <a:t> на початку </a:t>
            </a:r>
            <a:r>
              <a:rPr lang="ru-RU" i="1" dirty="0" err="1"/>
              <a:t>телефонної</a:t>
            </a:r>
            <a:r>
              <a:rPr lang="ru-RU" i="1" dirty="0"/>
              <a:t> </a:t>
            </a:r>
            <a:r>
              <a:rPr lang="ru-RU" i="1" dirty="0" err="1"/>
              <a:t>розмови</a:t>
            </a:r>
            <a:r>
              <a:rPr lang="ru-RU" i="1" dirty="0"/>
              <a:t> </a:t>
            </a:r>
            <a:r>
              <a:rPr lang="ru-RU" i="1" dirty="0" err="1"/>
              <a:t>тощо</a:t>
            </a:r>
            <a:r>
              <a:rPr lang="ru-RU" i="1" dirty="0"/>
              <a:t>. </a:t>
            </a:r>
            <a:r>
              <a:rPr lang="ru-RU" i="1" dirty="0" err="1"/>
              <a:t>Крім</a:t>
            </a:r>
            <a:r>
              <a:rPr lang="ru-RU" i="1" dirty="0"/>
              <a:t> того, </a:t>
            </a:r>
            <a:r>
              <a:rPr lang="ru-RU" i="1" dirty="0" err="1"/>
              <a:t>опосередкована</a:t>
            </a:r>
            <a:r>
              <a:rPr lang="ru-RU" i="1" dirty="0"/>
              <a:t> </a:t>
            </a:r>
            <a:r>
              <a:rPr lang="ru-RU" i="1" dirty="0" err="1"/>
              <a:t>взаємодія</a:t>
            </a:r>
            <a:r>
              <a:rPr lang="ru-RU" i="1" dirty="0"/>
              <a:t> </a:t>
            </a:r>
            <a:r>
              <a:rPr lang="ru-RU" i="1" dirty="0" err="1"/>
              <a:t>припускає</a:t>
            </a:r>
            <a:r>
              <a:rPr lang="ru-RU" i="1" dirty="0"/>
              <a:t>, в </a:t>
            </a:r>
            <a:r>
              <a:rPr lang="ru-RU" i="1" dirty="0" err="1"/>
              <a:t>порівнянні</a:t>
            </a:r>
            <a:r>
              <a:rPr lang="ru-RU" i="1" dirty="0"/>
              <a:t> з </a:t>
            </a:r>
            <a:r>
              <a:rPr lang="ru-RU" i="1" dirty="0" err="1"/>
              <a:t>безпосередньою</a:t>
            </a:r>
            <a:r>
              <a:rPr lang="ru-RU" i="1" dirty="0"/>
              <a:t>, і </a:t>
            </a:r>
            <a:r>
              <a:rPr lang="ru-RU" i="1" dirty="0" err="1"/>
              <a:t>певну</a:t>
            </a:r>
            <a:r>
              <a:rPr lang="ru-RU" i="1" dirty="0"/>
              <a:t> </a:t>
            </a:r>
            <a:r>
              <a:rPr lang="ru-RU" i="1" dirty="0" err="1"/>
              <a:t>зміну</a:t>
            </a:r>
            <a:r>
              <a:rPr lang="ru-RU" i="1" dirty="0"/>
              <a:t> набору </a:t>
            </a:r>
            <a:r>
              <a:rPr lang="ru-RU" i="1" dirty="0" err="1"/>
              <a:t>символьних</a:t>
            </a:r>
            <a:r>
              <a:rPr lang="ru-RU" i="1" dirty="0"/>
              <a:t> форм, </a:t>
            </a:r>
            <a:r>
              <a:rPr lang="ru-RU" i="1" dirty="0" err="1"/>
              <a:t>доступних</a:t>
            </a:r>
            <a:r>
              <a:rPr lang="ru-RU" i="1" dirty="0"/>
              <a:t> </a:t>
            </a:r>
            <a:r>
              <a:rPr lang="ru-RU" i="1" dirty="0" err="1"/>
              <a:t>учасникам</a:t>
            </a:r>
            <a:r>
              <a:rPr lang="ru-RU" i="1" dirty="0"/>
              <a:t> </a:t>
            </a:r>
            <a:r>
              <a:rPr lang="ru-RU" i="1" dirty="0" err="1"/>
              <a:t>комунікаційного</a:t>
            </a:r>
            <a:r>
              <a:rPr lang="ru-RU" i="1" dirty="0"/>
              <a:t> акту. Так, </a:t>
            </a:r>
            <a:r>
              <a:rPr lang="ru-RU" i="1" dirty="0" err="1"/>
              <a:t>наприклад</a:t>
            </a:r>
            <a:r>
              <a:rPr lang="ru-RU" i="1" dirty="0"/>
              <a:t>, </a:t>
            </a:r>
            <a:r>
              <a:rPr lang="ru-RU" i="1" dirty="0" err="1"/>
              <a:t>обмін</a:t>
            </a:r>
            <a:r>
              <a:rPr lang="ru-RU" i="1" dirty="0"/>
              <a:t> листами </a:t>
            </a:r>
            <a:r>
              <a:rPr lang="ru-RU" i="1" dirty="0" err="1"/>
              <a:t>виключає</a:t>
            </a:r>
            <a:r>
              <a:rPr lang="ru-RU" i="1" dirty="0"/>
              <a:t> </a:t>
            </a:r>
            <a:r>
              <a:rPr lang="ru-RU" i="1" dirty="0" err="1"/>
              <a:t>можливість</a:t>
            </a:r>
            <a:r>
              <a:rPr lang="ru-RU" i="1" dirty="0"/>
              <a:t> </a:t>
            </a:r>
            <a:r>
              <a:rPr lang="ru-RU" i="1" dirty="0" err="1"/>
              <a:t>використання</a:t>
            </a:r>
            <a:r>
              <a:rPr lang="ru-RU" i="1" dirty="0"/>
              <a:t> </a:t>
            </a:r>
            <a:r>
              <a:rPr lang="ru-RU" i="1" dirty="0" err="1"/>
              <a:t>міміки</a:t>
            </a:r>
            <a:r>
              <a:rPr lang="ru-RU" i="1" dirty="0"/>
              <a:t> і </a:t>
            </a:r>
            <a:r>
              <a:rPr lang="ru-RU" i="1" dirty="0" err="1"/>
              <a:t>жестів</a:t>
            </a:r>
            <a:r>
              <a:rPr lang="ru-RU" i="1" dirty="0"/>
              <a:t>, але, в той же час, </a:t>
            </a:r>
            <a:r>
              <a:rPr lang="ru-RU" i="1" dirty="0" err="1"/>
              <a:t>допускає</a:t>
            </a:r>
            <a:r>
              <a:rPr lang="ru-RU" i="1" dirty="0"/>
              <a:t> </a:t>
            </a:r>
            <a:r>
              <a:rPr lang="ru-RU" i="1" dirty="0" err="1"/>
              <a:t>використання</a:t>
            </a:r>
            <a:r>
              <a:rPr lang="ru-RU" i="1" dirty="0"/>
              <a:t> </a:t>
            </a:r>
            <a:r>
              <a:rPr lang="ru-RU" i="1" dirty="0" err="1"/>
              <a:t>інших</a:t>
            </a:r>
            <a:r>
              <a:rPr lang="ru-RU" i="1" dirty="0"/>
              <a:t>, </a:t>
            </a:r>
            <a:r>
              <a:rPr lang="ru-RU" i="1" dirty="0" err="1"/>
              <a:t>суто</a:t>
            </a:r>
            <a:r>
              <a:rPr lang="ru-RU" i="1" dirty="0"/>
              <a:t> </a:t>
            </a:r>
            <a:r>
              <a:rPr lang="ru-RU" i="1" dirty="0" err="1"/>
              <a:t>специфічних</a:t>
            </a:r>
            <a:r>
              <a:rPr lang="ru-RU" i="1" dirty="0"/>
              <a:t> </a:t>
            </a:r>
            <a:r>
              <a:rPr lang="ru-RU" i="1" dirty="0" err="1"/>
              <a:t>символь</a:t>
            </a:r>
            <a:r>
              <a:rPr lang="ru-RU" i="1" dirty="0"/>
              <a:t> них форм, </a:t>
            </a:r>
            <a:r>
              <a:rPr lang="ru-RU" i="1" dirty="0" err="1"/>
              <a:t>властивих</a:t>
            </a:r>
            <a:r>
              <a:rPr lang="ru-RU" i="1" dirty="0"/>
              <a:t> листу, – </a:t>
            </a:r>
            <a:r>
              <a:rPr lang="ru-RU" i="1" dirty="0" err="1"/>
              <a:t>шрифтових</a:t>
            </a:r>
            <a:r>
              <a:rPr lang="ru-RU" i="1" dirty="0"/>
              <a:t> </a:t>
            </a:r>
            <a:r>
              <a:rPr lang="ru-RU" i="1" dirty="0" err="1"/>
              <a:t>виділень</a:t>
            </a:r>
            <a:r>
              <a:rPr lang="ru-RU" i="1" dirty="0"/>
              <a:t>, </a:t>
            </a:r>
            <a:r>
              <a:rPr lang="ru-RU" i="1" dirty="0" err="1"/>
              <a:t>підкреслення</a:t>
            </a:r>
            <a:r>
              <a:rPr lang="ru-RU" i="1" dirty="0"/>
              <a:t> </a:t>
            </a:r>
            <a:r>
              <a:rPr lang="ru-RU" i="1" dirty="0" err="1"/>
              <a:t>тощо</a:t>
            </a:r>
            <a:endParaRPr lang="uk-UA" i="1" dirty="0"/>
          </a:p>
        </p:txBody>
      </p:sp>
      <p:sp>
        <p:nvSpPr>
          <p:cNvPr id="4" name="Місце для дати 3">
            <a:extLst>
              <a:ext uri="{FF2B5EF4-FFF2-40B4-BE49-F238E27FC236}">
                <a16:creationId xmlns:a16="http://schemas.microsoft.com/office/drawing/2014/main" id="{21F10123-8768-4808-8D92-AC91B0D7D23A}"/>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899312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C10F1F-2ABF-49D7-BA81-877C154A29DC}"/>
              </a:ext>
            </a:extLst>
          </p:cNvPr>
          <p:cNvSpPr>
            <a:spLocks noGrp="1"/>
          </p:cNvSpPr>
          <p:nvPr>
            <p:ph type="title"/>
          </p:nvPr>
        </p:nvSpPr>
        <p:spPr/>
        <p:txBody>
          <a:bodyPr/>
          <a:lstStyle/>
          <a:p>
            <a:r>
              <a:rPr lang="uk-UA" dirty="0"/>
              <a:t>опосередкована </a:t>
            </a:r>
            <a:r>
              <a:rPr lang="uk-UA" dirty="0" err="1"/>
              <a:t>квазівзаємодія</a:t>
            </a:r>
            <a:r>
              <a:rPr lang="uk-UA" dirty="0"/>
              <a:t> </a:t>
            </a:r>
          </a:p>
        </p:txBody>
      </p:sp>
      <p:sp>
        <p:nvSpPr>
          <p:cNvPr id="3" name="Місце для вмісту 2">
            <a:extLst>
              <a:ext uri="{FF2B5EF4-FFF2-40B4-BE49-F238E27FC236}">
                <a16:creationId xmlns:a16="http://schemas.microsoft.com/office/drawing/2014/main" id="{3016F92F-1074-4F77-B7A7-A1DC35E25237}"/>
              </a:ext>
            </a:extLst>
          </p:cNvPr>
          <p:cNvSpPr>
            <a:spLocks noGrp="1"/>
          </p:cNvSpPr>
          <p:nvPr>
            <p:ph idx="1"/>
          </p:nvPr>
        </p:nvSpPr>
        <p:spPr/>
        <p:txBody>
          <a:bodyPr>
            <a:normAutofit/>
          </a:bodyPr>
          <a:lstStyle/>
          <a:p>
            <a:pPr algn="just"/>
            <a:r>
              <a:rPr lang="uk-UA" dirty="0"/>
              <a:t>Це особливі види соціально-політичних відносин, які встановлюються в результаті використання ЗМК: друк, радіо, телебачення, Інтернет тощо. Подібна до опосередкованої взаємодії, ця форма комунікаційного акту припускає розширення доступу до інформаційно-змістовного наповнення в часі й просторі, при цьому вона істотно відрізняється від обох типів комунікації двома важливими особливостями</a:t>
            </a:r>
          </a:p>
        </p:txBody>
      </p:sp>
      <p:sp>
        <p:nvSpPr>
          <p:cNvPr id="4" name="Місце для дати 3">
            <a:extLst>
              <a:ext uri="{FF2B5EF4-FFF2-40B4-BE49-F238E27FC236}">
                <a16:creationId xmlns:a16="http://schemas.microsoft.com/office/drawing/2014/main" id="{75A5C8F5-0022-4D66-8D99-6C9B88556D3B}"/>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53902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rtlCol="0">
            <a:normAutofit/>
          </a:bodyPr>
          <a:lstStyle/>
          <a:p>
            <a:pPr rtl="0"/>
            <a:r>
              <a:rPr lang="uk" dirty="0"/>
              <a:t>ПЛАН</a:t>
            </a:r>
          </a:p>
        </p:txBody>
      </p:sp>
      <p:graphicFrame>
        <p:nvGraphicFramePr>
          <p:cNvPr id="4" name="Місце для вмісту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381375809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3DC9F2-7136-4D06-AFF5-B63BA57C50C2}"/>
              </a:ext>
            </a:extLst>
          </p:cNvPr>
          <p:cNvSpPr>
            <a:spLocks noGrp="1"/>
          </p:cNvSpPr>
          <p:nvPr>
            <p:ph type="title"/>
          </p:nvPr>
        </p:nvSpPr>
        <p:spPr/>
        <p:txBody>
          <a:bodyPr/>
          <a:lstStyle/>
          <a:p>
            <a:r>
              <a:rPr lang="ru-RU" dirty="0" err="1"/>
              <a:t>Особливості</a:t>
            </a:r>
            <a:endParaRPr lang="uk-UA" dirty="0"/>
          </a:p>
        </p:txBody>
      </p:sp>
      <p:sp>
        <p:nvSpPr>
          <p:cNvPr id="3" name="Місце для вмісту 2">
            <a:extLst>
              <a:ext uri="{FF2B5EF4-FFF2-40B4-BE49-F238E27FC236}">
                <a16:creationId xmlns:a16="http://schemas.microsoft.com/office/drawing/2014/main" id="{54D01BBF-31AC-452C-A380-EB00184BAC0C}"/>
              </a:ext>
            </a:extLst>
          </p:cNvPr>
          <p:cNvSpPr>
            <a:spLocks noGrp="1"/>
          </p:cNvSpPr>
          <p:nvPr>
            <p:ph idx="1"/>
          </p:nvPr>
        </p:nvSpPr>
        <p:spPr/>
        <p:txBody>
          <a:bodyPr>
            <a:normAutofit fontScale="92500" lnSpcReduction="20000"/>
          </a:bodyPr>
          <a:lstStyle/>
          <a:p>
            <a:pPr marL="494100" indent="-457200" algn="just">
              <a:buFont typeface="+mj-lt"/>
              <a:buAutoNum type="arabicPeriod"/>
            </a:pPr>
            <a:r>
              <a:rPr lang="uk-UA" dirty="0"/>
              <a:t>По-перше, й безпосередня, й опосередкована комунікація будуються</a:t>
            </a:r>
            <a:r>
              <a:rPr lang="en-US" dirty="0"/>
              <a:t> </a:t>
            </a:r>
            <a:r>
              <a:rPr lang="uk-UA" dirty="0"/>
              <a:t>на тому, що їх учасники орієнтуються один на одного в плані вживання</a:t>
            </a:r>
            <a:r>
              <a:rPr lang="en-US" dirty="0"/>
              <a:t> </a:t>
            </a:r>
            <a:r>
              <a:rPr lang="uk-UA" dirty="0"/>
              <a:t>певного набору слів, виразів та інших символьних форм, тоді як у разі</a:t>
            </a:r>
            <a:r>
              <a:rPr lang="en-US" dirty="0"/>
              <a:t> </a:t>
            </a:r>
            <a:r>
              <a:rPr lang="uk-UA" dirty="0"/>
              <a:t>опосередкованої </a:t>
            </a:r>
            <a:r>
              <a:rPr lang="uk-UA" dirty="0" err="1"/>
              <a:t>квазівзаємодії</a:t>
            </a:r>
            <a:r>
              <a:rPr lang="uk-UA" dirty="0"/>
              <a:t> символьні форми відтворюються для</a:t>
            </a:r>
            <a:r>
              <a:rPr lang="en-US" dirty="0"/>
              <a:t> </a:t>
            </a:r>
            <a:r>
              <a:rPr lang="uk-UA" dirty="0"/>
              <a:t>невизначеного кола потенційних одержувачів.</a:t>
            </a:r>
          </a:p>
          <a:p>
            <a:pPr marL="494100" indent="-457200" algn="just">
              <a:buFont typeface="+mj-lt"/>
              <a:buAutoNum type="arabicPeriod"/>
            </a:pPr>
            <a:r>
              <a:rPr lang="uk-UA" dirty="0"/>
              <a:t>По-друге, слід мати на увазі, що і безпосередня, і опосередкована</a:t>
            </a:r>
            <a:r>
              <a:rPr lang="en-US" dirty="0"/>
              <a:t> </a:t>
            </a:r>
            <a:r>
              <a:rPr lang="uk-UA" dirty="0"/>
              <a:t>взаємодії мають форму діалогу, тоді як опосередкована </a:t>
            </a:r>
            <a:r>
              <a:rPr lang="uk-UA" dirty="0" err="1"/>
              <a:t>квазівзаємодія</a:t>
            </a:r>
            <a:r>
              <a:rPr lang="uk-UA" dirty="0"/>
              <a:t>,</a:t>
            </a:r>
            <a:r>
              <a:rPr lang="en-US" dirty="0"/>
              <a:t> </a:t>
            </a:r>
            <a:r>
              <a:rPr lang="uk-UA" dirty="0"/>
              <a:t>по суті, є монологом – в плані </a:t>
            </a:r>
            <a:r>
              <a:rPr lang="uk-UA" dirty="0" err="1"/>
              <a:t>однонаправленості</a:t>
            </a:r>
            <a:r>
              <a:rPr lang="uk-UA" dirty="0"/>
              <a:t> інформаційного</a:t>
            </a:r>
            <a:r>
              <a:rPr lang="en-US" dirty="0"/>
              <a:t> </a:t>
            </a:r>
            <a:r>
              <a:rPr lang="uk-UA" dirty="0"/>
              <a:t>потоку. Очевидно, що читач, телеглядач, радіослухач є одержувачами</a:t>
            </a:r>
            <a:r>
              <a:rPr lang="en-US" dirty="0"/>
              <a:t> </a:t>
            </a:r>
            <a:r>
              <a:rPr lang="uk-UA" dirty="0"/>
              <a:t>символьних форм, виробники яких не вимагають і, взагалі кажучи, не</a:t>
            </a:r>
            <a:r>
              <a:rPr lang="en-US" dirty="0"/>
              <a:t> </a:t>
            </a:r>
            <a:r>
              <a:rPr lang="uk-UA" dirty="0"/>
              <a:t>передбачають отримати пряму і негайну відповідь.</a:t>
            </a:r>
          </a:p>
        </p:txBody>
      </p:sp>
      <p:sp>
        <p:nvSpPr>
          <p:cNvPr id="4" name="Місце для дати 3">
            <a:extLst>
              <a:ext uri="{FF2B5EF4-FFF2-40B4-BE49-F238E27FC236}">
                <a16:creationId xmlns:a16="http://schemas.microsoft.com/office/drawing/2014/main" id="{B3034B19-06E4-4644-987C-9ABAA102F948}"/>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202112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EBCAA1-7F2B-42E3-B871-B22F77D59C08}"/>
              </a:ext>
            </a:extLst>
          </p:cNvPr>
          <p:cNvSpPr>
            <a:spLocks noGrp="1"/>
          </p:cNvSpPr>
          <p:nvPr>
            <p:ph type="title"/>
          </p:nvPr>
        </p:nvSpPr>
        <p:spPr/>
        <p:txBody>
          <a:bodyPr>
            <a:normAutofit/>
          </a:bodyPr>
          <a:lstStyle/>
          <a:p>
            <a:r>
              <a:rPr lang="ru-RU" dirty="0" err="1"/>
              <a:t>Особливості</a:t>
            </a:r>
            <a:r>
              <a:rPr lang="ru-RU" dirty="0"/>
              <a:t> </a:t>
            </a:r>
            <a:r>
              <a:rPr lang="ru-RU" dirty="0" err="1"/>
              <a:t>політичних</a:t>
            </a:r>
            <a:r>
              <a:rPr lang="ru-RU" dirty="0"/>
              <a:t> </a:t>
            </a:r>
            <a:r>
              <a:rPr lang="ru-RU" dirty="0" err="1"/>
              <a:t>комунікацый</a:t>
            </a:r>
            <a:endParaRPr lang="uk-UA" dirty="0"/>
          </a:p>
        </p:txBody>
      </p:sp>
      <p:sp>
        <p:nvSpPr>
          <p:cNvPr id="3" name="Місце для вмісту 2">
            <a:extLst>
              <a:ext uri="{FF2B5EF4-FFF2-40B4-BE49-F238E27FC236}">
                <a16:creationId xmlns:a16="http://schemas.microsoft.com/office/drawing/2014/main" id="{054D2992-4DA5-4513-BAE6-678394C327C3}"/>
              </a:ext>
            </a:extLst>
          </p:cNvPr>
          <p:cNvSpPr>
            <a:spLocks noGrp="1"/>
          </p:cNvSpPr>
          <p:nvPr>
            <p:ph idx="1"/>
          </p:nvPr>
        </p:nvSpPr>
        <p:spPr/>
        <p:txBody>
          <a:bodyPr>
            <a:normAutofit/>
          </a:bodyPr>
          <a:lstStyle/>
          <a:p>
            <a:pPr>
              <a:lnSpc>
                <a:spcPct val="120000"/>
              </a:lnSpc>
              <a:spcBef>
                <a:spcPts val="0"/>
              </a:spcBef>
              <a:spcAft>
                <a:spcPts val="0"/>
              </a:spcAft>
            </a:pPr>
            <a:r>
              <a:rPr lang="uk-UA" dirty="0"/>
              <a:t>І. Суб’єктами політичної комунікації є: громадяни, групи, політичні інститути і політичні  актори (зовнішні і внутрішні) (виборці, формальні і неформальні групи, об’єднання громадян, громадські організації, об’єднання і рухи, політичні партії, лобістські структури, органи державної влади і місцевого самоврядування, регіональні, міждержавні і міжнародні організації).</a:t>
            </a:r>
          </a:p>
        </p:txBody>
      </p:sp>
      <p:sp>
        <p:nvSpPr>
          <p:cNvPr id="4" name="Місце для дати 3">
            <a:extLst>
              <a:ext uri="{FF2B5EF4-FFF2-40B4-BE49-F238E27FC236}">
                <a16:creationId xmlns:a16="http://schemas.microsoft.com/office/drawing/2014/main" id="{832F0ED8-D055-4299-9B9D-D41B0D22DB15}"/>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39267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0A38F6-1107-469D-8F33-63DD9ACA1FF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CC6D1AC-BE86-4400-AF6E-DFFA47F71AC4}"/>
              </a:ext>
            </a:extLst>
          </p:cNvPr>
          <p:cNvSpPr>
            <a:spLocks noGrp="1"/>
          </p:cNvSpPr>
          <p:nvPr>
            <p:ph idx="1"/>
          </p:nvPr>
        </p:nvSpPr>
        <p:spPr/>
        <p:txBody>
          <a:bodyPr>
            <a:normAutofit/>
          </a:bodyPr>
          <a:lstStyle/>
          <a:p>
            <a:pPr algn="just">
              <a:lnSpc>
                <a:spcPct val="120000"/>
              </a:lnSpc>
              <a:spcBef>
                <a:spcPts val="0"/>
              </a:spcBef>
              <a:spcAft>
                <a:spcPts val="0"/>
              </a:spcAft>
            </a:pPr>
            <a:r>
              <a:rPr lang="uk-UA" dirty="0"/>
              <a:t>ІІ. Категорії суб’єкт і об’єкт політичної комунікації перегукуються, оскільки залежно від виду комунікації суб’єкт політичної комунікації може ставати її об’єктом (наприклад, комунікація в  системі владних відносин може відбуватись в напрямку від органів державної влади (суб’єкт) до політичних партій (об’єкт), тоді як ініціатором електоральної комунікації на парламентських виборах є політична партія і її об’єктом виступає виборець).</a:t>
            </a:r>
          </a:p>
          <a:p>
            <a:endParaRPr lang="uk-UA" dirty="0"/>
          </a:p>
        </p:txBody>
      </p:sp>
      <p:sp>
        <p:nvSpPr>
          <p:cNvPr id="4" name="Місце для дати 3">
            <a:extLst>
              <a:ext uri="{FF2B5EF4-FFF2-40B4-BE49-F238E27FC236}">
                <a16:creationId xmlns:a16="http://schemas.microsoft.com/office/drawing/2014/main" id="{8A3DD0FD-F12C-4AB4-B0DC-5916CEF17AC7}"/>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720409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F428B0-D2A4-4D7C-850F-240B3DBA74B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2593A96-73F7-4CC4-99D6-2FB6FB39B5FD}"/>
              </a:ext>
            </a:extLst>
          </p:cNvPr>
          <p:cNvSpPr>
            <a:spLocks noGrp="1"/>
          </p:cNvSpPr>
          <p:nvPr>
            <p:ph idx="1"/>
          </p:nvPr>
        </p:nvSpPr>
        <p:spPr/>
        <p:txBody>
          <a:bodyPr/>
          <a:lstStyle/>
          <a:p>
            <a:pPr algn="just"/>
            <a:r>
              <a:rPr lang="uk-UA" dirty="0"/>
              <a:t>ІІІ. Політичні комунікації відрізняються і змістом комунікацій, тими повідомленнями, що поширюються під час здійснення </a:t>
            </a:r>
            <a:r>
              <a:rPr lang="uk-UA" dirty="0" err="1"/>
              <a:t>зв’язків</a:t>
            </a:r>
            <a:r>
              <a:rPr lang="uk-UA" dirty="0"/>
              <a:t> з громадянами в політичній сфері. Політичне повідомлення є ключовим аспектом політики, оскільки більшу частину політично значущої інформації людина отримує саме завдяки розповсюдженим повідомленням і зовсім не з власного досвіду. Доступність відомостей про минуле і прогнози щодо майбутніх подій є можливою лише під час передачі повідомлень.</a:t>
            </a:r>
          </a:p>
          <a:p>
            <a:endParaRPr lang="uk-UA" dirty="0"/>
          </a:p>
        </p:txBody>
      </p:sp>
      <p:sp>
        <p:nvSpPr>
          <p:cNvPr id="4" name="Місце для дати 3">
            <a:extLst>
              <a:ext uri="{FF2B5EF4-FFF2-40B4-BE49-F238E27FC236}">
                <a16:creationId xmlns:a16="http://schemas.microsoft.com/office/drawing/2014/main" id="{797AC78E-22DB-4A29-A2F2-FDC66B24E4EB}"/>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503655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06A772-2840-461A-AD65-BDE32CFD0343}"/>
              </a:ext>
            </a:extLst>
          </p:cNvPr>
          <p:cNvSpPr>
            <a:spLocks noGrp="1"/>
          </p:cNvSpPr>
          <p:nvPr>
            <p:ph type="title"/>
          </p:nvPr>
        </p:nvSpPr>
        <p:spPr/>
        <p:txBody>
          <a:bodyPr/>
          <a:lstStyle/>
          <a:p>
            <a:r>
              <a:rPr lang="uk-UA" dirty="0"/>
              <a:t>Напрями</a:t>
            </a:r>
          </a:p>
        </p:txBody>
      </p:sp>
      <p:sp>
        <p:nvSpPr>
          <p:cNvPr id="3" name="Місце для вмісту 2">
            <a:extLst>
              <a:ext uri="{FF2B5EF4-FFF2-40B4-BE49-F238E27FC236}">
                <a16:creationId xmlns:a16="http://schemas.microsoft.com/office/drawing/2014/main" id="{2D7607C7-3B3E-4BED-A06D-39860457109E}"/>
              </a:ext>
            </a:extLst>
          </p:cNvPr>
          <p:cNvSpPr>
            <a:spLocks noGrp="1"/>
          </p:cNvSpPr>
          <p:nvPr>
            <p:ph idx="1"/>
          </p:nvPr>
        </p:nvSpPr>
        <p:spPr/>
        <p:txBody>
          <a:bodyPr>
            <a:normAutofit fontScale="85000" lnSpcReduction="20000"/>
          </a:bodyPr>
          <a:lstStyle/>
          <a:p>
            <a:pPr algn="just"/>
            <a:r>
              <a:rPr lang="uk-UA" dirty="0"/>
              <a:t> Можна виділити  зовнішню і внутрішню політичну комунікацію. </a:t>
            </a:r>
          </a:p>
          <a:p>
            <a:pPr algn="just"/>
            <a:r>
              <a:rPr lang="uk-UA" dirty="0"/>
              <a:t>Внутрішня політична комунікація відбувається всередині групи, політичного інституту чи політичного актора між його структурними елементами.</a:t>
            </a:r>
          </a:p>
          <a:p>
            <a:pPr algn="just"/>
            <a:r>
              <a:rPr lang="uk-UA" dirty="0"/>
              <a:t>Зовнішня політична комунікація відбувається за такими напрямками: </a:t>
            </a:r>
          </a:p>
          <a:p>
            <a:pPr algn="just"/>
            <a:r>
              <a:rPr lang="uk-UA" dirty="0"/>
              <a:t>група – громадяни,  політичний інститут – громадяни,  політичний актор – громадяни,  громадяни – група,  громадяни – політичний інститут, громадяни – політичний актор,  група – політичний інститут, група –політичний актор,  політичний інститут – група,  політичний інститут – політичний актор, політичний актор – група,  політичний актор – політичний інститут,  група – інша група, політичний інститут – інший політичний інститут, політичний актор – інший політичний актор.</a:t>
            </a:r>
          </a:p>
        </p:txBody>
      </p:sp>
      <p:sp>
        <p:nvSpPr>
          <p:cNvPr id="4" name="Місце для дати 3">
            <a:extLst>
              <a:ext uri="{FF2B5EF4-FFF2-40B4-BE49-F238E27FC236}">
                <a16:creationId xmlns:a16="http://schemas.microsoft.com/office/drawing/2014/main" id="{84201266-D9CC-4F0B-93B9-1DD28BF18235}"/>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3035690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E63941-E481-433B-8DB5-1A8EE6F54519}"/>
              </a:ext>
            </a:extLst>
          </p:cNvPr>
          <p:cNvSpPr>
            <a:spLocks noGrp="1"/>
          </p:cNvSpPr>
          <p:nvPr>
            <p:ph type="title"/>
          </p:nvPr>
        </p:nvSpPr>
        <p:spPr/>
        <p:txBody>
          <a:bodyPr>
            <a:normAutofit fontScale="90000"/>
          </a:bodyPr>
          <a:lstStyle/>
          <a:p>
            <a:r>
              <a:rPr lang="uk-UA" dirty="0"/>
              <a:t>три рівні інформаційних потоків в системі  політичної комунікації</a:t>
            </a:r>
          </a:p>
        </p:txBody>
      </p:sp>
      <p:sp>
        <p:nvSpPr>
          <p:cNvPr id="3" name="Місце для вмісту 2">
            <a:extLst>
              <a:ext uri="{FF2B5EF4-FFF2-40B4-BE49-F238E27FC236}">
                <a16:creationId xmlns:a16="http://schemas.microsoft.com/office/drawing/2014/main" id="{6B684BE5-4C35-4E0A-8E81-F169EE95E7BA}"/>
              </a:ext>
            </a:extLst>
          </p:cNvPr>
          <p:cNvSpPr>
            <a:spLocks noGrp="1"/>
          </p:cNvSpPr>
          <p:nvPr>
            <p:ph idx="1"/>
          </p:nvPr>
        </p:nvSpPr>
        <p:spPr/>
        <p:txBody>
          <a:bodyPr>
            <a:normAutofit/>
          </a:bodyPr>
          <a:lstStyle/>
          <a:p>
            <a:pPr algn="just"/>
            <a:r>
              <a:rPr lang="uk-UA" dirty="0">
                <a:solidFill>
                  <a:srgbClr val="FFFF00"/>
                </a:solidFill>
              </a:rPr>
              <a:t>Перший рівень </a:t>
            </a:r>
            <a:r>
              <a:rPr lang="uk-UA" dirty="0"/>
              <a:t>обслуговує органи влади і управління (циркулює </a:t>
            </a:r>
            <a:r>
              <a:rPr lang="uk-UA" dirty="0" err="1"/>
              <a:t>переважнослужбова</a:t>
            </a:r>
            <a:r>
              <a:rPr lang="uk-UA" dirty="0"/>
              <a:t> інформація).</a:t>
            </a:r>
          </a:p>
          <a:p>
            <a:pPr algn="just"/>
            <a:r>
              <a:rPr lang="uk-UA" dirty="0"/>
              <a:t> </a:t>
            </a:r>
            <a:r>
              <a:rPr lang="uk-UA" dirty="0">
                <a:solidFill>
                  <a:srgbClr val="FFFF00"/>
                </a:solidFill>
              </a:rPr>
              <a:t>Другий</a:t>
            </a:r>
            <a:r>
              <a:rPr lang="uk-UA" dirty="0"/>
              <a:t> – утворює інформаційне середовище діяльності партій, профспілок, суспільних рухів (циркулюють програми, статути, інформація про їх діяльність). </a:t>
            </a:r>
          </a:p>
          <a:p>
            <a:pPr algn="just"/>
            <a:r>
              <a:rPr lang="uk-UA" dirty="0">
                <a:solidFill>
                  <a:srgbClr val="FFFF00"/>
                </a:solidFill>
              </a:rPr>
              <a:t>Третій</a:t>
            </a:r>
            <a:r>
              <a:rPr lang="uk-UA" dirty="0"/>
              <a:t> звертається безпосередньо до громадської думки, до масової свідомості, до політичної поведінки.</a:t>
            </a:r>
          </a:p>
        </p:txBody>
      </p:sp>
      <p:sp>
        <p:nvSpPr>
          <p:cNvPr id="4" name="Місце для дати 3">
            <a:extLst>
              <a:ext uri="{FF2B5EF4-FFF2-40B4-BE49-F238E27FC236}">
                <a16:creationId xmlns:a16="http://schemas.microsoft.com/office/drawing/2014/main" id="{49866BC6-DCFF-4CC9-B07E-39E4312C69D7}"/>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472914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7672EF-FB6F-4010-8920-F71293757E4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4E96263-7F77-4F04-8AB3-9204BBCDEBED}"/>
              </a:ext>
            </a:extLst>
          </p:cNvPr>
          <p:cNvSpPr>
            <a:spLocks noGrp="1"/>
          </p:cNvSpPr>
          <p:nvPr>
            <p:ph idx="1"/>
          </p:nvPr>
        </p:nvSpPr>
        <p:spPr/>
        <p:txBody>
          <a:bodyPr/>
          <a:lstStyle/>
          <a:p>
            <a:r>
              <a:rPr lang="de-DE" dirty="0"/>
              <a:t>O</a:t>
            </a:r>
            <a:r>
              <a:rPr lang="uk-UA" dirty="0" err="1"/>
              <a:t>сновні</a:t>
            </a:r>
            <a:r>
              <a:rPr lang="de-DE" dirty="0"/>
              <a:t> </a:t>
            </a:r>
            <a:r>
              <a:rPr lang="uk-UA" dirty="0"/>
              <a:t>принципи політичної комун</a:t>
            </a:r>
            <a:r>
              <a:rPr lang="de-DE" dirty="0"/>
              <a:t>i</a:t>
            </a:r>
            <a:r>
              <a:rPr lang="uk-UA" dirty="0" err="1"/>
              <a:t>кації</a:t>
            </a:r>
            <a:r>
              <a:rPr lang="uk-UA" dirty="0"/>
              <a:t>:</a:t>
            </a:r>
          </a:p>
          <a:p>
            <a:r>
              <a:rPr lang="uk-UA" dirty="0"/>
              <a:t>пріоритетність якостей </a:t>
            </a:r>
            <a:r>
              <a:rPr lang="de-DE" dirty="0"/>
              <a:t>i </a:t>
            </a:r>
            <a:r>
              <a:rPr lang="uk-UA" dirty="0"/>
              <a:t>ц</a:t>
            </a:r>
            <a:r>
              <a:rPr lang="de-DE" dirty="0"/>
              <a:t>i</a:t>
            </a:r>
            <a:r>
              <a:rPr lang="uk-UA" dirty="0" err="1"/>
              <a:t>нностей</a:t>
            </a:r>
            <a:r>
              <a:rPr lang="uk-UA" dirty="0"/>
              <a:t> даної культу</a:t>
            </a:r>
            <a:r>
              <a:rPr lang="de-DE" dirty="0"/>
              <a:t>p</a:t>
            </a:r>
            <a:r>
              <a:rPr lang="uk-UA" dirty="0"/>
              <a:t>и (</a:t>
            </a:r>
            <a:r>
              <a:rPr lang="de-DE" dirty="0"/>
              <a:t>i</a:t>
            </a:r>
            <a:r>
              <a:rPr lang="uk-UA" dirty="0"/>
              <a:t>є</a:t>
            </a:r>
            <a:r>
              <a:rPr lang="de-DE" dirty="0"/>
              <a:t>p</a:t>
            </a:r>
            <a:r>
              <a:rPr lang="uk-UA" dirty="0"/>
              <a:t>а</a:t>
            </a:r>
            <a:r>
              <a:rPr lang="de-DE" dirty="0" err="1"/>
              <a:t>pxi</a:t>
            </a:r>
            <a:r>
              <a:rPr lang="uk-UA" dirty="0"/>
              <a:t>я);</a:t>
            </a:r>
          </a:p>
          <a:p>
            <a:pPr>
              <a:lnSpc>
                <a:spcPct val="107000"/>
              </a:lnSpc>
              <a:spcAft>
                <a:spcPts val="800"/>
              </a:spcAft>
            </a:pPr>
            <a:r>
              <a:rPr lang="uk-UA" dirty="0"/>
              <a:t>рівні</a:t>
            </a:r>
            <a:r>
              <a:rPr lang="de-DE" dirty="0"/>
              <a:t> </a:t>
            </a:r>
            <a:r>
              <a:rPr lang="uk-UA" dirty="0"/>
              <a:t>права </a:t>
            </a:r>
            <a:r>
              <a:rPr lang="de-DE" dirty="0"/>
              <a:t>y</a:t>
            </a:r>
            <a:r>
              <a:rPr lang="uk-UA" dirty="0"/>
              <a:t>с</a:t>
            </a:r>
            <a:r>
              <a:rPr lang="de-DE" dirty="0"/>
              <a:t>ix </a:t>
            </a:r>
            <a:r>
              <a:rPr lang="uk-UA" dirty="0"/>
              <a:t>громадян на отримання </a:t>
            </a:r>
            <a:r>
              <a:rPr lang="uk-UA" dirty="0" err="1"/>
              <a:t>iнформацiї</a:t>
            </a:r>
            <a:r>
              <a:rPr lang="uk-UA" dirty="0"/>
              <a:t> (</a:t>
            </a:r>
            <a:r>
              <a:rPr lang="uk-UA" dirty="0" err="1"/>
              <a:t>демократiя</a:t>
            </a:r>
            <a:r>
              <a:rPr lang="uk-UA" dirty="0"/>
              <a:t>);</a:t>
            </a:r>
          </a:p>
          <a:p>
            <a:pPr>
              <a:lnSpc>
                <a:spcPct val="107000"/>
              </a:lnSpc>
              <a:spcAft>
                <a:spcPts val="800"/>
              </a:spcAft>
            </a:pPr>
            <a:r>
              <a:rPr lang="uk-UA" dirty="0"/>
              <a:t>наближеність до культури нації, етносу, </a:t>
            </a:r>
            <a:r>
              <a:rPr lang="uk-UA" dirty="0" err="1"/>
              <a:t>конфeciї</a:t>
            </a:r>
            <a:r>
              <a:rPr lang="uk-UA" dirty="0"/>
              <a:t>, класу тощо (</a:t>
            </a:r>
            <a:r>
              <a:rPr lang="uk-UA" dirty="0" err="1"/>
              <a:t>iдентичнicть</a:t>
            </a:r>
            <a:r>
              <a:rPr lang="uk-UA" dirty="0"/>
              <a:t>);</a:t>
            </a:r>
          </a:p>
          <a:p>
            <a:pPr>
              <a:lnSpc>
                <a:spcPct val="107000"/>
              </a:lnSpc>
              <a:spcAft>
                <a:spcPts val="800"/>
              </a:spcAft>
            </a:pPr>
            <a:r>
              <a:rPr lang="uk-UA" dirty="0"/>
              <a:t>урахування </a:t>
            </a:r>
            <a:r>
              <a:rPr lang="uk-UA" dirty="0" err="1"/>
              <a:t>мopaльнo-етичниx</a:t>
            </a:r>
            <a:r>
              <a:rPr lang="uk-UA" dirty="0"/>
              <a:t> норм (мораль).</a:t>
            </a:r>
          </a:p>
          <a:p>
            <a:endParaRPr lang="uk-UA" dirty="0"/>
          </a:p>
        </p:txBody>
      </p:sp>
      <p:sp>
        <p:nvSpPr>
          <p:cNvPr id="4" name="Місце для дати 3">
            <a:extLst>
              <a:ext uri="{FF2B5EF4-FFF2-40B4-BE49-F238E27FC236}">
                <a16:creationId xmlns:a16="http://schemas.microsoft.com/office/drawing/2014/main" id="{24B950F3-0D67-4FE5-B34C-68EAE3E1ECFE}"/>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3020664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40FA32-83CF-4784-861B-3CBE590D5DC2}"/>
              </a:ext>
            </a:extLst>
          </p:cNvPr>
          <p:cNvSpPr>
            <a:spLocks noGrp="1"/>
          </p:cNvSpPr>
          <p:nvPr>
            <p:ph type="title"/>
          </p:nvPr>
        </p:nvSpPr>
        <p:spPr/>
        <p:txBody>
          <a:bodyPr>
            <a:normAutofit fontScale="90000"/>
          </a:bodyPr>
          <a:lstStyle/>
          <a:p>
            <a:r>
              <a:rPr lang="uk-UA" sz="2700" dirty="0"/>
              <a:t>Політична комунікація виконує наступні функції по відношенню до політичної системи і громадянському суспільству:</a:t>
            </a:r>
            <a:br>
              <a:rPr lang="uk-UA" sz="2700" dirty="0"/>
            </a:br>
            <a:endParaRPr lang="uk-UA" dirty="0"/>
          </a:p>
        </p:txBody>
      </p:sp>
      <p:sp>
        <p:nvSpPr>
          <p:cNvPr id="3" name="Місце для вмісту 2">
            <a:extLst>
              <a:ext uri="{FF2B5EF4-FFF2-40B4-BE49-F238E27FC236}">
                <a16:creationId xmlns:a16="http://schemas.microsoft.com/office/drawing/2014/main" id="{7BC929E5-88F1-48B7-8F4A-804DA1E3687B}"/>
              </a:ext>
            </a:extLst>
          </p:cNvPr>
          <p:cNvSpPr>
            <a:spLocks noGrp="1"/>
          </p:cNvSpPr>
          <p:nvPr>
            <p:ph idx="1"/>
          </p:nvPr>
        </p:nvSpPr>
        <p:spPr>
          <a:xfrm>
            <a:off x="913794" y="2076450"/>
            <a:ext cx="10538399" cy="3924299"/>
          </a:xfrm>
        </p:spPr>
        <p:txBody>
          <a:bodyPr>
            <a:normAutofit fontScale="70000" lnSpcReduction="20000"/>
          </a:bodyPr>
          <a:lstStyle/>
          <a:p>
            <a:endParaRPr lang="uk-UA" dirty="0"/>
          </a:p>
          <a:p>
            <a:pPr marL="36900" indent="0" algn="just">
              <a:buNone/>
            </a:pPr>
            <a:r>
              <a:rPr lang="uk-UA" sz="3100" dirty="0"/>
              <a:t>1) </a:t>
            </a:r>
            <a:r>
              <a:rPr lang="uk-UA" sz="3100" i="1" dirty="0">
                <a:solidFill>
                  <a:srgbClr val="FFFF00"/>
                </a:solidFill>
              </a:rPr>
              <a:t>інформаційну</a:t>
            </a:r>
            <a:r>
              <a:rPr lang="uk-UA" sz="3100" dirty="0"/>
              <a:t> (поширення необхідних знань про елементи політичної системи та їх функціонуванні);</a:t>
            </a:r>
          </a:p>
          <a:p>
            <a:pPr marL="36900" indent="0" algn="just">
              <a:buNone/>
            </a:pPr>
            <a:r>
              <a:rPr lang="uk-UA" sz="3100" dirty="0"/>
              <a:t>2) </a:t>
            </a:r>
            <a:r>
              <a:rPr lang="uk-UA" sz="3100" i="1" dirty="0" err="1">
                <a:solidFill>
                  <a:srgbClr val="FFFF00"/>
                </a:solidFill>
              </a:rPr>
              <a:t>соціалізаційну</a:t>
            </a:r>
            <a:r>
              <a:rPr lang="uk-UA" sz="3100" dirty="0"/>
              <a:t> (відтворює норми і цінності, прийняті в даному суспільстві, формує важливі і необхідні норми політичної діяльності і політичної поведінки);</a:t>
            </a:r>
          </a:p>
          <a:p>
            <a:pPr marL="36900" indent="0" algn="just">
              <a:buNone/>
            </a:pPr>
            <a:r>
              <a:rPr lang="uk-UA" sz="3100" dirty="0"/>
              <a:t>3) </a:t>
            </a:r>
            <a:r>
              <a:rPr lang="uk-UA" sz="3100" i="1" dirty="0">
                <a:solidFill>
                  <a:srgbClr val="FFFF00"/>
                </a:solidFill>
              </a:rPr>
              <a:t>політичної освіти </a:t>
            </a:r>
            <a:r>
              <a:rPr lang="uk-UA" sz="3100" dirty="0"/>
              <a:t>(розвиває адекватну орієнтацію щодо політичної системи, а також відносно реальних політичних процесів);</a:t>
            </a:r>
          </a:p>
          <a:p>
            <a:pPr marL="36900" indent="0" algn="just">
              <a:buNone/>
            </a:pPr>
            <a:r>
              <a:rPr lang="uk-UA" sz="3100" dirty="0"/>
              <a:t>4) </a:t>
            </a:r>
            <a:r>
              <a:rPr lang="uk-UA" sz="3100" i="1" dirty="0">
                <a:solidFill>
                  <a:srgbClr val="FFFF00"/>
                </a:solidFill>
              </a:rPr>
              <a:t>пропаганди</a:t>
            </a:r>
            <a:r>
              <a:rPr lang="uk-UA" sz="3100" dirty="0"/>
              <a:t> (вираження інтересів суб'єктів влади сприяє цілеспрямованому формуванню громадської думки з найбільш важливим політичним проблемам);</a:t>
            </a:r>
          </a:p>
        </p:txBody>
      </p:sp>
      <p:sp>
        <p:nvSpPr>
          <p:cNvPr id="4" name="Місце для дати 3">
            <a:extLst>
              <a:ext uri="{FF2B5EF4-FFF2-40B4-BE49-F238E27FC236}">
                <a16:creationId xmlns:a16="http://schemas.microsoft.com/office/drawing/2014/main" id="{A25696CB-0080-4E9F-BAEF-D6872746D46B}"/>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335523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AE23EB-4740-4406-BAA0-6FF7B47851A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2A49B795-027F-4288-A13A-F1C801548DBF}"/>
              </a:ext>
            </a:extLst>
          </p:cNvPr>
          <p:cNvSpPr>
            <a:spLocks noGrp="1"/>
          </p:cNvSpPr>
          <p:nvPr>
            <p:ph idx="1"/>
          </p:nvPr>
        </p:nvSpPr>
        <p:spPr/>
        <p:txBody>
          <a:bodyPr/>
          <a:lstStyle/>
          <a:p>
            <a:pPr marL="36900" indent="0" algn="just">
              <a:buNone/>
            </a:pPr>
            <a:r>
              <a:rPr lang="uk-UA" dirty="0"/>
              <a:t>5) політичної мобілізації (обмін інформацією між керівниками і керованими з метою отримання згоди останніх на прийняття рішення);</a:t>
            </a:r>
          </a:p>
          <a:p>
            <a:pPr marL="36900" indent="0" algn="just">
              <a:buNone/>
            </a:pPr>
            <a:r>
              <a:rPr lang="uk-UA" dirty="0"/>
              <a:t>6) політичного розваги (сприяє зміцненню політичних орієнтацій громадян, що, у свою чергу, сприяє підтримці соціально-політичної системи держави);</a:t>
            </a:r>
          </a:p>
          <a:p>
            <a:pPr marL="36900" indent="0" algn="just">
              <a:buNone/>
            </a:pPr>
            <a:r>
              <a:rPr lang="uk-UA" dirty="0"/>
              <a:t>7) легітимації (сприяє визнанню або зміцненню державної влади чи соціального інституту, статусу, повноважень, спираючись на прийняті в даному суспільстві цінності).</a:t>
            </a:r>
          </a:p>
          <a:p>
            <a:endParaRPr lang="uk-UA" dirty="0"/>
          </a:p>
        </p:txBody>
      </p:sp>
      <p:sp>
        <p:nvSpPr>
          <p:cNvPr id="4" name="Місце для дати 3">
            <a:extLst>
              <a:ext uri="{FF2B5EF4-FFF2-40B4-BE49-F238E27FC236}">
                <a16:creationId xmlns:a16="http://schemas.microsoft.com/office/drawing/2014/main" id="{5086A2C3-7AB4-4B3C-9A83-3B9E4C493167}"/>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4248286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2A3044-37ED-4A0C-B694-70B17712AC50}"/>
              </a:ext>
            </a:extLst>
          </p:cNvPr>
          <p:cNvSpPr>
            <a:spLocks noGrp="1"/>
          </p:cNvSpPr>
          <p:nvPr>
            <p:ph type="title"/>
          </p:nvPr>
        </p:nvSpPr>
        <p:spPr/>
        <p:txBody>
          <a:bodyPr>
            <a:normAutofit fontScale="90000"/>
          </a:bodyPr>
          <a:lstStyle/>
          <a:p>
            <a:r>
              <a:rPr lang="uk-UA" dirty="0"/>
              <a:t>три основні способи (канали) політичної комунікації</a:t>
            </a:r>
          </a:p>
        </p:txBody>
      </p:sp>
      <p:sp>
        <p:nvSpPr>
          <p:cNvPr id="3" name="Місце для вмісту 2">
            <a:extLst>
              <a:ext uri="{FF2B5EF4-FFF2-40B4-BE49-F238E27FC236}">
                <a16:creationId xmlns:a16="http://schemas.microsoft.com/office/drawing/2014/main" id="{5C214F96-7581-4042-8843-E366027F1C19}"/>
              </a:ext>
            </a:extLst>
          </p:cNvPr>
          <p:cNvSpPr>
            <a:spLocks noGrp="1"/>
          </p:cNvSpPr>
          <p:nvPr>
            <p:ph idx="1"/>
          </p:nvPr>
        </p:nvSpPr>
        <p:spPr/>
        <p:txBody>
          <a:bodyPr>
            <a:normAutofit/>
          </a:bodyPr>
          <a:lstStyle/>
          <a:p>
            <a:pPr marL="36900" indent="0" algn="just">
              <a:buNone/>
            </a:pPr>
            <a:r>
              <a:rPr lang="uk-UA" dirty="0"/>
              <a:t>1. Комунікація через засоби масової інформації: друковані засоби (преса, книги, плакати), електронні (радіо, телебачення). Така комунікація реалізується через проведення прес-</a:t>
            </a:r>
            <a:r>
              <a:rPr lang="uk-UA" dirty="0" err="1"/>
              <a:t>конференцій,брифінгів</a:t>
            </a:r>
            <a:r>
              <a:rPr lang="uk-UA" dirty="0"/>
              <a:t>, розсилання прес-релізів, розміщення політичної реклами.</a:t>
            </a:r>
          </a:p>
          <a:p>
            <a:pPr marL="36900" indent="0" algn="just">
              <a:buNone/>
            </a:pPr>
            <a:r>
              <a:rPr lang="uk-UA" dirty="0"/>
              <a:t>2. Комунікація через організації, коли ланкою передачі слугують політичні партії, групи інтересів, суспільні організації і рухи.</a:t>
            </a:r>
          </a:p>
          <a:p>
            <a:pPr marL="36900" indent="0" algn="just">
              <a:buNone/>
            </a:pPr>
            <a:r>
              <a:rPr lang="uk-UA" dirty="0"/>
              <a:t>3. Комунікація через неформальні канали з використанням особистих </a:t>
            </a:r>
            <a:r>
              <a:rPr lang="uk-UA" dirty="0" err="1"/>
              <a:t>зв’язків</a:t>
            </a:r>
            <a:r>
              <a:rPr lang="uk-UA" dirty="0"/>
              <a:t>.</a:t>
            </a:r>
          </a:p>
        </p:txBody>
      </p:sp>
      <p:sp>
        <p:nvSpPr>
          <p:cNvPr id="4" name="Місце для дати 3">
            <a:extLst>
              <a:ext uri="{FF2B5EF4-FFF2-40B4-BE49-F238E27FC236}">
                <a16:creationId xmlns:a16="http://schemas.microsoft.com/office/drawing/2014/main" id="{359A7D33-1342-4ADB-9970-FF77F648E474}"/>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65077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C1CA9B-4C04-4E06-854C-020936F875CA}"/>
              </a:ext>
            </a:extLst>
          </p:cNvPr>
          <p:cNvSpPr>
            <a:spLocks noGrp="1"/>
          </p:cNvSpPr>
          <p:nvPr>
            <p:ph type="title"/>
          </p:nvPr>
        </p:nvSpPr>
        <p:spPr/>
        <p:txBody>
          <a:bodyPr>
            <a:normAutofit/>
          </a:bodyPr>
          <a:lstStyle/>
          <a:p>
            <a:r>
              <a:rPr lang="ru-RU" sz="3200" dirty="0" err="1"/>
              <a:t>Політична</a:t>
            </a:r>
            <a:r>
              <a:rPr lang="ru-RU" sz="3200" dirty="0"/>
              <a:t> </a:t>
            </a:r>
            <a:r>
              <a:rPr lang="ru-RU" sz="3200" dirty="0" err="1"/>
              <a:t>комунікація</a:t>
            </a:r>
            <a:r>
              <a:rPr lang="ru-RU" sz="3200" dirty="0"/>
              <a:t>: </a:t>
            </a:r>
            <a:r>
              <a:rPr lang="ru-RU" sz="3200" dirty="0" err="1"/>
              <a:t>поняття</a:t>
            </a:r>
            <a:r>
              <a:rPr lang="ru-RU" sz="3200" dirty="0"/>
              <a:t>, структура, </a:t>
            </a:r>
            <a:r>
              <a:rPr lang="ru-RU" sz="3200" dirty="0" err="1"/>
              <a:t>функції</a:t>
            </a:r>
            <a:endParaRPr lang="ru-RU" sz="3200" dirty="0"/>
          </a:p>
        </p:txBody>
      </p:sp>
      <p:sp>
        <p:nvSpPr>
          <p:cNvPr id="3" name="Місце для вмісту 2">
            <a:extLst>
              <a:ext uri="{FF2B5EF4-FFF2-40B4-BE49-F238E27FC236}">
                <a16:creationId xmlns:a16="http://schemas.microsoft.com/office/drawing/2014/main" id="{565E3199-022F-4F70-B358-299ADDF2957E}"/>
              </a:ext>
            </a:extLst>
          </p:cNvPr>
          <p:cNvSpPr>
            <a:spLocks noGrp="1"/>
          </p:cNvSpPr>
          <p:nvPr>
            <p:ph idx="1"/>
          </p:nvPr>
        </p:nvSpPr>
        <p:spPr>
          <a:xfrm>
            <a:off x="913794" y="2076450"/>
            <a:ext cx="10715953" cy="4171950"/>
          </a:xfrm>
        </p:spPr>
        <p:txBody>
          <a:bodyPr>
            <a:normAutofit/>
          </a:bodyPr>
          <a:lstStyle/>
          <a:p>
            <a:pPr algn="just"/>
            <a:r>
              <a:rPr lang="uk-UA" dirty="0"/>
              <a:t>Вперше про політичної комунікації в науковому плані заговорили в період Першої світової війни, коли тільки почали з'являтися дослідження пропаганди. </a:t>
            </a:r>
          </a:p>
          <a:p>
            <a:pPr algn="just"/>
            <a:r>
              <a:rPr lang="uk-UA" dirty="0"/>
              <a:t>Теоретичні роботи і термін "політична комунікація" виникли в кінці 1940-х - початку 1950-х рр..</a:t>
            </a:r>
          </a:p>
        </p:txBody>
      </p:sp>
      <p:sp>
        <p:nvSpPr>
          <p:cNvPr id="4" name="Місце для дати 3">
            <a:extLst>
              <a:ext uri="{FF2B5EF4-FFF2-40B4-BE49-F238E27FC236}">
                <a16:creationId xmlns:a16="http://schemas.microsoft.com/office/drawing/2014/main" id="{15333591-CCFC-4FC1-A9D0-19DC8E51E3DD}"/>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825661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CDE1CE-4779-4927-9521-6F2BC08782D0}"/>
              </a:ext>
            </a:extLst>
          </p:cNvPr>
          <p:cNvSpPr>
            <a:spLocks noGrp="1"/>
          </p:cNvSpPr>
          <p:nvPr>
            <p:ph type="title"/>
          </p:nvPr>
        </p:nvSpPr>
        <p:spPr/>
        <p:txBody>
          <a:bodyPr>
            <a:normAutofit fontScale="90000"/>
          </a:bodyPr>
          <a:lstStyle/>
          <a:p>
            <a:r>
              <a:rPr lang="uk-UA" dirty="0"/>
              <a:t>Всі засоби масової інформації доцільно розділяти на:</a:t>
            </a:r>
            <a:br>
              <a:rPr lang="uk-UA" dirty="0"/>
            </a:br>
            <a:endParaRPr lang="uk-UA" dirty="0"/>
          </a:p>
        </p:txBody>
      </p:sp>
      <p:sp>
        <p:nvSpPr>
          <p:cNvPr id="3" name="Місце для вмісту 2">
            <a:extLst>
              <a:ext uri="{FF2B5EF4-FFF2-40B4-BE49-F238E27FC236}">
                <a16:creationId xmlns:a16="http://schemas.microsoft.com/office/drawing/2014/main" id="{9BFFC2EC-28E8-4DC4-B042-0EAC371B22FF}"/>
              </a:ext>
            </a:extLst>
          </p:cNvPr>
          <p:cNvSpPr>
            <a:spLocks noGrp="1"/>
          </p:cNvSpPr>
          <p:nvPr>
            <p:ph idx="1"/>
          </p:nvPr>
        </p:nvSpPr>
        <p:spPr/>
        <p:txBody>
          <a:bodyPr/>
          <a:lstStyle/>
          <a:p>
            <a:endParaRPr lang="uk-UA" dirty="0"/>
          </a:p>
          <a:p>
            <a:r>
              <a:rPr lang="uk-UA" dirty="0"/>
              <a:t>Візуальні (періодична преса);</a:t>
            </a:r>
          </a:p>
          <a:p>
            <a:r>
              <a:rPr lang="uk-UA" dirty="0" err="1"/>
              <a:t>Аудіальні</a:t>
            </a:r>
            <a:r>
              <a:rPr lang="uk-UA" dirty="0"/>
              <a:t> (радіо);</a:t>
            </a:r>
          </a:p>
          <a:p>
            <a:r>
              <a:rPr lang="uk-UA" dirty="0"/>
              <a:t>Аудіовізуальні (телебачення);</a:t>
            </a:r>
          </a:p>
          <a:p>
            <a:r>
              <a:rPr lang="uk-UA" dirty="0"/>
              <a:t>Електронні (Інтернет).</a:t>
            </a:r>
          </a:p>
        </p:txBody>
      </p:sp>
      <p:sp>
        <p:nvSpPr>
          <p:cNvPr id="4" name="Місце для дати 3">
            <a:extLst>
              <a:ext uri="{FF2B5EF4-FFF2-40B4-BE49-F238E27FC236}">
                <a16:creationId xmlns:a16="http://schemas.microsoft.com/office/drawing/2014/main" id="{7186D9B2-1C7B-4FDB-A9B1-906D6DE54244}"/>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323747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B7598D-40ED-4390-8513-0B9C7E67092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1D2A6F4-23DB-4A82-8295-6900D944E5B5}"/>
              </a:ext>
            </a:extLst>
          </p:cNvPr>
          <p:cNvSpPr>
            <a:spLocks noGrp="1"/>
          </p:cNvSpPr>
          <p:nvPr>
            <p:ph idx="1"/>
          </p:nvPr>
        </p:nvSpPr>
        <p:spPr/>
        <p:txBody>
          <a:bodyPr>
            <a:normAutofit lnSpcReduction="10000"/>
          </a:bodyPr>
          <a:lstStyle/>
          <a:p>
            <a:pPr algn="just"/>
            <a:r>
              <a:rPr lang="uk-UA" dirty="0"/>
              <a:t>Розглядаючи вплив </a:t>
            </a:r>
            <a:r>
              <a:rPr lang="uk-UA" dirty="0" err="1"/>
              <a:t>масмедіа</a:t>
            </a:r>
            <a:r>
              <a:rPr lang="uk-UA" dirty="0"/>
              <a:t> на політико-комунікативний простір, доцільно виділяти такі складові взаємодії:</a:t>
            </a:r>
          </a:p>
          <a:p>
            <a:pPr algn="just"/>
            <a:r>
              <a:rPr lang="uk-UA" dirty="0"/>
              <a:t> Політичний зміст засобів масової інформації;</a:t>
            </a:r>
          </a:p>
          <a:p>
            <a:pPr algn="just"/>
            <a:r>
              <a:rPr lang="uk-UA" dirty="0"/>
              <a:t>Суб'єкти та установи, що беруть участь у виробництві контенту;</a:t>
            </a:r>
          </a:p>
          <a:p>
            <a:pPr algn="just"/>
            <a:r>
              <a:rPr lang="uk-UA" dirty="0"/>
              <a:t>Ефект;</a:t>
            </a:r>
          </a:p>
          <a:p>
            <a:pPr algn="just"/>
            <a:r>
              <a:rPr lang="uk-UA" dirty="0"/>
              <a:t>Вплив політичної системи на систему ЗМІ; - Вплив системи ЗМІ на політичну систему.</a:t>
            </a:r>
          </a:p>
          <a:p>
            <a:pPr marL="36900" indent="0" algn="just">
              <a:buNone/>
            </a:pPr>
            <a:r>
              <a:rPr lang="uk-UA" i="1" dirty="0" err="1"/>
              <a:t>Масмедіа</a:t>
            </a:r>
            <a:r>
              <a:rPr lang="uk-UA" i="1" dirty="0"/>
              <a:t> є сполучною ланкою між політичними акторами і суспільством</a:t>
            </a:r>
            <a:r>
              <a:rPr lang="uk-UA" dirty="0"/>
              <a:t>.</a:t>
            </a:r>
          </a:p>
        </p:txBody>
      </p:sp>
      <p:sp>
        <p:nvSpPr>
          <p:cNvPr id="4" name="Місце для дати 3">
            <a:extLst>
              <a:ext uri="{FF2B5EF4-FFF2-40B4-BE49-F238E27FC236}">
                <a16:creationId xmlns:a16="http://schemas.microsoft.com/office/drawing/2014/main" id="{08B77A5C-8C4E-49EE-981D-E8D244CDFE92}"/>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1258632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307A5D-2030-437F-ABFA-13F4DF95A256}"/>
              </a:ext>
            </a:extLst>
          </p:cNvPr>
          <p:cNvSpPr>
            <a:spLocks noGrp="1"/>
          </p:cNvSpPr>
          <p:nvPr>
            <p:ph type="title"/>
          </p:nvPr>
        </p:nvSpPr>
        <p:spPr/>
        <p:txBody>
          <a:bodyPr>
            <a:normAutofit fontScale="90000"/>
          </a:bodyPr>
          <a:lstStyle/>
          <a:p>
            <a:r>
              <a:rPr lang="uk-UA" sz="4000" dirty="0"/>
              <a:t>Характерні риси засобів масової інформації:</a:t>
            </a:r>
            <a:br>
              <a:rPr lang="uk-UA" sz="4000" dirty="0"/>
            </a:br>
            <a:endParaRPr lang="uk-UA" dirty="0"/>
          </a:p>
        </p:txBody>
      </p:sp>
      <p:sp>
        <p:nvSpPr>
          <p:cNvPr id="3" name="Місце для вмісту 2">
            <a:extLst>
              <a:ext uri="{FF2B5EF4-FFF2-40B4-BE49-F238E27FC236}">
                <a16:creationId xmlns:a16="http://schemas.microsoft.com/office/drawing/2014/main" id="{BBB31DF7-0837-46EB-8F82-75DFC0F6F621}"/>
              </a:ext>
            </a:extLst>
          </p:cNvPr>
          <p:cNvSpPr>
            <a:spLocks noGrp="1"/>
          </p:cNvSpPr>
          <p:nvPr>
            <p:ph idx="1"/>
          </p:nvPr>
        </p:nvSpPr>
        <p:spPr/>
        <p:txBody>
          <a:bodyPr>
            <a:normAutofit/>
          </a:bodyPr>
          <a:lstStyle/>
          <a:p>
            <a:endParaRPr lang="uk-UA" dirty="0"/>
          </a:p>
          <a:p>
            <a:r>
              <a:rPr lang="uk-UA" dirty="0"/>
              <a:t>публічність (необмежене, неперсоніфіковане коло споживачів);</a:t>
            </a:r>
          </a:p>
          <a:p>
            <a:r>
              <a:rPr lang="uk-UA" dirty="0"/>
              <a:t>наявність спеціальних технічних засобів;</a:t>
            </a:r>
          </a:p>
          <a:p>
            <a:r>
              <a:rPr lang="uk-UA" dirty="0"/>
              <a:t>непряма, розділена в просторі та часі взаємодія комунікаційних парт­нерів;</a:t>
            </a:r>
          </a:p>
          <a:p>
            <a:r>
              <a:rPr lang="uk-UA" dirty="0"/>
              <a:t>непостійний характер аудиторії;</a:t>
            </a:r>
          </a:p>
          <a:p>
            <a:r>
              <a:rPr lang="uk-UA" dirty="0"/>
              <a:t>переважна </a:t>
            </a:r>
            <a:r>
              <a:rPr lang="uk-UA" dirty="0" err="1"/>
              <a:t>односпрямованість</a:t>
            </a:r>
            <a:r>
              <a:rPr lang="uk-UA" dirty="0"/>
              <a:t> впливу від комунікатора до реципі­єнта.</a:t>
            </a:r>
          </a:p>
        </p:txBody>
      </p:sp>
      <p:sp>
        <p:nvSpPr>
          <p:cNvPr id="4" name="Місце для дати 3">
            <a:extLst>
              <a:ext uri="{FF2B5EF4-FFF2-40B4-BE49-F238E27FC236}">
                <a16:creationId xmlns:a16="http://schemas.microsoft.com/office/drawing/2014/main" id="{EE5D640B-AFEA-4A6D-A5D5-4202333C883D}"/>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1995736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384FC4-347E-42E2-99E3-5E96D89AF656}"/>
              </a:ext>
            </a:extLst>
          </p:cNvPr>
          <p:cNvSpPr>
            <a:spLocks noGrp="1"/>
          </p:cNvSpPr>
          <p:nvPr>
            <p:ph type="title"/>
          </p:nvPr>
        </p:nvSpPr>
        <p:spPr/>
        <p:txBody>
          <a:bodyPr>
            <a:normAutofit fontScale="90000"/>
          </a:bodyPr>
          <a:lstStyle/>
          <a:p>
            <a:r>
              <a:rPr lang="uk-UA" dirty="0"/>
              <a:t>У сфері політики ЗМІ виконують ряд важливих функцій:</a:t>
            </a:r>
            <a:br>
              <a:rPr lang="uk-UA" dirty="0"/>
            </a:br>
            <a:endParaRPr lang="uk-UA" dirty="0"/>
          </a:p>
        </p:txBody>
      </p:sp>
      <p:sp>
        <p:nvSpPr>
          <p:cNvPr id="3" name="Місце для вмісту 2">
            <a:extLst>
              <a:ext uri="{FF2B5EF4-FFF2-40B4-BE49-F238E27FC236}">
                <a16:creationId xmlns:a16="http://schemas.microsoft.com/office/drawing/2014/main" id="{7ADDE32E-F3E1-436E-A474-EAB860EEED4A}"/>
              </a:ext>
            </a:extLst>
          </p:cNvPr>
          <p:cNvSpPr>
            <a:spLocks noGrp="1"/>
          </p:cNvSpPr>
          <p:nvPr>
            <p:ph idx="1"/>
          </p:nvPr>
        </p:nvSpPr>
        <p:spPr/>
        <p:txBody>
          <a:bodyPr>
            <a:normAutofit/>
          </a:bodyPr>
          <a:lstStyle/>
          <a:p>
            <a:pPr algn="just"/>
            <a:r>
              <a:rPr lang="uk-UA" dirty="0"/>
              <a:t>інформаційно-комунікативне поширення політичної інформації, налагодження контактів, спілкування;</a:t>
            </a:r>
          </a:p>
          <a:p>
            <a:pPr algn="just"/>
            <a:r>
              <a:rPr lang="uk-UA" dirty="0"/>
              <a:t>політико-аксіологічну - поширення політичних цінностей і норм.</a:t>
            </a:r>
          </a:p>
          <a:p>
            <a:pPr algn="just"/>
            <a:r>
              <a:rPr lang="uk-UA" dirty="0"/>
              <a:t>безпосередньо організаторську - організація політичної активності мас;</a:t>
            </a:r>
          </a:p>
          <a:p>
            <a:pPr algn="just"/>
            <a:r>
              <a:rPr lang="uk-UA" dirty="0"/>
              <a:t>світоглядну, пов'язану з прагненням надати глибокий вплив на світоглядні орієнтації аудиторії, самосвідомість людей, включаючи мотивацію політичної поведінки;</a:t>
            </a:r>
          </a:p>
        </p:txBody>
      </p:sp>
      <p:sp>
        <p:nvSpPr>
          <p:cNvPr id="4" name="Місце для дати 3">
            <a:extLst>
              <a:ext uri="{FF2B5EF4-FFF2-40B4-BE49-F238E27FC236}">
                <a16:creationId xmlns:a16="http://schemas.microsoft.com/office/drawing/2014/main" id="{4076633D-A488-4C42-A788-F81693E42ECF}"/>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1527689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091769-1144-4109-BCBF-32CB1D74EE5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248C287-50E2-467F-B491-5BCE785D2E8C}"/>
              </a:ext>
            </a:extLst>
          </p:cNvPr>
          <p:cNvSpPr>
            <a:spLocks noGrp="1"/>
          </p:cNvSpPr>
          <p:nvPr>
            <p:ph idx="1"/>
          </p:nvPr>
        </p:nvSpPr>
        <p:spPr/>
        <p:txBody>
          <a:bodyPr/>
          <a:lstStyle/>
          <a:p>
            <a:pPr algn="just"/>
            <a:r>
              <a:rPr lang="uk-UA" sz="2400" dirty="0"/>
              <a:t>лобістську - представництво інтересів різних груп впливу;</a:t>
            </a:r>
          </a:p>
          <a:p>
            <a:pPr algn="just"/>
            <a:r>
              <a:rPr lang="uk-UA" sz="2400" dirty="0"/>
              <a:t>критичну - критика уряду та офіційних політичних інститутів влади;</a:t>
            </a:r>
          </a:p>
          <a:p>
            <a:pPr algn="just"/>
            <a:r>
              <a:rPr lang="uk-UA" sz="2400" dirty="0"/>
              <a:t>маніпулятивну - політичні маніпуляції, спрямовані на зміну суспільної думки.</a:t>
            </a:r>
          </a:p>
          <a:p>
            <a:endParaRPr lang="uk-UA" dirty="0"/>
          </a:p>
        </p:txBody>
      </p:sp>
      <p:sp>
        <p:nvSpPr>
          <p:cNvPr id="4" name="Місце для дати 3">
            <a:extLst>
              <a:ext uri="{FF2B5EF4-FFF2-40B4-BE49-F238E27FC236}">
                <a16:creationId xmlns:a16="http://schemas.microsoft.com/office/drawing/2014/main" id="{35DCF492-F3B2-43D1-B304-4B5C5D67DAD4}"/>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1164406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BB8F23-115A-4B55-855F-8D5CF15CF9E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83E9AC1-805B-460F-92D6-0780ABF20E48}"/>
              </a:ext>
            </a:extLst>
          </p:cNvPr>
          <p:cNvSpPr>
            <a:spLocks noGrp="1"/>
          </p:cNvSpPr>
          <p:nvPr>
            <p:ph idx="1"/>
          </p:nvPr>
        </p:nvSpPr>
        <p:spPr/>
        <p:txBody>
          <a:bodyPr>
            <a:normAutofit/>
          </a:bodyPr>
          <a:lstStyle/>
          <a:p>
            <a:pPr algn="just"/>
            <a:r>
              <a:rPr lang="uk-UA" dirty="0"/>
              <a:t>Понад піввіку тому американський політолог </a:t>
            </a:r>
            <a:r>
              <a:rPr lang="uk-UA" dirty="0" err="1"/>
              <a:t>Геральд</a:t>
            </a:r>
            <a:r>
              <a:rPr lang="uk-UA" dirty="0"/>
              <a:t> </a:t>
            </a:r>
            <a:r>
              <a:rPr lang="uk-UA" dirty="0" err="1"/>
              <a:t>Лассуелл</a:t>
            </a:r>
            <a:r>
              <a:rPr lang="de-DE" dirty="0"/>
              <a:t> </a:t>
            </a:r>
            <a:r>
              <a:rPr lang="uk-UA" dirty="0"/>
              <a:t>опублікував знамениту статтю, що започаткувала дослідження моделей політичної комунікації, з логічної схеми: “Найбільш придатний спосіб опису комунікативного акту полягає в тому, щоб відповісти на питання: Хто? Що повідомляє? За яким каналом? Кому? З яким результатом?”</a:t>
            </a:r>
          </a:p>
          <a:p>
            <a:pPr algn="just"/>
            <a:r>
              <a:rPr lang="ru-RU" dirty="0"/>
              <a:t>На думку Р. </a:t>
            </a:r>
            <a:r>
              <a:rPr lang="ru-RU" dirty="0" err="1"/>
              <a:t>Бреддіка</a:t>
            </a:r>
            <a:r>
              <a:rPr lang="ru-RU" dirty="0"/>
              <a:t>, </a:t>
            </a:r>
            <a:r>
              <a:rPr lang="ru-RU" dirty="0" err="1"/>
              <a:t>описання</a:t>
            </a:r>
            <a:r>
              <a:rPr lang="ru-RU" dirty="0"/>
              <a:t> </a:t>
            </a:r>
            <a:r>
              <a:rPr lang="ru-RU" dirty="0" err="1"/>
              <a:t>комунікативного</a:t>
            </a:r>
            <a:r>
              <a:rPr lang="ru-RU" dirty="0"/>
              <a:t> </a:t>
            </a:r>
            <a:r>
              <a:rPr lang="ru-RU" dirty="0" err="1"/>
              <a:t>процесу</a:t>
            </a:r>
            <a:r>
              <a:rPr lang="ru-RU" dirty="0"/>
              <a:t> </a:t>
            </a:r>
            <a:r>
              <a:rPr lang="ru-RU" dirty="0" err="1"/>
              <a:t>варто</a:t>
            </a:r>
            <a:r>
              <a:rPr lang="ru-RU" dirty="0"/>
              <a:t> </a:t>
            </a:r>
            <a:r>
              <a:rPr lang="ru-RU" dirty="0" err="1"/>
              <a:t>доповнити</a:t>
            </a:r>
            <a:r>
              <a:rPr lang="ru-RU" dirty="0"/>
              <a:t> </a:t>
            </a:r>
            <a:r>
              <a:rPr lang="ru-RU" dirty="0" err="1"/>
              <a:t>двома</a:t>
            </a:r>
            <a:r>
              <a:rPr lang="ru-RU" dirty="0"/>
              <a:t> </a:t>
            </a:r>
            <a:r>
              <a:rPr lang="ru-RU" dirty="0" err="1"/>
              <a:t>принципово</a:t>
            </a:r>
            <a:r>
              <a:rPr lang="ru-RU" dirty="0"/>
              <a:t> </a:t>
            </a:r>
            <a:r>
              <a:rPr lang="ru-RU" dirty="0" err="1"/>
              <a:t>важливими</a:t>
            </a:r>
            <a:r>
              <a:rPr lang="ru-RU" dirty="0"/>
              <a:t> аспектами: за </a:t>
            </a:r>
            <a:r>
              <a:rPr lang="ru-RU" dirty="0" err="1"/>
              <a:t>яких</a:t>
            </a:r>
            <a:r>
              <a:rPr lang="ru-RU" dirty="0"/>
              <a:t> </a:t>
            </a:r>
            <a:r>
              <a:rPr lang="ru-RU" dirty="0" err="1"/>
              <a:t>обставин</a:t>
            </a:r>
            <a:r>
              <a:rPr lang="ru-RU" dirty="0"/>
              <a:t> і з </a:t>
            </a:r>
            <a:r>
              <a:rPr lang="ru-RU" dirty="0" err="1"/>
              <a:t>яким</a:t>
            </a:r>
            <a:r>
              <a:rPr lang="ru-RU" dirty="0"/>
              <a:t> </a:t>
            </a:r>
            <a:r>
              <a:rPr lang="ru-RU" dirty="0" err="1"/>
              <a:t>наміром</a:t>
            </a:r>
            <a:r>
              <a:rPr lang="ru-RU" dirty="0"/>
              <a:t> </a:t>
            </a:r>
            <a:r>
              <a:rPr lang="ru-RU" dirty="0" err="1"/>
              <a:t>спрямовується</a:t>
            </a:r>
            <a:r>
              <a:rPr lang="ru-RU" dirty="0"/>
              <a:t> </a:t>
            </a:r>
            <a:r>
              <a:rPr lang="ru-RU" dirty="0" err="1"/>
              <a:t>певне</a:t>
            </a:r>
            <a:r>
              <a:rPr lang="ru-RU" dirty="0"/>
              <a:t> </a:t>
            </a:r>
            <a:r>
              <a:rPr lang="ru-RU" dirty="0" err="1"/>
              <a:t>повідомлення</a:t>
            </a:r>
            <a:r>
              <a:rPr lang="ru-RU" dirty="0"/>
              <a:t> </a:t>
            </a:r>
            <a:endParaRPr lang="uk-UA" dirty="0"/>
          </a:p>
        </p:txBody>
      </p:sp>
      <p:sp>
        <p:nvSpPr>
          <p:cNvPr id="4" name="Місце для дати 3">
            <a:extLst>
              <a:ext uri="{FF2B5EF4-FFF2-40B4-BE49-F238E27FC236}">
                <a16:creationId xmlns:a16="http://schemas.microsoft.com/office/drawing/2014/main" id="{F3203FC1-87C9-459B-BDF8-A9B1439977BD}"/>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1106126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77E27C-5F09-4E09-AECE-1D64F843AAA6}"/>
              </a:ext>
            </a:extLst>
          </p:cNvPr>
          <p:cNvSpPr>
            <a:spLocks noGrp="1"/>
          </p:cNvSpPr>
          <p:nvPr>
            <p:ph type="title"/>
          </p:nvPr>
        </p:nvSpPr>
        <p:spPr/>
        <p:txBody>
          <a:bodyPr/>
          <a:lstStyle/>
          <a:p>
            <a:r>
              <a:rPr lang="uk-UA" dirty="0"/>
              <a:t>Моделі політичної комунікації</a:t>
            </a:r>
          </a:p>
        </p:txBody>
      </p:sp>
      <p:sp>
        <p:nvSpPr>
          <p:cNvPr id="3" name="Місце для вмісту 2">
            <a:extLst>
              <a:ext uri="{FF2B5EF4-FFF2-40B4-BE49-F238E27FC236}">
                <a16:creationId xmlns:a16="http://schemas.microsoft.com/office/drawing/2014/main" id="{2B3CB569-0A9A-4C5B-8C90-2E6E4548E935}"/>
              </a:ext>
            </a:extLst>
          </p:cNvPr>
          <p:cNvSpPr>
            <a:spLocks noGrp="1"/>
          </p:cNvSpPr>
          <p:nvPr>
            <p:ph idx="1"/>
          </p:nvPr>
        </p:nvSpPr>
        <p:spPr/>
        <p:txBody>
          <a:bodyPr/>
          <a:lstStyle/>
          <a:p>
            <a:pPr marL="36900" indent="0" algn="just">
              <a:buNone/>
            </a:pPr>
            <a:r>
              <a:rPr lang="uk-UA" dirty="0"/>
              <a:t>Комунікація може здійснюватися за трьома схемами:</a:t>
            </a:r>
          </a:p>
          <a:p>
            <a:pPr algn="just"/>
            <a:r>
              <a:rPr lang="uk-UA" dirty="0"/>
              <a:t>"лінійна", </a:t>
            </a:r>
          </a:p>
          <a:p>
            <a:pPr algn="just"/>
            <a:r>
              <a:rPr lang="uk-UA" dirty="0"/>
              <a:t>"</a:t>
            </a:r>
            <a:r>
              <a:rPr lang="uk-UA" dirty="0" err="1"/>
              <a:t>транзакційна</a:t>
            </a:r>
            <a:r>
              <a:rPr lang="uk-UA" dirty="0"/>
              <a:t>" (або "</a:t>
            </a:r>
            <a:r>
              <a:rPr lang="uk-UA" dirty="0" err="1"/>
              <a:t>двоспрямована</a:t>
            </a:r>
            <a:r>
              <a:rPr lang="uk-UA" dirty="0"/>
              <a:t>")</a:t>
            </a:r>
          </a:p>
          <a:p>
            <a:pPr algn="just"/>
            <a:r>
              <a:rPr lang="uk-UA" dirty="0"/>
              <a:t>"інтерактивна".</a:t>
            </a:r>
          </a:p>
          <a:p>
            <a:endParaRPr lang="uk-UA" dirty="0"/>
          </a:p>
        </p:txBody>
      </p:sp>
      <p:sp>
        <p:nvSpPr>
          <p:cNvPr id="4" name="Місце для дати 3">
            <a:extLst>
              <a:ext uri="{FF2B5EF4-FFF2-40B4-BE49-F238E27FC236}">
                <a16:creationId xmlns:a16="http://schemas.microsoft.com/office/drawing/2014/main" id="{D5E22DAA-9EB1-400C-BFBC-1B596D554B51}"/>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477615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BC021A-1A03-455A-A2D3-86403D03881A}"/>
              </a:ext>
            </a:extLst>
          </p:cNvPr>
          <p:cNvSpPr>
            <a:spLocks noGrp="1"/>
          </p:cNvSpPr>
          <p:nvPr>
            <p:ph type="title"/>
          </p:nvPr>
        </p:nvSpPr>
        <p:spPr/>
        <p:txBody>
          <a:bodyPr/>
          <a:lstStyle/>
          <a:p>
            <a:r>
              <a:rPr lang="uk-UA" dirty="0"/>
              <a:t>"лінійна"</a:t>
            </a:r>
          </a:p>
        </p:txBody>
      </p:sp>
      <p:sp>
        <p:nvSpPr>
          <p:cNvPr id="3" name="Місце для вмісту 2">
            <a:extLst>
              <a:ext uri="{FF2B5EF4-FFF2-40B4-BE49-F238E27FC236}">
                <a16:creationId xmlns:a16="http://schemas.microsoft.com/office/drawing/2014/main" id="{DBC91DBE-A139-4B67-BF2D-A35446AC1A8E}"/>
              </a:ext>
            </a:extLst>
          </p:cNvPr>
          <p:cNvSpPr>
            <a:spLocks noGrp="1"/>
          </p:cNvSpPr>
          <p:nvPr>
            <p:ph idx="1"/>
          </p:nvPr>
        </p:nvSpPr>
        <p:spPr/>
        <p:txBody>
          <a:bodyPr/>
          <a:lstStyle/>
          <a:p>
            <a:endParaRPr lang="uk-UA" dirty="0"/>
          </a:p>
          <a:p>
            <a:pPr algn="just"/>
            <a:r>
              <a:rPr lang="uk-UA" dirty="0"/>
              <a:t>Велику популярність в застосуванні отримала лінійна модель, яка розглядає комунікацію як дію, коли почуття та ідеї кодуються відправником у певному виді повідомлення, а потім відправляються одержувачу за допомогою якого-небудь каналу.</a:t>
            </a:r>
          </a:p>
        </p:txBody>
      </p:sp>
      <p:sp>
        <p:nvSpPr>
          <p:cNvPr id="4" name="Місце для дати 3">
            <a:extLst>
              <a:ext uri="{FF2B5EF4-FFF2-40B4-BE49-F238E27FC236}">
                <a16:creationId xmlns:a16="http://schemas.microsoft.com/office/drawing/2014/main" id="{C1C62612-079F-4614-A2E3-AB629C5862E8}"/>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1130721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B398B8-2AD0-4634-B14F-2919208EE9B8}"/>
              </a:ext>
            </a:extLst>
          </p:cNvPr>
          <p:cNvSpPr>
            <a:spLocks noGrp="1"/>
          </p:cNvSpPr>
          <p:nvPr>
            <p:ph type="title"/>
          </p:nvPr>
        </p:nvSpPr>
        <p:spPr/>
        <p:txBody>
          <a:bodyPr/>
          <a:lstStyle/>
          <a:p>
            <a:r>
              <a:rPr lang="uk-UA" dirty="0" err="1"/>
              <a:t>Транзакційна</a:t>
            </a:r>
            <a:endParaRPr lang="uk-UA" dirty="0"/>
          </a:p>
        </p:txBody>
      </p:sp>
      <p:sp>
        <p:nvSpPr>
          <p:cNvPr id="3" name="Місце для вмісту 2">
            <a:extLst>
              <a:ext uri="{FF2B5EF4-FFF2-40B4-BE49-F238E27FC236}">
                <a16:creationId xmlns:a16="http://schemas.microsoft.com/office/drawing/2014/main" id="{EBB5DE9C-4C9B-4C76-A0BA-F58BF5933C72}"/>
              </a:ext>
            </a:extLst>
          </p:cNvPr>
          <p:cNvSpPr>
            <a:spLocks noGrp="1"/>
          </p:cNvSpPr>
          <p:nvPr>
            <p:ph idx="1"/>
          </p:nvPr>
        </p:nvSpPr>
        <p:spPr/>
        <p:txBody>
          <a:bodyPr>
            <a:normAutofit/>
          </a:bodyPr>
          <a:lstStyle/>
          <a:p>
            <a:pPr algn="just"/>
            <a:r>
              <a:rPr lang="uk-UA" dirty="0" err="1"/>
              <a:t>Транзакційна</a:t>
            </a:r>
            <a:r>
              <a:rPr lang="uk-UA" dirty="0"/>
              <a:t> модель являє комунікацію у вигляді </a:t>
            </a:r>
            <a:r>
              <a:rPr lang="uk-UA" dirty="0" err="1"/>
              <a:t>двоспрямованого</a:t>
            </a:r>
            <a:r>
              <a:rPr lang="uk-UA" dirty="0"/>
              <a:t> процесу одноразової відправлення і отримання інформації комунікаторами. </a:t>
            </a:r>
          </a:p>
        </p:txBody>
      </p:sp>
      <p:sp>
        <p:nvSpPr>
          <p:cNvPr id="4" name="Місце для дати 3">
            <a:extLst>
              <a:ext uri="{FF2B5EF4-FFF2-40B4-BE49-F238E27FC236}">
                <a16:creationId xmlns:a16="http://schemas.microsoft.com/office/drawing/2014/main" id="{86D37A69-09A9-41D9-90AA-253C791E6A54}"/>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551151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96A5BC-BE65-4C72-9469-C1051E650766}"/>
              </a:ext>
            </a:extLst>
          </p:cNvPr>
          <p:cNvSpPr>
            <a:spLocks noGrp="1"/>
          </p:cNvSpPr>
          <p:nvPr>
            <p:ph type="title"/>
          </p:nvPr>
        </p:nvSpPr>
        <p:spPr/>
        <p:txBody>
          <a:bodyPr/>
          <a:lstStyle/>
          <a:p>
            <a:r>
              <a:rPr lang="uk-UA" dirty="0"/>
              <a:t>Інтерактивна</a:t>
            </a:r>
          </a:p>
        </p:txBody>
      </p:sp>
      <p:sp>
        <p:nvSpPr>
          <p:cNvPr id="3" name="Місце для вмісту 2">
            <a:extLst>
              <a:ext uri="{FF2B5EF4-FFF2-40B4-BE49-F238E27FC236}">
                <a16:creationId xmlns:a16="http://schemas.microsoft.com/office/drawing/2014/main" id="{792A7E75-BB6F-4F21-8277-F392C8E1A393}"/>
              </a:ext>
            </a:extLst>
          </p:cNvPr>
          <p:cNvSpPr>
            <a:spLocks noGrp="1"/>
          </p:cNvSpPr>
          <p:nvPr>
            <p:ph idx="1"/>
          </p:nvPr>
        </p:nvSpPr>
        <p:spPr/>
        <p:txBody>
          <a:bodyPr/>
          <a:lstStyle/>
          <a:p>
            <a:pPr algn="just"/>
            <a:r>
              <a:rPr lang="uk-UA" dirty="0"/>
              <a:t>Інтерактивна або кругова модель комунікації включає в себе не тільки передачу повідомлень від відправника до одержувача. Важливим елементом цієї моделі виступає зворотний зв'язок - сукупність реакцій одержувача на повідомлення, що виражається у відправці відповідного повідомлення. І відправник, і одержувач інформації по черзі міняються своїми ролями, отже, вони впливають один на одного, керуючись отриманими в результаті попередніх комунікативних актів даними.</a:t>
            </a:r>
          </a:p>
        </p:txBody>
      </p:sp>
      <p:sp>
        <p:nvSpPr>
          <p:cNvPr id="4" name="Місце для дати 3">
            <a:extLst>
              <a:ext uri="{FF2B5EF4-FFF2-40B4-BE49-F238E27FC236}">
                <a16:creationId xmlns:a16="http://schemas.microsoft.com/office/drawing/2014/main" id="{49F7B832-32D2-476B-8DF9-FC5972C28EC3}"/>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321704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056167-A46B-4E15-AD94-ADBBD13F6A4F}"/>
              </a:ext>
            </a:extLst>
          </p:cNvPr>
          <p:cNvSpPr>
            <a:spLocks noGrp="1"/>
          </p:cNvSpPr>
          <p:nvPr>
            <p:ph type="title"/>
          </p:nvPr>
        </p:nvSpPr>
        <p:spPr/>
        <p:txBody>
          <a:bodyPr>
            <a:noAutofit/>
          </a:bodyPr>
          <a:lstStyle/>
          <a:p>
            <a:r>
              <a:rPr lang="uk-UA" sz="3200" dirty="0"/>
              <a:t>Виділення досліджень політичної комунікації в самостійний науковий напрям викликано причинами</a:t>
            </a:r>
          </a:p>
        </p:txBody>
      </p:sp>
      <p:sp>
        <p:nvSpPr>
          <p:cNvPr id="3" name="Місце для вмісту 2">
            <a:extLst>
              <a:ext uri="{FF2B5EF4-FFF2-40B4-BE49-F238E27FC236}">
                <a16:creationId xmlns:a16="http://schemas.microsoft.com/office/drawing/2014/main" id="{7A143299-C1B5-4BC8-9428-8AD5ECB20EAF}"/>
              </a:ext>
            </a:extLst>
          </p:cNvPr>
          <p:cNvSpPr>
            <a:spLocks noGrp="1"/>
          </p:cNvSpPr>
          <p:nvPr>
            <p:ph idx="1"/>
          </p:nvPr>
        </p:nvSpPr>
        <p:spPr/>
        <p:txBody>
          <a:bodyPr/>
          <a:lstStyle/>
          <a:p>
            <a:r>
              <a:rPr lang="uk-UA" dirty="0"/>
              <a:t>післявоєнної хвилею демократизації; </a:t>
            </a:r>
          </a:p>
          <a:p>
            <a:r>
              <a:rPr lang="uk-UA" dirty="0"/>
              <a:t>появою і розвитком кібернетичної теорії; </a:t>
            </a:r>
          </a:p>
          <a:p>
            <a:r>
              <a:rPr lang="uk-UA" dirty="0"/>
              <a:t>виникненням і активним використанням нових комунікаційних технологій і систем. </a:t>
            </a:r>
          </a:p>
          <a:p>
            <a:pPr marL="36900" indent="0" algn="just">
              <a:buNone/>
            </a:pPr>
            <a:r>
              <a:rPr lang="uk-UA" dirty="0"/>
              <a:t>Нині політична комунікація є перспективною галуззю наукових досліджень, яка вивчає весь спектр відносин представників влади та громадян з питань політики, а також взаємозв'язок між діями суб'єктів політичної влади і електоральної поведінки</a:t>
            </a:r>
          </a:p>
        </p:txBody>
      </p:sp>
      <p:sp>
        <p:nvSpPr>
          <p:cNvPr id="4" name="Місце для дати 3">
            <a:extLst>
              <a:ext uri="{FF2B5EF4-FFF2-40B4-BE49-F238E27FC236}">
                <a16:creationId xmlns:a16="http://schemas.microsoft.com/office/drawing/2014/main" id="{F5789D44-188F-4556-A9E9-E47C36712485}"/>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77656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D7151E-112E-4CA3-9B37-D46B5C83B5CD}"/>
              </a:ext>
            </a:extLst>
          </p:cNvPr>
          <p:cNvSpPr>
            <a:spLocks noGrp="1"/>
          </p:cNvSpPr>
          <p:nvPr>
            <p:ph type="title"/>
          </p:nvPr>
        </p:nvSpPr>
        <p:spPr/>
        <p:txBody>
          <a:bodyPr>
            <a:normAutofit/>
          </a:bodyPr>
          <a:lstStyle/>
          <a:p>
            <a:r>
              <a:rPr lang="uk-UA" sz="3100" dirty="0"/>
              <a:t>моделі політичної комунікації, що описують по-різному роль керуючих і керованих в політичному процесі</a:t>
            </a:r>
            <a:endParaRPr lang="uk-UA" dirty="0"/>
          </a:p>
        </p:txBody>
      </p:sp>
      <p:sp>
        <p:nvSpPr>
          <p:cNvPr id="3" name="Місце для вмісту 2">
            <a:extLst>
              <a:ext uri="{FF2B5EF4-FFF2-40B4-BE49-F238E27FC236}">
                <a16:creationId xmlns:a16="http://schemas.microsoft.com/office/drawing/2014/main" id="{70D8CA55-D691-4513-A96A-242C71390D38}"/>
              </a:ext>
            </a:extLst>
          </p:cNvPr>
          <p:cNvSpPr>
            <a:spLocks noGrp="1"/>
          </p:cNvSpPr>
          <p:nvPr>
            <p:ph idx="1"/>
          </p:nvPr>
        </p:nvSpPr>
        <p:spPr/>
        <p:txBody>
          <a:bodyPr>
            <a:normAutofit/>
          </a:bodyPr>
          <a:lstStyle/>
          <a:p>
            <a:pPr algn="just"/>
            <a:r>
              <a:rPr lang="uk-UA" dirty="0"/>
              <a:t>У першій - моделі Ж.-М. </a:t>
            </a:r>
            <a:r>
              <a:rPr lang="uk-UA" dirty="0" err="1"/>
              <a:t>Коттре</a:t>
            </a:r>
            <a:r>
              <a:rPr lang="uk-UA" dirty="0"/>
              <a:t> - особлива роль надається керуючим. У результаті взаємодії між керівниками і керованими виникає три типи відносин: </a:t>
            </a:r>
          </a:p>
          <a:p>
            <a:pPr algn="just"/>
            <a:r>
              <a:rPr lang="uk-UA" dirty="0"/>
              <a:t>ідентичності (керуючі ідентичні керованим): </a:t>
            </a:r>
          </a:p>
          <a:p>
            <a:pPr algn="just"/>
            <a:r>
              <a:rPr lang="uk-UA" dirty="0"/>
              <a:t>включення (керуючі все і постійно є суб'єктами політики)</a:t>
            </a:r>
          </a:p>
          <a:p>
            <a:pPr algn="just"/>
            <a:r>
              <a:rPr lang="uk-UA" dirty="0"/>
              <a:t>перетину (у процесі реалізації влади керуючі поступово відділяються від керованих).</a:t>
            </a:r>
          </a:p>
        </p:txBody>
      </p:sp>
      <p:sp>
        <p:nvSpPr>
          <p:cNvPr id="4" name="Місце для дати 3">
            <a:extLst>
              <a:ext uri="{FF2B5EF4-FFF2-40B4-BE49-F238E27FC236}">
                <a16:creationId xmlns:a16="http://schemas.microsoft.com/office/drawing/2014/main" id="{AD51BB71-43E1-40E5-9F96-C76FFE26635D}"/>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3263149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B5339C-42F6-4A02-8239-A4E4F140D3D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0ABC90E-711B-4ECF-93B2-3AE0E74CC3D6}"/>
              </a:ext>
            </a:extLst>
          </p:cNvPr>
          <p:cNvSpPr>
            <a:spLocks noGrp="1"/>
          </p:cNvSpPr>
          <p:nvPr>
            <p:ph idx="1"/>
          </p:nvPr>
        </p:nvSpPr>
        <p:spPr/>
        <p:txBody>
          <a:bodyPr/>
          <a:lstStyle/>
          <a:p>
            <a:pPr algn="just"/>
            <a:r>
              <a:rPr lang="uk-UA" dirty="0"/>
              <a:t>У другій - моделі К. </a:t>
            </a:r>
            <a:r>
              <a:rPr lang="uk-UA" dirty="0" err="1"/>
              <a:t>Сайн</a:t>
            </a:r>
            <a:r>
              <a:rPr lang="uk-UA" dirty="0"/>
              <a:t> - приділяється увага ролі політичної еліти в процесі реалізації політичної комунікації. Політична еліта здійснює політичну владу над суспільством, як правило, не безпосередньо, а опосередковано, шляхом використання різних проміжних ланок (наприклад, бюрократичного апарату або засобів масової комунікації). На думку К. </a:t>
            </a:r>
            <a:r>
              <a:rPr lang="uk-UA" dirty="0" err="1"/>
              <a:t>Сайн</a:t>
            </a:r>
            <a:r>
              <a:rPr lang="uk-UA" dirty="0"/>
              <a:t>, еліти намагаються доводити до мас інформацію, яка б зміцнювала їх легітимність.</a:t>
            </a:r>
          </a:p>
          <a:p>
            <a:endParaRPr lang="uk-UA" dirty="0"/>
          </a:p>
        </p:txBody>
      </p:sp>
      <p:sp>
        <p:nvSpPr>
          <p:cNvPr id="4" name="Місце для дати 3">
            <a:extLst>
              <a:ext uri="{FF2B5EF4-FFF2-40B4-BE49-F238E27FC236}">
                <a16:creationId xmlns:a16="http://schemas.microsoft.com/office/drawing/2014/main" id="{AC9BE559-D1B3-4B39-90BB-2EA1AFFCEB2C}"/>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1961031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CDA002-2CB1-45D4-ACCF-5D2079E4EC70}"/>
              </a:ext>
            </a:extLst>
          </p:cNvPr>
          <p:cNvSpPr>
            <a:spLocks noGrp="1"/>
          </p:cNvSpPr>
          <p:nvPr>
            <p:ph type="title"/>
          </p:nvPr>
        </p:nvSpPr>
        <p:spPr/>
        <p:txBody>
          <a:bodyPr/>
          <a:lstStyle/>
          <a:p>
            <a:r>
              <a:rPr lang="uk-UA" dirty="0"/>
              <a:t>Модель мовлення </a:t>
            </a:r>
          </a:p>
        </p:txBody>
      </p:sp>
      <p:sp>
        <p:nvSpPr>
          <p:cNvPr id="3" name="Місце для вмісту 2">
            <a:extLst>
              <a:ext uri="{FF2B5EF4-FFF2-40B4-BE49-F238E27FC236}">
                <a16:creationId xmlns:a16="http://schemas.microsoft.com/office/drawing/2014/main" id="{B71FF532-A56F-4B46-A5F0-C8779F37BF51}"/>
              </a:ext>
            </a:extLst>
          </p:cNvPr>
          <p:cNvSpPr>
            <a:spLocks noGrp="1"/>
          </p:cNvSpPr>
          <p:nvPr>
            <p:ph idx="1"/>
          </p:nvPr>
        </p:nvSpPr>
        <p:spPr/>
        <p:txBody>
          <a:bodyPr>
            <a:normAutofit fontScale="92500"/>
          </a:bodyPr>
          <a:lstStyle/>
          <a:p>
            <a:pPr algn="just"/>
            <a:r>
              <a:rPr lang="uk-UA" dirty="0"/>
              <a:t>припускає надання інформації з центру одночасно багатьом абонентам на периферії.</a:t>
            </a:r>
          </a:p>
          <a:p>
            <a:pPr algn="just"/>
            <a:r>
              <a:rPr lang="uk-UA" dirty="0"/>
              <a:t>Ця ситуація трапляється доволі часто: наприклад, під час лекції чи офіційної доповіді, коли слухачі зосереджені в аудиторії, а також у разі </a:t>
            </a:r>
            <a:r>
              <a:rPr lang="uk-UA" dirty="0" err="1"/>
              <a:t>теле</a:t>
            </a:r>
            <a:r>
              <a:rPr lang="uk-UA" dirty="0"/>
              <a:t>-, радіопередачі, коли деяке повідомлення одночасно приймає доволі велика кількість людей, що мешкають в різних місцях. Характерними рисами цієї моделі як типової однобічної комунікації є порівняно невелика можливість особистого зворотного зв’язку (особливо якщо йдеться про ЗМІ), а також та обставина, що час і місце комунікації визначені відправником</a:t>
            </a:r>
          </a:p>
        </p:txBody>
      </p:sp>
      <p:sp>
        <p:nvSpPr>
          <p:cNvPr id="4" name="Місце для дати 3">
            <a:extLst>
              <a:ext uri="{FF2B5EF4-FFF2-40B4-BE49-F238E27FC236}">
                <a16:creationId xmlns:a16="http://schemas.microsoft.com/office/drawing/2014/main" id="{677B6A68-5718-4411-B840-0EE13FB5DFC0}"/>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07563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925127-0DDF-4849-B68D-EC0EDB646B57}"/>
              </a:ext>
            </a:extLst>
          </p:cNvPr>
          <p:cNvSpPr>
            <a:spLocks noGrp="1"/>
          </p:cNvSpPr>
          <p:nvPr>
            <p:ph type="title"/>
          </p:nvPr>
        </p:nvSpPr>
        <p:spPr/>
        <p:txBody>
          <a:bodyPr/>
          <a:lstStyle/>
          <a:p>
            <a:r>
              <a:rPr lang="uk-UA" dirty="0"/>
              <a:t>Модель діалогу</a:t>
            </a:r>
          </a:p>
        </p:txBody>
      </p:sp>
      <p:sp>
        <p:nvSpPr>
          <p:cNvPr id="3" name="Місце для вмісту 2">
            <a:extLst>
              <a:ext uri="{FF2B5EF4-FFF2-40B4-BE49-F238E27FC236}">
                <a16:creationId xmlns:a16="http://schemas.microsoft.com/office/drawing/2014/main" id="{86C7D23E-C9A7-40C6-901C-DA2F7055C521}"/>
              </a:ext>
            </a:extLst>
          </p:cNvPr>
          <p:cNvSpPr>
            <a:spLocks noGrp="1"/>
          </p:cNvSpPr>
          <p:nvPr>
            <p:ph idx="1"/>
          </p:nvPr>
        </p:nvSpPr>
        <p:spPr/>
        <p:txBody>
          <a:bodyPr>
            <a:normAutofit fontScale="85000" lnSpcReduction="20000"/>
          </a:bodyPr>
          <a:lstStyle/>
          <a:p>
            <a:pPr algn="just"/>
            <a:r>
              <a:rPr lang="uk-UA" dirty="0"/>
              <a:t>стосується поширення інформації в реальній комунікативній мережі: індивіди спілкуються безпосередньо між собою, ігноруючи центр чи посередників і самостійно вибираючи час, місце і тему інформаційного обміну.</a:t>
            </a:r>
          </a:p>
          <a:p>
            <a:pPr algn="just"/>
            <a:r>
              <a:rPr lang="uk-UA" dirty="0"/>
              <a:t>Ця модель також широко застосовується: від простого особистого листування і телефонних переговорів до використання Інтернету і електронної пошти. Характерна відмінність діалогової моделі полягає в тому, що вона припускає своєрідну “горизонтальну рівність” учасників інформаційного обміну, на противагу “вертикальному” принципу “керівництва – підпорядкування”, що притаманна моделі мовлення. Безсумнівно, така комунікація не виключає участі більше ніж двох сторін (наприклад, невелика зустріч, телефонна конференція, дискусія на сайті мережі Інтернет тощо). Однак збільшення кількості учасників і, зокрема, поява “ведучого” сприяють зближенню такої моделі з моделлю мовлення. </a:t>
            </a:r>
          </a:p>
        </p:txBody>
      </p:sp>
      <p:sp>
        <p:nvSpPr>
          <p:cNvPr id="4" name="Місце для дати 3">
            <a:extLst>
              <a:ext uri="{FF2B5EF4-FFF2-40B4-BE49-F238E27FC236}">
                <a16:creationId xmlns:a16="http://schemas.microsoft.com/office/drawing/2014/main" id="{D2993466-2323-4FF7-9262-E7A3BCF97C89}"/>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3362908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BBFFE7-E8D2-4574-A66A-490342E4965F}"/>
              </a:ext>
            </a:extLst>
          </p:cNvPr>
          <p:cNvSpPr>
            <a:spLocks noGrp="1"/>
          </p:cNvSpPr>
          <p:nvPr>
            <p:ph type="title"/>
          </p:nvPr>
        </p:nvSpPr>
        <p:spPr/>
        <p:txBody>
          <a:bodyPr/>
          <a:lstStyle/>
          <a:p>
            <a:r>
              <a:rPr lang="uk-UA" dirty="0"/>
              <a:t>Консультаційна модель </a:t>
            </a:r>
          </a:p>
        </p:txBody>
      </p:sp>
      <p:sp>
        <p:nvSpPr>
          <p:cNvPr id="3" name="Місце для вмісту 2">
            <a:extLst>
              <a:ext uri="{FF2B5EF4-FFF2-40B4-BE49-F238E27FC236}">
                <a16:creationId xmlns:a16="http://schemas.microsoft.com/office/drawing/2014/main" id="{D1E6CE95-012A-42C3-8936-47A46D5C0E93}"/>
              </a:ext>
            </a:extLst>
          </p:cNvPr>
          <p:cNvSpPr>
            <a:spLocks noGrp="1"/>
          </p:cNvSpPr>
          <p:nvPr>
            <p:ph idx="1"/>
          </p:nvPr>
        </p:nvSpPr>
        <p:spPr/>
        <p:txBody>
          <a:bodyPr>
            <a:normAutofit/>
          </a:bodyPr>
          <a:lstStyle/>
          <a:p>
            <a:pPr algn="just"/>
            <a:r>
              <a:rPr lang="uk-UA" dirty="0"/>
              <a:t>співвідноситься з великою кількістю ситуацій, в яких індивід, що перебуває на периферії комунікативної лінії, шукає необхідні дані в центральному інформаційному сховищі (сервер чи інший банк даних, у найпростішому варіанті – робота з книгами, газетами й іншою друкованою продукцією в бібліотеці). На відміну від моделі мовлення, тут місце і час консультації, а також тема повідомлення визначаються не центром, а периферійним користувачем, що володіє максимальною свободою</a:t>
            </a:r>
          </a:p>
        </p:txBody>
      </p:sp>
      <p:sp>
        <p:nvSpPr>
          <p:cNvPr id="4" name="Місце для дати 3">
            <a:extLst>
              <a:ext uri="{FF2B5EF4-FFF2-40B4-BE49-F238E27FC236}">
                <a16:creationId xmlns:a16="http://schemas.microsoft.com/office/drawing/2014/main" id="{3181E471-9878-4E3C-A2AF-ED953F348B8A}"/>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464825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81EBAE-ECE0-4392-85B9-2A1FC08FE9A2}"/>
              </a:ext>
            </a:extLst>
          </p:cNvPr>
          <p:cNvSpPr>
            <a:spLocks noGrp="1"/>
          </p:cNvSpPr>
          <p:nvPr>
            <p:ph type="title"/>
          </p:nvPr>
        </p:nvSpPr>
        <p:spPr/>
        <p:txBody>
          <a:bodyPr/>
          <a:lstStyle/>
          <a:p>
            <a:r>
              <a:rPr lang="uk-UA" dirty="0"/>
              <a:t>Реєстраційна модель руху інформації </a:t>
            </a:r>
          </a:p>
        </p:txBody>
      </p:sp>
      <p:sp>
        <p:nvSpPr>
          <p:cNvPr id="3" name="Місце для вмісту 2">
            <a:extLst>
              <a:ext uri="{FF2B5EF4-FFF2-40B4-BE49-F238E27FC236}">
                <a16:creationId xmlns:a16="http://schemas.microsoft.com/office/drawing/2014/main" id="{180557DB-D8C9-4251-A7F6-607E9EACFB81}"/>
              </a:ext>
            </a:extLst>
          </p:cNvPr>
          <p:cNvSpPr>
            <a:spLocks noGrp="1"/>
          </p:cNvSpPr>
          <p:nvPr>
            <p:ph idx="1"/>
          </p:nvPr>
        </p:nvSpPr>
        <p:spPr/>
        <p:txBody>
          <a:bodyPr>
            <a:normAutofit fontScale="92500" lnSpcReduction="20000"/>
          </a:bodyPr>
          <a:lstStyle/>
          <a:p>
            <a:pPr algn="just"/>
            <a:r>
              <a:rPr lang="uk-UA" dirty="0"/>
              <a:t>є протилежною до консультаційної моделі. У ній центр запитує та одержує інформацію від периферійного джерела.</a:t>
            </a:r>
          </a:p>
          <a:p>
            <a:pPr algn="just"/>
            <a:r>
              <a:rPr lang="uk-UA" dirty="0"/>
              <a:t> Ця модель застосовується, наприклад, якщо індивіду закритий доступ до центрального банку даних, а також під час автоматичного запису телефонних повідомлень, у всіх системах електронної сигналізації і спостереження. Зосередження інформації в центрі нерідко відбувається без бажання індивіда і без узгодження з ним. Хоча ця схема історично не нова, її можливості значно зросли внаслідок комп’ютеризації і розширення телекомунікаційних мереж. Типовим для реєстраційної моделі є та обставина, що центр має більший контроль над визначенням напрямку інформаційного потоку, ніж індивід, що перебуває на периферії комунікативної мережі, який, зрештою, може і не знати про спрямованість інформаційного потоку. </a:t>
            </a:r>
          </a:p>
        </p:txBody>
      </p:sp>
      <p:sp>
        <p:nvSpPr>
          <p:cNvPr id="4" name="Місце для дати 3">
            <a:extLst>
              <a:ext uri="{FF2B5EF4-FFF2-40B4-BE49-F238E27FC236}">
                <a16:creationId xmlns:a16="http://schemas.microsoft.com/office/drawing/2014/main" id="{5274CC91-CA7B-4C21-A7BC-9CC54082A7C0}"/>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369310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61B6B0-EFAE-47BD-BB21-01CB56E09B6D}"/>
              </a:ext>
            </a:extLst>
          </p:cNvPr>
          <p:cNvSpPr>
            <a:spLocks noGrp="1"/>
          </p:cNvSpPr>
          <p:nvPr>
            <p:ph type="title"/>
          </p:nvPr>
        </p:nvSpPr>
        <p:spPr/>
        <p:txBody>
          <a:bodyPr/>
          <a:lstStyle/>
          <a:p>
            <a:r>
              <a:rPr lang="uk-UA" dirty="0"/>
              <a:t>Визначення</a:t>
            </a:r>
          </a:p>
        </p:txBody>
      </p:sp>
      <p:sp>
        <p:nvSpPr>
          <p:cNvPr id="3" name="Місце для вмісту 2">
            <a:extLst>
              <a:ext uri="{FF2B5EF4-FFF2-40B4-BE49-F238E27FC236}">
                <a16:creationId xmlns:a16="http://schemas.microsoft.com/office/drawing/2014/main" id="{7D93B455-948A-4845-8C8B-2EC0C4BDB2B7}"/>
              </a:ext>
            </a:extLst>
          </p:cNvPr>
          <p:cNvSpPr>
            <a:spLocks noGrp="1"/>
          </p:cNvSpPr>
          <p:nvPr>
            <p:ph idx="1"/>
          </p:nvPr>
        </p:nvSpPr>
        <p:spPr/>
        <p:txBody>
          <a:bodyPr/>
          <a:lstStyle/>
          <a:p>
            <a:pPr algn="just"/>
            <a:r>
              <a:rPr lang="uk-UA" b="1" dirty="0">
                <a:solidFill>
                  <a:srgbClr val="FFFF00"/>
                </a:solidFill>
              </a:rPr>
              <a:t>Політична комунікація </a:t>
            </a:r>
            <a:r>
              <a:rPr lang="uk-UA" dirty="0"/>
              <a:t>– це процеси вироблення, передачі і обміну політичною інформацією, яка структурує політичну діяльність і надає їй нового значення. </a:t>
            </a:r>
          </a:p>
          <a:p>
            <a:pPr algn="just"/>
            <a:r>
              <a:rPr lang="uk-UA" dirty="0"/>
              <a:t>Одне з найповніших визначень політичної комунікації дав французький соціолог політики Р. Ж. </a:t>
            </a:r>
            <a:r>
              <a:rPr lang="uk-UA" dirty="0" err="1"/>
              <a:t>Шварценберг</a:t>
            </a:r>
            <a:r>
              <a:rPr lang="uk-UA" dirty="0"/>
              <a:t>: «це процес передачі політичної інформації, за допомогою якого інформація циркулює між різними елементами політичної системи. Безперервний процес обміну інформацією може бути як між індивідами, так і між владою та підлеглими».</a:t>
            </a:r>
          </a:p>
        </p:txBody>
      </p:sp>
      <p:sp>
        <p:nvSpPr>
          <p:cNvPr id="4" name="Місце для дати 3">
            <a:extLst>
              <a:ext uri="{FF2B5EF4-FFF2-40B4-BE49-F238E27FC236}">
                <a16:creationId xmlns:a16="http://schemas.microsoft.com/office/drawing/2014/main" id="{91A654C2-1CA7-441F-80A8-7AEB7F7AE090}"/>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115533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78C79F-57B8-4488-8F93-DE037AAAD34D}"/>
              </a:ext>
            </a:extLst>
          </p:cNvPr>
          <p:cNvSpPr>
            <a:spLocks noGrp="1"/>
          </p:cNvSpPr>
          <p:nvPr>
            <p:ph type="title"/>
          </p:nvPr>
        </p:nvSpPr>
        <p:spPr/>
        <p:txBody>
          <a:bodyPr>
            <a:normAutofit/>
          </a:bodyPr>
          <a:lstStyle/>
          <a:p>
            <a:r>
              <a:rPr lang="uk-UA" sz="3600" dirty="0"/>
              <a:t>нові якості інформації як політичного ресурсу</a:t>
            </a:r>
          </a:p>
        </p:txBody>
      </p:sp>
      <p:sp>
        <p:nvSpPr>
          <p:cNvPr id="3" name="Місце для вмісту 2">
            <a:extLst>
              <a:ext uri="{FF2B5EF4-FFF2-40B4-BE49-F238E27FC236}">
                <a16:creationId xmlns:a16="http://schemas.microsoft.com/office/drawing/2014/main" id="{279B8275-4A28-458B-B253-18070030CEE0}"/>
              </a:ext>
            </a:extLst>
          </p:cNvPr>
          <p:cNvSpPr>
            <a:spLocks noGrp="1"/>
          </p:cNvSpPr>
          <p:nvPr>
            <p:ph idx="1"/>
          </p:nvPr>
        </p:nvSpPr>
        <p:spPr/>
        <p:txBody>
          <a:bodyPr>
            <a:normAutofit fontScale="92500"/>
          </a:bodyPr>
          <a:lstStyle/>
          <a:p>
            <a:pPr algn="just"/>
            <a:r>
              <a:rPr lang="uk-UA" dirty="0"/>
              <a:t>на відміну від природних, трудових і грошових ресурсів, інформація не зменшується в міру її використання, тому її політичного впливу вистачає на будь-яку аудиторію.</a:t>
            </a:r>
          </a:p>
          <a:p>
            <a:pPr algn="just"/>
            <a:r>
              <a:rPr lang="uk-UA" dirty="0"/>
              <a:t>інформація невідчужувана. та придбання нової інформації не зменшує нашої здатності придбати ще стільки ж. </a:t>
            </a:r>
          </a:p>
          <a:p>
            <a:pPr algn="just"/>
            <a:r>
              <a:rPr lang="uk-UA" dirty="0"/>
              <a:t>інформація миттєво поширюється в просторі, і її одночасно можуть</a:t>
            </a:r>
            <a:r>
              <a:rPr lang="de-DE" dirty="0"/>
              <a:t> </a:t>
            </a:r>
            <a:r>
              <a:rPr lang="uk-UA" dirty="0"/>
              <a:t>споживати різні політичні актори. З погляду політичної мобілізації суспільства інформаційний ресурс має перевагу всеосяжності та одночасності впливу, що до інформаційної революції було практично неможливе.</a:t>
            </a:r>
          </a:p>
        </p:txBody>
      </p:sp>
      <p:sp>
        <p:nvSpPr>
          <p:cNvPr id="4" name="Місце для дати 3">
            <a:extLst>
              <a:ext uri="{FF2B5EF4-FFF2-40B4-BE49-F238E27FC236}">
                <a16:creationId xmlns:a16="http://schemas.microsoft.com/office/drawing/2014/main" id="{2A8D0E4B-4D16-4144-909F-58BB71696036}"/>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97926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0C3FD4-FF4C-41B1-9D2D-9AFC1C75D51A}"/>
              </a:ext>
            </a:extLst>
          </p:cNvPr>
          <p:cNvSpPr>
            <a:spLocks noGrp="1"/>
          </p:cNvSpPr>
          <p:nvPr>
            <p:ph type="title"/>
          </p:nvPr>
        </p:nvSpPr>
        <p:spPr/>
        <p:txBody>
          <a:bodyPr/>
          <a:lstStyle/>
          <a:p>
            <a:r>
              <a:rPr lang="uk-UA" dirty="0"/>
              <a:t>компоненти політичної комунікації </a:t>
            </a:r>
          </a:p>
        </p:txBody>
      </p:sp>
      <p:sp>
        <p:nvSpPr>
          <p:cNvPr id="3" name="Місце для вмісту 2">
            <a:extLst>
              <a:ext uri="{FF2B5EF4-FFF2-40B4-BE49-F238E27FC236}">
                <a16:creationId xmlns:a16="http://schemas.microsoft.com/office/drawing/2014/main" id="{250DBEDC-57C9-4BC3-AB50-D2E2F7DA0AA9}"/>
              </a:ext>
            </a:extLst>
          </p:cNvPr>
          <p:cNvSpPr>
            <a:spLocks noGrp="1"/>
          </p:cNvSpPr>
          <p:nvPr>
            <p:ph idx="1"/>
          </p:nvPr>
        </p:nvSpPr>
        <p:spPr/>
        <p:txBody>
          <a:bodyPr>
            <a:normAutofit lnSpcReduction="10000"/>
          </a:bodyPr>
          <a:lstStyle/>
          <a:p>
            <a:pPr algn="just"/>
            <a:r>
              <a:rPr lang="uk-UA" dirty="0"/>
              <a:t>Суб'єкт, що здійснює активну політичну діяльність, пов'язану з виконанням поставлених цілей;</a:t>
            </a:r>
          </a:p>
          <a:p>
            <a:pPr algn="just"/>
            <a:r>
              <a:rPr lang="uk-UA" dirty="0"/>
              <a:t>Адресат комунікації (інший суб'єкт), який отримує повідомлення, обробляє його і робить відповідний посил повідомлення відправнику, тим самим здійснюючи процедуру зворотного зв'язку;</a:t>
            </a:r>
          </a:p>
          <a:p>
            <a:pPr algn="just"/>
            <a:r>
              <a:rPr lang="uk-UA" dirty="0"/>
              <a:t>Канали комунікації;</a:t>
            </a:r>
          </a:p>
          <a:p>
            <a:pPr algn="just"/>
            <a:r>
              <a:rPr lang="uk-UA" dirty="0"/>
              <a:t>Контент повідомлення;</a:t>
            </a:r>
          </a:p>
          <a:p>
            <a:pPr algn="just"/>
            <a:r>
              <a:rPr lang="uk-UA" dirty="0"/>
              <a:t>Простір (індивідуальний, колективний, мережевий і </a:t>
            </a:r>
            <a:r>
              <a:rPr lang="uk-UA" dirty="0" err="1"/>
              <a:t>т.д</a:t>
            </a:r>
            <a:r>
              <a:rPr lang="uk-UA" dirty="0"/>
              <a:t>.).</a:t>
            </a:r>
          </a:p>
        </p:txBody>
      </p:sp>
      <p:sp>
        <p:nvSpPr>
          <p:cNvPr id="4" name="Місце для дати 3">
            <a:extLst>
              <a:ext uri="{FF2B5EF4-FFF2-40B4-BE49-F238E27FC236}">
                <a16:creationId xmlns:a16="http://schemas.microsoft.com/office/drawing/2014/main" id="{D9EBDE6F-5F8A-4A43-AD25-C7A4D9481033}"/>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61818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F8C127-F694-414C-BB2C-98F29018D432}"/>
              </a:ext>
            </a:extLst>
          </p:cNvPr>
          <p:cNvSpPr>
            <a:spLocks noGrp="1"/>
          </p:cNvSpPr>
          <p:nvPr>
            <p:ph type="title"/>
          </p:nvPr>
        </p:nvSpPr>
        <p:spPr/>
        <p:txBody>
          <a:bodyPr/>
          <a:lstStyle/>
          <a:p>
            <a:r>
              <a:rPr lang="uk-UA" dirty="0"/>
              <a:t>ЗМІ</a:t>
            </a:r>
          </a:p>
        </p:txBody>
      </p:sp>
      <p:sp>
        <p:nvSpPr>
          <p:cNvPr id="3" name="Місце для вмісту 2">
            <a:extLst>
              <a:ext uri="{FF2B5EF4-FFF2-40B4-BE49-F238E27FC236}">
                <a16:creationId xmlns:a16="http://schemas.microsoft.com/office/drawing/2014/main" id="{78E07241-78A7-4A2E-A40D-2D04E20BE496}"/>
              </a:ext>
            </a:extLst>
          </p:cNvPr>
          <p:cNvSpPr>
            <a:spLocks noGrp="1"/>
          </p:cNvSpPr>
          <p:nvPr>
            <p:ph idx="1"/>
          </p:nvPr>
        </p:nvSpPr>
        <p:spPr/>
        <p:txBody>
          <a:bodyPr/>
          <a:lstStyle/>
          <a:p>
            <a:pPr algn="just"/>
            <a:r>
              <a:rPr lang="uk-UA" dirty="0"/>
              <a:t>До найбільш поширених засобів масової комунікації входять зв'язки з громадськістю, друк, радіо, телебачення, Інтернет, реклама, телефон, телеграф, кіно, театр, а також мітинги, маніфестації, виборчі кампанії та інші масові виступи та видовища. Зміст будь-якого засобу комунікації є інший засіб комунікації: наприклад, змістом листа є мова, змістом телеграфу - друк, змістом друку - письмовий текст.</a:t>
            </a:r>
          </a:p>
        </p:txBody>
      </p:sp>
      <p:sp>
        <p:nvSpPr>
          <p:cNvPr id="4" name="Місце для дати 3">
            <a:extLst>
              <a:ext uri="{FF2B5EF4-FFF2-40B4-BE49-F238E27FC236}">
                <a16:creationId xmlns:a16="http://schemas.microsoft.com/office/drawing/2014/main" id="{FB368B1F-E4E0-43AC-8FAF-4AB8C4E76136}"/>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94901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39F943-0F2C-481E-A516-697D83AC3154}"/>
              </a:ext>
            </a:extLst>
          </p:cNvPr>
          <p:cNvSpPr>
            <a:spLocks noGrp="1"/>
          </p:cNvSpPr>
          <p:nvPr>
            <p:ph type="title"/>
          </p:nvPr>
        </p:nvSpPr>
        <p:spPr/>
        <p:txBody>
          <a:bodyPr/>
          <a:lstStyle/>
          <a:p>
            <a:r>
              <a:rPr lang="uk-UA" dirty="0"/>
              <a:t>структура комунікативних процесів</a:t>
            </a:r>
          </a:p>
        </p:txBody>
      </p:sp>
      <p:sp>
        <p:nvSpPr>
          <p:cNvPr id="3" name="Місце для вмісту 2">
            <a:extLst>
              <a:ext uri="{FF2B5EF4-FFF2-40B4-BE49-F238E27FC236}">
                <a16:creationId xmlns:a16="http://schemas.microsoft.com/office/drawing/2014/main" id="{65EE3929-A540-4FA5-80B8-9CFE50AB1D73}"/>
              </a:ext>
            </a:extLst>
          </p:cNvPr>
          <p:cNvSpPr>
            <a:spLocks noGrp="1"/>
          </p:cNvSpPr>
          <p:nvPr>
            <p:ph idx="1"/>
          </p:nvPr>
        </p:nvSpPr>
        <p:spPr/>
        <p:txBody>
          <a:bodyPr/>
          <a:lstStyle/>
          <a:p>
            <a:r>
              <a:rPr lang="uk-UA" dirty="0"/>
              <a:t>Семантичний рівень</a:t>
            </a:r>
          </a:p>
          <a:p>
            <a:r>
              <a:rPr lang="uk-UA" dirty="0"/>
              <a:t>Технічний рівень</a:t>
            </a:r>
          </a:p>
          <a:p>
            <a:r>
              <a:rPr lang="uk-UA" dirty="0" err="1"/>
              <a:t>Інфлуентальний</a:t>
            </a:r>
            <a:r>
              <a:rPr lang="uk-UA" dirty="0"/>
              <a:t> рівень </a:t>
            </a:r>
          </a:p>
        </p:txBody>
      </p:sp>
      <p:sp>
        <p:nvSpPr>
          <p:cNvPr id="4" name="Місце для дати 3">
            <a:extLst>
              <a:ext uri="{FF2B5EF4-FFF2-40B4-BE49-F238E27FC236}">
                <a16:creationId xmlns:a16="http://schemas.microsoft.com/office/drawing/2014/main" id="{26029B25-2909-4058-8DCC-790B2C929C4B}"/>
              </a:ext>
            </a:extLst>
          </p:cNvPr>
          <p:cNvSpPr>
            <a:spLocks noGrp="1"/>
          </p:cNvSpPr>
          <p:nvPr>
            <p:ph type="dt" sz="half" idx="10"/>
          </p:nvPr>
        </p:nvSpPr>
        <p:spPr/>
        <p:txBody>
          <a:bodyPr/>
          <a:lstStyle/>
          <a:p>
            <a:pPr rtl="0"/>
            <a:fld id="{B3563F38-76EE-4A8E-B057-A06D6E18A614}" type="datetime1">
              <a:rPr lang="uk-UA" smtClean="0"/>
              <a:t>14.02.2023</a:t>
            </a:fld>
            <a:endParaRPr lang="en-US" dirty="0"/>
          </a:p>
        </p:txBody>
      </p:sp>
    </p:spTree>
    <p:extLst>
      <p:ext uri="{BB962C8B-B14F-4D97-AF65-F5344CB8AC3E}">
        <p14:creationId xmlns:p14="http://schemas.microsoft.com/office/powerpoint/2010/main" val="2313054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1799121_TF12214701" id="{673CD221-9A38-49F1-9997-4D0233189972}" vid="{CA04BF71-B006-43E1-AF7E-FCE80CD5C403}"/>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{A3A17F28-0EF9-4266-A6B5-CEBF982EA7CB}tf12214701_win32</Template>
  <TotalTime>516</TotalTime>
  <Words>3117</Words>
  <Application>Microsoft Office PowerPoint</Application>
  <PresentationFormat>Широкий екран</PresentationFormat>
  <Paragraphs>197</Paragraphs>
  <Slides>45</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45</vt:i4>
      </vt:variant>
    </vt:vector>
  </HeadingPairs>
  <TitlesOfParts>
    <vt:vector size="49" baseType="lpstr">
      <vt:lpstr>Calibri</vt:lpstr>
      <vt:lpstr>Goudy Old Style</vt:lpstr>
      <vt:lpstr>Wingdings 2</vt:lpstr>
      <vt:lpstr>SlateVTI</vt:lpstr>
      <vt:lpstr>ПОЛІТИЧНІ КОМУНІКАЦІЇ</vt:lpstr>
      <vt:lpstr>ПЛАН</vt:lpstr>
      <vt:lpstr>Політична комунікація: поняття, структура, функції</vt:lpstr>
      <vt:lpstr>Виділення досліджень політичної комунікації в самостійний науковий напрям викликано причинами</vt:lpstr>
      <vt:lpstr>Визначення</vt:lpstr>
      <vt:lpstr>нові якості інформації як політичного ресурсу</vt:lpstr>
      <vt:lpstr>компоненти політичної комунікації </vt:lpstr>
      <vt:lpstr>ЗМІ</vt:lpstr>
      <vt:lpstr>структура комунікативних процесів</vt:lpstr>
      <vt:lpstr>Семантичний рівень </vt:lpstr>
      <vt:lpstr>Інфлуентальний рівень </vt:lpstr>
      <vt:lpstr>Технічний рівень </vt:lpstr>
      <vt:lpstr>Типологія політичних комунікацій</vt:lpstr>
      <vt:lpstr>Презентація PowerPoint</vt:lpstr>
      <vt:lpstr>три типи комунікації </vt:lpstr>
      <vt:lpstr>Безпосередня взаємодія</vt:lpstr>
      <vt:lpstr>опосередкована взаємодія</vt:lpstr>
      <vt:lpstr>Презентація PowerPoint</vt:lpstr>
      <vt:lpstr>опосередкована квазівзаємодія </vt:lpstr>
      <vt:lpstr>Особливості</vt:lpstr>
      <vt:lpstr>Особливості політичних комунікацый</vt:lpstr>
      <vt:lpstr>Презентація PowerPoint</vt:lpstr>
      <vt:lpstr>Презентація PowerPoint</vt:lpstr>
      <vt:lpstr>Напрями</vt:lpstr>
      <vt:lpstr>три рівні інформаційних потоків в системі  політичної комунікації</vt:lpstr>
      <vt:lpstr>Презентація PowerPoint</vt:lpstr>
      <vt:lpstr>Політична комунікація виконує наступні функції по відношенню до політичної системи і громадянському суспільству: </vt:lpstr>
      <vt:lpstr>Презентація PowerPoint</vt:lpstr>
      <vt:lpstr>три основні способи (канали) політичної комунікації</vt:lpstr>
      <vt:lpstr>Всі засоби масової інформації доцільно розділяти на: </vt:lpstr>
      <vt:lpstr>Презентація PowerPoint</vt:lpstr>
      <vt:lpstr>Характерні риси засобів масової інформації: </vt:lpstr>
      <vt:lpstr>У сфері політики ЗМІ виконують ряд важливих функцій: </vt:lpstr>
      <vt:lpstr>Презентація PowerPoint</vt:lpstr>
      <vt:lpstr>Презентація PowerPoint</vt:lpstr>
      <vt:lpstr>Моделі політичної комунікації</vt:lpstr>
      <vt:lpstr>"лінійна"</vt:lpstr>
      <vt:lpstr>Транзакційна</vt:lpstr>
      <vt:lpstr>Інтерактивна</vt:lpstr>
      <vt:lpstr>моделі політичної комунікації, що описують по-різному роль керуючих і керованих в політичному процесі</vt:lpstr>
      <vt:lpstr>Презентація PowerPoint</vt:lpstr>
      <vt:lpstr>Модель мовлення </vt:lpstr>
      <vt:lpstr>Модель діалогу</vt:lpstr>
      <vt:lpstr>Консультаційна модель </vt:lpstr>
      <vt:lpstr>Реєстраційна модель руху інформації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ПОЛІТИЧНІ ПРОЦЕСИ</dc:title>
  <dc:creator>Admin</dc:creator>
  <cp:lastModifiedBy>Admin</cp:lastModifiedBy>
  <cp:revision>28</cp:revision>
  <dcterms:created xsi:type="dcterms:W3CDTF">2022-05-30T14:25:42Z</dcterms:created>
  <dcterms:modified xsi:type="dcterms:W3CDTF">2023-02-14T09:09:53Z</dcterms:modified>
</cp:coreProperties>
</file>