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99845D-BF53-4499-9480-5BD80D89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88F9369-C6F4-4D76-AEBF-B7670B3927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B3EE40B-4D52-4447-9A79-68A424FB5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47A0F-8DEB-4332-BDF9-E08F73DE7834}" type="datetimeFigureOut">
              <a:rPr lang="uk-UA" smtClean="0"/>
              <a:t>04.09.2024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AA49153-5A7E-415D-9375-FA8D69EDA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60E4B0F-5B68-41EB-B4EE-76B452A67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DAA8F-6C04-4095-808C-16DB60411EC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5294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839735-1C87-4307-8FF2-8B250B36E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A7010390-5569-4D54-BF0C-AC45D804FE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01E89B1-BA58-4C0A-AA30-91733C328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47A0F-8DEB-4332-BDF9-E08F73DE7834}" type="datetimeFigureOut">
              <a:rPr lang="uk-UA" smtClean="0"/>
              <a:t>04.09.2024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6EE0555-C353-4D40-902B-3B752CABD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115FC24-38AB-46EF-AA2D-70CA6098E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DAA8F-6C04-4095-808C-16DB60411EC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413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DAF7B048-72DC-439C-BB72-34F3F42C2D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DF664BB-98B9-452B-B443-1C163A10E8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190E123-8D30-47DA-810E-A1BE50204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47A0F-8DEB-4332-BDF9-E08F73DE7834}" type="datetimeFigureOut">
              <a:rPr lang="uk-UA" smtClean="0"/>
              <a:t>04.09.2024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A85E102-4A68-43D3-8322-9470293C8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D70DBE0-F608-4E3F-96CC-ECD3A3AC6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DAA8F-6C04-4095-808C-16DB60411EC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63137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92853C-BB2B-42DF-886C-68E68CA81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A935FA7-9952-4234-8D28-DBF36A31D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5EC9337-B77F-44F3-8FB9-E4CAC8071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47A0F-8DEB-4332-BDF9-E08F73DE7834}" type="datetimeFigureOut">
              <a:rPr lang="uk-UA" smtClean="0"/>
              <a:t>04.09.2024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CE85957-B579-426C-AA77-AA03C3E8F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956EC84-116F-4F42-A55A-50BBF5EF1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DAA8F-6C04-4095-808C-16DB60411EC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3831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364A75-923A-4EF7-B970-FC8F023C7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3160376-55BF-4AC9-BC45-B037727E21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F5D2C86-2547-4B88-8E00-D4C552550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47A0F-8DEB-4332-BDF9-E08F73DE7834}" type="datetimeFigureOut">
              <a:rPr lang="uk-UA" smtClean="0"/>
              <a:t>04.09.2024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08DD09A-3917-4C45-A2EB-936C95CF1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9AFC230-17B9-4E72-BB97-9A556C72A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DAA8F-6C04-4095-808C-16DB60411EC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6775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E4CB2E-0F04-48FC-9E5B-5A8F184BA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8653462-298F-404D-B326-D073940728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5B9C7ED5-3455-41FC-9021-93E98438BF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14C84723-D309-42AC-B865-9F040761A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47A0F-8DEB-4332-BDF9-E08F73DE7834}" type="datetimeFigureOut">
              <a:rPr lang="uk-UA" smtClean="0"/>
              <a:t>04.09.2024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60D4B8D6-3FB9-4865-835A-8EE86159E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D9FE1DE-3536-4F6E-8368-6E9EAD9CE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DAA8F-6C04-4095-808C-16DB60411EC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4963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7BCB-C33D-43A5-B1C3-A0DCFC038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E7A63EF-FCC7-430D-A7F0-65FD03D3D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5901B352-12C3-4823-922A-76F17C6D79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7B0C7417-722D-45BE-AE15-A01E9B03D9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8D997C59-F90C-4A2F-BD42-817362F047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883DFBE7-3B7F-4364-B544-AABE265F1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47A0F-8DEB-4332-BDF9-E08F73DE7834}" type="datetimeFigureOut">
              <a:rPr lang="uk-UA" smtClean="0"/>
              <a:t>04.09.2024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4422288F-E5EA-401E-8675-AF47A5EA1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0F3335C5-87B2-4954-A402-2737FEAF3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DAA8F-6C04-4095-808C-16DB60411EC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9177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05A333-9CF8-435D-ADB3-49D1A4434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0AAD56E3-6B50-4FFF-B290-81E1381EE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47A0F-8DEB-4332-BDF9-E08F73DE7834}" type="datetimeFigureOut">
              <a:rPr lang="uk-UA" smtClean="0"/>
              <a:t>04.09.2024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E7103D51-52E6-43BA-892A-F80B9AC73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0E829934-4F9A-4754-BE8D-FAB81B146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DAA8F-6C04-4095-808C-16DB60411EC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512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A2C112D1-5384-4565-8BA3-D2E33109C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47A0F-8DEB-4332-BDF9-E08F73DE7834}" type="datetimeFigureOut">
              <a:rPr lang="uk-UA" smtClean="0"/>
              <a:t>04.09.2024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4714EA4A-CB97-41B3-9338-51D29B084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10606108-9FD9-4641-9C28-B09E1314D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DAA8F-6C04-4095-808C-16DB60411EC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016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466ABF-F033-4372-B7FB-19E22DAE7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72F0BD8-8F96-434D-B796-C446B9E6D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2C6C8B0-1C11-460D-B452-8D256B6478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152E39F9-8853-4FF0-A765-40423198D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47A0F-8DEB-4332-BDF9-E08F73DE7834}" type="datetimeFigureOut">
              <a:rPr lang="uk-UA" smtClean="0"/>
              <a:t>04.09.2024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50BF8FF0-A770-4AD9-9D04-0B6D0F405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C11D266-1D91-43D8-B44E-A35E706DD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DAA8F-6C04-4095-808C-16DB60411EC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297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40F98C-AAB2-4BDA-8FE2-EC4361232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08014781-766B-4438-816B-8A6AE03EDE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38BF831-7E6F-4426-AE42-2C1A45E1F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FED1BA4-84A0-4D2A-BB32-18CE91829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47A0F-8DEB-4332-BDF9-E08F73DE7834}" type="datetimeFigureOut">
              <a:rPr lang="uk-UA" smtClean="0"/>
              <a:t>04.09.2024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B217508-3133-4DFE-8498-5657B97AE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3B309DB-C3C8-44E5-B4C4-661255332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DAA8F-6C04-4095-808C-16DB60411EC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5641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0C5FEB2D-E537-45D8-9402-69E53C470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FCB2893-2DB5-4AE8-90FE-B2B37D2F54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1EFBF57-8092-42EC-ABAC-0F1FAA02B8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47A0F-8DEB-4332-BDF9-E08F73DE7834}" type="datetimeFigureOut">
              <a:rPr lang="uk-UA" smtClean="0"/>
              <a:t>04.09.2024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0DED7B4-1126-44BF-9C03-59EBBC4DC5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9EAD39A-1ACC-4397-9747-9443DC30E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DAA8F-6C04-4095-808C-16DB60411EC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6588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58C059-B27F-4DBD-B1D3-5D1EB73958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5636" y="1764407"/>
            <a:ext cx="6751781" cy="2310312"/>
          </a:xfrm>
        </p:spPr>
        <p:txBody>
          <a:bodyPr>
            <a:normAutofit fontScale="90000"/>
          </a:bodyPr>
          <a:lstStyle/>
          <a:p>
            <a:r>
              <a:rPr lang="uk-UA" dirty="0"/>
              <a:t>Теоретичні основи інформаційних технологій в бізнесі</a:t>
            </a:r>
            <a:endParaRPr lang="uk-UA" sz="5200" dirty="0">
              <a:solidFill>
                <a:schemeClr val="tx2"/>
              </a:solidFill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7D3AF1E9-CDD2-4342-86C8-3F33AF1CF2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chemeClr val="tx2"/>
                </a:solidFill>
              </a:rPr>
              <a:t>Лекція 1</a:t>
            </a:r>
          </a:p>
        </p:txBody>
      </p:sp>
    </p:spTree>
    <p:extLst>
      <p:ext uri="{BB962C8B-B14F-4D97-AF65-F5344CB8AC3E}">
        <p14:creationId xmlns:p14="http://schemas.microsoft.com/office/powerpoint/2010/main" val="1305966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2BCB36-C43D-4577-8D47-2CA974916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855" y="496310"/>
            <a:ext cx="10515600" cy="1009651"/>
          </a:xfrm>
        </p:spPr>
        <p:txBody>
          <a:bodyPr>
            <a:normAutofit fontScale="90000"/>
          </a:bodyPr>
          <a:lstStyle/>
          <a:p>
            <a:br>
              <a:rPr lang="uk-UA" b="1" dirty="0"/>
            </a:br>
            <a:r>
              <a:rPr lang="uk-UA" b="1" dirty="0"/>
              <a:t>Чому ІТ так важливі для бізнесу?</a:t>
            </a:r>
            <a:br>
              <a:rPr lang="uk-UA" b="1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F2A95F3-545C-49DE-9947-2F5DDC729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b="1" dirty="0"/>
              <a:t>Автоматизація процесів:</a:t>
            </a:r>
            <a:r>
              <a:rPr lang="uk-UA" dirty="0"/>
              <a:t> ІТ дозволяють автоматизувати рутинні завдання, звільняючи співробітників для виконання більш творчих і стратегічних завдань.</a:t>
            </a:r>
          </a:p>
          <a:p>
            <a:r>
              <a:rPr lang="uk-UA" b="1" dirty="0"/>
              <a:t>Покращення ефективності:</a:t>
            </a:r>
            <a:r>
              <a:rPr lang="uk-UA" dirty="0"/>
              <a:t> Оптимізація бізнес-процесів, зниження витрат, підвищення продуктивності.</a:t>
            </a:r>
          </a:p>
          <a:p>
            <a:r>
              <a:rPr lang="uk-UA" b="1" dirty="0"/>
              <a:t>Збільшення прозорості:</a:t>
            </a:r>
            <a:r>
              <a:rPr lang="uk-UA" dirty="0"/>
              <a:t> Забезпечення доступу до інформації в режимі реального часу, що дозволяє приймати обґрунтовані рішення.</a:t>
            </a:r>
          </a:p>
          <a:p>
            <a:r>
              <a:rPr lang="uk-UA" b="1" dirty="0"/>
              <a:t>Покращення комунікації:</a:t>
            </a:r>
            <a:r>
              <a:rPr lang="uk-UA" dirty="0"/>
              <a:t> Створення ефективних каналів комунікації між співробітниками, партнерами та клієнтами.</a:t>
            </a:r>
          </a:p>
          <a:p>
            <a:r>
              <a:rPr lang="uk-UA" b="1" dirty="0"/>
              <a:t>Інновації:</a:t>
            </a:r>
            <a:r>
              <a:rPr lang="uk-UA" dirty="0"/>
              <a:t> Створення нових продуктів і послуг, вихід на нові ринки.</a:t>
            </a:r>
          </a:p>
          <a:p>
            <a:r>
              <a:rPr lang="uk-UA" b="1" dirty="0"/>
              <a:t>Конкурентні переваги:</a:t>
            </a:r>
            <a:r>
              <a:rPr lang="uk-UA" dirty="0"/>
              <a:t> Завдяки ІТ компанії можуть отримати конкурентні переваги та лідирувати на ринку.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41436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E87D6E-810C-488C-AAA1-92FD44E0C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Які ІТ-інструменти використовують у бізнесі?</a:t>
            </a:r>
            <a:br>
              <a:rPr lang="uk-UA" b="1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3FAE30A-67AB-464A-AF9A-85C49D0D7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7745"/>
            <a:ext cx="10515600" cy="4819218"/>
          </a:xfrm>
        </p:spPr>
        <p:txBody>
          <a:bodyPr>
            <a:normAutofit fontScale="85000" lnSpcReduction="20000"/>
          </a:bodyPr>
          <a:lstStyle/>
          <a:p>
            <a:r>
              <a:rPr lang="uk-UA" b="1" dirty="0"/>
              <a:t>Системи управління підприємством (</a:t>
            </a:r>
            <a:r>
              <a:rPr lang="en-US" b="1" dirty="0"/>
              <a:t>ERP):</a:t>
            </a:r>
            <a:r>
              <a:rPr lang="en-US" dirty="0"/>
              <a:t> </a:t>
            </a:r>
            <a:r>
              <a:rPr lang="uk-UA" dirty="0"/>
              <a:t>Інтегрують всі бізнес-процеси в єдину систему.</a:t>
            </a:r>
          </a:p>
          <a:p>
            <a:r>
              <a:rPr lang="uk-UA" b="1" dirty="0"/>
              <a:t>Системи управління взаємовідносинами з клієнтами (</a:t>
            </a:r>
            <a:r>
              <a:rPr lang="en-US" b="1" dirty="0"/>
              <a:t>CRM):</a:t>
            </a:r>
            <a:r>
              <a:rPr lang="en-US" dirty="0"/>
              <a:t> </a:t>
            </a:r>
            <a:r>
              <a:rPr lang="uk-UA" dirty="0"/>
              <a:t>Допомагають будувати міцні відносини з клієнтами.</a:t>
            </a:r>
          </a:p>
          <a:p>
            <a:r>
              <a:rPr lang="uk-UA" b="1" dirty="0"/>
              <a:t>Хмарні технології:</a:t>
            </a:r>
            <a:r>
              <a:rPr lang="uk-UA" dirty="0"/>
              <a:t> Забезпечують доступ до даних і програм з будь-якого місця.</a:t>
            </a:r>
          </a:p>
          <a:p>
            <a:r>
              <a:rPr lang="uk-UA" b="1" dirty="0"/>
              <a:t>Аналітика даних:</a:t>
            </a:r>
            <a:r>
              <a:rPr lang="uk-UA" dirty="0"/>
              <a:t> Дозволяє приймати обґрунтовані рішення на основі даних.</a:t>
            </a:r>
          </a:p>
          <a:p>
            <a:r>
              <a:rPr lang="uk-UA" b="1" dirty="0"/>
              <a:t>Штучний інтелект і машинне навчання:</a:t>
            </a:r>
            <a:r>
              <a:rPr lang="uk-UA" dirty="0"/>
              <a:t> Автоматизують складні завдання, такі як прогнозування і прийняття рішень.</a:t>
            </a:r>
          </a:p>
          <a:p>
            <a:r>
              <a:rPr lang="uk-UA" b="1" dirty="0"/>
              <a:t>Мобільні додатки:</a:t>
            </a:r>
            <a:r>
              <a:rPr lang="uk-UA" dirty="0"/>
              <a:t> Забезпечують доступ до послуг компанії з будь-якого пристрою.</a:t>
            </a:r>
          </a:p>
          <a:p>
            <a:r>
              <a:rPr lang="uk-UA" b="1" dirty="0"/>
              <a:t>Соціальні мережі:</a:t>
            </a:r>
            <a:r>
              <a:rPr lang="uk-UA" dirty="0"/>
              <a:t> Допомагають взаємодіяти з клієнтами і будувати бренд.</a:t>
            </a:r>
          </a:p>
          <a:p>
            <a:r>
              <a:rPr lang="uk-UA" b="1" dirty="0"/>
              <a:t>Інтернет речей:</a:t>
            </a:r>
            <a:r>
              <a:rPr lang="uk-UA" dirty="0"/>
              <a:t> З'єднує фізичні об'єкти з інтернетом, створюючи "розумні" системи.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4993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33AC7E-0FDF-4BB9-B924-99080F3D7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113655" cy="1325563"/>
          </a:xfrm>
        </p:spPr>
        <p:txBody>
          <a:bodyPr>
            <a:normAutofit fontScale="90000"/>
          </a:bodyPr>
          <a:lstStyle/>
          <a:p>
            <a:br>
              <a:rPr lang="uk-UA" b="1" dirty="0"/>
            </a:br>
            <a:r>
              <a:rPr lang="uk-UA" b="1" dirty="0"/>
              <a:t>Приклади використання ІТ у різних сферах бізнесу</a:t>
            </a:r>
            <a:br>
              <a:rPr lang="uk-UA" b="1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93D1C16-586D-4A62-9185-752C08060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Електронна комерція:</a:t>
            </a:r>
            <a:r>
              <a:rPr lang="uk-UA" dirty="0"/>
              <a:t> Інтернет-магазини, онлайн-платежі, персоналізовані рекомендації.</a:t>
            </a:r>
          </a:p>
          <a:p>
            <a:r>
              <a:rPr lang="uk-UA" b="1" dirty="0"/>
              <a:t>Банківська справа:</a:t>
            </a:r>
            <a:r>
              <a:rPr lang="uk-UA" dirty="0"/>
              <a:t> Мобільний банкінг, онлайн-кредитування, аналіз ризиків.</a:t>
            </a:r>
          </a:p>
          <a:p>
            <a:r>
              <a:rPr lang="uk-UA" b="1" dirty="0"/>
              <a:t>Виробництво:</a:t>
            </a:r>
            <a:r>
              <a:rPr lang="uk-UA" dirty="0"/>
              <a:t> Автоматизація виробничих процесів, прогнозування попиту.</a:t>
            </a:r>
          </a:p>
          <a:p>
            <a:r>
              <a:rPr lang="uk-UA" b="1" dirty="0"/>
              <a:t>Маркетинг:</a:t>
            </a:r>
            <a:r>
              <a:rPr lang="uk-UA" dirty="0"/>
              <a:t> Цільова реклама, аналіз поведінки споживачів, </a:t>
            </a:r>
            <a:r>
              <a:rPr lang="en-US" dirty="0"/>
              <a:t>SMM.</a:t>
            </a:r>
          </a:p>
          <a:p>
            <a:r>
              <a:rPr lang="uk-UA" b="1" dirty="0"/>
              <a:t>Управління персоналом:</a:t>
            </a:r>
            <a:r>
              <a:rPr lang="uk-UA" dirty="0"/>
              <a:t> Системи управління персоналом, онлайн-навчання.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94635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196CEF-149C-4DB5-AF85-BBE5C63DB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uk-UA" b="1" dirty="0"/>
            </a:br>
            <a:r>
              <a:rPr lang="uk-UA" b="1" dirty="0"/>
              <a:t>Виклики та перспективи</a:t>
            </a:r>
            <a:br>
              <a:rPr lang="uk-UA" b="1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1DDFD70-E5A7-4BEF-AE7E-CE5CBC167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Хоча ІТ надають величезні можливості, існують і певні виклики:</a:t>
            </a:r>
          </a:p>
          <a:p>
            <a:r>
              <a:rPr lang="uk-UA" b="1" dirty="0" err="1"/>
              <a:t>Кібербезпека</a:t>
            </a:r>
            <a:r>
              <a:rPr lang="uk-UA" b="1" dirty="0"/>
              <a:t>:</a:t>
            </a:r>
            <a:r>
              <a:rPr lang="uk-UA" dirty="0"/>
              <a:t> Захист даних від несанкціонованого доступу.</a:t>
            </a:r>
          </a:p>
          <a:p>
            <a:r>
              <a:rPr lang="uk-UA" b="1" dirty="0"/>
              <a:t>Інтеграція систем:</a:t>
            </a:r>
            <a:r>
              <a:rPr lang="uk-UA" dirty="0"/>
              <a:t> Об'єднання різних ІТ-систем в єдине ціле.</a:t>
            </a:r>
          </a:p>
          <a:p>
            <a:r>
              <a:rPr lang="uk-UA" b="1" dirty="0"/>
              <a:t>Навчання персоналу:</a:t>
            </a:r>
            <a:r>
              <a:rPr lang="uk-UA" dirty="0"/>
              <a:t> Підготовка співробітників до роботи з новими технологіями.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711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CCDC84-480D-4A00-AB6E-DA1E94480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2330"/>
          </a:xfrm>
        </p:spPr>
        <p:txBody>
          <a:bodyPr>
            <a:normAutofit fontScale="90000"/>
          </a:bodyPr>
          <a:lstStyle/>
          <a:p>
            <a:br>
              <a:rPr lang="uk-UA" sz="3100" b="1" dirty="0"/>
            </a:br>
            <a:r>
              <a:rPr lang="uk-UA" sz="3100" b="1" dirty="0"/>
              <a:t>Основні кроки для побудови ІТ-стратегії: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AF76DEF-D45C-4371-8E4D-4C0BF4168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7456"/>
            <a:ext cx="10515600" cy="529950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b="1" dirty="0"/>
              <a:t>1. Аналіз поточного стану:</a:t>
            </a:r>
            <a:endParaRPr lang="uk-UA" dirty="0"/>
          </a:p>
          <a:p>
            <a:pPr lvl="1"/>
            <a:r>
              <a:rPr lang="uk-UA" dirty="0"/>
              <a:t>Оцінка існуючих ІТ-інфраструктури, програмного забезпечення та обладнання.</a:t>
            </a:r>
          </a:p>
          <a:p>
            <a:pPr lvl="1"/>
            <a:r>
              <a:rPr lang="uk-UA" dirty="0"/>
              <a:t>Виявлення сильних і слабких сторін, а також потенційних ризиків.</a:t>
            </a:r>
          </a:p>
          <a:p>
            <a:pPr lvl="1"/>
            <a:r>
              <a:rPr lang="uk-UA" dirty="0"/>
              <a:t>Аналіз потреб бізнесу та виявлення областей, де ІТ можуть принести найбільшу користь.</a:t>
            </a:r>
          </a:p>
          <a:p>
            <a:pPr marL="0" indent="0">
              <a:buNone/>
            </a:pPr>
            <a:r>
              <a:rPr lang="uk-UA" b="1" dirty="0"/>
              <a:t>2. Визначення цілей:</a:t>
            </a:r>
            <a:endParaRPr lang="uk-UA" dirty="0"/>
          </a:p>
          <a:p>
            <a:pPr lvl="1"/>
            <a:r>
              <a:rPr lang="uk-UA" dirty="0"/>
              <a:t>Сформулювати чіткі і вимірювані цілі, які ІТ-стратегія має досягти.</a:t>
            </a:r>
          </a:p>
          <a:p>
            <a:pPr lvl="1"/>
            <a:r>
              <a:rPr lang="uk-UA" dirty="0"/>
              <a:t>Приклади цілей: підвищення ефективності роботи співробітників, зниження витрат, збільшення продажів, поліпшення обслуговування клієнтів.</a:t>
            </a:r>
          </a:p>
          <a:p>
            <a:pPr marL="0" indent="0">
              <a:buNone/>
            </a:pPr>
            <a:r>
              <a:rPr lang="uk-UA" b="1" dirty="0"/>
              <a:t>3. Розробка плану дій:</a:t>
            </a:r>
            <a:endParaRPr lang="uk-UA" dirty="0"/>
          </a:p>
          <a:p>
            <a:pPr lvl="1"/>
            <a:r>
              <a:rPr lang="uk-UA" dirty="0"/>
              <a:t>Скласти детальний план заходів, включаючи: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uk-UA" dirty="0"/>
              <a:t>Вибір технологій та інструментів.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uk-UA" dirty="0"/>
              <a:t>Розподіл ресурсів (бюджет, персонал).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uk-UA" dirty="0"/>
              <a:t>Визначення термінів реалізації.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uk-UA" dirty="0"/>
              <a:t>Розробка процедур безпеки даних.</a:t>
            </a:r>
          </a:p>
          <a:p>
            <a:pPr marL="0" indent="0">
              <a:buNone/>
            </a:pPr>
            <a:r>
              <a:rPr lang="uk-UA" b="1" dirty="0"/>
              <a:t>4. Реалізація та моніторинг:</a:t>
            </a:r>
            <a:endParaRPr lang="uk-UA" dirty="0"/>
          </a:p>
          <a:p>
            <a:pPr lvl="1"/>
            <a:r>
              <a:rPr lang="uk-UA" dirty="0"/>
              <a:t>Поступове впровадження розроблених рішень.</a:t>
            </a:r>
          </a:p>
          <a:p>
            <a:pPr lvl="1"/>
            <a:r>
              <a:rPr lang="uk-UA" dirty="0"/>
              <a:t>Постійний моніторинг ефективності ІТ-стратегії.</a:t>
            </a:r>
          </a:p>
          <a:p>
            <a:pPr lvl="1"/>
            <a:r>
              <a:rPr lang="uk-UA" dirty="0"/>
              <a:t>Внесення необхідних коригувань.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00714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A05C50-55F1-4F65-A4C3-7A1ED0AC5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uk-UA" b="1" dirty="0"/>
            </a:br>
            <a:r>
              <a:rPr lang="uk-UA" b="1" dirty="0"/>
              <a:t>Ключові елементи ефективної ІТ-стратегії: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E4AB348-9077-4134-BBA9-9B78AE2D7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Гнучкість:</a:t>
            </a:r>
            <a:r>
              <a:rPr lang="uk-UA" dirty="0"/>
              <a:t> Здатність адаптуватися до змін ринку та технологій.</a:t>
            </a:r>
          </a:p>
          <a:p>
            <a:r>
              <a:rPr lang="uk-UA" b="1" dirty="0"/>
              <a:t>Інтеграція:</a:t>
            </a:r>
            <a:r>
              <a:rPr lang="uk-UA" dirty="0"/>
              <a:t> Об'єднання всіх ІТ-систем в єдину екосистему.</a:t>
            </a:r>
          </a:p>
          <a:p>
            <a:r>
              <a:rPr lang="uk-UA" b="1" dirty="0"/>
              <a:t>Безпека:</a:t>
            </a:r>
            <a:r>
              <a:rPr lang="uk-UA" dirty="0"/>
              <a:t> Захист даних від </a:t>
            </a:r>
            <a:r>
              <a:rPr lang="uk-UA" dirty="0" err="1"/>
              <a:t>кіберзагроз</a:t>
            </a:r>
            <a:r>
              <a:rPr lang="uk-UA" dirty="0"/>
              <a:t>.</a:t>
            </a:r>
          </a:p>
          <a:p>
            <a:r>
              <a:rPr lang="uk-UA" b="1" dirty="0"/>
              <a:t>Масштабованість:</a:t>
            </a:r>
            <a:r>
              <a:rPr lang="uk-UA" dirty="0"/>
              <a:t> Здатність масштабувати ІТ-інфраструктуру відповідно до зростання бізнесу.</a:t>
            </a:r>
          </a:p>
          <a:p>
            <a:r>
              <a:rPr lang="uk-UA" b="1" dirty="0"/>
              <a:t>Орієнтація на користувача:</a:t>
            </a:r>
            <a:r>
              <a:rPr lang="uk-UA" dirty="0"/>
              <a:t> Забезпечення зручності використання ІТ-систем для співробітників.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03562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EAE907-1850-44BA-971E-A99AB4491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7966"/>
          </a:xfrm>
        </p:spPr>
        <p:txBody>
          <a:bodyPr>
            <a:normAutofit fontScale="90000"/>
          </a:bodyPr>
          <a:lstStyle/>
          <a:p>
            <a:br>
              <a:rPr lang="uk-UA" b="1" dirty="0"/>
            </a:br>
            <a:r>
              <a:rPr lang="uk-UA" b="1" dirty="0"/>
              <a:t>Що варто враховувати при розробці ІТ-стратегії: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DDCC830-992B-4F55-BA73-5D1B730E8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7818"/>
            <a:ext cx="10515600" cy="4699145"/>
          </a:xfrm>
        </p:spPr>
        <p:txBody>
          <a:bodyPr>
            <a:normAutofit fontScale="70000" lnSpcReduction="20000"/>
          </a:bodyPr>
          <a:lstStyle/>
          <a:p>
            <a:r>
              <a:rPr lang="uk-UA" b="1" dirty="0"/>
              <a:t>Розмір і специфіку бізнесу:</a:t>
            </a:r>
            <a:r>
              <a:rPr lang="uk-UA" dirty="0"/>
              <a:t> Для великих корпорацій та малих підприємств потрібні різні підходи.</a:t>
            </a:r>
          </a:p>
          <a:p>
            <a:r>
              <a:rPr lang="uk-UA" b="1" dirty="0"/>
              <a:t>Бюджет:</a:t>
            </a:r>
            <a:r>
              <a:rPr lang="uk-UA" dirty="0"/>
              <a:t> Виділення достатніх ресурсів для реалізації стратегії.</a:t>
            </a:r>
          </a:p>
          <a:p>
            <a:r>
              <a:rPr lang="uk-UA" b="1" dirty="0"/>
              <a:t>Кваліфікація персоналу:</a:t>
            </a:r>
            <a:r>
              <a:rPr lang="uk-UA" dirty="0"/>
              <a:t> Наявність необхідних фахівців або можливість їх залучення.</a:t>
            </a:r>
          </a:p>
          <a:p>
            <a:r>
              <a:rPr lang="uk-UA" b="1" dirty="0"/>
              <a:t>Тенденції розвитку ІТ:</a:t>
            </a:r>
            <a:r>
              <a:rPr lang="uk-UA" dirty="0"/>
              <a:t> Слідкувати за новими технологіями та їх потенційним впливом на бізнес.</a:t>
            </a:r>
          </a:p>
          <a:p>
            <a:pPr marL="0" indent="0">
              <a:buNone/>
            </a:pPr>
            <a:r>
              <a:rPr lang="uk-UA" sz="4600" b="1" i="1" dirty="0"/>
              <a:t>Рекомендації:</a:t>
            </a:r>
            <a:endParaRPr lang="uk-UA" sz="4600" i="1" dirty="0"/>
          </a:p>
          <a:p>
            <a:r>
              <a:rPr lang="uk-UA" b="1" dirty="0"/>
              <a:t>Залучайте фахівців:</a:t>
            </a:r>
            <a:r>
              <a:rPr lang="uk-UA" dirty="0"/>
              <a:t> Для розробки та реалізації ІТ-стратегії залучайте досвідчених ІТ-консультантів.</a:t>
            </a:r>
          </a:p>
          <a:p>
            <a:r>
              <a:rPr lang="uk-UA" b="1" dirty="0"/>
              <a:t>Співпрацюйте з бізнес-підрозділами:</a:t>
            </a:r>
            <a:r>
              <a:rPr lang="uk-UA" dirty="0"/>
              <a:t> Забезпечте взаємодію між ІТ-відділом та іншими підрозділами компанії.</a:t>
            </a:r>
          </a:p>
          <a:p>
            <a:r>
              <a:rPr lang="uk-UA" b="1" dirty="0"/>
              <a:t>Регулярно оцінюйте ефективність:</a:t>
            </a:r>
            <a:r>
              <a:rPr lang="uk-UA" dirty="0"/>
              <a:t> Проводите регулярний аудит ІТ-інфраструктури та коригуйте стратегію за необхідності.</a:t>
            </a:r>
          </a:p>
          <a:p>
            <a:r>
              <a:rPr lang="uk-UA" b="1" dirty="0"/>
              <a:t>Будьте готові до змін:</a:t>
            </a:r>
            <a:r>
              <a:rPr lang="uk-UA" dirty="0"/>
              <a:t> ІТ-світ постійно змінюється, тому будьте готові адаптувати свою стратегію.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53691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A7E437-D5E8-4E9B-8D84-B2F9F4581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b="1" dirty="0"/>
            </a:br>
            <a:r>
              <a:rPr lang="ru-RU" sz="3600" b="1" dirty="0" err="1"/>
              <a:t>Приклади</a:t>
            </a:r>
            <a:r>
              <a:rPr lang="ru-RU" sz="3600" b="1" dirty="0"/>
              <a:t> ІТ-</a:t>
            </a:r>
            <a:r>
              <a:rPr lang="ru-RU" sz="3600" b="1" dirty="0" err="1"/>
              <a:t>проектів</a:t>
            </a:r>
            <a:r>
              <a:rPr lang="ru-RU" sz="3600" b="1" dirty="0"/>
              <a:t>, </a:t>
            </a:r>
            <a:r>
              <a:rPr lang="ru-RU" sz="3600" b="1" dirty="0" err="1"/>
              <a:t>які</a:t>
            </a:r>
            <a:r>
              <a:rPr lang="ru-RU" sz="3600" b="1" dirty="0"/>
              <a:t> </a:t>
            </a:r>
            <a:r>
              <a:rPr lang="ru-RU" sz="3600" b="1" dirty="0" err="1"/>
              <a:t>можуть</a:t>
            </a:r>
            <a:r>
              <a:rPr lang="ru-RU" sz="3600" b="1" dirty="0"/>
              <a:t> бути </a:t>
            </a:r>
            <a:r>
              <a:rPr lang="ru-RU" sz="3600" b="1" dirty="0" err="1"/>
              <a:t>включені</a:t>
            </a:r>
            <a:r>
              <a:rPr lang="ru-RU" sz="3600" b="1" dirty="0"/>
              <a:t> в </a:t>
            </a:r>
            <a:r>
              <a:rPr lang="ru-RU" sz="3600" b="1" dirty="0" err="1"/>
              <a:t>стратегію</a:t>
            </a:r>
            <a:r>
              <a:rPr lang="ru-RU" sz="3600" b="1" dirty="0"/>
              <a:t>: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AF1CF4F-AF92-446A-9985-BD4D7D4772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документообігу</a:t>
            </a:r>
            <a:r>
              <a:rPr lang="ru-RU" dirty="0"/>
              <a:t>.</a:t>
            </a:r>
          </a:p>
          <a:p>
            <a:r>
              <a:rPr lang="ru-RU" dirty="0" err="1"/>
              <a:t>Автоматизація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та </a:t>
            </a:r>
            <a:r>
              <a:rPr lang="ru-RU" dirty="0" err="1"/>
              <a:t>організацій</a:t>
            </a:r>
            <a:r>
              <a:rPr lang="ru-RU" dirty="0"/>
              <a:t>.</a:t>
            </a:r>
          </a:p>
          <a:p>
            <a:r>
              <a:rPr lang="ru-RU" dirty="0" err="1"/>
              <a:t>Створення</a:t>
            </a:r>
            <a:r>
              <a:rPr lang="ru-RU" dirty="0"/>
              <a:t> корпоративного порталу.</a:t>
            </a:r>
          </a:p>
          <a:p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мобільного</a:t>
            </a:r>
            <a:r>
              <a:rPr lang="ru-RU" dirty="0"/>
              <a:t> </a:t>
            </a:r>
            <a:r>
              <a:rPr lang="ru-RU" dirty="0" err="1"/>
              <a:t>додатку</a:t>
            </a:r>
            <a:r>
              <a:rPr lang="ru-RU" dirty="0"/>
              <a:t> для </a:t>
            </a:r>
            <a:r>
              <a:rPr lang="ru-RU" dirty="0" err="1"/>
              <a:t>клієнтів</a:t>
            </a:r>
            <a:r>
              <a:rPr lang="ru-RU" dirty="0"/>
              <a:t>.</a:t>
            </a:r>
          </a:p>
          <a:p>
            <a:r>
              <a:rPr lang="ru-RU" dirty="0" err="1"/>
              <a:t>Перехід</a:t>
            </a:r>
            <a:r>
              <a:rPr lang="ru-RU" dirty="0"/>
              <a:t> на </a:t>
            </a:r>
            <a:r>
              <a:rPr lang="ru-RU" dirty="0" err="1"/>
              <a:t>хмарні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.</a:t>
            </a:r>
          </a:p>
          <a:p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872200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2654</TotalTime>
  <Words>677</Words>
  <Application>Microsoft Office PowerPoint</Application>
  <PresentationFormat>Широкий екран</PresentationFormat>
  <Paragraphs>70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Тема Office</vt:lpstr>
      <vt:lpstr>Теоретичні основи інформаційних технологій в бізнесі</vt:lpstr>
      <vt:lpstr> Чому ІТ так важливі для бізнесу? </vt:lpstr>
      <vt:lpstr>Які ІТ-інструменти використовують у бізнесі? </vt:lpstr>
      <vt:lpstr> Приклади використання ІТ у різних сферах бізнесу </vt:lpstr>
      <vt:lpstr> Виклики та перспективи </vt:lpstr>
      <vt:lpstr> Основні кроки для побудови ІТ-стратегії: </vt:lpstr>
      <vt:lpstr> Ключові елементи ефективної ІТ-стратегії: </vt:lpstr>
      <vt:lpstr> Що варто враховувати при розробці ІТ-стратегії: </vt:lpstr>
      <vt:lpstr> Приклади ІТ-проектів, які можуть бути включені в стратегію: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Інформаційні технології в бізнесі</dc:title>
  <dc:creator>Оксана</dc:creator>
  <cp:lastModifiedBy>Оксана</cp:lastModifiedBy>
  <cp:revision>7</cp:revision>
  <dcterms:created xsi:type="dcterms:W3CDTF">2024-09-02T14:25:52Z</dcterms:created>
  <dcterms:modified xsi:type="dcterms:W3CDTF">2024-09-04T11:45:19Z</dcterms:modified>
</cp:coreProperties>
</file>