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9845D-BF53-4499-9480-5BD80D89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88F9369-C6F4-4D76-AEBF-B7670B392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3EE40B-4D52-4447-9A79-68A424FB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A49153-5A7E-415D-9375-FA8D69ED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60E4B0F-5B68-41EB-B4EE-76B452A6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529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39735-1C87-4307-8FF2-8B250B36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7010390-5569-4D54-BF0C-AC45D804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1E89B1-BA58-4C0A-AA30-91733C32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6EE0555-C353-4D40-902B-3B752CAB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115FC24-38AB-46EF-AA2D-70CA6098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41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DAF7B048-72DC-439C-BB72-34F3F42C2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DF664BB-98B9-452B-B443-1C163A10E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90E123-8D30-47DA-810E-A1BE5020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85E102-4A68-43D3-8322-9470293C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D70DBE0-F608-4E3F-96CC-ECD3A3AC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31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2853C-BB2B-42DF-886C-68E68CA81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935FA7-9952-4234-8D28-DBF36A31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5EC9337-B77F-44F3-8FB9-E4CAC807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CE85957-B579-426C-AA77-AA03C3E8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956EC84-116F-4F42-A55A-50BBF5EF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383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64A75-923A-4EF7-B970-FC8F023C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3160376-55BF-4AC9-BC45-B037727E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F5D2C86-2547-4B88-8E00-D4C552550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08DD09A-3917-4C45-A2EB-936C95CF1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9AFC230-17B9-4E72-BB97-9A556C72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677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4CB2E-0F04-48FC-9E5B-5A8F184B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653462-298F-404D-B326-D07394072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B9C7ED5-3455-41FC-9021-93E98438B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4C84723-D309-42AC-B865-9F040761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0D4B8D6-3FB9-4865-835A-8EE86159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D9FE1DE-3536-4F6E-8368-6E9EAD9C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49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7BCB-C33D-43A5-B1C3-A0DCFC03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E7A63EF-FCC7-430D-A7F0-65FD03D3D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901B352-12C3-4823-922A-76F17C6D7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B0C7417-722D-45BE-AE15-A01E9B03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D997C59-F90C-4A2F-BD42-817362F047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883DFBE7-3B7F-4364-B544-AABE265F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422288F-E5EA-401E-8675-AF47A5EA1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0F3335C5-87B2-4954-A402-2737FEAF3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917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5A333-9CF8-435D-ADB3-49D1A44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AAD56E3-6B50-4FFF-B290-81E1381E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7103D51-52E6-43BA-892A-F80B9AC7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E829934-4F9A-4754-BE8D-FAB81B14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512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A2C112D1-5384-4565-8BA3-D2E33109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714EA4A-CB97-41B3-9338-51D29B084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10606108-9FD9-4641-9C28-B09E1314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01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66ABF-F033-4372-B7FB-19E22DAE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2F0BD8-8F96-434D-B796-C446B9E6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2C6C8B0-1C11-460D-B452-8D256B647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52E39F9-8853-4FF0-A765-40423198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0BF8FF0-A770-4AD9-9D04-0B6D0F40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C11D266-1D91-43D8-B44E-A35E706D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29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0F98C-AAB2-4BDA-8FE2-EC436123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08014781-766B-4438-816B-8A6AE03EDE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38BF831-7E6F-4426-AE42-2C1A45E1F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FED1BA4-84A0-4D2A-BB32-18CE9182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B217508-3133-4DFE-8498-5657B97A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3B309DB-C3C8-44E5-B4C4-6612553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564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C5FEB2D-E537-45D8-9402-69E53C47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FCB2893-2DB5-4AE8-90FE-B2B37D2F5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EFBF57-8092-42EC-ABAC-0F1FAA02B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7A0F-8DEB-4332-BDF9-E08F73DE7834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DED7B4-1126-44BF-9C03-59EBBC4DC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EAD39A-1ACC-4397-9747-9443DC30E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AA8F-6C04-4095-808C-16DB60411E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658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8C059-B27F-4DBD-B1D3-5D1EB7395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636" y="1764407"/>
            <a:ext cx="6751781" cy="2310312"/>
          </a:xfrm>
        </p:spPr>
        <p:txBody>
          <a:bodyPr>
            <a:normAutofit fontScale="90000"/>
          </a:bodyPr>
          <a:lstStyle/>
          <a:p>
            <a:r>
              <a:rPr lang="uk-UA" dirty="0"/>
              <a:t>Теоретичні основи інформаційних технологій в бізнесі</a:t>
            </a:r>
            <a:endParaRPr lang="uk-UA" sz="5200" dirty="0">
              <a:solidFill>
                <a:schemeClr val="tx2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D3AF1E9-CDD2-4342-86C8-3F33AF1CF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/>
                </a:solidFill>
              </a:rPr>
              <a:t>Лекція 1</a:t>
            </a:r>
          </a:p>
        </p:txBody>
      </p:sp>
    </p:spTree>
    <p:extLst>
      <p:ext uri="{BB962C8B-B14F-4D97-AF65-F5344CB8AC3E}">
        <p14:creationId xmlns:p14="http://schemas.microsoft.com/office/powerpoint/2010/main" val="130596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BCB36-C43D-4577-8D47-2CA97491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855" y="496310"/>
            <a:ext cx="10515600" cy="1009651"/>
          </a:xfrm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Чому ІТ так важливі для бізнесу?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2A95F3-545C-49DE-9947-2F5DDC72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/>
              <a:t>Автоматизація процесів:</a:t>
            </a:r>
            <a:r>
              <a:rPr lang="uk-UA" dirty="0"/>
              <a:t> ІТ дозволяють автоматизувати рутинні завдання, звільняючи співробітників для виконання більш творчих і стратегічних завдань.</a:t>
            </a:r>
          </a:p>
          <a:p>
            <a:r>
              <a:rPr lang="uk-UA" b="1" dirty="0"/>
              <a:t>Покращення ефективності:</a:t>
            </a:r>
            <a:r>
              <a:rPr lang="uk-UA" dirty="0"/>
              <a:t> Оптимізація бізнес-процесів, зниження витрат, підвищення продуктивності.</a:t>
            </a:r>
          </a:p>
          <a:p>
            <a:r>
              <a:rPr lang="uk-UA" b="1" dirty="0"/>
              <a:t>Збільшення прозорості:</a:t>
            </a:r>
            <a:r>
              <a:rPr lang="uk-UA" dirty="0"/>
              <a:t> Забезпечення доступу до інформації в режимі реального часу, що дозволяє приймати обґрунтовані рішення.</a:t>
            </a:r>
          </a:p>
          <a:p>
            <a:r>
              <a:rPr lang="uk-UA" b="1" dirty="0"/>
              <a:t>Покращення комунікації:</a:t>
            </a:r>
            <a:r>
              <a:rPr lang="uk-UA" dirty="0"/>
              <a:t> Створення ефективних каналів комунікації між співробітниками, партнерами та клієнтами.</a:t>
            </a:r>
          </a:p>
          <a:p>
            <a:r>
              <a:rPr lang="uk-UA" b="1" dirty="0"/>
              <a:t>Інновації:</a:t>
            </a:r>
            <a:r>
              <a:rPr lang="uk-UA" dirty="0"/>
              <a:t> Створення нових продуктів і послуг, вихід на нові ринки.</a:t>
            </a:r>
          </a:p>
          <a:p>
            <a:r>
              <a:rPr lang="uk-UA" b="1" dirty="0"/>
              <a:t>Конкурентні переваги:</a:t>
            </a:r>
            <a:r>
              <a:rPr lang="uk-UA" dirty="0"/>
              <a:t> Завдяки ІТ компанії можуть отримати конкурентні переваги та лідирувати на ринку.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143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87D6E-810C-488C-AAA1-92FD44E0C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Які ІТ-інструменти використовують у бізнесі?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3FAE30A-67AB-464A-AF9A-85C49D0D7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Системи управління підприємством (</a:t>
            </a:r>
            <a:r>
              <a:rPr lang="en-US" b="1" dirty="0"/>
              <a:t>ERP):</a:t>
            </a:r>
            <a:r>
              <a:rPr lang="en-US" dirty="0"/>
              <a:t> </a:t>
            </a:r>
            <a:r>
              <a:rPr lang="uk-UA" dirty="0"/>
              <a:t>Інтегрують всі бізнес-процеси в єдину систему.</a:t>
            </a:r>
          </a:p>
          <a:p>
            <a:r>
              <a:rPr lang="uk-UA" b="1" dirty="0"/>
              <a:t>Системи управління взаємовідносинами з клієнтами (</a:t>
            </a:r>
            <a:r>
              <a:rPr lang="en-US" b="1" dirty="0"/>
              <a:t>CRM):</a:t>
            </a:r>
            <a:r>
              <a:rPr lang="en-US" dirty="0"/>
              <a:t> </a:t>
            </a:r>
            <a:r>
              <a:rPr lang="uk-UA" dirty="0"/>
              <a:t>Допомагають будувати міцні відносини з клієнтами.</a:t>
            </a:r>
          </a:p>
          <a:p>
            <a:r>
              <a:rPr lang="uk-UA" b="1" dirty="0"/>
              <a:t>Хмарні технології:</a:t>
            </a:r>
            <a:r>
              <a:rPr lang="uk-UA" dirty="0"/>
              <a:t> Забезпечують доступ до даних і програм з будь-якого місця.</a:t>
            </a:r>
          </a:p>
          <a:p>
            <a:r>
              <a:rPr lang="uk-UA" b="1" dirty="0"/>
              <a:t>Аналітика даних:</a:t>
            </a:r>
            <a:r>
              <a:rPr lang="uk-UA" dirty="0"/>
              <a:t> Дозволяє приймати обґрунтовані рішення на основі даних.</a:t>
            </a:r>
          </a:p>
          <a:p>
            <a:r>
              <a:rPr lang="uk-UA" b="1" dirty="0"/>
              <a:t>Штучний інтелект і машинне навчання:</a:t>
            </a:r>
            <a:r>
              <a:rPr lang="uk-UA" dirty="0"/>
              <a:t> Автоматизують складні завдання, такі як прогнозування і прийняття рішень.</a:t>
            </a:r>
          </a:p>
          <a:p>
            <a:r>
              <a:rPr lang="uk-UA" b="1" dirty="0"/>
              <a:t>Мобільні додатки:</a:t>
            </a:r>
            <a:r>
              <a:rPr lang="uk-UA" dirty="0"/>
              <a:t> Забезпечують доступ до послуг компанії з будь-якого пристрою.</a:t>
            </a:r>
          </a:p>
          <a:p>
            <a:r>
              <a:rPr lang="uk-UA" b="1" dirty="0"/>
              <a:t>Соціальні мережі:</a:t>
            </a:r>
            <a:r>
              <a:rPr lang="uk-UA" dirty="0"/>
              <a:t> Допомагають взаємодіяти з клієнтами і будувати бренд.</a:t>
            </a:r>
          </a:p>
          <a:p>
            <a:r>
              <a:rPr lang="uk-UA" b="1" dirty="0"/>
              <a:t>Інтернет речей:</a:t>
            </a:r>
            <a:r>
              <a:rPr lang="uk-UA" dirty="0"/>
              <a:t> З'єднує фізичні об'єкти з інтернетом, створюючи "розумні" системи.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993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3AC7E-0FDF-4BB9-B924-99080F3D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3655" cy="1325563"/>
          </a:xfrm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Приклади використання ІТ у різних сферах бізнесу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3D1C16-586D-4A62-9185-752C08060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Електронна комерція:</a:t>
            </a:r>
            <a:r>
              <a:rPr lang="uk-UA" dirty="0"/>
              <a:t> Інтернет-магазини, онлайн-платежі, персоналізовані рекомендації.</a:t>
            </a:r>
          </a:p>
          <a:p>
            <a:r>
              <a:rPr lang="uk-UA" b="1" dirty="0"/>
              <a:t>Банківська справа:</a:t>
            </a:r>
            <a:r>
              <a:rPr lang="uk-UA" dirty="0"/>
              <a:t> Мобільний банкінг, онлайн-кредитування, аналіз ризиків.</a:t>
            </a:r>
          </a:p>
          <a:p>
            <a:r>
              <a:rPr lang="uk-UA" b="1" dirty="0"/>
              <a:t>Виробництво:</a:t>
            </a:r>
            <a:r>
              <a:rPr lang="uk-UA" dirty="0"/>
              <a:t> Автоматизація виробничих процесів, прогнозування попиту.</a:t>
            </a:r>
          </a:p>
          <a:p>
            <a:r>
              <a:rPr lang="uk-UA" b="1" dirty="0"/>
              <a:t>Маркетинг:</a:t>
            </a:r>
            <a:r>
              <a:rPr lang="uk-UA" dirty="0"/>
              <a:t> Цільова реклама, аналіз поведінки споживачів, </a:t>
            </a:r>
            <a:r>
              <a:rPr lang="en-US" dirty="0"/>
              <a:t>SMM.</a:t>
            </a:r>
          </a:p>
          <a:p>
            <a:r>
              <a:rPr lang="uk-UA" b="1" dirty="0"/>
              <a:t>Управління персоналом:</a:t>
            </a:r>
            <a:r>
              <a:rPr lang="uk-UA" dirty="0"/>
              <a:t> Системи управління персоналом, онлайн-навчання.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463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96CEF-149C-4DB5-AF85-BBE5C63DB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uk-UA" b="1" dirty="0"/>
            </a:br>
            <a:r>
              <a:rPr lang="uk-UA" b="1" dirty="0"/>
              <a:t>Виклики та перспективи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DDFD70-E5A7-4BEF-AE7E-CE5CBC167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Хоча ІТ надають величезні можливості, існують і певні виклики:</a:t>
            </a:r>
          </a:p>
          <a:p>
            <a:r>
              <a:rPr lang="uk-UA" b="1" dirty="0" err="1"/>
              <a:t>Кібербезпека</a:t>
            </a:r>
            <a:r>
              <a:rPr lang="uk-UA" b="1" dirty="0"/>
              <a:t>:</a:t>
            </a:r>
            <a:r>
              <a:rPr lang="uk-UA" dirty="0"/>
              <a:t> Захист даних від несанкціонованого доступу.</a:t>
            </a:r>
          </a:p>
          <a:p>
            <a:r>
              <a:rPr lang="uk-UA" b="1" dirty="0"/>
              <a:t>Інтеграція систем:</a:t>
            </a:r>
            <a:r>
              <a:rPr lang="uk-UA" dirty="0"/>
              <a:t> Об'єднання різних ІТ-систем в єдине ціле.</a:t>
            </a:r>
          </a:p>
          <a:p>
            <a:r>
              <a:rPr lang="uk-UA" b="1" dirty="0"/>
              <a:t>Навчання персоналу:</a:t>
            </a:r>
            <a:r>
              <a:rPr lang="uk-UA" dirty="0"/>
              <a:t> Підготовка співробітників до роботи з новими технологіями.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71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CDC84-480D-4A00-AB6E-DA1E94480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2330"/>
          </a:xfrm>
        </p:spPr>
        <p:txBody>
          <a:bodyPr>
            <a:normAutofit fontScale="90000"/>
          </a:bodyPr>
          <a:lstStyle/>
          <a:p>
            <a:br>
              <a:rPr lang="uk-UA" sz="3100" b="1" dirty="0"/>
            </a:br>
            <a:r>
              <a:rPr lang="uk-UA" sz="3100" b="1" dirty="0"/>
              <a:t>Основні кроки для побудови ІТ-стратегії: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F76DEF-D45C-4371-8E4D-4C0BF416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7456"/>
            <a:ext cx="10515600" cy="5299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/>
              <a:t>1. Аналіз поточного стану:</a:t>
            </a:r>
            <a:endParaRPr lang="uk-UA" dirty="0"/>
          </a:p>
          <a:p>
            <a:pPr lvl="1"/>
            <a:r>
              <a:rPr lang="uk-UA" dirty="0"/>
              <a:t>Оцінка існуючих ІТ-інфраструктури, програмного забезпечення та обладнання.</a:t>
            </a:r>
          </a:p>
          <a:p>
            <a:pPr lvl="1"/>
            <a:r>
              <a:rPr lang="uk-UA" dirty="0"/>
              <a:t>Виявлення сильних і слабких сторін, а також потенційних ризиків.</a:t>
            </a:r>
          </a:p>
          <a:p>
            <a:pPr lvl="1"/>
            <a:r>
              <a:rPr lang="uk-UA" dirty="0"/>
              <a:t>Аналіз потреб бізнесу та виявлення областей, де ІТ можуть принести найбільшу користь.</a:t>
            </a:r>
          </a:p>
          <a:p>
            <a:pPr marL="0" indent="0">
              <a:buNone/>
            </a:pPr>
            <a:r>
              <a:rPr lang="uk-UA" b="1" dirty="0"/>
              <a:t>2. Визначення цілей:</a:t>
            </a:r>
            <a:endParaRPr lang="uk-UA" dirty="0"/>
          </a:p>
          <a:p>
            <a:pPr lvl="1"/>
            <a:r>
              <a:rPr lang="uk-UA" dirty="0"/>
              <a:t>Сформулювати чіткі і вимірювані цілі, які ІТ-стратегія має досягти.</a:t>
            </a:r>
          </a:p>
          <a:p>
            <a:pPr lvl="1"/>
            <a:r>
              <a:rPr lang="uk-UA" dirty="0"/>
              <a:t>Приклади цілей: підвищення ефективності роботи співробітників, зниження витрат, збільшення продажів, поліпшення обслуговування клієнтів.</a:t>
            </a:r>
          </a:p>
          <a:p>
            <a:pPr marL="0" indent="0">
              <a:buNone/>
            </a:pPr>
            <a:r>
              <a:rPr lang="uk-UA" b="1" dirty="0"/>
              <a:t>3. Розробка плану дій:</a:t>
            </a:r>
            <a:endParaRPr lang="uk-UA" dirty="0"/>
          </a:p>
          <a:p>
            <a:pPr lvl="1"/>
            <a:r>
              <a:rPr lang="uk-UA" dirty="0"/>
              <a:t>Скласти детальний план заходів, включаючи: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uk-UA" dirty="0"/>
              <a:t>Вибір технологій та інструментів.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uk-UA" dirty="0"/>
              <a:t>Розподіл ресурсів (бюджет, персонал).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uk-UA" dirty="0"/>
              <a:t>Визначення термінів реалізації.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uk-UA" dirty="0"/>
              <a:t>Розробка процедур безпеки даних.</a:t>
            </a:r>
          </a:p>
          <a:p>
            <a:pPr marL="0" indent="0">
              <a:buNone/>
            </a:pPr>
            <a:r>
              <a:rPr lang="uk-UA" b="1" dirty="0"/>
              <a:t>4. Реалізація та моніторинг:</a:t>
            </a:r>
            <a:endParaRPr lang="uk-UA" dirty="0"/>
          </a:p>
          <a:p>
            <a:pPr lvl="1"/>
            <a:r>
              <a:rPr lang="uk-UA" dirty="0"/>
              <a:t>Поступове впровадження розроблених рішень.</a:t>
            </a:r>
          </a:p>
          <a:p>
            <a:pPr lvl="1"/>
            <a:r>
              <a:rPr lang="uk-UA" dirty="0"/>
              <a:t>Постійний моніторинг ефективності ІТ-стратегії.</a:t>
            </a:r>
          </a:p>
          <a:p>
            <a:pPr lvl="1"/>
            <a:r>
              <a:rPr lang="uk-UA" dirty="0"/>
              <a:t>Внесення необхідних коригувань.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071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05C50-55F1-4F65-A4C3-7A1ED0AC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Ключові елементи ефективної ІТ-стратегії: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E4AB348-9077-4134-BBA9-9B78AE2D7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Гнучкість:</a:t>
            </a:r>
            <a:r>
              <a:rPr lang="uk-UA" dirty="0"/>
              <a:t> Здатність адаптуватися до змін ринку та технологій.</a:t>
            </a:r>
          </a:p>
          <a:p>
            <a:r>
              <a:rPr lang="uk-UA" b="1" dirty="0"/>
              <a:t>Інтеграція:</a:t>
            </a:r>
            <a:r>
              <a:rPr lang="uk-UA" dirty="0"/>
              <a:t> Об'єднання всіх ІТ-систем в єдину екосистему.</a:t>
            </a:r>
          </a:p>
          <a:p>
            <a:r>
              <a:rPr lang="uk-UA" b="1" dirty="0"/>
              <a:t>Безпека:</a:t>
            </a:r>
            <a:r>
              <a:rPr lang="uk-UA" dirty="0"/>
              <a:t> Захист даних від </a:t>
            </a:r>
            <a:r>
              <a:rPr lang="uk-UA" dirty="0" err="1"/>
              <a:t>кіберзагроз</a:t>
            </a:r>
            <a:r>
              <a:rPr lang="uk-UA" dirty="0"/>
              <a:t>.</a:t>
            </a:r>
          </a:p>
          <a:p>
            <a:r>
              <a:rPr lang="uk-UA" b="1" dirty="0"/>
              <a:t>Масштабованість:</a:t>
            </a:r>
            <a:r>
              <a:rPr lang="uk-UA" dirty="0"/>
              <a:t> Здатність масштабувати ІТ-інфраструктуру відповідно до зростання бізнесу.</a:t>
            </a:r>
          </a:p>
          <a:p>
            <a:r>
              <a:rPr lang="uk-UA" b="1" dirty="0"/>
              <a:t>Орієнтація на користувача:</a:t>
            </a:r>
            <a:r>
              <a:rPr lang="uk-UA" dirty="0"/>
              <a:t> Забезпечення зручності використання ІТ-систем для співробітників.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356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AE907-1850-44BA-971E-A99AB449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6"/>
          </a:xfrm>
        </p:spPr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Що варто враховувати при розробці ІТ-стратегії: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DDCC830-992B-4F55-BA73-5D1B730E8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818"/>
            <a:ext cx="10515600" cy="4699145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Розмір і специфіку бізнесу:</a:t>
            </a:r>
            <a:r>
              <a:rPr lang="uk-UA" dirty="0"/>
              <a:t> Для великих корпорацій та малих підприємств потрібні різні підходи.</a:t>
            </a:r>
          </a:p>
          <a:p>
            <a:r>
              <a:rPr lang="uk-UA" b="1" dirty="0"/>
              <a:t>Бюджет:</a:t>
            </a:r>
            <a:r>
              <a:rPr lang="uk-UA" dirty="0"/>
              <a:t> Виділення достатніх ресурсів для реалізації стратегії.</a:t>
            </a:r>
          </a:p>
          <a:p>
            <a:r>
              <a:rPr lang="uk-UA" b="1" dirty="0"/>
              <a:t>Кваліфікація персоналу:</a:t>
            </a:r>
            <a:r>
              <a:rPr lang="uk-UA" dirty="0"/>
              <a:t> Наявність необхідних фахівців або можливість їх залучення.</a:t>
            </a:r>
          </a:p>
          <a:p>
            <a:r>
              <a:rPr lang="uk-UA" b="1" dirty="0"/>
              <a:t>Тенденції розвитку ІТ:</a:t>
            </a:r>
            <a:r>
              <a:rPr lang="uk-UA" dirty="0"/>
              <a:t> Слідкувати за новими технологіями та їх потенційним впливом на бізнес.</a:t>
            </a:r>
          </a:p>
          <a:p>
            <a:pPr marL="0" indent="0">
              <a:buNone/>
            </a:pPr>
            <a:r>
              <a:rPr lang="uk-UA" sz="4600" b="1" i="1" dirty="0"/>
              <a:t>Рекомендації:</a:t>
            </a:r>
            <a:endParaRPr lang="uk-UA" sz="4600" i="1" dirty="0"/>
          </a:p>
          <a:p>
            <a:r>
              <a:rPr lang="uk-UA" b="1" dirty="0"/>
              <a:t>Залучайте фахівців:</a:t>
            </a:r>
            <a:r>
              <a:rPr lang="uk-UA" dirty="0"/>
              <a:t> Для розробки та реалізації ІТ-стратегії залучайте досвідчених ІТ-консультантів.</a:t>
            </a:r>
          </a:p>
          <a:p>
            <a:r>
              <a:rPr lang="uk-UA" b="1" dirty="0"/>
              <a:t>Співпрацюйте з бізнес-підрозділами:</a:t>
            </a:r>
            <a:r>
              <a:rPr lang="uk-UA" dirty="0"/>
              <a:t> Забезпечте взаємодію між ІТ-відділом та іншими підрозділами компанії.</a:t>
            </a:r>
          </a:p>
          <a:p>
            <a:r>
              <a:rPr lang="uk-UA" b="1" dirty="0"/>
              <a:t>Регулярно оцінюйте ефективність:</a:t>
            </a:r>
            <a:r>
              <a:rPr lang="uk-UA" dirty="0"/>
              <a:t> Проводите регулярний аудит ІТ-інфраструктури та коригуйте стратегію за необхідності.</a:t>
            </a:r>
          </a:p>
          <a:p>
            <a:r>
              <a:rPr lang="uk-UA" b="1" dirty="0"/>
              <a:t>Будьте готові до змін:</a:t>
            </a:r>
            <a:r>
              <a:rPr lang="uk-UA" dirty="0"/>
              <a:t> ІТ-світ постійно змінюється, тому будьте готові адаптувати свою стратегію.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369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7E437-D5E8-4E9B-8D84-B2F9F458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sz="3600" b="1" dirty="0" err="1"/>
              <a:t>Приклади</a:t>
            </a:r>
            <a:r>
              <a:rPr lang="ru-RU" sz="3600" b="1" dirty="0"/>
              <a:t> ІТ-</a:t>
            </a:r>
            <a:r>
              <a:rPr lang="ru-RU" sz="3600" b="1" dirty="0" err="1"/>
              <a:t>проектів</a:t>
            </a:r>
            <a:r>
              <a:rPr lang="ru-RU" sz="3600" b="1" dirty="0"/>
              <a:t>, </a:t>
            </a:r>
            <a:r>
              <a:rPr lang="ru-RU" sz="3600" b="1" dirty="0" err="1"/>
              <a:t>які</a:t>
            </a:r>
            <a:r>
              <a:rPr lang="ru-RU" sz="3600" b="1" dirty="0"/>
              <a:t> </a:t>
            </a:r>
            <a:r>
              <a:rPr lang="ru-RU" sz="3600" b="1" dirty="0" err="1"/>
              <a:t>можуть</a:t>
            </a:r>
            <a:r>
              <a:rPr lang="ru-RU" sz="3600" b="1" dirty="0"/>
              <a:t> бути </a:t>
            </a:r>
            <a:r>
              <a:rPr lang="ru-RU" sz="3600" b="1" dirty="0" err="1"/>
              <a:t>включені</a:t>
            </a:r>
            <a:r>
              <a:rPr lang="ru-RU" sz="3600" b="1" dirty="0"/>
              <a:t> в </a:t>
            </a:r>
            <a:r>
              <a:rPr lang="ru-RU" sz="3600" b="1" dirty="0" err="1"/>
              <a:t>стратегію</a:t>
            </a:r>
            <a:r>
              <a:rPr lang="ru-RU" sz="3600" b="1" dirty="0"/>
              <a:t>: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F1CF4F-AF92-446A-9985-BD4D7D47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документообігу</a:t>
            </a:r>
            <a:r>
              <a:rPr lang="ru-RU" dirty="0"/>
              <a:t>.</a:t>
            </a:r>
          </a:p>
          <a:p>
            <a:r>
              <a:rPr lang="ru-RU" dirty="0" err="1"/>
              <a:t>Автоматизація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та </a:t>
            </a:r>
            <a:r>
              <a:rPr lang="ru-RU" dirty="0" err="1"/>
              <a:t>організацій</a:t>
            </a:r>
            <a:r>
              <a:rPr lang="ru-RU" dirty="0"/>
              <a:t>.</a:t>
            </a:r>
          </a:p>
          <a:p>
            <a:r>
              <a:rPr lang="ru-RU" dirty="0" err="1"/>
              <a:t>Створення</a:t>
            </a:r>
            <a:r>
              <a:rPr lang="ru-RU" dirty="0"/>
              <a:t> корпоративного порталу.</a:t>
            </a:r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мобільного</a:t>
            </a:r>
            <a:r>
              <a:rPr lang="ru-RU" dirty="0"/>
              <a:t> </a:t>
            </a:r>
            <a:r>
              <a:rPr lang="ru-RU" dirty="0" err="1"/>
              <a:t>додатку</a:t>
            </a:r>
            <a:r>
              <a:rPr lang="ru-RU" dirty="0"/>
              <a:t> для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</a:t>
            </a:r>
          </a:p>
          <a:p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7220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677</Words>
  <Application>Microsoft Office PowerPoint</Application>
  <PresentationFormat>Широкий екран</PresentationFormat>
  <Paragraphs>70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Тема Office</vt:lpstr>
      <vt:lpstr>Теоретичні основи інформаційних технологій в бізнесі</vt:lpstr>
      <vt:lpstr> Чому ІТ так важливі для бізнесу? </vt:lpstr>
      <vt:lpstr>Які ІТ-інструменти використовують у бізнесі? </vt:lpstr>
      <vt:lpstr> Приклади використання ІТ у різних сферах бізнесу </vt:lpstr>
      <vt:lpstr> Виклики та перспективи </vt:lpstr>
      <vt:lpstr> Основні кроки для побудови ІТ-стратегії: </vt:lpstr>
      <vt:lpstr> Ключові елементи ефективної ІТ-стратегії: </vt:lpstr>
      <vt:lpstr> Що варто враховувати при розробці ІТ-стратегії: </vt:lpstr>
      <vt:lpstr> Приклади ІТ-проектів, які можуть бути включені в стратегію: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в бізнесі</dc:title>
  <dc:creator>Оксана</dc:creator>
  <cp:lastModifiedBy>Оксана</cp:lastModifiedBy>
  <cp:revision>7</cp:revision>
  <dcterms:created xsi:type="dcterms:W3CDTF">2024-09-02T14:25:52Z</dcterms:created>
  <dcterms:modified xsi:type="dcterms:W3CDTF">2024-09-04T11:45:19Z</dcterms:modified>
</cp:coreProperties>
</file>