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6"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64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_rels/data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7C2FF6-442F-4F08-9285-FDEDA69FB15F}"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uk-UA"/>
        </a:p>
      </dgm:t>
    </dgm:pt>
    <dgm:pt modelId="{DECA5DB9-C2AD-4D0E-8981-4596B6D9BF5A}">
      <dgm:prSet phldrT="[Текст]" custT="1"/>
      <dgm:spPr/>
      <dgm:t>
        <a:bodyPr/>
        <a:lstStyle/>
        <a:p>
          <a:pPr>
            <a:lnSpc>
              <a:spcPct val="100000"/>
            </a:lnSpc>
            <a:spcAft>
              <a:spcPts val="0"/>
            </a:spcAft>
          </a:pPr>
          <a:r>
            <a:rPr lang="ru-RU" sz="1400" dirty="0" err="1" smtClean="0">
              <a:latin typeface="Times New Roman" panose="02020603050405020304" pitchFamily="18" charset="0"/>
              <a:cs typeface="Times New Roman" panose="02020603050405020304" pitchFamily="18" charset="0"/>
            </a:rPr>
            <a:t>По-перше</a:t>
          </a:r>
          <a:r>
            <a:rPr lang="ru-RU" sz="1400" dirty="0" smtClean="0">
              <a:latin typeface="Times New Roman" panose="02020603050405020304" pitchFamily="18" charset="0"/>
              <a:cs typeface="Times New Roman" panose="02020603050405020304" pitchFamily="18" charset="0"/>
            </a:rPr>
            <a:t>, PR є формою непрямого </a:t>
          </a:r>
          <a:r>
            <a:rPr lang="ru-RU" sz="1400" dirty="0" err="1" smtClean="0">
              <a:latin typeface="Times New Roman" panose="02020603050405020304" pitchFamily="18" charset="0"/>
              <a:cs typeface="Times New Roman" panose="02020603050405020304" pitchFamily="18" charset="0"/>
            </a:rPr>
            <a:t>впливу</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компанії</a:t>
          </a:r>
          <a:r>
            <a:rPr lang="ru-RU" sz="1400" dirty="0" smtClean="0">
              <a:latin typeface="Times New Roman" panose="02020603050405020304" pitchFamily="18" charset="0"/>
              <a:cs typeface="Times New Roman" panose="02020603050405020304" pitchFamily="18" charset="0"/>
            </a:rPr>
            <a:t> на </a:t>
          </a:r>
          <a:r>
            <a:rPr lang="ru-RU" sz="1400" dirty="0" err="1" smtClean="0">
              <a:latin typeface="Times New Roman" panose="02020603050405020304" pitchFamily="18" charset="0"/>
              <a:cs typeface="Times New Roman" panose="02020603050405020304" pitchFamily="18" charset="0"/>
            </a:rPr>
            <a:t>споживачів</a:t>
          </a:r>
          <a:r>
            <a:rPr lang="ru-RU" sz="1400" dirty="0" smtClean="0">
              <a:latin typeface="Times New Roman" panose="02020603050405020304" pitchFamily="18" charset="0"/>
              <a:cs typeface="Times New Roman" panose="02020603050405020304" pitchFamily="18" charset="0"/>
            </a:rPr>
            <a:t> та </a:t>
          </a:r>
          <a:r>
            <a:rPr lang="ru-RU" sz="1400" dirty="0" err="1" smtClean="0">
              <a:latin typeface="Times New Roman" panose="02020603050405020304" pitchFamily="18" charset="0"/>
              <a:cs typeface="Times New Roman" panose="02020603050405020304" pitchFamily="18" charset="0"/>
            </a:rPr>
            <a:t>інших</a:t>
          </a:r>
          <a:r>
            <a:rPr lang="ru-RU" sz="1400" dirty="0" smtClean="0">
              <a:latin typeface="Times New Roman" panose="02020603050405020304" pitchFamily="18" charset="0"/>
              <a:cs typeface="Times New Roman" panose="02020603050405020304" pitchFamily="18" charset="0"/>
            </a:rPr>
            <a:t> </a:t>
          </a:r>
          <a:r>
            <a:rPr lang="uk-UA" sz="1400" dirty="0" smtClean="0">
              <a:latin typeface="Times New Roman" panose="02020603050405020304" pitchFamily="18" charset="0"/>
              <a:cs typeface="Times New Roman" panose="02020603050405020304" pitchFamily="18" charset="0"/>
            </a:rPr>
            <a:t>суб’єктів, від яких залежить досягнення компанією її цілей, він є більш тонкою, більш </a:t>
          </a:r>
          <a:r>
            <a:rPr lang="ru-RU" sz="1400" dirty="0" err="1" smtClean="0">
              <a:latin typeface="Times New Roman" panose="02020603050405020304" pitchFamily="18" charset="0"/>
              <a:cs typeface="Times New Roman" panose="02020603050405020304" pitchFamily="18" charset="0"/>
            </a:rPr>
            <a:t>вишуканою</a:t>
          </a:r>
          <a:r>
            <a:rPr lang="ru-RU" sz="1400" dirty="0" smtClean="0">
              <a:latin typeface="Times New Roman" panose="02020603050405020304" pitchFamily="18" charset="0"/>
              <a:cs typeface="Times New Roman" panose="02020603050405020304" pitchFamily="18" charset="0"/>
            </a:rPr>
            <a:t> формою </a:t>
          </a:r>
          <a:r>
            <a:rPr lang="ru-RU" sz="1400" dirty="0" err="1" smtClean="0">
              <a:latin typeface="Times New Roman" panose="02020603050405020304" pitchFamily="18" charset="0"/>
              <a:cs typeface="Times New Roman" panose="02020603050405020304" pitchFamily="18" charset="0"/>
            </a:rPr>
            <a:t>впливу</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ніж</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скажімо</a:t>
          </a:r>
          <a:r>
            <a:rPr lang="ru-RU" sz="1400" dirty="0" smtClean="0">
              <a:latin typeface="Times New Roman" panose="02020603050405020304" pitchFamily="18" charset="0"/>
              <a:cs typeface="Times New Roman" panose="02020603050405020304" pitchFamily="18" charset="0"/>
            </a:rPr>
            <a:t>, реклама </a:t>
          </a:r>
          <a:r>
            <a:rPr lang="ru-RU" sz="1400" dirty="0" err="1" smtClean="0">
              <a:latin typeface="Times New Roman" panose="02020603050405020304" pitchFamily="18" charset="0"/>
              <a:cs typeface="Times New Roman" panose="02020603050405020304" pitchFamily="18" charset="0"/>
            </a:rPr>
            <a:t>або</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стимулювання</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продажів</a:t>
          </a:r>
          <a:r>
            <a:rPr lang="ru-RU" sz="1400" dirty="0" smtClean="0">
              <a:latin typeface="Times New Roman" panose="02020603050405020304" pitchFamily="18" charset="0"/>
              <a:cs typeface="Times New Roman" panose="02020603050405020304" pitchFamily="18" charset="0"/>
            </a:rPr>
            <a:t>. PR </a:t>
          </a:r>
          <a:r>
            <a:rPr lang="ru-RU" sz="1400" dirty="0" err="1" smtClean="0">
              <a:latin typeface="Times New Roman" panose="02020603050405020304" pitchFamily="18" charset="0"/>
              <a:cs typeface="Times New Roman" panose="02020603050405020304" pitchFamily="18" charset="0"/>
            </a:rPr>
            <a:t>виключає</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використання</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прямих</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звернень</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щодо</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доцільності</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придбання</a:t>
          </a:r>
          <a:r>
            <a:rPr lang="ru-RU" sz="1400" dirty="0" smtClean="0">
              <a:latin typeface="Times New Roman" panose="02020603050405020304" pitchFamily="18" charset="0"/>
              <a:cs typeface="Times New Roman" panose="02020603050405020304" pitchFamily="18" charset="0"/>
            </a:rPr>
            <a:t> товару; </a:t>
          </a:r>
          <a:r>
            <a:rPr lang="ru-RU" sz="1400" dirty="0" err="1" smtClean="0">
              <a:latin typeface="Times New Roman" panose="02020603050405020304" pitchFamily="18" charset="0"/>
              <a:cs typeface="Times New Roman" panose="02020603050405020304" pitchFamily="18" charset="0"/>
            </a:rPr>
            <a:t>це</a:t>
          </a:r>
          <a:endParaRPr lang="uk-UA" sz="1400" dirty="0" smtClean="0">
            <a:latin typeface="Times New Roman" panose="02020603050405020304" pitchFamily="18" charset="0"/>
            <a:cs typeface="Times New Roman" panose="02020603050405020304" pitchFamily="18" charset="0"/>
          </a:endParaRPr>
        </a:p>
        <a:p>
          <a:pPr>
            <a:lnSpc>
              <a:spcPct val="100000"/>
            </a:lnSpc>
            <a:spcAft>
              <a:spcPts val="0"/>
            </a:spcAft>
          </a:pPr>
          <a:r>
            <a:rPr lang="ru-RU" sz="1400" dirty="0" err="1" smtClean="0">
              <a:latin typeface="Times New Roman" panose="02020603050405020304" pitchFamily="18" charset="0"/>
              <a:cs typeface="Times New Roman" panose="02020603050405020304" pitchFamily="18" charset="0"/>
            </a:rPr>
            <a:t>натяки</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це</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опосередковане</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спрямування</a:t>
          </a:r>
          <a:r>
            <a:rPr lang="ru-RU" sz="1400" dirty="0" smtClean="0">
              <a:latin typeface="Times New Roman" panose="02020603050405020304" pitchFamily="18" charset="0"/>
              <a:cs typeface="Times New Roman" panose="02020603050405020304" pitchFamily="18" charset="0"/>
            </a:rPr>
            <a:t> думки </a:t>
          </a:r>
          <a:r>
            <a:rPr lang="ru-RU" sz="1400" dirty="0" err="1" smtClean="0">
              <a:latin typeface="Times New Roman" panose="02020603050405020304" pitchFamily="18" charset="0"/>
              <a:cs typeface="Times New Roman" panose="02020603050405020304" pitchFamily="18" charset="0"/>
            </a:rPr>
            <a:t>споживача</a:t>
          </a:r>
          <a:r>
            <a:rPr lang="ru-RU" sz="1400" dirty="0" smtClean="0">
              <a:latin typeface="Times New Roman" panose="02020603050405020304" pitchFamily="18" charset="0"/>
              <a:cs typeface="Times New Roman" panose="02020603050405020304" pitchFamily="18" charset="0"/>
            </a:rPr>
            <a:t> в </a:t>
          </a:r>
          <a:r>
            <a:rPr lang="ru-RU" sz="1400" dirty="0" err="1" smtClean="0">
              <a:latin typeface="Times New Roman" panose="02020603050405020304" pitchFamily="18" charset="0"/>
              <a:cs typeface="Times New Roman" panose="02020603050405020304" pitchFamily="18" charset="0"/>
            </a:rPr>
            <a:t>необхідне</a:t>
          </a:r>
          <a:r>
            <a:rPr lang="ru-RU" sz="1400" dirty="0" smtClean="0">
              <a:latin typeface="Times New Roman" panose="02020603050405020304" pitchFamily="18" charset="0"/>
              <a:cs typeface="Times New Roman" panose="02020603050405020304" pitchFamily="18" charset="0"/>
            </a:rPr>
            <a:t> русло. </a:t>
          </a:r>
          <a:endParaRPr lang="uk-UA" sz="1400" dirty="0">
            <a:latin typeface="Times New Roman" panose="02020603050405020304" pitchFamily="18" charset="0"/>
            <a:cs typeface="Times New Roman" panose="02020603050405020304" pitchFamily="18" charset="0"/>
          </a:endParaRPr>
        </a:p>
      </dgm:t>
    </dgm:pt>
    <dgm:pt modelId="{FCF292CC-7B7B-4FD5-94BF-34C9B6465BC9}" type="parTrans" cxnId="{22D14F26-A2A3-4ED7-AB6C-64D7B58AFBC3}">
      <dgm:prSet/>
      <dgm:spPr/>
      <dgm:t>
        <a:bodyPr/>
        <a:lstStyle/>
        <a:p>
          <a:pPr>
            <a:lnSpc>
              <a:spcPct val="100000"/>
            </a:lnSpc>
          </a:pPr>
          <a:endParaRPr lang="uk-UA" sz="1200">
            <a:latin typeface="Times New Roman" panose="02020603050405020304" pitchFamily="18" charset="0"/>
            <a:cs typeface="Times New Roman" panose="02020603050405020304" pitchFamily="18" charset="0"/>
          </a:endParaRPr>
        </a:p>
      </dgm:t>
    </dgm:pt>
    <dgm:pt modelId="{FEBAC0F4-4AC7-4620-938A-25590508E89F}" type="sibTrans" cxnId="{22D14F26-A2A3-4ED7-AB6C-64D7B58AFBC3}">
      <dgm:prSet/>
      <dgm:spPr/>
      <dgm:t>
        <a:bodyPr/>
        <a:lstStyle/>
        <a:p>
          <a:pPr>
            <a:lnSpc>
              <a:spcPct val="100000"/>
            </a:lnSpc>
          </a:pPr>
          <a:endParaRPr lang="uk-UA" sz="1200">
            <a:latin typeface="Times New Roman" panose="02020603050405020304" pitchFamily="18" charset="0"/>
            <a:cs typeface="Times New Roman" panose="02020603050405020304" pitchFamily="18" charset="0"/>
          </a:endParaRPr>
        </a:p>
      </dgm:t>
    </dgm:pt>
    <dgm:pt modelId="{578004C9-F255-44B9-8CF6-9FFBDB6AAC3B}">
      <dgm:prSet phldrT="[Текст]" custT="1"/>
      <dgm:spPr/>
      <dgm:t>
        <a:bodyPr/>
        <a:lstStyle/>
        <a:p>
          <a:pPr>
            <a:lnSpc>
              <a:spcPct val="100000"/>
            </a:lnSpc>
          </a:pPr>
          <a:r>
            <a:rPr lang="ru-RU" sz="1300" dirty="0" err="1" smtClean="0">
              <a:latin typeface="Times New Roman" panose="02020603050405020304" pitchFamily="18" charset="0"/>
              <a:cs typeface="Times New Roman" panose="02020603050405020304" pitchFamily="18" charset="0"/>
            </a:rPr>
            <a:t>По-третє</a:t>
          </a:r>
          <a:r>
            <a:rPr lang="ru-RU" sz="1300" dirty="0" smtClean="0">
              <a:latin typeface="Times New Roman" panose="02020603050405020304" pitchFamily="18" charset="0"/>
              <a:cs typeface="Times New Roman" panose="02020603050405020304" pitchFamily="18" charset="0"/>
            </a:rPr>
            <a:t>, в </a:t>
          </a:r>
          <a:r>
            <a:rPr lang="ru-RU" sz="1300" dirty="0" err="1" smtClean="0">
              <a:latin typeface="Times New Roman" panose="02020603050405020304" pitchFamily="18" charset="0"/>
              <a:cs typeface="Times New Roman" panose="02020603050405020304" pitchFamily="18" charset="0"/>
            </a:rPr>
            <a:t>умовах</a:t>
          </a:r>
          <a:r>
            <a:rPr lang="ru-RU" sz="1300" dirty="0" smtClean="0">
              <a:latin typeface="Times New Roman" panose="02020603050405020304" pitchFamily="18" charset="0"/>
              <a:cs typeface="Times New Roman" panose="02020603050405020304" pitchFamily="18" charset="0"/>
            </a:rPr>
            <a:t> </a:t>
          </a:r>
          <a:r>
            <a:rPr lang="ru-RU" sz="1300" dirty="0" err="1" smtClean="0">
              <a:latin typeface="Times New Roman" panose="02020603050405020304" pitchFamily="18" charset="0"/>
              <a:cs typeface="Times New Roman" panose="02020603050405020304" pitchFamily="18" charset="0"/>
            </a:rPr>
            <a:t>конкурентних</a:t>
          </a:r>
          <a:r>
            <a:rPr lang="ru-RU" sz="1300" dirty="0" smtClean="0">
              <a:latin typeface="Times New Roman" panose="02020603050405020304" pitchFamily="18" charset="0"/>
              <a:cs typeface="Times New Roman" panose="02020603050405020304" pitchFamily="18" charset="0"/>
            </a:rPr>
            <a:t> </a:t>
          </a:r>
          <a:r>
            <a:rPr lang="ru-RU" sz="1300" dirty="0" err="1" smtClean="0">
              <a:latin typeface="Times New Roman" panose="02020603050405020304" pitchFamily="18" charset="0"/>
              <a:cs typeface="Times New Roman" panose="02020603050405020304" pitchFamily="18" charset="0"/>
            </a:rPr>
            <a:t>ринків</a:t>
          </a:r>
          <a:r>
            <a:rPr lang="ru-RU" sz="1300" dirty="0" smtClean="0">
              <a:latin typeface="Times New Roman" panose="02020603050405020304" pitchFamily="18" charset="0"/>
              <a:cs typeface="Times New Roman" panose="02020603050405020304" pitchFamily="18" charset="0"/>
            </a:rPr>
            <a:t> </a:t>
          </a:r>
          <a:r>
            <a:rPr lang="ru-RU" sz="1300" dirty="0" err="1" smtClean="0">
              <a:latin typeface="Times New Roman" panose="02020603050405020304" pitchFamily="18" charset="0"/>
              <a:cs typeface="Times New Roman" panose="02020603050405020304" pitchFamily="18" charset="0"/>
            </a:rPr>
            <a:t>всі</a:t>
          </a:r>
          <a:r>
            <a:rPr lang="ru-RU" sz="1300" dirty="0" smtClean="0">
              <a:latin typeface="Times New Roman" panose="02020603050405020304" pitchFamily="18" charset="0"/>
              <a:cs typeface="Times New Roman" panose="02020603050405020304" pitchFamily="18" charset="0"/>
            </a:rPr>
            <a:t> </a:t>
          </a:r>
          <a:r>
            <a:rPr lang="ru-RU" sz="1300" dirty="0" err="1" smtClean="0">
              <a:latin typeface="Times New Roman" panose="02020603050405020304" pitchFamily="18" charset="0"/>
              <a:cs typeface="Times New Roman" panose="02020603050405020304" pitchFamily="18" charset="0"/>
            </a:rPr>
            <a:t>товарні</a:t>
          </a:r>
          <a:r>
            <a:rPr lang="ru-RU" sz="1300" dirty="0" smtClean="0">
              <a:latin typeface="Times New Roman" panose="02020603050405020304" pitchFamily="18" charset="0"/>
              <a:cs typeface="Times New Roman" panose="02020603050405020304" pitchFamily="18" charset="0"/>
            </a:rPr>
            <a:t> </a:t>
          </a:r>
          <a:r>
            <a:rPr lang="ru-RU" sz="1300" dirty="0" err="1" smtClean="0">
              <a:latin typeface="Times New Roman" panose="02020603050405020304" pitchFamily="18" charset="0"/>
              <a:cs typeface="Times New Roman" panose="02020603050405020304" pitchFamily="18" charset="0"/>
            </a:rPr>
            <a:t>новації</a:t>
          </a:r>
          <a:r>
            <a:rPr lang="ru-RU" sz="1300" dirty="0" smtClean="0">
              <a:latin typeface="Times New Roman" panose="02020603050405020304" pitchFamily="18" charset="0"/>
              <a:cs typeface="Times New Roman" panose="02020603050405020304" pitchFamily="18" charset="0"/>
            </a:rPr>
            <a:t> </a:t>
          </a:r>
          <a:r>
            <a:rPr lang="ru-RU" sz="1300" dirty="0" err="1" smtClean="0">
              <a:latin typeface="Times New Roman" panose="02020603050405020304" pitchFamily="18" charset="0"/>
              <a:cs typeface="Times New Roman" panose="02020603050405020304" pitchFamily="18" charset="0"/>
            </a:rPr>
            <a:t>досить</a:t>
          </a:r>
          <a:r>
            <a:rPr lang="ru-RU" sz="1300" dirty="0" smtClean="0">
              <a:latin typeface="Times New Roman" panose="02020603050405020304" pitchFamily="18" charset="0"/>
              <a:cs typeface="Times New Roman" panose="02020603050405020304" pitchFamily="18" charset="0"/>
            </a:rPr>
            <a:t> </a:t>
          </a:r>
          <a:r>
            <a:rPr lang="ru-RU" sz="1300" dirty="0" err="1" smtClean="0">
              <a:latin typeface="Times New Roman" panose="02020603050405020304" pitchFamily="18" charset="0"/>
              <a:cs typeface="Times New Roman" panose="02020603050405020304" pitchFamily="18" charset="0"/>
            </a:rPr>
            <a:t>швидко</a:t>
          </a:r>
          <a:r>
            <a:rPr lang="ru-RU" sz="1300" dirty="0" smtClean="0">
              <a:latin typeface="Times New Roman" panose="02020603050405020304" pitchFamily="18" charset="0"/>
              <a:cs typeface="Times New Roman" panose="02020603050405020304" pitchFamily="18" charset="0"/>
            </a:rPr>
            <a:t> </a:t>
          </a:r>
          <a:r>
            <a:rPr lang="ru-RU" sz="1300" dirty="0" err="1" smtClean="0">
              <a:latin typeface="Times New Roman" panose="02020603050405020304" pitchFamily="18" charset="0"/>
              <a:cs typeface="Times New Roman" panose="02020603050405020304" pitchFamily="18" charset="0"/>
            </a:rPr>
            <a:t>копіюються</a:t>
          </a:r>
          <a:r>
            <a:rPr lang="ru-RU" sz="1300" dirty="0" smtClean="0">
              <a:latin typeface="Times New Roman" panose="02020603050405020304" pitchFamily="18" charset="0"/>
              <a:cs typeface="Times New Roman" panose="02020603050405020304" pitchFamily="18" charset="0"/>
            </a:rPr>
            <a:t>. </a:t>
          </a:r>
          <a:r>
            <a:rPr lang="ru-RU" sz="1300" dirty="0" err="1" smtClean="0">
              <a:latin typeface="Times New Roman" panose="02020603050405020304" pitchFamily="18" charset="0"/>
              <a:cs typeface="Times New Roman" panose="02020603050405020304" pitchFamily="18" charset="0"/>
            </a:rPr>
            <a:t>Це</a:t>
          </a:r>
          <a:r>
            <a:rPr lang="ru-RU" sz="1300" dirty="0" smtClean="0">
              <a:latin typeface="Times New Roman" panose="02020603050405020304" pitchFamily="18" charset="0"/>
              <a:cs typeface="Times New Roman" panose="02020603050405020304" pitchFamily="18" charset="0"/>
            </a:rPr>
            <a:t> </a:t>
          </a:r>
          <a:r>
            <a:rPr lang="ru-RU" sz="1300" dirty="0" err="1" smtClean="0">
              <a:latin typeface="Times New Roman" panose="02020603050405020304" pitchFamily="18" charset="0"/>
              <a:cs typeface="Times New Roman" panose="02020603050405020304" pitchFamily="18" charset="0"/>
            </a:rPr>
            <a:t>зменшує</a:t>
          </a:r>
          <a:r>
            <a:rPr lang="ru-RU" sz="1300" dirty="0" smtClean="0">
              <a:latin typeface="Times New Roman" panose="02020603050405020304" pitchFamily="18" charset="0"/>
              <a:cs typeface="Times New Roman" panose="02020603050405020304" pitchFamily="18" charset="0"/>
            </a:rPr>
            <a:t> той </a:t>
          </a:r>
          <a:r>
            <a:rPr lang="ru-RU" sz="1300" dirty="0" err="1" smtClean="0">
              <a:latin typeface="Times New Roman" panose="02020603050405020304" pitchFamily="18" charset="0"/>
              <a:cs typeface="Times New Roman" panose="02020603050405020304" pitchFamily="18" charset="0"/>
            </a:rPr>
            <a:t>проміжок</a:t>
          </a:r>
          <a:r>
            <a:rPr lang="ru-RU" sz="1300" dirty="0" smtClean="0">
              <a:latin typeface="Times New Roman" panose="02020603050405020304" pitchFamily="18" charset="0"/>
              <a:cs typeface="Times New Roman" panose="02020603050405020304" pitchFamily="18" charset="0"/>
            </a:rPr>
            <a:t> часу, </a:t>
          </a:r>
          <a:r>
            <a:rPr lang="ru-RU" sz="1300" dirty="0" err="1" smtClean="0">
              <a:latin typeface="Times New Roman" panose="02020603050405020304" pitchFamily="18" charset="0"/>
              <a:cs typeface="Times New Roman" panose="02020603050405020304" pitchFamily="18" charset="0"/>
            </a:rPr>
            <a:t>протягом</a:t>
          </a:r>
          <a:r>
            <a:rPr lang="ru-RU" sz="1300" dirty="0" smtClean="0">
              <a:latin typeface="Times New Roman" panose="02020603050405020304" pitchFamily="18" charset="0"/>
              <a:cs typeface="Times New Roman" panose="02020603050405020304" pitchFamily="18" charset="0"/>
            </a:rPr>
            <a:t> </a:t>
          </a:r>
          <a:r>
            <a:rPr lang="ru-RU" sz="1300" dirty="0" err="1" smtClean="0">
              <a:latin typeface="Times New Roman" panose="02020603050405020304" pitchFamily="18" charset="0"/>
              <a:cs typeface="Times New Roman" panose="02020603050405020304" pitchFamily="18" charset="0"/>
            </a:rPr>
            <a:t>якого</a:t>
          </a:r>
          <a:r>
            <a:rPr lang="ru-RU" sz="1300" dirty="0" smtClean="0">
              <a:latin typeface="Times New Roman" panose="02020603050405020304" pitchFamily="18" charset="0"/>
              <a:cs typeface="Times New Roman" panose="02020603050405020304" pitchFamily="18" charset="0"/>
            </a:rPr>
            <a:t> </a:t>
          </a:r>
          <a:r>
            <a:rPr lang="ru-RU" sz="1300" dirty="0" err="1" smtClean="0">
              <a:latin typeface="Times New Roman" panose="02020603050405020304" pitchFamily="18" charset="0"/>
              <a:cs typeface="Times New Roman" panose="02020603050405020304" pitchFamily="18" charset="0"/>
            </a:rPr>
            <a:t>можна</a:t>
          </a:r>
          <a:r>
            <a:rPr lang="ru-RU" sz="1300" dirty="0" smtClean="0">
              <a:latin typeface="Times New Roman" panose="02020603050405020304" pitchFamily="18" charset="0"/>
              <a:cs typeface="Times New Roman" panose="02020603050405020304" pitchFamily="18" charset="0"/>
            </a:rPr>
            <a:t> </a:t>
          </a:r>
          <a:r>
            <a:rPr lang="ru-RU" sz="1300" dirty="0" err="1" smtClean="0">
              <a:latin typeface="Times New Roman" panose="02020603050405020304" pitchFamily="18" charset="0"/>
              <a:cs typeface="Times New Roman" panose="02020603050405020304" pitchFamily="18" charset="0"/>
            </a:rPr>
            <a:t>рекламувати</a:t>
          </a:r>
          <a:r>
            <a:rPr lang="ru-RU" sz="1300" dirty="0" smtClean="0">
              <a:latin typeface="Times New Roman" panose="02020603050405020304" pitchFamily="18" charset="0"/>
              <a:cs typeface="Times New Roman" panose="02020603050405020304" pitchFamily="18" charset="0"/>
            </a:rPr>
            <a:t> </a:t>
          </a:r>
          <a:r>
            <a:rPr lang="uk-UA" sz="1300" dirty="0" smtClean="0">
              <a:latin typeface="Times New Roman" panose="02020603050405020304" pitchFamily="18" charset="0"/>
              <a:cs typeface="Times New Roman" panose="02020603050405020304" pitchFamily="18" charset="0"/>
            </a:rPr>
            <a:t>відмінності свого товару. Як тільки з’являється товар-копія, ефект диференціації, </a:t>
          </a:r>
          <a:r>
            <a:rPr lang="ru-RU" sz="1300" dirty="0" err="1" smtClean="0">
              <a:latin typeface="Times New Roman" panose="02020603050405020304" pitchFamily="18" charset="0"/>
              <a:cs typeface="Times New Roman" panose="02020603050405020304" pitchFamily="18" charset="0"/>
            </a:rPr>
            <a:t>відмінностей</a:t>
          </a:r>
          <a:r>
            <a:rPr lang="ru-RU" sz="1300" dirty="0" smtClean="0">
              <a:latin typeface="Times New Roman" panose="02020603050405020304" pitchFamily="18" charset="0"/>
              <a:cs typeface="Times New Roman" panose="02020603050405020304" pitchFamily="18" charset="0"/>
            </a:rPr>
            <a:t>, </a:t>
          </a:r>
          <a:r>
            <a:rPr lang="ru-RU" sz="1300" dirty="0" err="1" smtClean="0">
              <a:latin typeface="Times New Roman" panose="02020603050405020304" pitchFamily="18" charset="0"/>
              <a:cs typeface="Times New Roman" panose="02020603050405020304" pitchFamily="18" charset="0"/>
            </a:rPr>
            <a:t>який</a:t>
          </a:r>
          <a:r>
            <a:rPr lang="ru-RU" sz="1300" dirty="0" smtClean="0">
              <a:latin typeface="Times New Roman" panose="02020603050405020304" pitchFamily="18" charset="0"/>
              <a:cs typeface="Times New Roman" panose="02020603050405020304" pitchFamily="18" charset="0"/>
            </a:rPr>
            <a:t> </a:t>
          </a:r>
          <a:r>
            <a:rPr lang="ru-RU" sz="1300" dirty="0" err="1" smtClean="0">
              <a:latin typeface="Times New Roman" panose="02020603050405020304" pitchFamily="18" charset="0"/>
              <a:cs typeface="Times New Roman" panose="02020603050405020304" pitchFamily="18" charset="0"/>
            </a:rPr>
            <a:t>використовується</a:t>
          </a:r>
          <a:r>
            <a:rPr lang="ru-RU" sz="1300" dirty="0" smtClean="0">
              <a:latin typeface="Times New Roman" panose="02020603050405020304" pitchFamily="18" charset="0"/>
              <a:cs typeface="Times New Roman" panose="02020603050405020304" pitchFamily="18" charset="0"/>
            </a:rPr>
            <a:t> в </a:t>
          </a:r>
          <a:r>
            <a:rPr lang="ru-RU" sz="1300" dirty="0" err="1" smtClean="0">
              <a:latin typeface="Times New Roman" panose="02020603050405020304" pitchFamily="18" charset="0"/>
              <a:cs typeface="Times New Roman" panose="02020603050405020304" pitchFamily="18" charset="0"/>
            </a:rPr>
            <a:t>рекламі</a:t>
          </a:r>
          <a:r>
            <a:rPr lang="ru-RU" sz="1300" dirty="0" smtClean="0">
              <a:latin typeface="Times New Roman" panose="02020603050405020304" pitchFamily="18" charset="0"/>
              <a:cs typeface="Times New Roman" panose="02020603050405020304" pitchFamily="18" charset="0"/>
            </a:rPr>
            <a:t>, </a:t>
          </a:r>
          <a:r>
            <a:rPr lang="ru-RU" sz="1300" dirty="0" err="1" smtClean="0">
              <a:latin typeface="Times New Roman" panose="02020603050405020304" pitchFamily="18" charset="0"/>
              <a:cs typeface="Times New Roman" panose="02020603050405020304" pitchFamily="18" charset="0"/>
            </a:rPr>
            <a:t>різко</a:t>
          </a:r>
          <a:r>
            <a:rPr lang="ru-RU" sz="1300" dirty="0" smtClean="0">
              <a:latin typeface="Times New Roman" panose="02020603050405020304" pitchFamily="18" charset="0"/>
              <a:cs typeface="Times New Roman" panose="02020603050405020304" pitchFamily="18" charset="0"/>
            </a:rPr>
            <a:t> </a:t>
          </a:r>
          <a:r>
            <a:rPr lang="ru-RU" sz="1300" dirty="0" err="1" smtClean="0">
              <a:latin typeface="Times New Roman" panose="02020603050405020304" pitchFamily="18" charset="0"/>
              <a:cs typeface="Times New Roman" panose="02020603050405020304" pitchFamily="18" charset="0"/>
            </a:rPr>
            <a:t>зменшується</a:t>
          </a:r>
          <a:r>
            <a:rPr lang="ru-RU" sz="1300" dirty="0" smtClean="0">
              <a:latin typeface="Times New Roman" panose="02020603050405020304" pitchFamily="18" charset="0"/>
              <a:cs typeface="Times New Roman" panose="02020603050405020304" pitchFamily="18" charset="0"/>
            </a:rPr>
            <a:t>. </a:t>
          </a:r>
          <a:r>
            <a:rPr lang="ru-RU" sz="1300" dirty="0" err="1" smtClean="0">
              <a:latin typeface="Times New Roman" panose="02020603050405020304" pitchFamily="18" charset="0"/>
              <a:cs typeface="Times New Roman" panose="02020603050405020304" pitchFamily="18" charset="0"/>
            </a:rPr>
            <a:t>Крім</a:t>
          </a:r>
          <a:r>
            <a:rPr lang="ru-RU" sz="1300" dirty="0" smtClean="0">
              <a:latin typeface="Times New Roman" panose="02020603050405020304" pitchFamily="18" charset="0"/>
              <a:cs typeface="Times New Roman" panose="02020603050405020304" pitchFamily="18" charset="0"/>
            </a:rPr>
            <a:t> того, </a:t>
          </a:r>
          <a:r>
            <a:rPr lang="ru-RU" sz="1300" dirty="0" err="1" smtClean="0">
              <a:latin typeface="Times New Roman" panose="02020603050405020304" pitchFamily="18" charset="0"/>
              <a:cs typeface="Times New Roman" panose="02020603050405020304" pitchFamily="18" charset="0"/>
            </a:rPr>
            <a:t>новації</a:t>
          </a:r>
          <a:r>
            <a:rPr lang="ru-RU" sz="1300" dirty="0" smtClean="0">
              <a:latin typeface="Times New Roman" panose="02020603050405020304" pitchFamily="18" charset="0"/>
              <a:cs typeface="Times New Roman" panose="02020603050405020304" pitchFamily="18" charset="0"/>
            </a:rPr>
            <a:t> </a:t>
          </a:r>
          <a:r>
            <a:rPr lang="ru-RU" sz="1300" dirty="0" err="1" smtClean="0">
              <a:latin typeface="Times New Roman" panose="02020603050405020304" pitchFamily="18" charset="0"/>
              <a:cs typeface="Times New Roman" panose="02020603050405020304" pitchFamily="18" charset="0"/>
            </a:rPr>
            <a:t>створювати</a:t>
          </a:r>
          <a:r>
            <a:rPr lang="ru-RU" sz="1300" dirty="0" smtClean="0">
              <a:latin typeface="Times New Roman" panose="02020603050405020304" pitchFamily="18" charset="0"/>
              <a:cs typeface="Times New Roman" panose="02020603050405020304" pitchFamily="18" charset="0"/>
            </a:rPr>
            <a:t> </a:t>
          </a:r>
          <a:r>
            <a:rPr lang="ru-RU" sz="1300" dirty="0" err="1" smtClean="0">
              <a:latin typeface="Times New Roman" panose="02020603050405020304" pitchFamily="18" charset="0"/>
              <a:cs typeface="Times New Roman" panose="02020603050405020304" pitchFamily="18" charset="0"/>
            </a:rPr>
            <a:t>досить</a:t>
          </a:r>
          <a:r>
            <a:rPr lang="ru-RU" sz="1300" dirty="0" smtClean="0">
              <a:latin typeface="Times New Roman" panose="02020603050405020304" pitchFamily="18" charset="0"/>
              <a:cs typeface="Times New Roman" panose="02020603050405020304" pitchFamily="18" charset="0"/>
            </a:rPr>
            <a:t> складно, далеко не </a:t>
          </a:r>
          <a:r>
            <a:rPr lang="ru-RU" sz="1300" dirty="0" err="1" smtClean="0">
              <a:latin typeface="Times New Roman" panose="02020603050405020304" pitchFamily="18" charset="0"/>
              <a:cs typeface="Times New Roman" panose="02020603050405020304" pitchFamily="18" charset="0"/>
            </a:rPr>
            <a:t>всі</a:t>
          </a:r>
          <a:r>
            <a:rPr lang="ru-RU" sz="1300" dirty="0" smtClean="0">
              <a:latin typeface="Times New Roman" panose="02020603050405020304" pitchFamily="18" charset="0"/>
              <a:cs typeface="Times New Roman" panose="02020603050405020304" pitchFamily="18" charset="0"/>
            </a:rPr>
            <a:t> </a:t>
          </a:r>
          <a:r>
            <a:rPr lang="ru-RU" sz="1300" dirty="0" err="1" smtClean="0">
              <a:latin typeface="Times New Roman" panose="02020603050405020304" pitchFamily="18" charset="0"/>
              <a:cs typeface="Times New Roman" panose="02020603050405020304" pitchFamily="18" charset="0"/>
            </a:rPr>
            <a:t>компанії</a:t>
          </a:r>
          <a:r>
            <a:rPr lang="ru-RU" sz="1300" dirty="0" smtClean="0">
              <a:latin typeface="Times New Roman" panose="02020603050405020304" pitchFamily="18" charset="0"/>
              <a:cs typeface="Times New Roman" panose="02020603050405020304" pitchFamily="18" charset="0"/>
            </a:rPr>
            <a:t> </a:t>
          </a:r>
          <a:r>
            <a:rPr lang="ru-RU" sz="1300" dirty="0" err="1" smtClean="0">
              <a:latin typeface="Times New Roman" panose="02020603050405020304" pitchFamily="18" charset="0"/>
              <a:cs typeface="Times New Roman" panose="02020603050405020304" pitchFamily="18" charset="0"/>
            </a:rPr>
            <a:t>здатні</a:t>
          </a:r>
          <a:r>
            <a:rPr lang="ru-RU" sz="1300" dirty="0" smtClean="0">
              <a:latin typeface="Times New Roman" panose="02020603050405020304" pitchFamily="18" charset="0"/>
              <a:cs typeface="Times New Roman" panose="02020603050405020304" pitchFamily="18" charset="0"/>
            </a:rPr>
            <a:t> </a:t>
          </a:r>
          <a:r>
            <a:rPr lang="ru-RU" sz="1300" dirty="0" err="1" smtClean="0">
              <a:latin typeface="Times New Roman" panose="02020603050405020304" pitchFamily="18" charset="0"/>
              <a:cs typeface="Times New Roman" panose="02020603050405020304" pitchFamily="18" charset="0"/>
            </a:rPr>
            <a:t>продукувати</a:t>
          </a:r>
          <a:r>
            <a:rPr lang="ru-RU" sz="1300" dirty="0" smtClean="0">
              <a:latin typeface="Times New Roman" panose="02020603050405020304" pitchFamily="18" charset="0"/>
              <a:cs typeface="Times New Roman" panose="02020603050405020304" pitchFamily="18" charset="0"/>
            </a:rPr>
            <a:t> </a:t>
          </a:r>
          <a:r>
            <a:rPr lang="ru-RU" sz="1300" dirty="0" err="1" smtClean="0">
              <a:latin typeface="Times New Roman" panose="02020603050405020304" pitchFamily="18" charset="0"/>
              <a:cs typeface="Times New Roman" panose="02020603050405020304" pitchFamily="18" charset="0"/>
            </a:rPr>
            <a:t>серйозні</a:t>
          </a:r>
          <a:r>
            <a:rPr lang="ru-RU" sz="1300" dirty="0" smtClean="0">
              <a:latin typeface="Times New Roman" panose="02020603050405020304" pitchFamily="18" charset="0"/>
              <a:cs typeface="Times New Roman" panose="02020603050405020304" pitchFamily="18" charset="0"/>
            </a:rPr>
            <a:t> </a:t>
          </a:r>
          <a:r>
            <a:rPr lang="ru-RU" sz="1300" dirty="0" err="1" smtClean="0">
              <a:latin typeface="Times New Roman" panose="02020603050405020304" pitchFamily="18" charset="0"/>
              <a:cs typeface="Times New Roman" panose="02020603050405020304" pitchFamily="18" charset="0"/>
            </a:rPr>
            <a:t>новації</a:t>
          </a:r>
          <a:r>
            <a:rPr lang="ru-RU" sz="1300" dirty="0" smtClean="0">
              <a:latin typeface="Times New Roman" panose="02020603050405020304" pitchFamily="18" charset="0"/>
              <a:cs typeface="Times New Roman" panose="02020603050405020304" pitchFamily="18" charset="0"/>
            </a:rPr>
            <a:t>. І </a:t>
          </a:r>
          <a:r>
            <a:rPr lang="ru-RU" sz="1300" dirty="0" err="1" smtClean="0">
              <a:latin typeface="Times New Roman" panose="02020603050405020304" pitchFamily="18" charset="0"/>
              <a:cs typeface="Times New Roman" panose="02020603050405020304" pitchFamily="18" charset="0"/>
            </a:rPr>
            <a:t>це</a:t>
          </a:r>
          <a:r>
            <a:rPr lang="ru-RU" sz="1300" dirty="0" smtClean="0">
              <a:latin typeface="Times New Roman" panose="02020603050405020304" pitchFamily="18" charset="0"/>
              <a:cs typeface="Times New Roman" panose="02020603050405020304" pitchFamily="18" charset="0"/>
            </a:rPr>
            <a:t> </a:t>
          </a:r>
          <a:r>
            <a:rPr lang="ru-RU" sz="1300" dirty="0" err="1" smtClean="0">
              <a:latin typeface="Times New Roman" panose="02020603050405020304" pitchFamily="18" charset="0"/>
              <a:cs typeface="Times New Roman" panose="02020603050405020304" pitchFamily="18" charset="0"/>
            </a:rPr>
            <a:t>теж</a:t>
          </a:r>
          <a:r>
            <a:rPr lang="ru-RU" sz="1300" dirty="0" smtClean="0">
              <a:latin typeface="Times New Roman" panose="02020603050405020304" pitchFamily="18" charset="0"/>
              <a:cs typeface="Times New Roman" panose="02020603050405020304" pitchFamily="18" charset="0"/>
            </a:rPr>
            <a:t> </a:t>
          </a:r>
          <a:r>
            <a:rPr lang="ru-RU" sz="1300" dirty="0" err="1" smtClean="0">
              <a:latin typeface="Times New Roman" panose="02020603050405020304" pitchFamily="18" charset="0"/>
              <a:cs typeface="Times New Roman" panose="02020603050405020304" pitchFamily="18" charset="0"/>
            </a:rPr>
            <a:t>позначається</a:t>
          </a:r>
          <a:r>
            <a:rPr lang="ru-RU" sz="1300" dirty="0" smtClean="0">
              <a:latin typeface="Times New Roman" panose="02020603050405020304" pitchFamily="18" charset="0"/>
              <a:cs typeface="Times New Roman" panose="02020603050405020304" pitchFamily="18" charset="0"/>
            </a:rPr>
            <a:t> на </a:t>
          </a:r>
          <a:r>
            <a:rPr lang="ru-RU" sz="1300" dirty="0" err="1" smtClean="0">
              <a:latin typeface="Times New Roman" panose="02020603050405020304" pitchFamily="18" charset="0"/>
              <a:cs typeface="Times New Roman" panose="02020603050405020304" pitchFamily="18" charset="0"/>
            </a:rPr>
            <a:t>можливостях</a:t>
          </a:r>
          <a:r>
            <a:rPr lang="ru-RU" sz="1300" dirty="0" smtClean="0">
              <a:latin typeface="Times New Roman" panose="02020603050405020304" pitchFamily="18" charset="0"/>
              <a:cs typeface="Times New Roman" panose="02020603050405020304" pitchFamily="18" charset="0"/>
            </a:rPr>
            <a:t> </a:t>
          </a:r>
          <a:r>
            <a:rPr lang="ru-RU" sz="1300" dirty="0" err="1" smtClean="0">
              <a:latin typeface="Times New Roman" panose="02020603050405020304" pitchFamily="18" charset="0"/>
              <a:cs typeface="Times New Roman" panose="02020603050405020304" pitchFamily="18" charset="0"/>
            </a:rPr>
            <a:t>реклами</a:t>
          </a:r>
          <a:r>
            <a:rPr lang="ru-RU" sz="1300" dirty="0" smtClean="0">
              <a:latin typeface="Times New Roman" panose="02020603050405020304" pitchFamily="18" charset="0"/>
              <a:cs typeface="Times New Roman" panose="02020603050405020304" pitchFamily="18" charset="0"/>
            </a:rPr>
            <a:t>, як </a:t>
          </a:r>
          <a:r>
            <a:rPr lang="ru-RU" sz="1300" dirty="0" err="1" smtClean="0">
              <a:latin typeface="Times New Roman" panose="02020603050405020304" pitchFamily="18" charset="0"/>
              <a:cs typeface="Times New Roman" panose="02020603050405020304" pitchFamily="18" charset="0"/>
            </a:rPr>
            <a:t>форми</a:t>
          </a:r>
          <a:r>
            <a:rPr lang="ru-RU" sz="1300" dirty="0" smtClean="0">
              <a:latin typeface="Times New Roman" panose="02020603050405020304" pitchFamily="18" charset="0"/>
              <a:cs typeface="Times New Roman" panose="02020603050405020304" pitchFamily="18" charset="0"/>
            </a:rPr>
            <a:t> </a:t>
          </a:r>
          <a:r>
            <a:rPr lang="ru-RU" sz="1300" dirty="0" err="1" smtClean="0">
              <a:latin typeface="Times New Roman" panose="02020603050405020304" pitchFamily="18" charset="0"/>
              <a:cs typeface="Times New Roman" panose="02020603050405020304" pitchFamily="18" charset="0"/>
            </a:rPr>
            <a:t>впливу</a:t>
          </a:r>
          <a:r>
            <a:rPr lang="ru-RU" sz="1300" dirty="0" smtClean="0">
              <a:latin typeface="Times New Roman" panose="02020603050405020304" pitchFamily="18" charset="0"/>
              <a:cs typeface="Times New Roman" panose="02020603050405020304" pitchFamily="18" charset="0"/>
            </a:rPr>
            <a:t> на </a:t>
          </a:r>
          <a:r>
            <a:rPr lang="ru-RU" sz="1300" dirty="0" err="1" smtClean="0">
              <a:latin typeface="Times New Roman" panose="02020603050405020304" pitchFamily="18" charset="0"/>
              <a:cs typeface="Times New Roman" panose="02020603050405020304" pitchFamily="18" charset="0"/>
            </a:rPr>
            <a:t>споживача</a:t>
          </a:r>
          <a:r>
            <a:rPr lang="ru-RU" sz="1300" dirty="0" smtClean="0">
              <a:latin typeface="Times New Roman" panose="02020603050405020304" pitchFamily="18" charset="0"/>
              <a:cs typeface="Times New Roman" panose="02020603050405020304" pitchFamily="18" charset="0"/>
            </a:rPr>
            <a:t>. </a:t>
          </a:r>
          <a:r>
            <a:rPr lang="ru-RU" sz="1300" dirty="0" err="1" smtClean="0">
              <a:latin typeface="Times New Roman" panose="02020603050405020304" pitchFamily="18" charset="0"/>
              <a:cs typeface="Times New Roman" panose="02020603050405020304" pitchFamily="18" charset="0"/>
            </a:rPr>
            <a:t>Певний</a:t>
          </a:r>
          <a:r>
            <a:rPr lang="ru-RU" sz="1300" dirty="0" smtClean="0">
              <a:latin typeface="Times New Roman" panose="02020603050405020304" pitchFamily="18" charset="0"/>
              <a:cs typeface="Times New Roman" panose="02020603050405020304" pitchFamily="18" charset="0"/>
            </a:rPr>
            <a:t> </a:t>
          </a:r>
          <a:r>
            <a:rPr lang="ru-RU" sz="1300" dirty="0" err="1" smtClean="0">
              <a:latin typeface="Times New Roman" panose="02020603050405020304" pitchFamily="18" charset="0"/>
              <a:cs typeface="Times New Roman" panose="02020603050405020304" pitchFamily="18" charset="0"/>
            </a:rPr>
            <a:t>вихід</a:t>
          </a:r>
          <a:r>
            <a:rPr lang="ru-RU" sz="1300" dirty="0" smtClean="0">
              <a:latin typeface="Times New Roman" panose="02020603050405020304" pitchFamily="18" charset="0"/>
              <a:cs typeface="Times New Roman" panose="02020603050405020304" pitchFamily="18" charset="0"/>
            </a:rPr>
            <a:t> </a:t>
          </a:r>
          <a:r>
            <a:rPr lang="ru-RU" sz="1300" dirty="0" err="1" smtClean="0">
              <a:latin typeface="Times New Roman" panose="02020603050405020304" pitchFamily="18" charset="0"/>
              <a:cs typeface="Times New Roman" panose="02020603050405020304" pitchFamily="18" charset="0"/>
            </a:rPr>
            <a:t>із</a:t>
          </a:r>
          <a:r>
            <a:rPr lang="ru-RU" sz="1300" dirty="0" smtClean="0">
              <a:latin typeface="Times New Roman" panose="02020603050405020304" pitchFamily="18" charset="0"/>
              <a:cs typeface="Times New Roman" panose="02020603050405020304" pitchFamily="18" charset="0"/>
            </a:rPr>
            <a:t> </a:t>
          </a:r>
          <a:r>
            <a:rPr lang="ru-RU" sz="1300" dirty="0" err="1" smtClean="0">
              <a:latin typeface="Times New Roman" panose="02020603050405020304" pitchFamily="18" charset="0"/>
              <a:cs typeface="Times New Roman" panose="02020603050405020304" pitchFamily="18" charset="0"/>
            </a:rPr>
            <a:t>ситуації</a:t>
          </a:r>
          <a:r>
            <a:rPr lang="ru-RU" sz="1300" dirty="0" smtClean="0">
              <a:latin typeface="Times New Roman" panose="02020603050405020304" pitchFamily="18" charset="0"/>
              <a:cs typeface="Times New Roman" panose="02020603050405020304" pitchFamily="18" charset="0"/>
            </a:rPr>
            <a:t> </a:t>
          </a:r>
          <a:r>
            <a:rPr lang="ru-RU" sz="1300" dirty="0" err="1" smtClean="0">
              <a:latin typeface="Times New Roman" panose="02020603050405020304" pitchFamily="18" charset="0"/>
              <a:cs typeface="Times New Roman" panose="02020603050405020304" pitchFamily="18" charset="0"/>
            </a:rPr>
            <a:t>може</a:t>
          </a:r>
          <a:r>
            <a:rPr lang="ru-RU" sz="1300" dirty="0" smtClean="0">
              <a:latin typeface="Times New Roman" panose="02020603050405020304" pitchFamily="18" charset="0"/>
              <a:cs typeface="Times New Roman" panose="02020603050405020304" pitchFamily="18" charset="0"/>
            </a:rPr>
            <a:t> принести </a:t>
          </a:r>
          <a:r>
            <a:rPr lang="ru-RU" sz="1300" dirty="0" err="1" smtClean="0">
              <a:latin typeface="Times New Roman" panose="02020603050405020304" pitchFamily="18" charset="0"/>
              <a:cs typeface="Times New Roman" panose="02020603050405020304" pitchFamily="18" charset="0"/>
            </a:rPr>
            <a:t>використання</a:t>
          </a:r>
          <a:r>
            <a:rPr lang="ru-RU" sz="1300" dirty="0" smtClean="0">
              <a:latin typeface="Times New Roman" panose="02020603050405020304" pitchFamily="18" charset="0"/>
              <a:cs typeface="Times New Roman" panose="02020603050405020304" pitchFamily="18" charset="0"/>
            </a:rPr>
            <a:t> PR. </a:t>
          </a:r>
          <a:r>
            <a:rPr lang="ru-RU" sz="1300" dirty="0" err="1" smtClean="0">
              <a:latin typeface="Times New Roman" panose="02020603050405020304" pitchFamily="18" charset="0"/>
              <a:cs typeface="Times New Roman" panose="02020603050405020304" pitchFamily="18" charset="0"/>
            </a:rPr>
            <a:t>Цей</a:t>
          </a:r>
          <a:r>
            <a:rPr lang="ru-RU" sz="1300" dirty="0" smtClean="0">
              <a:latin typeface="Times New Roman" panose="02020603050405020304" pitchFamily="18" charset="0"/>
              <a:cs typeface="Times New Roman" panose="02020603050405020304" pitchFamily="18" charset="0"/>
            </a:rPr>
            <a:t> </a:t>
          </a:r>
          <a:r>
            <a:rPr lang="ru-RU" sz="1300" dirty="0" err="1" smtClean="0">
              <a:latin typeface="Times New Roman" panose="02020603050405020304" pitchFamily="18" charset="0"/>
              <a:cs typeface="Times New Roman" panose="02020603050405020304" pitchFamily="18" charset="0"/>
            </a:rPr>
            <a:t>інструмент</a:t>
          </a:r>
          <a:r>
            <a:rPr lang="ru-RU" sz="1300" dirty="0" smtClean="0">
              <a:latin typeface="Times New Roman" panose="02020603050405020304" pitchFamily="18" charset="0"/>
              <a:cs typeface="Times New Roman" panose="02020603050405020304" pitchFamily="18" charset="0"/>
            </a:rPr>
            <a:t> </a:t>
          </a:r>
          <a:r>
            <a:rPr lang="ru-RU" sz="1300" dirty="0" err="1" smtClean="0">
              <a:latin typeface="Times New Roman" panose="02020603050405020304" pitchFamily="18" charset="0"/>
              <a:cs typeface="Times New Roman" panose="02020603050405020304" pitchFamily="18" charset="0"/>
            </a:rPr>
            <a:t>орієнтований</a:t>
          </a:r>
          <a:r>
            <a:rPr lang="ru-RU" sz="1300" dirty="0" smtClean="0">
              <a:latin typeface="Times New Roman" panose="02020603050405020304" pitchFamily="18" charset="0"/>
              <a:cs typeface="Times New Roman" panose="02020603050405020304" pitchFamily="18" charset="0"/>
            </a:rPr>
            <a:t> не </a:t>
          </a:r>
          <a:r>
            <a:rPr lang="ru-RU" sz="1300" dirty="0" err="1" smtClean="0">
              <a:latin typeface="Times New Roman" panose="02020603050405020304" pitchFamily="18" charset="0"/>
              <a:cs typeface="Times New Roman" panose="02020603050405020304" pitchFamily="18" charset="0"/>
            </a:rPr>
            <a:t>стільки</a:t>
          </a:r>
          <a:r>
            <a:rPr lang="ru-RU" sz="1300" dirty="0" smtClean="0">
              <a:latin typeface="Times New Roman" panose="02020603050405020304" pitchFamily="18" charset="0"/>
              <a:cs typeface="Times New Roman" panose="02020603050405020304" pitchFamily="18" charset="0"/>
            </a:rPr>
            <a:t> на пропаганду </a:t>
          </a:r>
          <a:r>
            <a:rPr lang="ru-RU" sz="1300" dirty="0" err="1" smtClean="0">
              <a:latin typeface="Times New Roman" panose="02020603050405020304" pitchFamily="18" charset="0"/>
              <a:cs typeface="Times New Roman" panose="02020603050405020304" pitchFamily="18" charset="0"/>
            </a:rPr>
            <a:t>товарів</a:t>
          </a:r>
          <a:r>
            <a:rPr lang="ru-RU" sz="1300" dirty="0" smtClean="0">
              <a:latin typeface="Times New Roman" panose="02020603050405020304" pitchFamily="18" charset="0"/>
              <a:cs typeface="Times New Roman" panose="02020603050405020304" pitchFamily="18" charset="0"/>
            </a:rPr>
            <a:t>, </a:t>
          </a:r>
          <a:r>
            <a:rPr lang="ru-RU" sz="1300" dirty="0" err="1" smtClean="0">
              <a:latin typeface="Times New Roman" panose="02020603050405020304" pitchFamily="18" charset="0"/>
              <a:cs typeface="Times New Roman" panose="02020603050405020304" pitchFamily="18" charset="0"/>
            </a:rPr>
            <a:t>скільки</a:t>
          </a:r>
          <a:r>
            <a:rPr lang="ru-RU" sz="1300" dirty="0" smtClean="0">
              <a:latin typeface="Times New Roman" panose="02020603050405020304" pitchFamily="18" charset="0"/>
              <a:cs typeface="Times New Roman" panose="02020603050405020304" pitchFamily="18" charset="0"/>
            </a:rPr>
            <a:t> на пропаганду </a:t>
          </a:r>
          <a:r>
            <a:rPr lang="ru-RU" sz="1300" dirty="0" err="1" smtClean="0">
              <a:latin typeface="Times New Roman" panose="02020603050405020304" pitchFamily="18" charset="0"/>
              <a:cs typeface="Times New Roman" panose="02020603050405020304" pitchFamily="18" charset="0"/>
            </a:rPr>
            <a:t>компанії</a:t>
          </a:r>
          <a:r>
            <a:rPr lang="ru-RU" sz="1300" dirty="0" smtClean="0">
              <a:latin typeface="Times New Roman" panose="02020603050405020304" pitchFamily="18" charset="0"/>
              <a:cs typeface="Times New Roman" panose="02020603050405020304" pitchFamily="18" charset="0"/>
            </a:rPr>
            <a:t>, яка </a:t>
          </a:r>
          <a:r>
            <a:rPr lang="ru-RU" sz="1300" dirty="0" err="1" smtClean="0">
              <a:latin typeface="Times New Roman" panose="02020603050405020304" pitchFamily="18" charset="0"/>
              <a:cs typeface="Times New Roman" panose="02020603050405020304" pitchFamily="18" charset="0"/>
            </a:rPr>
            <a:t>виробляє</a:t>
          </a:r>
          <a:r>
            <a:rPr lang="ru-RU" sz="1300" dirty="0" smtClean="0">
              <a:latin typeface="Times New Roman" panose="02020603050405020304" pitchFamily="18" charset="0"/>
              <a:cs typeface="Times New Roman" panose="02020603050405020304" pitchFamily="18" charset="0"/>
            </a:rPr>
            <a:t> (</a:t>
          </a:r>
          <a:r>
            <a:rPr lang="ru-RU" sz="1300" dirty="0" err="1" smtClean="0">
              <a:latin typeface="Times New Roman" panose="02020603050405020304" pitchFamily="18" charset="0"/>
              <a:cs typeface="Times New Roman" panose="02020603050405020304" pitchFamily="18" charset="0"/>
            </a:rPr>
            <a:t>продає</a:t>
          </a:r>
          <a:r>
            <a:rPr lang="ru-RU" sz="1300" dirty="0" smtClean="0">
              <a:latin typeface="Times New Roman" panose="02020603050405020304" pitchFamily="18" charset="0"/>
              <a:cs typeface="Times New Roman" panose="02020603050405020304" pitchFamily="18" charset="0"/>
            </a:rPr>
            <a:t>) </a:t>
          </a:r>
          <a:r>
            <a:rPr lang="ru-RU" sz="1300" dirty="0" err="1" smtClean="0">
              <a:latin typeface="Times New Roman" panose="02020603050405020304" pitchFamily="18" charset="0"/>
              <a:cs typeface="Times New Roman" panose="02020603050405020304" pitchFamily="18" charset="0"/>
            </a:rPr>
            <a:t>товари</a:t>
          </a:r>
          <a:r>
            <a:rPr lang="ru-RU" sz="1300" dirty="0" smtClean="0">
              <a:latin typeface="Times New Roman" panose="02020603050405020304" pitchFamily="18" charset="0"/>
              <a:cs typeface="Times New Roman" panose="02020603050405020304" pitchFamily="18" charset="0"/>
            </a:rPr>
            <a:t>. Акцент </a:t>
          </a:r>
          <a:r>
            <a:rPr lang="ru-RU" sz="1300" dirty="0" err="1" smtClean="0">
              <a:latin typeface="Times New Roman" panose="02020603050405020304" pitchFamily="18" charset="0"/>
              <a:cs typeface="Times New Roman" panose="02020603050405020304" pitchFamily="18" charset="0"/>
            </a:rPr>
            <a:t>робиться</a:t>
          </a:r>
          <a:r>
            <a:rPr lang="ru-RU" sz="1300" dirty="0" smtClean="0">
              <a:latin typeface="Times New Roman" panose="02020603050405020304" pitchFamily="18" charset="0"/>
              <a:cs typeface="Times New Roman" panose="02020603050405020304" pitchFamily="18" charset="0"/>
            </a:rPr>
            <a:t> </a:t>
          </a:r>
          <a:r>
            <a:rPr lang="ru-RU" sz="1300" dirty="0" err="1" smtClean="0">
              <a:latin typeface="Times New Roman" panose="02020603050405020304" pitchFamily="18" charset="0"/>
              <a:cs typeface="Times New Roman" panose="02020603050405020304" pitchFamily="18" charset="0"/>
            </a:rPr>
            <a:t>саме</a:t>
          </a:r>
          <a:r>
            <a:rPr lang="ru-RU" sz="1300" dirty="0" smtClean="0">
              <a:latin typeface="Times New Roman" panose="02020603050405020304" pitchFamily="18" charset="0"/>
              <a:cs typeface="Times New Roman" panose="02020603050405020304" pitchFamily="18" charset="0"/>
            </a:rPr>
            <a:t> на </a:t>
          </a:r>
          <a:r>
            <a:rPr lang="ru-RU" sz="1300" dirty="0" err="1" smtClean="0">
              <a:latin typeface="Times New Roman" panose="02020603050405020304" pitchFamily="18" charset="0"/>
              <a:cs typeface="Times New Roman" panose="02020603050405020304" pitchFamily="18" charset="0"/>
            </a:rPr>
            <a:t>іміджі</a:t>
          </a:r>
          <a:r>
            <a:rPr lang="ru-RU" sz="1300" dirty="0" smtClean="0">
              <a:latin typeface="Times New Roman" panose="02020603050405020304" pitchFamily="18" charset="0"/>
              <a:cs typeface="Times New Roman" panose="02020603050405020304" pitchFamily="18" charset="0"/>
            </a:rPr>
            <a:t> </a:t>
          </a:r>
          <a:r>
            <a:rPr lang="ru-RU" sz="1300" dirty="0" err="1" smtClean="0">
              <a:latin typeface="Times New Roman" panose="02020603050405020304" pitchFamily="18" charset="0"/>
              <a:cs typeface="Times New Roman" panose="02020603050405020304" pitchFamily="18" charset="0"/>
            </a:rPr>
            <a:t>компанії</a:t>
          </a:r>
          <a:r>
            <a:rPr lang="ru-RU" sz="1300" dirty="0" smtClean="0">
              <a:latin typeface="Times New Roman" panose="02020603050405020304" pitchFamily="18" charset="0"/>
              <a:cs typeface="Times New Roman" panose="02020603050405020304" pitchFamily="18" charset="0"/>
            </a:rPr>
            <a:t>, як </a:t>
          </a:r>
          <a:r>
            <a:rPr lang="ru-RU" sz="1300" dirty="0" err="1" smtClean="0">
              <a:latin typeface="Times New Roman" panose="02020603050405020304" pitchFamily="18" charset="0"/>
              <a:cs typeface="Times New Roman" panose="02020603050405020304" pitchFamily="18" charset="0"/>
            </a:rPr>
            <a:t>факторі</a:t>
          </a:r>
          <a:r>
            <a:rPr lang="ru-RU" sz="1300" dirty="0" smtClean="0">
              <a:latin typeface="Times New Roman" panose="02020603050405020304" pitchFamily="18" charset="0"/>
              <a:cs typeface="Times New Roman" panose="02020603050405020304" pitchFamily="18" charset="0"/>
            </a:rPr>
            <a:t>, </a:t>
          </a:r>
          <a:r>
            <a:rPr lang="ru-RU" sz="1300" dirty="0" err="1" smtClean="0">
              <a:latin typeface="Times New Roman" panose="02020603050405020304" pitchFamily="18" charset="0"/>
              <a:cs typeface="Times New Roman" panose="02020603050405020304" pitchFamily="18" charset="0"/>
            </a:rPr>
            <a:t>який</a:t>
          </a:r>
          <a:r>
            <a:rPr lang="ru-RU" sz="1300" dirty="0" smtClean="0">
              <a:latin typeface="Times New Roman" panose="02020603050405020304" pitchFamily="18" charset="0"/>
              <a:cs typeface="Times New Roman" panose="02020603050405020304" pitchFamily="18" charset="0"/>
            </a:rPr>
            <a:t> </a:t>
          </a:r>
          <a:r>
            <a:rPr lang="ru-RU" sz="1300" dirty="0" err="1" smtClean="0">
              <a:latin typeface="Times New Roman" panose="02020603050405020304" pitchFamily="18" charset="0"/>
              <a:cs typeface="Times New Roman" panose="02020603050405020304" pitchFamily="18" charset="0"/>
            </a:rPr>
            <a:t>здатний</a:t>
          </a:r>
          <a:r>
            <a:rPr lang="ru-RU" sz="1300" dirty="0" smtClean="0">
              <a:latin typeface="Times New Roman" panose="02020603050405020304" pitchFamily="18" charset="0"/>
              <a:cs typeface="Times New Roman" panose="02020603050405020304" pitchFamily="18" charset="0"/>
            </a:rPr>
            <a:t> </a:t>
          </a:r>
          <a:r>
            <a:rPr lang="ru-RU" sz="1300" dirty="0" err="1" smtClean="0">
              <a:latin typeface="Times New Roman" panose="02020603050405020304" pitchFamily="18" charset="0"/>
              <a:cs typeface="Times New Roman" panose="02020603050405020304" pitchFamily="18" charset="0"/>
            </a:rPr>
            <a:t>забезпечити</a:t>
          </a:r>
          <a:r>
            <a:rPr lang="ru-RU" sz="1300" dirty="0" smtClean="0">
              <a:latin typeface="Times New Roman" panose="02020603050405020304" pitchFamily="18" charset="0"/>
              <a:cs typeface="Times New Roman" panose="02020603050405020304" pitchFamily="18" charset="0"/>
            </a:rPr>
            <a:t> </a:t>
          </a:r>
          <a:r>
            <a:rPr lang="ru-RU" sz="1300" dirty="0" err="1" smtClean="0">
              <a:latin typeface="Times New Roman" panose="02020603050405020304" pitchFamily="18" charset="0"/>
              <a:cs typeface="Times New Roman" panose="02020603050405020304" pitchFamily="18" charset="0"/>
            </a:rPr>
            <a:t>тривалі</a:t>
          </a:r>
          <a:r>
            <a:rPr lang="ru-RU" sz="1300" dirty="0" smtClean="0">
              <a:latin typeface="Times New Roman" panose="02020603050405020304" pitchFamily="18" charset="0"/>
              <a:cs typeface="Times New Roman" panose="02020603050405020304" pitchFamily="18" charset="0"/>
            </a:rPr>
            <a:t> </a:t>
          </a:r>
          <a:r>
            <a:rPr lang="ru-RU" sz="1300" dirty="0" err="1" smtClean="0">
              <a:latin typeface="Times New Roman" panose="02020603050405020304" pitchFamily="18" charset="0"/>
              <a:cs typeface="Times New Roman" panose="02020603050405020304" pitchFamily="18" charset="0"/>
            </a:rPr>
            <a:t>позитивні</a:t>
          </a:r>
          <a:r>
            <a:rPr lang="ru-RU" sz="1300" dirty="0" smtClean="0">
              <a:latin typeface="Times New Roman" panose="02020603050405020304" pitchFamily="18" charset="0"/>
              <a:cs typeface="Times New Roman" panose="02020603050405020304" pitchFamily="18" charset="0"/>
            </a:rPr>
            <a:t> </a:t>
          </a:r>
          <a:r>
            <a:rPr lang="ru-RU" sz="1300" dirty="0" err="1" smtClean="0">
              <a:latin typeface="Times New Roman" panose="02020603050405020304" pitchFamily="18" charset="0"/>
              <a:cs typeface="Times New Roman" panose="02020603050405020304" pitchFamily="18" charset="0"/>
            </a:rPr>
            <a:t>відносини</a:t>
          </a:r>
          <a:r>
            <a:rPr lang="ru-RU" sz="1300" dirty="0" smtClean="0">
              <a:latin typeface="Times New Roman" panose="02020603050405020304" pitchFamily="18" charset="0"/>
              <a:cs typeface="Times New Roman" panose="02020603050405020304" pitchFamily="18" charset="0"/>
            </a:rPr>
            <a:t> </a:t>
          </a:r>
          <a:r>
            <a:rPr lang="ru-RU" sz="1300" dirty="0" err="1" smtClean="0">
              <a:latin typeface="Times New Roman" panose="02020603050405020304" pitchFamily="18" charset="0"/>
              <a:cs typeface="Times New Roman" panose="02020603050405020304" pitchFamily="18" charset="0"/>
            </a:rPr>
            <a:t>компанії</a:t>
          </a:r>
          <a:r>
            <a:rPr lang="ru-RU" sz="1300" dirty="0" smtClean="0">
              <a:latin typeface="Times New Roman" panose="02020603050405020304" pitchFamily="18" charset="0"/>
              <a:cs typeface="Times New Roman" panose="02020603050405020304" pitchFamily="18" charset="0"/>
            </a:rPr>
            <a:t> </a:t>
          </a:r>
          <a:r>
            <a:rPr lang="ru-RU" sz="1300" dirty="0" err="1" smtClean="0">
              <a:latin typeface="Times New Roman" panose="02020603050405020304" pitchFamily="18" charset="0"/>
              <a:cs typeface="Times New Roman" panose="02020603050405020304" pitchFamily="18" charset="0"/>
            </a:rPr>
            <a:t>зі</a:t>
          </a:r>
          <a:r>
            <a:rPr lang="ru-RU" sz="1300" dirty="0" smtClean="0">
              <a:latin typeface="Times New Roman" panose="02020603050405020304" pitchFamily="18" charset="0"/>
              <a:cs typeface="Times New Roman" panose="02020603050405020304" pitchFamily="18" charset="0"/>
            </a:rPr>
            <a:t> </a:t>
          </a:r>
          <a:r>
            <a:rPr lang="ru-RU" sz="1300" dirty="0" err="1" smtClean="0">
              <a:latin typeface="Times New Roman" panose="02020603050405020304" pitchFamily="18" charset="0"/>
              <a:cs typeface="Times New Roman" panose="02020603050405020304" pitchFamily="18" charset="0"/>
            </a:rPr>
            <a:t>споживачами</a:t>
          </a:r>
          <a:r>
            <a:rPr lang="ru-RU" sz="1300" dirty="0" smtClean="0">
              <a:latin typeface="Times New Roman" panose="02020603050405020304" pitchFamily="18" charset="0"/>
              <a:cs typeface="Times New Roman" panose="02020603050405020304" pitchFamily="18" charset="0"/>
            </a:rPr>
            <a:t>, а </a:t>
          </a:r>
          <a:r>
            <a:rPr lang="ru-RU" sz="1300" dirty="0" err="1" smtClean="0">
              <a:latin typeface="Times New Roman" panose="02020603050405020304" pitchFamily="18" charset="0"/>
              <a:cs typeface="Times New Roman" panose="02020603050405020304" pitchFamily="18" charset="0"/>
            </a:rPr>
            <a:t>також</a:t>
          </a:r>
          <a:r>
            <a:rPr lang="ru-RU" sz="1300" dirty="0" smtClean="0">
              <a:latin typeface="Times New Roman" panose="02020603050405020304" pitchFamily="18" charset="0"/>
              <a:cs typeface="Times New Roman" panose="02020603050405020304" pitchFamily="18" charset="0"/>
            </a:rPr>
            <a:t> </a:t>
          </a:r>
          <a:r>
            <a:rPr lang="ru-RU" sz="1300" dirty="0" err="1" smtClean="0">
              <a:latin typeface="Times New Roman" panose="02020603050405020304" pitchFamily="18" charset="0"/>
              <a:cs typeface="Times New Roman" panose="02020603050405020304" pitchFamily="18" charset="0"/>
            </a:rPr>
            <a:t>іншими</a:t>
          </a:r>
          <a:r>
            <a:rPr lang="ru-RU" sz="1300" dirty="0" smtClean="0">
              <a:latin typeface="Times New Roman" panose="02020603050405020304" pitchFamily="18" charset="0"/>
              <a:cs typeface="Times New Roman" panose="02020603050405020304" pitchFamily="18" charset="0"/>
            </a:rPr>
            <a:t> </a:t>
          </a:r>
          <a:r>
            <a:rPr lang="ru-RU" sz="1300" dirty="0" err="1" smtClean="0">
              <a:latin typeface="Times New Roman" panose="02020603050405020304" pitchFamily="18" charset="0"/>
              <a:cs typeface="Times New Roman" panose="02020603050405020304" pitchFamily="18" charset="0"/>
            </a:rPr>
            <a:t>важливими</a:t>
          </a:r>
          <a:r>
            <a:rPr lang="ru-RU" sz="1300" dirty="0" smtClean="0">
              <a:latin typeface="Times New Roman" panose="02020603050405020304" pitchFamily="18" charset="0"/>
              <a:cs typeface="Times New Roman" panose="02020603050405020304" pitchFamily="18" charset="0"/>
            </a:rPr>
            <a:t> </a:t>
          </a:r>
          <a:r>
            <a:rPr lang="uk-UA" sz="1300" dirty="0" smtClean="0">
              <a:latin typeface="Times New Roman" panose="02020603050405020304" pitchFamily="18" charset="0"/>
              <a:cs typeface="Times New Roman" panose="02020603050405020304" pitchFamily="18" charset="0"/>
            </a:rPr>
            <a:t>суб’єктами зовнішнього середовища</a:t>
          </a:r>
          <a:endParaRPr lang="uk-UA" sz="1300" dirty="0">
            <a:latin typeface="Times New Roman" panose="02020603050405020304" pitchFamily="18" charset="0"/>
            <a:cs typeface="Times New Roman" panose="02020603050405020304" pitchFamily="18" charset="0"/>
          </a:endParaRPr>
        </a:p>
      </dgm:t>
    </dgm:pt>
    <dgm:pt modelId="{8EE59C2E-2A16-44B2-8955-FE429F2F0F29}" type="parTrans" cxnId="{C9550F5B-3768-47CF-83F2-7B629089D2BE}">
      <dgm:prSet/>
      <dgm:spPr/>
      <dgm:t>
        <a:bodyPr/>
        <a:lstStyle/>
        <a:p>
          <a:pPr>
            <a:lnSpc>
              <a:spcPct val="100000"/>
            </a:lnSpc>
          </a:pPr>
          <a:endParaRPr lang="uk-UA" sz="1200">
            <a:latin typeface="Times New Roman" panose="02020603050405020304" pitchFamily="18" charset="0"/>
            <a:cs typeface="Times New Roman" panose="02020603050405020304" pitchFamily="18" charset="0"/>
          </a:endParaRPr>
        </a:p>
      </dgm:t>
    </dgm:pt>
    <dgm:pt modelId="{F48DCDD4-564F-48BE-8B7F-42954B5599F2}" type="sibTrans" cxnId="{C9550F5B-3768-47CF-83F2-7B629089D2BE}">
      <dgm:prSet/>
      <dgm:spPr/>
      <dgm:t>
        <a:bodyPr/>
        <a:lstStyle/>
        <a:p>
          <a:pPr>
            <a:lnSpc>
              <a:spcPct val="100000"/>
            </a:lnSpc>
          </a:pPr>
          <a:endParaRPr lang="uk-UA" sz="1200">
            <a:latin typeface="Times New Roman" panose="02020603050405020304" pitchFamily="18" charset="0"/>
            <a:cs typeface="Times New Roman" panose="02020603050405020304" pitchFamily="18" charset="0"/>
          </a:endParaRPr>
        </a:p>
      </dgm:t>
    </dgm:pt>
    <dgm:pt modelId="{50EB0C2B-3221-4797-8331-3AE55AE77641}">
      <dgm:prSet phldrT="[Текст]" custT="1"/>
      <dgm:spPr/>
      <dgm:t>
        <a:bodyPr/>
        <a:lstStyle/>
        <a:p>
          <a:pPr>
            <a:lnSpc>
              <a:spcPct val="100000"/>
            </a:lnSpc>
          </a:pPr>
          <a:r>
            <a:rPr lang="ru-RU" sz="1400" dirty="0" err="1" smtClean="0">
              <a:latin typeface="Times New Roman" panose="02020603050405020304" pitchFamily="18" charset="0"/>
              <a:cs typeface="Times New Roman" panose="02020603050405020304" pitchFamily="18" charset="0"/>
            </a:rPr>
            <a:t>По-четверте</a:t>
          </a:r>
          <a:r>
            <a:rPr lang="ru-RU" sz="1400" dirty="0" smtClean="0">
              <a:latin typeface="Times New Roman" panose="02020603050405020304" pitchFamily="18" charset="0"/>
              <a:cs typeface="Times New Roman" panose="02020603050405020304" pitchFamily="18" charset="0"/>
            </a:rPr>
            <a:t>, PR є </a:t>
          </a:r>
          <a:r>
            <a:rPr lang="ru-RU" sz="1400" dirty="0" err="1" smtClean="0">
              <a:latin typeface="Times New Roman" panose="02020603050405020304" pitchFamily="18" charset="0"/>
              <a:cs typeface="Times New Roman" panose="02020603050405020304" pitchFamily="18" charset="0"/>
            </a:rPr>
            <a:t>достатньо</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комплексним</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питанням</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Імідж</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компанії</a:t>
          </a:r>
          <a:r>
            <a:rPr lang="ru-RU" sz="1400" dirty="0" smtClean="0">
              <a:latin typeface="Times New Roman" panose="02020603050405020304" pitchFamily="18" charset="0"/>
              <a:cs typeface="Times New Roman" panose="02020603050405020304" pitchFamily="18" charset="0"/>
            </a:rPr>
            <a:t> є </a:t>
          </a:r>
          <a:r>
            <a:rPr lang="ru-RU" sz="1400" dirty="0" err="1" smtClean="0">
              <a:latin typeface="Times New Roman" panose="02020603050405020304" pitchFamily="18" charset="0"/>
              <a:cs typeface="Times New Roman" panose="02020603050405020304" pitchFamily="18" charset="0"/>
            </a:rPr>
            <a:t>інтегрованим</a:t>
          </a:r>
          <a:r>
            <a:rPr lang="ru-RU" sz="1400" dirty="0" smtClean="0">
              <a:latin typeface="Times New Roman" panose="02020603050405020304" pitchFamily="18" charset="0"/>
              <a:cs typeface="Times New Roman" panose="02020603050405020304" pitchFamily="18" charset="0"/>
            </a:rPr>
            <a:t> фактором, </a:t>
          </a:r>
          <a:r>
            <a:rPr lang="ru-RU" sz="1400" dirty="0" err="1" smtClean="0">
              <a:latin typeface="Times New Roman" panose="02020603050405020304" pitchFamily="18" charset="0"/>
              <a:cs typeface="Times New Roman" panose="02020603050405020304" pitchFamily="18" charset="0"/>
            </a:rPr>
            <a:t>який</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складається</a:t>
          </a:r>
          <a:r>
            <a:rPr lang="ru-RU" sz="1400" dirty="0" smtClean="0">
              <a:latin typeface="Times New Roman" panose="02020603050405020304" pitchFamily="18" charset="0"/>
              <a:cs typeface="Times New Roman" panose="02020603050405020304" pitchFamily="18" charset="0"/>
            </a:rPr>
            <a:t> з </a:t>
          </a:r>
          <a:r>
            <a:rPr lang="ru-RU" sz="1400" dirty="0" err="1" smtClean="0">
              <a:latin typeface="Times New Roman" panose="02020603050405020304" pitchFamily="18" charset="0"/>
              <a:cs typeface="Times New Roman" panose="02020603050405020304" pitchFamily="18" charset="0"/>
            </a:rPr>
            <a:t>багатьох</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компонентів</a:t>
          </a:r>
          <a:r>
            <a:rPr lang="ru-RU" sz="1400" dirty="0" smtClean="0">
              <a:latin typeface="Times New Roman" panose="02020603050405020304" pitchFamily="18" charset="0"/>
              <a:cs typeface="Times New Roman" panose="02020603050405020304" pitchFamily="18" charset="0"/>
            </a:rPr>
            <a:t> – продуктового, </a:t>
          </a:r>
          <a:r>
            <a:rPr lang="ru-RU" sz="1400" dirty="0" err="1" smtClean="0">
              <a:latin typeface="Times New Roman" panose="02020603050405020304" pitchFamily="18" charset="0"/>
              <a:cs typeface="Times New Roman" panose="02020603050405020304" pitchFamily="18" charset="0"/>
            </a:rPr>
            <a:t>технологічного</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інноваційного</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екологічного</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соціального</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етичного</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тощо</a:t>
          </a:r>
          <a:r>
            <a:rPr lang="ru-RU" sz="1400" dirty="0" smtClean="0">
              <a:latin typeface="Times New Roman" panose="02020603050405020304" pitchFamily="18" charset="0"/>
              <a:cs typeface="Times New Roman" panose="02020603050405020304" pitchFamily="18" charset="0"/>
            </a:rPr>
            <a:t>. </a:t>
          </a:r>
          <a:endParaRPr lang="uk-UA" sz="1400" dirty="0">
            <a:latin typeface="Times New Roman" panose="02020603050405020304" pitchFamily="18" charset="0"/>
            <a:cs typeface="Times New Roman" panose="02020603050405020304" pitchFamily="18" charset="0"/>
          </a:endParaRPr>
        </a:p>
      </dgm:t>
    </dgm:pt>
    <dgm:pt modelId="{BFC2F00C-E546-4911-9439-5F69B4FC6147}" type="parTrans" cxnId="{EDE22479-F51C-4C09-88F7-B7992A445331}">
      <dgm:prSet/>
      <dgm:spPr/>
      <dgm:t>
        <a:bodyPr/>
        <a:lstStyle/>
        <a:p>
          <a:pPr>
            <a:lnSpc>
              <a:spcPct val="100000"/>
            </a:lnSpc>
          </a:pPr>
          <a:endParaRPr lang="uk-UA" sz="1200">
            <a:latin typeface="Times New Roman" panose="02020603050405020304" pitchFamily="18" charset="0"/>
            <a:cs typeface="Times New Roman" panose="02020603050405020304" pitchFamily="18" charset="0"/>
          </a:endParaRPr>
        </a:p>
      </dgm:t>
    </dgm:pt>
    <dgm:pt modelId="{5192D5C4-2C0B-4391-A717-82D393DB810F}" type="sibTrans" cxnId="{EDE22479-F51C-4C09-88F7-B7992A445331}">
      <dgm:prSet/>
      <dgm:spPr/>
      <dgm:t>
        <a:bodyPr/>
        <a:lstStyle/>
        <a:p>
          <a:pPr>
            <a:lnSpc>
              <a:spcPct val="100000"/>
            </a:lnSpc>
          </a:pPr>
          <a:endParaRPr lang="uk-UA" sz="1200">
            <a:latin typeface="Times New Roman" panose="02020603050405020304" pitchFamily="18" charset="0"/>
            <a:cs typeface="Times New Roman" panose="02020603050405020304" pitchFamily="18" charset="0"/>
          </a:endParaRPr>
        </a:p>
      </dgm:t>
    </dgm:pt>
    <dgm:pt modelId="{375756B0-EF7A-4652-83AD-FDC43D817DC1}">
      <dgm:prSet custT="1"/>
      <dgm:spPr/>
      <dgm:t>
        <a:bodyPr/>
        <a:lstStyle/>
        <a:p>
          <a:pPr>
            <a:lnSpc>
              <a:spcPct val="100000"/>
            </a:lnSpc>
          </a:pPr>
          <a:r>
            <a:rPr lang="ru-RU" sz="1400" dirty="0" err="1" smtClean="0">
              <a:latin typeface="Times New Roman" panose="02020603050405020304" pitchFamily="18" charset="0"/>
              <a:cs typeface="Times New Roman" panose="02020603050405020304" pitchFamily="18" charset="0"/>
            </a:rPr>
            <a:t>По-друге</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можна</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розрізняти</a:t>
          </a:r>
          <a:r>
            <a:rPr lang="ru-RU" sz="1400" dirty="0" smtClean="0">
              <a:latin typeface="Times New Roman" panose="02020603050405020304" pitchFamily="18" charset="0"/>
              <a:cs typeface="Times New Roman" panose="02020603050405020304" pitchFamily="18" charset="0"/>
            </a:rPr>
            <a:t> PR як </a:t>
          </a:r>
          <a:r>
            <a:rPr lang="ru-RU" sz="1400" dirty="0" err="1" smtClean="0">
              <a:latin typeface="Times New Roman" panose="02020603050405020304" pitchFamily="18" charset="0"/>
              <a:cs typeface="Times New Roman" panose="02020603050405020304" pitchFamily="18" charset="0"/>
            </a:rPr>
            <a:t>спеціально</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сплановану</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кампанію</a:t>
          </a:r>
          <a:r>
            <a:rPr lang="ru-RU" sz="1400" dirty="0" smtClean="0">
              <a:latin typeface="Times New Roman" panose="02020603050405020304" pitchFamily="18" charset="0"/>
              <a:cs typeface="Times New Roman" panose="02020603050405020304" pitchFamily="18" charset="0"/>
            </a:rPr>
            <a:t> та PR як </a:t>
          </a:r>
          <a:r>
            <a:rPr lang="uk-UA" sz="1400" dirty="0" smtClean="0">
              <a:latin typeface="Times New Roman" panose="02020603050405020304" pitchFamily="18" charset="0"/>
              <a:cs typeface="Times New Roman" panose="02020603050405020304" pitchFamily="18" charset="0"/>
            </a:rPr>
            <a:t>імпровізаційні дії співробітників компанії-продавця. Іноді торговельний персонал </a:t>
          </a:r>
          <a:r>
            <a:rPr lang="ru-RU" sz="1400" dirty="0" err="1" smtClean="0">
              <a:latin typeface="Times New Roman" panose="02020603050405020304" pitchFamily="18" charset="0"/>
              <a:cs typeface="Times New Roman" panose="02020603050405020304" pitchFamily="18" charset="0"/>
            </a:rPr>
            <a:t>або</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менеджери</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компанії</a:t>
          </a:r>
          <a:r>
            <a:rPr lang="ru-RU" sz="1400" dirty="0" smtClean="0">
              <a:latin typeface="Times New Roman" panose="02020603050405020304" pitchFamily="18" charset="0"/>
              <a:cs typeface="Times New Roman" panose="02020603050405020304" pitchFamily="18" charset="0"/>
            </a:rPr>
            <a:t> так </a:t>
          </a:r>
          <a:r>
            <a:rPr lang="ru-RU" sz="1400" dirty="0" err="1" smtClean="0">
              <a:latin typeface="Times New Roman" panose="02020603050405020304" pitchFamily="18" charset="0"/>
              <a:cs typeface="Times New Roman" panose="02020603050405020304" pitchFamily="18" charset="0"/>
            </a:rPr>
            <a:t>втілюються</a:t>
          </a:r>
          <a:r>
            <a:rPr lang="ru-RU" sz="1400" dirty="0" smtClean="0">
              <a:latin typeface="Times New Roman" panose="02020603050405020304" pitchFamily="18" charset="0"/>
              <a:cs typeface="Times New Roman" panose="02020603050405020304" pitchFamily="18" charset="0"/>
            </a:rPr>
            <a:t> у роль </a:t>
          </a:r>
          <a:r>
            <a:rPr lang="ru-RU" sz="1400" dirty="0" err="1" smtClean="0">
              <a:latin typeface="Times New Roman" panose="02020603050405020304" pitchFamily="18" charset="0"/>
              <a:cs typeface="Times New Roman" panose="02020603050405020304" pitchFamily="18" charset="0"/>
            </a:rPr>
            <a:t>творців</a:t>
          </a:r>
          <a:r>
            <a:rPr lang="ru-RU" sz="1400" dirty="0" smtClean="0">
              <a:latin typeface="Times New Roman" panose="02020603050405020304" pitchFamily="18" charset="0"/>
              <a:cs typeface="Times New Roman" panose="02020603050405020304" pitchFamily="18" charset="0"/>
            </a:rPr>
            <a:t> та </a:t>
          </a:r>
          <a:r>
            <a:rPr lang="ru-RU" sz="1400" dirty="0" err="1" smtClean="0">
              <a:latin typeface="Times New Roman" panose="02020603050405020304" pitchFamily="18" charset="0"/>
              <a:cs typeface="Times New Roman" panose="02020603050405020304" pitchFamily="18" charset="0"/>
            </a:rPr>
            <a:t>носіїв</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певного</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іміджу</a:t>
          </a:r>
          <a:r>
            <a:rPr lang="ru-RU" sz="1400" dirty="0" smtClean="0">
              <a:latin typeface="Times New Roman" panose="02020603050405020304" pitchFamily="18" charset="0"/>
              <a:cs typeface="Times New Roman" panose="02020603050405020304" pitchFamily="18" charset="0"/>
            </a:rPr>
            <a:t> </a:t>
          </a:r>
          <a:r>
            <a:rPr lang="uk-UA" sz="1400" dirty="0" smtClean="0">
              <a:latin typeface="Times New Roman" panose="02020603050405020304" pitchFamily="18" charset="0"/>
              <a:cs typeface="Times New Roman" panose="02020603050405020304" pitchFamily="18" charset="0"/>
            </a:rPr>
            <a:t>компанії, що їх особиста відповідність цьому іміджу стає вже постійною формою їх </a:t>
          </a:r>
          <a:r>
            <a:rPr lang="ru-RU" sz="1400" dirty="0" err="1" smtClean="0">
              <a:latin typeface="Times New Roman" panose="02020603050405020304" pitchFamily="18" charset="0"/>
              <a:cs typeface="Times New Roman" panose="02020603050405020304" pitchFamily="18" charset="0"/>
            </a:rPr>
            <a:t>діяльності</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Вираз</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обличчя</a:t>
          </a:r>
          <a:r>
            <a:rPr lang="ru-RU" sz="1400" dirty="0" smtClean="0">
              <a:latin typeface="Times New Roman" panose="02020603050405020304" pitchFamily="18" charset="0"/>
              <a:cs typeface="Times New Roman" panose="02020603050405020304" pitchFamily="18" charset="0"/>
            </a:rPr>
            <a:t>, слова, </a:t>
          </a:r>
          <a:r>
            <a:rPr lang="ru-RU" sz="1400" dirty="0" err="1" smtClean="0">
              <a:latin typeface="Times New Roman" panose="02020603050405020304" pitchFamily="18" charset="0"/>
              <a:cs typeface="Times New Roman" panose="02020603050405020304" pitchFamily="18" charset="0"/>
            </a:rPr>
            <a:t>тональність</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манери</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спілкування</a:t>
          </a:r>
          <a:r>
            <a:rPr lang="ru-RU" sz="1400" dirty="0" smtClean="0">
              <a:latin typeface="Times New Roman" panose="02020603050405020304" pitchFamily="18" charset="0"/>
              <a:cs typeface="Times New Roman" panose="02020603050405020304" pitchFamily="18" charset="0"/>
            </a:rPr>
            <a:t> – </a:t>
          </a:r>
          <a:r>
            <a:rPr lang="ru-RU" sz="1400" dirty="0" err="1" smtClean="0">
              <a:latin typeface="Times New Roman" panose="02020603050405020304" pitchFamily="18" charset="0"/>
              <a:cs typeface="Times New Roman" panose="02020603050405020304" pitchFamily="18" charset="0"/>
            </a:rPr>
            <a:t>стають</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постійним</a:t>
          </a:r>
          <a:r>
            <a:rPr lang="ru-RU" sz="1400" dirty="0" smtClean="0">
              <a:latin typeface="Times New Roman" panose="02020603050405020304" pitchFamily="18" charset="0"/>
              <a:cs typeface="Times New Roman" panose="02020603050405020304" pitchFamily="18" charset="0"/>
            </a:rPr>
            <a:t> образом, </a:t>
          </a:r>
          <a:r>
            <a:rPr lang="ru-RU" sz="1400" dirty="0" err="1" smtClean="0">
              <a:latin typeface="Times New Roman" panose="02020603050405020304" pitchFamily="18" charset="0"/>
              <a:cs typeface="Times New Roman" panose="02020603050405020304" pitchFamily="18" charset="0"/>
            </a:rPr>
            <a:t>поглинають</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ті</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природні</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вияви</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які</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можуть</a:t>
          </a:r>
          <a:r>
            <a:rPr lang="ru-RU" sz="1400" dirty="0" smtClean="0">
              <a:latin typeface="Times New Roman" panose="02020603050405020304" pitchFamily="18" charset="0"/>
              <a:cs typeface="Times New Roman" panose="02020603050405020304" pitchFamily="18" charset="0"/>
            </a:rPr>
            <a:t> бути </a:t>
          </a:r>
          <a:r>
            <a:rPr lang="ru-RU" sz="1400" dirty="0" err="1" smtClean="0">
              <a:latin typeface="Times New Roman" panose="02020603050405020304" pitchFamily="18" charset="0"/>
              <a:cs typeface="Times New Roman" panose="02020603050405020304" pitchFamily="18" charset="0"/>
            </a:rPr>
            <a:t>властивими</a:t>
          </a:r>
          <a:r>
            <a:rPr lang="ru-RU" sz="1400" dirty="0" smtClean="0">
              <a:latin typeface="Times New Roman" panose="02020603050405020304" pitchFamily="18" charset="0"/>
              <a:cs typeface="Times New Roman" panose="02020603050405020304" pitchFamily="18" charset="0"/>
            </a:rPr>
            <a:t> людям. «</a:t>
          </a:r>
          <a:r>
            <a:rPr lang="ru-RU" sz="1400" dirty="0" err="1" smtClean="0">
              <a:latin typeface="Times New Roman" panose="02020603050405020304" pitchFamily="18" charset="0"/>
              <a:cs typeface="Times New Roman" panose="02020603050405020304" pitchFamily="18" charset="0"/>
            </a:rPr>
            <a:t>Шоколадна</a:t>
          </a:r>
          <a:r>
            <a:rPr lang="ru-RU" sz="1400" dirty="0" smtClean="0">
              <a:latin typeface="Times New Roman" panose="02020603050405020304" pitchFamily="18" charset="0"/>
              <a:cs typeface="Times New Roman" panose="02020603050405020304" pitchFamily="18" charset="0"/>
            </a:rPr>
            <a:t>» манера </a:t>
          </a:r>
          <a:r>
            <a:rPr lang="ru-RU" sz="1400" dirty="0" err="1" smtClean="0">
              <a:latin typeface="Times New Roman" panose="02020603050405020304" pitchFamily="18" charset="0"/>
              <a:cs typeface="Times New Roman" panose="02020603050405020304" pitchFamily="18" charset="0"/>
            </a:rPr>
            <a:t>спілкування</a:t>
          </a:r>
          <a:r>
            <a:rPr lang="ru-RU" sz="1400" dirty="0" smtClean="0">
              <a:latin typeface="Times New Roman" panose="02020603050405020304" pitchFamily="18" charset="0"/>
              <a:cs typeface="Times New Roman" panose="02020603050405020304" pitchFamily="18" charset="0"/>
            </a:rPr>
            <a:t> з </a:t>
          </a:r>
          <a:r>
            <a:rPr lang="ru-RU" sz="1400" dirty="0" err="1" smtClean="0">
              <a:latin typeface="Times New Roman" panose="02020603050405020304" pitchFamily="18" charset="0"/>
              <a:cs typeface="Times New Roman" panose="02020603050405020304" pitchFamily="18" charset="0"/>
            </a:rPr>
            <a:t>клієнтами</a:t>
          </a:r>
          <a:r>
            <a:rPr lang="ru-RU" sz="1400" dirty="0" smtClean="0">
              <a:latin typeface="Times New Roman" panose="02020603050405020304" pitchFamily="18" charset="0"/>
              <a:cs typeface="Times New Roman" panose="02020603050405020304" pitchFamily="18" charset="0"/>
            </a:rPr>
            <a:t> та </a:t>
          </a:r>
          <a:r>
            <a:rPr lang="ru-RU" sz="1400" dirty="0" err="1" smtClean="0">
              <a:latin typeface="Times New Roman" panose="02020603050405020304" pitchFamily="18" charset="0"/>
              <a:cs typeface="Times New Roman" panose="02020603050405020304" pitchFamily="18" charset="0"/>
            </a:rPr>
            <a:t>іншими</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суб’єктами</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здається</a:t>
          </a:r>
          <a:r>
            <a:rPr lang="ru-RU" sz="1400" dirty="0" smtClean="0">
              <a:latin typeface="Times New Roman" panose="02020603050405020304" pitchFamily="18" charset="0"/>
              <a:cs typeface="Times New Roman" panose="02020603050405020304" pitchFamily="18" charset="0"/>
            </a:rPr>
            <a:t>, не </a:t>
          </a:r>
          <a:r>
            <a:rPr lang="ru-RU" sz="1400" dirty="0" err="1" smtClean="0">
              <a:latin typeface="Times New Roman" panose="02020603050405020304" pitchFamily="18" charset="0"/>
              <a:cs typeface="Times New Roman" panose="02020603050405020304" pitchFamily="18" charset="0"/>
            </a:rPr>
            <a:t>може</a:t>
          </a:r>
          <a:r>
            <a:rPr lang="ru-RU" sz="1400" dirty="0" smtClean="0">
              <a:latin typeface="Times New Roman" panose="02020603050405020304" pitchFamily="18" charset="0"/>
              <a:cs typeface="Times New Roman" panose="02020603050405020304" pitchFamily="18" charset="0"/>
            </a:rPr>
            <a:t> бути </a:t>
          </a:r>
          <a:r>
            <a:rPr lang="ru-RU" sz="1400" dirty="0" err="1" smtClean="0">
              <a:latin typeface="Times New Roman" panose="02020603050405020304" pitchFamily="18" charset="0"/>
              <a:cs typeface="Times New Roman" panose="02020603050405020304" pitchFamily="18" charset="0"/>
            </a:rPr>
            <a:t>ефективною</a:t>
          </a:r>
          <a:r>
            <a:rPr lang="ru-RU" sz="1400" dirty="0" smtClean="0">
              <a:latin typeface="Times New Roman" panose="02020603050405020304" pitchFamily="18" charset="0"/>
              <a:cs typeface="Times New Roman" panose="02020603050405020304" pitchFamily="18" charset="0"/>
            </a:rPr>
            <a:t> з точки </a:t>
          </a:r>
          <a:r>
            <a:rPr lang="ru-RU" sz="1400" dirty="0" err="1" smtClean="0">
              <a:latin typeface="Times New Roman" panose="02020603050405020304" pitchFamily="18" charset="0"/>
              <a:cs typeface="Times New Roman" panose="02020603050405020304" pitchFamily="18" charset="0"/>
            </a:rPr>
            <a:t>зору</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довіри</a:t>
          </a:r>
          <a:r>
            <a:rPr lang="ru-RU" sz="1400" dirty="0" smtClean="0">
              <a:latin typeface="Times New Roman" panose="02020603050405020304" pitchFamily="18" charset="0"/>
              <a:cs typeface="Times New Roman" panose="02020603050405020304" pitchFamily="18" charset="0"/>
            </a:rPr>
            <a:t> та </a:t>
          </a:r>
          <a:r>
            <a:rPr lang="ru-RU" sz="1400" dirty="0" err="1" smtClean="0">
              <a:latin typeface="Times New Roman" panose="02020603050405020304" pitchFamily="18" charset="0"/>
              <a:cs typeface="Times New Roman" panose="02020603050405020304" pitchFamily="18" charset="0"/>
            </a:rPr>
            <a:t>впливу</a:t>
          </a:r>
          <a:r>
            <a:rPr lang="ru-RU" sz="1400" dirty="0" smtClean="0">
              <a:latin typeface="Times New Roman" panose="02020603050405020304" pitchFamily="18" charset="0"/>
              <a:cs typeface="Times New Roman" panose="02020603050405020304" pitchFamily="18" charset="0"/>
            </a:rPr>
            <a:t>. </a:t>
          </a:r>
          <a:endParaRPr lang="uk-UA" sz="1400" dirty="0">
            <a:latin typeface="Times New Roman" panose="02020603050405020304" pitchFamily="18" charset="0"/>
            <a:cs typeface="Times New Roman" panose="02020603050405020304" pitchFamily="18" charset="0"/>
          </a:endParaRPr>
        </a:p>
      </dgm:t>
    </dgm:pt>
    <dgm:pt modelId="{F9009CF9-28A2-4547-8BE3-9747E07275E7}" type="parTrans" cxnId="{A28B0796-C861-4D6F-B3E0-C4572CD91746}">
      <dgm:prSet/>
      <dgm:spPr/>
      <dgm:t>
        <a:bodyPr/>
        <a:lstStyle/>
        <a:p>
          <a:pPr>
            <a:lnSpc>
              <a:spcPct val="100000"/>
            </a:lnSpc>
          </a:pPr>
          <a:endParaRPr lang="uk-UA" sz="1200">
            <a:latin typeface="Times New Roman" panose="02020603050405020304" pitchFamily="18" charset="0"/>
            <a:cs typeface="Times New Roman" panose="02020603050405020304" pitchFamily="18" charset="0"/>
          </a:endParaRPr>
        </a:p>
      </dgm:t>
    </dgm:pt>
    <dgm:pt modelId="{C81193C3-8761-47A7-BCFD-F349CCAEF513}" type="sibTrans" cxnId="{A28B0796-C861-4D6F-B3E0-C4572CD91746}">
      <dgm:prSet/>
      <dgm:spPr/>
      <dgm:t>
        <a:bodyPr/>
        <a:lstStyle/>
        <a:p>
          <a:pPr>
            <a:lnSpc>
              <a:spcPct val="100000"/>
            </a:lnSpc>
          </a:pPr>
          <a:endParaRPr lang="uk-UA" sz="1200">
            <a:latin typeface="Times New Roman" panose="02020603050405020304" pitchFamily="18" charset="0"/>
            <a:cs typeface="Times New Roman" panose="02020603050405020304" pitchFamily="18" charset="0"/>
          </a:endParaRPr>
        </a:p>
      </dgm:t>
    </dgm:pt>
    <dgm:pt modelId="{CD5CF2CB-E2CA-4AF4-9F7B-036FFBD3551A}" type="pres">
      <dgm:prSet presAssocID="{397C2FF6-442F-4F08-9285-FDEDA69FB15F}" presName="Name0" presStyleCnt="0">
        <dgm:presLayoutVars>
          <dgm:chPref val="1"/>
          <dgm:dir/>
          <dgm:animOne val="branch"/>
          <dgm:animLvl val="lvl"/>
          <dgm:resizeHandles/>
        </dgm:presLayoutVars>
      </dgm:prSet>
      <dgm:spPr/>
      <dgm:t>
        <a:bodyPr/>
        <a:lstStyle/>
        <a:p>
          <a:endParaRPr lang="uk-UA"/>
        </a:p>
      </dgm:t>
    </dgm:pt>
    <dgm:pt modelId="{BA527500-FDE8-420A-828C-1433AC0AABE5}" type="pres">
      <dgm:prSet presAssocID="{DECA5DB9-C2AD-4D0E-8981-4596B6D9BF5A}" presName="vertOne" presStyleCnt="0"/>
      <dgm:spPr/>
    </dgm:pt>
    <dgm:pt modelId="{130F9C5E-C756-4B65-8A2C-10690A0569AC}" type="pres">
      <dgm:prSet presAssocID="{DECA5DB9-C2AD-4D0E-8981-4596B6D9BF5A}" presName="txOne" presStyleLbl="node0" presStyleIdx="0" presStyleCnt="4">
        <dgm:presLayoutVars>
          <dgm:chPref val="3"/>
        </dgm:presLayoutVars>
      </dgm:prSet>
      <dgm:spPr/>
      <dgm:t>
        <a:bodyPr/>
        <a:lstStyle/>
        <a:p>
          <a:endParaRPr lang="uk-UA"/>
        </a:p>
      </dgm:t>
    </dgm:pt>
    <dgm:pt modelId="{2C8D2D43-D8CC-4D0C-B917-013D1154A637}" type="pres">
      <dgm:prSet presAssocID="{DECA5DB9-C2AD-4D0E-8981-4596B6D9BF5A}" presName="horzOne" presStyleCnt="0"/>
      <dgm:spPr/>
    </dgm:pt>
    <dgm:pt modelId="{7659D038-589D-425F-ADE9-9F6CD862D094}" type="pres">
      <dgm:prSet presAssocID="{FEBAC0F4-4AC7-4620-938A-25590508E89F}" presName="sibSpaceOne" presStyleCnt="0"/>
      <dgm:spPr/>
    </dgm:pt>
    <dgm:pt modelId="{99D84CC5-F7EB-4CA6-8368-D875EFC38A6E}" type="pres">
      <dgm:prSet presAssocID="{375756B0-EF7A-4652-83AD-FDC43D817DC1}" presName="vertOne" presStyleCnt="0"/>
      <dgm:spPr/>
    </dgm:pt>
    <dgm:pt modelId="{9333B24A-8723-4653-A696-51441F1D760B}" type="pres">
      <dgm:prSet presAssocID="{375756B0-EF7A-4652-83AD-FDC43D817DC1}" presName="txOne" presStyleLbl="node0" presStyleIdx="1" presStyleCnt="4">
        <dgm:presLayoutVars>
          <dgm:chPref val="3"/>
        </dgm:presLayoutVars>
      </dgm:prSet>
      <dgm:spPr/>
      <dgm:t>
        <a:bodyPr/>
        <a:lstStyle/>
        <a:p>
          <a:endParaRPr lang="uk-UA"/>
        </a:p>
      </dgm:t>
    </dgm:pt>
    <dgm:pt modelId="{2D65C2E9-81B9-4135-A8D8-7B5E844A9ECA}" type="pres">
      <dgm:prSet presAssocID="{375756B0-EF7A-4652-83AD-FDC43D817DC1}" presName="horzOne" presStyleCnt="0"/>
      <dgm:spPr/>
    </dgm:pt>
    <dgm:pt modelId="{6B350D36-014E-4F09-827F-FAFED7131C85}" type="pres">
      <dgm:prSet presAssocID="{C81193C3-8761-47A7-BCFD-F349CCAEF513}" presName="sibSpaceOne" presStyleCnt="0"/>
      <dgm:spPr/>
    </dgm:pt>
    <dgm:pt modelId="{C511B3CE-8ED2-46F2-9598-3105F9BD9DA3}" type="pres">
      <dgm:prSet presAssocID="{578004C9-F255-44B9-8CF6-9FFBDB6AAC3B}" presName="vertOne" presStyleCnt="0"/>
      <dgm:spPr/>
    </dgm:pt>
    <dgm:pt modelId="{25B0602D-EFDE-42AA-A304-116A76EAEAEC}" type="pres">
      <dgm:prSet presAssocID="{578004C9-F255-44B9-8CF6-9FFBDB6AAC3B}" presName="txOne" presStyleLbl="node0" presStyleIdx="2" presStyleCnt="4">
        <dgm:presLayoutVars>
          <dgm:chPref val="3"/>
        </dgm:presLayoutVars>
      </dgm:prSet>
      <dgm:spPr/>
      <dgm:t>
        <a:bodyPr/>
        <a:lstStyle/>
        <a:p>
          <a:endParaRPr lang="uk-UA"/>
        </a:p>
      </dgm:t>
    </dgm:pt>
    <dgm:pt modelId="{46FEF39A-5C3D-415C-AD3A-B68876461723}" type="pres">
      <dgm:prSet presAssocID="{578004C9-F255-44B9-8CF6-9FFBDB6AAC3B}" presName="horzOne" presStyleCnt="0"/>
      <dgm:spPr/>
    </dgm:pt>
    <dgm:pt modelId="{287CEB23-4522-463B-AA0D-F22DF5E27281}" type="pres">
      <dgm:prSet presAssocID="{F48DCDD4-564F-48BE-8B7F-42954B5599F2}" presName="sibSpaceOne" presStyleCnt="0"/>
      <dgm:spPr/>
    </dgm:pt>
    <dgm:pt modelId="{F1BF19D9-418C-4F03-BE1B-DD2EE981F952}" type="pres">
      <dgm:prSet presAssocID="{50EB0C2B-3221-4797-8331-3AE55AE77641}" presName="vertOne" presStyleCnt="0"/>
      <dgm:spPr/>
    </dgm:pt>
    <dgm:pt modelId="{8A6BF615-A345-4487-A86A-A8713A398C7D}" type="pres">
      <dgm:prSet presAssocID="{50EB0C2B-3221-4797-8331-3AE55AE77641}" presName="txOne" presStyleLbl="node0" presStyleIdx="3" presStyleCnt="4" custLinFactNeighborX="103">
        <dgm:presLayoutVars>
          <dgm:chPref val="3"/>
        </dgm:presLayoutVars>
      </dgm:prSet>
      <dgm:spPr/>
      <dgm:t>
        <a:bodyPr/>
        <a:lstStyle/>
        <a:p>
          <a:endParaRPr lang="uk-UA"/>
        </a:p>
      </dgm:t>
    </dgm:pt>
    <dgm:pt modelId="{2BC4E0EF-9F3C-49E6-9FA1-90AFDA396F0C}" type="pres">
      <dgm:prSet presAssocID="{50EB0C2B-3221-4797-8331-3AE55AE77641}" presName="horzOne" presStyleCnt="0"/>
      <dgm:spPr/>
    </dgm:pt>
  </dgm:ptLst>
  <dgm:cxnLst>
    <dgm:cxn modelId="{B6396D48-C15B-4650-B7D3-C54830984DD0}" type="presOf" srcId="{375756B0-EF7A-4652-83AD-FDC43D817DC1}" destId="{9333B24A-8723-4653-A696-51441F1D760B}" srcOrd="0" destOrd="0" presId="urn:microsoft.com/office/officeart/2005/8/layout/hierarchy4"/>
    <dgm:cxn modelId="{EDE22479-F51C-4C09-88F7-B7992A445331}" srcId="{397C2FF6-442F-4F08-9285-FDEDA69FB15F}" destId="{50EB0C2B-3221-4797-8331-3AE55AE77641}" srcOrd="3" destOrd="0" parTransId="{BFC2F00C-E546-4911-9439-5F69B4FC6147}" sibTransId="{5192D5C4-2C0B-4391-A717-82D393DB810F}"/>
    <dgm:cxn modelId="{6EB17DAA-CD6A-45E2-B1D0-C793EE449D58}" type="presOf" srcId="{50EB0C2B-3221-4797-8331-3AE55AE77641}" destId="{8A6BF615-A345-4487-A86A-A8713A398C7D}" srcOrd="0" destOrd="0" presId="urn:microsoft.com/office/officeart/2005/8/layout/hierarchy4"/>
    <dgm:cxn modelId="{22D14F26-A2A3-4ED7-AB6C-64D7B58AFBC3}" srcId="{397C2FF6-442F-4F08-9285-FDEDA69FB15F}" destId="{DECA5DB9-C2AD-4D0E-8981-4596B6D9BF5A}" srcOrd="0" destOrd="0" parTransId="{FCF292CC-7B7B-4FD5-94BF-34C9B6465BC9}" sibTransId="{FEBAC0F4-4AC7-4620-938A-25590508E89F}"/>
    <dgm:cxn modelId="{03117D64-939B-4527-8F0E-6DF0A7BB1C19}" type="presOf" srcId="{397C2FF6-442F-4F08-9285-FDEDA69FB15F}" destId="{CD5CF2CB-E2CA-4AF4-9F7B-036FFBD3551A}" srcOrd="0" destOrd="0" presId="urn:microsoft.com/office/officeart/2005/8/layout/hierarchy4"/>
    <dgm:cxn modelId="{FA2B9590-4E0B-49E8-8BD1-2C687627A8E7}" type="presOf" srcId="{578004C9-F255-44B9-8CF6-9FFBDB6AAC3B}" destId="{25B0602D-EFDE-42AA-A304-116A76EAEAEC}" srcOrd="0" destOrd="0" presId="urn:microsoft.com/office/officeart/2005/8/layout/hierarchy4"/>
    <dgm:cxn modelId="{C9550F5B-3768-47CF-83F2-7B629089D2BE}" srcId="{397C2FF6-442F-4F08-9285-FDEDA69FB15F}" destId="{578004C9-F255-44B9-8CF6-9FFBDB6AAC3B}" srcOrd="2" destOrd="0" parTransId="{8EE59C2E-2A16-44B2-8955-FE429F2F0F29}" sibTransId="{F48DCDD4-564F-48BE-8B7F-42954B5599F2}"/>
    <dgm:cxn modelId="{A28B0796-C861-4D6F-B3E0-C4572CD91746}" srcId="{397C2FF6-442F-4F08-9285-FDEDA69FB15F}" destId="{375756B0-EF7A-4652-83AD-FDC43D817DC1}" srcOrd="1" destOrd="0" parTransId="{F9009CF9-28A2-4547-8BE3-9747E07275E7}" sibTransId="{C81193C3-8761-47A7-BCFD-F349CCAEF513}"/>
    <dgm:cxn modelId="{921CD99C-AE6B-4D92-B47E-93744307A9D1}" type="presOf" srcId="{DECA5DB9-C2AD-4D0E-8981-4596B6D9BF5A}" destId="{130F9C5E-C756-4B65-8A2C-10690A0569AC}" srcOrd="0" destOrd="0" presId="urn:microsoft.com/office/officeart/2005/8/layout/hierarchy4"/>
    <dgm:cxn modelId="{ADC8E395-65CC-4421-BEE2-80ED2144C76D}" type="presParOf" srcId="{CD5CF2CB-E2CA-4AF4-9F7B-036FFBD3551A}" destId="{BA527500-FDE8-420A-828C-1433AC0AABE5}" srcOrd="0" destOrd="0" presId="urn:microsoft.com/office/officeart/2005/8/layout/hierarchy4"/>
    <dgm:cxn modelId="{67721B4F-1EC1-40C0-BBEB-FED8F762B4DE}" type="presParOf" srcId="{BA527500-FDE8-420A-828C-1433AC0AABE5}" destId="{130F9C5E-C756-4B65-8A2C-10690A0569AC}" srcOrd="0" destOrd="0" presId="urn:microsoft.com/office/officeart/2005/8/layout/hierarchy4"/>
    <dgm:cxn modelId="{99F1F335-D0F0-4FCA-BBB0-AAF3C60F0141}" type="presParOf" srcId="{BA527500-FDE8-420A-828C-1433AC0AABE5}" destId="{2C8D2D43-D8CC-4D0C-B917-013D1154A637}" srcOrd="1" destOrd="0" presId="urn:microsoft.com/office/officeart/2005/8/layout/hierarchy4"/>
    <dgm:cxn modelId="{1D5C3471-B7E5-4A1C-AA23-379046533671}" type="presParOf" srcId="{CD5CF2CB-E2CA-4AF4-9F7B-036FFBD3551A}" destId="{7659D038-589D-425F-ADE9-9F6CD862D094}" srcOrd="1" destOrd="0" presId="urn:microsoft.com/office/officeart/2005/8/layout/hierarchy4"/>
    <dgm:cxn modelId="{B85779B2-EEFC-4D58-90E5-EB560C09B857}" type="presParOf" srcId="{CD5CF2CB-E2CA-4AF4-9F7B-036FFBD3551A}" destId="{99D84CC5-F7EB-4CA6-8368-D875EFC38A6E}" srcOrd="2" destOrd="0" presId="urn:microsoft.com/office/officeart/2005/8/layout/hierarchy4"/>
    <dgm:cxn modelId="{F92A565C-28CD-4A49-9EC5-91D5F8B5A6D1}" type="presParOf" srcId="{99D84CC5-F7EB-4CA6-8368-D875EFC38A6E}" destId="{9333B24A-8723-4653-A696-51441F1D760B}" srcOrd="0" destOrd="0" presId="urn:microsoft.com/office/officeart/2005/8/layout/hierarchy4"/>
    <dgm:cxn modelId="{EB783C8A-653C-40B6-954A-C92FBDC1F064}" type="presParOf" srcId="{99D84CC5-F7EB-4CA6-8368-D875EFC38A6E}" destId="{2D65C2E9-81B9-4135-A8D8-7B5E844A9ECA}" srcOrd="1" destOrd="0" presId="urn:microsoft.com/office/officeart/2005/8/layout/hierarchy4"/>
    <dgm:cxn modelId="{FDF9CDE2-8B9F-4345-AE70-404202EF0A07}" type="presParOf" srcId="{CD5CF2CB-E2CA-4AF4-9F7B-036FFBD3551A}" destId="{6B350D36-014E-4F09-827F-FAFED7131C85}" srcOrd="3" destOrd="0" presId="urn:microsoft.com/office/officeart/2005/8/layout/hierarchy4"/>
    <dgm:cxn modelId="{00460EC9-11A4-41C5-A9A3-33B514A140B7}" type="presParOf" srcId="{CD5CF2CB-E2CA-4AF4-9F7B-036FFBD3551A}" destId="{C511B3CE-8ED2-46F2-9598-3105F9BD9DA3}" srcOrd="4" destOrd="0" presId="urn:microsoft.com/office/officeart/2005/8/layout/hierarchy4"/>
    <dgm:cxn modelId="{53A550F0-E974-45B4-89DC-E046275A9ED3}" type="presParOf" srcId="{C511B3CE-8ED2-46F2-9598-3105F9BD9DA3}" destId="{25B0602D-EFDE-42AA-A304-116A76EAEAEC}" srcOrd="0" destOrd="0" presId="urn:microsoft.com/office/officeart/2005/8/layout/hierarchy4"/>
    <dgm:cxn modelId="{EC851BFF-B498-418F-95B5-23CF951AA50C}" type="presParOf" srcId="{C511B3CE-8ED2-46F2-9598-3105F9BD9DA3}" destId="{46FEF39A-5C3D-415C-AD3A-B68876461723}" srcOrd="1" destOrd="0" presId="urn:microsoft.com/office/officeart/2005/8/layout/hierarchy4"/>
    <dgm:cxn modelId="{E608140E-727E-420E-AA5F-C8E0EE8D5150}" type="presParOf" srcId="{CD5CF2CB-E2CA-4AF4-9F7B-036FFBD3551A}" destId="{287CEB23-4522-463B-AA0D-F22DF5E27281}" srcOrd="5" destOrd="0" presId="urn:microsoft.com/office/officeart/2005/8/layout/hierarchy4"/>
    <dgm:cxn modelId="{1FE9B82B-2A06-4BB7-AFDC-858B6533B194}" type="presParOf" srcId="{CD5CF2CB-E2CA-4AF4-9F7B-036FFBD3551A}" destId="{F1BF19D9-418C-4F03-BE1B-DD2EE981F952}" srcOrd="6" destOrd="0" presId="urn:microsoft.com/office/officeart/2005/8/layout/hierarchy4"/>
    <dgm:cxn modelId="{6AEA8D6B-14AF-4131-8B43-EDD63F267FCE}" type="presParOf" srcId="{F1BF19D9-418C-4F03-BE1B-DD2EE981F952}" destId="{8A6BF615-A345-4487-A86A-A8713A398C7D}" srcOrd="0" destOrd="0" presId="urn:microsoft.com/office/officeart/2005/8/layout/hierarchy4"/>
    <dgm:cxn modelId="{C083EA48-DD60-4DFA-899B-2C561BA40CFA}" type="presParOf" srcId="{F1BF19D9-418C-4F03-BE1B-DD2EE981F952}" destId="{2BC4E0EF-9F3C-49E6-9FA1-90AFDA396F0C}"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4CB1AF-A65D-4332-8EC1-A8A859102CA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uk-UA"/>
        </a:p>
      </dgm:t>
    </dgm:pt>
    <dgm:pt modelId="{54ADAB3A-3934-43A6-8B77-C54DF05313D3}">
      <dgm:prSet phldrT="[Текст]" custT="1"/>
      <dgm:spPr/>
      <dgm:t>
        <a:bodyPr/>
        <a:lstStyle/>
        <a:p>
          <a:pPr algn="just">
            <a:lnSpc>
              <a:spcPct val="100000"/>
            </a:lnSpc>
          </a:pPr>
          <a:r>
            <a:rPr lang="ru-RU" sz="1800" dirty="0" err="1" smtClean="0">
              <a:latin typeface="Times New Roman" panose="02020603050405020304" pitchFamily="18" charset="0"/>
              <a:cs typeface="Times New Roman" panose="02020603050405020304" pitchFamily="18" charset="0"/>
            </a:rPr>
            <a:t>забезпечення</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взаємної</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користі</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організації</a:t>
          </a:r>
          <a:r>
            <a:rPr lang="ru-RU" sz="1800" dirty="0" smtClean="0">
              <a:latin typeface="Times New Roman" panose="02020603050405020304" pitchFamily="18" charset="0"/>
              <a:cs typeface="Times New Roman" panose="02020603050405020304" pitchFamily="18" charset="0"/>
            </a:rPr>
            <a:t> та </a:t>
          </a:r>
          <a:r>
            <a:rPr lang="ru-RU" sz="1800" dirty="0" err="1" smtClean="0">
              <a:latin typeface="Times New Roman" panose="02020603050405020304" pitchFamily="18" charset="0"/>
              <a:cs typeface="Times New Roman" panose="02020603050405020304" pitchFamily="18" charset="0"/>
            </a:rPr>
            <a:t>громадськості</a:t>
          </a:r>
          <a:endParaRPr lang="uk-UA" sz="1800" dirty="0">
            <a:latin typeface="Times New Roman" panose="02020603050405020304" pitchFamily="18" charset="0"/>
            <a:cs typeface="Times New Roman" panose="02020603050405020304" pitchFamily="18" charset="0"/>
          </a:endParaRPr>
        </a:p>
      </dgm:t>
    </dgm:pt>
    <dgm:pt modelId="{9D094E7B-379A-4750-AA92-1DE029E59216}" type="parTrans" cxnId="{16AE1348-21B1-45D3-ABF9-9048A44F5996}">
      <dgm:prSet/>
      <dgm:spPr/>
      <dgm:t>
        <a:bodyPr/>
        <a:lstStyle/>
        <a:p>
          <a:pPr algn="just">
            <a:lnSpc>
              <a:spcPct val="100000"/>
            </a:lnSpc>
          </a:pPr>
          <a:endParaRPr lang="uk-UA" sz="1800">
            <a:latin typeface="Times New Roman" panose="02020603050405020304" pitchFamily="18" charset="0"/>
            <a:cs typeface="Times New Roman" panose="02020603050405020304" pitchFamily="18" charset="0"/>
          </a:endParaRPr>
        </a:p>
      </dgm:t>
    </dgm:pt>
    <dgm:pt modelId="{A223C542-1EF0-4798-87A1-59001663966D}" type="sibTrans" cxnId="{16AE1348-21B1-45D3-ABF9-9048A44F5996}">
      <dgm:prSet/>
      <dgm:spPr/>
      <dgm:t>
        <a:bodyPr/>
        <a:lstStyle/>
        <a:p>
          <a:pPr algn="just">
            <a:lnSpc>
              <a:spcPct val="100000"/>
            </a:lnSpc>
          </a:pPr>
          <a:endParaRPr lang="uk-UA" sz="1800">
            <a:latin typeface="Times New Roman" panose="02020603050405020304" pitchFamily="18" charset="0"/>
            <a:cs typeface="Times New Roman" panose="02020603050405020304" pitchFamily="18" charset="0"/>
          </a:endParaRPr>
        </a:p>
      </dgm:t>
    </dgm:pt>
    <dgm:pt modelId="{0BD0F99D-8474-4FAA-8C7D-208F11C0F66E}">
      <dgm:prSet phldrT="[Текст]" custT="1"/>
      <dgm:spPr/>
      <dgm:t>
        <a:bodyPr/>
        <a:lstStyle/>
        <a:p>
          <a:pPr algn="just">
            <a:lnSpc>
              <a:spcPct val="100000"/>
            </a:lnSpc>
          </a:pPr>
          <a:r>
            <a:rPr lang="uk-UA" sz="1800" dirty="0" smtClean="0">
              <a:latin typeface="Times New Roman" panose="02020603050405020304" pitchFamily="18" charset="0"/>
              <a:cs typeface="Times New Roman" panose="02020603050405020304" pitchFamily="18" charset="0"/>
            </a:rPr>
            <a:t>свобода вибору та демократичність</a:t>
          </a:r>
          <a:endParaRPr lang="uk-UA" sz="1800" dirty="0">
            <a:latin typeface="Times New Roman" panose="02020603050405020304" pitchFamily="18" charset="0"/>
            <a:cs typeface="Times New Roman" panose="02020603050405020304" pitchFamily="18" charset="0"/>
          </a:endParaRPr>
        </a:p>
      </dgm:t>
    </dgm:pt>
    <dgm:pt modelId="{C3EA5292-D6F8-4F90-830A-97AE06E85C6F}" type="parTrans" cxnId="{26877AB5-6C69-4DF3-BBBF-55620EA5220B}">
      <dgm:prSet/>
      <dgm:spPr/>
      <dgm:t>
        <a:bodyPr/>
        <a:lstStyle/>
        <a:p>
          <a:pPr algn="just">
            <a:lnSpc>
              <a:spcPct val="100000"/>
            </a:lnSpc>
          </a:pPr>
          <a:endParaRPr lang="uk-UA" sz="1800">
            <a:latin typeface="Times New Roman" panose="02020603050405020304" pitchFamily="18" charset="0"/>
            <a:cs typeface="Times New Roman" panose="02020603050405020304" pitchFamily="18" charset="0"/>
          </a:endParaRPr>
        </a:p>
      </dgm:t>
    </dgm:pt>
    <dgm:pt modelId="{D51947FF-9833-4268-88A7-9FF3660A29C0}" type="sibTrans" cxnId="{26877AB5-6C69-4DF3-BBBF-55620EA5220B}">
      <dgm:prSet/>
      <dgm:spPr/>
      <dgm:t>
        <a:bodyPr/>
        <a:lstStyle/>
        <a:p>
          <a:pPr algn="just">
            <a:lnSpc>
              <a:spcPct val="100000"/>
            </a:lnSpc>
          </a:pPr>
          <a:endParaRPr lang="uk-UA" sz="1800">
            <a:latin typeface="Times New Roman" panose="02020603050405020304" pitchFamily="18" charset="0"/>
            <a:cs typeface="Times New Roman" panose="02020603050405020304" pitchFamily="18" charset="0"/>
          </a:endParaRPr>
        </a:p>
      </dgm:t>
    </dgm:pt>
    <dgm:pt modelId="{242A42B8-B27B-4440-AF8E-F5CD73CB474F}">
      <dgm:prSet phldrT="[Текст]" custT="1"/>
      <dgm:spPr/>
      <dgm:t>
        <a:bodyPr/>
        <a:lstStyle/>
        <a:p>
          <a:pPr algn="just">
            <a:lnSpc>
              <a:spcPct val="100000"/>
            </a:lnSpc>
          </a:pPr>
          <a:r>
            <a:rPr lang="ru-RU" sz="1800" dirty="0" err="1" smtClean="0">
              <a:latin typeface="Times New Roman" panose="02020603050405020304" pitchFamily="18" charset="0"/>
              <a:cs typeface="Times New Roman" panose="02020603050405020304" pitchFamily="18" charset="0"/>
            </a:rPr>
            <a:t>формування</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відкритого</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суспільства</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здатного</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адаптуватися</a:t>
          </a:r>
          <a:r>
            <a:rPr lang="ru-RU" sz="1800" dirty="0" smtClean="0">
              <a:latin typeface="Times New Roman" panose="02020603050405020304" pitchFamily="18" charset="0"/>
              <a:cs typeface="Times New Roman" panose="02020603050405020304" pitchFamily="18" charset="0"/>
            </a:rPr>
            <a:t> до </a:t>
          </a:r>
          <a:r>
            <a:rPr lang="ru-RU" sz="1800" dirty="0" err="1" smtClean="0">
              <a:latin typeface="Times New Roman" panose="02020603050405020304" pitchFamily="18" charset="0"/>
              <a:cs typeface="Times New Roman" panose="02020603050405020304" pitchFamily="18" charset="0"/>
            </a:rPr>
            <a:t>постійних</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змін</a:t>
          </a:r>
          <a:r>
            <a:rPr lang="ru-RU" sz="1800" dirty="0" smtClean="0">
              <a:latin typeface="Times New Roman" panose="02020603050405020304" pitchFamily="18" charset="0"/>
              <a:cs typeface="Times New Roman" panose="02020603050405020304" pitchFamily="18" charset="0"/>
            </a:rPr>
            <a:t> </a:t>
          </a:r>
          <a:r>
            <a:rPr lang="uk-UA" sz="1800" dirty="0" smtClean="0">
              <a:latin typeface="Times New Roman" panose="02020603050405020304" pitchFamily="18" charset="0"/>
              <a:cs typeface="Times New Roman" panose="02020603050405020304" pitchFamily="18" charset="0"/>
            </a:rPr>
            <a:t>умов життя</a:t>
          </a:r>
          <a:endParaRPr lang="uk-UA" sz="1800" dirty="0">
            <a:latin typeface="Times New Roman" panose="02020603050405020304" pitchFamily="18" charset="0"/>
            <a:cs typeface="Times New Roman" panose="02020603050405020304" pitchFamily="18" charset="0"/>
          </a:endParaRPr>
        </a:p>
      </dgm:t>
    </dgm:pt>
    <dgm:pt modelId="{299B4113-75A0-4FD2-BCA7-BB59DFDF8C88}" type="parTrans" cxnId="{BE7059A9-C2CF-42E5-BE2B-A60711FAA8BC}">
      <dgm:prSet/>
      <dgm:spPr/>
      <dgm:t>
        <a:bodyPr/>
        <a:lstStyle/>
        <a:p>
          <a:pPr algn="just">
            <a:lnSpc>
              <a:spcPct val="100000"/>
            </a:lnSpc>
          </a:pPr>
          <a:endParaRPr lang="uk-UA" sz="1800">
            <a:latin typeface="Times New Roman" panose="02020603050405020304" pitchFamily="18" charset="0"/>
            <a:cs typeface="Times New Roman" panose="02020603050405020304" pitchFamily="18" charset="0"/>
          </a:endParaRPr>
        </a:p>
      </dgm:t>
    </dgm:pt>
    <dgm:pt modelId="{C31E5284-3757-4D9E-BF31-165A2BE9F871}" type="sibTrans" cxnId="{BE7059A9-C2CF-42E5-BE2B-A60711FAA8BC}">
      <dgm:prSet/>
      <dgm:spPr/>
      <dgm:t>
        <a:bodyPr/>
        <a:lstStyle/>
        <a:p>
          <a:pPr algn="just">
            <a:lnSpc>
              <a:spcPct val="100000"/>
            </a:lnSpc>
          </a:pPr>
          <a:endParaRPr lang="uk-UA" sz="1800">
            <a:latin typeface="Times New Roman" panose="02020603050405020304" pitchFamily="18" charset="0"/>
            <a:cs typeface="Times New Roman" panose="02020603050405020304" pitchFamily="18" charset="0"/>
          </a:endParaRPr>
        </a:p>
      </dgm:t>
    </dgm:pt>
    <dgm:pt modelId="{28C02BDB-22B3-43B5-A727-B41028CA944E}">
      <dgm:prSet custT="1"/>
      <dgm:spPr/>
      <dgm:t>
        <a:bodyPr/>
        <a:lstStyle/>
        <a:p>
          <a:pPr algn="just">
            <a:lnSpc>
              <a:spcPct val="100000"/>
            </a:lnSpc>
          </a:pPr>
          <a:r>
            <a:rPr lang="ru-RU" sz="1800" dirty="0" err="1" smtClean="0">
              <a:latin typeface="Times New Roman" panose="02020603050405020304" pitchFamily="18" charset="0"/>
              <a:cs typeface="Times New Roman" panose="02020603050405020304" pitchFamily="18" charset="0"/>
            </a:rPr>
            <a:t>надання</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чесної</a:t>
          </a:r>
          <a:r>
            <a:rPr lang="ru-RU" sz="1800" dirty="0" smtClean="0">
              <a:latin typeface="Times New Roman" panose="02020603050405020304" pitchFamily="18" charset="0"/>
              <a:cs typeface="Times New Roman" panose="02020603050405020304" pitchFamily="18" charset="0"/>
            </a:rPr>
            <a:t> та </a:t>
          </a:r>
          <a:r>
            <a:rPr lang="ru-RU" sz="1800" dirty="0" err="1" smtClean="0">
              <a:latin typeface="Times New Roman" panose="02020603050405020304" pitchFamily="18" charset="0"/>
              <a:cs typeface="Times New Roman" panose="02020603050405020304" pitchFamily="18" charset="0"/>
            </a:rPr>
            <a:t>правдивої</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інформації</a:t>
          </a:r>
          <a:endParaRPr lang="uk-UA" sz="1800" dirty="0">
            <a:latin typeface="Times New Roman" panose="02020603050405020304" pitchFamily="18" charset="0"/>
            <a:cs typeface="Times New Roman" panose="02020603050405020304" pitchFamily="18" charset="0"/>
          </a:endParaRPr>
        </a:p>
      </dgm:t>
    </dgm:pt>
    <dgm:pt modelId="{241BC29B-E3B0-44DD-B2C3-F5703BF2EEAB}" type="parTrans" cxnId="{1EC72578-FC7A-418C-851E-DDF89D6A5570}">
      <dgm:prSet/>
      <dgm:spPr/>
      <dgm:t>
        <a:bodyPr/>
        <a:lstStyle/>
        <a:p>
          <a:pPr algn="just">
            <a:lnSpc>
              <a:spcPct val="100000"/>
            </a:lnSpc>
          </a:pPr>
          <a:endParaRPr lang="uk-UA" sz="1800">
            <a:latin typeface="Times New Roman" panose="02020603050405020304" pitchFamily="18" charset="0"/>
            <a:cs typeface="Times New Roman" panose="02020603050405020304" pitchFamily="18" charset="0"/>
          </a:endParaRPr>
        </a:p>
      </dgm:t>
    </dgm:pt>
    <dgm:pt modelId="{3440BC43-CD71-48CD-847E-9F0516B054BB}" type="sibTrans" cxnId="{1EC72578-FC7A-418C-851E-DDF89D6A5570}">
      <dgm:prSet/>
      <dgm:spPr/>
      <dgm:t>
        <a:bodyPr/>
        <a:lstStyle/>
        <a:p>
          <a:pPr algn="just">
            <a:lnSpc>
              <a:spcPct val="100000"/>
            </a:lnSpc>
          </a:pPr>
          <a:endParaRPr lang="uk-UA" sz="1800">
            <a:latin typeface="Times New Roman" panose="02020603050405020304" pitchFamily="18" charset="0"/>
            <a:cs typeface="Times New Roman" panose="02020603050405020304" pitchFamily="18" charset="0"/>
          </a:endParaRPr>
        </a:p>
      </dgm:t>
    </dgm:pt>
    <dgm:pt modelId="{CDDBE343-35B5-47CE-9B16-00B3B36C5FC3}">
      <dgm:prSet custT="1"/>
      <dgm:spPr/>
      <dgm:t>
        <a:bodyPr/>
        <a:lstStyle/>
        <a:p>
          <a:pPr algn="just">
            <a:lnSpc>
              <a:spcPct val="100000"/>
            </a:lnSpc>
          </a:pPr>
          <a:r>
            <a:rPr lang="ru-RU" sz="1800" dirty="0" smtClean="0">
              <a:latin typeface="Times New Roman" panose="02020603050405020304" pitchFamily="18" charset="0"/>
              <a:cs typeface="Times New Roman" panose="02020603050405020304" pitchFamily="18" charset="0"/>
            </a:rPr>
            <a:t>опора на </a:t>
          </a:r>
          <a:r>
            <a:rPr lang="ru-RU" sz="1800" dirty="0" err="1" smtClean="0">
              <a:latin typeface="Times New Roman" panose="02020603050405020304" pitchFamily="18" charset="0"/>
              <a:cs typeface="Times New Roman" panose="02020603050405020304" pitchFamily="18" charset="0"/>
            </a:rPr>
            <a:t>об’єктивні</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закономірності</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функціонування</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масової</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свідомості</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відносин</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між</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організацією</a:t>
          </a:r>
          <a:r>
            <a:rPr lang="ru-RU" sz="1800" dirty="0" smtClean="0">
              <a:latin typeface="Times New Roman" panose="02020603050405020304" pitchFamily="18" charset="0"/>
              <a:cs typeface="Times New Roman" panose="02020603050405020304" pitchFamily="18" charset="0"/>
            </a:rPr>
            <a:t> та </a:t>
          </a:r>
          <a:r>
            <a:rPr lang="ru-RU" sz="1800" dirty="0" err="1" smtClean="0">
              <a:latin typeface="Times New Roman" panose="02020603050405020304" pitchFamily="18" charset="0"/>
              <a:cs typeface="Times New Roman" panose="02020603050405020304" pitchFamily="18" charset="0"/>
            </a:rPr>
            <a:t>громадськістю</a:t>
          </a:r>
          <a:endParaRPr lang="uk-UA" sz="1800" dirty="0">
            <a:latin typeface="Times New Roman" panose="02020603050405020304" pitchFamily="18" charset="0"/>
            <a:cs typeface="Times New Roman" panose="02020603050405020304" pitchFamily="18" charset="0"/>
          </a:endParaRPr>
        </a:p>
      </dgm:t>
    </dgm:pt>
    <dgm:pt modelId="{D01AEAE4-ECBA-4C5B-9023-6E4172E6C8D0}" type="parTrans" cxnId="{8689EE91-492D-4062-8BAA-0D7BAAA580E2}">
      <dgm:prSet/>
      <dgm:spPr/>
      <dgm:t>
        <a:bodyPr/>
        <a:lstStyle/>
        <a:p>
          <a:pPr algn="just">
            <a:lnSpc>
              <a:spcPct val="100000"/>
            </a:lnSpc>
          </a:pPr>
          <a:endParaRPr lang="uk-UA" sz="1800">
            <a:latin typeface="Times New Roman" panose="02020603050405020304" pitchFamily="18" charset="0"/>
            <a:cs typeface="Times New Roman" panose="02020603050405020304" pitchFamily="18" charset="0"/>
          </a:endParaRPr>
        </a:p>
      </dgm:t>
    </dgm:pt>
    <dgm:pt modelId="{D337A4BC-8645-4558-AC17-19E53354DA56}" type="sibTrans" cxnId="{8689EE91-492D-4062-8BAA-0D7BAAA580E2}">
      <dgm:prSet/>
      <dgm:spPr/>
      <dgm:t>
        <a:bodyPr/>
        <a:lstStyle/>
        <a:p>
          <a:pPr algn="just">
            <a:lnSpc>
              <a:spcPct val="100000"/>
            </a:lnSpc>
          </a:pPr>
          <a:endParaRPr lang="uk-UA" sz="1800">
            <a:latin typeface="Times New Roman" panose="02020603050405020304" pitchFamily="18" charset="0"/>
            <a:cs typeface="Times New Roman" panose="02020603050405020304" pitchFamily="18" charset="0"/>
          </a:endParaRPr>
        </a:p>
      </dgm:t>
    </dgm:pt>
    <dgm:pt modelId="{16E0199C-AB88-4A80-8F55-B190CC8D9E25}" type="pres">
      <dgm:prSet presAssocID="{354CB1AF-A65D-4332-8EC1-A8A859102CA3}" presName="linear" presStyleCnt="0">
        <dgm:presLayoutVars>
          <dgm:dir/>
          <dgm:animLvl val="lvl"/>
          <dgm:resizeHandles val="exact"/>
        </dgm:presLayoutVars>
      </dgm:prSet>
      <dgm:spPr/>
      <dgm:t>
        <a:bodyPr/>
        <a:lstStyle/>
        <a:p>
          <a:endParaRPr lang="uk-UA"/>
        </a:p>
      </dgm:t>
    </dgm:pt>
    <dgm:pt modelId="{13B0FDF7-AA88-4C41-BD8D-24FF00F4B574}" type="pres">
      <dgm:prSet presAssocID="{54ADAB3A-3934-43A6-8B77-C54DF05313D3}" presName="parentLin" presStyleCnt="0"/>
      <dgm:spPr/>
    </dgm:pt>
    <dgm:pt modelId="{375EA5C2-A769-4281-829D-DA5C79CF102C}" type="pres">
      <dgm:prSet presAssocID="{54ADAB3A-3934-43A6-8B77-C54DF05313D3}" presName="parentLeftMargin" presStyleLbl="node1" presStyleIdx="0" presStyleCnt="5"/>
      <dgm:spPr/>
      <dgm:t>
        <a:bodyPr/>
        <a:lstStyle/>
        <a:p>
          <a:endParaRPr lang="uk-UA"/>
        </a:p>
      </dgm:t>
    </dgm:pt>
    <dgm:pt modelId="{180B163F-7EB1-472E-B86D-00C837881BA8}" type="pres">
      <dgm:prSet presAssocID="{54ADAB3A-3934-43A6-8B77-C54DF05313D3}" presName="parentText" presStyleLbl="node1" presStyleIdx="0" presStyleCnt="5">
        <dgm:presLayoutVars>
          <dgm:chMax val="0"/>
          <dgm:bulletEnabled val="1"/>
        </dgm:presLayoutVars>
      </dgm:prSet>
      <dgm:spPr/>
      <dgm:t>
        <a:bodyPr/>
        <a:lstStyle/>
        <a:p>
          <a:endParaRPr lang="uk-UA"/>
        </a:p>
      </dgm:t>
    </dgm:pt>
    <dgm:pt modelId="{E1AF493D-8A83-4B16-839C-2CBDA92C1764}" type="pres">
      <dgm:prSet presAssocID="{54ADAB3A-3934-43A6-8B77-C54DF05313D3}" presName="negativeSpace" presStyleCnt="0"/>
      <dgm:spPr/>
    </dgm:pt>
    <dgm:pt modelId="{E365CFFF-4475-4985-893A-08D640A23B2B}" type="pres">
      <dgm:prSet presAssocID="{54ADAB3A-3934-43A6-8B77-C54DF05313D3}" presName="childText" presStyleLbl="conFgAcc1" presStyleIdx="0" presStyleCnt="5">
        <dgm:presLayoutVars>
          <dgm:bulletEnabled val="1"/>
        </dgm:presLayoutVars>
      </dgm:prSet>
      <dgm:spPr/>
    </dgm:pt>
    <dgm:pt modelId="{1531E0B2-0CCA-49F9-81D6-CE12D2B268DE}" type="pres">
      <dgm:prSet presAssocID="{A223C542-1EF0-4798-87A1-59001663966D}" presName="spaceBetweenRectangles" presStyleCnt="0"/>
      <dgm:spPr/>
    </dgm:pt>
    <dgm:pt modelId="{14E7B7AB-B11A-4ACA-8672-CBF50A186BA8}" type="pres">
      <dgm:prSet presAssocID="{28C02BDB-22B3-43B5-A727-B41028CA944E}" presName="parentLin" presStyleCnt="0"/>
      <dgm:spPr/>
    </dgm:pt>
    <dgm:pt modelId="{5E1D8D91-A625-4E8D-A64B-F222DD89997D}" type="pres">
      <dgm:prSet presAssocID="{28C02BDB-22B3-43B5-A727-B41028CA944E}" presName="parentLeftMargin" presStyleLbl="node1" presStyleIdx="0" presStyleCnt="5"/>
      <dgm:spPr/>
      <dgm:t>
        <a:bodyPr/>
        <a:lstStyle/>
        <a:p>
          <a:endParaRPr lang="uk-UA"/>
        </a:p>
      </dgm:t>
    </dgm:pt>
    <dgm:pt modelId="{3F4EE42B-C482-4CEC-80E1-D0E69EB0D7A6}" type="pres">
      <dgm:prSet presAssocID="{28C02BDB-22B3-43B5-A727-B41028CA944E}" presName="parentText" presStyleLbl="node1" presStyleIdx="1" presStyleCnt="5">
        <dgm:presLayoutVars>
          <dgm:chMax val="0"/>
          <dgm:bulletEnabled val="1"/>
        </dgm:presLayoutVars>
      </dgm:prSet>
      <dgm:spPr/>
      <dgm:t>
        <a:bodyPr/>
        <a:lstStyle/>
        <a:p>
          <a:endParaRPr lang="uk-UA"/>
        </a:p>
      </dgm:t>
    </dgm:pt>
    <dgm:pt modelId="{35A0B00D-9BB6-4068-9732-DC7C4D8BE2AA}" type="pres">
      <dgm:prSet presAssocID="{28C02BDB-22B3-43B5-A727-B41028CA944E}" presName="negativeSpace" presStyleCnt="0"/>
      <dgm:spPr/>
    </dgm:pt>
    <dgm:pt modelId="{9600E5D5-DBEE-4DAE-9B35-8B6F9F721F55}" type="pres">
      <dgm:prSet presAssocID="{28C02BDB-22B3-43B5-A727-B41028CA944E}" presName="childText" presStyleLbl="conFgAcc1" presStyleIdx="1" presStyleCnt="5">
        <dgm:presLayoutVars>
          <dgm:bulletEnabled val="1"/>
        </dgm:presLayoutVars>
      </dgm:prSet>
      <dgm:spPr/>
    </dgm:pt>
    <dgm:pt modelId="{B3CAE9CC-6DDB-4B08-A6E8-5225F8D0BDB7}" type="pres">
      <dgm:prSet presAssocID="{3440BC43-CD71-48CD-847E-9F0516B054BB}" presName="spaceBetweenRectangles" presStyleCnt="0"/>
      <dgm:spPr/>
    </dgm:pt>
    <dgm:pt modelId="{C2AA9BCE-119E-4675-A9AB-E7762C3B2013}" type="pres">
      <dgm:prSet presAssocID="{CDDBE343-35B5-47CE-9B16-00B3B36C5FC3}" presName="parentLin" presStyleCnt="0"/>
      <dgm:spPr/>
    </dgm:pt>
    <dgm:pt modelId="{83A15476-7391-4E9D-8B84-946F7D548734}" type="pres">
      <dgm:prSet presAssocID="{CDDBE343-35B5-47CE-9B16-00B3B36C5FC3}" presName="parentLeftMargin" presStyleLbl="node1" presStyleIdx="1" presStyleCnt="5"/>
      <dgm:spPr/>
      <dgm:t>
        <a:bodyPr/>
        <a:lstStyle/>
        <a:p>
          <a:endParaRPr lang="uk-UA"/>
        </a:p>
      </dgm:t>
    </dgm:pt>
    <dgm:pt modelId="{74DBC3E9-CE40-4DE9-8E3D-054665ED58CA}" type="pres">
      <dgm:prSet presAssocID="{CDDBE343-35B5-47CE-9B16-00B3B36C5FC3}" presName="parentText" presStyleLbl="node1" presStyleIdx="2" presStyleCnt="5">
        <dgm:presLayoutVars>
          <dgm:chMax val="0"/>
          <dgm:bulletEnabled val="1"/>
        </dgm:presLayoutVars>
      </dgm:prSet>
      <dgm:spPr/>
      <dgm:t>
        <a:bodyPr/>
        <a:lstStyle/>
        <a:p>
          <a:endParaRPr lang="uk-UA"/>
        </a:p>
      </dgm:t>
    </dgm:pt>
    <dgm:pt modelId="{30D7FD0B-39E2-49D4-ACD8-8EA6CAB40F67}" type="pres">
      <dgm:prSet presAssocID="{CDDBE343-35B5-47CE-9B16-00B3B36C5FC3}" presName="negativeSpace" presStyleCnt="0"/>
      <dgm:spPr/>
    </dgm:pt>
    <dgm:pt modelId="{66034A4D-4829-4D4F-AB5C-475E57AA8A06}" type="pres">
      <dgm:prSet presAssocID="{CDDBE343-35B5-47CE-9B16-00B3B36C5FC3}" presName="childText" presStyleLbl="conFgAcc1" presStyleIdx="2" presStyleCnt="5">
        <dgm:presLayoutVars>
          <dgm:bulletEnabled val="1"/>
        </dgm:presLayoutVars>
      </dgm:prSet>
      <dgm:spPr/>
    </dgm:pt>
    <dgm:pt modelId="{E398CDFB-585E-4DD6-BA30-E9E03D0EC0F5}" type="pres">
      <dgm:prSet presAssocID="{D337A4BC-8645-4558-AC17-19E53354DA56}" presName="spaceBetweenRectangles" presStyleCnt="0"/>
      <dgm:spPr/>
    </dgm:pt>
    <dgm:pt modelId="{1BA64EB4-3582-47A0-A004-0F8855C97FA3}" type="pres">
      <dgm:prSet presAssocID="{0BD0F99D-8474-4FAA-8C7D-208F11C0F66E}" presName="parentLin" presStyleCnt="0"/>
      <dgm:spPr/>
    </dgm:pt>
    <dgm:pt modelId="{CDF8861D-02BD-4E19-8801-9DE9AC413407}" type="pres">
      <dgm:prSet presAssocID="{0BD0F99D-8474-4FAA-8C7D-208F11C0F66E}" presName="parentLeftMargin" presStyleLbl="node1" presStyleIdx="2" presStyleCnt="5"/>
      <dgm:spPr/>
      <dgm:t>
        <a:bodyPr/>
        <a:lstStyle/>
        <a:p>
          <a:endParaRPr lang="uk-UA"/>
        </a:p>
      </dgm:t>
    </dgm:pt>
    <dgm:pt modelId="{856BC94A-A241-4BBD-AEEB-DC6725775758}" type="pres">
      <dgm:prSet presAssocID="{0BD0F99D-8474-4FAA-8C7D-208F11C0F66E}" presName="parentText" presStyleLbl="node1" presStyleIdx="3" presStyleCnt="5">
        <dgm:presLayoutVars>
          <dgm:chMax val="0"/>
          <dgm:bulletEnabled val="1"/>
        </dgm:presLayoutVars>
      </dgm:prSet>
      <dgm:spPr/>
      <dgm:t>
        <a:bodyPr/>
        <a:lstStyle/>
        <a:p>
          <a:endParaRPr lang="uk-UA"/>
        </a:p>
      </dgm:t>
    </dgm:pt>
    <dgm:pt modelId="{A75CA57C-AFCF-4E22-8FA3-A2DDABF82F31}" type="pres">
      <dgm:prSet presAssocID="{0BD0F99D-8474-4FAA-8C7D-208F11C0F66E}" presName="negativeSpace" presStyleCnt="0"/>
      <dgm:spPr/>
    </dgm:pt>
    <dgm:pt modelId="{F075B02D-F473-4D6B-BF76-0931A4573F87}" type="pres">
      <dgm:prSet presAssocID="{0BD0F99D-8474-4FAA-8C7D-208F11C0F66E}" presName="childText" presStyleLbl="conFgAcc1" presStyleIdx="3" presStyleCnt="5">
        <dgm:presLayoutVars>
          <dgm:bulletEnabled val="1"/>
        </dgm:presLayoutVars>
      </dgm:prSet>
      <dgm:spPr/>
    </dgm:pt>
    <dgm:pt modelId="{659070FC-2028-430F-84B9-108540272B83}" type="pres">
      <dgm:prSet presAssocID="{D51947FF-9833-4268-88A7-9FF3660A29C0}" presName="spaceBetweenRectangles" presStyleCnt="0"/>
      <dgm:spPr/>
    </dgm:pt>
    <dgm:pt modelId="{61D1D015-FCD9-4CB7-8949-921167BEFCA3}" type="pres">
      <dgm:prSet presAssocID="{242A42B8-B27B-4440-AF8E-F5CD73CB474F}" presName="parentLin" presStyleCnt="0"/>
      <dgm:spPr/>
    </dgm:pt>
    <dgm:pt modelId="{18C9212C-6DDD-4F8A-BBE7-C77C314DAE47}" type="pres">
      <dgm:prSet presAssocID="{242A42B8-B27B-4440-AF8E-F5CD73CB474F}" presName="parentLeftMargin" presStyleLbl="node1" presStyleIdx="3" presStyleCnt="5"/>
      <dgm:spPr/>
      <dgm:t>
        <a:bodyPr/>
        <a:lstStyle/>
        <a:p>
          <a:endParaRPr lang="uk-UA"/>
        </a:p>
      </dgm:t>
    </dgm:pt>
    <dgm:pt modelId="{306C7FA6-30AF-4ADF-BAE6-C4BFBD26D0D6}" type="pres">
      <dgm:prSet presAssocID="{242A42B8-B27B-4440-AF8E-F5CD73CB474F}" presName="parentText" presStyleLbl="node1" presStyleIdx="4" presStyleCnt="5">
        <dgm:presLayoutVars>
          <dgm:chMax val="0"/>
          <dgm:bulletEnabled val="1"/>
        </dgm:presLayoutVars>
      </dgm:prSet>
      <dgm:spPr/>
      <dgm:t>
        <a:bodyPr/>
        <a:lstStyle/>
        <a:p>
          <a:endParaRPr lang="uk-UA"/>
        </a:p>
      </dgm:t>
    </dgm:pt>
    <dgm:pt modelId="{7539ADBB-44A6-47DF-9907-6A6F949A7D8D}" type="pres">
      <dgm:prSet presAssocID="{242A42B8-B27B-4440-AF8E-F5CD73CB474F}" presName="negativeSpace" presStyleCnt="0"/>
      <dgm:spPr/>
    </dgm:pt>
    <dgm:pt modelId="{F26DDE8B-55D0-4983-8D9E-BFAAC8117DE7}" type="pres">
      <dgm:prSet presAssocID="{242A42B8-B27B-4440-AF8E-F5CD73CB474F}" presName="childText" presStyleLbl="conFgAcc1" presStyleIdx="4" presStyleCnt="5">
        <dgm:presLayoutVars>
          <dgm:bulletEnabled val="1"/>
        </dgm:presLayoutVars>
      </dgm:prSet>
      <dgm:spPr/>
    </dgm:pt>
  </dgm:ptLst>
  <dgm:cxnLst>
    <dgm:cxn modelId="{1EC72578-FC7A-418C-851E-DDF89D6A5570}" srcId="{354CB1AF-A65D-4332-8EC1-A8A859102CA3}" destId="{28C02BDB-22B3-43B5-A727-B41028CA944E}" srcOrd="1" destOrd="0" parTransId="{241BC29B-E3B0-44DD-B2C3-F5703BF2EEAB}" sibTransId="{3440BC43-CD71-48CD-847E-9F0516B054BB}"/>
    <dgm:cxn modelId="{E5A92AAF-18EC-4E6A-A642-658C0E7513D0}" type="presOf" srcId="{CDDBE343-35B5-47CE-9B16-00B3B36C5FC3}" destId="{74DBC3E9-CE40-4DE9-8E3D-054665ED58CA}" srcOrd="1" destOrd="0" presId="urn:microsoft.com/office/officeart/2005/8/layout/list1"/>
    <dgm:cxn modelId="{23DE0741-8DB9-49BA-954E-4576DA0643D7}" type="presOf" srcId="{54ADAB3A-3934-43A6-8B77-C54DF05313D3}" destId="{375EA5C2-A769-4281-829D-DA5C79CF102C}" srcOrd="0" destOrd="0" presId="urn:microsoft.com/office/officeart/2005/8/layout/list1"/>
    <dgm:cxn modelId="{E778BDD0-AC13-4EB8-A709-1379242CD05D}" type="presOf" srcId="{242A42B8-B27B-4440-AF8E-F5CD73CB474F}" destId="{18C9212C-6DDD-4F8A-BBE7-C77C314DAE47}" srcOrd="0" destOrd="0" presId="urn:microsoft.com/office/officeart/2005/8/layout/list1"/>
    <dgm:cxn modelId="{26877AB5-6C69-4DF3-BBBF-55620EA5220B}" srcId="{354CB1AF-A65D-4332-8EC1-A8A859102CA3}" destId="{0BD0F99D-8474-4FAA-8C7D-208F11C0F66E}" srcOrd="3" destOrd="0" parTransId="{C3EA5292-D6F8-4F90-830A-97AE06E85C6F}" sibTransId="{D51947FF-9833-4268-88A7-9FF3660A29C0}"/>
    <dgm:cxn modelId="{BE7059A9-C2CF-42E5-BE2B-A60711FAA8BC}" srcId="{354CB1AF-A65D-4332-8EC1-A8A859102CA3}" destId="{242A42B8-B27B-4440-AF8E-F5CD73CB474F}" srcOrd="4" destOrd="0" parTransId="{299B4113-75A0-4FD2-BCA7-BB59DFDF8C88}" sibTransId="{C31E5284-3757-4D9E-BF31-165A2BE9F871}"/>
    <dgm:cxn modelId="{433991A7-68BE-40C8-8D14-DEC8999E91E6}" type="presOf" srcId="{0BD0F99D-8474-4FAA-8C7D-208F11C0F66E}" destId="{856BC94A-A241-4BBD-AEEB-DC6725775758}" srcOrd="1" destOrd="0" presId="urn:microsoft.com/office/officeart/2005/8/layout/list1"/>
    <dgm:cxn modelId="{8689EE91-492D-4062-8BAA-0D7BAAA580E2}" srcId="{354CB1AF-A65D-4332-8EC1-A8A859102CA3}" destId="{CDDBE343-35B5-47CE-9B16-00B3B36C5FC3}" srcOrd="2" destOrd="0" parTransId="{D01AEAE4-ECBA-4C5B-9023-6E4172E6C8D0}" sibTransId="{D337A4BC-8645-4558-AC17-19E53354DA56}"/>
    <dgm:cxn modelId="{2FC9F9C8-D873-4372-98EF-A812FCD52FDC}" type="presOf" srcId="{28C02BDB-22B3-43B5-A727-B41028CA944E}" destId="{3F4EE42B-C482-4CEC-80E1-D0E69EB0D7A6}" srcOrd="1" destOrd="0" presId="urn:microsoft.com/office/officeart/2005/8/layout/list1"/>
    <dgm:cxn modelId="{AC343416-F21B-4869-9CFC-B3FBC4CB9AC6}" type="presOf" srcId="{CDDBE343-35B5-47CE-9B16-00B3B36C5FC3}" destId="{83A15476-7391-4E9D-8B84-946F7D548734}" srcOrd="0" destOrd="0" presId="urn:microsoft.com/office/officeart/2005/8/layout/list1"/>
    <dgm:cxn modelId="{0757183D-269C-44A4-9C16-CCF4B97E733F}" type="presOf" srcId="{28C02BDB-22B3-43B5-A727-B41028CA944E}" destId="{5E1D8D91-A625-4E8D-A64B-F222DD89997D}" srcOrd="0" destOrd="0" presId="urn:microsoft.com/office/officeart/2005/8/layout/list1"/>
    <dgm:cxn modelId="{603FEEB6-C55C-4A20-AD76-4E8E0CF3BE13}" type="presOf" srcId="{54ADAB3A-3934-43A6-8B77-C54DF05313D3}" destId="{180B163F-7EB1-472E-B86D-00C837881BA8}" srcOrd="1" destOrd="0" presId="urn:microsoft.com/office/officeart/2005/8/layout/list1"/>
    <dgm:cxn modelId="{16AE1348-21B1-45D3-ABF9-9048A44F5996}" srcId="{354CB1AF-A65D-4332-8EC1-A8A859102CA3}" destId="{54ADAB3A-3934-43A6-8B77-C54DF05313D3}" srcOrd="0" destOrd="0" parTransId="{9D094E7B-379A-4750-AA92-1DE029E59216}" sibTransId="{A223C542-1EF0-4798-87A1-59001663966D}"/>
    <dgm:cxn modelId="{85CE8D55-9ED3-43D6-A998-FDE42CCF2CBC}" type="presOf" srcId="{354CB1AF-A65D-4332-8EC1-A8A859102CA3}" destId="{16E0199C-AB88-4A80-8F55-B190CC8D9E25}" srcOrd="0" destOrd="0" presId="urn:microsoft.com/office/officeart/2005/8/layout/list1"/>
    <dgm:cxn modelId="{6F7F8F16-F9D9-42C8-A899-4D8D126DAD8A}" type="presOf" srcId="{0BD0F99D-8474-4FAA-8C7D-208F11C0F66E}" destId="{CDF8861D-02BD-4E19-8801-9DE9AC413407}" srcOrd="0" destOrd="0" presId="urn:microsoft.com/office/officeart/2005/8/layout/list1"/>
    <dgm:cxn modelId="{DC9990B8-ED01-45CB-A092-6AA63CC036FB}" type="presOf" srcId="{242A42B8-B27B-4440-AF8E-F5CD73CB474F}" destId="{306C7FA6-30AF-4ADF-BAE6-C4BFBD26D0D6}" srcOrd="1" destOrd="0" presId="urn:microsoft.com/office/officeart/2005/8/layout/list1"/>
    <dgm:cxn modelId="{F3D37502-42AA-4027-8906-7DFB59B863E7}" type="presParOf" srcId="{16E0199C-AB88-4A80-8F55-B190CC8D9E25}" destId="{13B0FDF7-AA88-4C41-BD8D-24FF00F4B574}" srcOrd="0" destOrd="0" presId="urn:microsoft.com/office/officeart/2005/8/layout/list1"/>
    <dgm:cxn modelId="{4B18334A-8D98-44D3-BA87-76B96004285B}" type="presParOf" srcId="{13B0FDF7-AA88-4C41-BD8D-24FF00F4B574}" destId="{375EA5C2-A769-4281-829D-DA5C79CF102C}" srcOrd="0" destOrd="0" presId="urn:microsoft.com/office/officeart/2005/8/layout/list1"/>
    <dgm:cxn modelId="{13B88561-89CE-4330-8A8A-A1AA998ACF3E}" type="presParOf" srcId="{13B0FDF7-AA88-4C41-BD8D-24FF00F4B574}" destId="{180B163F-7EB1-472E-B86D-00C837881BA8}" srcOrd="1" destOrd="0" presId="urn:microsoft.com/office/officeart/2005/8/layout/list1"/>
    <dgm:cxn modelId="{E666E865-DAB4-4A3E-AB58-21B736BBF683}" type="presParOf" srcId="{16E0199C-AB88-4A80-8F55-B190CC8D9E25}" destId="{E1AF493D-8A83-4B16-839C-2CBDA92C1764}" srcOrd="1" destOrd="0" presId="urn:microsoft.com/office/officeart/2005/8/layout/list1"/>
    <dgm:cxn modelId="{EC875136-402C-4E32-A795-1380C61963C0}" type="presParOf" srcId="{16E0199C-AB88-4A80-8F55-B190CC8D9E25}" destId="{E365CFFF-4475-4985-893A-08D640A23B2B}" srcOrd="2" destOrd="0" presId="urn:microsoft.com/office/officeart/2005/8/layout/list1"/>
    <dgm:cxn modelId="{71F301AA-4A07-46AF-8038-8DB2D9E2D74D}" type="presParOf" srcId="{16E0199C-AB88-4A80-8F55-B190CC8D9E25}" destId="{1531E0B2-0CCA-49F9-81D6-CE12D2B268DE}" srcOrd="3" destOrd="0" presId="urn:microsoft.com/office/officeart/2005/8/layout/list1"/>
    <dgm:cxn modelId="{18B1AC2E-FE00-4AA0-B5F3-689E64C8D8B1}" type="presParOf" srcId="{16E0199C-AB88-4A80-8F55-B190CC8D9E25}" destId="{14E7B7AB-B11A-4ACA-8672-CBF50A186BA8}" srcOrd="4" destOrd="0" presId="urn:microsoft.com/office/officeart/2005/8/layout/list1"/>
    <dgm:cxn modelId="{D54115D3-3676-42DE-AC85-B258EF4E66F3}" type="presParOf" srcId="{14E7B7AB-B11A-4ACA-8672-CBF50A186BA8}" destId="{5E1D8D91-A625-4E8D-A64B-F222DD89997D}" srcOrd="0" destOrd="0" presId="urn:microsoft.com/office/officeart/2005/8/layout/list1"/>
    <dgm:cxn modelId="{7D7ECAB8-7858-4900-B101-E48F16916E91}" type="presParOf" srcId="{14E7B7AB-B11A-4ACA-8672-CBF50A186BA8}" destId="{3F4EE42B-C482-4CEC-80E1-D0E69EB0D7A6}" srcOrd="1" destOrd="0" presId="urn:microsoft.com/office/officeart/2005/8/layout/list1"/>
    <dgm:cxn modelId="{2B690668-2E20-45CB-83B6-DFD69A1C91D1}" type="presParOf" srcId="{16E0199C-AB88-4A80-8F55-B190CC8D9E25}" destId="{35A0B00D-9BB6-4068-9732-DC7C4D8BE2AA}" srcOrd="5" destOrd="0" presId="urn:microsoft.com/office/officeart/2005/8/layout/list1"/>
    <dgm:cxn modelId="{6D7180AD-F6FF-480F-8C70-F7617368F5BC}" type="presParOf" srcId="{16E0199C-AB88-4A80-8F55-B190CC8D9E25}" destId="{9600E5D5-DBEE-4DAE-9B35-8B6F9F721F55}" srcOrd="6" destOrd="0" presId="urn:microsoft.com/office/officeart/2005/8/layout/list1"/>
    <dgm:cxn modelId="{BC3BC4AB-87A7-4970-A0F1-926C1AEA48B3}" type="presParOf" srcId="{16E0199C-AB88-4A80-8F55-B190CC8D9E25}" destId="{B3CAE9CC-6DDB-4B08-A6E8-5225F8D0BDB7}" srcOrd="7" destOrd="0" presId="urn:microsoft.com/office/officeart/2005/8/layout/list1"/>
    <dgm:cxn modelId="{F0281922-29AE-4D96-83D9-E070A94CF50E}" type="presParOf" srcId="{16E0199C-AB88-4A80-8F55-B190CC8D9E25}" destId="{C2AA9BCE-119E-4675-A9AB-E7762C3B2013}" srcOrd="8" destOrd="0" presId="urn:microsoft.com/office/officeart/2005/8/layout/list1"/>
    <dgm:cxn modelId="{FC729EDA-3EE9-4CA7-8C95-5D1203F78F2B}" type="presParOf" srcId="{C2AA9BCE-119E-4675-A9AB-E7762C3B2013}" destId="{83A15476-7391-4E9D-8B84-946F7D548734}" srcOrd="0" destOrd="0" presId="urn:microsoft.com/office/officeart/2005/8/layout/list1"/>
    <dgm:cxn modelId="{5FC6D32F-AA95-493D-A2D4-7D3D82E251DD}" type="presParOf" srcId="{C2AA9BCE-119E-4675-A9AB-E7762C3B2013}" destId="{74DBC3E9-CE40-4DE9-8E3D-054665ED58CA}" srcOrd="1" destOrd="0" presId="urn:microsoft.com/office/officeart/2005/8/layout/list1"/>
    <dgm:cxn modelId="{6BE812AC-2B1A-42AA-AA42-9D341E7ADB83}" type="presParOf" srcId="{16E0199C-AB88-4A80-8F55-B190CC8D9E25}" destId="{30D7FD0B-39E2-49D4-ACD8-8EA6CAB40F67}" srcOrd="9" destOrd="0" presId="urn:microsoft.com/office/officeart/2005/8/layout/list1"/>
    <dgm:cxn modelId="{B4D8B9C6-1A9C-4253-AE43-18D3483AAFB8}" type="presParOf" srcId="{16E0199C-AB88-4A80-8F55-B190CC8D9E25}" destId="{66034A4D-4829-4D4F-AB5C-475E57AA8A06}" srcOrd="10" destOrd="0" presId="urn:microsoft.com/office/officeart/2005/8/layout/list1"/>
    <dgm:cxn modelId="{C4D8CF77-D367-4349-ACBC-8F86CFC115BA}" type="presParOf" srcId="{16E0199C-AB88-4A80-8F55-B190CC8D9E25}" destId="{E398CDFB-585E-4DD6-BA30-E9E03D0EC0F5}" srcOrd="11" destOrd="0" presId="urn:microsoft.com/office/officeart/2005/8/layout/list1"/>
    <dgm:cxn modelId="{7A2B3447-14B9-4936-823A-AD7E3171BE61}" type="presParOf" srcId="{16E0199C-AB88-4A80-8F55-B190CC8D9E25}" destId="{1BA64EB4-3582-47A0-A004-0F8855C97FA3}" srcOrd="12" destOrd="0" presId="urn:microsoft.com/office/officeart/2005/8/layout/list1"/>
    <dgm:cxn modelId="{44DB103F-3D4D-4493-B758-055E16958EA8}" type="presParOf" srcId="{1BA64EB4-3582-47A0-A004-0F8855C97FA3}" destId="{CDF8861D-02BD-4E19-8801-9DE9AC413407}" srcOrd="0" destOrd="0" presId="urn:microsoft.com/office/officeart/2005/8/layout/list1"/>
    <dgm:cxn modelId="{45285F6F-7CC2-4908-8078-25EAFA1572A3}" type="presParOf" srcId="{1BA64EB4-3582-47A0-A004-0F8855C97FA3}" destId="{856BC94A-A241-4BBD-AEEB-DC6725775758}" srcOrd="1" destOrd="0" presId="urn:microsoft.com/office/officeart/2005/8/layout/list1"/>
    <dgm:cxn modelId="{EAABAA27-96BE-4A67-9875-74181ED7694A}" type="presParOf" srcId="{16E0199C-AB88-4A80-8F55-B190CC8D9E25}" destId="{A75CA57C-AFCF-4E22-8FA3-A2DDABF82F31}" srcOrd="13" destOrd="0" presId="urn:microsoft.com/office/officeart/2005/8/layout/list1"/>
    <dgm:cxn modelId="{A5F83D37-0D3C-4AAF-8E19-1594EF114ACC}" type="presParOf" srcId="{16E0199C-AB88-4A80-8F55-B190CC8D9E25}" destId="{F075B02D-F473-4D6B-BF76-0931A4573F87}" srcOrd="14" destOrd="0" presId="urn:microsoft.com/office/officeart/2005/8/layout/list1"/>
    <dgm:cxn modelId="{98063970-633B-4F7B-8C5A-5DF2C53C7639}" type="presParOf" srcId="{16E0199C-AB88-4A80-8F55-B190CC8D9E25}" destId="{659070FC-2028-430F-84B9-108540272B83}" srcOrd="15" destOrd="0" presId="urn:microsoft.com/office/officeart/2005/8/layout/list1"/>
    <dgm:cxn modelId="{EC0F30F9-2A9C-4ADF-BE2B-1EC1BA3DD731}" type="presParOf" srcId="{16E0199C-AB88-4A80-8F55-B190CC8D9E25}" destId="{61D1D015-FCD9-4CB7-8949-921167BEFCA3}" srcOrd="16" destOrd="0" presId="urn:microsoft.com/office/officeart/2005/8/layout/list1"/>
    <dgm:cxn modelId="{40DC5333-8AAE-461C-B579-692FD9EFAFBC}" type="presParOf" srcId="{61D1D015-FCD9-4CB7-8949-921167BEFCA3}" destId="{18C9212C-6DDD-4F8A-BBE7-C77C314DAE47}" srcOrd="0" destOrd="0" presId="urn:microsoft.com/office/officeart/2005/8/layout/list1"/>
    <dgm:cxn modelId="{4B96CAFD-DF75-4501-BAB3-542E660C92FD}" type="presParOf" srcId="{61D1D015-FCD9-4CB7-8949-921167BEFCA3}" destId="{306C7FA6-30AF-4ADF-BAE6-C4BFBD26D0D6}" srcOrd="1" destOrd="0" presId="urn:microsoft.com/office/officeart/2005/8/layout/list1"/>
    <dgm:cxn modelId="{52B32314-5143-4DBB-8469-721EE2C98790}" type="presParOf" srcId="{16E0199C-AB88-4A80-8F55-B190CC8D9E25}" destId="{7539ADBB-44A6-47DF-9907-6A6F949A7D8D}" srcOrd="17" destOrd="0" presId="urn:microsoft.com/office/officeart/2005/8/layout/list1"/>
    <dgm:cxn modelId="{25AE56C2-419A-46AB-A73C-364EB4C98648}" type="presParOf" srcId="{16E0199C-AB88-4A80-8F55-B190CC8D9E25}" destId="{F26DDE8B-55D0-4983-8D9E-BFAAC8117DE7}"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493991-1F57-4625-B41E-14FD5AA9AEA4}" type="doc">
      <dgm:prSet loTypeId="urn:microsoft.com/office/officeart/2008/layout/PictureStrips" loCatId="list" qsTypeId="urn:microsoft.com/office/officeart/2005/8/quickstyle/simple1" qsCatId="simple" csTypeId="urn:microsoft.com/office/officeart/2005/8/colors/accent2_1" csCatId="accent2" phldr="1"/>
      <dgm:spPr/>
      <dgm:t>
        <a:bodyPr/>
        <a:lstStyle/>
        <a:p>
          <a:endParaRPr lang="uk-UA"/>
        </a:p>
      </dgm:t>
    </dgm:pt>
    <dgm:pt modelId="{5F8BC709-C2EA-4004-9AAB-C5032FE730AE}">
      <dgm:prSet phldrT="[Текст]"/>
      <dgm:spPr/>
      <dgm:t>
        <a:bodyPr/>
        <a:lstStyle/>
        <a:p>
          <a:pPr algn="just">
            <a:lnSpc>
              <a:spcPct val="100000"/>
            </a:lnSpc>
          </a:pPr>
          <a:r>
            <a:rPr lang="ru-RU" dirty="0" err="1" smtClean="0">
              <a:latin typeface="Times New Roman" panose="02020603050405020304" pitchFamily="18" charset="0"/>
              <a:cs typeface="Times New Roman" panose="02020603050405020304" pitchFamily="18" charset="0"/>
            </a:rPr>
            <a:t>Дослідження</a:t>
          </a:r>
          <a:r>
            <a:rPr lang="ru-RU" dirty="0" smtClean="0">
              <a:latin typeface="Times New Roman" panose="02020603050405020304" pitchFamily="18" charset="0"/>
              <a:cs typeface="Times New Roman" panose="02020603050405020304" pitchFamily="18" charset="0"/>
            </a:rPr>
            <a:t> та контроль </a:t>
          </a:r>
          <a:r>
            <a:rPr lang="ru-RU" dirty="0" err="1" smtClean="0">
              <a:latin typeface="Times New Roman" panose="02020603050405020304" pitchFamily="18" charset="0"/>
              <a:cs typeface="Times New Roman" panose="02020603050405020304" pitchFamily="18" charset="0"/>
            </a:rPr>
            <a:t>громадської</a:t>
          </a:r>
          <a:r>
            <a:rPr lang="ru-RU" dirty="0" smtClean="0">
              <a:latin typeface="Times New Roman" panose="02020603050405020304" pitchFamily="18" charset="0"/>
              <a:cs typeface="Times New Roman" panose="02020603050405020304" pitchFamily="18" charset="0"/>
            </a:rPr>
            <a:t> думки та </a:t>
          </a:r>
          <a:r>
            <a:rPr lang="ru-RU" dirty="0" err="1" smtClean="0">
              <a:latin typeface="Times New Roman" panose="02020603050405020304" pitchFamily="18" charset="0"/>
              <a:cs typeface="Times New Roman" panose="02020603050405020304" pitchFamily="18" charset="0"/>
            </a:rPr>
            <a:t>її</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поведінки</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Виконання</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даної</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функції</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передбачає</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визначення</a:t>
          </a:r>
          <a:r>
            <a:rPr lang="ru-RU" dirty="0" smtClean="0">
              <a:latin typeface="Times New Roman" panose="02020603050405020304" pitchFamily="18" charset="0"/>
              <a:cs typeface="Times New Roman" panose="02020603050405020304" pitchFamily="18" charset="0"/>
            </a:rPr>
            <a:t> стану </a:t>
          </a:r>
          <a:r>
            <a:rPr lang="ru-RU" dirty="0" err="1" smtClean="0">
              <a:latin typeface="Times New Roman" panose="02020603050405020304" pitchFamily="18" charset="0"/>
              <a:cs typeface="Times New Roman" panose="02020603050405020304" pitchFamily="18" charset="0"/>
            </a:rPr>
            <a:t>громадської</a:t>
          </a:r>
          <a:r>
            <a:rPr lang="ru-RU" dirty="0" smtClean="0">
              <a:latin typeface="Times New Roman" panose="02020603050405020304" pitchFamily="18" charset="0"/>
              <a:cs typeface="Times New Roman" panose="02020603050405020304" pitchFamily="18" charset="0"/>
            </a:rPr>
            <a:t> думки та </a:t>
          </a:r>
          <a:r>
            <a:rPr lang="ru-RU" dirty="0" err="1" smtClean="0">
              <a:latin typeface="Times New Roman" panose="02020603050405020304" pitchFamily="18" charset="0"/>
              <a:cs typeface="Times New Roman" panose="02020603050405020304" pitchFamily="18" charset="0"/>
            </a:rPr>
            <a:t>її</a:t>
          </a:r>
          <a:r>
            <a:rPr lang="ru-RU" dirty="0" smtClean="0">
              <a:latin typeface="Times New Roman" panose="02020603050405020304" pitchFamily="18" charset="0"/>
              <a:cs typeface="Times New Roman" panose="02020603050405020304" pitchFamily="18" charset="0"/>
            </a:rPr>
            <a:t> контроль з метою </a:t>
          </a:r>
          <a:r>
            <a:rPr lang="ru-RU" dirty="0" err="1" smtClean="0">
              <a:latin typeface="Times New Roman" panose="02020603050405020304" pitchFamily="18" charset="0"/>
              <a:cs typeface="Times New Roman" panose="02020603050405020304" pitchFamily="18" charset="0"/>
            </a:rPr>
            <a:t>найкращого</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її</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використання</a:t>
          </a:r>
          <a:r>
            <a:rPr lang="ru-RU" dirty="0" smtClean="0">
              <a:latin typeface="Times New Roman" panose="02020603050405020304" pitchFamily="18" charset="0"/>
              <a:cs typeface="Times New Roman" panose="02020603050405020304" pitchFamily="18" charset="0"/>
            </a:rPr>
            <a:t> для </a:t>
          </a:r>
          <a:r>
            <a:rPr lang="ru-RU" dirty="0" err="1" smtClean="0">
              <a:latin typeface="Times New Roman" panose="02020603050405020304" pitchFamily="18" charset="0"/>
              <a:cs typeface="Times New Roman" panose="02020603050405020304" pitchFamily="18" charset="0"/>
            </a:rPr>
            <a:t>цілей</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організації</a:t>
          </a:r>
          <a:endParaRPr lang="uk-UA" dirty="0">
            <a:latin typeface="Times New Roman" panose="02020603050405020304" pitchFamily="18" charset="0"/>
            <a:cs typeface="Times New Roman" panose="02020603050405020304" pitchFamily="18" charset="0"/>
          </a:endParaRPr>
        </a:p>
      </dgm:t>
    </dgm:pt>
    <dgm:pt modelId="{EE71CA07-6EEC-4195-92EE-9E5CB213AC80}" type="parTrans" cxnId="{D829052E-8B4B-4573-8443-98B0922CB24F}">
      <dgm:prSet/>
      <dgm:spPr/>
      <dgm:t>
        <a:bodyPr/>
        <a:lstStyle/>
        <a:p>
          <a:pPr algn="just">
            <a:lnSpc>
              <a:spcPct val="100000"/>
            </a:lnSpc>
          </a:pPr>
          <a:endParaRPr lang="uk-UA">
            <a:latin typeface="Times New Roman" panose="02020603050405020304" pitchFamily="18" charset="0"/>
            <a:cs typeface="Times New Roman" panose="02020603050405020304" pitchFamily="18" charset="0"/>
          </a:endParaRPr>
        </a:p>
      </dgm:t>
    </dgm:pt>
    <dgm:pt modelId="{C5C3C429-7A3D-4EEC-8C95-568B91983526}" type="sibTrans" cxnId="{D829052E-8B4B-4573-8443-98B0922CB24F}">
      <dgm:prSet/>
      <dgm:spPr/>
      <dgm:t>
        <a:bodyPr/>
        <a:lstStyle/>
        <a:p>
          <a:pPr algn="just">
            <a:lnSpc>
              <a:spcPct val="100000"/>
            </a:lnSpc>
          </a:pPr>
          <a:endParaRPr lang="uk-UA">
            <a:latin typeface="Times New Roman" panose="02020603050405020304" pitchFamily="18" charset="0"/>
            <a:cs typeface="Times New Roman" panose="02020603050405020304" pitchFamily="18" charset="0"/>
          </a:endParaRPr>
        </a:p>
      </dgm:t>
    </dgm:pt>
    <dgm:pt modelId="{D92DE425-6792-4228-933C-F68320DBFDF7}">
      <dgm:prSet phldrT="[Текст]"/>
      <dgm:spPr/>
      <dgm:t>
        <a:bodyPr/>
        <a:lstStyle/>
        <a:p>
          <a:pPr algn="just">
            <a:lnSpc>
              <a:spcPct val="100000"/>
            </a:lnSpc>
          </a:pPr>
          <a:r>
            <a:rPr lang="ru-RU" dirty="0" err="1" smtClean="0">
              <a:latin typeface="Times New Roman" panose="02020603050405020304" pitchFamily="18" charset="0"/>
              <a:cs typeface="Times New Roman" panose="02020603050405020304" pitchFamily="18" charset="0"/>
            </a:rPr>
            <a:t>Реагування</a:t>
          </a:r>
          <a:r>
            <a:rPr lang="ru-RU" dirty="0" smtClean="0">
              <a:latin typeface="Times New Roman" panose="02020603050405020304" pitchFamily="18" charset="0"/>
              <a:cs typeface="Times New Roman" panose="02020603050405020304" pitchFamily="18" charset="0"/>
            </a:rPr>
            <a:t> на </a:t>
          </a:r>
          <a:r>
            <a:rPr lang="ru-RU" dirty="0" err="1" smtClean="0">
              <a:latin typeface="Times New Roman" panose="02020603050405020304" pitchFamily="18" charset="0"/>
              <a:cs typeface="Times New Roman" panose="02020603050405020304" pitchFamily="18" charset="0"/>
            </a:rPr>
            <a:t>громадськість</a:t>
          </a:r>
          <a:r>
            <a:rPr lang="ru-RU" dirty="0" smtClean="0">
              <a:latin typeface="Times New Roman" panose="02020603050405020304" pitchFamily="18" charset="0"/>
              <a:cs typeface="Times New Roman" panose="02020603050405020304" pitchFamily="18" charset="0"/>
            </a:rPr>
            <a:t>. Люба структура повинна </a:t>
          </a:r>
          <a:r>
            <a:rPr lang="ru-RU" dirty="0" err="1" smtClean="0">
              <a:latin typeface="Times New Roman" panose="02020603050405020304" pitchFamily="18" charset="0"/>
              <a:cs typeface="Times New Roman" panose="02020603050405020304" pitchFamily="18" charset="0"/>
            </a:rPr>
            <a:t>реагувати</a:t>
          </a:r>
          <a:r>
            <a:rPr lang="ru-RU" dirty="0" smtClean="0">
              <a:latin typeface="Times New Roman" panose="02020603050405020304" pitchFamily="18" charset="0"/>
              <a:cs typeface="Times New Roman" panose="02020603050405020304" pitchFamily="18" charset="0"/>
            </a:rPr>
            <a:t> на </a:t>
          </a:r>
          <a:r>
            <a:rPr lang="ru-RU" dirty="0" err="1" smtClean="0">
              <a:latin typeface="Times New Roman" panose="02020603050405020304" pitchFamily="18" charset="0"/>
              <a:cs typeface="Times New Roman" panose="02020603050405020304" pitchFamily="18" charset="0"/>
            </a:rPr>
            <a:t>громадськість</a:t>
          </a:r>
          <a:r>
            <a:rPr lang="ru-RU" dirty="0" smtClean="0">
              <a:latin typeface="Times New Roman" panose="02020603050405020304" pitchFamily="18" charset="0"/>
              <a:cs typeface="Times New Roman" panose="02020603050405020304" pitchFamily="18" charset="0"/>
            </a:rPr>
            <a:t>. В противному </a:t>
          </a:r>
          <a:r>
            <a:rPr lang="ru-RU" dirty="0" err="1" smtClean="0">
              <a:latin typeface="Times New Roman" panose="02020603050405020304" pitchFamily="18" charset="0"/>
              <a:cs typeface="Times New Roman" panose="02020603050405020304" pitchFamily="18" charset="0"/>
            </a:rPr>
            <a:t>випадку</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можуть</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виникнути</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непередбачувальні</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ситуації</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може</a:t>
          </a:r>
          <a:r>
            <a:rPr lang="ru-RU" dirty="0" smtClean="0">
              <a:latin typeface="Times New Roman" panose="02020603050405020304" pitchFamily="18" charset="0"/>
              <a:cs typeface="Times New Roman" panose="02020603050405020304" pitchFamily="18" charset="0"/>
            </a:rPr>
            <a:t> бути </a:t>
          </a:r>
          <a:r>
            <a:rPr lang="ru-RU" dirty="0" err="1" smtClean="0">
              <a:latin typeface="Times New Roman" panose="02020603050405020304" pitchFamily="18" charset="0"/>
              <a:cs typeface="Times New Roman" panose="02020603050405020304" pitchFamily="18" charset="0"/>
            </a:rPr>
            <a:t>зруйнований</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імідж</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організації</a:t>
          </a:r>
          <a:r>
            <a:rPr lang="ru-RU" dirty="0" smtClean="0">
              <a:latin typeface="Times New Roman" panose="02020603050405020304" pitchFamily="18" charset="0"/>
              <a:cs typeface="Times New Roman" panose="02020603050405020304" pitchFamily="18" charset="0"/>
            </a:rPr>
            <a:t>.</a:t>
          </a:r>
          <a:endParaRPr lang="uk-UA" dirty="0">
            <a:latin typeface="Times New Roman" panose="02020603050405020304" pitchFamily="18" charset="0"/>
            <a:cs typeface="Times New Roman" panose="02020603050405020304" pitchFamily="18" charset="0"/>
          </a:endParaRPr>
        </a:p>
      </dgm:t>
    </dgm:pt>
    <dgm:pt modelId="{0544AD94-33B7-4D9A-A227-B4B73EF6F35F}" type="parTrans" cxnId="{EB5714B1-79C5-43E7-B2B8-E4EE3A4AD59B}">
      <dgm:prSet/>
      <dgm:spPr/>
      <dgm:t>
        <a:bodyPr/>
        <a:lstStyle/>
        <a:p>
          <a:pPr algn="just">
            <a:lnSpc>
              <a:spcPct val="100000"/>
            </a:lnSpc>
          </a:pPr>
          <a:endParaRPr lang="uk-UA">
            <a:latin typeface="Times New Roman" panose="02020603050405020304" pitchFamily="18" charset="0"/>
            <a:cs typeface="Times New Roman" panose="02020603050405020304" pitchFamily="18" charset="0"/>
          </a:endParaRPr>
        </a:p>
      </dgm:t>
    </dgm:pt>
    <dgm:pt modelId="{E8B6265B-2E6E-4760-B662-F6FC56B97311}" type="sibTrans" cxnId="{EB5714B1-79C5-43E7-B2B8-E4EE3A4AD59B}">
      <dgm:prSet/>
      <dgm:spPr/>
      <dgm:t>
        <a:bodyPr/>
        <a:lstStyle/>
        <a:p>
          <a:pPr algn="just">
            <a:lnSpc>
              <a:spcPct val="100000"/>
            </a:lnSpc>
          </a:pPr>
          <a:endParaRPr lang="uk-UA">
            <a:latin typeface="Times New Roman" panose="02020603050405020304" pitchFamily="18" charset="0"/>
            <a:cs typeface="Times New Roman" panose="02020603050405020304" pitchFamily="18" charset="0"/>
          </a:endParaRPr>
        </a:p>
      </dgm:t>
    </dgm:pt>
    <dgm:pt modelId="{97E976A8-EB69-42DB-A234-FF934921EC66}">
      <dgm:prSet phldrT="[Текст]"/>
      <dgm:spPr/>
      <dgm:t>
        <a:bodyPr/>
        <a:lstStyle/>
        <a:p>
          <a:pPr algn="just">
            <a:lnSpc>
              <a:spcPct val="100000"/>
            </a:lnSpc>
          </a:pPr>
          <a:r>
            <a:rPr lang="ru-RU" dirty="0" err="1" smtClean="0">
              <a:latin typeface="Times New Roman" panose="02020603050405020304" pitchFamily="18" charset="0"/>
              <a:cs typeface="Times New Roman" panose="02020603050405020304" pitchFamily="18" charset="0"/>
            </a:rPr>
            <a:t>Досягнення</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взаємовигідних</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відносин</a:t>
          </a:r>
          <a:r>
            <a:rPr lang="ru-RU" dirty="0" smtClean="0">
              <a:latin typeface="Times New Roman" panose="02020603050405020304" pitchFamily="18" charset="0"/>
              <a:cs typeface="Times New Roman" panose="02020603050405020304" pitchFamily="18" charset="0"/>
            </a:rPr>
            <a:t> з </a:t>
          </a:r>
          <a:r>
            <a:rPr lang="ru-RU" dirty="0" err="1" smtClean="0">
              <a:latin typeface="Times New Roman" panose="02020603050405020304" pitchFamily="18" charset="0"/>
              <a:cs typeface="Times New Roman" panose="02020603050405020304" pitchFamily="18" charset="0"/>
            </a:rPr>
            <a:t>усіма</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групами</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громадськості</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Учасниками</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комунікаційного</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процесу</a:t>
          </a:r>
          <a:r>
            <a:rPr lang="ru-RU" dirty="0" smtClean="0">
              <a:latin typeface="Times New Roman" panose="02020603050405020304" pitchFamily="18" charset="0"/>
              <a:cs typeface="Times New Roman" panose="02020603050405020304" pitchFamily="18" charset="0"/>
            </a:rPr>
            <a:t>, є не </a:t>
          </a:r>
          <a:r>
            <a:rPr lang="ru-RU" dirty="0" err="1" smtClean="0">
              <a:latin typeface="Times New Roman" panose="02020603050405020304" pitchFamily="18" charset="0"/>
              <a:cs typeface="Times New Roman" panose="02020603050405020304" pitchFamily="18" charset="0"/>
            </a:rPr>
            <a:t>тільки</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лише</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покупці</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всі</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складові</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мікросередовища</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здійснюють</a:t>
          </a:r>
          <a:r>
            <a:rPr lang="ru-RU" dirty="0" smtClean="0">
              <a:latin typeface="Times New Roman" panose="02020603050405020304" pitchFamily="18" charset="0"/>
              <a:cs typeface="Times New Roman" panose="02020603050405020304" pitchFamily="18" charset="0"/>
            </a:rPr>
            <a:t> прямо </a:t>
          </a:r>
          <a:r>
            <a:rPr lang="ru-RU" dirty="0" err="1" smtClean="0">
              <a:latin typeface="Times New Roman" panose="02020603050405020304" pitchFamily="18" charset="0"/>
              <a:cs typeface="Times New Roman" panose="02020603050405020304" pitchFamily="18" charset="0"/>
            </a:rPr>
            <a:t>чи</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опосередковано</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вплив</a:t>
          </a:r>
          <a:r>
            <a:rPr lang="ru-RU" dirty="0" smtClean="0">
              <a:latin typeface="Times New Roman" panose="02020603050405020304" pitchFamily="18" charset="0"/>
              <a:cs typeface="Times New Roman" panose="02020603050405020304" pitchFamily="18" charset="0"/>
            </a:rPr>
            <a:t> на </a:t>
          </a:r>
          <a:r>
            <a:rPr lang="ru-RU" dirty="0" err="1" smtClean="0">
              <a:latin typeface="Times New Roman" panose="02020603050405020304" pitchFamily="18" charset="0"/>
              <a:cs typeface="Times New Roman" panose="02020603050405020304" pitchFamily="18" charset="0"/>
            </a:rPr>
            <a:t>діяльність</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організації</a:t>
          </a:r>
          <a:r>
            <a:rPr lang="ru-RU" dirty="0" smtClean="0">
              <a:latin typeface="Times New Roman" panose="02020603050405020304" pitchFamily="18" charset="0"/>
              <a:cs typeface="Times New Roman" panose="02020603050405020304" pitchFamily="18" charset="0"/>
            </a:rPr>
            <a:t>. Тому </a:t>
          </a:r>
          <a:r>
            <a:rPr lang="ru-RU" dirty="0" err="1" smtClean="0">
              <a:latin typeface="Times New Roman" panose="02020603050405020304" pitchFamily="18" charset="0"/>
              <a:cs typeface="Times New Roman" panose="02020603050405020304" pitchFamily="18" charset="0"/>
            </a:rPr>
            <a:t>організація</a:t>
          </a:r>
          <a:r>
            <a:rPr lang="ru-RU" dirty="0" smtClean="0">
              <a:latin typeface="Times New Roman" panose="02020603050405020304" pitchFamily="18" charset="0"/>
              <a:cs typeface="Times New Roman" panose="02020603050405020304" pitchFamily="18" charset="0"/>
            </a:rPr>
            <a:t> повинна </a:t>
          </a:r>
          <a:r>
            <a:rPr lang="ru-RU" dirty="0" err="1" smtClean="0">
              <a:latin typeface="Times New Roman" panose="02020603050405020304" pitchFamily="18" charset="0"/>
              <a:cs typeface="Times New Roman" panose="02020603050405020304" pitchFamily="18" charset="0"/>
            </a:rPr>
            <a:t>вступати</a:t>
          </a:r>
          <a:r>
            <a:rPr lang="ru-RU" dirty="0" smtClean="0">
              <a:latin typeface="Times New Roman" panose="02020603050405020304" pitchFamily="18" charset="0"/>
              <a:cs typeface="Times New Roman" panose="02020603050405020304" pitchFamily="18" charset="0"/>
            </a:rPr>
            <a:t> в </a:t>
          </a:r>
          <a:r>
            <a:rPr lang="ru-RU" dirty="0" err="1" smtClean="0">
              <a:latin typeface="Times New Roman" panose="02020603050405020304" pitchFamily="18" charset="0"/>
              <a:cs typeface="Times New Roman" panose="02020603050405020304" pitchFamily="18" charset="0"/>
            </a:rPr>
            <a:t>діалог</a:t>
          </a:r>
          <a:r>
            <a:rPr lang="ru-RU" dirty="0" smtClean="0">
              <a:latin typeface="Times New Roman" panose="02020603050405020304" pitchFamily="18" charset="0"/>
              <a:cs typeface="Times New Roman" panose="02020603050405020304" pitchFamily="18" charset="0"/>
            </a:rPr>
            <a:t> з </a:t>
          </a:r>
          <a:r>
            <a:rPr lang="ru-RU" dirty="0" err="1" smtClean="0">
              <a:latin typeface="Times New Roman" panose="02020603050405020304" pitchFamily="18" charset="0"/>
              <a:cs typeface="Times New Roman" panose="02020603050405020304" pitchFamily="18" charset="0"/>
            </a:rPr>
            <a:t>різними</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цільовими</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групами</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підтримувати</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тісну</a:t>
          </a:r>
          <a:r>
            <a:rPr lang="ru-RU" dirty="0" smtClean="0">
              <a:latin typeface="Times New Roman" panose="02020603050405020304" pitchFamily="18" charset="0"/>
              <a:cs typeface="Times New Roman" panose="02020603050405020304" pitchFamily="18" charset="0"/>
            </a:rPr>
            <a:t> та </a:t>
          </a:r>
          <a:r>
            <a:rPr lang="uk-UA" dirty="0" smtClean="0">
              <a:latin typeface="Times New Roman" panose="02020603050405020304" pitchFamily="18" charset="0"/>
              <a:cs typeface="Times New Roman" panose="02020603050405020304" pitchFamily="18" charset="0"/>
            </a:rPr>
            <a:t>плодотворну взаємодію</a:t>
          </a:r>
          <a:endParaRPr lang="uk-UA" dirty="0">
            <a:latin typeface="Times New Roman" panose="02020603050405020304" pitchFamily="18" charset="0"/>
            <a:cs typeface="Times New Roman" panose="02020603050405020304" pitchFamily="18" charset="0"/>
          </a:endParaRPr>
        </a:p>
      </dgm:t>
    </dgm:pt>
    <dgm:pt modelId="{CC75BFA1-F69A-4C03-86DD-B2CD4D15E39E}" type="parTrans" cxnId="{63A2AE02-8D22-4FBD-A760-BC7E6B949D44}">
      <dgm:prSet/>
      <dgm:spPr/>
      <dgm:t>
        <a:bodyPr/>
        <a:lstStyle/>
        <a:p>
          <a:pPr algn="just">
            <a:lnSpc>
              <a:spcPct val="100000"/>
            </a:lnSpc>
          </a:pPr>
          <a:endParaRPr lang="uk-UA">
            <a:latin typeface="Times New Roman" panose="02020603050405020304" pitchFamily="18" charset="0"/>
            <a:cs typeface="Times New Roman" panose="02020603050405020304" pitchFamily="18" charset="0"/>
          </a:endParaRPr>
        </a:p>
      </dgm:t>
    </dgm:pt>
    <dgm:pt modelId="{10AECAAF-CD54-4AA2-9D97-22031088979C}" type="sibTrans" cxnId="{63A2AE02-8D22-4FBD-A760-BC7E6B949D44}">
      <dgm:prSet/>
      <dgm:spPr/>
      <dgm:t>
        <a:bodyPr/>
        <a:lstStyle/>
        <a:p>
          <a:pPr algn="just">
            <a:lnSpc>
              <a:spcPct val="100000"/>
            </a:lnSpc>
          </a:pPr>
          <a:endParaRPr lang="uk-UA">
            <a:latin typeface="Times New Roman" panose="02020603050405020304" pitchFamily="18" charset="0"/>
            <a:cs typeface="Times New Roman" panose="02020603050405020304" pitchFamily="18" charset="0"/>
          </a:endParaRPr>
        </a:p>
      </dgm:t>
    </dgm:pt>
    <dgm:pt modelId="{E386C5BD-5C4B-4CD0-AFDB-AD7076B35904}" type="pres">
      <dgm:prSet presAssocID="{E7493991-1F57-4625-B41E-14FD5AA9AEA4}" presName="Name0" presStyleCnt="0">
        <dgm:presLayoutVars>
          <dgm:dir/>
          <dgm:resizeHandles val="exact"/>
        </dgm:presLayoutVars>
      </dgm:prSet>
      <dgm:spPr/>
      <dgm:t>
        <a:bodyPr/>
        <a:lstStyle/>
        <a:p>
          <a:endParaRPr lang="uk-UA"/>
        </a:p>
      </dgm:t>
    </dgm:pt>
    <dgm:pt modelId="{740EBA10-1ACD-4563-BE1F-56BBA65B14B4}" type="pres">
      <dgm:prSet presAssocID="{5F8BC709-C2EA-4004-9AAB-C5032FE730AE}" presName="composite" presStyleCnt="0"/>
      <dgm:spPr/>
    </dgm:pt>
    <dgm:pt modelId="{F30940C4-DF3C-4300-978B-5D8C73D2859F}" type="pres">
      <dgm:prSet presAssocID="{5F8BC709-C2EA-4004-9AAB-C5032FE730AE}" presName="rect1" presStyleLbl="trAlignAcc1" presStyleIdx="0" presStyleCnt="3">
        <dgm:presLayoutVars>
          <dgm:bulletEnabled val="1"/>
        </dgm:presLayoutVars>
      </dgm:prSet>
      <dgm:spPr/>
      <dgm:t>
        <a:bodyPr/>
        <a:lstStyle/>
        <a:p>
          <a:endParaRPr lang="uk-UA"/>
        </a:p>
      </dgm:t>
    </dgm:pt>
    <dgm:pt modelId="{D6F03BCA-998B-4D61-BD43-A22FBE3EC50A}" type="pres">
      <dgm:prSet presAssocID="{5F8BC709-C2EA-4004-9AAB-C5032FE730AE}" presName="rect2" presStyleLbl="fgImgPlace1" presStyleIdx="0" presStyleCnt="3"/>
      <dgm:spPr>
        <a:blipFill rotWithShape="1">
          <a:blip xmlns:r="http://schemas.openxmlformats.org/officeDocument/2006/relationships" r:embed="rId1"/>
          <a:stretch>
            <a:fillRect/>
          </a:stretch>
        </a:blipFill>
      </dgm:spPr>
    </dgm:pt>
    <dgm:pt modelId="{BF7B713B-5BC4-453E-AD6B-22CD883E8751}" type="pres">
      <dgm:prSet presAssocID="{C5C3C429-7A3D-4EEC-8C95-568B91983526}" presName="sibTrans" presStyleCnt="0"/>
      <dgm:spPr/>
    </dgm:pt>
    <dgm:pt modelId="{0C76EC7A-F253-4901-BC44-8F4FA24FEEB9}" type="pres">
      <dgm:prSet presAssocID="{D92DE425-6792-4228-933C-F68320DBFDF7}" presName="composite" presStyleCnt="0"/>
      <dgm:spPr/>
    </dgm:pt>
    <dgm:pt modelId="{B7094EF1-A1C1-4EF4-A8DD-0CDEF3818BBD}" type="pres">
      <dgm:prSet presAssocID="{D92DE425-6792-4228-933C-F68320DBFDF7}" presName="rect1" presStyleLbl="trAlignAcc1" presStyleIdx="1" presStyleCnt="3">
        <dgm:presLayoutVars>
          <dgm:bulletEnabled val="1"/>
        </dgm:presLayoutVars>
      </dgm:prSet>
      <dgm:spPr/>
      <dgm:t>
        <a:bodyPr/>
        <a:lstStyle/>
        <a:p>
          <a:endParaRPr lang="uk-UA"/>
        </a:p>
      </dgm:t>
    </dgm:pt>
    <dgm:pt modelId="{D90930BB-EF17-49A0-8AAC-517C6A5B98A8}" type="pres">
      <dgm:prSet presAssocID="{D92DE425-6792-4228-933C-F68320DBFDF7}" presName="rect2" presStyleLbl="fgImgPlace1" presStyleIdx="1" presStyleCnt="3"/>
      <dgm:spPr>
        <a:blipFill rotWithShape="1">
          <a:blip xmlns:r="http://schemas.openxmlformats.org/officeDocument/2006/relationships" r:embed="rId2"/>
          <a:stretch>
            <a:fillRect/>
          </a:stretch>
        </a:blipFill>
      </dgm:spPr>
    </dgm:pt>
    <dgm:pt modelId="{EEF612B2-8F43-4CCA-9B8E-421C5EB56184}" type="pres">
      <dgm:prSet presAssocID="{E8B6265B-2E6E-4760-B662-F6FC56B97311}" presName="sibTrans" presStyleCnt="0"/>
      <dgm:spPr/>
    </dgm:pt>
    <dgm:pt modelId="{364051CC-2812-4F57-A184-F56AF57A2ED0}" type="pres">
      <dgm:prSet presAssocID="{97E976A8-EB69-42DB-A234-FF934921EC66}" presName="composite" presStyleCnt="0"/>
      <dgm:spPr/>
    </dgm:pt>
    <dgm:pt modelId="{ADE1AF53-F2C6-4071-8DAE-23A42DB0669C}" type="pres">
      <dgm:prSet presAssocID="{97E976A8-EB69-42DB-A234-FF934921EC66}" presName="rect1" presStyleLbl="trAlignAcc1" presStyleIdx="2" presStyleCnt="3">
        <dgm:presLayoutVars>
          <dgm:bulletEnabled val="1"/>
        </dgm:presLayoutVars>
      </dgm:prSet>
      <dgm:spPr/>
      <dgm:t>
        <a:bodyPr/>
        <a:lstStyle/>
        <a:p>
          <a:endParaRPr lang="uk-UA"/>
        </a:p>
      </dgm:t>
    </dgm:pt>
    <dgm:pt modelId="{1CB1924E-80D1-4C92-94FB-A64C45B8CE2A}" type="pres">
      <dgm:prSet presAssocID="{97E976A8-EB69-42DB-A234-FF934921EC66}" presName="rect2" presStyleLbl="fgImgPlace1" presStyleIdx="2" presStyleCnt="3"/>
      <dgm:spPr>
        <a:blipFill rotWithShape="1">
          <a:blip xmlns:r="http://schemas.openxmlformats.org/officeDocument/2006/relationships" r:embed="rId3"/>
          <a:stretch>
            <a:fillRect/>
          </a:stretch>
        </a:blipFill>
      </dgm:spPr>
    </dgm:pt>
  </dgm:ptLst>
  <dgm:cxnLst>
    <dgm:cxn modelId="{FBCA5350-778C-45D7-BF52-6E4F153016FE}" type="presOf" srcId="{E7493991-1F57-4625-B41E-14FD5AA9AEA4}" destId="{E386C5BD-5C4B-4CD0-AFDB-AD7076B35904}" srcOrd="0" destOrd="0" presId="urn:microsoft.com/office/officeart/2008/layout/PictureStrips"/>
    <dgm:cxn modelId="{47E05E25-61EC-4220-B9B3-06365D392A1D}" type="presOf" srcId="{5F8BC709-C2EA-4004-9AAB-C5032FE730AE}" destId="{F30940C4-DF3C-4300-978B-5D8C73D2859F}" srcOrd="0" destOrd="0" presId="urn:microsoft.com/office/officeart/2008/layout/PictureStrips"/>
    <dgm:cxn modelId="{D829052E-8B4B-4573-8443-98B0922CB24F}" srcId="{E7493991-1F57-4625-B41E-14FD5AA9AEA4}" destId="{5F8BC709-C2EA-4004-9AAB-C5032FE730AE}" srcOrd="0" destOrd="0" parTransId="{EE71CA07-6EEC-4195-92EE-9E5CB213AC80}" sibTransId="{C5C3C429-7A3D-4EEC-8C95-568B91983526}"/>
    <dgm:cxn modelId="{EB5714B1-79C5-43E7-B2B8-E4EE3A4AD59B}" srcId="{E7493991-1F57-4625-B41E-14FD5AA9AEA4}" destId="{D92DE425-6792-4228-933C-F68320DBFDF7}" srcOrd="1" destOrd="0" parTransId="{0544AD94-33B7-4D9A-A227-B4B73EF6F35F}" sibTransId="{E8B6265B-2E6E-4760-B662-F6FC56B97311}"/>
    <dgm:cxn modelId="{63A2AE02-8D22-4FBD-A760-BC7E6B949D44}" srcId="{E7493991-1F57-4625-B41E-14FD5AA9AEA4}" destId="{97E976A8-EB69-42DB-A234-FF934921EC66}" srcOrd="2" destOrd="0" parTransId="{CC75BFA1-F69A-4C03-86DD-B2CD4D15E39E}" sibTransId="{10AECAAF-CD54-4AA2-9D97-22031088979C}"/>
    <dgm:cxn modelId="{197A6D5E-DDC1-4438-9E98-F19C25B2EE5D}" type="presOf" srcId="{97E976A8-EB69-42DB-A234-FF934921EC66}" destId="{ADE1AF53-F2C6-4071-8DAE-23A42DB0669C}" srcOrd="0" destOrd="0" presId="urn:microsoft.com/office/officeart/2008/layout/PictureStrips"/>
    <dgm:cxn modelId="{FCD0BD08-A17E-401D-A007-0A3499EAFFFA}" type="presOf" srcId="{D92DE425-6792-4228-933C-F68320DBFDF7}" destId="{B7094EF1-A1C1-4EF4-A8DD-0CDEF3818BBD}" srcOrd="0" destOrd="0" presId="urn:microsoft.com/office/officeart/2008/layout/PictureStrips"/>
    <dgm:cxn modelId="{49262EF2-96D0-47F8-93A1-44FD2557E77B}" type="presParOf" srcId="{E386C5BD-5C4B-4CD0-AFDB-AD7076B35904}" destId="{740EBA10-1ACD-4563-BE1F-56BBA65B14B4}" srcOrd="0" destOrd="0" presId="urn:microsoft.com/office/officeart/2008/layout/PictureStrips"/>
    <dgm:cxn modelId="{B7C8C922-7860-4A3E-A635-32744FC622D7}" type="presParOf" srcId="{740EBA10-1ACD-4563-BE1F-56BBA65B14B4}" destId="{F30940C4-DF3C-4300-978B-5D8C73D2859F}" srcOrd="0" destOrd="0" presId="urn:microsoft.com/office/officeart/2008/layout/PictureStrips"/>
    <dgm:cxn modelId="{A049B25F-A2D0-4168-BB44-F7B4D0A64B67}" type="presParOf" srcId="{740EBA10-1ACD-4563-BE1F-56BBA65B14B4}" destId="{D6F03BCA-998B-4D61-BD43-A22FBE3EC50A}" srcOrd="1" destOrd="0" presId="urn:microsoft.com/office/officeart/2008/layout/PictureStrips"/>
    <dgm:cxn modelId="{DEBE9FB0-7621-434F-A084-9734363B64CF}" type="presParOf" srcId="{E386C5BD-5C4B-4CD0-AFDB-AD7076B35904}" destId="{BF7B713B-5BC4-453E-AD6B-22CD883E8751}" srcOrd="1" destOrd="0" presId="urn:microsoft.com/office/officeart/2008/layout/PictureStrips"/>
    <dgm:cxn modelId="{725CC52D-6F8A-4B2B-B8E0-0720E986BB09}" type="presParOf" srcId="{E386C5BD-5C4B-4CD0-AFDB-AD7076B35904}" destId="{0C76EC7A-F253-4901-BC44-8F4FA24FEEB9}" srcOrd="2" destOrd="0" presId="urn:microsoft.com/office/officeart/2008/layout/PictureStrips"/>
    <dgm:cxn modelId="{472F5B76-413B-4CF5-971D-FC837A09AA42}" type="presParOf" srcId="{0C76EC7A-F253-4901-BC44-8F4FA24FEEB9}" destId="{B7094EF1-A1C1-4EF4-A8DD-0CDEF3818BBD}" srcOrd="0" destOrd="0" presId="urn:microsoft.com/office/officeart/2008/layout/PictureStrips"/>
    <dgm:cxn modelId="{7A7F716A-0015-4D4B-8F96-95E89397B943}" type="presParOf" srcId="{0C76EC7A-F253-4901-BC44-8F4FA24FEEB9}" destId="{D90930BB-EF17-49A0-8AAC-517C6A5B98A8}" srcOrd="1" destOrd="0" presId="urn:microsoft.com/office/officeart/2008/layout/PictureStrips"/>
    <dgm:cxn modelId="{1200DE87-BCD9-49FB-B889-FA0F9C3E338F}" type="presParOf" srcId="{E386C5BD-5C4B-4CD0-AFDB-AD7076B35904}" destId="{EEF612B2-8F43-4CCA-9B8E-421C5EB56184}" srcOrd="3" destOrd="0" presId="urn:microsoft.com/office/officeart/2008/layout/PictureStrips"/>
    <dgm:cxn modelId="{06F18FC0-B390-4926-BEB2-7CC4BC0B5CA5}" type="presParOf" srcId="{E386C5BD-5C4B-4CD0-AFDB-AD7076B35904}" destId="{364051CC-2812-4F57-A184-F56AF57A2ED0}" srcOrd="4" destOrd="0" presId="urn:microsoft.com/office/officeart/2008/layout/PictureStrips"/>
    <dgm:cxn modelId="{995072D4-2DC0-4B0A-8CB8-5FE01A54EFEF}" type="presParOf" srcId="{364051CC-2812-4F57-A184-F56AF57A2ED0}" destId="{ADE1AF53-F2C6-4071-8DAE-23A42DB0669C}" srcOrd="0" destOrd="0" presId="urn:microsoft.com/office/officeart/2008/layout/PictureStrips"/>
    <dgm:cxn modelId="{71B30BD5-28F1-4E28-A8AD-852FA403A352}" type="presParOf" srcId="{364051CC-2812-4F57-A184-F56AF57A2ED0}" destId="{1CB1924E-80D1-4C92-94FB-A64C45B8CE2A}"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F1B67E3-45D3-4C3E-A845-FB19EC46ED12}" type="doc">
      <dgm:prSet loTypeId="urn:microsoft.com/office/officeart/2005/8/layout/vList3" loCatId="picture" qsTypeId="urn:microsoft.com/office/officeart/2005/8/quickstyle/simple1" qsCatId="simple" csTypeId="urn:microsoft.com/office/officeart/2005/8/colors/accent1_2" csCatId="accent1" phldr="1"/>
      <dgm:spPr/>
    </dgm:pt>
    <dgm:pt modelId="{F3EDC2D9-FB25-4A44-BBC8-F748D23FC082}">
      <dgm:prSet phldrT="[Текст]" custT="1"/>
      <dgm:spPr/>
      <dgm:t>
        <a:bodyPr/>
        <a:lstStyle/>
        <a:p>
          <a:pPr>
            <a:lnSpc>
              <a:spcPct val="100000"/>
            </a:lnSpc>
          </a:pPr>
          <a:r>
            <a:rPr lang="uk-UA" sz="1600" dirty="0" smtClean="0">
              <a:latin typeface="Times New Roman" panose="02020603050405020304" pitchFamily="18" charset="0"/>
              <a:cs typeface="Times New Roman" panose="02020603050405020304" pitchFamily="18" charset="0"/>
            </a:rPr>
            <a:t>безпосередньо цільові аудиторії – споживачі: розміщення спеціальних статей, </a:t>
          </a:r>
          <a:r>
            <a:rPr lang="ru-RU" sz="1600" dirty="0" err="1" smtClean="0">
              <a:latin typeface="Times New Roman" panose="02020603050405020304" pitchFamily="18" charset="0"/>
              <a:cs typeface="Times New Roman" panose="02020603050405020304" pitchFamily="18" charset="0"/>
            </a:rPr>
            <a:t>проведення</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заходів</a:t>
          </a:r>
          <a:r>
            <a:rPr lang="ru-RU" sz="1600" dirty="0" smtClean="0">
              <a:latin typeface="Times New Roman" panose="02020603050405020304" pitchFamily="18" charset="0"/>
              <a:cs typeface="Times New Roman" panose="02020603050405020304" pitchFamily="18" charset="0"/>
            </a:rPr>
            <a:t> на </a:t>
          </a:r>
          <a:r>
            <a:rPr lang="ru-RU" sz="1600" dirty="0" err="1" smtClean="0">
              <a:latin typeface="Times New Roman" panose="02020603050405020304" pitchFamily="18" charset="0"/>
              <a:cs typeface="Times New Roman" panose="02020603050405020304" pitchFamily="18" charset="0"/>
            </a:rPr>
            <a:t>зразок</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перевірте</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свій</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артеріальний</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тиск</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або</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перевірте</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свої</a:t>
          </a:r>
          <a:r>
            <a:rPr lang="ru-RU" sz="1600" dirty="0" smtClean="0">
              <a:latin typeface="Times New Roman" panose="02020603050405020304" pitchFamily="18" charset="0"/>
              <a:cs typeface="Times New Roman" panose="02020603050405020304" pitchFamily="18" charset="0"/>
            </a:rPr>
            <a:t> </a:t>
          </a:r>
          <a:r>
            <a:rPr lang="uk-UA" sz="1600" dirty="0" smtClean="0">
              <a:latin typeface="Times New Roman" panose="02020603050405020304" pitchFamily="18" charset="0"/>
              <a:cs typeface="Times New Roman" panose="02020603050405020304" pitchFamily="18" charset="0"/>
            </a:rPr>
            <a:t>зуби», проведення екскурсій тощо;</a:t>
          </a:r>
          <a:endParaRPr lang="uk-UA" sz="1600" dirty="0">
            <a:latin typeface="Times New Roman" panose="02020603050405020304" pitchFamily="18" charset="0"/>
            <a:cs typeface="Times New Roman" panose="02020603050405020304" pitchFamily="18" charset="0"/>
          </a:endParaRPr>
        </a:p>
      </dgm:t>
    </dgm:pt>
    <dgm:pt modelId="{030D2E57-369D-47CA-8556-5E58440ADF14}" type="parTrans" cxnId="{2A9DD731-B7E7-4CBA-9CC4-6C6C3E1FD5CB}">
      <dgm:prSet/>
      <dgm:spPr/>
      <dgm:t>
        <a:bodyPr/>
        <a:lstStyle/>
        <a:p>
          <a:pPr>
            <a:lnSpc>
              <a:spcPct val="100000"/>
            </a:lnSpc>
          </a:pPr>
          <a:endParaRPr lang="uk-UA" sz="2000">
            <a:latin typeface="Times New Roman" panose="02020603050405020304" pitchFamily="18" charset="0"/>
            <a:cs typeface="Times New Roman" panose="02020603050405020304" pitchFamily="18" charset="0"/>
          </a:endParaRPr>
        </a:p>
      </dgm:t>
    </dgm:pt>
    <dgm:pt modelId="{2F503457-F224-4FE4-B383-27B37CC88B62}" type="sibTrans" cxnId="{2A9DD731-B7E7-4CBA-9CC4-6C6C3E1FD5CB}">
      <dgm:prSet/>
      <dgm:spPr/>
      <dgm:t>
        <a:bodyPr/>
        <a:lstStyle/>
        <a:p>
          <a:pPr>
            <a:lnSpc>
              <a:spcPct val="100000"/>
            </a:lnSpc>
          </a:pPr>
          <a:endParaRPr lang="uk-UA" sz="2000">
            <a:latin typeface="Times New Roman" panose="02020603050405020304" pitchFamily="18" charset="0"/>
            <a:cs typeface="Times New Roman" panose="02020603050405020304" pitchFamily="18" charset="0"/>
          </a:endParaRPr>
        </a:p>
      </dgm:t>
    </dgm:pt>
    <dgm:pt modelId="{32199061-72AF-4817-B384-EB8013347E00}">
      <dgm:prSet phldrT="[Текст]" custT="1"/>
      <dgm:spPr/>
      <dgm:t>
        <a:bodyPr/>
        <a:lstStyle/>
        <a:p>
          <a:pPr>
            <a:lnSpc>
              <a:spcPct val="100000"/>
            </a:lnSpc>
          </a:pPr>
          <a:r>
            <a:rPr lang="ru-RU" sz="1600" dirty="0" err="1" smtClean="0">
              <a:latin typeface="Times New Roman" panose="02020603050405020304" pitchFamily="18" charset="0"/>
              <a:cs typeface="Times New Roman" panose="02020603050405020304" pitchFamily="18" charset="0"/>
            </a:rPr>
            <a:t>засоби</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масової</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інформації</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проведення</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прес-конференцій</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підготовка</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пресрелізів</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проведення</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круглих</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столів</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екскурсій</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тощо</a:t>
          </a:r>
          <a:r>
            <a:rPr lang="ru-RU" sz="1600" dirty="0" smtClean="0">
              <a:latin typeface="Times New Roman" panose="02020603050405020304" pitchFamily="18" charset="0"/>
              <a:cs typeface="Times New Roman" panose="02020603050405020304" pitchFamily="18" charset="0"/>
            </a:rPr>
            <a:t>);</a:t>
          </a:r>
          <a:endParaRPr lang="uk-UA" sz="1600" dirty="0">
            <a:latin typeface="Times New Roman" panose="02020603050405020304" pitchFamily="18" charset="0"/>
            <a:cs typeface="Times New Roman" panose="02020603050405020304" pitchFamily="18" charset="0"/>
          </a:endParaRPr>
        </a:p>
      </dgm:t>
    </dgm:pt>
    <dgm:pt modelId="{F5916F64-F2F8-42A7-9D3E-6B95B3EA28CD}" type="parTrans" cxnId="{71DD1451-8E14-446C-83E7-D7AFC0D4ED68}">
      <dgm:prSet/>
      <dgm:spPr/>
      <dgm:t>
        <a:bodyPr/>
        <a:lstStyle/>
        <a:p>
          <a:pPr>
            <a:lnSpc>
              <a:spcPct val="100000"/>
            </a:lnSpc>
          </a:pPr>
          <a:endParaRPr lang="uk-UA" sz="2000">
            <a:latin typeface="Times New Roman" panose="02020603050405020304" pitchFamily="18" charset="0"/>
            <a:cs typeface="Times New Roman" panose="02020603050405020304" pitchFamily="18" charset="0"/>
          </a:endParaRPr>
        </a:p>
      </dgm:t>
    </dgm:pt>
    <dgm:pt modelId="{50F2A8C2-1C39-4F87-83BF-0C9AD1628D75}" type="sibTrans" cxnId="{71DD1451-8E14-446C-83E7-D7AFC0D4ED68}">
      <dgm:prSet/>
      <dgm:spPr/>
      <dgm:t>
        <a:bodyPr/>
        <a:lstStyle/>
        <a:p>
          <a:pPr>
            <a:lnSpc>
              <a:spcPct val="100000"/>
            </a:lnSpc>
          </a:pPr>
          <a:endParaRPr lang="uk-UA" sz="2000">
            <a:latin typeface="Times New Roman" panose="02020603050405020304" pitchFamily="18" charset="0"/>
            <a:cs typeface="Times New Roman" panose="02020603050405020304" pitchFamily="18" charset="0"/>
          </a:endParaRPr>
        </a:p>
      </dgm:t>
    </dgm:pt>
    <dgm:pt modelId="{36FC74A4-D78A-4C9D-B5A6-791DE9C66CBB}">
      <dgm:prSet phldrT="[Текст]" custT="1"/>
      <dgm:spPr/>
      <dgm:t>
        <a:bodyPr/>
        <a:lstStyle/>
        <a:p>
          <a:pPr>
            <a:lnSpc>
              <a:spcPct val="100000"/>
            </a:lnSpc>
          </a:pPr>
          <a:r>
            <a:rPr lang="uk-UA" sz="1200" dirty="0" smtClean="0">
              <a:latin typeface="Times New Roman" panose="02020603050405020304" pitchFamily="18" charset="0"/>
              <a:cs typeface="Times New Roman" panose="02020603050405020304" pitchFamily="18" charset="0"/>
            </a:rPr>
            <a:t>співробітники компанії. «</a:t>
          </a:r>
          <a:r>
            <a:rPr lang="en-US" sz="1200" dirty="0" smtClean="0">
              <a:latin typeface="Times New Roman" panose="02020603050405020304" pitchFamily="18" charset="0"/>
              <a:cs typeface="Times New Roman" panose="02020603050405020304" pitchFamily="18" charset="0"/>
            </a:rPr>
            <a:t>PR begins at home» – «PR </a:t>
          </a:r>
          <a:r>
            <a:rPr lang="uk-UA" sz="1200" dirty="0" smtClean="0">
              <a:latin typeface="Times New Roman" panose="02020603050405020304" pitchFamily="18" charset="0"/>
              <a:cs typeface="Times New Roman" panose="02020603050405020304" pitchFamily="18" charset="0"/>
            </a:rPr>
            <a:t>починається від дому». </a:t>
          </a:r>
          <a:r>
            <a:rPr lang="ru-RU" sz="1200" dirty="0" err="1" smtClean="0">
              <a:latin typeface="Times New Roman" panose="02020603050405020304" pitchFamily="18" charset="0"/>
              <a:cs typeface="Times New Roman" panose="02020603050405020304" pitchFamily="18" charset="0"/>
            </a:rPr>
            <a:t>Кожний</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співробітник</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компанії</a:t>
          </a:r>
          <a:r>
            <a:rPr lang="ru-RU" sz="1200" dirty="0" smtClean="0">
              <a:latin typeface="Times New Roman" panose="02020603050405020304" pitchFamily="18" charset="0"/>
              <a:cs typeface="Times New Roman" panose="02020603050405020304" pitchFamily="18" charset="0"/>
            </a:rPr>
            <a:t> є </a:t>
          </a:r>
          <a:r>
            <a:rPr lang="ru-RU" sz="1200" dirty="0" err="1" smtClean="0">
              <a:latin typeface="Times New Roman" panose="02020603050405020304" pitchFamily="18" charset="0"/>
              <a:cs typeface="Times New Roman" panose="02020603050405020304" pitchFamily="18" charset="0"/>
            </a:rPr>
            <a:t>носієм</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інформації</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Які</a:t>
          </a:r>
          <a:r>
            <a:rPr lang="ru-RU" sz="1200" dirty="0" smtClean="0">
              <a:latin typeface="Times New Roman" panose="02020603050405020304" pitchFamily="18" charset="0"/>
              <a:cs typeface="Times New Roman" panose="02020603050405020304" pitchFamily="18" charset="0"/>
            </a:rPr>
            <a:t> б </a:t>
          </a:r>
          <a:r>
            <a:rPr lang="ru-RU" sz="1200" dirty="0" err="1" smtClean="0">
              <a:latin typeface="Times New Roman" panose="02020603050405020304" pitchFamily="18" charset="0"/>
              <a:cs typeface="Times New Roman" panose="02020603050405020304" pitchFamily="18" charset="0"/>
            </a:rPr>
            <a:t>суворі</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контракти</a:t>
          </a:r>
          <a:r>
            <a:rPr lang="ru-RU" sz="1200" dirty="0" smtClean="0">
              <a:latin typeface="Times New Roman" panose="02020603050405020304" pitchFamily="18" charset="0"/>
              <a:cs typeface="Times New Roman" panose="02020603050405020304" pitchFamily="18" charset="0"/>
            </a:rPr>
            <a:t> не </a:t>
          </a:r>
          <a:r>
            <a:rPr lang="ru-RU" sz="1200" dirty="0" err="1" smtClean="0">
              <a:latin typeface="Times New Roman" panose="02020603050405020304" pitchFamily="18" charset="0"/>
              <a:cs typeface="Times New Roman" panose="02020603050405020304" pitchFamily="18" charset="0"/>
            </a:rPr>
            <a:t>підписувалися</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співробітниками</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компанії</a:t>
          </a:r>
          <a:r>
            <a:rPr lang="ru-RU" sz="1200" dirty="0" smtClean="0">
              <a:latin typeface="Times New Roman" panose="02020603050405020304" pitchFamily="18" charset="0"/>
              <a:cs typeface="Times New Roman" panose="02020603050405020304" pitchFamily="18" charset="0"/>
            </a:rPr>
            <a:t> з </a:t>
          </a:r>
          <a:r>
            <a:rPr lang="ru-RU" sz="1200" dirty="0" err="1" smtClean="0">
              <a:latin typeface="Times New Roman" panose="02020603050405020304" pitchFamily="18" charset="0"/>
              <a:cs typeface="Times New Roman" panose="02020603050405020304" pitchFamily="18" charset="0"/>
            </a:rPr>
            <a:t>її</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керівництвом</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щодо</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нерозголошення</a:t>
          </a:r>
          <a:r>
            <a:rPr lang="ru-RU" sz="1200" dirty="0" smtClean="0">
              <a:latin typeface="Times New Roman" panose="02020603050405020304" pitchFamily="18" charset="0"/>
              <a:cs typeface="Times New Roman" panose="02020603050405020304" pitchFamily="18" charset="0"/>
            </a:rPr>
            <a:t> </a:t>
          </a:r>
          <a:r>
            <a:rPr lang="uk-UA" sz="1200" dirty="0" smtClean="0">
              <a:latin typeface="Times New Roman" panose="02020603050405020304" pitchFamily="18" charset="0"/>
              <a:cs typeface="Times New Roman" panose="02020603050405020304" pitchFamily="18" charset="0"/>
            </a:rPr>
            <a:t>«комерційної інформації», кодексу поведінки співробітників, все рівно співробітники є </a:t>
          </a:r>
          <a:r>
            <a:rPr lang="ru-RU" sz="1200" dirty="0" err="1" smtClean="0">
              <a:latin typeface="Times New Roman" panose="02020603050405020304" pitchFamily="18" charset="0"/>
              <a:cs typeface="Times New Roman" panose="02020603050405020304" pitchFamily="18" charset="0"/>
            </a:rPr>
            <a:t>живими</a:t>
          </a:r>
          <a:r>
            <a:rPr lang="ru-RU" sz="1200" dirty="0" smtClean="0">
              <a:latin typeface="Times New Roman" panose="02020603050405020304" pitchFamily="18" charset="0"/>
              <a:cs typeface="Times New Roman" panose="02020603050405020304" pitchFamily="18" charset="0"/>
            </a:rPr>
            <a:t> людьми, </a:t>
          </a:r>
          <a:r>
            <a:rPr lang="ru-RU" sz="1200" dirty="0" err="1" smtClean="0">
              <a:latin typeface="Times New Roman" panose="02020603050405020304" pitchFamily="18" charset="0"/>
              <a:cs typeface="Times New Roman" panose="02020603050405020304" pitchFamily="18" charset="0"/>
            </a:rPr>
            <a:t>які</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висловлюють</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свої</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емоції</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оцінки</a:t>
          </a:r>
          <a:r>
            <a:rPr lang="ru-RU" sz="1200" dirty="0" smtClean="0">
              <a:latin typeface="Times New Roman" panose="02020603050405020304" pitchFamily="18" charset="0"/>
              <a:cs typeface="Times New Roman" panose="02020603050405020304" pitchFamily="18" charset="0"/>
            </a:rPr>
            <a:t>, в тому </a:t>
          </a:r>
          <a:r>
            <a:rPr lang="ru-RU" sz="1200" dirty="0" err="1" smtClean="0">
              <a:latin typeface="Times New Roman" panose="02020603050405020304" pitchFamily="18" charset="0"/>
              <a:cs typeface="Times New Roman" panose="02020603050405020304" pitchFamily="18" charset="0"/>
            </a:rPr>
            <a:t>числі</a:t>
          </a:r>
          <a:r>
            <a:rPr lang="ru-RU" sz="1200" dirty="0" smtClean="0">
              <a:latin typeface="Times New Roman" panose="02020603050405020304" pitchFamily="18" charset="0"/>
              <a:cs typeface="Times New Roman" panose="02020603050405020304" pitchFamily="18" charset="0"/>
            </a:rPr>
            <a:t> поза межами </a:t>
          </a:r>
          <a:r>
            <a:rPr lang="ru-RU" sz="1200" dirty="0" err="1" smtClean="0">
              <a:latin typeface="Times New Roman" panose="02020603050405020304" pitchFamily="18" charset="0"/>
              <a:cs typeface="Times New Roman" panose="02020603050405020304" pitchFamily="18" charset="0"/>
            </a:rPr>
            <a:t>компанії</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Важливо</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щоб</a:t>
          </a:r>
          <a:r>
            <a:rPr lang="ru-RU" sz="1200" dirty="0" smtClean="0">
              <a:latin typeface="Times New Roman" panose="02020603050405020304" pitchFamily="18" charset="0"/>
              <a:cs typeface="Times New Roman" panose="02020603050405020304" pitchFamily="18" charset="0"/>
            </a:rPr>
            <a:t> у </a:t>
          </a:r>
          <a:r>
            <a:rPr lang="ru-RU" sz="1200" dirty="0" err="1" smtClean="0">
              <a:latin typeface="Times New Roman" panose="02020603050405020304" pitchFamily="18" charset="0"/>
              <a:cs typeface="Times New Roman" panose="02020603050405020304" pitchFamily="18" charset="0"/>
            </a:rPr>
            <a:t>співробітників</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був</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позитивний</a:t>
          </a:r>
          <a:r>
            <a:rPr lang="ru-RU" sz="1200" dirty="0" smtClean="0">
              <a:latin typeface="Times New Roman" panose="02020603050405020304" pitchFamily="18" charset="0"/>
              <a:cs typeface="Times New Roman" panose="02020603050405020304" pitchFamily="18" charset="0"/>
            </a:rPr>
            <a:t> дух», </a:t>
          </a:r>
          <a:r>
            <a:rPr lang="ru-RU" sz="1200" dirty="0" err="1" smtClean="0">
              <a:latin typeface="Times New Roman" panose="02020603050405020304" pitchFamily="18" charset="0"/>
              <a:cs typeface="Times New Roman" panose="02020603050405020304" pitchFamily="18" charset="0"/>
            </a:rPr>
            <a:t>позитивне</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ставлення</a:t>
          </a:r>
          <a:r>
            <a:rPr lang="ru-RU" sz="1200" dirty="0" smtClean="0">
              <a:latin typeface="Times New Roman" panose="02020603050405020304" pitchFamily="18" charset="0"/>
              <a:cs typeface="Times New Roman" panose="02020603050405020304" pitchFamily="18" charset="0"/>
            </a:rPr>
            <a:t> до </a:t>
          </a:r>
          <a:r>
            <a:rPr lang="ru-RU" sz="1200" dirty="0" err="1" smtClean="0">
              <a:latin typeface="Times New Roman" panose="02020603050405020304" pitchFamily="18" charset="0"/>
              <a:cs typeface="Times New Roman" panose="02020603050405020304" pitchFamily="18" charset="0"/>
            </a:rPr>
            <a:t>діяльності</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компанії</a:t>
          </a:r>
          <a:r>
            <a:rPr lang="ru-RU" sz="1200" dirty="0" smtClean="0">
              <a:latin typeface="Times New Roman" panose="02020603050405020304" pitchFamily="18" charset="0"/>
              <a:cs typeface="Times New Roman" panose="02020603050405020304" pitchFamily="18" charset="0"/>
            </a:rPr>
            <a:t>. Для </a:t>
          </a:r>
          <a:r>
            <a:rPr lang="ru-RU" sz="1200" dirty="0" err="1" smtClean="0">
              <a:latin typeface="Times New Roman" panose="02020603050405020304" pitchFamily="18" charset="0"/>
              <a:cs typeface="Times New Roman" panose="02020603050405020304" pitchFamily="18" charset="0"/>
            </a:rPr>
            <a:t>цього</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потрібні</a:t>
          </a:r>
          <a:r>
            <a:rPr lang="ru-RU" sz="1200" dirty="0" smtClean="0">
              <a:latin typeface="Times New Roman" panose="02020603050405020304" pitchFamily="18" charset="0"/>
              <a:cs typeface="Times New Roman" panose="02020603050405020304" pitchFamily="18" charset="0"/>
            </a:rPr>
            <a:t> і </a:t>
          </a:r>
          <a:r>
            <a:rPr lang="ru-RU" sz="1200" dirty="0" err="1" smtClean="0">
              <a:latin typeface="Times New Roman" panose="02020603050405020304" pitchFamily="18" charset="0"/>
              <a:cs typeface="Times New Roman" panose="02020603050405020304" pitchFamily="18" charset="0"/>
            </a:rPr>
            <a:t>внутрішні</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акції</a:t>
          </a:r>
          <a:r>
            <a:rPr lang="ru-RU" sz="1200" dirty="0" smtClean="0">
              <a:latin typeface="Times New Roman" panose="02020603050405020304" pitchFamily="18" charset="0"/>
              <a:cs typeface="Times New Roman" panose="02020603050405020304" pitchFamily="18" charset="0"/>
            </a:rPr>
            <a:t> – </a:t>
          </a:r>
          <a:r>
            <a:rPr lang="ru-RU" sz="1200" dirty="0" err="1" smtClean="0">
              <a:latin typeface="Times New Roman" panose="02020603050405020304" pitchFamily="18" charset="0"/>
              <a:cs typeface="Times New Roman" panose="02020603050405020304" pitchFamily="18" charset="0"/>
            </a:rPr>
            <a:t>соціального</a:t>
          </a:r>
          <a:r>
            <a:rPr lang="ru-RU" sz="1200" dirty="0" smtClean="0">
              <a:latin typeface="Times New Roman" panose="02020603050405020304" pitchFamily="18" charset="0"/>
              <a:cs typeface="Times New Roman" panose="02020603050405020304" pitchFamily="18" charset="0"/>
            </a:rPr>
            <a:t> характеру, </a:t>
          </a:r>
          <a:r>
            <a:rPr lang="ru-RU" sz="1200" dirty="0" err="1" smtClean="0">
              <a:latin typeface="Times New Roman" panose="02020603050405020304" pitchFamily="18" charset="0"/>
              <a:cs typeface="Times New Roman" panose="02020603050405020304" pitchFamily="18" charset="0"/>
            </a:rPr>
            <a:t>створення</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відповідної</a:t>
          </a:r>
          <a:r>
            <a:rPr lang="ru-RU" sz="1200" dirty="0" smtClean="0">
              <a:latin typeface="Times New Roman" panose="02020603050405020304" pitchFamily="18" charset="0"/>
              <a:cs typeface="Times New Roman" panose="02020603050405020304" pitchFamily="18" charset="0"/>
            </a:rPr>
            <a:t> морально-</a:t>
          </a:r>
          <a:r>
            <a:rPr lang="ru-RU" sz="1200" dirty="0" err="1" smtClean="0">
              <a:latin typeface="Times New Roman" panose="02020603050405020304" pitchFamily="18" charset="0"/>
              <a:cs typeface="Times New Roman" panose="02020603050405020304" pitchFamily="18" charset="0"/>
            </a:rPr>
            <a:t>психологічної</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атмосфери</a:t>
          </a:r>
          <a:r>
            <a:rPr lang="ru-RU" sz="1200" dirty="0" smtClean="0">
              <a:latin typeface="Times New Roman" panose="02020603050405020304" pitchFamily="18" charset="0"/>
              <a:cs typeface="Times New Roman" panose="02020603050405020304" pitchFamily="18" charset="0"/>
            </a:rPr>
            <a:t>, духу </a:t>
          </a:r>
          <a:r>
            <a:rPr lang="ru-RU" sz="1200" dirty="0" err="1" smtClean="0">
              <a:latin typeface="Times New Roman" panose="02020603050405020304" pitchFamily="18" charset="0"/>
              <a:cs typeface="Times New Roman" panose="02020603050405020304" pitchFamily="18" charset="0"/>
            </a:rPr>
            <a:t>щирості</a:t>
          </a:r>
          <a:r>
            <a:rPr lang="ru-RU" sz="1200" dirty="0" smtClean="0">
              <a:latin typeface="Times New Roman" panose="02020603050405020304" pitchFamily="18" charset="0"/>
              <a:cs typeface="Times New Roman" panose="02020603050405020304" pitchFamily="18" charset="0"/>
            </a:rPr>
            <a:t> в </a:t>
          </a:r>
          <a:r>
            <a:rPr lang="ru-RU" sz="1200" dirty="0" err="1" smtClean="0">
              <a:latin typeface="Times New Roman" panose="02020603050405020304" pitchFamily="18" charset="0"/>
              <a:cs typeface="Times New Roman" panose="02020603050405020304" pitchFamily="18" charset="0"/>
            </a:rPr>
            <a:t>прагненні</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компанії</a:t>
          </a:r>
          <a:r>
            <a:rPr lang="ru-RU" sz="1200" dirty="0" smtClean="0">
              <a:latin typeface="Times New Roman" panose="02020603050405020304" pitchFamily="18" charset="0"/>
              <a:cs typeface="Times New Roman" panose="02020603050405020304" pitchFamily="18" charset="0"/>
            </a:rPr>
            <a:t> до </a:t>
          </a:r>
          <a:r>
            <a:rPr lang="ru-RU" sz="1200" dirty="0" err="1" smtClean="0">
              <a:latin typeface="Times New Roman" panose="02020603050405020304" pitchFamily="18" charset="0"/>
              <a:cs typeface="Times New Roman" panose="02020603050405020304" pitchFamily="18" charset="0"/>
            </a:rPr>
            <a:t>найкращого</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задоволення</a:t>
          </a:r>
          <a:r>
            <a:rPr lang="ru-RU" sz="1200" dirty="0" smtClean="0">
              <a:latin typeface="Times New Roman" panose="02020603050405020304" pitchFamily="18" charset="0"/>
              <a:cs typeface="Times New Roman" panose="02020603050405020304" pitchFamily="18" charset="0"/>
            </a:rPr>
            <a:t> потреб </a:t>
          </a:r>
          <a:r>
            <a:rPr lang="ru-RU" sz="1200" dirty="0" err="1" smtClean="0">
              <a:latin typeface="Times New Roman" panose="02020603050405020304" pitchFamily="18" charset="0"/>
              <a:cs typeface="Times New Roman" panose="02020603050405020304" pitchFamily="18" charset="0"/>
            </a:rPr>
            <a:t>споживачів</a:t>
          </a:r>
          <a:endParaRPr lang="uk-UA" sz="1200" dirty="0">
            <a:latin typeface="Times New Roman" panose="02020603050405020304" pitchFamily="18" charset="0"/>
            <a:cs typeface="Times New Roman" panose="02020603050405020304" pitchFamily="18" charset="0"/>
          </a:endParaRPr>
        </a:p>
      </dgm:t>
    </dgm:pt>
    <dgm:pt modelId="{CAC8816B-4435-497C-ADC3-611C82F70495}" type="parTrans" cxnId="{0B2812EB-8175-47BD-AD03-9E7D8EDBAC06}">
      <dgm:prSet/>
      <dgm:spPr/>
      <dgm:t>
        <a:bodyPr/>
        <a:lstStyle/>
        <a:p>
          <a:pPr>
            <a:lnSpc>
              <a:spcPct val="100000"/>
            </a:lnSpc>
          </a:pPr>
          <a:endParaRPr lang="uk-UA" sz="2000">
            <a:latin typeface="Times New Roman" panose="02020603050405020304" pitchFamily="18" charset="0"/>
            <a:cs typeface="Times New Roman" panose="02020603050405020304" pitchFamily="18" charset="0"/>
          </a:endParaRPr>
        </a:p>
      </dgm:t>
    </dgm:pt>
    <dgm:pt modelId="{8AF38877-EEFC-46CE-9889-39F91883D97F}" type="sibTrans" cxnId="{0B2812EB-8175-47BD-AD03-9E7D8EDBAC06}">
      <dgm:prSet/>
      <dgm:spPr/>
      <dgm:t>
        <a:bodyPr/>
        <a:lstStyle/>
        <a:p>
          <a:pPr>
            <a:lnSpc>
              <a:spcPct val="100000"/>
            </a:lnSpc>
          </a:pPr>
          <a:endParaRPr lang="uk-UA" sz="2000">
            <a:latin typeface="Times New Roman" panose="02020603050405020304" pitchFamily="18" charset="0"/>
            <a:cs typeface="Times New Roman" panose="02020603050405020304" pitchFamily="18" charset="0"/>
          </a:endParaRPr>
        </a:p>
      </dgm:t>
    </dgm:pt>
    <dgm:pt modelId="{0F57BBAF-B87D-4610-A303-0FBEEB76EF19}" type="pres">
      <dgm:prSet presAssocID="{5F1B67E3-45D3-4C3E-A845-FB19EC46ED12}" presName="linearFlow" presStyleCnt="0">
        <dgm:presLayoutVars>
          <dgm:dir/>
          <dgm:resizeHandles val="exact"/>
        </dgm:presLayoutVars>
      </dgm:prSet>
      <dgm:spPr/>
    </dgm:pt>
    <dgm:pt modelId="{CF4D7779-5371-4F07-98DB-1ACD5C415557}" type="pres">
      <dgm:prSet presAssocID="{F3EDC2D9-FB25-4A44-BBC8-F748D23FC082}" presName="composite" presStyleCnt="0"/>
      <dgm:spPr/>
    </dgm:pt>
    <dgm:pt modelId="{35C58516-5E7A-477F-B5A8-A2106ED8D49E}" type="pres">
      <dgm:prSet presAssocID="{F3EDC2D9-FB25-4A44-BBC8-F748D23FC082}" presName="imgShp" presStyleLbl="fgImgPlace1" presStyleIdx="0" presStyleCnt="3"/>
      <dgm:spPr>
        <a:blipFill rotWithShape="1">
          <a:blip xmlns:r="http://schemas.openxmlformats.org/officeDocument/2006/relationships" r:embed="rId1"/>
          <a:stretch>
            <a:fillRect/>
          </a:stretch>
        </a:blipFill>
      </dgm:spPr>
    </dgm:pt>
    <dgm:pt modelId="{77319C35-3E52-4F61-B58E-6856FB5610F1}" type="pres">
      <dgm:prSet presAssocID="{F3EDC2D9-FB25-4A44-BBC8-F748D23FC082}" presName="txShp" presStyleLbl="node1" presStyleIdx="0" presStyleCnt="3">
        <dgm:presLayoutVars>
          <dgm:bulletEnabled val="1"/>
        </dgm:presLayoutVars>
      </dgm:prSet>
      <dgm:spPr/>
      <dgm:t>
        <a:bodyPr/>
        <a:lstStyle/>
        <a:p>
          <a:endParaRPr lang="uk-UA"/>
        </a:p>
      </dgm:t>
    </dgm:pt>
    <dgm:pt modelId="{D4991929-682E-46DD-87F8-AB12A9E8AD23}" type="pres">
      <dgm:prSet presAssocID="{2F503457-F224-4FE4-B383-27B37CC88B62}" presName="spacing" presStyleCnt="0"/>
      <dgm:spPr/>
    </dgm:pt>
    <dgm:pt modelId="{B9D68F95-0D79-4EB3-BE6F-1E5A28D57855}" type="pres">
      <dgm:prSet presAssocID="{32199061-72AF-4817-B384-EB8013347E00}" presName="composite" presStyleCnt="0"/>
      <dgm:spPr/>
    </dgm:pt>
    <dgm:pt modelId="{FD4E648A-1936-42C0-85BD-69658D3BCBE4}" type="pres">
      <dgm:prSet presAssocID="{32199061-72AF-4817-B384-EB8013347E00}" presName="imgShp" presStyleLbl="fgImgPlace1" presStyleIdx="1" presStyleCnt="3"/>
      <dgm:spPr>
        <a:blipFill rotWithShape="1">
          <a:blip xmlns:r="http://schemas.openxmlformats.org/officeDocument/2006/relationships" r:embed="rId2"/>
          <a:stretch>
            <a:fillRect/>
          </a:stretch>
        </a:blipFill>
      </dgm:spPr>
    </dgm:pt>
    <dgm:pt modelId="{7F44AA50-090E-4AE1-BE94-1D7393E66614}" type="pres">
      <dgm:prSet presAssocID="{32199061-72AF-4817-B384-EB8013347E00}" presName="txShp" presStyleLbl="node1" presStyleIdx="1" presStyleCnt="3">
        <dgm:presLayoutVars>
          <dgm:bulletEnabled val="1"/>
        </dgm:presLayoutVars>
      </dgm:prSet>
      <dgm:spPr/>
      <dgm:t>
        <a:bodyPr/>
        <a:lstStyle/>
        <a:p>
          <a:endParaRPr lang="uk-UA"/>
        </a:p>
      </dgm:t>
    </dgm:pt>
    <dgm:pt modelId="{B245D803-1481-4502-82FF-82DD64144202}" type="pres">
      <dgm:prSet presAssocID="{50F2A8C2-1C39-4F87-83BF-0C9AD1628D75}" presName="spacing" presStyleCnt="0"/>
      <dgm:spPr/>
    </dgm:pt>
    <dgm:pt modelId="{587A95AA-AEAF-4BA3-8390-6BE483BD1AEF}" type="pres">
      <dgm:prSet presAssocID="{36FC74A4-D78A-4C9D-B5A6-791DE9C66CBB}" presName="composite" presStyleCnt="0"/>
      <dgm:spPr/>
    </dgm:pt>
    <dgm:pt modelId="{41939AC1-0E10-4360-9DE2-67A58C710F88}" type="pres">
      <dgm:prSet presAssocID="{36FC74A4-D78A-4C9D-B5A6-791DE9C66CBB}" presName="imgShp" presStyleLbl="fgImgPlace1" presStyleIdx="2" presStyleCnt="3"/>
      <dgm:spPr>
        <a:blipFill rotWithShape="1">
          <a:blip xmlns:r="http://schemas.openxmlformats.org/officeDocument/2006/relationships" r:embed="rId3"/>
          <a:stretch>
            <a:fillRect/>
          </a:stretch>
        </a:blipFill>
      </dgm:spPr>
    </dgm:pt>
    <dgm:pt modelId="{9918C23B-7D3B-4347-A713-35750324CC63}" type="pres">
      <dgm:prSet presAssocID="{36FC74A4-D78A-4C9D-B5A6-791DE9C66CBB}" presName="txShp" presStyleLbl="node1" presStyleIdx="2" presStyleCnt="3">
        <dgm:presLayoutVars>
          <dgm:bulletEnabled val="1"/>
        </dgm:presLayoutVars>
      </dgm:prSet>
      <dgm:spPr/>
      <dgm:t>
        <a:bodyPr/>
        <a:lstStyle/>
        <a:p>
          <a:endParaRPr lang="uk-UA"/>
        </a:p>
      </dgm:t>
    </dgm:pt>
  </dgm:ptLst>
  <dgm:cxnLst>
    <dgm:cxn modelId="{1E75488E-F584-4C2F-B7E2-57D746C87A89}" type="presOf" srcId="{36FC74A4-D78A-4C9D-B5A6-791DE9C66CBB}" destId="{9918C23B-7D3B-4347-A713-35750324CC63}" srcOrd="0" destOrd="0" presId="urn:microsoft.com/office/officeart/2005/8/layout/vList3"/>
    <dgm:cxn modelId="{0B2812EB-8175-47BD-AD03-9E7D8EDBAC06}" srcId="{5F1B67E3-45D3-4C3E-A845-FB19EC46ED12}" destId="{36FC74A4-D78A-4C9D-B5A6-791DE9C66CBB}" srcOrd="2" destOrd="0" parTransId="{CAC8816B-4435-497C-ADC3-611C82F70495}" sibTransId="{8AF38877-EEFC-46CE-9889-39F91883D97F}"/>
    <dgm:cxn modelId="{A41AAAB1-D216-48CE-895B-CDB410388CEC}" type="presOf" srcId="{5F1B67E3-45D3-4C3E-A845-FB19EC46ED12}" destId="{0F57BBAF-B87D-4610-A303-0FBEEB76EF19}" srcOrd="0" destOrd="0" presId="urn:microsoft.com/office/officeart/2005/8/layout/vList3"/>
    <dgm:cxn modelId="{CDBEF44E-04AD-44B6-9B9D-7E2AAAA42151}" type="presOf" srcId="{32199061-72AF-4817-B384-EB8013347E00}" destId="{7F44AA50-090E-4AE1-BE94-1D7393E66614}" srcOrd="0" destOrd="0" presId="urn:microsoft.com/office/officeart/2005/8/layout/vList3"/>
    <dgm:cxn modelId="{71DD1451-8E14-446C-83E7-D7AFC0D4ED68}" srcId="{5F1B67E3-45D3-4C3E-A845-FB19EC46ED12}" destId="{32199061-72AF-4817-B384-EB8013347E00}" srcOrd="1" destOrd="0" parTransId="{F5916F64-F2F8-42A7-9D3E-6B95B3EA28CD}" sibTransId="{50F2A8C2-1C39-4F87-83BF-0C9AD1628D75}"/>
    <dgm:cxn modelId="{2A9DD731-B7E7-4CBA-9CC4-6C6C3E1FD5CB}" srcId="{5F1B67E3-45D3-4C3E-A845-FB19EC46ED12}" destId="{F3EDC2D9-FB25-4A44-BBC8-F748D23FC082}" srcOrd="0" destOrd="0" parTransId="{030D2E57-369D-47CA-8556-5E58440ADF14}" sibTransId="{2F503457-F224-4FE4-B383-27B37CC88B62}"/>
    <dgm:cxn modelId="{A2884105-87B7-40FB-B6C6-EF359D75611E}" type="presOf" srcId="{F3EDC2D9-FB25-4A44-BBC8-F748D23FC082}" destId="{77319C35-3E52-4F61-B58E-6856FB5610F1}" srcOrd="0" destOrd="0" presId="urn:microsoft.com/office/officeart/2005/8/layout/vList3"/>
    <dgm:cxn modelId="{9C651FD0-F170-475C-8943-358722DC35CC}" type="presParOf" srcId="{0F57BBAF-B87D-4610-A303-0FBEEB76EF19}" destId="{CF4D7779-5371-4F07-98DB-1ACD5C415557}" srcOrd="0" destOrd="0" presId="urn:microsoft.com/office/officeart/2005/8/layout/vList3"/>
    <dgm:cxn modelId="{20A07BDE-8075-4CA8-8634-FCC37FC64A4D}" type="presParOf" srcId="{CF4D7779-5371-4F07-98DB-1ACD5C415557}" destId="{35C58516-5E7A-477F-B5A8-A2106ED8D49E}" srcOrd="0" destOrd="0" presId="urn:microsoft.com/office/officeart/2005/8/layout/vList3"/>
    <dgm:cxn modelId="{FD4E0812-3025-4D3C-B245-11AE202CB35B}" type="presParOf" srcId="{CF4D7779-5371-4F07-98DB-1ACD5C415557}" destId="{77319C35-3E52-4F61-B58E-6856FB5610F1}" srcOrd="1" destOrd="0" presId="urn:microsoft.com/office/officeart/2005/8/layout/vList3"/>
    <dgm:cxn modelId="{59AAE5E9-3015-44CA-BBDE-468F56C2E8E6}" type="presParOf" srcId="{0F57BBAF-B87D-4610-A303-0FBEEB76EF19}" destId="{D4991929-682E-46DD-87F8-AB12A9E8AD23}" srcOrd="1" destOrd="0" presId="urn:microsoft.com/office/officeart/2005/8/layout/vList3"/>
    <dgm:cxn modelId="{E428C439-DBA4-460A-AD30-252E28485AC2}" type="presParOf" srcId="{0F57BBAF-B87D-4610-A303-0FBEEB76EF19}" destId="{B9D68F95-0D79-4EB3-BE6F-1E5A28D57855}" srcOrd="2" destOrd="0" presId="urn:microsoft.com/office/officeart/2005/8/layout/vList3"/>
    <dgm:cxn modelId="{5F3DFE5C-E08A-42EF-A159-22569F35F4BA}" type="presParOf" srcId="{B9D68F95-0D79-4EB3-BE6F-1E5A28D57855}" destId="{FD4E648A-1936-42C0-85BD-69658D3BCBE4}" srcOrd="0" destOrd="0" presId="urn:microsoft.com/office/officeart/2005/8/layout/vList3"/>
    <dgm:cxn modelId="{5A49D309-E779-4A90-9DDA-0CF74F162E65}" type="presParOf" srcId="{B9D68F95-0D79-4EB3-BE6F-1E5A28D57855}" destId="{7F44AA50-090E-4AE1-BE94-1D7393E66614}" srcOrd="1" destOrd="0" presId="urn:microsoft.com/office/officeart/2005/8/layout/vList3"/>
    <dgm:cxn modelId="{A079F55F-575E-4B16-B414-5E2F41AD3BD6}" type="presParOf" srcId="{0F57BBAF-B87D-4610-A303-0FBEEB76EF19}" destId="{B245D803-1481-4502-82FF-82DD64144202}" srcOrd="3" destOrd="0" presId="urn:microsoft.com/office/officeart/2005/8/layout/vList3"/>
    <dgm:cxn modelId="{EC978862-F359-4EF3-9C1A-A1B7CE821C9E}" type="presParOf" srcId="{0F57BBAF-B87D-4610-A303-0FBEEB76EF19}" destId="{587A95AA-AEAF-4BA3-8390-6BE483BD1AEF}" srcOrd="4" destOrd="0" presId="urn:microsoft.com/office/officeart/2005/8/layout/vList3"/>
    <dgm:cxn modelId="{44DAA9BC-2790-4FB9-95A1-214BAC9E9D29}" type="presParOf" srcId="{587A95AA-AEAF-4BA3-8390-6BE483BD1AEF}" destId="{41939AC1-0E10-4360-9DE2-67A58C710F88}" srcOrd="0" destOrd="0" presId="urn:microsoft.com/office/officeart/2005/8/layout/vList3"/>
    <dgm:cxn modelId="{D491597D-7FEF-476D-A271-5FEF3A2A2CC2}" type="presParOf" srcId="{587A95AA-AEAF-4BA3-8390-6BE483BD1AEF}" destId="{9918C23B-7D3B-4347-A713-35750324CC63}"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0F9C5E-C756-4B65-8A2C-10690A0569AC}">
      <dsp:nvSpPr>
        <dsp:cNvPr id="0" name=""/>
        <dsp:cNvSpPr/>
      </dsp:nvSpPr>
      <dsp:spPr>
        <a:xfrm>
          <a:off x="2657" y="0"/>
          <a:ext cx="2592246" cy="6261234"/>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100000"/>
            </a:lnSpc>
            <a:spcBef>
              <a:spcPct val="0"/>
            </a:spcBef>
            <a:spcAft>
              <a:spcPts val="0"/>
            </a:spcAft>
          </a:pPr>
          <a:r>
            <a:rPr lang="ru-RU" sz="1400" kern="1200" dirty="0" err="1" smtClean="0">
              <a:latin typeface="Times New Roman" panose="02020603050405020304" pitchFamily="18" charset="0"/>
              <a:cs typeface="Times New Roman" panose="02020603050405020304" pitchFamily="18" charset="0"/>
            </a:rPr>
            <a:t>По-перше</a:t>
          </a:r>
          <a:r>
            <a:rPr lang="ru-RU" sz="1400" kern="1200" dirty="0" smtClean="0">
              <a:latin typeface="Times New Roman" panose="02020603050405020304" pitchFamily="18" charset="0"/>
              <a:cs typeface="Times New Roman" panose="02020603050405020304" pitchFamily="18" charset="0"/>
            </a:rPr>
            <a:t>, PR є формою непрямого </a:t>
          </a:r>
          <a:r>
            <a:rPr lang="ru-RU" sz="1400" kern="1200" dirty="0" err="1" smtClean="0">
              <a:latin typeface="Times New Roman" panose="02020603050405020304" pitchFamily="18" charset="0"/>
              <a:cs typeface="Times New Roman" panose="02020603050405020304" pitchFamily="18" charset="0"/>
            </a:rPr>
            <a:t>впливу</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компанії</a:t>
          </a:r>
          <a:r>
            <a:rPr lang="ru-RU" sz="1400" kern="1200" dirty="0" smtClean="0">
              <a:latin typeface="Times New Roman" panose="02020603050405020304" pitchFamily="18" charset="0"/>
              <a:cs typeface="Times New Roman" panose="02020603050405020304" pitchFamily="18" charset="0"/>
            </a:rPr>
            <a:t> на </a:t>
          </a:r>
          <a:r>
            <a:rPr lang="ru-RU" sz="1400" kern="1200" dirty="0" err="1" smtClean="0">
              <a:latin typeface="Times New Roman" panose="02020603050405020304" pitchFamily="18" charset="0"/>
              <a:cs typeface="Times New Roman" panose="02020603050405020304" pitchFamily="18" charset="0"/>
            </a:rPr>
            <a:t>споживачів</a:t>
          </a:r>
          <a:r>
            <a:rPr lang="ru-RU" sz="1400" kern="1200" dirty="0" smtClean="0">
              <a:latin typeface="Times New Roman" panose="02020603050405020304" pitchFamily="18" charset="0"/>
              <a:cs typeface="Times New Roman" panose="02020603050405020304" pitchFamily="18" charset="0"/>
            </a:rPr>
            <a:t> та </a:t>
          </a:r>
          <a:r>
            <a:rPr lang="ru-RU" sz="1400" kern="1200" dirty="0" err="1" smtClean="0">
              <a:latin typeface="Times New Roman" panose="02020603050405020304" pitchFamily="18" charset="0"/>
              <a:cs typeface="Times New Roman" panose="02020603050405020304" pitchFamily="18" charset="0"/>
            </a:rPr>
            <a:t>інших</a:t>
          </a:r>
          <a:r>
            <a:rPr lang="ru-RU" sz="1400" kern="1200" dirty="0" smtClean="0">
              <a:latin typeface="Times New Roman" panose="02020603050405020304" pitchFamily="18" charset="0"/>
              <a:cs typeface="Times New Roman" panose="02020603050405020304" pitchFamily="18" charset="0"/>
            </a:rPr>
            <a:t> </a:t>
          </a:r>
          <a:r>
            <a:rPr lang="uk-UA" sz="1400" kern="1200" dirty="0" smtClean="0">
              <a:latin typeface="Times New Roman" panose="02020603050405020304" pitchFamily="18" charset="0"/>
              <a:cs typeface="Times New Roman" panose="02020603050405020304" pitchFamily="18" charset="0"/>
            </a:rPr>
            <a:t>суб’єктів, від яких залежить досягнення компанією її цілей, він є більш тонкою, більш </a:t>
          </a:r>
          <a:r>
            <a:rPr lang="ru-RU" sz="1400" kern="1200" dirty="0" err="1" smtClean="0">
              <a:latin typeface="Times New Roman" panose="02020603050405020304" pitchFamily="18" charset="0"/>
              <a:cs typeface="Times New Roman" panose="02020603050405020304" pitchFamily="18" charset="0"/>
            </a:rPr>
            <a:t>вишуканою</a:t>
          </a:r>
          <a:r>
            <a:rPr lang="ru-RU" sz="1400" kern="1200" dirty="0" smtClean="0">
              <a:latin typeface="Times New Roman" panose="02020603050405020304" pitchFamily="18" charset="0"/>
              <a:cs typeface="Times New Roman" panose="02020603050405020304" pitchFamily="18" charset="0"/>
            </a:rPr>
            <a:t> формою </a:t>
          </a:r>
          <a:r>
            <a:rPr lang="ru-RU" sz="1400" kern="1200" dirty="0" err="1" smtClean="0">
              <a:latin typeface="Times New Roman" panose="02020603050405020304" pitchFamily="18" charset="0"/>
              <a:cs typeface="Times New Roman" panose="02020603050405020304" pitchFamily="18" charset="0"/>
            </a:rPr>
            <a:t>впливу</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ніж</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скажімо</a:t>
          </a:r>
          <a:r>
            <a:rPr lang="ru-RU" sz="1400" kern="1200" dirty="0" smtClean="0">
              <a:latin typeface="Times New Roman" panose="02020603050405020304" pitchFamily="18" charset="0"/>
              <a:cs typeface="Times New Roman" panose="02020603050405020304" pitchFamily="18" charset="0"/>
            </a:rPr>
            <a:t>, реклама </a:t>
          </a:r>
          <a:r>
            <a:rPr lang="ru-RU" sz="1400" kern="1200" dirty="0" err="1" smtClean="0">
              <a:latin typeface="Times New Roman" panose="02020603050405020304" pitchFamily="18" charset="0"/>
              <a:cs typeface="Times New Roman" panose="02020603050405020304" pitchFamily="18" charset="0"/>
            </a:rPr>
            <a:t>або</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стимулювання</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продажів</a:t>
          </a:r>
          <a:r>
            <a:rPr lang="ru-RU" sz="1400" kern="1200" dirty="0" smtClean="0">
              <a:latin typeface="Times New Roman" panose="02020603050405020304" pitchFamily="18" charset="0"/>
              <a:cs typeface="Times New Roman" panose="02020603050405020304" pitchFamily="18" charset="0"/>
            </a:rPr>
            <a:t>. PR </a:t>
          </a:r>
          <a:r>
            <a:rPr lang="ru-RU" sz="1400" kern="1200" dirty="0" err="1" smtClean="0">
              <a:latin typeface="Times New Roman" panose="02020603050405020304" pitchFamily="18" charset="0"/>
              <a:cs typeface="Times New Roman" panose="02020603050405020304" pitchFamily="18" charset="0"/>
            </a:rPr>
            <a:t>виключає</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використання</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прямих</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звернень</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щодо</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доцільності</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придбання</a:t>
          </a:r>
          <a:r>
            <a:rPr lang="ru-RU" sz="1400" kern="1200" dirty="0" smtClean="0">
              <a:latin typeface="Times New Roman" panose="02020603050405020304" pitchFamily="18" charset="0"/>
              <a:cs typeface="Times New Roman" panose="02020603050405020304" pitchFamily="18" charset="0"/>
            </a:rPr>
            <a:t> товару; </a:t>
          </a:r>
          <a:r>
            <a:rPr lang="ru-RU" sz="1400" kern="1200" dirty="0" err="1" smtClean="0">
              <a:latin typeface="Times New Roman" panose="02020603050405020304" pitchFamily="18" charset="0"/>
              <a:cs typeface="Times New Roman" panose="02020603050405020304" pitchFamily="18" charset="0"/>
            </a:rPr>
            <a:t>це</a:t>
          </a:r>
          <a:endParaRPr lang="uk-UA" sz="1400" kern="1200" dirty="0" smtClean="0">
            <a:latin typeface="Times New Roman" panose="02020603050405020304" pitchFamily="18" charset="0"/>
            <a:cs typeface="Times New Roman" panose="02020603050405020304" pitchFamily="18" charset="0"/>
          </a:endParaRPr>
        </a:p>
        <a:p>
          <a:pPr lvl="0" algn="ctr" defTabSz="622300">
            <a:lnSpc>
              <a:spcPct val="100000"/>
            </a:lnSpc>
            <a:spcBef>
              <a:spcPct val="0"/>
            </a:spcBef>
            <a:spcAft>
              <a:spcPts val="0"/>
            </a:spcAft>
          </a:pPr>
          <a:r>
            <a:rPr lang="ru-RU" sz="1400" kern="1200" dirty="0" err="1" smtClean="0">
              <a:latin typeface="Times New Roman" panose="02020603050405020304" pitchFamily="18" charset="0"/>
              <a:cs typeface="Times New Roman" panose="02020603050405020304" pitchFamily="18" charset="0"/>
            </a:rPr>
            <a:t>натяки</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це</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опосередковане</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спрямування</a:t>
          </a:r>
          <a:r>
            <a:rPr lang="ru-RU" sz="1400" kern="1200" dirty="0" smtClean="0">
              <a:latin typeface="Times New Roman" panose="02020603050405020304" pitchFamily="18" charset="0"/>
              <a:cs typeface="Times New Roman" panose="02020603050405020304" pitchFamily="18" charset="0"/>
            </a:rPr>
            <a:t> думки </a:t>
          </a:r>
          <a:r>
            <a:rPr lang="ru-RU" sz="1400" kern="1200" dirty="0" err="1" smtClean="0">
              <a:latin typeface="Times New Roman" panose="02020603050405020304" pitchFamily="18" charset="0"/>
              <a:cs typeface="Times New Roman" panose="02020603050405020304" pitchFamily="18" charset="0"/>
            </a:rPr>
            <a:t>споживача</a:t>
          </a:r>
          <a:r>
            <a:rPr lang="ru-RU" sz="1400" kern="1200" dirty="0" smtClean="0">
              <a:latin typeface="Times New Roman" panose="02020603050405020304" pitchFamily="18" charset="0"/>
              <a:cs typeface="Times New Roman" panose="02020603050405020304" pitchFamily="18" charset="0"/>
            </a:rPr>
            <a:t> в </a:t>
          </a:r>
          <a:r>
            <a:rPr lang="ru-RU" sz="1400" kern="1200" dirty="0" err="1" smtClean="0">
              <a:latin typeface="Times New Roman" panose="02020603050405020304" pitchFamily="18" charset="0"/>
              <a:cs typeface="Times New Roman" panose="02020603050405020304" pitchFamily="18" charset="0"/>
            </a:rPr>
            <a:t>необхідне</a:t>
          </a:r>
          <a:r>
            <a:rPr lang="ru-RU" sz="1400" kern="1200" dirty="0" smtClean="0">
              <a:latin typeface="Times New Roman" panose="02020603050405020304" pitchFamily="18" charset="0"/>
              <a:cs typeface="Times New Roman" panose="02020603050405020304" pitchFamily="18" charset="0"/>
            </a:rPr>
            <a:t> русло. </a:t>
          </a:r>
          <a:endParaRPr lang="uk-UA" sz="1400" kern="1200" dirty="0">
            <a:latin typeface="Times New Roman" panose="02020603050405020304" pitchFamily="18" charset="0"/>
            <a:cs typeface="Times New Roman" panose="02020603050405020304" pitchFamily="18" charset="0"/>
          </a:endParaRPr>
        </a:p>
      </dsp:txBody>
      <dsp:txXfrm>
        <a:off x="78581" y="75924"/>
        <a:ext cx="2440398" cy="6109386"/>
      </dsp:txXfrm>
    </dsp:sp>
    <dsp:sp modelId="{9333B24A-8723-4653-A696-51441F1D760B}">
      <dsp:nvSpPr>
        <dsp:cNvPr id="0" name=""/>
        <dsp:cNvSpPr/>
      </dsp:nvSpPr>
      <dsp:spPr>
        <a:xfrm>
          <a:off x="3030401" y="0"/>
          <a:ext cx="2592246" cy="6261234"/>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100000"/>
            </a:lnSpc>
            <a:spcBef>
              <a:spcPct val="0"/>
            </a:spcBef>
            <a:spcAft>
              <a:spcPct val="35000"/>
            </a:spcAft>
          </a:pPr>
          <a:r>
            <a:rPr lang="ru-RU" sz="1400" kern="1200" dirty="0" err="1" smtClean="0">
              <a:latin typeface="Times New Roman" panose="02020603050405020304" pitchFamily="18" charset="0"/>
              <a:cs typeface="Times New Roman" panose="02020603050405020304" pitchFamily="18" charset="0"/>
            </a:rPr>
            <a:t>По-друге</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можна</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розрізняти</a:t>
          </a:r>
          <a:r>
            <a:rPr lang="ru-RU" sz="1400" kern="1200" dirty="0" smtClean="0">
              <a:latin typeface="Times New Roman" panose="02020603050405020304" pitchFamily="18" charset="0"/>
              <a:cs typeface="Times New Roman" panose="02020603050405020304" pitchFamily="18" charset="0"/>
            </a:rPr>
            <a:t> PR як </a:t>
          </a:r>
          <a:r>
            <a:rPr lang="ru-RU" sz="1400" kern="1200" dirty="0" err="1" smtClean="0">
              <a:latin typeface="Times New Roman" panose="02020603050405020304" pitchFamily="18" charset="0"/>
              <a:cs typeface="Times New Roman" panose="02020603050405020304" pitchFamily="18" charset="0"/>
            </a:rPr>
            <a:t>спеціально</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сплановану</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кампанію</a:t>
          </a:r>
          <a:r>
            <a:rPr lang="ru-RU" sz="1400" kern="1200" dirty="0" smtClean="0">
              <a:latin typeface="Times New Roman" panose="02020603050405020304" pitchFamily="18" charset="0"/>
              <a:cs typeface="Times New Roman" panose="02020603050405020304" pitchFamily="18" charset="0"/>
            </a:rPr>
            <a:t> та PR як </a:t>
          </a:r>
          <a:r>
            <a:rPr lang="uk-UA" sz="1400" kern="1200" dirty="0" smtClean="0">
              <a:latin typeface="Times New Roman" panose="02020603050405020304" pitchFamily="18" charset="0"/>
              <a:cs typeface="Times New Roman" panose="02020603050405020304" pitchFamily="18" charset="0"/>
            </a:rPr>
            <a:t>імпровізаційні дії співробітників компанії-продавця. Іноді торговельний персонал </a:t>
          </a:r>
          <a:r>
            <a:rPr lang="ru-RU" sz="1400" kern="1200" dirty="0" err="1" smtClean="0">
              <a:latin typeface="Times New Roman" panose="02020603050405020304" pitchFamily="18" charset="0"/>
              <a:cs typeface="Times New Roman" panose="02020603050405020304" pitchFamily="18" charset="0"/>
            </a:rPr>
            <a:t>або</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менеджери</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компанії</a:t>
          </a:r>
          <a:r>
            <a:rPr lang="ru-RU" sz="1400" kern="1200" dirty="0" smtClean="0">
              <a:latin typeface="Times New Roman" panose="02020603050405020304" pitchFamily="18" charset="0"/>
              <a:cs typeface="Times New Roman" panose="02020603050405020304" pitchFamily="18" charset="0"/>
            </a:rPr>
            <a:t> так </a:t>
          </a:r>
          <a:r>
            <a:rPr lang="ru-RU" sz="1400" kern="1200" dirty="0" err="1" smtClean="0">
              <a:latin typeface="Times New Roman" panose="02020603050405020304" pitchFamily="18" charset="0"/>
              <a:cs typeface="Times New Roman" panose="02020603050405020304" pitchFamily="18" charset="0"/>
            </a:rPr>
            <a:t>втілюються</a:t>
          </a:r>
          <a:r>
            <a:rPr lang="ru-RU" sz="1400" kern="1200" dirty="0" smtClean="0">
              <a:latin typeface="Times New Roman" panose="02020603050405020304" pitchFamily="18" charset="0"/>
              <a:cs typeface="Times New Roman" panose="02020603050405020304" pitchFamily="18" charset="0"/>
            </a:rPr>
            <a:t> у роль </a:t>
          </a:r>
          <a:r>
            <a:rPr lang="ru-RU" sz="1400" kern="1200" dirty="0" err="1" smtClean="0">
              <a:latin typeface="Times New Roman" panose="02020603050405020304" pitchFamily="18" charset="0"/>
              <a:cs typeface="Times New Roman" panose="02020603050405020304" pitchFamily="18" charset="0"/>
            </a:rPr>
            <a:t>творців</a:t>
          </a:r>
          <a:r>
            <a:rPr lang="ru-RU" sz="1400" kern="1200" dirty="0" smtClean="0">
              <a:latin typeface="Times New Roman" panose="02020603050405020304" pitchFamily="18" charset="0"/>
              <a:cs typeface="Times New Roman" panose="02020603050405020304" pitchFamily="18" charset="0"/>
            </a:rPr>
            <a:t> та </a:t>
          </a:r>
          <a:r>
            <a:rPr lang="ru-RU" sz="1400" kern="1200" dirty="0" err="1" smtClean="0">
              <a:latin typeface="Times New Roman" panose="02020603050405020304" pitchFamily="18" charset="0"/>
              <a:cs typeface="Times New Roman" panose="02020603050405020304" pitchFamily="18" charset="0"/>
            </a:rPr>
            <a:t>носіїв</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певного</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іміджу</a:t>
          </a:r>
          <a:r>
            <a:rPr lang="ru-RU" sz="1400" kern="1200" dirty="0" smtClean="0">
              <a:latin typeface="Times New Roman" panose="02020603050405020304" pitchFamily="18" charset="0"/>
              <a:cs typeface="Times New Roman" panose="02020603050405020304" pitchFamily="18" charset="0"/>
            </a:rPr>
            <a:t> </a:t>
          </a:r>
          <a:r>
            <a:rPr lang="uk-UA" sz="1400" kern="1200" dirty="0" smtClean="0">
              <a:latin typeface="Times New Roman" panose="02020603050405020304" pitchFamily="18" charset="0"/>
              <a:cs typeface="Times New Roman" panose="02020603050405020304" pitchFamily="18" charset="0"/>
            </a:rPr>
            <a:t>компанії, що їх особиста відповідність цьому іміджу стає вже постійною формою їх </a:t>
          </a:r>
          <a:r>
            <a:rPr lang="ru-RU" sz="1400" kern="1200" dirty="0" err="1" smtClean="0">
              <a:latin typeface="Times New Roman" panose="02020603050405020304" pitchFamily="18" charset="0"/>
              <a:cs typeface="Times New Roman" panose="02020603050405020304" pitchFamily="18" charset="0"/>
            </a:rPr>
            <a:t>діяльності</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Вираз</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обличчя</a:t>
          </a:r>
          <a:r>
            <a:rPr lang="ru-RU" sz="1400" kern="1200" dirty="0" smtClean="0">
              <a:latin typeface="Times New Roman" panose="02020603050405020304" pitchFamily="18" charset="0"/>
              <a:cs typeface="Times New Roman" panose="02020603050405020304" pitchFamily="18" charset="0"/>
            </a:rPr>
            <a:t>, слова, </a:t>
          </a:r>
          <a:r>
            <a:rPr lang="ru-RU" sz="1400" kern="1200" dirty="0" err="1" smtClean="0">
              <a:latin typeface="Times New Roman" panose="02020603050405020304" pitchFamily="18" charset="0"/>
              <a:cs typeface="Times New Roman" panose="02020603050405020304" pitchFamily="18" charset="0"/>
            </a:rPr>
            <a:t>тональність</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манери</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спілкування</a:t>
          </a:r>
          <a:r>
            <a:rPr lang="ru-RU" sz="1400" kern="1200" dirty="0" smtClean="0">
              <a:latin typeface="Times New Roman" panose="02020603050405020304" pitchFamily="18" charset="0"/>
              <a:cs typeface="Times New Roman" panose="02020603050405020304" pitchFamily="18" charset="0"/>
            </a:rPr>
            <a:t> – </a:t>
          </a:r>
          <a:r>
            <a:rPr lang="ru-RU" sz="1400" kern="1200" dirty="0" err="1" smtClean="0">
              <a:latin typeface="Times New Roman" panose="02020603050405020304" pitchFamily="18" charset="0"/>
              <a:cs typeface="Times New Roman" panose="02020603050405020304" pitchFamily="18" charset="0"/>
            </a:rPr>
            <a:t>стають</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постійним</a:t>
          </a:r>
          <a:r>
            <a:rPr lang="ru-RU" sz="1400" kern="1200" dirty="0" smtClean="0">
              <a:latin typeface="Times New Roman" panose="02020603050405020304" pitchFamily="18" charset="0"/>
              <a:cs typeface="Times New Roman" panose="02020603050405020304" pitchFamily="18" charset="0"/>
            </a:rPr>
            <a:t> образом, </a:t>
          </a:r>
          <a:r>
            <a:rPr lang="ru-RU" sz="1400" kern="1200" dirty="0" err="1" smtClean="0">
              <a:latin typeface="Times New Roman" panose="02020603050405020304" pitchFamily="18" charset="0"/>
              <a:cs typeface="Times New Roman" panose="02020603050405020304" pitchFamily="18" charset="0"/>
            </a:rPr>
            <a:t>поглинають</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ті</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природні</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вияви</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які</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можуть</a:t>
          </a:r>
          <a:r>
            <a:rPr lang="ru-RU" sz="1400" kern="1200" dirty="0" smtClean="0">
              <a:latin typeface="Times New Roman" panose="02020603050405020304" pitchFamily="18" charset="0"/>
              <a:cs typeface="Times New Roman" panose="02020603050405020304" pitchFamily="18" charset="0"/>
            </a:rPr>
            <a:t> бути </a:t>
          </a:r>
          <a:r>
            <a:rPr lang="ru-RU" sz="1400" kern="1200" dirty="0" err="1" smtClean="0">
              <a:latin typeface="Times New Roman" panose="02020603050405020304" pitchFamily="18" charset="0"/>
              <a:cs typeface="Times New Roman" panose="02020603050405020304" pitchFamily="18" charset="0"/>
            </a:rPr>
            <a:t>властивими</a:t>
          </a:r>
          <a:r>
            <a:rPr lang="ru-RU" sz="1400" kern="1200" dirty="0" smtClean="0">
              <a:latin typeface="Times New Roman" panose="02020603050405020304" pitchFamily="18" charset="0"/>
              <a:cs typeface="Times New Roman" panose="02020603050405020304" pitchFamily="18" charset="0"/>
            </a:rPr>
            <a:t> людям. «</a:t>
          </a:r>
          <a:r>
            <a:rPr lang="ru-RU" sz="1400" kern="1200" dirty="0" err="1" smtClean="0">
              <a:latin typeface="Times New Roman" panose="02020603050405020304" pitchFamily="18" charset="0"/>
              <a:cs typeface="Times New Roman" panose="02020603050405020304" pitchFamily="18" charset="0"/>
            </a:rPr>
            <a:t>Шоколадна</a:t>
          </a:r>
          <a:r>
            <a:rPr lang="ru-RU" sz="1400" kern="1200" dirty="0" smtClean="0">
              <a:latin typeface="Times New Roman" panose="02020603050405020304" pitchFamily="18" charset="0"/>
              <a:cs typeface="Times New Roman" panose="02020603050405020304" pitchFamily="18" charset="0"/>
            </a:rPr>
            <a:t>» манера </a:t>
          </a:r>
          <a:r>
            <a:rPr lang="ru-RU" sz="1400" kern="1200" dirty="0" err="1" smtClean="0">
              <a:latin typeface="Times New Roman" panose="02020603050405020304" pitchFamily="18" charset="0"/>
              <a:cs typeface="Times New Roman" panose="02020603050405020304" pitchFamily="18" charset="0"/>
            </a:rPr>
            <a:t>спілкування</a:t>
          </a:r>
          <a:r>
            <a:rPr lang="ru-RU" sz="1400" kern="1200" dirty="0" smtClean="0">
              <a:latin typeface="Times New Roman" panose="02020603050405020304" pitchFamily="18" charset="0"/>
              <a:cs typeface="Times New Roman" panose="02020603050405020304" pitchFamily="18" charset="0"/>
            </a:rPr>
            <a:t> з </a:t>
          </a:r>
          <a:r>
            <a:rPr lang="ru-RU" sz="1400" kern="1200" dirty="0" err="1" smtClean="0">
              <a:latin typeface="Times New Roman" panose="02020603050405020304" pitchFamily="18" charset="0"/>
              <a:cs typeface="Times New Roman" panose="02020603050405020304" pitchFamily="18" charset="0"/>
            </a:rPr>
            <a:t>клієнтами</a:t>
          </a:r>
          <a:r>
            <a:rPr lang="ru-RU" sz="1400" kern="1200" dirty="0" smtClean="0">
              <a:latin typeface="Times New Roman" panose="02020603050405020304" pitchFamily="18" charset="0"/>
              <a:cs typeface="Times New Roman" panose="02020603050405020304" pitchFamily="18" charset="0"/>
            </a:rPr>
            <a:t> та </a:t>
          </a:r>
          <a:r>
            <a:rPr lang="ru-RU" sz="1400" kern="1200" dirty="0" err="1" smtClean="0">
              <a:latin typeface="Times New Roman" panose="02020603050405020304" pitchFamily="18" charset="0"/>
              <a:cs typeface="Times New Roman" panose="02020603050405020304" pitchFamily="18" charset="0"/>
            </a:rPr>
            <a:t>іншими</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суб’єктами</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здається</a:t>
          </a:r>
          <a:r>
            <a:rPr lang="ru-RU" sz="1400" kern="1200" dirty="0" smtClean="0">
              <a:latin typeface="Times New Roman" panose="02020603050405020304" pitchFamily="18" charset="0"/>
              <a:cs typeface="Times New Roman" panose="02020603050405020304" pitchFamily="18" charset="0"/>
            </a:rPr>
            <a:t>, не </a:t>
          </a:r>
          <a:r>
            <a:rPr lang="ru-RU" sz="1400" kern="1200" dirty="0" err="1" smtClean="0">
              <a:latin typeface="Times New Roman" panose="02020603050405020304" pitchFamily="18" charset="0"/>
              <a:cs typeface="Times New Roman" panose="02020603050405020304" pitchFamily="18" charset="0"/>
            </a:rPr>
            <a:t>може</a:t>
          </a:r>
          <a:r>
            <a:rPr lang="ru-RU" sz="1400" kern="1200" dirty="0" smtClean="0">
              <a:latin typeface="Times New Roman" panose="02020603050405020304" pitchFamily="18" charset="0"/>
              <a:cs typeface="Times New Roman" panose="02020603050405020304" pitchFamily="18" charset="0"/>
            </a:rPr>
            <a:t> бути </a:t>
          </a:r>
          <a:r>
            <a:rPr lang="ru-RU" sz="1400" kern="1200" dirty="0" err="1" smtClean="0">
              <a:latin typeface="Times New Roman" panose="02020603050405020304" pitchFamily="18" charset="0"/>
              <a:cs typeface="Times New Roman" panose="02020603050405020304" pitchFamily="18" charset="0"/>
            </a:rPr>
            <a:t>ефективною</a:t>
          </a:r>
          <a:r>
            <a:rPr lang="ru-RU" sz="1400" kern="1200" dirty="0" smtClean="0">
              <a:latin typeface="Times New Roman" panose="02020603050405020304" pitchFamily="18" charset="0"/>
              <a:cs typeface="Times New Roman" panose="02020603050405020304" pitchFamily="18" charset="0"/>
            </a:rPr>
            <a:t> з точки </a:t>
          </a:r>
          <a:r>
            <a:rPr lang="ru-RU" sz="1400" kern="1200" dirty="0" err="1" smtClean="0">
              <a:latin typeface="Times New Roman" panose="02020603050405020304" pitchFamily="18" charset="0"/>
              <a:cs typeface="Times New Roman" panose="02020603050405020304" pitchFamily="18" charset="0"/>
            </a:rPr>
            <a:t>зору</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довіри</a:t>
          </a:r>
          <a:r>
            <a:rPr lang="ru-RU" sz="1400" kern="1200" dirty="0" smtClean="0">
              <a:latin typeface="Times New Roman" panose="02020603050405020304" pitchFamily="18" charset="0"/>
              <a:cs typeface="Times New Roman" panose="02020603050405020304" pitchFamily="18" charset="0"/>
            </a:rPr>
            <a:t> та </a:t>
          </a:r>
          <a:r>
            <a:rPr lang="ru-RU" sz="1400" kern="1200" dirty="0" err="1" smtClean="0">
              <a:latin typeface="Times New Roman" panose="02020603050405020304" pitchFamily="18" charset="0"/>
              <a:cs typeface="Times New Roman" panose="02020603050405020304" pitchFamily="18" charset="0"/>
            </a:rPr>
            <a:t>впливу</a:t>
          </a:r>
          <a:r>
            <a:rPr lang="ru-RU" sz="1400" kern="1200" dirty="0" smtClean="0">
              <a:latin typeface="Times New Roman" panose="02020603050405020304" pitchFamily="18" charset="0"/>
              <a:cs typeface="Times New Roman" panose="02020603050405020304" pitchFamily="18" charset="0"/>
            </a:rPr>
            <a:t>. </a:t>
          </a:r>
          <a:endParaRPr lang="uk-UA" sz="1400" kern="1200" dirty="0">
            <a:latin typeface="Times New Roman" panose="02020603050405020304" pitchFamily="18" charset="0"/>
            <a:cs typeface="Times New Roman" panose="02020603050405020304" pitchFamily="18" charset="0"/>
          </a:endParaRPr>
        </a:p>
      </dsp:txBody>
      <dsp:txXfrm>
        <a:off x="3106325" y="75924"/>
        <a:ext cx="2440398" cy="6109386"/>
      </dsp:txXfrm>
    </dsp:sp>
    <dsp:sp modelId="{25B0602D-EFDE-42AA-A304-116A76EAEAEC}">
      <dsp:nvSpPr>
        <dsp:cNvPr id="0" name=""/>
        <dsp:cNvSpPr/>
      </dsp:nvSpPr>
      <dsp:spPr>
        <a:xfrm>
          <a:off x="6058145" y="0"/>
          <a:ext cx="2592246" cy="6261234"/>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100000"/>
            </a:lnSpc>
            <a:spcBef>
              <a:spcPct val="0"/>
            </a:spcBef>
            <a:spcAft>
              <a:spcPct val="35000"/>
            </a:spcAft>
          </a:pPr>
          <a:r>
            <a:rPr lang="ru-RU" sz="1300" kern="1200" dirty="0" err="1" smtClean="0">
              <a:latin typeface="Times New Roman" panose="02020603050405020304" pitchFamily="18" charset="0"/>
              <a:cs typeface="Times New Roman" panose="02020603050405020304" pitchFamily="18" charset="0"/>
            </a:rPr>
            <a:t>По-третє</a:t>
          </a:r>
          <a:r>
            <a:rPr lang="ru-RU" sz="1300" kern="1200" dirty="0" smtClean="0">
              <a:latin typeface="Times New Roman" panose="02020603050405020304" pitchFamily="18" charset="0"/>
              <a:cs typeface="Times New Roman" panose="02020603050405020304" pitchFamily="18" charset="0"/>
            </a:rPr>
            <a:t>, в </a:t>
          </a:r>
          <a:r>
            <a:rPr lang="ru-RU" sz="1300" kern="1200" dirty="0" err="1" smtClean="0">
              <a:latin typeface="Times New Roman" panose="02020603050405020304" pitchFamily="18" charset="0"/>
              <a:cs typeface="Times New Roman" panose="02020603050405020304" pitchFamily="18" charset="0"/>
            </a:rPr>
            <a:t>умовах</a:t>
          </a:r>
          <a:r>
            <a:rPr lang="ru-RU" sz="1300" kern="1200" dirty="0" smtClean="0">
              <a:latin typeface="Times New Roman" panose="02020603050405020304" pitchFamily="18" charset="0"/>
              <a:cs typeface="Times New Roman" panose="02020603050405020304" pitchFamily="18" charset="0"/>
            </a:rPr>
            <a:t> </a:t>
          </a:r>
          <a:r>
            <a:rPr lang="ru-RU" sz="1300" kern="1200" dirty="0" err="1" smtClean="0">
              <a:latin typeface="Times New Roman" panose="02020603050405020304" pitchFamily="18" charset="0"/>
              <a:cs typeface="Times New Roman" panose="02020603050405020304" pitchFamily="18" charset="0"/>
            </a:rPr>
            <a:t>конкурентних</a:t>
          </a:r>
          <a:r>
            <a:rPr lang="ru-RU" sz="1300" kern="1200" dirty="0" smtClean="0">
              <a:latin typeface="Times New Roman" panose="02020603050405020304" pitchFamily="18" charset="0"/>
              <a:cs typeface="Times New Roman" panose="02020603050405020304" pitchFamily="18" charset="0"/>
            </a:rPr>
            <a:t> </a:t>
          </a:r>
          <a:r>
            <a:rPr lang="ru-RU" sz="1300" kern="1200" dirty="0" err="1" smtClean="0">
              <a:latin typeface="Times New Roman" panose="02020603050405020304" pitchFamily="18" charset="0"/>
              <a:cs typeface="Times New Roman" panose="02020603050405020304" pitchFamily="18" charset="0"/>
            </a:rPr>
            <a:t>ринків</a:t>
          </a:r>
          <a:r>
            <a:rPr lang="ru-RU" sz="1300" kern="1200" dirty="0" smtClean="0">
              <a:latin typeface="Times New Roman" panose="02020603050405020304" pitchFamily="18" charset="0"/>
              <a:cs typeface="Times New Roman" panose="02020603050405020304" pitchFamily="18" charset="0"/>
            </a:rPr>
            <a:t> </a:t>
          </a:r>
          <a:r>
            <a:rPr lang="ru-RU" sz="1300" kern="1200" dirty="0" err="1" smtClean="0">
              <a:latin typeface="Times New Roman" panose="02020603050405020304" pitchFamily="18" charset="0"/>
              <a:cs typeface="Times New Roman" panose="02020603050405020304" pitchFamily="18" charset="0"/>
            </a:rPr>
            <a:t>всі</a:t>
          </a:r>
          <a:r>
            <a:rPr lang="ru-RU" sz="1300" kern="1200" dirty="0" smtClean="0">
              <a:latin typeface="Times New Roman" panose="02020603050405020304" pitchFamily="18" charset="0"/>
              <a:cs typeface="Times New Roman" panose="02020603050405020304" pitchFamily="18" charset="0"/>
            </a:rPr>
            <a:t> </a:t>
          </a:r>
          <a:r>
            <a:rPr lang="ru-RU" sz="1300" kern="1200" dirty="0" err="1" smtClean="0">
              <a:latin typeface="Times New Roman" panose="02020603050405020304" pitchFamily="18" charset="0"/>
              <a:cs typeface="Times New Roman" panose="02020603050405020304" pitchFamily="18" charset="0"/>
            </a:rPr>
            <a:t>товарні</a:t>
          </a:r>
          <a:r>
            <a:rPr lang="ru-RU" sz="1300" kern="1200" dirty="0" smtClean="0">
              <a:latin typeface="Times New Roman" panose="02020603050405020304" pitchFamily="18" charset="0"/>
              <a:cs typeface="Times New Roman" panose="02020603050405020304" pitchFamily="18" charset="0"/>
            </a:rPr>
            <a:t> </a:t>
          </a:r>
          <a:r>
            <a:rPr lang="ru-RU" sz="1300" kern="1200" dirty="0" err="1" smtClean="0">
              <a:latin typeface="Times New Roman" panose="02020603050405020304" pitchFamily="18" charset="0"/>
              <a:cs typeface="Times New Roman" panose="02020603050405020304" pitchFamily="18" charset="0"/>
            </a:rPr>
            <a:t>новації</a:t>
          </a:r>
          <a:r>
            <a:rPr lang="ru-RU" sz="1300" kern="1200" dirty="0" smtClean="0">
              <a:latin typeface="Times New Roman" panose="02020603050405020304" pitchFamily="18" charset="0"/>
              <a:cs typeface="Times New Roman" panose="02020603050405020304" pitchFamily="18" charset="0"/>
            </a:rPr>
            <a:t> </a:t>
          </a:r>
          <a:r>
            <a:rPr lang="ru-RU" sz="1300" kern="1200" dirty="0" err="1" smtClean="0">
              <a:latin typeface="Times New Roman" panose="02020603050405020304" pitchFamily="18" charset="0"/>
              <a:cs typeface="Times New Roman" panose="02020603050405020304" pitchFamily="18" charset="0"/>
            </a:rPr>
            <a:t>досить</a:t>
          </a:r>
          <a:r>
            <a:rPr lang="ru-RU" sz="1300" kern="1200" dirty="0" smtClean="0">
              <a:latin typeface="Times New Roman" panose="02020603050405020304" pitchFamily="18" charset="0"/>
              <a:cs typeface="Times New Roman" panose="02020603050405020304" pitchFamily="18" charset="0"/>
            </a:rPr>
            <a:t> </a:t>
          </a:r>
          <a:r>
            <a:rPr lang="ru-RU" sz="1300" kern="1200" dirty="0" err="1" smtClean="0">
              <a:latin typeface="Times New Roman" panose="02020603050405020304" pitchFamily="18" charset="0"/>
              <a:cs typeface="Times New Roman" panose="02020603050405020304" pitchFamily="18" charset="0"/>
            </a:rPr>
            <a:t>швидко</a:t>
          </a:r>
          <a:r>
            <a:rPr lang="ru-RU" sz="1300" kern="1200" dirty="0" smtClean="0">
              <a:latin typeface="Times New Roman" panose="02020603050405020304" pitchFamily="18" charset="0"/>
              <a:cs typeface="Times New Roman" panose="02020603050405020304" pitchFamily="18" charset="0"/>
            </a:rPr>
            <a:t> </a:t>
          </a:r>
          <a:r>
            <a:rPr lang="ru-RU" sz="1300" kern="1200" dirty="0" err="1" smtClean="0">
              <a:latin typeface="Times New Roman" panose="02020603050405020304" pitchFamily="18" charset="0"/>
              <a:cs typeface="Times New Roman" panose="02020603050405020304" pitchFamily="18" charset="0"/>
            </a:rPr>
            <a:t>копіюються</a:t>
          </a:r>
          <a:r>
            <a:rPr lang="ru-RU" sz="1300" kern="1200" dirty="0" smtClean="0">
              <a:latin typeface="Times New Roman" panose="02020603050405020304" pitchFamily="18" charset="0"/>
              <a:cs typeface="Times New Roman" panose="02020603050405020304" pitchFamily="18" charset="0"/>
            </a:rPr>
            <a:t>. </a:t>
          </a:r>
          <a:r>
            <a:rPr lang="ru-RU" sz="1300" kern="1200" dirty="0" err="1" smtClean="0">
              <a:latin typeface="Times New Roman" panose="02020603050405020304" pitchFamily="18" charset="0"/>
              <a:cs typeface="Times New Roman" panose="02020603050405020304" pitchFamily="18" charset="0"/>
            </a:rPr>
            <a:t>Це</a:t>
          </a:r>
          <a:r>
            <a:rPr lang="ru-RU" sz="1300" kern="1200" dirty="0" smtClean="0">
              <a:latin typeface="Times New Roman" panose="02020603050405020304" pitchFamily="18" charset="0"/>
              <a:cs typeface="Times New Roman" panose="02020603050405020304" pitchFamily="18" charset="0"/>
            </a:rPr>
            <a:t> </a:t>
          </a:r>
          <a:r>
            <a:rPr lang="ru-RU" sz="1300" kern="1200" dirty="0" err="1" smtClean="0">
              <a:latin typeface="Times New Roman" panose="02020603050405020304" pitchFamily="18" charset="0"/>
              <a:cs typeface="Times New Roman" panose="02020603050405020304" pitchFamily="18" charset="0"/>
            </a:rPr>
            <a:t>зменшує</a:t>
          </a:r>
          <a:r>
            <a:rPr lang="ru-RU" sz="1300" kern="1200" dirty="0" smtClean="0">
              <a:latin typeface="Times New Roman" panose="02020603050405020304" pitchFamily="18" charset="0"/>
              <a:cs typeface="Times New Roman" panose="02020603050405020304" pitchFamily="18" charset="0"/>
            </a:rPr>
            <a:t> той </a:t>
          </a:r>
          <a:r>
            <a:rPr lang="ru-RU" sz="1300" kern="1200" dirty="0" err="1" smtClean="0">
              <a:latin typeface="Times New Roman" panose="02020603050405020304" pitchFamily="18" charset="0"/>
              <a:cs typeface="Times New Roman" panose="02020603050405020304" pitchFamily="18" charset="0"/>
            </a:rPr>
            <a:t>проміжок</a:t>
          </a:r>
          <a:r>
            <a:rPr lang="ru-RU" sz="1300" kern="1200" dirty="0" smtClean="0">
              <a:latin typeface="Times New Roman" panose="02020603050405020304" pitchFamily="18" charset="0"/>
              <a:cs typeface="Times New Roman" panose="02020603050405020304" pitchFamily="18" charset="0"/>
            </a:rPr>
            <a:t> часу, </a:t>
          </a:r>
          <a:r>
            <a:rPr lang="ru-RU" sz="1300" kern="1200" dirty="0" err="1" smtClean="0">
              <a:latin typeface="Times New Roman" panose="02020603050405020304" pitchFamily="18" charset="0"/>
              <a:cs typeface="Times New Roman" panose="02020603050405020304" pitchFamily="18" charset="0"/>
            </a:rPr>
            <a:t>протягом</a:t>
          </a:r>
          <a:r>
            <a:rPr lang="ru-RU" sz="1300" kern="1200" dirty="0" smtClean="0">
              <a:latin typeface="Times New Roman" panose="02020603050405020304" pitchFamily="18" charset="0"/>
              <a:cs typeface="Times New Roman" panose="02020603050405020304" pitchFamily="18" charset="0"/>
            </a:rPr>
            <a:t> </a:t>
          </a:r>
          <a:r>
            <a:rPr lang="ru-RU" sz="1300" kern="1200" dirty="0" err="1" smtClean="0">
              <a:latin typeface="Times New Roman" panose="02020603050405020304" pitchFamily="18" charset="0"/>
              <a:cs typeface="Times New Roman" panose="02020603050405020304" pitchFamily="18" charset="0"/>
            </a:rPr>
            <a:t>якого</a:t>
          </a:r>
          <a:r>
            <a:rPr lang="ru-RU" sz="1300" kern="1200" dirty="0" smtClean="0">
              <a:latin typeface="Times New Roman" panose="02020603050405020304" pitchFamily="18" charset="0"/>
              <a:cs typeface="Times New Roman" panose="02020603050405020304" pitchFamily="18" charset="0"/>
            </a:rPr>
            <a:t> </a:t>
          </a:r>
          <a:r>
            <a:rPr lang="ru-RU" sz="1300" kern="1200" dirty="0" err="1" smtClean="0">
              <a:latin typeface="Times New Roman" panose="02020603050405020304" pitchFamily="18" charset="0"/>
              <a:cs typeface="Times New Roman" panose="02020603050405020304" pitchFamily="18" charset="0"/>
            </a:rPr>
            <a:t>можна</a:t>
          </a:r>
          <a:r>
            <a:rPr lang="ru-RU" sz="1300" kern="1200" dirty="0" smtClean="0">
              <a:latin typeface="Times New Roman" panose="02020603050405020304" pitchFamily="18" charset="0"/>
              <a:cs typeface="Times New Roman" panose="02020603050405020304" pitchFamily="18" charset="0"/>
            </a:rPr>
            <a:t> </a:t>
          </a:r>
          <a:r>
            <a:rPr lang="ru-RU" sz="1300" kern="1200" dirty="0" err="1" smtClean="0">
              <a:latin typeface="Times New Roman" panose="02020603050405020304" pitchFamily="18" charset="0"/>
              <a:cs typeface="Times New Roman" panose="02020603050405020304" pitchFamily="18" charset="0"/>
            </a:rPr>
            <a:t>рекламувати</a:t>
          </a:r>
          <a:r>
            <a:rPr lang="ru-RU" sz="1300" kern="1200" dirty="0" smtClean="0">
              <a:latin typeface="Times New Roman" panose="02020603050405020304" pitchFamily="18" charset="0"/>
              <a:cs typeface="Times New Roman" panose="02020603050405020304" pitchFamily="18" charset="0"/>
            </a:rPr>
            <a:t> </a:t>
          </a:r>
          <a:r>
            <a:rPr lang="uk-UA" sz="1300" kern="1200" dirty="0" smtClean="0">
              <a:latin typeface="Times New Roman" panose="02020603050405020304" pitchFamily="18" charset="0"/>
              <a:cs typeface="Times New Roman" panose="02020603050405020304" pitchFamily="18" charset="0"/>
            </a:rPr>
            <a:t>відмінності свого товару. Як тільки з’являється товар-копія, ефект диференціації, </a:t>
          </a:r>
          <a:r>
            <a:rPr lang="ru-RU" sz="1300" kern="1200" dirty="0" err="1" smtClean="0">
              <a:latin typeface="Times New Roman" panose="02020603050405020304" pitchFamily="18" charset="0"/>
              <a:cs typeface="Times New Roman" panose="02020603050405020304" pitchFamily="18" charset="0"/>
            </a:rPr>
            <a:t>відмінностей</a:t>
          </a:r>
          <a:r>
            <a:rPr lang="ru-RU" sz="1300" kern="1200" dirty="0" smtClean="0">
              <a:latin typeface="Times New Roman" panose="02020603050405020304" pitchFamily="18" charset="0"/>
              <a:cs typeface="Times New Roman" panose="02020603050405020304" pitchFamily="18" charset="0"/>
            </a:rPr>
            <a:t>, </a:t>
          </a:r>
          <a:r>
            <a:rPr lang="ru-RU" sz="1300" kern="1200" dirty="0" err="1" smtClean="0">
              <a:latin typeface="Times New Roman" panose="02020603050405020304" pitchFamily="18" charset="0"/>
              <a:cs typeface="Times New Roman" panose="02020603050405020304" pitchFamily="18" charset="0"/>
            </a:rPr>
            <a:t>який</a:t>
          </a:r>
          <a:r>
            <a:rPr lang="ru-RU" sz="1300" kern="1200" dirty="0" smtClean="0">
              <a:latin typeface="Times New Roman" panose="02020603050405020304" pitchFamily="18" charset="0"/>
              <a:cs typeface="Times New Roman" panose="02020603050405020304" pitchFamily="18" charset="0"/>
            </a:rPr>
            <a:t> </a:t>
          </a:r>
          <a:r>
            <a:rPr lang="ru-RU" sz="1300" kern="1200" dirty="0" err="1" smtClean="0">
              <a:latin typeface="Times New Roman" panose="02020603050405020304" pitchFamily="18" charset="0"/>
              <a:cs typeface="Times New Roman" panose="02020603050405020304" pitchFamily="18" charset="0"/>
            </a:rPr>
            <a:t>використовується</a:t>
          </a:r>
          <a:r>
            <a:rPr lang="ru-RU" sz="1300" kern="1200" dirty="0" smtClean="0">
              <a:latin typeface="Times New Roman" panose="02020603050405020304" pitchFamily="18" charset="0"/>
              <a:cs typeface="Times New Roman" panose="02020603050405020304" pitchFamily="18" charset="0"/>
            </a:rPr>
            <a:t> в </a:t>
          </a:r>
          <a:r>
            <a:rPr lang="ru-RU" sz="1300" kern="1200" dirty="0" err="1" smtClean="0">
              <a:latin typeface="Times New Roman" panose="02020603050405020304" pitchFamily="18" charset="0"/>
              <a:cs typeface="Times New Roman" panose="02020603050405020304" pitchFamily="18" charset="0"/>
            </a:rPr>
            <a:t>рекламі</a:t>
          </a:r>
          <a:r>
            <a:rPr lang="ru-RU" sz="1300" kern="1200" dirty="0" smtClean="0">
              <a:latin typeface="Times New Roman" panose="02020603050405020304" pitchFamily="18" charset="0"/>
              <a:cs typeface="Times New Roman" panose="02020603050405020304" pitchFamily="18" charset="0"/>
            </a:rPr>
            <a:t>, </a:t>
          </a:r>
          <a:r>
            <a:rPr lang="ru-RU" sz="1300" kern="1200" dirty="0" err="1" smtClean="0">
              <a:latin typeface="Times New Roman" panose="02020603050405020304" pitchFamily="18" charset="0"/>
              <a:cs typeface="Times New Roman" panose="02020603050405020304" pitchFamily="18" charset="0"/>
            </a:rPr>
            <a:t>різко</a:t>
          </a:r>
          <a:r>
            <a:rPr lang="ru-RU" sz="1300" kern="1200" dirty="0" smtClean="0">
              <a:latin typeface="Times New Roman" panose="02020603050405020304" pitchFamily="18" charset="0"/>
              <a:cs typeface="Times New Roman" panose="02020603050405020304" pitchFamily="18" charset="0"/>
            </a:rPr>
            <a:t> </a:t>
          </a:r>
          <a:r>
            <a:rPr lang="ru-RU" sz="1300" kern="1200" dirty="0" err="1" smtClean="0">
              <a:latin typeface="Times New Roman" panose="02020603050405020304" pitchFamily="18" charset="0"/>
              <a:cs typeface="Times New Roman" panose="02020603050405020304" pitchFamily="18" charset="0"/>
            </a:rPr>
            <a:t>зменшується</a:t>
          </a:r>
          <a:r>
            <a:rPr lang="ru-RU" sz="1300" kern="1200" dirty="0" smtClean="0">
              <a:latin typeface="Times New Roman" panose="02020603050405020304" pitchFamily="18" charset="0"/>
              <a:cs typeface="Times New Roman" panose="02020603050405020304" pitchFamily="18" charset="0"/>
            </a:rPr>
            <a:t>. </a:t>
          </a:r>
          <a:r>
            <a:rPr lang="ru-RU" sz="1300" kern="1200" dirty="0" err="1" smtClean="0">
              <a:latin typeface="Times New Roman" panose="02020603050405020304" pitchFamily="18" charset="0"/>
              <a:cs typeface="Times New Roman" panose="02020603050405020304" pitchFamily="18" charset="0"/>
            </a:rPr>
            <a:t>Крім</a:t>
          </a:r>
          <a:r>
            <a:rPr lang="ru-RU" sz="1300" kern="1200" dirty="0" smtClean="0">
              <a:latin typeface="Times New Roman" panose="02020603050405020304" pitchFamily="18" charset="0"/>
              <a:cs typeface="Times New Roman" panose="02020603050405020304" pitchFamily="18" charset="0"/>
            </a:rPr>
            <a:t> того, </a:t>
          </a:r>
          <a:r>
            <a:rPr lang="ru-RU" sz="1300" kern="1200" dirty="0" err="1" smtClean="0">
              <a:latin typeface="Times New Roman" panose="02020603050405020304" pitchFamily="18" charset="0"/>
              <a:cs typeface="Times New Roman" panose="02020603050405020304" pitchFamily="18" charset="0"/>
            </a:rPr>
            <a:t>новації</a:t>
          </a:r>
          <a:r>
            <a:rPr lang="ru-RU" sz="1300" kern="1200" dirty="0" smtClean="0">
              <a:latin typeface="Times New Roman" panose="02020603050405020304" pitchFamily="18" charset="0"/>
              <a:cs typeface="Times New Roman" panose="02020603050405020304" pitchFamily="18" charset="0"/>
            </a:rPr>
            <a:t> </a:t>
          </a:r>
          <a:r>
            <a:rPr lang="ru-RU" sz="1300" kern="1200" dirty="0" err="1" smtClean="0">
              <a:latin typeface="Times New Roman" panose="02020603050405020304" pitchFamily="18" charset="0"/>
              <a:cs typeface="Times New Roman" panose="02020603050405020304" pitchFamily="18" charset="0"/>
            </a:rPr>
            <a:t>створювати</a:t>
          </a:r>
          <a:r>
            <a:rPr lang="ru-RU" sz="1300" kern="1200" dirty="0" smtClean="0">
              <a:latin typeface="Times New Roman" panose="02020603050405020304" pitchFamily="18" charset="0"/>
              <a:cs typeface="Times New Roman" panose="02020603050405020304" pitchFamily="18" charset="0"/>
            </a:rPr>
            <a:t> </a:t>
          </a:r>
          <a:r>
            <a:rPr lang="ru-RU" sz="1300" kern="1200" dirty="0" err="1" smtClean="0">
              <a:latin typeface="Times New Roman" panose="02020603050405020304" pitchFamily="18" charset="0"/>
              <a:cs typeface="Times New Roman" panose="02020603050405020304" pitchFamily="18" charset="0"/>
            </a:rPr>
            <a:t>досить</a:t>
          </a:r>
          <a:r>
            <a:rPr lang="ru-RU" sz="1300" kern="1200" dirty="0" smtClean="0">
              <a:latin typeface="Times New Roman" panose="02020603050405020304" pitchFamily="18" charset="0"/>
              <a:cs typeface="Times New Roman" panose="02020603050405020304" pitchFamily="18" charset="0"/>
            </a:rPr>
            <a:t> складно, далеко не </a:t>
          </a:r>
          <a:r>
            <a:rPr lang="ru-RU" sz="1300" kern="1200" dirty="0" err="1" smtClean="0">
              <a:latin typeface="Times New Roman" panose="02020603050405020304" pitchFamily="18" charset="0"/>
              <a:cs typeface="Times New Roman" panose="02020603050405020304" pitchFamily="18" charset="0"/>
            </a:rPr>
            <a:t>всі</a:t>
          </a:r>
          <a:r>
            <a:rPr lang="ru-RU" sz="1300" kern="1200" dirty="0" smtClean="0">
              <a:latin typeface="Times New Roman" panose="02020603050405020304" pitchFamily="18" charset="0"/>
              <a:cs typeface="Times New Roman" panose="02020603050405020304" pitchFamily="18" charset="0"/>
            </a:rPr>
            <a:t> </a:t>
          </a:r>
          <a:r>
            <a:rPr lang="ru-RU" sz="1300" kern="1200" dirty="0" err="1" smtClean="0">
              <a:latin typeface="Times New Roman" panose="02020603050405020304" pitchFamily="18" charset="0"/>
              <a:cs typeface="Times New Roman" panose="02020603050405020304" pitchFamily="18" charset="0"/>
            </a:rPr>
            <a:t>компанії</a:t>
          </a:r>
          <a:r>
            <a:rPr lang="ru-RU" sz="1300" kern="1200" dirty="0" smtClean="0">
              <a:latin typeface="Times New Roman" panose="02020603050405020304" pitchFamily="18" charset="0"/>
              <a:cs typeface="Times New Roman" panose="02020603050405020304" pitchFamily="18" charset="0"/>
            </a:rPr>
            <a:t> </a:t>
          </a:r>
          <a:r>
            <a:rPr lang="ru-RU" sz="1300" kern="1200" dirty="0" err="1" smtClean="0">
              <a:latin typeface="Times New Roman" panose="02020603050405020304" pitchFamily="18" charset="0"/>
              <a:cs typeface="Times New Roman" panose="02020603050405020304" pitchFamily="18" charset="0"/>
            </a:rPr>
            <a:t>здатні</a:t>
          </a:r>
          <a:r>
            <a:rPr lang="ru-RU" sz="1300" kern="1200" dirty="0" smtClean="0">
              <a:latin typeface="Times New Roman" panose="02020603050405020304" pitchFamily="18" charset="0"/>
              <a:cs typeface="Times New Roman" panose="02020603050405020304" pitchFamily="18" charset="0"/>
            </a:rPr>
            <a:t> </a:t>
          </a:r>
          <a:r>
            <a:rPr lang="ru-RU" sz="1300" kern="1200" dirty="0" err="1" smtClean="0">
              <a:latin typeface="Times New Roman" panose="02020603050405020304" pitchFamily="18" charset="0"/>
              <a:cs typeface="Times New Roman" panose="02020603050405020304" pitchFamily="18" charset="0"/>
            </a:rPr>
            <a:t>продукувати</a:t>
          </a:r>
          <a:r>
            <a:rPr lang="ru-RU" sz="1300" kern="1200" dirty="0" smtClean="0">
              <a:latin typeface="Times New Roman" panose="02020603050405020304" pitchFamily="18" charset="0"/>
              <a:cs typeface="Times New Roman" panose="02020603050405020304" pitchFamily="18" charset="0"/>
            </a:rPr>
            <a:t> </a:t>
          </a:r>
          <a:r>
            <a:rPr lang="ru-RU" sz="1300" kern="1200" dirty="0" err="1" smtClean="0">
              <a:latin typeface="Times New Roman" panose="02020603050405020304" pitchFamily="18" charset="0"/>
              <a:cs typeface="Times New Roman" panose="02020603050405020304" pitchFamily="18" charset="0"/>
            </a:rPr>
            <a:t>серйозні</a:t>
          </a:r>
          <a:r>
            <a:rPr lang="ru-RU" sz="1300" kern="1200" dirty="0" smtClean="0">
              <a:latin typeface="Times New Roman" panose="02020603050405020304" pitchFamily="18" charset="0"/>
              <a:cs typeface="Times New Roman" panose="02020603050405020304" pitchFamily="18" charset="0"/>
            </a:rPr>
            <a:t> </a:t>
          </a:r>
          <a:r>
            <a:rPr lang="ru-RU" sz="1300" kern="1200" dirty="0" err="1" smtClean="0">
              <a:latin typeface="Times New Roman" panose="02020603050405020304" pitchFamily="18" charset="0"/>
              <a:cs typeface="Times New Roman" panose="02020603050405020304" pitchFamily="18" charset="0"/>
            </a:rPr>
            <a:t>новації</a:t>
          </a:r>
          <a:r>
            <a:rPr lang="ru-RU" sz="1300" kern="1200" dirty="0" smtClean="0">
              <a:latin typeface="Times New Roman" panose="02020603050405020304" pitchFamily="18" charset="0"/>
              <a:cs typeface="Times New Roman" panose="02020603050405020304" pitchFamily="18" charset="0"/>
            </a:rPr>
            <a:t>. І </a:t>
          </a:r>
          <a:r>
            <a:rPr lang="ru-RU" sz="1300" kern="1200" dirty="0" err="1" smtClean="0">
              <a:latin typeface="Times New Roman" panose="02020603050405020304" pitchFamily="18" charset="0"/>
              <a:cs typeface="Times New Roman" panose="02020603050405020304" pitchFamily="18" charset="0"/>
            </a:rPr>
            <a:t>це</a:t>
          </a:r>
          <a:r>
            <a:rPr lang="ru-RU" sz="1300" kern="1200" dirty="0" smtClean="0">
              <a:latin typeface="Times New Roman" panose="02020603050405020304" pitchFamily="18" charset="0"/>
              <a:cs typeface="Times New Roman" panose="02020603050405020304" pitchFamily="18" charset="0"/>
            </a:rPr>
            <a:t> </a:t>
          </a:r>
          <a:r>
            <a:rPr lang="ru-RU" sz="1300" kern="1200" dirty="0" err="1" smtClean="0">
              <a:latin typeface="Times New Roman" panose="02020603050405020304" pitchFamily="18" charset="0"/>
              <a:cs typeface="Times New Roman" panose="02020603050405020304" pitchFamily="18" charset="0"/>
            </a:rPr>
            <a:t>теж</a:t>
          </a:r>
          <a:r>
            <a:rPr lang="ru-RU" sz="1300" kern="1200" dirty="0" smtClean="0">
              <a:latin typeface="Times New Roman" panose="02020603050405020304" pitchFamily="18" charset="0"/>
              <a:cs typeface="Times New Roman" panose="02020603050405020304" pitchFamily="18" charset="0"/>
            </a:rPr>
            <a:t> </a:t>
          </a:r>
          <a:r>
            <a:rPr lang="ru-RU" sz="1300" kern="1200" dirty="0" err="1" smtClean="0">
              <a:latin typeface="Times New Roman" panose="02020603050405020304" pitchFamily="18" charset="0"/>
              <a:cs typeface="Times New Roman" panose="02020603050405020304" pitchFamily="18" charset="0"/>
            </a:rPr>
            <a:t>позначається</a:t>
          </a:r>
          <a:r>
            <a:rPr lang="ru-RU" sz="1300" kern="1200" dirty="0" smtClean="0">
              <a:latin typeface="Times New Roman" panose="02020603050405020304" pitchFamily="18" charset="0"/>
              <a:cs typeface="Times New Roman" panose="02020603050405020304" pitchFamily="18" charset="0"/>
            </a:rPr>
            <a:t> на </a:t>
          </a:r>
          <a:r>
            <a:rPr lang="ru-RU" sz="1300" kern="1200" dirty="0" err="1" smtClean="0">
              <a:latin typeface="Times New Roman" panose="02020603050405020304" pitchFamily="18" charset="0"/>
              <a:cs typeface="Times New Roman" panose="02020603050405020304" pitchFamily="18" charset="0"/>
            </a:rPr>
            <a:t>можливостях</a:t>
          </a:r>
          <a:r>
            <a:rPr lang="ru-RU" sz="1300" kern="1200" dirty="0" smtClean="0">
              <a:latin typeface="Times New Roman" panose="02020603050405020304" pitchFamily="18" charset="0"/>
              <a:cs typeface="Times New Roman" panose="02020603050405020304" pitchFamily="18" charset="0"/>
            </a:rPr>
            <a:t> </a:t>
          </a:r>
          <a:r>
            <a:rPr lang="ru-RU" sz="1300" kern="1200" dirty="0" err="1" smtClean="0">
              <a:latin typeface="Times New Roman" panose="02020603050405020304" pitchFamily="18" charset="0"/>
              <a:cs typeface="Times New Roman" panose="02020603050405020304" pitchFamily="18" charset="0"/>
            </a:rPr>
            <a:t>реклами</a:t>
          </a:r>
          <a:r>
            <a:rPr lang="ru-RU" sz="1300" kern="1200" dirty="0" smtClean="0">
              <a:latin typeface="Times New Roman" panose="02020603050405020304" pitchFamily="18" charset="0"/>
              <a:cs typeface="Times New Roman" panose="02020603050405020304" pitchFamily="18" charset="0"/>
            </a:rPr>
            <a:t>, як </a:t>
          </a:r>
          <a:r>
            <a:rPr lang="ru-RU" sz="1300" kern="1200" dirty="0" err="1" smtClean="0">
              <a:latin typeface="Times New Roman" panose="02020603050405020304" pitchFamily="18" charset="0"/>
              <a:cs typeface="Times New Roman" panose="02020603050405020304" pitchFamily="18" charset="0"/>
            </a:rPr>
            <a:t>форми</a:t>
          </a:r>
          <a:r>
            <a:rPr lang="ru-RU" sz="1300" kern="1200" dirty="0" smtClean="0">
              <a:latin typeface="Times New Roman" panose="02020603050405020304" pitchFamily="18" charset="0"/>
              <a:cs typeface="Times New Roman" panose="02020603050405020304" pitchFamily="18" charset="0"/>
            </a:rPr>
            <a:t> </a:t>
          </a:r>
          <a:r>
            <a:rPr lang="ru-RU" sz="1300" kern="1200" dirty="0" err="1" smtClean="0">
              <a:latin typeface="Times New Roman" panose="02020603050405020304" pitchFamily="18" charset="0"/>
              <a:cs typeface="Times New Roman" panose="02020603050405020304" pitchFamily="18" charset="0"/>
            </a:rPr>
            <a:t>впливу</a:t>
          </a:r>
          <a:r>
            <a:rPr lang="ru-RU" sz="1300" kern="1200" dirty="0" smtClean="0">
              <a:latin typeface="Times New Roman" panose="02020603050405020304" pitchFamily="18" charset="0"/>
              <a:cs typeface="Times New Roman" panose="02020603050405020304" pitchFamily="18" charset="0"/>
            </a:rPr>
            <a:t> на </a:t>
          </a:r>
          <a:r>
            <a:rPr lang="ru-RU" sz="1300" kern="1200" dirty="0" err="1" smtClean="0">
              <a:latin typeface="Times New Roman" panose="02020603050405020304" pitchFamily="18" charset="0"/>
              <a:cs typeface="Times New Roman" panose="02020603050405020304" pitchFamily="18" charset="0"/>
            </a:rPr>
            <a:t>споживача</a:t>
          </a:r>
          <a:r>
            <a:rPr lang="ru-RU" sz="1300" kern="1200" dirty="0" smtClean="0">
              <a:latin typeface="Times New Roman" panose="02020603050405020304" pitchFamily="18" charset="0"/>
              <a:cs typeface="Times New Roman" panose="02020603050405020304" pitchFamily="18" charset="0"/>
            </a:rPr>
            <a:t>. </a:t>
          </a:r>
          <a:r>
            <a:rPr lang="ru-RU" sz="1300" kern="1200" dirty="0" err="1" smtClean="0">
              <a:latin typeface="Times New Roman" panose="02020603050405020304" pitchFamily="18" charset="0"/>
              <a:cs typeface="Times New Roman" panose="02020603050405020304" pitchFamily="18" charset="0"/>
            </a:rPr>
            <a:t>Певний</a:t>
          </a:r>
          <a:r>
            <a:rPr lang="ru-RU" sz="1300" kern="1200" dirty="0" smtClean="0">
              <a:latin typeface="Times New Roman" panose="02020603050405020304" pitchFamily="18" charset="0"/>
              <a:cs typeface="Times New Roman" panose="02020603050405020304" pitchFamily="18" charset="0"/>
            </a:rPr>
            <a:t> </a:t>
          </a:r>
          <a:r>
            <a:rPr lang="ru-RU" sz="1300" kern="1200" dirty="0" err="1" smtClean="0">
              <a:latin typeface="Times New Roman" panose="02020603050405020304" pitchFamily="18" charset="0"/>
              <a:cs typeface="Times New Roman" panose="02020603050405020304" pitchFamily="18" charset="0"/>
            </a:rPr>
            <a:t>вихід</a:t>
          </a:r>
          <a:r>
            <a:rPr lang="ru-RU" sz="1300" kern="1200" dirty="0" smtClean="0">
              <a:latin typeface="Times New Roman" panose="02020603050405020304" pitchFamily="18" charset="0"/>
              <a:cs typeface="Times New Roman" panose="02020603050405020304" pitchFamily="18" charset="0"/>
            </a:rPr>
            <a:t> </a:t>
          </a:r>
          <a:r>
            <a:rPr lang="ru-RU" sz="1300" kern="1200" dirty="0" err="1" smtClean="0">
              <a:latin typeface="Times New Roman" panose="02020603050405020304" pitchFamily="18" charset="0"/>
              <a:cs typeface="Times New Roman" panose="02020603050405020304" pitchFamily="18" charset="0"/>
            </a:rPr>
            <a:t>із</a:t>
          </a:r>
          <a:r>
            <a:rPr lang="ru-RU" sz="1300" kern="1200" dirty="0" smtClean="0">
              <a:latin typeface="Times New Roman" panose="02020603050405020304" pitchFamily="18" charset="0"/>
              <a:cs typeface="Times New Roman" panose="02020603050405020304" pitchFamily="18" charset="0"/>
            </a:rPr>
            <a:t> </a:t>
          </a:r>
          <a:r>
            <a:rPr lang="ru-RU" sz="1300" kern="1200" dirty="0" err="1" smtClean="0">
              <a:latin typeface="Times New Roman" panose="02020603050405020304" pitchFamily="18" charset="0"/>
              <a:cs typeface="Times New Roman" panose="02020603050405020304" pitchFamily="18" charset="0"/>
            </a:rPr>
            <a:t>ситуації</a:t>
          </a:r>
          <a:r>
            <a:rPr lang="ru-RU" sz="1300" kern="1200" dirty="0" smtClean="0">
              <a:latin typeface="Times New Roman" panose="02020603050405020304" pitchFamily="18" charset="0"/>
              <a:cs typeface="Times New Roman" panose="02020603050405020304" pitchFamily="18" charset="0"/>
            </a:rPr>
            <a:t> </a:t>
          </a:r>
          <a:r>
            <a:rPr lang="ru-RU" sz="1300" kern="1200" dirty="0" err="1" smtClean="0">
              <a:latin typeface="Times New Roman" panose="02020603050405020304" pitchFamily="18" charset="0"/>
              <a:cs typeface="Times New Roman" panose="02020603050405020304" pitchFamily="18" charset="0"/>
            </a:rPr>
            <a:t>може</a:t>
          </a:r>
          <a:r>
            <a:rPr lang="ru-RU" sz="1300" kern="1200" dirty="0" smtClean="0">
              <a:latin typeface="Times New Roman" panose="02020603050405020304" pitchFamily="18" charset="0"/>
              <a:cs typeface="Times New Roman" panose="02020603050405020304" pitchFamily="18" charset="0"/>
            </a:rPr>
            <a:t> принести </a:t>
          </a:r>
          <a:r>
            <a:rPr lang="ru-RU" sz="1300" kern="1200" dirty="0" err="1" smtClean="0">
              <a:latin typeface="Times New Roman" panose="02020603050405020304" pitchFamily="18" charset="0"/>
              <a:cs typeface="Times New Roman" panose="02020603050405020304" pitchFamily="18" charset="0"/>
            </a:rPr>
            <a:t>використання</a:t>
          </a:r>
          <a:r>
            <a:rPr lang="ru-RU" sz="1300" kern="1200" dirty="0" smtClean="0">
              <a:latin typeface="Times New Roman" panose="02020603050405020304" pitchFamily="18" charset="0"/>
              <a:cs typeface="Times New Roman" panose="02020603050405020304" pitchFamily="18" charset="0"/>
            </a:rPr>
            <a:t> PR. </a:t>
          </a:r>
          <a:r>
            <a:rPr lang="ru-RU" sz="1300" kern="1200" dirty="0" err="1" smtClean="0">
              <a:latin typeface="Times New Roman" panose="02020603050405020304" pitchFamily="18" charset="0"/>
              <a:cs typeface="Times New Roman" panose="02020603050405020304" pitchFamily="18" charset="0"/>
            </a:rPr>
            <a:t>Цей</a:t>
          </a:r>
          <a:r>
            <a:rPr lang="ru-RU" sz="1300" kern="1200" dirty="0" smtClean="0">
              <a:latin typeface="Times New Roman" panose="02020603050405020304" pitchFamily="18" charset="0"/>
              <a:cs typeface="Times New Roman" panose="02020603050405020304" pitchFamily="18" charset="0"/>
            </a:rPr>
            <a:t> </a:t>
          </a:r>
          <a:r>
            <a:rPr lang="ru-RU" sz="1300" kern="1200" dirty="0" err="1" smtClean="0">
              <a:latin typeface="Times New Roman" panose="02020603050405020304" pitchFamily="18" charset="0"/>
              <a:cs typeface="Times New Roman" panose="02020603050405020304" pitchFamily="18" charset="0"/>
            </a:rPr>
            <a:t>інструмент</a:t>
          </a:r>
          <a:r>
            <a:rPr lang="ru-RU" sz="1300" kern="1200" dirty="0" smtClean="0">
              <a:latin typeface="Times New Roman" panose="02020603050405020304" pitchFamily="18" charset="0"/>
              <a:cs typeface="Times New Roman" panose="02020603050405020304" pitchFamily="18" charset="0"/>
            </a:rPr>
            <a:t> </a:t>
          </a:r>
          <a:r>
            <a:rPr lang="ru-RU" sz="1300" kern="1200" dirty="0" err="1" smtClean="0">
              <a:latin typeface="Times New Roman" panose="02020603050405020304" pitchFamily="18" charset="0"/>
              <a:cs typeface="Times New Roman" panose="02020603050405020304" pitchFamily="18" charset="0"/>
            </a:rPr>
            <a:t>орієнтований</a:t>
          </a:r>
          <a:r>
            <a:rPr lang="ru-RU" sz="1300" kern="1200" dirty="0" smtClean="0">
              <a:latin typeface="Times New Roman" panose="02020603050405020304" pitchFamily="18" charset="0"/>
              <a:cs typeface="Times New Roman" panose="02020603050405020304" pitchFamily="18" charset="0"/>
            </a:rPr>
            <a:t> не </a:t>
          </a:r>
          <a:r>
            <a:rPr lang="ru-RU" sz="1300" kern="1200" dirty="0" err="1" smtClean="0">
              <a:latin typeface="Times New Roman" panose="02020603050405020304" pitchFamily="18" charset="0"/>
              <a:cs typeface="Times New Roman" panose="02020603050405020304" pitchFamily="18" charset="0"/>
            </a:rPr>
            <a:t>стільки</a:t>
          </a:r>
          <a:r>
            <a:rPr lang="ru-RU" sz="1300" kern="1200" dirty="0" smtClean="0">
              <a:latin typeface="Times New Roman" panose="02020603050405020304" pitchFamily="18" charset="0"/>
              <a:cs typeface="Times New Roman" panose="02020603050405020304" pitchFamily="18" charset="0"/>
            </a:rPr>
            <a:t> на пропаганду </a:t>
          </a:r>
          <a:r>
            <a:rPr lang="ru-RU" sz="1300" kern="1200" dirty="0" err="1" smtClean="0">
              <a:latin typeface="Times New Roman" panose="02020603050405020304" pitchFamily="18" charset="0"/>
              <a:cs typeface="Times New Roman" panose="02020603050405020304" pitchFamily="18" charset="0"/>
            </a:rPr>
            <a:t>товарів</a:t>
          </a:r>
          <a:r>
            <a:rPr lang="ru-RU" sz="1300" kern="1200" dirty="0" smtClean="0">
              <a:latin typeface="Times New Roman" panose="02020603050405020304" pitchFamily="18" charset="0"/>
              <a:cs typeface="Times New Roman" panose="02020603050405020304" pitchFamily="18" charset="0"/>
            </a:rPr>
            <a:t>, </a:t>
          </a:r>
          <a:r>
            <a:rPr lang="ru-RU" sz="1300" kern="1200" dirty="0" err="1" smtClean="0">
              <a:latin typeface="Times New Roman" panose="02020603050405020304" pitchFamily="18" charset="0"/>
              <a:cs typeface="Times New Roman" panose="02020603050405020304" pitchFamily="18" charset="0"/>
            </a:rPr>
            <a:t>скільки</a:t>
          </a:r>
          <a:r>
            <a:rPr lang="ru-RU" sz="1300" kern="1200" dirty="0" smtClean="0">
              <a:latin typeface="Times New Roman" panose="02020603050405020304" pitchFamily="18" charset="0"/>
              <a:cs typeface="Times New Roman" panose="02020603050405020304" pitchFamily="18" charset="0"/>
            </a:rPr>
            <a:t> на пропаганду </a:t>
          </a:r>
          <a:r>
            <a:rPr lang="ru-RU" sz="1300" kern="1200" dirty="0" err="1" smtClean="0">
              <a:latin typeface="Times New Roman" panose="02020603050405020304" pitchFamily="18" charset="0"/>
              <a:cs typeface="Times New Roman" panose="02020603050405020304" pitchFamily="18" charset="0"/>
            </a:rPr>
            <a:t>компанії</a:t>
          </a:r>
          <a:r>
            <a:rPr lang="ru-RU" sz="1300" kern="1200" dirty="0" smtClean="0">
              <a:latin typeface="Times New Roman" panose="02020603050405020304" pitchFamily="18" charset="0"/>
              <a:cs typeface="Times New Roman" panose="02020603050405020304" pitchFamily="18" charset="0"/>
            </a:rPr>
            <a:t>, яка </a:t>
          </a:r>
          <a:r>
            <a:rPr lang="ru-RU" sz="1300" kern="1200" dirty="0" err="1" smtClean="0">
              <a:latin typeface="Times New Roman" panose="02020603050405020304" pitchFamily="18" charset="0"/>
              <a:cs typeface="Times New Roman" panose="02020603050405020304" pitchFamily="18" charset="0"/>
            </a:rPr>
            <a:t>виробляє</a:t>
          </a:r>
          <a:r>
            <a:rPr lang="ru-RU" sz="1300" kern="1200" dirty="0" smtClean="0">
              <a:latin typeface="Times New Roman" panose="02020603050405020304" pitchFamily="18" charset="0"/>
              <a:cs typeface="Times New Roman" panose="02020603050405020304" pitchFamily="18" charset="0"/>
            </a:rPr>
            <a:t> (</a:t>
          </a:r>
          <a:r>
            <a:rPr lang="ru-RU" sz="1300" kern="1200" dirty="0" err="1" smtClean="0">
              <a:latin typeface="Times New Roman" panose="02020603050405020304" pitchFamily="18" charset="0"/>
              <a:cs typeface="Times New Roman" panose="02020603050405020304" pitchFamily="18" charset="0"/>
            </a:rPr>
            <a:t>продає</a:t>
          </a:r>
          <a:r>
            <a:rPr lang="ru-RU" sz="1300" kern="1200" dirty="0" smtClean="0">
              <a:latin typeface="Times New Roman" panose="02020603050405020304" pitchFamily="18" charset="0"/>
              <a:cs typeface="Times New Roman" panose="02020603050405020304" pitchFamily="18" charset="0"/>
            </a:rPr>
            <a:t>) </a:t>
          </a:r>
          <a:r>
            <a:rPr lang="ru-RU" sz="1300" kern="1200" dirty="0" err="1" smtClean="0">
              <a:latin typeface="Times New Roman" panose="02020603050405020304" pitchFamily="18" charset="0"/>
              <a:cs typeface="Times New Roman" panose="02020603050405020304" pitchFamily="18" charset="0"/>
            </a:rPr>
            <a:t>товари</a:t>
          </a:r>
          <a:r>
            <a:rPr lang="ru-RU" sz="1300" kern="1200" dirty="0" smtClean="0">
              <a:latin typeface="Times New Roman" panose="02020603050405020304" pitchFamily="18" charset="0"/>
              <a:cs typeface="Times New Roman" panose="02020603050405020304" pitchFamily="18" charset="0"/>
            </a:rPr>
            <a:t>. Акцент </a:t>
          </a:r>
          <a:r>
            <a:rPr lang="ru-RU" sz="1300" kern="1200" dirty="0" err="1" smtClean="0">
              <a:latin typeface="Times New Roman" panose="02020603050405020304" pitchFamily="18" charset="0"/>
              <a:cs typeface="Times New Roman" panose="02020603050405020304" pitchFamily="18" charset="0"/>
            </a:rPr>
            <a:t>робиться</a:t>
          </a:r>
          <a:r>
            <a:rPr lang="ru-RU" sz="1300" kern="1200" dirty="0" smtClean="0">
              <a:latin typeface="Times New Roman" panose="02020603050405020304" pitchFamily="18" charset="0"/>
              <a:cs typeface="Times New Roman" panose="02020603050405020304" pitchFamily="18" charset="0"/>
            </a:rPr>
            <a:t> </a:t>
          </a:r>
          <a:r>
            <a:rPr lang="ru-RU" sz="1300" kern="1200" dirty="0" err="1" smtClean="0">
              <a:latin typeface="Times New Roman" panose="02020603050405020304" pitchFamily="18" charset="0"/>
              <a:cs typeface="Times New Roman" panose="02020603050405020304" pitchFamily="18" charset="0"/>
            </a:rPr>
            <a:t>саме</a:t>
          </a:r>
          <a:r>
            <a:rPr lang="ru-RU" sz="1300" kern="1200" dirty="0" smtClean="0">
              <a:latin typeface="Times New Roman" panose="02020603050405020304" pitchFamily="18" charset="0"/>
              <a:cs typeface="Times New Roman" panose="02020603050405020304" pitchFamily="18" charset="0"/>
            </a:rPr>
            <a:t> на </a:t>
          </a:r>
          <a:r>
            <a:rPr lang="ru-RU" sz="1300" kern="1200" dirty="0" err="1" smtClean="0">
              <a:latin typeface="Times New Roman" panose="02020603050405020304" pitchFamily="18" charset="0"/>
              <a:cs typeface="Times New Roman" panose="02020603050405020304" pitchFamily="18" charset="0"/>
            </a:rPr>
            <a:t>іміджі</a:t>
          </a:r>
          <a:r>
            <a:rPr lang="ru-RU" sz="1300" kern="1200" dirty="0" smtClean="0">
              <a:latin typeface="Times New Roman" panose="02020603050405020304" pitchFamily="18" charset="0"/>
              <a:cs typeface="Times New Roman" panose="02020603050405020304" pitchFamily="18" charset="0"/>
            </a:rPr>
            <a:t> </a:t>
          </a:r>
          <a:r>
            <a:rPr lang="ru-RU" sz="1300" kern="1200" dirty="0" err="1" smtClean="0">
              <a:latin typeface="Times New Roman" panose="02020603050405020304" pitchFamily="18" charset="0"/>
              <a:cs typeface="Times New Roman" panose="02020603050405020304" pitchFamily="18" charset="0"/>
            </a:rPr>
            <a:t>компанії</a:t>
          </a:r>
          <a:r>
            <a:rPr lang="ru-RU" sz="1300" kern="1200" dirty="0" smtClean="0">
              <a:latin typeface="Times New Roman" panose="02020603050405020304" pitchFamily="18" charset="0"/>
              <a:cs typeface="Times New Roman" panose="02020603050405020304" pitchFamily="18" charset="0"/>
            </a:rPr>
            <a:t>, як </a:t>
          </a:r>
          <a:r>
            <a:rPr lang="ru-RU" sz="1300" kern="1200" dirty="0" err="1" smtClean="0">
              <a:latin typeface="Times New Roman" panose="02020603050405020304" pitchFamily="18" charset="0"/>
              <a:cs typeface="Times New Roman" panose="02020603050405020304" pitchFamily="18" charset="0"/>
            </a:rPr>
            <a:t>факторі</a:t>
          </a:r>
          <a:r>
            <a:rPr lang="ru-RU" sz="1300" kern="1200" dirty="0" smtClean="0">
              <a:latin typeface="Times New Roman" panose="02020603050405020304" pitchFamily="18" charset="0"/>
              <a:cs typeface="Times New Roman" panose="02020603050405020304" pitchFamily="18" charset="0"/>
            </a:rPr>
            <a:t>, </a:t>
          </a:r>
          <a:r>
            <a:rPr lang="ru-RU" sz="1300" kern="1200" dirty="0" err="1" smtClean="0">
              <a:latin typeface="Times New Roman" panose="02020603050405020304" pitchFamily="18" charset="0"/>
              <a:cs typeface="Times New Roman" panose="02020603050405020304" pitchFamily="18" charset="0"/>
            </a:rPr>
            <a:t>який</a:t>
          </a:r>
          <a:r>
            <a:rPr lang="ru-RU" sz="1300" kern="1200" dirty="0" smtClean="0">
              <a:latin typeface="Times New Roman" panose="02020603050405020304" pitchFamily="18" charset="0"/>
              <a:cs typeface="Times New Roman" panose="02020603050405020304" pitchFamily="18" charset="0"/>
            </a:rPr>
            <a:t> </a:t>
          </a:r>
          <a:r>
            <a:rPr lang="ru-RU" sz="1300" kern="1200" dirty="0" err="1" smtClean="0">
              <a:latin typeface="Times New Roman" panose="02020603050405020304" pitchFamily="18" charset="0"/>
              <a:cs typeface="Times New Roman" panose="02020603050405020304" pitchFamily="18" charset="0"/>
            </a:rPr>
            <a:t>здатний</a:t>
          </a:r>
          <a:r>
            <a:rPr lang="ru-RU" sz="1300" kern="1200" dirty="0" smtClean="0">
              <a:latin typeface="Times New Roman" panose="02020603050405020304" pitchFamily="18" charset="0"/>
              <a:cs typeface="Times New Roman" panose="02020603050405020304" pitchFamily="18" charset="0"/>
            </a:rPr>
            <a:t> </a:t>
          </a:r>
          <a:r>
            <a:rPr lang="ru-RU" sz="1300" kern="1200" dirty="0" err="1" smtClean="0">
              <a:latin typeface="Times New Roman" panose="02020603050405020304" pitchFamily="18" charset="0"/>
              <a:cs typeface="Times New Roman" panose="02020603050405020304" pitchFamily="18" charset="0"/>
            </a:rPr>
            <a:t>забезпечити</a:t>
          </a:r>
          <a:r>
            <a:rPr lang="ru-RU" sz="1300" kern="1200" dirty="0" smtClean="0">
              <a:latin typeface="Times New Roman" panose="02020603050405020304" pitchFamily="18" charset="0"/>
              <a:cs typeface="Times New Roman" panose="02020603050405020304" pitchFamily="18" charset="0"/>
            </a:rPr>
            <a:t> </a:t>
          </a:r>
          <a:r>
            <a:rPr lang="ru-RU" sz="1300" kern="1200" dirty="0" err="1" smtClean="0">
              <a:latin typeface="Times New Roman" panose="02020603050405020304" pitchFamily="18" charset="0"/>
              <a:cs typeface="Times New Roman" panose="02020603050405020304" pitchFamily="18" charset="0"/>
            </a:rPr>
            <a:t>тривалі</a:t>
          </a:r>
          <a:r>
            <a:rPr lang="ru-RU" sz="1300" kern="1200" dirty="0" smtClean="0">
              <a:latin typeface="Times New Roman" panose="02020603050405020304" pitchFamily="18" charset="0"/>
              <a:cs typeface="Times New Roman" panose="02020603050405020304" pitchFamily="18" charset="0"/>
            </a:rPr>
            <a:t> </a:t>
          </a:r>
          <a:r>
            <a:rPr lang="ru-RU" sz="1300" kern="1200" dirty="0" err="1" smtClean="0">
              <a:latin typeface="Times New Roman" panose="02020603050405020304" pitchFamily="18" charset="0"/>
              <a:cs typeface="Times New Roman" panose="02020603050405020304" pitchFamily="18" charset="0"/>
            </a:rPr>
            <a:t>позитивні</a:t>
          </a:r>
          <a:r>
            <a:rPr lang="ru-RU" sz="1300" kern="1200" dirty="0" smtClean="0">
              <a:latin typeface="Times New Roman" panose="02020603050405020304" pitchFamily="18" charset="0"/>
              <a:cs typeface="Times New Roman" panose="02020603050405020304" pitchFamily="18" charset="0"/>
            </a:rPr>
            <a:t> </a:t>
          </a:r>
          <a:r>
            <a:rPr lang="ru-RU" sz="1300" kern="1200" dirty="0" err="1" smtClean="0">
              <a:latin typeface="Times New Roman" panose="02020603050405020304" pitchFamily="18" charset="0"/>
              <a:cs typeface="Times New Roman" panose="02020603050405020304" pitchFamily="18" charset="0"/>
            </a:rPr>
            <a:t>відносини</a:t>
          </a:r>
          <a:r>
            <a:rPr lang="ru-RU" sz="1300" kern="1200" dirty="0" smtClean="0">
              <a:latin typeface="Times New Roman" panose="02020603050405020304" pitchFamily="18" charset="0"/>
              <a:cs typeface="Times New Roman" panose="02020603050405020304" pitchFamily="18" charset="0"/>
            </a:rPr>
            <a:t> </a:t>
          </a:r>
          <a:r>
            <a:rPr lang="ru-RU" sz="1300" kern="1200" dirty="0" err="1" smtClean="0">
              <a:latin typeface="Times New Roman" panose="02020603050405020304" pitchFamily="18" charset="0"/>
              <a:cs typeface="Times New Roman" panose="02020603050405020304" pitchFamily="18" charset="0"/>
            </a:rPr>
            <a:t>компанії</a:t>
          </a:r>
          <a:r>
            <a:rPr lang="ru-RU" sz="1300" kern="1200" dirty="0" smtClean="0">
              <a:latin typeface="Times New Roman" panose="02020603050405020304" pitchFamily="18" charset="0"/>
              <a:cs typeface="Times New Roman" panose="02020603050405020304" pitchFamily="18" charset="0"/>
            </a:rPr>
            <a:t> </a:t>
          </a:r>
          <a:r>
            <a:rPr lang="ru-RU" sz="1300" kern="1200" dirty="0" err="1" smtClean="0">
              <a:latin typeface="Times New Roman" panose="02020603050405020304" pitchFamily="18" charset="0"/>
              <a:cs typeface="Times New Roman" panose="02020603050405020304" pitchFamily="18" charset="0"/>
            </a:rPr>
            <a:t>зі</a:t>
          </a:r>
          <a:r>
            <a:rPr lang="ru-RU" sz="1300" kern="1200" dirty="0" smtClean="0">
              <a:latin typeface="Times New Roman" panose="02020603050405020304" pitchFamily="18" charset="0"/>
              <a:cs typeface="Times New Roman" panose="02020603050405020304" pitchFamily="18" charset="0"/>
            </a:rPr>
            <a:t> </a:t>
          </a:r>
          <a:r>
            <a:rPr lang="ru-RU" sz="1300" kern="1200" dirty="0" err="1" smtClean="0">
              <a:latin typeface="Times New Roman" panose="02020603050405020304" pitchFamily="18" charset="0"/>
              <a:cs typeface="Times New Roman" panose="02020603050405020304" pitchFamily="18" charset="0"/>
            </a:rPr>
            <a:t>споживачами</a:t>
          </a:r>
          <a:r>
            <a:rPr lang="ru-RU" sz="1300" kern="1200" dirty="0" smtClean="0">
              <a:latin typeface="Times New Roman" panose="02020603050405020304" pitchFamily="18" charset="0"/>
              <a:cs typeface="Times New Roman" panose="02020603050405020304" pitchFamily="18" charset="0"/>
            </a:rPr>
            <a:t>, а </a:t>
          </a:r>
          <a:r>
            <a:rPr lang="ru-RU" sz="1300" kern="1200" dirty="0" err="1" smtClean="0">
              <a:latin typeface="Times New Roman" panose="02020603050405020304" pitchFamily="18" charset="0"/>
              <a:cs typeface="Times New Roman" panose="02020603050405020304" pitchFamily="18" charset="0"/>
            </a:rPr>
            <a:t>також</a:t>
          </a:r>
          <a:r>
            <a:rPr lang="ru-RU" sz="1300" kern="1200" dirty="0" smtClean="0">
              <a:latin typeface="Times New Roman" panose="02020603050405020304" pitchFamily="18" charset="0"/>
              <a:cs typeface="Times New Roman" panose="02020603050405020304" pitchFamily="18" charset="0"/>
            </a:rPr>
            <a:t> </a:t>
          </a:r>
          <a:r>
            <a:rPr lang="ru-RU" sz="1300" kern="1200" dirty="0" err="1" smtClean="0">
              <a:latin typeface="Times New Roman" panose="02020603050405020304" pitchFamily="18" charset="0"/>
              <a:cs typeface="Times New Roman" panose="02020603050405020304" pitchFamily="18" charset="0"/>
            </a:rPr>
            <a:t>іншими</a:t>
          </a:r>
          <a:r>
            <a:rPr lang="ru-RU" sz="1300" kern="1200" dirty="0" smtClean="0">
              <a:latin typeface="Times New Roman" panose="02020603050405020304" pitchFamily="18" charset="0"/>
              <a:cs typeface="Times New Roman" panose="02020603050405020304" pitchFamily="18" charset="0"/>
            </a:rPr>
            <a:t> </a:t>
          </a:r>
          <a:r>
            <a:rPr lang="ru-RU" sz="1300" kern="1200" dirty="0" err="1" smtClean="0">
              <a:latin typeface="Times New Roman" panose="02020603050405020304" pitchFamily="18" charset="0"/>
              <a:cs typeface="Times New Roman" panose="02020603050405020304" pitchFamily="18" charset="0"/>
            </a:rPr>
            <a:t>важливими</a:t>
          </a:r>
          <a:r>
            <a:rPr lang="ru-RU" sz="1300" kern="1200" dirty="0" smtClean="0">
              <a:latin typeface="Times New Roman" panose="02020603050405020304" pitchFamily="18" charset="0"/>
              <a:cs typeface="Times New Roman" panose="02020603050405020304" pitchFamily="18" charset="0"/>
            </a:rPr>
            <a:t> </a:t>
          </a:r>
          <a:r>
            <a:rPr lang="uk-UA" sz="1300" kern="1200" dirty="0" smtClean="0">
              <a:latin typeface="Times New Roman" panose="02020603050405020304" pitchFamily="18" charset="0"/>
              <a:cs typeface="Times New Roman" panose="02020603050405020304" pitchFamily="18" charset="0"/>
            </a:rPr>
            <a:t>суб’єктами зовнішнього середовища</a:t>
          </a:r>
          <a:endParaRPr lang="uk-UA" sz="1300" kern="1200" dirty="0">
            <a:latin typeface="Times New Roman" panose="02020603050405020304" pitchFamily="18" charset="0"/>
            <a:cs typeface="Times New Roman" panose="02020603050405020304" pitchFamily="18" charset="0"/>
          </a:endParaRPr>
        </a:p>
      </dsp:txBody>
      <dsp:txXfrm>
        <a:off x="6134069" y="75924"/>
        <a:ext cx="2440398" cy="6109386"/>
      </dsp:txXfrm>
    </dsp:sp>
    <dsp:sp modelId="{8A6BF615-A345-4487-A86A-A8713A398C7D}">
      <dsp:nvSpPr>
        <dsp:cNvPr id="0" name=""/>
        <dsp:cNvSpPr/>
      </dsp:nvSpPr>
      <dsp:spPr>
        <a:xfrm>
          <a:off x="9088546" y="0"/>
          <a:ext cx="2592246" cy="6261234"/>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100000"/>
            </a:lnSpc>
            <a:spcBef>
              <a:spcPct val="0"/>
            </a:spcBef>
            <a:spcAft>
              <a:spcPct val="35000"/>
            </a:spcAft>
          </a:pPr>
          <a:r>
            <a:rPr lang="ru-RU" sz="1400" kern="1200" dirty="0" err="1" smtClean="0">
              <a:latin typeface="Times New Roman" panose="02020603050405020304" pitchFamily="18" charset="0"/>
              <a:cs typeface="Times New Roman" panose="02020603050405020304" pitchFamily="18" charset="0"/>
            </a:rPr>
            <a:t>По-четверте</a:t>
          </a:r>
          <a:r>
            <a:rPr lang="ru-RU" sz="1400" kern="1200" dirty="0" smtClean="0">
              <a:latin typeface="Times New Roman" panose="02020603050405020304" pitchFamily="18" charset="0"/>
              <a:cs typeface="Times New Roman" panose="02020603050405020304" pitchFamily="18" charset="0"/>
            </a:rPr>
            <a:t>, PR є </a:t>
          </a:r>
          <a:r>
            <a:rPr lang="ru-RU" sz="1400" kern="1200" dirty="0" err="1" smtClean="0">
              <a:latin typeface="Times New Roman" panose="02020603050405020304" pitchFamily="18" charset="0"/>
              <a:cs typeface="Times New Roman" panose="02020603050405020304" pitchFamily="18" charset="0"/>
            </a:rPr>
            <a:t>достатньо</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комплексним</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питанням</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Імідж</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компанії</a:t>
          </a:r>
          <a:r>
            <a:rPr lang="ru-RU" sz="1400" kern="1200" dirty="0" smtClean="0">
              <a:latin typeface="Times New Roman" panose="02020603050405020304" pitchFamily="18" charset="0"/>
              <a:cs typeface="Times New Roman" panose="02020603050405020304" pitchFamily="18" charset="0"/>
            </a:rPr>
            <a:t> є </a:t>
          </a:r>
          <a:r>
            <a:rPr lang="ru-RU" sz="1400" kern="1200" dirty="0" err="1" smtClean="0">
              <a:latin typeface="Times New Roman" panose="02020603050405020304" pitchFamily="18" charset="0"/>
              <a:cs typeface="Times New Roman" panose="02020603050405020304" pitchFamily="18" charset="0"/>
            </a:rPr>
            <a:t>інтегрованим</a:t>
          </a:r>
          <a:r>
            <a:rPr lang="ru-RU" sz="1400" kern="1200" dirty="0" smtClean="0">
              <a:latin typeface="Times New Roman" panose="02020603050405020304" pitchFamily="18" charset="0"/>
              <a:cs typeface="Times New Roman" panose="02020603050405020304" pitchFamily="18" charset="0"/>
            </a:rPr>
            <a:t> фактором, </a:t>
          </a:r>
          <a:r>
            <a:rPr lang="ru-RU" sz="1400" kern="1200" dirty="0" err="1" smtClean="0">
              <a:latin typeface="Times New Roman" panose="02020603050405020304" pitchFamily="18" charset="0"/>
              <a:cs typeface="Times New Roman" panose="02020603050405020304" pitchFamily="18" charset="0"/>
            </a:rPr>
            <a:t>який</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складається</a:t>
          </a:r>
          <a:r>
            <a:rPr lang="ru-RU" sz="1400" kern="1200" dirty="0" smtClean="0">
              <a:latin typeface="Times New Roman" panose="02020603050405020304" pitchFamily="18" charset="0"/>
              <a:cs typeface="Times New Roman" panose="02020603050405020304" pitchFamily="18" charset="0"/>
            </a:rPr>
            <a:t> з </a:t>
          </a:r>
          <a:r>
            <a:rPr lang="ru-RU" sz="1400" kern="1200" dirty="0" err="1" smtClean="0">
              <a:latin typeface="Times New Roman" panose="02020603050405020304" pitchFamily="18" charset="0"/>
              <a:cs typeface="Times New Roman" panose="02020603050405020304" pitchFamily="18" charset="0"/>
            </a:rPr>
            <a:t>багатьох</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компонентів</a:t>
          </a:r>
          <a:r>
            <a:rPr lang="ru-RU" sz="1400" kern="1200" dirty="0" smtClean="0">
              <a:latin typeface="Times New Roman" panose="02020603050405020304" pitchFamily="18" charset="0"/>
              <a:cs typeface="Times New Roman" panose="02020603050405020304" pitchFamily="18" charset="0"/>
            </a:rPr>
            <a:t> – продуктового, </a:t>
          </a:r>
          <a:r>
            <a:rPr lang="ru-RU" sz="1400" kern="1200" dirty="0" err="1" smtClean="0">
              <a:latin typeface="Times New Roman" panose="02020603050405020304" pitchFamily="18" charset="0"/>
              <a:cs typeface="Times New Roman" panose="02020603050405020304" pitchFamily="18" charset="0"/>
            </a:rPr>
            <a:t>технологічного</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інноваційного</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екологічного</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соціального</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етичного</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тощо</a:t>
          </a:r>
          <a:r>
            <a:rPr lang="ru-RU" sz="1400" kern="1200" dirty="0" smtClean="0">
              <a:latin typeface="Times New Roman" panose="02020603050405020304" pitchFamily="18" charset="0"/>
              <a:cs typeface="Times New Roman" panose="02020603050405020304" pitchFamily="18" charset="0"/>
            </a:rPr>
            <a:t>. </a:t>
          </a:r>
          <a:endParaRPr lang="uk-UA" sz="1400" kern="1200" dirty="0">
            <a:latin typeface="Times New Roman" panose="02020603050405020304" pitchFamily="18" charset="0"/>
            <a:cs typeface="Times New Roman" panose="02020603050405020304" pitchFamily="18" charset="0"/>
          </a:endParaRPr>
        </a:p>
      </dsp:txBody>
      <dsp:txXfrm>
        <a:off x="9164470" y="75924"/>
        <a:ext cx="2440398" cy="61093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65CFFF-4475-4985-893A-08D640A23B2B}">
      <dsp:nvSpPr>
        <dsp:cNvPr id="0" name=""/>
        <dsp:cNvSpPr/>
      </dsp:nvSpPr>
      <dsp:spPr>
        <a:xfrm>
          <a:off x="0" y="406773"/>
          <a:ext cx="9787824" cy="604800"/>
        </a:xfrm>
        <a:prstGeom prst="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0B163F-7EB1-472E-B86D-00C837881BA8}">
      <dsp:nvSpPr>
        <dsp:cNvPr id="0" name=""/>
        <dsp:cNvSpPr/>
      </dsp:nvSpPr>
      <dsp:spPr>
        <a:xfrm>
          <a:off x="489391" y="52533"/>
          <a:ext cx="6851476" cy="70848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8970" tIns="0" rIns="258970" bIns="0" numCol="1" spcCol="1270" anchor="ctr" anchorCtr="0">
          <a:noAutofit/>
        </a:bodyPr>
        <a:lstStyle/>
        <a:p>
          <a:pPr lvl="0" algn="just" defTabSz="800100">
            <a:lnSpc>
              <a:spcPct val="100000"/>
            </a:lnSpc>
            <a:spcBef>
              <a:spcPct val="0"/>
            </a:spcBef>
            <a:spcAft>
              <a:spcPct val="35000"/>
            </a:spcAft>
          </a:pPr>
          <a:r>
            <a:rPr lang="ru-RU" sz="1800" kern="1200" dirty="0" err="1" smtClean="0">
              <a:latin typeface="Times New Roman" panose="02020603050405020304" pitchFamily="18" charset="0"/>
              <a:cs typeface="Times New Roman" panose="02020603050405020304" pitchFamily="18" charset="0"/>
            </a:rPr>
            <a:t>забезпечення</a:t>
          </a:r>
          <a:r>
            <a:rPr lang="ru-RU" sz="1800" kern="1200" dirty="0" smtClean="0">
              <a:latin typeface="Times New Roman" panose="02020603050405020304" pitchFamily="18" charset="0"/>
              <a:cs typeface="Times New Roman" panose="02020603050405020304" pitchFamily="18" charset="0"/>
            </a:rPr>
            <a:t> </a:t>
          </a:r>
          <a:r>
            <a:rPr lang="ru-RU" sz="1800" kern="1200" dirty="0" err="1" smtClean="0">
              <a:latin typeface="Times New Roman" panose="02020603050405020304" pitchFamily="18" charset="0"/>
              <a:cs typeface="Times New Roman" panose="02020603050405020304" pitchFamily="18" charset="0"/>
            </a:rPr>
            <a:t>взаємної</a:t>
          </a:r>
          <a:r>
            <a:rPr lang="ru-RU" sz="1800" kern="1200" dirty="0" smtClean="0">
              <a:latin typeface="Times New Roman" panose="02020603050405020304" pitchFamily="18" charset="0"/>
              <a:cs typeface="Times New Roman" panose="02020603050405020304" pitchFamily="18" charset="0"/>
            </a:rPr>
            <a:t> </a:t>
          </a:r>
          <a:r>
            <a:rPr lang="ru-RU" sz="1800" kern="1200" dirty="0" err="1" smtClean="0">
              <a:latin typeface="Times New Roman" panose="02020603050405020304" pitchFamily="18" charset="0"/>
              <a:cs typeface="Times New Roman" panose="02020603050405020304" pitchFamily="18" charset="0"/>
            </a:rPr>
            <a:t>користі</a:t>
          </a:r>
          <a:r>
            <a:rPr lang="ru-RU" sz="1800" kern="1200" dirty="0" smtClean="0">
              <a:latin typeface="Times New Roman" panose="02020603050405020304" pitchFamily="18" charset="0"/>
              <a:cs typeface="Times New Roman" panose="02020603050405020304" pitchFamily="18" charset="0"/>
            </a:rPr>
            <a:t> </a:t>
          </a:r>
          <a:r>
            <a:rPr lang="ru-RU" sz="1800" kern="1200" dirty="0" err="1" smtClean="0">
              <a:latin typeface="Times New Roman" panose="02020603050405020304" pitchFamily="18" charset="0"/>
              <a:cs typeface="Times New Roman" panose="02020603050405020304" pitchFamily="18" charset="0"/>
            </a:rPr>
            <a:t>організації</a:t>
          </a:r>
          <a:r>
            <a:rPr lang="ru-RU" sz="1800" kern="1200" dirty="0" smtClean="0">
              <a:latin typeface="Times New Roman" panose="02020603050405020304" pitchFamily="18" charset="0"/>
              <a:cs typeface="Times New Roman" panose="02020603050405020304" pitchFamily="18" charset="0"/>
            </a:rPr>
            <a:t> та </a:t>
          </a:r>
          <a:r>
            <a:rPr lang="ru-RU" sz="1800" kern="1200" dirty="0" err="1" smtClean="0">
              <a:latin typeface="Times New Roman" panose="02020603050405020304" pitchFamily="18" charset="0"/>
              <a:cs typeface="Times New Roman" panose="02020603050405020304" pitchFamily="18" charset="0"/>
            </a:rPr>
            <a:t>громадськості</a:t>
          </a:r>
          <a:endParaRPr lang="uk-UA" sz="1800" kern="1200" dirty="0">
            <a:latin typeface="Times New Roman" panose="02020603050405020304" pitchFamily="18" charset="0"/>
            <a:cs typeface="Times New Roman" panose="02020603050405020304" pitchFamily="18" charset="0"/>
          </a:endParaRPr>
        </a:p>
      </dsp:txBody>
      <dsp:txXfrm>
        <a:off x="523976" y="87118"/>
        <a:ext cx="6782306" cy="639310"/>
      </dsp:txXfrm>
    </dsp:sp>
    <dsp:sp modelId="{9600E5D5-DBEE-4DAE-9B35-8B6F9F721F55}">
      <dsp:nvSpPr>
        <dsp:cNvPr id="0" name=""/>
        <dsp:cNvSpPr/>
      </dsp:nvSpPr>
      <dsp:spPr>
        <a:xfrm>
          <a:off x="0" y="1495413"/>
          <a:ext cx="9787824" cy="604800"/>
        </a:xfrm>
        <a:prstGeom prst="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4EE42B-C482-4CEC-80E1-D0E69EB0D7A6}">
      <dsp:nvSpPr>
        <dsp:cNvPr id="0" name=""/>
        <dsp:cNvSpPr/>
      </dsp:nvSpPr>
      <dsp:spPr>
        <a:xfrm>
          <a:off x="489391" y="1141173"/>
          <a:ext cx="6851476" cy="70848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8970" tIns="0" rIns="258970" bIns="0" numCol="1" spcCol="1270" anchor="ctr" anchorCtr="0">
          <a:noAutofit/>
        </a:bodyPr>
        <a:lstStyle/>
        <a:p>
          <a:pPr lvl="0" algn="just" defTabSz="800100">
            <a:lnSpc>
              <a:spcPct val="100000"/>
            </a:lnSpc>
            <a:spcBef>
              <a:spcPct val="0"/>
            </a:spcBef>
            <a:spcAft>
              <a:spcPct val="35000"/>
            </a:spcAft>
          </a:pPr>
          <a:r>
            <a:rPr lang="ru-RU" sz="1800" kern="1200" dirty="0" err="1" smtClean="0">
              <a:latin typeface="Times New Roman" panose="02020603050405020304" pitchFamily="18" charset="0"/>
              <a:cs typeface="Times New Roman" panose="02020603050405020304" pitchFamily="18" charset="0"/>
            </a:rPr>
            <a:t>надання</a:t>
          </a:r>
          <a:r>
            <a:rPr lang="ru-RU" sz="1800" kern="1200" dirty="0" smtClean="0">
              <a:latin typeface="Times New Roman" panose="02020603050405020304" pitchFamily="18" charset="0"/>
              <a:cs typeface="Times New Roman" panose="02020603050405020304" pitchFamily="18" charset="0"/>
            </a:rPr>
            <a:t> </a:t>
          </a:r>
          <a:r>
            <a:rPr lang="ru-RU" sz="1800" kern="1200" dirty="0" err="1" smtClean="0">
              <a:latin typeface="Times New Roman" panose="02020603050405020304" pitchFamily="18" charset="0"/>
              <a:cs typeface="Times New Roman" panose="02020603050405020304" pitchFamily="18" charset="0"/>
            </a:rPr>
            <a:t>чесної</a:t>
          </a:r>
          <a:r>
            <a:rPr lang="ru-RU" sz="1800" kern="1200" dirty="0" smtClean="0">
              <a:latin typeface="Times New Roman" panose="02020603050405020304" pitchFamily="18" charset="0"/>
              <a:cs typeface="Times New Roman" panose="02020603050405020304" pitchFamily="18" charset="0"/>
            </a:rPr>
            <a:t> та </a:t>
          </a:r>
          <a:r>
            <a:rPr lang="ru-RU" sz="1800" kern="1200" dirty="0" err="1" smtClean="0">
              <a:latin typeface="Times New Roman" panose="02020603050405020304" pitchFamily="18" charset="0"/>
              <a:cs typeface="Times New Roman" panose="02020603050405020304" pitchFamily="18" charset="0"/>
            </a:rPr>
            <a:t>правдивої</a:t>
          </a:r>
          <a:r>
            <a:rPr lang="ru-RU" sz="1800" kern="1200" dirty="0" smtClean="0">
              <a:latin typeface="Times New Roman" panose="02020603050405020304" pitchFamily="18" charset="0"/>
              <a:cs typeface="Times New Roman" panose="02020603050405020304" pitchFamily="18" charset="0"/>
            </a:rPr>
            <a:t> </a:t>
          </a:r>
          <a:r>
            <a:rPr lang="ru-RU" sz="1800" kern="1200" dirty="0" err="1" smtClean="0">
              <a:latin typeface="Times New Roman" panose="02020603050405020304" pitchFamily="18" charset="0"/>
              <a:cs typeface="Times New Roman" panose="02020603050405020304" pitchFamily="18" charset="0"/>
            </a:rPr>
            <a:t>інформації</a:t>
          </a:r>
          <a:endParaRPr lang="uk-UA" sz="1800" kern="1200" dirty="0">
            <a:latin typeface="Times New Roman" panose="02020603050405020304" pitchFamily="18" charset="0"/>
            <a:cs typeface="Times New Roman" panose="02020603050405020304" pitchFamily="18" charset="0"/>
          </a:endParaRPr>
        </a:p>
      </dsp:txBody>
      <dsp:txXfrm>
        <a:off x="523976" y="1175758"/>
        <a:ext cx="6782306" cy="639310"/>
      </dsp:txXfrm>
    </dsp:sp>
    <dsp:sp modelId="{66034A4D-4829-4D4F-AB5C-475E57AA8A06}">
      <dsp:nvSpPr>
        <dsp:cNvPr id="0" name=""/>
        <dsp:cNvSpPr/>
      </dsp:nvSpPr>
      <dsp:spPr>
        <a:xfrm>
          <a:off x="0" y="2584053"/>
          <a:ext cx="9787824" cy="604800"/>
        </a:xfrm>
        <a:prstGeom prst="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DBC3E9-CE40-4DE9-8E3D-054665ED58CA}">
      <dsp:nvSpPr>
        <dsp:cNvPr id="0" name=""/>
        <dsp:cNvSpPr/>
      </dsp:nvSpPr>
      <dsp:spPr>
        <a:xfrm>
          <a:off x="489391" y="2229813"/>
          <a:ext cx="6851476" cy="70848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8970" tIns="0" rIns="258970" bIns="0" numCol="1" spcCol="1270" anchor="ctr" anchorCtr="0">
          <a:noAutofit/>
        </a:bodyPr>
        <a:lstStyle/>
        <a:p>
          <a:pPr lvl="0" algn="just" defTabSz="800100">
            <a:lnSpc>
              <a:spcPct val="100000"/>
            </a:lnSpc>
            <a:spcBef>
              <a:spcPct val="0"/>
            </a:spcBef>
            <a:spcAft>
              <a:spcPct val="35000"/>
            </a:spcAft>
          </a:pPr>
          <a:r>
            <a:rPr lang="ru-RU" sz="1800" kern="1200" dirty="0" smtClean="0">
              <a:latin typeface="Times New Roman" panose="02020603050405020304" pitchFamily="18" charset="0"/>
              <a:cs typeface="Times New Roman" panose="02020603050405020304" pitchFamily="18" charset="0"/>
            </a:rPr>
            <a:t>опора на </a:t>
          </a:r>
          <a:r>
            <a:rPr lang="ru-RU" sz="1800" kern="1200" dirty="0" err="1" smtClean="0">
              <a:latin typeface="Times New Roman" panose="02020603050405020304" pitchFamily="18" charset="0"/>
              <a:cs typeface="Times New Roman" panose="02020603050405020304" pitchFamily="18" charset="0"/>
            </a:rPr>
            <a:t>об’єктивні</a:t>
          </a:r>
          <a:r>
            <a:rPr lang="ru-RU" sz="1800" kern="1200" dirty="0" smtClean="0">
              <a:latin typeface="Times New Roman" panose="02020603050405020304" pitchFamily="18" charset="0"/>
              <a:cs typeface="Times New Roman" panose="02020603050405020304" pitchFamily="18" charset="0"/>
            </a:rPr>
            <a:t> </a:t>
          </a:r>
          <a:r>
            <a:rPr lang="ru-RU" sz="1800" kern="1200" dirty="0" err="1" smtClean="0">
              <a:latin typeface="Times New Roman" panose="02020603050405020304" pitchFamily="18" charset="0"/>
              <a:cs typeface="Times New Roman" panose="02020603050405020304" pitchFamily="18" charset="0"/>
            </a:rPr>
            <a:t>закономірності</a:t>
          </a:r>
          <a:r>
            <a:rPr lang="ru-RU" sz="1800" kern="1200" dirty="0" smtClean="0">
              <a:latin typeface="Times New Roman" panose="02020603050405020304" pitchFamily="18" charset="0"/>
              <a:cs typeface="Times New Roman" panose="02020603050405020304" pitchFamily="18" charset="0"/>
            </a:rPr>
            <a:t> </a:t>
          </a:r>
          <a:r>
            <a:rPr lang="ru-RU" sz="1800" kern="1200" dirty="0" err="1" smtClean="0">
              <a:latin typeface="Times New Roman" panose="02020603050405020304" pitchFamily="18" charset="0"/>
              <a:cs typeface="Times New Roman" panose="02020603050405020304" pitchFamily="18" charset="0"/>
            </a:rPr>
            <a:t>функціонування</a:t>
          </a:r>
          <a:r>
            <a:rPr lang="ru-RU" sz="1800" kern="1200" dirty="0" smtClean="0">
              <a:latin typeface="Times New Roman" panose="02020603050405020304" pitchFamily="18" charset="0"/>
              <a:cs typeface="Times New Roman" panose="02020603050405020304" pitchFamily="18" charset="0"/>
            </a:rPr>
            <a:t> </a:t>
          </a:r>
          <a:r>
            <a:rPr lang="ru-RU" sz="1800" kern="1200" dirty="0" err="1" smtClean="0">
              <a:latin typeface="Times New Roman" panose="02020603050405020304" pitchFamily="18" charset="0"/>
              <a:cs typeface="Times New Roman" panose="02020603050405020304" pitchFamily="18" charset="0"/>
            </a:rPr>
            <a:t>масової</a:t>
          </a:r>
          <a:r>
            <a:rPr lang="ru-RU" sz="1800" kern="1200" dirty="0" smtClean="0">
              <a:latin typeface="Times New Roman" panose="02020603050405020304" pitchFamily="18" charset="0"/>
              <a:cs typeface="Times New Roman" panose="02020603050405020304" pitchFamily="18" charset="0"/>
            </a:rPr>
            <a:t> </a:t>
          </a:r>
          <a:r>
            <a:rPr lang="ru-RU" sz="1800" kern="1200" dirty="0" err="1" smtClean="0">
              <a:latin typeface="Times New Roman" panose="02020603050405020304" pitchFamily="18" charset="0"/>
              <a:cs typeface="Times New Roman" panose="02020603050405020304" pitchFamily="18" charset="0"/>
            </a:rPr>
            <a:t>свідомості</a:t>
          </a:r>
          <a:r>
            <a:rPr lang="ru-RU" sz="1800" kern="1200" dirty="0" smtClean="0">
              <a:latin typeface="Times New Roman" panose="02020603050405020304" pitchFamily="18" charset="0"/>
              <a:cs typeface="Times New Roman" panose="02020603050405020304" pitchFamily="18" charset="0"/>
            </a:rPr>
            <a:t>, </a:t>
          </a:r>
          <a:r>
            <a:rPr lang="ru-RU" sz="1800" kern="1200" dirty="0" err="1" smtClean="0">
              <a:latin typeface="Times New Roman" panose="02020603050405020304" pitchFamily="18" charset="0"/>
              <a:cs typeface="Times New Roman" panose="02020603050405020304" pitchFamily="18" charset="0"/>
            </a:rPr>
            <a:t>відносин</a:t>
          </a:r>
          <a:r>
            <a:rPr lang="ru-RU" sz="1800" kern="1200" dirty="0" smtClean="0">
              <a:latin typeface="Times New Roman" panose="02020603050405020304" pitchFamily="18" charset="0"/>
              <a:cs typeface="Times New Roman" panose="02020603050405020304" pitchFamily="18" charset="0"/>
            </a:rPr>
            <a:t> </a:t>
          </a:r>
          <a:r>
            <a:rPr lang="ru-RU" sz="1800" kern="1200" dirty="0" err="1" smtClean="0">
              <a:latin typeface="Times New Roman" panose="02020603050405020304" pitchFamily="18" charset="0"/>
              <a:cs typeface="Times New Roman" panose="02020603050405020304" pitchFamily="18" charset="0"/>
            </a:rPr>
            <a:t>між</a:t>
          </a:r>
          <a:r>
            <a:rPr lang="ru-RU" sz="1800" kern="1200" dirty="0" smtClean="0">
              <a:latin typeface="Times New Roman" panose="02020603050405020304" pitchFamily="18" charset="0"/>
              <a:cs typeface="Times New Roman" panose="02020603050405020304" pitchFamily="18" charset="0"/>
            </a:rPr>
            <a:t> </a:t>
          </a:r>
          <a:r>
            <a:rPr lang="ru-RU" sz="1800" kern="1200" dirty="0" err="1" smtClean="0">
              <a:latin typeface="Times New Roman" panose="02020603050405020304" pitchFamily="18" charset="0"/>
              <a:cs typeface="Times New Roman" panose="02020603050405020304" pitchFamily="18" charset="0"/>
            </a:rPr>
            <a:t>організацією</a:t>
          </a:r>
          <a:r>
            <a:rPr lang="ru-RU" sz="1800" kern="1200" dirty="0" smtClean="0">
              <a:latin typeface="Times New Roman" panose="02020603050405020304" pitchFamily="18" charset="0"/>
              <a:cs typeface="Times New Roman" panose="02020603050405020304" pitchFamily="18" charset="0"/>
            </a:rPr>
            <a:t> та </a:t>
          </a:r>
          <a:r>
            <a:rPr lang="ru-RU" sz="1800" kern="1200" dirty="0" err="1" smtClean="0">
              <a:latin typeface="Times New Roman" panose="02020603050405020304" pitchFamily="18" charset="0"/>
              <a:cs typeface="Times New Roman" panose="02020603050405020304" pitchFamily="18" charset="0"/>
            </a:rPr>
            <a:t>громадськістю</a:t>
          </a:r>
          <a:endParaRPr lang="uk-UA" sz="1800" kern="1200" dirty="0">
            <a:latin typeface="Times New Roman" panose="02020603050405020304" pitchFamily="18" charset="0"/>
            <a:cs typeface="Times New Roman" panose="02020603050405020304" pitchFamily="18" charset="0"/>
          </a:endParaRPr>
        </a:p>
      </dsp:txBody>
      <dsp:txXfrm>
        <a:off x="523976" y="2264398"/>
        <a:ext cx="6782306" cy="639310"/>
      </dsp:txXfrm>
    </dsp:sp>
    <dsp:sp modelId="{F075B02D-F473-4D6B-BF76-0931A4573F87}">
      <dsp:nvSpPr>
        <dsp:cNvPr id="0" name=""/>
        <dsp:cNvSpPr/>
      </dsp:nvSpPr>
      <dsp:spPr>
        <a:xfrm>
          <a:off x="0" y="3672693"/>
          <a:ext cx="9787824" cy="604800"/>
        </a:xfrm>
        <a:prstGeom prst="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6BC94A-A241-4BBD-AEEB-DC6725775758}">
      <dsp:nvSpPr>
        <dsp:cNvPr id="0" name=""/>
        <dsp:cNvSpPr/>
      </dsp:nvSpPr>
      <dsp:spPr>
        <a:xfrm>
          <a:off x="489391" y="3318453"/>
          <a:ext cx="6851476" cy="70848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8970" tIns="0" rIns="258970" bIns="0" numCol="1" spcCol="1270" anchor="ctr" anchorCtr="0">
          <a:noAutofit/>
        </a:bodyPr>
        <a:lstStyle/>
        <a:p>
          <a:pPr lvl="0" algn="just" defTabSz="800100">
            <a:lnSpc>
              <a:spcPct val="100000"/>
            </a:lnSpc>
            <a:spcBef>
              <a:spcPct val="0"/>
            </a:spcBef>
            <a:spcAft>
              <a:spcPct val="35000"/>
            </a:spcAft>
          </a:pPr>
          <a:r>
            <a:rPr lang="uk-UA" sz="1800" kern="1200" dirty="0" smtClean="0">
              <a:latin typeface="Times New Roman" panose="02020603050405020304" pitchFamily="18" charset="0"/>
              <a:cs typeface="Times New Roman" panose="02020603050405020304" pitchFamily="18" charset="0"/>
            </a:rPr>
            <a:t>свобода вибору та демократичність</a:t>
          </a:r>
          <a:endParaRPr lang="uk-UA" sz="1800" kern="1200" dirty="0">
            <a:latin typeface="Times New Roman" panose="02020603050405020304" pitchFamily="18" charset="0"/>
            <a:cs typeface="Times New Roman" panose="02020603050405020304" pitchFamily="18" charset="0"/>
          </a:endParaRPr>
        </a:p>
      </dsp:txBody>
      <dsp:txXfrm>
        <a:off x="523976" y="3353038"/>
        <a:ext cx="6782306" cy="639310"/>
      </dsp:txXfrm>
    </dsp:sp>
    <dsp:sp modelId="{F26DDE8B-55D0-4983-8D9E-BFAAC8117DE7}">
      <dsp:nvSpPr>
        <dsp:cNvPr id="0" name=""/>
        <dsp:cNvSpPr/>
      </dsp:nvSpPr>
      <dsp:spPr>
        <a:xfrm>
          <a:off x="0" y="4761333"/>
          <a:ext cx="9787824" cy="604800"/>
        </a:xfrm>
        <a:prstGeom prst="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6C7FA6-30AF-4ADF-BAE6-C4BFBD26D0D6}">
      <dsp:nvSpPr>
        <dsp:cNvPr id="0" name=""/>
        <dsp:cNvSpPr/>
      </dsp:nvSpPr>
      <dsp:spPr>
        <a:xfrm>
          <a:off x="489391" y="4407093"/>
          <a:ext cx="6851476" cy="70848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8970" tIns="0" rIns="258970" bIns="0" numCol="1" spcCol="1270" anchor="ctr" anchorCtr="0">
          <a:noAutofit/>
        </a:bodyPr>
        <a:lstStyle/>
        <a:p>
          <a:pPr lvl="0" algn="just" defTabSz="800100">
            <a:lnSpc>
              <a:spcPct val="100000"/>
            </a:lnSpc>
            <a:spcBef>
              <a:spcPct val="0"/>
            </a:spcBef>
            <a:spcAft>
              <a:spcPct val="35000"/>
            </a:spcAft>
          </a:pPr>
          <a:r>
            <a:rPr lang="ru-RU" sz="1800" kern="1200" dirty="0" err="1" smtClean="0">
              <a:latin typeface="Times New Roman" panose="02020603050405020304" pitchFamily="18" charset="0"/>
              <a:cs typeface="Times New Roman" panose="02020603050405020304" pitchFamily="18" charset="0"/>
            </a:rPr>
            <a:t>формування</a:t>
          </a:r>
          <a:r>
            <a:rPr lang="ru-RU" sz="1800" kern="1200" dirty="0" smtClean="0">
              <a:latin typeface="Times New Roman" panose="02020603050405020304" pitchFamily="18" charset="0"/>
              <a:cs typeface="Times New Roman" panose="02020603050405020304" pitchFamily="18" charset="0"/>
            </a:rPr>
            <a:t> </a:t>
          </a:r>
          <a:r>
            <a:rPr lang="ru-RU" sz="1800" kern="1200" dirty="0" err="1" smtClean="0">
              <a:latin typeface="Times New Roman" panose="02020603050405020304" pitchFamily="18" charset="0"/>
              <a:cs typeface="Times New Roman" panose="02020603050405020304" pitchFamily="18" charset="0"/>
            </a:rPr>
            <a:t>відкритого</a:t>
          </a:r>
          <a:r>
            <a:rPr lang="ru-RU" sz="1800" kern="1200" dirty="0" smtClean="0">
              <a:latin typeface="Times New Roman" panose="02020603050405020304" pitchFamily="18" charset="0"/>
              <a:cs typeface="Times New Roman" panose="02020603050405020304" pitchFamily="18" charset="0"/>
            </a:rPr>
            <a:t> </a:t>
          </a:r>
          <a:r>
            <a:rPr lang="ru-RU" sz="1800" kern="1200" dirty="0" err="1" smtClean="0">
              <a:latin typeface="Times New Roman" panose="02020603050405020304" pitchFamily="18" charset="0"/>
              <a:cs typeface="Times New Roman" panose="02020603050405020304" pitchFamily="18" charset="0"/>
            </a:rPr>
            <a:t>суспільства</a:t>
          </a:r>
          <a:r>
            <a:rPr lang="ru-RU" sz="1800" kern="1200" dirty="0" smtClean="0">
              <a:latin typeface="Times New Roman" panose="02020603050405020304" pitchFamily="18" charset="0"/>
              <a:cs typeface="Times New Roman" panose="02020603050405020304" pitchFamily="18" charset="0"/>
            </a:rPr>
            <a:t>, </a:t>
          </a:r>
          <a:r>
            <a:rPr lang="ru-RU" sz="1800" kern="1200" dirty="0" err="1" smtClean="0">
              <a:latin typeface="Times New Roman" panose="02020603050405020304" pitchFamily="18" charset="0"/>
              <a:cs typeface="Times New Roman" panose="02020603050405020304" pitchFamily="18" charset="0"/>
            </a:rPr>
            <a:t>здатного</a:t>
          </a:r>
          <a:r>
            <a:rPr lang="ru-RU" sz="1800" kern="1200" dirty="0" smtClean="0">
              <a:latin typeface="Times New Roman" panose="02020603050405020304" pitchFamily="18" charset="0"/>
              <a:cs typeface="Times New Roman" panose="02020603050405020304" pitchFamily="18" charset="0"/>
            </a:rPr>
            <a:t> </a:t>
          </a:r>
          <a:r>
            <a:rPr lang="ru-RU" sz="1800" kern="1200" dirty="0" err="1" smtClean="0">
              <a:latin typeface="Times New Roman" panose="02020603050405020304" pitchFamily="18" charset="0"/>
              <a:cs typeface="Times New Roman" panose="02020603050405020304" pitchFamily="18" charset="0"/>
            </a:rPr>
            <a:t>адаптуватися</a:t>
          </a:r>
          <a:r>
            <a:rPr lang="ru-RU" sz="1800" kern="1200" dirty="0" smtClean="0">
              <a:latin typeface="Times New Roman" panose="02020603050405020304" pitchFamily="18" charset="0"/>
              <a:cs typeface="Times New Roman" panose="02020603050405020304" pitchFamily="18" charset="0"/>
            </a:rPr>
            <a:t> до </a:t>
          </a:r>
          <a:r>
            <a:rPr lang="ru-RU" sz="1800" kern="1200" dirty="0" err="1" smtClean="0">
              <a:latin typeface="Times New Roman" panose="02020603050405020304" pitchFamily="18" charset="0"/>
              <a:cs typeface="Times New Roman" panose="02020603050405020304" pitchFamily="18" charset="0"/>
            </a:rPr>
            <a:t>постійних</a:t>
          </a:r>
          <a:r>
            <a:rPr lang="ru-RU" sz="1800" kern="1200" dirty="0" smtClean="0">
              <a:latin typeface="Times New Roman" panose="02020603050405020304" pitchFamily="18" charset="0"/>
              <a:cs typeface="Times New Roman" panose="02020603050405020304" pitchFamily="18" charset="0"/>
            </a:rPr>
            <a:t> </a:t>
          </a:r>
          <a:r>
            <a:rPr lang="ru-RU" sz="1800" kern="1200" dirty="0" err="1" smtClean="0">
              <a:latin typeface="Times New Roman" panose="02020603050405020304" pitchFamily="18" charset="0"/>
              <a:cs typeface="Times New Roman" panose="02020603050405020304" pitchFamily="18" charset="0"/>
            </a:rPr>
            <a:t>змін</a:t>
          </a:r>
          <a:r>
            <a:rPr lang="ru-RU" sz="1800" kern="1200" dirty="0" smtClean="0">
              <a:latin typeface="Times New Roman" panose="02020603050405020304" pitchFamily="18" charset="0"/>
              <a:cs typeface="Times New Roman" panose="02020603050405020304" pitchFamily="18" charset="0"/>
            </a:rPr>
            <a:t> </a:t>
          </a:r>
          <a:r>
            <a:rPr lang="uk-UA" sz="1800" kern="1200" dirty="0" smtClean="0">
              <a:latin typeface="Times New Roman" panose="02020603050405020304" pitchFamily="18" charset="0"/>
              <a:cs typeface="Times New Roman" panose="02020603050405020304" pitchFamily="18" charset="0"/>
            </a:rPr>
            <a:t>умов життя</a:t>
          </a:r>
          <a:endParaRPr lang="uk-UA" sz="1800" kern="1200" dirty="0">
            <a:latin typeface="Times New Roman" panose="02020603050405020304" pitchFamily="18" charset="0"/>
            <a:cs typeface="Times New Roman" panose="02020603050405020304" pitchFamily="18" charset="0"/>
          </a:endParaRPr>
        </a:p>
      </dsp:txBody>
      <dsp:txXfrm>
        <a:off x="523976" y="4441678"/>
        <a:ext cx="6782306" cy="6393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0940C4-DF3C-4300-978B-5D8C73D2859F}">
      <dsp:nvSpPr>
        <dsp:cNvPr id="0" name=""/>
        <dsp:cNvSpPr/>
      </dsp:nvSpPr>
      <dsp:spPr>
        <a:xfrm>
          <a:off x="228265" y="974737"/>
          <a:ext cx="5458828" cy="1705883"/>
        </a:xfrm>
        <a:prstGeom prst="rect">
          <a:avLst/>
        </a:prstGeom>
        <a:solidFill>
          <a:schemeClr val="accent2">
            <a:alpha val="40000"/>
            <a:tint val="40000"/>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55452" tIns="53340" rIns="53340" bIns="53340" numCol="1" spcCol="1270" anchor="ctr" anchorCtr="0">
          <a:noAutofit/>
        </a:bodyPr>
        <a:lstStyle/>
        <a:p>
          <a:pPr lvl="0" algn="just" defTabSz="622300">
            <a:lnSpc>
              <a:spcPct val="100000"/>
            </a:lnSpc>
            <a:spcBef>
              <a:spcPct val="0"/>
            </a:spcBef>
            <a:spcAft>
              <a:spcPct val="35000"/>
            </a:spcAft>
          </a:pPr>
          <a:r>
            <a:rPr lang="ru-RU" sz="1400" kern="1200" dirty="0" err="1" smtClean="0">
              <a:latin typeface="Times New Roman" panose="02020603050405020304" pitchFamily="18" charset="0"/>
              <a:cs typeface="Times New Roman" panose="02020603050405020304" pitchFamily="18" charset="0"/>
            </a:rPr>
            <a:t>Дослідження</a:t>
          </a:r>
          <a:r>
            <a:rPr lang="ru-RU" sz="1400" kern="1200" dirty="0" smtClean="0">
              <a:latin typeface="Times New Roman" panose="02020603050405020304" pitchFamily="18" charset="0"/>
              <a:cs typeface="Times New Roman" panose="02020603050405020304" pitchFamily="18" charset="0"/>
            </a:rPr>
            <a:t> та контроль </a:t>
          </a:r>
          <a:r>
            <a:rPr lang="ru-RU" sz="1400" kern="1200" dirty="0" err="1" smtClean="0">
              <a:latin typeface="Times New Roman" panose="02020603050405020304" pitchFamily="18" charset="0"/>
              <a:cs typeface="Times New Roman" panose="02020603050405020304" pitchFamily="18" charset="0"/>
            </a:rPr>
            <a:t>громадської</a:t>
          </a:r>
          <a:r>
            <a:rPr lang="ru-RU" sz="1400" kern="1200" dirty="0" smtClean="0">
              <a:latin typeface="Times New Roman" panose="02020603050405020304" pitchFamily="18" charset="0"/>
              <a:cs typeface="Times New Roman" panose="02020603050405020304" pitchFamily="18" charset="0"/>
            </a:rPr>
            <a:t> думки та </a:t>
          </a:r>
          <a:r>
            <a:rPr lang="ru-RU" sz="1400" kern="1200" dirty="0" err="1" smtClean="0">
              <a:latin typeface="Times New Roman" panose="02020603050405020304" pitchFamily="18" charset="0"/>
              <a:cs typeface="Times New Roman" panose="02020603050405020304" pitchFamily="18" charset="0"/>
            </a:rPr>
            <a:t>її</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поведінки</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Виконання</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даної</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функції</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передбачає</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визначення</a:t>
          </a:r>
          <a:r>
            <a:rPr lang="ru-RU" sz="1400" kern="1200" dirty="0" smtClean="0">
              <a:latin typeface="Times New Roman" panose="02020603050405020304" pitchFamily="18" charset="0"/>
              <a:cs typeface="Times New Roman" panose="02020603050405020304" pitchFamily="18" charset="0"/>
            </a:rPr>
            <a:t> стану </a:t>
          </a:r>
          <a:r>
            <a:rPr lang="ru-RU" sz="1400" kern="1200" dirty="0" err="1" smtClean="0">
              <a:latin typeface="Times New Roman" panose="02020603050405020304" pitchFamily="18" charset="0"/>
              <a:cs typeface="Times New Roman" panose="02020603050405020304" pitchFamily="18" charset="0"/>
            </a:rPr>
            <a:t>громадської</a:t>
          </a:r>
          <a:r>
            <a:rPr lang="ru-RU" sz="1400" kern="1200" dirty="0" smtClean="0">
              <a:latin typeface="Times New Roman" panose="02020603050405020304" pitchFamily="18" charset="0"/>
              <a:cs typeface="Times New Roman" panose="02020603050405020304" pitchFamily="18" charset="0"/>
            </a:rPr>
            <a:t> думки та </a:t>
          </a:r>
          <a:r>
            <a:rPr lang="ru-RU" sz="1400" kern="1200" dirty="0" err="1" smtClean="0">
              <a:latin typeface="Times New Roman" panose="02020603050405020304" pitchFamily="18" charset="0"/>
              <a:cs typeface="Times New Roman" panose="02020603050405020304" pitchFamily="18" charset="0"/>
            </a:rPr>
            <a:t>її</a:t>
          </a:r>
          <a:r>
            <a:rPr lang="ru-RU" sz="1400" kern="1200" dirty="0" smtClean="0">
              <a:latin typeface="Times New Roman" panose="02020603050405020304" pitchFamily="18" charset="0"/>
              <a:cs typeface="Times New Roman" panose="02020603050405020304" pitchFamily="18" charset="0"/>
            </a:rPr>
            <a:t> контроль з метою </a:t>
          </a:r>
          <a:r>
            <a:rPr lang="ru-RU" sz="1400" kern="1200" dirty="0" err="1" smtClean="0">
              <a:latin typeface="Times New Roman" panose="02020603050405020304" pitchFamily="18" charset="0"/>
              <a:cs typeface="Times New Roman" panose="02020603050405020304" pitchFamily="18" charset="0"/>
            </a:rPr>
            <a:t>найкращого</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її</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використання</a:t>
          </a:r>
          <a:r>
            <a:rPr lang="ru-RU" sz="1400" kern="1200" dirty="0" smtClean="0">
              <a:latin typeface="Times New Roman" panose="02020603050405020304" pitchFamily="18" charset="0"/>
              <a:cs typeface="Times New Roman" panose="02020603050405020304" pitchFamily="18" charset="0"/>
            </a:rPr>
            <a:t> для </a:t>
          </a:r>
          <a:r>
            <a:rPr lang="ru-RU" sz="1400" kern="1200" dirty="0" err="1" smtClean="0">
              <a:latin typeface="Times New Roman" panose="02020603050405020304" pitchFamily="18" charset="0"/>
              <a:cs typeface="Times New Roman" panose="02020603050405020304" pitchFamily="18" charset="0"/>
            </a:rPr>
            <a:t>цілей</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організації</a:t>
          </a:r>
          <a:endParaRPr lang="uk-UA" sz="1400" kern="1200" dirty="0">
            <a:latin typeface="Times New Roman" panose="02020603050405020304" pitchFamily="18" charset="0"/>
            <a:cs typeface="Times New Roman" panose="02020603050405020304" pitchFamily="18" charset="0"/>
          </a:endParaRPr>
        </a:p>
      </dsp:txBody>
      <dsp:txXfrm>
        <a:off x="228265" y="974737"/>
        <a:ext cx="5458828" cy="1705883"/>
      </dsp:txXfrm>
    </dsp:sp>
    <dsp:sp modelId="{D6F03BCA-998B-4D61-BD43-A22FBE3EC50A}">
      <dsp:nvSpPr>
        <dsp:cNvPr id="0" name=""/>
        <dsp:cNvSpPr/>
      </dsp:nvSpPr>
      <dsp:spPr>
        <a:xfrm>
          <a:off x="814" y="728332"/>
          <a:ext cx="1194118" cy="1791177"/>
        </a:xfrm>
        <a:prstGeom prst="rect">
          <a:avLst/>
        </a:prstGeom>
        <a:blipFill rotWithShape="1">
          <a:blip xmlns:r="http://schemas.openxmlformats.org/officeDocument/2006/relationships" r:embed="rId1"/>
          <a:stretch>
            <a:fillRect/>
          </a:stretch>
        </a:blipFill>
        <a:ln w="2222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094EF1-A1C1-4EF4-A8DD-0CDEF3818BBD}">
      <dsp:nvSpPr>
        <dsp:cNvPr id="0" name=""/>
        <dsp:cNvSpPr/>
      </dsp:nvSpPr>
      <dsp:spPr>
        <a:xfrm>
          <a:off x="6185857" y="974737"/>
          <a:ext cx="5458828" cy="1705883"/>
        </a:xfrm>
        <a:prstGeom prst="rect">
          <a:avLst/>
        </a:prstGeom>
        <a:solidFill>
          <a:schemeClr val="accent2">
            <a:alpha val="40000"/>
            <a:tint val="40000"/>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55452" tIns="53340" rIns="53340" bIns="53340" numCol="1" spcCol="1270" anchor="ctr" anchorCtr="0">
          <a:noAutofit/>
        </a:bodyPr>
        <a:lstStyle/>
        <a:p>
          <a:pPr lvl="0" algn="just" defTabSz="622300">
            <a:lnSpc>
              <a:spcPct val="100000"/>
            </a:lnSpc>
            <a:spcBef>
              <a:spcPct val="0"/>
            </a:spcBef>
            <a:spcAft>
              <a:spcPct val="35000"/>
            </a:spcAft>
          </a:pPr>
          <a:r>
            <a:rPr lang="ru-RU" sz="1400" kern="1200" dirty="0" err="1" smtClean="0">
              <a:latin typeface="Times New Roman" panose="02020603050405020304" pitchFamily="18" charset="0"/>
              <a:cs typeface="Times New Roman" panose="02020603050405020304" pitchFamily="18" charset="0"/>
            </a:rPr>
            <a:t>Реагування</a:t>
          </a:r>
          <a:r>
            <a:rPr lang="ru-RU" sz="1400" kern="1200" dirty="0" smtClean="0">
              <a:latin typeface="Times New Roman" panose="02020603050405020304" pitchFamily="18" charset="0"/>
              <a:cs typeface="Times New Roman" panose="02020603050405020304" pitchFamily="18" charset="0"/>
            </a:rPr>
            <a:t> на </a:t>
          </a:r>
          <a:r>
            <a:rPr lang="ru-RU" sz="1400" kern="1200" dirty="0" err="1" smtClean="0">
              <a:latin typeface="Times New Roman" panose="02020603050405020304" pitchFamily="18" charset="0"/>
              <a:cs typeface="Times New Roman" panose="02020603050405020304" pitchFamily="18" charset="0"/>
            </a:rPr>
            <a:t>громадськість</a:t>
          </a:r>
          <a:r>
            <a:rPr lang="ru-RU" sz="1400" kern="1200" dirty="0" smtClean="0">
              <a:latin typeface="Times New Roman" panose="02020603050405020304" pitchFamily="18" charset="0"/>
              <a:cs typeface="Times New Roman" panose="02020603050405020304" pitchFamily="18" charset="0"/>
            </a:rPr>
            <a:t>. Люба структура повинна </a:t>
          </a:r>
          <a:r>
            <a:rPr lang="ru-RU" sz="1400" kern="1200" dirty="0" err="1" smtClean="0">
              <a:latin typeface="Times New Roman" panose="02020603050405020304" pitchFamily="18" charset="0"/>
              <a:cs typeface="Times New Roman" panose="02020603050405020304" pitchFamily="18" charset="0"/>
            </a:rPr>
            <a:t>реагувати</a:t>
          </a:r>
          <a:r>
            <a:rPr lang="ru-RU" sz="1400" kern="1200" dirty="0" smtClean="0">
              <a:latin typeface="Times New Roman" panose="02020603050405020304" pitchFamily="18" charset="0"/>
              <a:cs typeface="Times New Roman" panose="02020603050405020304" pitchFamily="18" charset="0"/>
            </a:rPr>
            <a:t> на </a:t>
          </a:r>
          <a:r>
            <a:rPr lang="ru-RU" sz="1400" kern="1200" dirty="0" err="1" smtClean="0">
              <a:latin typeface="Times New Roman" panose="02020603050405020304" pitchFamily="18" charset="0"/>
              <a:cs typeface="Times New Roman" panose="02020603050405020304" pitchFamily="18" charset="0"/>
            </a:rPr>
            <a:t>громадськість</a:t>
          </a:r>
          <a:r>
            <a:rPr lang="ru-RU" sz="1400" kern="1200" dirty="0" smtClean="0">
              <a:latin typeface="Times New Roman" panose="02020603050405020304" pitchFamily="18" charset="0"/>
              <a:cs typeface="Times New Roman" panose="02020603050405020304" pitchFamily="18" charset="0"/>
            </a:rPr>
            <a:t>. В противному </a:t>
          </a:r>
          <a:r>
            <a:rPr lang="ru-RU" sz="1400" kern="1200" dirty="0" err="1" smtClean="0">
              <a:latin typeface="Times New Roman" panose="02020603050405020304" pitchFamily="18" charset="0"/>
              <a:cs typeface="Times New Roman" panose="02020603050405020304" pitchFamily="18" charset="0"/>
            </a:rPr>
            <a:t>випадку</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можуть</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виникнути</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непередбачувальні</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ситуації</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може</a:t>
          </a:r>
          <a:r>
            <a:rPr lang="ru-RU" sz="1400" kern="1200" dirty="0" smtClean="0">
              <a:latin typeface="Times New Roman" panose="02020603050405020304" pitchFamily="18" charset="0"/>
              <a:cs typeface="Times New Roman" panose="02020603050405020304" pitchFamily="18" charset="0"/>
            </a:rPr>
            <a:t> бути </a:t>
          </a:r>
          <a:r>
            <a:rPr lang="ru-RU" sz="1400" kern="1200" dirty="0" err="1" smtClean="0">
              <a:latin typeface="Times New Roman" panose="02020603050405020304" pitchFamily="18" charset="0"/>
              <a:cs typeface="Times New Roman" panose="02020603050405020304" pitchFamily="18" charset="0"/>
            </a:rPr>
            <a:t>зруйнований</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імідж</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організації</a:t>
          </a:r>
          <a:r>
            <a:rPr lang="ru-RU" sz="1400" kern="1200" dirty="0" smtClean="0">
              <a:latin typeface="Times New Roman" panose="02020603050405020304" pitchFamily="18" charset="0"/>
              <a:cs typeface="Times New Roman" panose="02020603050405020304" pitchFamily="18" charset="0"/>
            </a:rPr>
            <a:t>.</a:t>
          </a:r>
          <a:endParaRPr lang="uk-UA" sz="1400" kern="1200" dirty="0">
            <a:latin typeface="Times New Roman" panose="02020603050405020304" pitchFamily="18" charset="0"/>
            <a:cs typeface="Times New Roman" panose="02020603050405020304" pitchFamily="18" charset="0"/>
          </a:endParaRPr>
        </a:p>
      </dsp:txBody>
      <dsp:txXfrm>
        <a:off x="6185857" y="974737"/>
        <a:ext cx="5458828" cy="1705883"/>
      </dsp:txXfrm>
    </dsp:sp>
    <dsp:sp modelId="{D90930BB-EF17-49A0-8AAC-517C6A5B98A8}">
      <dsp:nvSpPr>
        <dsp:cNvPr id="0" name=""/>
        <dsp:cNvSpPr/>
      </dsp:nvSpPr>
      <dsp:spPr>
        <a:xfrm>
          <a:off x="5958406" y="728332"/>
          <a:ext cx="1194118" cy="1791177"/>
        </a:xfrm>
        <a:prstGeom prst="rect">
          <a:avLst/>
        </a:prstGeom>
        <a:blipFill rotWithShape="1">
          <a:blip xmlns:r="http://schemas.openxmlformats.org/officeDocument/2006/relationships" r:embed="rId2"/>
          <a:stretch>
            <a:fillRect/>
          </a:stretch>
        </a:blipFill>
        <a:ln w="2222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E1AF53-F2C6-4071-8DAE-23A42DB0669C}">
      <dsp:nvSpPr>
        <dsp:cNvPr id="0" name=""/>
        <dsp:cNvSpPr/>
      </dsp:nvSpPr>
      <dsp:spPr>
        <a:xfrm>
          <a:off x="3207061" y="3122255"/>
          <a:ext cx="5458828" cy="1705883"/>
        </a:xfrm>
        <a:prstGeom prst="rect">
          <a:avLst/>
        </a:prstGeom>
        <a:solidFill>
          <a:schemeClr val="accent2">
            <a:alpha val="40000"/>
            <a:tint val="40000"/>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55452" tIns="53340" rIns="53340" bIns="53340" numCol="1" spcCol="1270" anchor="ctr" anchorCtr="0">
          <a:noAutofit/>
        </a:bodyPr>
        <a:lstStyle/>
        <a:p>
          <a:pPr lvl="0" algn="just" defTabSz="622300">
            <a:lnSpc>
              <a:spcPct val="100000"/>
            </a:lnSpc>
            <a:spcBef>
              <a:spcPct val="0"/>
            </a:spcBef>
            <a:spcAft>
              <a:spcPct val="35000"/>
            </a:spcAft>
          </a:pPr>
          <a:r>
            <a:rPr lang="ru-RU" sz="1400" kern="1200" dirty="0" err="1" smtClean="0">
              <a:latin typeface="Times New Roman" panose="02020603050405020304" pitchFamily="18" charset="0"/>
              <a:cs typeface="Times New Roman" panose="02020603050405020304" pitchFamily="18" charset="0"/>
            </a:rPr>
            <a:t>Досягнення</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взаємовигідних</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відносин</a:t>
          </a:r>
          <a:r>
            <a:rPr lang="ru-RU" sz="1400" kern="1200" dirty="0" smtClean="0">
              <a:latin typeface="Times New Roman" panose="02020603050405020304" pitchFamily="18" charset="0"/>
              <a:cs typeface="Times New Roman" panose="02020603050405020304" pitchFamily="18" charset="0"/>
            </a:rPr>
            <a:t> з </a:t>
          </a:r>
          <a:r>
            <a:rPr lang="ru-RU" sz="1400" kern="1200" dirty="0" err="1" smtClean="0">
              <a:latin typeface="Times New Roman" panose="02020603050405020304" pitchFamily="18" charset="0"/>
              <a:cs typeface="Times New Roman" panose="02020603050405020304" pitchFamily="18" charset="0"/>
            </a:rPr>
            <a:t>усіма</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групами</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громадськості</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Учасниками</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комунікаційного</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процесу</a:t>
          </a:r>
          <a:r>
            <a:rPr lang="ru-RU" sz="1400" kern="1200" dirty="0" smtClean="0">
              <a:latin typeface="Times New Roman" panose="02020603050405020304" pitchFamily="18" charset="0"/>
              <a:cs typeface="Times New Roman" panose="02020603050405020304" pitchFamily="18" charset="0"/>
            </a:rPr>
            <a:t>, є не </a:t>
          </a:r>
          <a:r>
            <a:rPr lang="ru-RU" sz="1400" kern="1200" dirty="0" err="1" smtClean="0">
              <a:latin typeface="Times New Roman" panose="02020603050405020304" pitchFamily="18" charset="0"/>
              <a:cs typeface="Times New Roman" panose="02020603050405020304" pitchFamily="18" charset="0"/>
            </a:rPr>
            <a:t>тільки</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лише</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покупці</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всі</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складові</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мікросередовища</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здійснюють</a:t>
          </a:r>
          <a:r>
            <a:rPr lang="ru-RU" sz="1400" kern="1200" dirty="0" smtClean="0">
              <a:latin typeface="Times New Roman" panose="02020603050405020304" pitchFamily="18" charset="0"/>
              <a:cs typeface="Times New Roman" panose="02020603050405020304" pitchFamily="18" charset="0"/>
            </a:rPr>
            <a:t> прямо </a:t>
          </a:r>
          <a:r>
            <a:rPr lang="ru-RU" sz="1400" kern="1200" dirty="0" err="1" smtClean="0">
              <a:latin typeface="Times New Roman" panose="02020603050405020304" pitchFamily="18" charset="0"/>
              <a:cs typeface="Times New Roman" panose="02020603050405020304" pitchFamily="18" charset="0"/>
            </a:rPr>
            <a:t>чи</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опосередковано</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вплив</a:t>
          </a:r>
          <a:r>
            <a:rPr lang="ru-RU" sz="1400" kern="1200" dirty="0" smtClean="0">
              <a:latin typeface="Times New Roman" panose="02020603050405020304" pitchFamily="18" charset="0"/>
              <a:cs typeface="Times New Roman" panose="02020603050405020304" pitchFamily="18" charset="0"/>
            </a:rPr>
            <a:t> на </a:t>
          </a:r>
          <a:r>
            <a:rPr lang="ru-RU" sz="1400" kern="1200" dirty="0" err="1" smtClean="0">
              <a:latin typeface="Times New Roman" panose="02020603050405020304" pitchFamily="18" charset="0"/>
              <a:cs typeface="Times New Roman" panose="02020603050405020304" pitchFamily="18" charset="0"/>
            </a:rPr>
            <a:t>діяльність</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організації</a:t>
          </a:r>
          <a:r>
            <a:rPr lang="ru-RU" sz="1400" kern="1200" dirty="0" smtClean="0">
              <a:latin typeface="Times New Roman" panose="02020603050405020304" pitchFamily="18" charset="0"/>
              <a:cs typeface="Times New Roman" panose="02020603050405020304" pitchFamily="18" charset="0"/>
            </a:rPr>
            <a:t>. Тому </a:t>
          </a:r>
          <a:r>
            <a:rPr lang="ru-RU" sz="1400" kern="1200" dirty="0" err="1" smtClean="0">
              <a:latin typeface="Times New Roman" panose="02020603050405020304" pitchFamily="18" charset="0"/>
              <a:cs typeface="Times New Roman" panose="02020603050405020304" pitchFamily="18" charset="0"/>
            </a:rPr>
            <a:t>організація</a:t>
          </a:r>
          <a:r>
            <a:rPr lang="ru-RU" sz="1400" kern="1200" dirty="0" smtClean="0">
              <a:latin typeface="Times New Roman" panose="02020603050405020304" pitchFamily="18" charset="0"/>
              <a:cs typeface="Times New Roman" panose="02020603050405020304" pitchFamily="18" charset="0"/>
            </a:rPr>
            <a:t> повинна </a:t>
          </a:r>
          <a:r>
            <a:rPr lang="ru-RU" sz="1400" kern="1200" dirty="0" err="1" smtClean="0">
              <a:latin typeface="Times New Roman" panose="02020603050405020304" pitchFamily="18" charset="0"/>
              <a:cs typeface="Times New Roman" panose="02020603050405020304" pitchFamily="18" charset="0"/>
            </a:rPr>
            <a:t>вступати</a:t>
          </a:r>
          <a:r>
            <a:rPr lang="ru-RU" sz="1400" kern="1200" dirty="0" smtClean="0">
              <a:latin typeface="Times New Roman" panose="02020603050405020304" pitchFamily="18" charset="0"/>
              <a:cs typeface="Times New Roman" panose="02020603050405020304" pitchFamily="18" charset="0"/>
            </a:rPr>
            <a:t> в </a:t>
          </a:r>
          <a:r>
            <a:rPr lang="ru-RU" sz="1400" kern="1200" dirty="0" err="1" smtClean="0">
              <a:latin typeface="Times New Roman" panose="02020603050405020304" pitchFamily="18" charset="0"/>
              <a:cs typeface="Times New Roman" panose="02020603050405020304" pitchFamily="18" charset="0"/>
            </a:rPr>
            <a:t>діалог</a:t>
          </a:r>
          <a:r>
            <a:rPr lang="ru-RU" sz="1400" kern="1200" dirty="0" smtClean="0">
              <a:latin typeface="Times New Roman" panose="02020603050405020304" pitchFamily="18" charset="0"/>
              <a:cs typeface="Times New Roman" panose="02020603050405020304" pitchFamily="18" charset="0"/>
            </a:rPr>
            <a:t> з </a:t>
          </a:r>
          <a:r>
            <a:rPr lang="ru-RU" sz="1400" kern="1200" dirty="0" err="1" smtClean="0">
              <a:latin typeface="Times New Roman" panose="02020603050405020304" pitchFamily="18" charset="0"/>
              <a:cs typeface="Times New Roman" panose="02020603050405020304" pitchFamily="18" charset="0"/>
            </a:rPr>
            <a:t>різними</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цільовими</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групами</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підтримувати</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тісну</a:t>
          </a:r>
          <a:r>
            <a:rPr lang="ru-RU" sz="1400" kern="1200" dirty="0" smtClean="0">
              <a:latin typeface="Times New Roman" panose="02020603050405020304" pitchFamily="18" charset="0"/>
              <a:cs typeface="Times New Roman" panose="02020603050405020304" pitchFamily="18" charset="0"/>
            </a:rPr>
            <a:t> та </a:t>
          </a:r>
          <a:r>
            <a:rPr lang="uk-UA" sz="1400" kern="1200" dirty="0" smtClean="0">
              <a:latin typeface="Times New Roman" panose="02020603050405020304" pitchFamily="18" charset="0"/>
              <a:cs typeface="Times New Roman" panose="02020603050405020304" pitchFamily="18" charset="0"/>
            </a:rPr>
            <a:t>плодотворну взаємодію</a:t>
          </a:r>
          <a:endParaRPr lang="uk-UA" sz="1400" kern="1200" dirty="0">
            <a:latin typeface="Times New Roman" panose="02020603050405020304" pitchFamily="18" charset="0"/>
            <a:cs typeface="Times New Roman" panose="02020603050405020304" pitchFamily="18" charset="0"/>
          </a:endParaRPr>
        </a:p>
      </dsp:txBody>
      <dsp:txXfrm>
        <a:off x="3207061" y="3122255"/>
        <a:ext cx="5458828" cy="1705883"/>
      </dsp:txXfrm>
    </dsp:sp>
    <dsp:sp modelId="{1CB1924E-80D1-4C92-94FB-A64C45B8CE2A}">
      <dsp:nvSpPr>
        <dsp:cNvPr id="0" name=""/>
        <dsp:cNvSpPr/>
      </dsp:nvSpPr>
      <dsp:spPr>
        <a:xfrm>
          <a:off x="2979610" y="2875850"/>
          <a:ext cx="1194118" cy="1791177"/>
        </a:xfrm>
        <a:prstGeom prst="rect">
          <a:avLst/>
        </a:prstGeom>
        <a:blipFill rotWithShape="1">
          <a:blip xmlns:r="http://schemas.openxmlformats.org/officeDocument/2006/relationships" r:embed="rId3"/>
          <a:stretch>
            <a:fillRect/>
          </a:stretch>
        </a:blipFill>
        <a:ln w="2222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319C35-3E52-4F61-B58E-6856FB5610F1}">
      <dsp:nvSpPr>
        <dsp:cNvPr id="0" name=""/>
        <dsp:cNvSpPr/>
      </dsp:nvSpPr>
      <dsp:spPr>
        <a:xfrm rot="10800000">
          <a:off x="2551886" y="3732"/>
          <a:ext cx="8638236" cy="1504359"/>
        </a:xfrm>
        <a:prstGeom prst="homePlat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3381" tIns="60960" rIns="113792" bIns="60960" numCol="1" spcCol="1270" anchor="ctr" anchorCtr="0">
          <a:noAutofit/>
        </a:bodyPr>
        <a:lstStyle/>
        <a:p>
          <a:pPr lvl="0" algn="ctr" defTabSz="711200">
            <a:lnSpc>
              <a:spcPct val="100000"/>
            </a:lnSpc>
            <a:spcBef>
              <a:spcPct val="0"/>
            </a:spcBef>
            <a:spcAft>
              <a:spcPct val="35000"/>
            </a:spcAft>
          </a:pPr>
          <a:r>
            <a:rPr lang="uk-UA" sz="1600" kern="1200" dirty="0" smtClean="0">
              <a:latin typeface="Times New Roman" panose="02020603050405020304" pitchFamily="18" charset="0"/>
              <a:cs typeface="Times New Roman" panose="02020603050405020304" pitchFamily="18" charset="0"/>
            </a:rPr>
            <a:t>безпосередньо цільові аудиторії – споживачі: розміщення спеціальних статей, </a:t>
          </a:r>
          <a:r>
            <a:rPr lang="ru-RU" sz="1600" kern="1200" dirty="0" err="1" smtClean="0">
              <a:latin typeface="Times New Roman" panose="02020603050405020304" pitchFamily="18" charset="0"/>
              <a:cs typeface="Times New Roman" panose="02020603050405020304" pitchFamily="18" charset="0"/>
            </a:rPr>
            <a:t>проведення</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заходів</a:t>
          </a:r>
          <a:r>
            <a:rPr lang="ru-RU" sz="1600" kern="1200" dirty="0" smtClean="0">
              <a:latin typeface="Times New Roman" panose="02020603050405020304" pitchFamily="18" charset="0"/>
              <a:cs typeface="Times New Roman" panose="02020603050405020304" pitchFamily="18" charset="0"/>
            </a:rPr>
            <a:t> на </a:t>
          </a:r>
          <a:r>
            <a:rPr lang="ru-RU" sz="1600" kern="1200" dirty="0" err="1" smtClean="0">
              <a:latin typeface="Times New Roman" panose="02020603050405020304" pitchFamily="18" charset="0"/>
              <a:cs typeface="Times New Roman" panose="02020603050405020304" pitchFamily="18" charset="0"/>
            </a:rPr>
            <a:t>зразок</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перевірте</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свій</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артеріальний</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тиск</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або</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перевірте</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свої</a:t>
          </a:r>
          <a:r>
            <a:rPr lang="ru-RU" sz="1600" kern="1200" dirty="0" smtClean="0">
              <a:latin typeface="Times New Roman" panose="02020603050405020304" pitchFamily="18" charset="0"/>
              <a:cs typeface="Times New Roman" panose="02020603050405020304" pitchFamily="18" charset="0"/>
            </a:rPr>
            <a:t> </a:t>
          </a:r>
          <a:r>
            <a:rPr lang="uk-UA" sz="1600" kern="1200" dirty="0" smtClean="0">
              <a:latin typeface="Times New Roman" panose="02020603050405020304" pitchFamily="18" charset="0"/>
              <a:cs typeface="Times New Roman" panose="02020603050405020304" pitchFamily="18" charset="0"/>
            </a:rPr>
            <a:t>зуби», проведення екскурсій тощо;</a:t>
          </a:r>
          <a:endParaRPr lang="uk-UA" sz="1600" kern="1200" dirty="0">
            <a:latin typeface="Times New Roman" panose="02020603050405020304" pitchFamily="18" charset="0"/>
            <a:cs typeface="Times New Roman" panose="02020603050405020304" pitchFamily="18" charset="0"/>
          </a:endParaRPr>
        </a:p>
      </dsp:txBody>
      <dsp:txXfrm rot="10800000">
        <a:off x="2927976" y="3732"/>
        <a:ext cx="8262146" cy="1504359"/>
      </dsp:txXfrm>
    </dsp:sp>
    <dsp:sp modelId="{35C58516-5E7A-477F-B5A8-A2106ED8D49E}">
      <dsp:nvSpPr>
        <dsp:cNvPr id="0" name=""/>
        <dsp:cNvSpPr/>
      </dsp:nvSpPr>
      <dsp:spPr>
        <a:xfrm>
          <a:off x="1799706" y="3732"/>
          <a:ext cx="1504359" cy="1504359"/>
        </a:xfrm>
        <a:prstGeom prst="ellipse">
          <a:avLst/>
        </a:prstGeom>
        <a:blipFill rotWithShape="1">
          <a:blip xmlns:r="http://schemas.openxmlformats.org/officeDocument/2006/relationships" r:embed="rId1"/>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44AA50-090E-4AE1-BE94-1D7393E66614}">
      <dsp:nvSpPr>
        <dsp:cNvPr id="0" name=""/>
        <dsp:cNvSpPr/>
      </dsp:nvSpPr>
      <dsp:spPr>
        <a:xfrm rot="10800000">
          <a:off x="2551886" y="1957153"/>
          <a:ext cx="8638236" cy="1504359"/>
        </a:xfrm>
        <a:prstGeom prst="homePlat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3381" tIns="60960" rIns="113792" bIns="60960" numCol="1" spcCol="1270" anchor="ctr" anchorCtr="0">
          <a:noAutofit/>
        </a:bodyPr>
        <a:lstStyle/>
        <a:p>
          <a:pPr lvl="0" algn="ctr" defTabSz="711200">
            <a:lnSpc>
              <a:spcPct val="100000"/>
            </a:lnSpc>
            <a:spcBef>
              <a:spcPct val="0"/>
            </a:spcBef>
            <a:spcAft>
              <a:spcPct val="35000"/>
            </a:spcAft>
          </a:pPr>
          <a:r>
            <a:rPr lang="ru-RU" sz="1600" kern="1200" dirty="0" err="1" smtClean="0">
              <a:latin typeface="Times New Roman" panose="02020603050405020304" pitchFamily="18" charset="0"/>
              <a:cs typeface="Times New Roman" panose="02020603050405020304" pitchFamily="18" charset="0"/>
            </a:rPr>
            <a:t>засоби</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масової</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інформації</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проведення</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прес-конференцій</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підготовка</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пресрелізів</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проведення</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круглих</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столів</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екскурсій</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тощо</a:t>
          </a:r>
          <a:r>
            <a:rPr lang="ru-RU" sz="1600" kern="1200" dirty="0" smtClean="0">
              <a:latin typeface="Times New Roman" panose="02020603050405020304" pitchFamily="18" charset="0"/>
              <a:cs typeface="Times New Roman" panose="02020603050405020304" pitchFamily="18" charset="0"/>
            </a:rPr>
            <a:t>);</a:t>
          </a:r>
          <a:endParaRPr lang="uk-UA" sz="1600" kern="1200" dirty="0">
            <a:latin typeface="Times New Roman" panose="02020603050405020304" pitchFamily="18" charset="0"/>
            <a:cs typeface="Times New Roman" panose="02020603050405020304" pitchFamily="18" charset="0"/>
          </a:endParaRPr>
        </a:p>
      </dsp:txBody>
      <dsp:txXfrm rot="10800000">
        <a:off x="2927976" y="1957153"/>
        <a:ext cx="8262146" cy="1504359"/>
      </dsp:txXfrm>
    </dsp:sp>
    <dsp:sp modelId="{FD4E648A-1936-42C0-85BD-69658D3BCBE4}">
      <dsp:nvSpPr>
        <dsp:cNvPr id="0" name=""/>
        <dsp:cNvSpPr/>
      </dsp:nvSpPr>
      <dsp:spPr>
        <a:xfrm>
          <a:off x="1799706" y="1957153"/>
          <a:ext cx="1504359" cy="1504359"/>
        </a:xfrm>
        <a:prstGeom prst="ellipse">
          <a:avLst/>
        </a:prstGeom>
        <a:blipFill rotWithShape="1">
          <a:blip xmlns:r="http://schemas.openxmlformats.org/officeDocument/2006/relationships" r:embed="rId2"/>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18C23B-7D3B-4347-A713-35750324CC63}">
      <dsp:nvSpPr>
        <dsp:cNvPr id="0" name=""/>
        <dsp:cNvSpPr/>
      </dsp:nvSpPr>
      <dsp:spPr>
        <a:xfrm rot="10800000">
          <a:off x="2551886" y="3910575"/>
          <a:ext cx="8638236" cy="1504359"/>
        </a:xfrm>
        <a:prstGeom prst="homePlat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3381" tIns="45720" rIns="85344" bIns="45720" numCol="1" spcCol="1270" anchor="ctr" anchorCtr="0">
          <a:noAutofit/>
        </a:bodyPr>
        <a:lstStyle/>
        <a:p>
          <a:pPr lvl="0" algn="ctr" defTabSz="533400">
            <a:lnSpc>
              <a:spcPct val="100000"/>
            </a:lnSpc>
            <a:spcBef>
              <a:spcPct val="0"/>
            </a:spcBef>
            <a:spcAft>
              <a:spcPct val="35000"/>
            </a:spcAft>
          </a:pPr>
          <a:r>
            <a:rPr lang="uk-UA" sz="1200" kern="1200" dirty="0" smtClean="0">
              <a:latin typeface="Times New Roman" panose="02020603050405020304" pitchFamily="18" charset="0"/>
              <a:cs typeface="Times New Roman" panose="02020603050405020304" pitchFamily="18" charset="0"/>
            </a:rPr>
            <a:t>співробітники компанії. «</a:t>
          </a:r>
          <a:r>
            <a:rPr lang="en-US" sz="1200" kern="1200" dirty="0" smtClean="0">
              <a:latin typeface="Times New Roman" panose="02020603050405020304" pitchFamily="18" charset="0"/>
              <a:cs typeface="Times New Roman" panose="02020603050405020304" pitchFamily="18" charset="0"/>
            </a:rPr>
            <a:t>PR begins at home» – «PR </a:t>
          </a:r>
          <a:r>
            <a:rPr lang="uk-UA" sz="1200" kern="1200" dirty="0" smtClean="0">
              <a:latin typeface="Times New Roman" panose="02020603050405020304" pitchFamily="18" charset="0"/>
              <a:cs typeface="Times New Roman" panose="02020603050405020304" pitchFamily="18" charset="0"/>
            </a:rPr>
            <a:t>починається від дому». </a:t>
          </a:r>
          <a:r>
            <a:rPr lang="ru-RU" sz="1200" kern="1200" dirty="0" err="1" smtClean="0">
              <a:latin typeface="Times New Roman" panose="02020603050405020304" pitchFamily="18" charset="0"/>
              <a:cs typeface="Times New Roman" panose="02020603050405020304" pitchFamily="18" charset="0"/>
            </a:rPr>
            <a:t>Кожний</a:t>
          </a:r>
          <a:r>
            <a:rPr lang="ru-RU" sz="1200" kern="1200" dirty="0" smtClean="0">
              <a:latin typeface="Times New Roman" panose="02020603050405020304" pitchFamily="18" charset="0"/>
              <a:cs typeface="Times New Roman" panose="02020603050405020304" pitchFamily="18" charset="0"/>
            </a:rPr>
            <a:t> </a:t>
          </a:r>
          <a:r>
            <a:rPr lang="ru-RU" sz="1200" kern="1200" dirty="0" err="1" smtClean="0">
              <a:latin typeface="Times New Roman" panose="02020603050405020304" pitchFamily="18" charset="0"/>
              <a:cs typeface="Times New Roman" panose="02020603050405020304" pitchFamily="18" charset="0"/>
            </a:rPr>
            <a:t>співробітник</a:t>
          </a:r>
          <a:r>
            <a:rPr lang="ru-RU" sz="1200" kern="1200" dirty="0" smtClean="0">
              <a:latin typeface="Times New Roman" panose="02020603050405020304" pitchFamily="18" charset="0"/>
              <a:cs typeface="Times New Roman" panose="02020603050405020304" pitchFamily="18" charset="0"/>
            </a:rPr>
            <a:t> </a:t>
          </a:r>
          <a:r>
            <a:rPr lang="ru-RU" sz="1200" kern="1200" dirty="0" err="1" smtClean="0">
              <a:latin typeface="Times New Roman" panose="02020603050405020304" pitchFamily="18" charset="0"/>
              <a:cs typeface="Times New Roman" panose="02020603050405020304" pitchFamily="18" charset="0"/>
            </a:rPr>
            <a:t>компанії</a:t>
          </a:r>
          <a:r>
            <a:rPr lang="ru-RU" sz="1200" kern="1200" dirty="0" smtClean="0">
              <a:latin typeface="Times New Roman" panose="02020603050405020304" pitchFamily="18" charset="0"/>
              <a:cs typeface="Times New Roman" panose="02020603050405020304" pitchFamily="18" charset="0"/>
            </a:rPr>
            <a:t> є </a:t>
          </a:r>
          <a:r>
            <a:rPr lang="ru-RU" sz="1200" kern="1200" dirty="0" err="1" smtClean="0">
              <a:latin typeface="Times New Roman" panose="02020603050405020304" pitchFamily="18" charset="0"/>
              <a:cs typeface="Times New Roman" panose="02020603050405020304" pitchFamily="18" charset="0"/>
            </a:rPr>
            <a:t>носієм</a:t>
          </a:r>
          <a:r>
            <a:rPr lang="ru-RU" sz="1200" kern="1200" dirty="0" smtClean="0">
              <a:latin typeface="Times New Roman" panose="02020603050405020304" pitchFamily="18" charset="0"/>
              <a:cs typeface="Times New Roman" panose="02020603050405020304" pitchFamily="18" charset="0"/>
            </a:rPr>
            <a:t> </a:t>
          </a:r>
          <a:r>
            <a:rPr lang="ru-RU" sz="1200" kern="1200" dirty="0" err="1" smtClean="0">
              <a:latin typeface="Times New Roman" panose="02020603050405020304" pitchFamily="18" charset="0"/>
              <a:cs typeface="Times New Roman" panose="02020603050405020304" pitchFamily="18" charset="0"/>
            </a:rPr>
            <a:t>інформації</a:t>
          </a:r>
          <a:r>
            <a:rPr lang="ru-RU" sz="1200" kern="1200" dirty="0" smtClean="0">
              <a:latin typeface="Times New Roman" panose="02020603050405020304" pitchFamily="18" charset="0"/>
              <a:cs typeface="Times New Roman" panose="02020603050405020304" pitchFamily="18" charset="0"/>
            </a:rPr>
            <a:t>. </a:t>
          </a:r>
          <a:r>
            <a:rPr lang="ru-RU" sz="1200" kern="1200" dirty="0" err="1" smtClean="0">
              <a:latin typeface="Times New Roman" panose="02020603050405020304" pitchFamily="18" charset="0"/>
              <a:cs typeface="Times New Roman" panose="02020603050405020304" pitchFamily="18" charset="0"/>
            </a:rPr>
            <a:t>Які</a:t>
          </a:r>
          <a:r>
            <a:rPr lang="ru-RU" sz="1200" kern="1200" dirty="0" smtClean="0">
              <a:latin typeface="Times New Roman" panose="02020603050405020304" pitchFamily="18" charset="0"/>
              <a:cs typeface="Times New Roman" panose="02020603050405020304" pitchFamily="18" charset="0"/>
            </a:rPr>
            <a:t> б </a:t>
          </a:r>
          <a:r>
            <a:rPr lang="ru-RU" sz="1200" kern="1200" dirty="0" err="1" smtClean="0">
              <a:latin typeface="Times New Roman" panose="02020603050405020304" pitchFamily="18" charset="0"/>
              <a:cs typeface="Times New Roman" panose="02020603050405020304" pitchFamily="18" charset="0"/>
            </a:rPr>
            <a:t>суворі</a:t>
          </a:r>
          <a:r>
            <a:rPr lang="ru-RU" sz="1200" kern="1200" dirty="0" smtClean="0">
              <a:latin typeface="Times New Roman" panose="02020603050405020304" pitchFamily="18" charset="0"/>
              <a:cs typeface="Times New Roman" panose="02020603050405020304" pitchFamily="18" charset="0"/>
            </a:rPr>
            <a:t> </a:t>
          </a:r>
          <a:r>
            <a:rPr lang="ru-RU" sz="1200" kern="1200" dirty="0" err="1" smtClean="0">
              <a:latin typeface="Times New Roman" panose="02020603050405020304" pitchFamily="18" charset="0"/>
              <a:cs typeface="Times New Roman" panose="02020603050405020304" pitchFamily="18" charset="0"/>
            </a:rPr>
            <a:t>контракти</a:t>
          </a:r>
          <a:r>
            <a:rPr lang="ru-RU" sz="1200" kern="1200" dirty="0" smtClean="0">
              <a:latin typeface="Times New Roman" panose="02020603050405020304" pitchFamily="18" charset="0"/>
              <a:cs typeface="Times New Roman" panose="02020603050405020304" pitchFamily="18" charset="0"/>
            </a:rPr>
            <a:t> не </a:t>
          </a:r>
          <a:r>
            <a:rPr lang="ru-RU" sz="1200" kern="1200" dirty="0" err="1" smtClean="0">
              <a:latin typeface="Times New Roman" panose="02020603050405020304" pitchFamily="18" charset="0"/>
              <a:cs typeface="Times New Roman" panose="02020603050405020304" pitchFamily="18" charset="0"/>
            </a:rPr>
            <a:t>підписувалися</a:t>
          </a:r>
          <a:r>
            <a:rPr lang="ru-RU" sz="1200" kern="1200" dirty="0" smtClean="0">
              <a:latin typeface="Times New Roman" panose="02020603050405020304" pitchFamily="18" charset="0"/>
              <a:cs typeface="Times New Roman" panose="02020603050405020304" pitchFamily="18" charset="0"/>
            </a:rPr>
            <a:t> </a:t>
          </a:r>
          <a:r>
            <a:rPr lang="ru-RU" sz="1200" kern="1200" dirty="0" err="1" smtClean="0">
              <a:latin typeface="Times New Roman" panose="02020603050405020304" pitchFamily="18" charset="0"/>
              <a:cs typeface="Times New Roman" panose="02020603050405020304" pitchFamily="18" charset="0"/>
            </a:rPr>
            <a:t>співробітниками</a:t>
          </a:r>
          <a:r>
            <a:rPr lang="ru-RU" sz="1200" kern="1200" dirty="0" smtClean="0">
              <a:latin typeface="Times New Roman" panose="02020603050405020304" pitchFamily="18" charset="0"/>
              <a:cs typeface="Times New Roman" panose="02020603050405020304" pitchFamily="18" charset="0"/>
            </a:rPr>
            <a:t> </a:t>
          </a:r>
          <a:r>
            <a:rPr lang="ru-RU" sz="1200" kern="1200" dirty="0" err="1" smtClean="0">
              <a:latin typeface="Times New Roman" panose="02020603050405020304" pitchFamily="18" charset="0"/>
              <a:cs typeface="Times New Roman" panose="02020603050405020304" pitchFamily="18" charset="0"/>
            </a:rPr>
            <a:t>компанії</a:t>
          </a:r>
          <a:r>
            <a:rPr lang="ru-RU" sz="1200" kern="1200" dirty="0" smtClean="0">
              <a:latin typeface="Times New Roman" panose="02020603050405020304" pitchFamily="18" charset="0"/>
              <a:cs typeface="Times New Roman" panose="02020603050405020304" pitchFamily="18" charset="0"/>
            </a:rPr>
            <a:t> з </a:t>
          </a:r>
          <a:r>
            <a:rPr lang="ru-RU" sz="1200" kern="1200" dirty="0" err="1" smtClean="0">
              <a:latin typeface="Times New Roman" panose="02020603050405020304" pitchFamily="18" charset="0"/>
              <a:cs typeface="Times New Roman" panose="02020603050405020304" pitchFamily="18" charset="0"/>
            </a:rPr>
            <a:t>її</a:t>
          </a:r>
          <a:r>
            <a:rPr lang="ru-RU" sz="1200" kern="1200" dirty="0" smtClean="0">
              <a:latin typeface="Times New Roman" panose="02020603050405020304" pitchFamily="18" charset="0"/>
              <a:cs typeface="Times New Roman" panose="02020603050405020304" pitchFamily="18" charset="0"/>
            </a:rPr>
            <a:t> </a:t>
          </a:r>
          <a:r>
            <a:rPr lang="ru-RU" sz="1200" kern="1200" dirty="0" err="1" smtClean="0">
              <a:latin typeface="Times New Roman" panose="02020603050405020304" pitchFamily="18" charset="0"/>
              <a:cs typeface="Times New Roman" panose="02020603050405020304" pitchFamily="18" charset="0"/>
            </a:rPr>
            <a:t>керівництвом</a:t>
          </a:r>
          <a:r>
            <a:rPr lang="ru-RU" sz="1200" kern="1200" dirty="0" smtClean="0">
              <a:latin typeface="Times New Roman" panose="02020603050405020304" pitchFamily="18" charset="0"/>
              <a:cs typeface="Times New Roman" panose="02020603050405020304" pitchFamily="18" charset="0"/>
            </a:rPr>
            <a:t> </a:t>
          </a:r>
          <a:r>
            <a:rPr lang="ru-RU" sz="1200" kern="1200" dirty="0" err="1" smtClean="0">
              <a:latin typeface="Times New Roman" panose="02020603050405020304" pitchFamily="18" charset="0"/>
              <a:cs typeface="Times New Roman" panose="02020603050405020304" pitchFamily="18" charset="0"/>
            </a:rPr>
            <a:t>щодо</a:t>
          </a:r>
          <a:r>
            <a:rPr lang="ru-RU" sz="1200" kern="1200" dirty="0" smtClean="0">
              <a:latin typeface="Times New Roman" panose="02020603050405020304" pitchFamily="18" charset="0"/>
              <a:cs typeface="Times New Roman" panose="02020603050405020304" pitchFamily="18" charset="0"/>
            </a:rPr>
            <a:t> </a:t>
          </a:r>
          <a:r>
            <a:rPr lang="ru-RU" sz="1200" kern="1200" dirty="0" err="1" smtClean="0">
              <a:latin typeface="Times New Roman" panose="02020603050405020304" pitchFamily="18" charset="0"/>
              <a:cs typeface="Times New Roman" panose="02020603050405020304" pitchFamily="18" charset="0"/>
            </a:rPr>
            <a:t>нерозголошення</a:t>
          </a:r>
          <a:r>
            <a:rPr lang="ru-RU" sz="1200" kern="1200" dirty="0" smtClean="0">
              <a:latin typeface="Times New Roman" panose="02020603050405020304" pitchFamily="18" charset="0"/>
              <a:cs typeface="Times New Roman" panose="02020603050405020304" pitchFamily="18" charset="0"/>
            </a:rPr>
            <a:t> </a:t>
          </a:r>
          <a:r>
            <a:rPr lang="uk-UA" sz="1200" kern="1200" dirty="0" smtClean="0">
              <a:latin typeface="Times New Roman" panose="02020603050405020304" pitchFamily="18" charset="0"/>
              <a:cs typeface="Times New Roman" panose="02020603050405020304" pitchFamily="18" charset="0"/>
            </a:rPr>
            <a:t>«комерційної інформації», кодексу поведінки співробітників, все рівно співробітники є </a:t>
          </a:r>
          <a:r>
            <a:rPr lang="ru-RU" sz="1200" kern="1200" dirty="0" err="1" smtClean="0">
              <a:latin typeface="Times New Roman" panose="02020603050405020304" pitchFamily="18" charset="0"/>
              <a:cs typeface="Times New Roman" panose="02020603050405020304" pitchFamily="18" charset="0"/>
            </a:rPr>
            <a:t>живими</a:t>
          </a:r>
          <a:r>
            <a:rPr lang="ru-RU" sz="1200" kern="1200" dirty="0" smtClean="0">
              <a:latin typeface="Times New Roman" panose="02020603050405020304" pitchFamily="18" charset="0"/>
              <a:cs typeface="Times New Roman" panose="02020603050405020304" pitchFamily="18" charset="0"/>
            </a:rPr>
            <a:t> людьми, </a:t>
          </a:r>
          <a:r>
            <a:rPr lang="ru-RU" sz="1200" kern="1200" dirty="0" err="1" smtClean="0">
              <a:latin typeface="Times New Roman" panose="02020603050405020304" pitchFamily="18" charset="0"/>
              <a:cs typeface="Times New Roman" panose="02020603050405020304" pitchFamily="18" charset="0"/>
            </a:rPr>
            <a:t>які</a:t>
          </a:r>
          <a:r>
            <a:rPr lang="ru-RU" sz="1200" kern="1200" dirty="0" smtClean="0">
              <a:latin typeface="Times New Roman" panose="02020603050405020304" pitchFamily="18" charset="0"/>
              <a:cs typeface="Times New Roman" panose="02020603050405020304" pitchFamily="18" charset="0"/>
            </a:rPr>
            <a:t> </a:t>
          </a:r>
          <a:r>
            <a:rPr lang="ru-RU" sz="1200" kern="1200" dirty="0" err="1" smtClean="0">
              <a:latin typeface="Times New Roman" panose="02020603050405020304" pitchFamily="18" charset="0"/>
              <a:cs typeface="Times New Roman" panose="02020603050405020304" pitchFamily="18" charset="0"/>
            </a:rPr>
            <a:t>висловлюють</a:t>
          </a:r>
          <a:r>
            <a:rPr lang="ru-RU" sz="1200" kern="1200" dirty="0" smtClean="0">
              <a:latin typeface="Times New Roman" panose="02020603050405020304" pitchFamily="18" charset="0"/>
              <a:cs typeface="Times New Roman" panose="02020603050405020304" pitchFamily="18" charset="0"/>
            </a:rPr>
            <a:t> </a:t>
          </a:r>
          <a:r>
            <a:rPr lang="ru-RU" sz="1200" kern="1200" dirty="0" err="1" smtClean="0">
              <a:latin typeface="Times New Roman" panose="02020603050405020304" pitchFamily="18" charset="0"/>
              <a:cs typeface="Times New Roman" panose="02020603050405020304" pitchFamily="18" charset="0"/>
            </a:rPr>
            <a:t>свої</a:t>
          </a:r>
          <a:r>
            <a:rPr lang="ru-RU" sz="1200" kern="1200" dirty="0" smtClean="0">
              <a:latin typeface="Times New Roman" panose="02020603050405020304" pitchFamily="18" charset="0"/>
              <a:cs typeface="Times New Roman" panose="02020603050405020304" pitchFamily="18" charset="0"/>
            </a:rPr>
            <a:t> </a:t>
          </a:r>
          <a:r>
            <a:rPr lang="ru-RU" sz="1200" kern="1200" dirty="0" err="1" smtClean="0">
              <a:latin typeface="Times New Roman" panose="02020603050405020304" pitchFamily="18" charset="0"/>
              <a:cs typeface="Times New Roman" panose="02020603050405020304" pitchFamily="18" charset="0"/>
            </a:rPr>
            <a:t>емоції</a:t>
          </a:r>
          <a:r>
            <a:rPr lang="ru-RU" sz="1200" kern="1200" dirty="0" smtClean="0">
              <a:latin typeface="Times New Roman" panose="02020603050405020304" pitchFamily="18" charset="0"/>
              <a:cs typeface="Times New Roman" panose="02020603050405020304" pitchFamily="18" charset="0"/>
            </a:rPr>
            <a:t>, </a:t>
          </a:r>
          <a:r>
            <a:rPr lang="ru-RU" sz="1200" kern="1200" dirty="0" err="1" smtClean="0">
              <a:latin typeface="Times New Roman" panose="02020603050405020304" pitchFamily="18" charset="0"/>
              <a:cs typeface="Times New Roman" panose="02020603050405020304" pitchFamily="18" charset="0"/>
            </a:rPr>
            <a:t>оцінки</a:t>
          </a:r>
          <a:r>
            <a:rPr lang="ru-RU" sz="1200" kern="1200" dirty="0" smtClean="0">
              <a:latin typeface="Times New Roman" panose="02020603050405020304" pitchFamily="18" charset="0"/>
              <a:cs typeface="Times New Roman" panose="02020603050405020304" pitchFamily="18" charset="0"/>
            </a:rPr>
            <a:t>, в тому </a:t>
          </a:r>
          <a:r>
            <a:rPr lang="ru-RU" sz="1200" kern="1200" dirty="0" err="1" smtClean="0">
              <a:latin typeface="Times New Roman" panose="02020603050405020304" pitchFamily="18" charset="0"/>
              <a:cs typeface="Times New Roman" panose="02020603050405020304" pitchFamily="18" charset="0"/>
            </a:rPr>
            <a:t>числі</a:t>
          </a:r>
          <a:r>
            <a:rPr lang="ru-RU" sz="1200" kern="1200" dirty="0" smtClean="0">
              <a:latin typeface="Times New Roman" panose="02020603050405020304" pitchFamily="18" charset="0"/>
              <a:cs typeface="Times New Roman" panose="02020603050405020304" pitchFamily="18" charset="0"/>
            </a:rPr>
            <a:t> поза межами </a:t>
          </a:r>
          <a:r>
            <a:rPr lang="ru-RU" sz="1200" kern="1200" dirty="0" err="1" smtClean="0">
              <a:latin typeface="Times New Roman" panose="02020603050405020304" pitchFamily="18" charset="0"/>
              <a:cs typeface="Times New Roman" panose="02020603050405020304" pitchFamily="18" charset="0"/>
            </a:rPr>
            <a:t>компанії</a:t>
          </a:r>
          <a:r>
            <a:rPr lang="ru-RU" sz="1200" kern="1200" dirty="0" smtClean="0">
              <a:latin typeface="Times New Roman" panose="02020603050405020304" pitchFamily="18" charset="0"/>
              <a:cs typeface="Times New Roman" panose="02020603050405020304" pitchFamily="18" charset="0"/>
            </a:rPr>
            <a:t>. </a:t>
          </a:r>
          <a:r>
            <a:rPr lang="ru-RU" sz="1200" kern="1200" dirty="0" err="1" smtClean="0">
              <a:latin typeface="Times New Roman" panose="02020603050405020304" pitchFamily="18" charset="0"/>
              <a:cs typeface="Times New Roman" panose="02020603050405020304" pitchFamily="18" charset="0"/>
            </a:rPr>
            <a:t>Важливо</a:t>
          </a:r>
          <a:r>
            <a:rPr lang="ru-RU" sz="1200" kern="1200" dirty="0" smtClean="0">
              <a:latin typeface="Times New Roman" panose="02020603050405020304" pitchFamily="18" charset="0"/>
              <a:cs typeface="Times New Roman" panose="02020603050405020304" pitchFamily="18" charset="0"/>
            </a:rPr>
            <a:t>, </a:t>
          </a:r>
          <a:r>
            <a:rPr lang="ru-RU" sz="1200" kern="1200" dirty="0" err="1" smtClean="0">
              <a:latin typeface="Times New Roman" panose="02020603050405020304" pitchFamily="18" charset="0"/>
              <a:cs typeface="Times New Roman" panose="02020603050405020304" pitchFamily="18" charset="0"/>
            </a:rPr>
            <a:t>щоб</a:t>
          </a:r>
          <a:r>
            <a:rPr lang="ru-RU" sz="1200" kern="1200" dirty="0" smtClean="0">
              <a:latin typeface="Times New Roman" panose="02020603050405020304" pitchFamily="18" charset="0"/>
              <a:cs typeface="Times New Roman" panose="02020603050405020304" pitchFamily="18" charset="0"/>
            </a:rPr>
            <a:t> у </a:t>
          </a:r>
          <a:r>
            <a:rPr lang="ru-RU" sz="1200" kern="1200" dirty="0" err="1" smtClean="0">
              <a:latin typeface="Times New Roman" panose="02020603050405020304" pitchFamily="18" charset="0"/>
              <a:cs typeface="Times New Roman" panose="02020603050405020304" pitchFamily="18" charset="0"/>
            </a:rPr>
            <a:t>співробітників</a:t>
          </a:r>
          <a:r>
            <a:rPr lang="ru-RU" sz="1200" kern="1200" dirty="0" smtClean="0">
              <a:latin typeface="Times New Roman" panose="02020603050405020304" pitchFamily="18" charset="0"/>
              <a:cs typeface="Times New Roman" panose="02020603050405020304" pitchFamily="18" charset="0"/>
            </a:rPr>
            <a:t> </a:t>
          </a:r>
          <a:r>
            <a:rPr lang="ru-RU" sz="1200" kern="1200" dirty="0" err="1" smtClean="0">
              <a:latin typeface="Times New Roman" panose="02020603050405020304" pitchFamily="18" charset="0"/>
              <a:cs typeface="Times New Roman" panose="02020603050405020304" pitchFamily="18" charset="0"/>
            </a:rPr>
            <a:t>був</a:t>
          </a:r>
          <a:r>
            <a:rPr lang="ru-RU" sz="1200" kern="1200" dirty="0" smtClean="0">
              <a:latin typeface="Times New Roman" panose="02020603050405020304" pitchFamily="18" charset="0"/>
              <a:cs typeface="Times New Roman" panose="02020603050405020304" pitchFamily="18" charset="0"/>
            </a:rPr>
            <a:t> «</a:t>
          </a:r>
          <a:r>
            <a:rPr lang="ru-RU" sz="1200" kern="1200" dirty="0" err="1" smtClean="0">
              <a:latin typeface="Times New Roman" panose="02020603050405020304" pitchFamily="18" charset="0"/>
              <a:cs typeface="Times New Roman" panose="02020603050405020304" pitchFamily="18" charset="0"/>
            </a:rPr>
            <a:t>позитивний</a:t>
          </a:r>
          <a:r>
            <a:rPr lang="ru-RU" sz="1200" kern="1200" dirty="0" smtClean="0">
              <a:latin typeface="Times New Roman" panose="02020603050405020304" pitchFamily="18" charset="0"/>
              <a:cs typeface="Times New Roman" panose="02020603050405020304" pitchFamily="18" charset="0"/>
            </a:rPr>
            <a:t> дух», </a:t>
          </a:r>
          <a:r>
            <a:rPr lang="ru-RU" sz="1200" kern="1200" dirty="0" err="1" smtClean="0">
              <a:latin typeface="Times New Roman" panose="02020603050405020304" pitchFamily="18" charset="0"/>
              <a:cs typeface="Times New Roman" panose="02020603050405020304" pitchFamily="18" charset="0"/>
            </a:rPr>
            <a:t>позитивне</a:t>
          </a:r>
          <a:r>
            <a:rPr lang="ru-RU" sz="1200" kern="1200" dirty="0" smtClean="0">
              <a:latin typeface="Times New Roman" panose="02020603050405020304" pitchFamily="18" charset="0"/>
              <a:cs typeface="Times New Roman" panose="02020603050405020304" pitchFamily="18" charset="0"/>
            </a:rPr>
            <a:t> </a:t>
          </a:r>
          <a:r>
            <a:rPr lang="ru-RU" sz="1200" kern="1200" dirty="0" err="1" smtClean="0">
              <a:latin typeface="Times New Roman" panose="02020603050405020304" pitchFamily="18" charset="0"/>
              <a:cs typeface="Times New Roman" panose="02020603050405020304" pitchFamily="18" charset="0"/>
            </a:rPr>
            <a:t>ставлення</a:t>
          </a:r>
          <a:r>
            <a:rPr lang="ru-RU" sz="1200" kern="1200" dirty="0" smtClean="0">
              <a:latin typeface="Times New Roman" panose="02020603050405020304" pitchFamily="18" charset="0"/>
              <a:cs typeface="Times New Roman" panose="02020603050405020304" pitchFamily="18" charset="0"/>
            </a:rPr>
            <a:t> до </a:t>
          </a:r>
          <a:r>
            <a:rPr lang="ru-RU" sz="1200" kern="1200" dirty="0" err="1" smtClean="0">
              <a:latin typeface="Times New Roman" panose="02020603050405020304" pitchFamily="18" charset="0"/>
              <a:cs typeface="Times New Roman" panose="02020603050405020304" pitchFamily="18" charset="0"/>
            </a:rPr>
            <a:t>діяльності</a:t>
          </a:r>
          <a:r>
            <a:rPr lang="ru-RU" sz="1200" kern="1200" dirty="0" smtClean="0">
              <a:latin typeface="Times New Roman" panose="02020603050405020304" pitchFamily="18" charset="0"/>
              <a:cs typeface="Times New Roman" panose="02020603050405020304" pitchFamily="18" charset="0"/>
            </a:rPr>
            <a:t> </a:t>
          </a:r>
          <a:r>
            <a:rPr lang="ru-RU" sz="1200" kern="1200" dirty="0" err="1" smtClean="0">
              <a:latin typeface="Times New Roman" panose="02020603050405020304" pitchFamily="18" charset="0"/>
              <a:cs typeface="Times New Roman" panose="02020603050405020304" pitchFamily="18" charset="0"/>
            </a:rPr>
            <a:t>компанії</a:t>
          </a:r>
          <a:r>
            <a:rPr lang="ru-RU" sz="1200" kern="1200" dirty="0" smtClean="0">
              <a:latin typeface="Times New Roman" panose="02020603050405020304" pitchFamily="18" charset="0"/>
              <a:cs typeface="Times New Roman" panose="02020603050405020304" pitchFamily="18" charset="0"/>
            </a:rPr>
            <a:t>. Для </a:t>
          </a:r>
          <a:r>
            <a:rPr lang="ru-RU" sz="1200" kern="1200" dirty="0" err="1" smtClean="0">
              <a:latin typeface="Times New Roman" panose="02020603050405020304" pitchFamily="18" charset="0"/>
              <a:cs typeface="Times New Roman" panose="02020603050405020304" pitchFamily="18" charset="0"/>
            </a:rPr>
            <a:t>цього</a:t>
          </a:r>
          <a:r>
            <a:rPr lang="ru-RU" sz="1200" kern="1200" dirty="0" smtClean="0">
              <a:latin typeface="Times New Roman" panose="02020603050405020304" pitchFamily="18" charset="0"/>
              <a:cs typeface="Times New Roman" panose="02020603050405020304" pitchFamily="18" charset="0"/>
            </a:rPr>
            <a:t> </a:t>
          </a:r>
          <a:r>
            <a:rPr lang="ru-RU" sz="1200" kern="1200" dirty="0" err="1" smtClean="0">
              <a:latin typeface="Times New Roman" panose="02020603050405020304" pitchFamily="18" charset="0"/>
              <a:cs typeface="Times New Roman" panose="02020603050405020304" pitchFamily="18" charset="0"/>
            </a:rPr>
            <a:t>потрібні</a:t>
          </a:r>
          <a:r>
            <a:rPr lang="ru-RU" sz="1200" kern="1200" dirty="0" smtClean="0">
              <a:latin typeface="Times New Roman" panose="02020603050405020304" pitchFamily="18" charset="0"/>
              <a:cs typeface="Times New Roman" panose="02020603050405020304" pitchFamily="18" charset="0"/>
            </a:rPr>
            <a:t> і </a:t>
          </a:r>
          <a:r>
            <a:rPr lang="ru-RU" sz="1200" kern="1200" dirty="0" err="1" smtClean="0">
              <a:latin typeface="Times New Roman" panose="02020603050405020304" pitchFamily="18" charset="0"/>
              <a:cs typeface="Times New Roman" panose="02020603050405020304" pitchFamily="18" charset="0"/>
            </a:rPr>
            <a:t>внутрішні</a:t>
          </a:r>
          <a:r>
            <a:rPr lang="ru-RU" sz="1200" kern="1200" dirty="0" smtClean="0">
              <a:latin typeface="Times New Roman" panose="02020603050405020304" pitchFamily="18" charset="0"/>
              <a:cs typeface="Times New Roman" panose="02020603050405020304" pitchFamily="18" charset="0"/>
            </a:rPr>
            <a:t> </a:t>
          </a:r>
          <a:r>
            <a:rPr lang="ru-RU" sz="1200" kern="1200" dirty="0" err="1" smtClean="0">
              <a:latin typeface="Times New Roman" panose="02020603050405020304" pitchFamily="18" charset="0"/>
              <a:cs typeface="Times New Roman" panose="02020603050405020304" pitchFamily="18" charset="0"/>
            </a:rPr>
            <a:t>акції</a:t>
          </a:r>
          <a:r>
            <a:rPr lang="ru-RU" sz="1200" kern="1200" dirty="0" smtClean="0">
              <a:latin typeface="Times New Roman" panose="02020603050405020304" pitchFamily="18" charset="0"/>
              <a:cs typeface="Times New Roman" panose="02020603050405020304" pitchFamily="18" charset="0"/>
            </a:rPr>
            <a:t> – </a:t>
          </a:r>
          <a:r>
            <a:rPr lang="ru-RU" sz="1200" kern="1200" dirty="0" err="1" smtClean="0">
              <a:latin typeface="Times New Roman" panose="02020603050405020304" pitchFamily="18" charset="0"/>
              <a:cs typeface="Times New Roman" panose="02020603050405020304" pitchFamily="18" charset="0"/>
            </a:rPr>
            <a:t>соціального</a:t>
          </a:r>
          <a:r>
            <a:rPr lang="ru-RU" sz="1200" kern="1200" dirty="0" smtClean="0">
              <a:latin typeface="Times New Roman" panose="02020603050405020304" pitchFamily="18" charset="0"/>
              <a:cs typeface="Times New Roman" panose="02020603050405020304" pitchFamily="18" charset="0"/>
            </a:rPr>
            <a:t> характеру, </a:t>
          </a:r>
          <a:r>
            <a:rPr lang="ru-RU" sz="1200" kern="1200" dirty="0" err="1" smtClean="0">
              <a:latin typeface="Times New Roman" panose="02020603050405020304" pitchFamily="18" charset="0"/>
              <a:cs typeface="Times New Roman" panose="02020603050405020304" pitchFamily="18" charset="0"/>
            </a:rPr>
            <a:t>створення</a:t>
          </a:r>
          <a:r>
            <a:rPr lang="ru-RU" sz="1200" kern="1200" dirty="0" smtClean="0">
              <a:latin typeface="Times New Roman" panose="02020603050405020304" pitchFamily="18" charset="0"/>
              <a:cs typeface="Times New Roman" panose="02020603050405020304" pitchFamily="18" charset="0"/>
            </a:rPr>
            <a:t> </a:t>
          </a:r>
          <a:r>
            <a:rPr lang="ru-RU" sz="1200" kern="1200" dirty="0" err="1" smtClean="0">
              <a:latin typeface="Times New Roman" panose="02020603050405020304" pitchFamily="18" charset="0"/>
              <a:cs typeface="Times New Roman" panose="02020603050405020304" pitchFamily="18" charset="0"/>
            </a:rPr>
            <a:t>відповідної</a:t>
          </a:r>
          <a:r>
            <a:rPr lang="ru-RU" sz="1200" kern="1200" dirty="0" smtClean="0">
              <a:latin typeface="Times New Roman" panose="02020603050405020304" pitchFamily="18" charset="0"/>
              <a:cs typeface="Times New Roman" panose="02020603050405020304" pitchFamily="18" charset="0"/>
            </a:rPr>
            <a:t> морально-</a:t>
          </a:r>
          <a:r>
            <a:rPr lang="ru-RU" sz="1200" kern="1200" dirty="0" err="1" smtClean="0">
              <a:latin typeface="Times New Roman" panose="02020603050405020304" pitchFamily="18" charset="0"/>
              <a:cs typeface="Times New Roman" panose="02020603050405020304" pitchFamily="18" charset="0"/>
            </a:rPr>
            <a:t>психологічної</a:t>
          </a:r>
          <a:r>
            <a:rPr lang="ru-RU" sz="1200" kern="1200" dirty="0" smtClean="0">
              <a:latin typeface="Times New Roman" panose="02020603050405020304" pitchFamily="18" charset="0"/>
              <a:cs typeface="Times New Roman" panose="02020603050405020304" pitchFamily="18" charset="0"/>
            </a:rPr>
            <a:t> </a:t>
          </a:r>
          <a:r>
            <a:rPr lang="ru-RU" sz="1200" kern="1200" dirty="0" err="1" smtClean="0">
              <a:latin typeface="Times New Roman" panose="02020603050405020304" pitchFamily="18" charset="0"/>
              <a:cs typeface="Times New Roman" panose="02020603050405020304" pitchFamily="18" charset="0"/>
            </a:rPr>
            <a:t>атмосфери</a:t>
          </a:r>
          <a:r>
            <a:rPr lang="ru-RU" sz="1200" kern="1200" dirty="0" smtClean="0">
              <a:latin typeface="Times New Roman" panose="02020603050405020304" pitchFamily="18" charset="0"/>
              <a:cs typeface="Times New Roman" panose="02020603050405020304" pitchFamily="18" charset="0"/>
            </a:rPr>
            <a:t>, духу </a:t>
          </a:r>
          <a:r>
            <a:rPr lang="ru-RU" sz="1200" kern="1200" dirty="0" err="1" smtClean="0">
              <a:latin typeface="Times New Roman" panose="02020603050405020304" pitchFamily="18" charset="0"/>
              <a:cs typeface="Times New Roman" panose="02020603050405020304" pitchFamily="18" charset="0"/>
            </a:rPr>
            <a:t>щирості</a:t>
          </a:r>
          <a:r>
            <a:rPr lang="ru-RU" sz="1200" kern="1200" dirty="0" smtClean="0">
              <a:latin typeface="Times New Roman" panose="02020603050405020304" pitchFamily="18" charset="0"/>
              <a:cs typeface="Times New Roman" panose="02020603050405020304" pitchFamily="18" charset="0"/>
            </a:rPr>
            <a:t> в </a:t>
          </a:r>
          <a:r>
            <a:rPr lang="ru-RU" sz="1200" kern="1200" dirty="0" err="1" smtClean="0">
              <a:latin typeface="Times New Roman" panose="02020603050405020304" pitchFamily="18" charset="0"/>
              <a:cs typeface="Times New Roman" panose="02020603050405020304" pitchFamily="18" charset="0"/>
            </a:rPr>
            <a:t>прагненні</a:t>
          </a:r>
          <a:r>
            <a:rPr lang="ru-RU" sz="1200" kern="1200" dirty="0" smtClean="0">
              <a:latin typeface="Times New Roman" panose="02020603050405020304" pitchFamily="18" charset="0"/>
              <a:cs typeface="Times New Roman" panose="02020603050405020304" pitchFamily="18" charset="0"/>
            </a:rPr>
            <a:t> </a:t>
          </a:r>
          <a:r>
            <a:rPr lang="ru-RU" sz="1200" kern="1200" dirty="0" err="1" smtClean="0">
              <a:latin typeface="Times New Roman" panose="02020603050405020304" pitchFamily="18" charset="0"/>
              <a:cs typeface="Times New Roman" panose="02020603050405020304" pitchFamily="18" charset="0"/>
            </a:rPr>
            <a:t>компанії</a:t>
          </a:r>
          <a:r>
            <a:rPr lang="ru-RU" sz="1200" kern="1200" dirty="0" smtClean="0">
              <a:latin typeface="Times New Roman" panose="02020603050405020304" pitchFamily="18" charset="0"/>
              <a:cs typeface="Times New Roman" panose="02020603050405020304" pitchFamily="18" charset="0"/>
            </a:rPr>
            <a:t> до </a:t>
          </a:r>
          <a:r>
            <a:rPr lang="ru-RU" sz="1200" kern="1200" dirty="0" err="1" smtClean="0">
              <a:latin typeface="Times New Roman" panose="02020603050405020304" pitchFamily="18" charset="0"/>
              <a:cs typeface="Times New Roman" panose="02020603050405020304" pitchFamily="18" charset="0"/>
            </a:rPr>
            <a:t>найкращого</a:t>
          </a:r>
          <a:r>
            <a:rPr lang="ru-RU" sz="1200" kern="1200" dirty="0" smtClean="0">
              <a:latin typeface="Times New Roman" panose="02020603050405020304" pitchFamily="18" charset="0"/>
              <a:cs typeface="Times New Roman" panose="02020603050405020304" pitchFamily="18" charset="0"/>
            </a:rPr>
            <a:t> </a:t>
          </a:r>
          <a:r>
            <a:rPr lang="ru-RU" sz="1200" kern="1200" dirty="0" err="1" smtClean="0">
              <a:latin typeface="Times New Roman" panose="02020603050405020304" pitchFamily="18" charset="0"/>
              <a:cs typeface="Times New Roman" panose="02020603050405020304" pitchFamily="18" charset="0"/>
            </a:rPr>
            <a:t>задоволення</a:t>
          </a:r>
          <a:r>
            <a:rPr lang="ru-RU" sz="1200" kern="1200" dirty="0" smtClean="0">
              <a:latin typeface="Times New Roman" panose="02020603050405020304" pitchFamily="18" charset="0"/>
              <a:cs typeface="Times New Roman" panose="02020603050405020304" pitchFamily="18" charset="0"/>
            </a:rPr>
            <a:t> потреб </a:t>
          </a:r>
          <a:r>
            <a:rPr lang="ru-RU" sz="1200" kern="1200" dirty="0" err="1" smtClean="0">
              <a:latin typeface="Times New Roman" panose="02020603050405020304" pitchFamily="18" charset="0"/>
              <a:cs typeface="Times New Roman" panose="02020603050405020304" pitchFamily="18" charset="0"/>
            </a:rPr>
            <a:t>споживачів</a:t>
          </a:r>
          <a:endParaRPr lang="uk-UA" sz="1200" kern="1200" dirty="0">
            <a:latin typeface="Times New Roman" panose="02020603050405020304" pitchFamily="18" charset="0"/>
            <a:cs typeface="Times New Roman" panose="02020603050405020304" pitchFamily="18" charset="0"/>
          </a:endParaRPr>
        </a:p>
      </dsp:txBody>
      <dsp:txXfrm rot="10800000">
        <a:off x="2927976" y="3910575"/>
        <a:ext cx="8262146" cy="1504359"/>
      </dsp:txXfrm>
    </dsp:sp>
    <dsp:sp modelId="{41939AC1-0E10-4360-9DE2-67A58C710F88}">
      <dsp:nvSpPr>
        <dsp:cNvPr id="0" name=""/>
        <dsp:cNvSpPr/>
      </dsp:nvSpPr>
      <dsp:spPr>
        <a:xfrm>
          <a:off x="1799706" y="3910575"/>
          <a:ext cx="1504359" cy="1504359"/>
        </a:xfrm>
        <a:prstGeom prst="ellipse">
          <a:avLst/>
        </a:prstGeom>
        <a:blipFill rotWithShape="1">
          <a:blip xmlns:r="http://schemas.openxmlformats.org/officeDocument/2006/relationships" r:embed="rId3"/>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7679ECFE-3D01-4DC2-8ED9-60A3CDE31F9D}" type="datetimeFigureOut">
              <a:rPr lang="uk-UA" smtClean="0"/>
              <a:t>06.02.2026</a:t>
            </a:fld>
            <a:endParaRPr lang="uk-UA"/>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uk-UA"/>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9BADE737-6F15-408B-A0AE-C377D73478D1}" type="slidenum">
              <a:rPr lang="uk-UA" smtClean="0"/>
              <a:t>‹#›</a:t>
            </a:fld>
            <a:endParaRPr lang="uk-UA"/>
          </a:p>
        </p:txBody>
      </p:sp>
    </p:spTree>
    <p:extLst>
      <p:ext uri="{BB962C8B-B14F-4D97-AF65-F5344CB8AC3E}">
        <p14:creationId xmlns:p14="http://schemas.microsoft.com/office/powerpoint/2010/main" val="2942310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679ECFE-3D01-4DC2-8ED9-60A3CDE31F9D}" type="datetimeFigureOut">
              <a:rPr lang="uk-UA" smtClean="0"/>
              <a:t>06.02.2026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9BADE737-6F15-408B-A0AE-C377D73478D1}" type="slidenum">
              <a:rPr lang="uk-UA" smtClean="0"/>
              <a:t>‹#›</a:t>
            </a:fld>
            <a:endParaRPr lang="uk-UA"/>
          </a:p>
        </p:txBody>
      </p:sp>
    </p:spTree>
    <p:extLst>
      <p:ext uri="{BB962C8B-B14F-4D97-AF65-F5344CB8AC3E}">
        <p14:creationId xmlns:p14="http://schemas.microsoft.com/office/powerpoint/2010/main" val="793411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7679ECFE-3D01-4DC2-8ED9-60A3CDE31F9D}" type="datetimeFigureOut">
              <a:rPr lang="uk-UA" smtClean="0"/>
              <a:t>06.02.2026</a:t>
            </a:fld>
            <a:endParaRPr lang="uk-UA"/>
          </a:p>
        </p:txBody>
      </p:sp>
      <p:sp>
        <p:nvSpPr>
          <p:cNvPr id="5" name="Footer Placeholder 4"/>
          <p:cNvSpPr>
            <a:spLocks noGrp="1"/>
          </p:cNvSpPr>
          <p:nvPr>
            <p:ph type="ftr" sz="quarter" idx="11"/>
          </p:nvPr>
        </p:nvSpPr>
        <p:spPr>
          <a:xfrm>
            <a:off x="774923" y="5951811"/>
            <a:ext cx="7896279" cy="365125"/>
          </a:xfrm>
        </p:spPr>
        <p:txBody>
          <a:bodyPr/>
          <a:lstStyle/>
          <a:p>
            <a:endParaRPr lang="uk-UA"/>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9BADE737-6F15-408B-A0AE-C377D73478D1}" type="slidenum">
              <a:rPr lang="uk-UA" smtClean="0"/>
              <a:t>‹#›</a:t>
            </a:fld>
            <a:endParaRPr lang="uk-UA"/>
          </a:p>
        </p:txBody>
      </p:sp>
    </p:spTree>
    <p:extLst>
      <p:ext uri="{BB962C8B-B14F-4D97-AF65-F5344CB8AC3E}">
        <p14:creationId xmlns:p14="http://schemas.microsoft.com/office/powerpoint/2010/main" val="1559140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679ECFE-3D01-4DC2-8ED9-60A3CDE31F9D}" type="datetimeFigureOut">
              <a:rPr lang="uk-UA" smtClean="0"/>
              <a:t>06.02.2026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a:xfrm>
            <a:off x="10558300" y="5956137"/>
            <a:ext cx="1052508" cy="365125"/>
          </a:xfrm>
        </p:spPr>
        <p:txBody>
          <a:bodyPr/>
          <a:lstStyle/>
          <a:p>
            <a:fld id="{9BADE737-6F15-408B-A0AE-C377D73478D1}" type="slidenum">
              <a:rPr lang="uk-UA" smtClean="0"/>
              <a:t>‹#›</a:t>
            </a:fld>
            <a:endParaRPr lang="uk-UA"/>
          </a:p>
        </p:txBody>
      </p:sp>
    </p:spTree>
    <p:extLst>
      <p:ext uri="{BB962C8B-B14F-4D97-AF65-F5344CB8AC3E}">
        <p14:creationId xmlns:p14="http://schemas.microsoft.com/office/powerpoint/2010/main" val="1944867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7679ECFE-3D01-4DC2-8ED9-60A3CDE31F9D}" type="datetimeFigureOut">
              <a:rPr lang="uk-UA" smtClean="0"/>
              <a:t>06.02.2026</a:t>
            </a:fld>
            <a:endParaRPr lang="uk-UA"/>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uk-UA"/>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9BADE737-6F15-408B-A0AE-C377D73478D1}" type="slidenum">
              <a:rPr lang="uk-UA" smtClean="0"/>
              <a:t>‹#›</a:t>
            </a:fld>
            <a:endParaRPr lang="uk-UA"/>
          </a:p>
        </p:txBody>
      </p:sp>
    </p:spTree>
    <p:extLst>
      <p:ext uri="{BB962C8B-B14F-4D97-AF65-F5344CB8AC3E}">
        <p14:creationId xmlns:p14="http://schemas.microsoft.com/office/powerpoint/2010/main" val="1210962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7679ECFE-3D01-4DC2-8ED9-60A3CDE31F9D}" type="datetimeFigureOut">
              <a:rPr lang="uk-UA" smtClean="0"/>
              <a:t>06.02.2026</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9BADE737-6F15-408B-A0AE-C377D73478D1}" type="slidenum">
              <a:rPr lang="uk-UA" smtClean="0"/>
              <a:t>‹#›</a:t>
            </a:fld>
            <a:endParaRPr lang="uk-UA"/>
          </a:p>
        </p:txBody>
      </p:sp>
    </p:spTree>
    <p:extLst>
      <p:ext uri="{BB962C8B-B14F-4D97-AF65-F5344CB8AC3E}">
        <p14:creationId xmlns:p14="http://schemas.microsoft.com/office/powerpoint/2010/main" val="916183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7679ECFE-3D01-4DC2-8ED9-60A3CDE31F9D}" type="datetimeFigureOut">
              <a:rPr lang="uk-UA" smtClean="0"/>
              <a:t>06.02.2026</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9BADE737-6F15-408B-A0AE-C377D73478D1}" type="slidenum">
              <a:rPr lang="uk-UA" smtClean="0"/>
              <a:t>‹#›</a:t>
            </a:fld>
            <a:endParaRPr lang="uk-UA"/>
          </a:p>
        </p:txBody>
      </p:sp>
    </p:spTree>
    <p:extLst>
      <p:ext uri="{BB962C8B-B14F-4D97-AF65-F5344CB8AC3E}">
        <p14:creationId xmlns:p14="http://schemas.microsoft.com/office/powerpoint/2010/main" val="4037417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679ECFE-3D01-4DC2-8ED9-60A3CDE31F9D}" type="datetimeFigureOut">
              <a:rPr lang="uk-UA" smtClean="0"/>
              <a:t>06.02.2026</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9BADE737-6F15-408B-A0AE-C377D73478D1}" type="slidenum">
              <a:rPr lang="uk-UA" smtClean="0"/>
              <a:t>‹#›</a:t>
            </a:fld>
            <a:endParaRPr lang="uk-UA"/>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ru-RU" smtClean="0"/>
              <a:t>Образец заголовка</a:t>
            </a:r>
            <a:endParaRPr lang="en-US" dirty="0"/>
          </a:p>
        </p:txBody>
      </p:sp>
    </p:spTree>
    <p:extLst>
      <p:ext uri="{BB962C8B-B14F-4D97-AF65-F5344CB8AC3E}">
        <p14:creationId xmlns:p14="http://schemas.microsoft.com/office/powerpoint/2010/main" val="2308065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79ECFE-3D01-4DC2-8ED9-60A3CDE31F9D}" type="datetimeFigureOut">
              <a:rPr lang="uk-UA" smtClean="0"/>
              <a:t>06.02.2026</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9BADE737-6F15-408B-A0AE-C377D73478D1}" type="slidenum">
              <a:rPr lang="uk-UA" smtClean="0"/>
              <a:t>‹#›</a:t>
            </a:fld>
            <a:endParaRPr lang="uk-UA"/>
          </a:p>
        </p:txBody>
      </p:sp>
    </p:spTree>
    <p:extLst>
      <p:ext uri="{BB962C8B-B14F-4D97-AF65-F5344CB8AC3E}">
        <p14:creationId xmlns:p14="http://schemas.microsoft.com/office/powerpoint/2010/main" val="3621941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7679ECFE-3D01-4DC2-8ED9-60A3CDE31F9D}" type="datetimeFigureOut">
              <a:rPr lang="uk-UA" smtClean="0"/>
              <a:t>06.02.2026</a:t>
            </a:fld>
            <a:endParaRPr lang="uk-UA"/>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uk-UA"/>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9BADE737-6F15-408B-A0AE-C377D73478D1}" type="slidenum">
              <a:rPr lang="uk-UA" smtClean="0"/>
              <a:t>‹#›</a:t>
            </a:fld>
            <a:endParaRPr lang="uk-UA"/>
          </a:p>
        </p:txBody>
      </p:sp>
    </p:spTree>
    <p:extLst>
      <p:ext uri="{BB962C8B-B14F-4D97-AF65-F5344CB8AC3E}">
        <p14:creationId xmlns:p14="http://schemas.microsoft.com/office/powerpoint/2010/main" val="2902744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679ECFE-3D01-4DC2-8ED9-60A3CDE31F9D}" type="datetimeFigureOut">
              <a:rPr lang="uk-UA" smtClean="0"/>
              <a:t>06.02.2026</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9BADE737-6F15-408B-A0AE-C377D73478D1}" type="slidenum">
              <a:rPr lang="uk-UA" smtClean="0"/>
              <a:t>‹#›</a:t>
            </a:fld>
            <a:endParaRPr lang="uk-UA"/>
          </a:p>
        </p:txBody>
      </p:sp>
    </p:spTree>
    <p:extLst>
      <p:ext uri="{BB962C8B-B14F-4D97-AF65-F5344CB8AC3E}">
        <p14:creationId xmlns:p14="http://schemas.microsoft.com/office/powerpoint/2010/main" val="585766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7679ECFE-3D01-4DC2-8ED9-60A3CDE31F9D}" type="datetimeFigureOut">
              <a:rPr lang="uk-UA" smtClean="0"/>
              <a:t>06.02.2026</a:t>
            </a:fld>
            <a:endParaRPr lang="uk-UA"/>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uk-UA"/>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9BADE737-6F15-408B-A0AE-C377D73478D1}" type="slidenum">
              <a:rPr lang="uk-UA" smtClean="0"/>
              <a:t>‹#›</a:t>
            </a:fld>
            <a:endParaRPr lang="uk-UA"/>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24529861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pPr algn="ctr"/>
            <a:r>
              <a:rPr lang="ru-RU" dirty="0" smtClean="0">
                <a:latin typeface="Times New Roman" panose="02020603050405020304" pitchFamily="18" charset="0"/>
                <a:cs typeface="Times New Roman" panose="02020603050405020304" pitchFamily="18" charset="0"/>
              </a:rPr>
              <a:t>Тема 1. PR: </a:t>
            </a:r>
            <a:r>
              <a:rPr lang="ru-RU" dirty="0" err="1" smtClean="0">
                <a:latin typeface="Times New Roman" panose="02020603050405020304" pitchFamily="18" charset="0"/>
                <a:cs typeface="Times New Roman" panose="02020603050405020304" pitchFamily="18" charset="0"/>
              </a:rPr>
              <a:t>витоки</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теорія</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тренди</a:t>
            </a:r>
            <a:r>
              <a:rPr lang="ru-RU" dirty="0" smtClean="0">
                <a:latin typeface="Times New Roman" panose="02020603050405020304" pitchFamily="18" charset="0"/>
                <a:cs typeface="Times New Roman" panose="02020603050405020304" pitchFamily="18" charset="0"/>
              </a:rPr>
              <a:t> і </a:t>
            </a:r>
            <a:r>
              <a:rPr lang="ru-RU" dirty="0" err="1" smtClean="0">
                <a:latin typeface="Times New Roman" panose="02020603050405020304" pitchFamily="18" charset="0"/>
                <a:cs typeface="Times New Roman" panose="02020603050405020304" pitchFamily="18" charset="0"/>
              </a:rPr>
              <a:t>проблеми</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розвитку</a:t>
            </a:r>
            <a:endParaRPr lang="uk-UA"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p:txBody>
          <a:bodyPr/>
          <a:lstStyle/>
          <a:p>
            <a:endParaRPr lang="uk-UA"/>
          </a:p>
        </p:txBody>
      </p:sp>
    </p:spTree>
    <p:extLst>
      <p:ext uri="{BB962C8B-B14F-4D97-AF65-F5344CB8AC3E}">
        <p14:creationId xmlns:p14="http://schemas.microsoft.com/office/powerpoint/2010/main" val="40122184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58265" y="612845"/>
            <a:ext cx="11203807" cy="3970318"/>
          </a:xfrm>
          <a:prstGeom prst="rect">
            <a:avLst/>
          </a:prstGeom>
        </p:spPr>
        <p:txBody>
          <a:bodyPr wrap="square">
            <a:spAutoFit/>
          </a:bodyPr>
          <a:lstStyle/>
          <a:p>
            <a:pPr indent="457200" algn="just"/>
            <a:r>
              <a:rPr lang="uk-UA" dirty="0" smtClean="0">
                <a:latin typeface="Times New Roman" panose="02020603050405020304" pitchFamily="18" charset="0"/>
                <a:cs typeface="Times New Roman" panose="02020603050405020304" pitchFamily="18" charset="0"/>
              </a:rPr>
              <a:t>У тезовому вигляді це можна подати так: </a:t>
            </a:r>
          </a:p>
          <a:p>
            <a:pPr indent="457200" algn="just"/>
            <a:r>
              <a:rPr lang="uk-UA" dirty="0" smtClean="0">
                <a:latin typeface="Times New Roman" panose="02020603050405020304" pitchFamily="18" charset="0"/>
                <a:cs typeface="Times New Roman" panose="02020603050405020304" pitchFamily="18" charset="0"/>
              </a:rPr>
              <a:t>‒ У сфері економіки боротьба за зниження витрат - постійна зміна структури компаній, відновлення виробничих технологій, закриття непрофільних підрозділів. </a:t>
            </a:r>
          </a:p>
          <a:p>
            <a:pPr indent="457200" algn="just"/>
            <a:r>
              <a:rPr lang="uk-UA" dirty="0" smtClean="0">
                <a:latin typeface="Times New Roman" panose="02020603050405020304" pitchFamily="18" charset="0"/>
                <a:cs typeface="Times New Roman" panose="02020603050405020304" pitchFamily="18" charset="0"/>
              </a:rPr>
              <a:t>‒ У політичній сфері громадяни прагнуть брати участь не тільки в голосуванні й виборах, але й у вирішенні повсякденних проблем і питань, що їх хвилюють. </a:t>
            </a:r>
          </a:p>
          <a:p>
            <a:pPr indent="457200" algn="just"/>
            <a:r>
              <a:rPr lang="uk-UA" dirty="0" smtClean="0">
                <a:latin typeface="Times New Roman" panose="02020603050405020304" pitchFamily="18" charset="0"/>
                <a:cs typeface="Times New Roman" panose="02020603050405020304" pitchFamily="18" charset="0"/>
              </a:rPr>
              <a:t>‒ У сфері державного управління - регулювання в різних галузях, яке змінює вигляд країн і ринків (авіатранспорт, банківська галузь, паливно-енергетичний комплекс). </a:t>
            </a:r>
          </a:p>
          <a:p>
            <a:pPr indent="457200" algn="just"/>
            <a:r>
              <a:rPr lang="uk-UA" dirty="0" smtClean="0">
                <a:latin typeface="Times New Roman" panose="02020603050405020304" pitchFamily="18" charset="0"/>
                <a:cs typeface="Times New Roman" panose="02020603050405020304" pitchFamily="18" charset="0"/>
              </a:rPr>
              <a:t>‒ Виклик часу - перехід від «</a:t>
            </a:r>
            <a:r>
              <a:rPr lang="uk-UA" dirty="0" err="1" smtClean="0">
                <a:latin typeface="Times New Roman" panose="02020603050405020304" pitchFamily="18" charset="0"/>
                <a:cs typeface="Times New Roman" panose="02020603050405020304" pitchFamily="18" charset="0"/>
              </a:rPr>
              <a:t>однотоварного</a:t>
            </a:r>
            <a:r>
              <a:rPr lang="uk-UA" dirty="0" smtClean="0">
                <a:latin typeface="Times New Roman" panose="02020603050405020304" pitchFamily="18" charset="0"/>
                <a:cs typeface="Times New Roman" panose="02020603050405020304" pitchFamily="18" charset="0"/>
              </a:rPr>
              <a:t>» до «системного» мислення. Необхідно мати справу з різними групами громадськості, де формується система відносин і кожний напрямок відразу впливає на стан суспільства. </a:t>
            </a:r>
          </a:p>
          <a:p>
            <a:pPr indent="457200" algn="just"/>
            <a:r>
              <a:rPr lang="uk-UA" dirty="0" smtClean="0">
                <a:latin typeface="Times New Roman" panose="02020603050405020304" pitchFamily="18" charset="0"/>
                <a:cs typeface="Times New Roman" panose="02020603050405020304" pitchFamily="18" charset="0"/>
              </a:rPr>
              <a:t>‒ З'явилася серйозна зацікавленість суспільства питаннями екології і збереження довкілля. </a:t>
            </a:r>
          </a:p>
          <a:p>
            <a:pPr indent="457200" algn="just"/>
            <a:r>
              <a:rPr lang="uk-UA" dirty="0" smtClean="0">
                <a:latin typeface="Times New Roman" panose="02020603050405020304" pitchFamily="18" charset="0"/>
                <a:cs typeface="Times New Roman" panose="02020603050405020304" pitchFamily="18" charset="0"/>
              </a:rPr>
              <a:t>‒ Глобальний характер іміджу держав і політичних лідерів. Можливість широкого співробітництва вимагає постійного відстеження впливу на суспільну думку і навіть втручання іміджмейкерів у прийняття політичних рішень. </a:t>
            </a:r>
            <a:endParaRPr lang="uk-UA"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0" y="4583163"/>
            <a:ext cx="12192000" cy="2274837"/>
          </a:xfrm>
          <a:prstGeom prst="rect">
            <a:avLst/>
          </a:prstGeom>
        </p:spPr>
      </p:pic>
    </p:spTree>
    <p:extLst>
      <p:ext uri="{BB962C8B-B14F-4D97-AF65-F5344CB8AC3E}">
        <p14:creationId xmlns:p14="http://schemas.microsoft.com/office/powerpoint/2010/main" val="6187561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1192" y="836910"/>
            <a:ext cx="11029616" cy="606880"/>
          </a:xfrm>
        </p:spPr>
        <p:txBody>
          <a:bodyPr/>
          <a:lstStyle/>
          <a:p>
            <a:pPr algn="ctr"/>
            <a:r>
              <a:rPr lang="uk-UA" dirty="0">
                <a:latin typeface="Times New Roman" panose="02020603050405020304" pitchFamily="18" charset="0"/>
                <a:cs typeface="Times New Roman" panose="02020603050405020304" pitchFamily="18" charset="0"/>
              </a:rPr>
              <a:t>Громадськість як об'єкт ПР</a:t>
            </a:r>
          </a:p>
        </p:txBody>
      </p:sp>
      <p:sp>
        <p:nvSpPr>
          <p:cNvPr id="3" name="Объект 2"/>
          <p:cNvSpPr>
            <a:spLocks noGrp="1"/>
          </p:cNvSpPr>
          <p:nvPr>
            <p:ph idx="1"/>
          </p:nvPr>
        </p:nvSpPr>
        <p:spPr>
          <a:xfrm>
            <a:off x="581192" y="1328286"/>
            <a:ext cx="11029615" cy="5265019"/>
          </a:xfrm>
        </p:spPr>
        <p:txBody>
          <a:bodyPr>
            <a:noAutofit/>
          </a:bodyPr>
          <a:lstStyle/>
          <a:p>
            <a:pPr marL="0" indent="450000" algn="just">
              <a:spcBef>
                <a:spcPts val="0"/>
              </a:spcBef>
              <a:spcAft>
                <a:spcPts val="0"/>
              </a:spcAft>
            </a:pPr>
            <a:r>
              <a:rPr lang="uk-UA" sz="2000" dirty="0">
                <a:latin typeface="Times New Roman" panose="02020603050405020304" pitchFamily="18" charset="0"/>
                <a:cs typeface="Times New Roman" panose="02020603050405020304" pitchFamily="18" charset="0"/>
              </a:rPr>
              <a:t>Управління суспільними відносинами, соціальними змінами пов'язане з певною практичною діяльністю, соціальними технологіями, спрямованими на перетворення соціального об'єкта. </a:t>
            </a:r>
            <a:endParaRPr lang="uk-UA" sz="2000" dirty="0" smtClean="0">
              <a:latin typeface="Times New Roman" panose="02020603050405020304" pitchFamily="18" charset="0"/>
              <a:cs typeface="Times New Roman" panose="02020603050405020304" pitchFamily="18" charset="0"/>
            </a:endParaRPr>
          </a:p>
          <a:p>
            <a:pPr marL="0" indent="450000" algn="just">
              <a:spcBef>
                <a:spcPts val="0"/>
              </a:spcBef>
              <a:spcAft>
                <a:spcPts val="0"/>
              </a:spcAft>
            </a:pPr>
            <a:r>
              <a:rPr lang="uk-UA" sz="2000" dirty="0" smtClean="0">
                <a:latin typeface="Times New Roman" panose="02020603050405020304" pitchFamily="18" charset="0"/>
                <a:cs typeface="Times New Roman" panose="02020603050405020304" pitchFamily="18" charset="0"/>
              </a:rPr>
              <a:t>Об'єктом </a:t>
            </a:r>
            <a:r>
              <a:rPr lang="uk-UA" sz="2000" dirty="0">
                <a:latin typeface="Times New Roman" panose="02020603050405020304" pitchFamily="18" charset="0"/>
                <a:cs typeface="Times New Roman" panose="02020603050405020304" pitchFamily="18" charset="0"/>
              </a:rPr>
              <a:t>ПР є громадськість. Оскільки ці перетворення відбуваються не прямо, а за допомогою соціальних комунікацій, то суспільні зв'язки виступають і як інструмент соціальних змін під управлінським початком структур ПР, залежно від типу громадськості. </a:t>
            </a:r>
            <a:endParaRPr lang="uk-UA" sz="2000" dirty="0" smtClean="0">
              <a:latin typeface="Times New Roman" panose="02020603050405020304" pitchFamily="18" charset="0"/>
              <a:cs typeface="Times New Roman" panose="02020603050405020304" pitchFamily="18" charset="0"/>
            </a:endParaRPr>
          </a:p>
          <a:p>
            <a:pPr marL="0" indent="450000" algn="just">
              <a:spcBef>
                <a:spcPts val="0"/>
              </a:spcBef>
              <a:spcAft>
                <a:spcPts val="0"/>
              </a:spcAft>
            </a:pPr>
            <a:r>
              <a:rPr lang="uk-UA" sz="2000" dirty="0" smtClean="0">
                <a:latin typeface="Times New Roman" panose="02020603050405020304" pitchFamily="18" charset="0"/>
                <a:cs typeface="Times New Roman" panose="02020603050405020304" pitchFamily="18" charset="0"/>
              </a:rPr>
              <a:t>Громадськість </a:t>
            </a:r>
            <a:r>
              <a:rPr lang="uk-UA" sz="2000" dirty="0">
                <a:latin typeface="Times New Roman" panose="02020603050405020304" pitchFamily="18" charset="0"/>
                <a:cs typeface="Times New Roman" panose="02020603050405020304" pitchFamily="18" charset="0"/>
              </a:rPr>
              <a:t>розуміється як сукупність індивідів, соціальних груп і спільнот, якими рухають якісь спільні інтереси і цінності. Яку-небудь групу людей можна розглядати як громадськість, якщо виконуються такі умови: </a:t>
            </a:r>
            <a:endParaRPr lang="uk-UA" sz="2000" dirty="0" smtClean="0">
              <a:latin typeface="Times New Roman" panose="02020603050405020304" pitchFamily="18" charset="0"/>
              <a:cs typeface="Times New Roman" panose="02020603050405020304" pitchFamily="18" charset="0"/>
            </a:endParaRPr>
          </a:p>
          <a:p>
            <a:pPr marL="0" indent="450000" algn="just">
              <a:spcBef>
                <a:spcPts val="0"/>
              </a:spcBef>
              <a:spcAft>
                <a:spcPts val="0"/>
              </a:spcAft>
            </a:pPr>
            <a:r>
              <a:rPr lang="uk-UA" sz="2000" dirty="0" smtClean="0">
                <a:latin typeface="Times New Roman" panose="02020603050405020304" pitchFamily="18" charset="0"/>
                <a:cs typeface="Times New Roman" panose="02020603050405020304" pitchFamily="18" charset="0"/>
              </a:rPr>
              <a:t>1</a:t>
            </a:r>
            <a:r>
              <a:rPr lang="uk-UA" sz="2000" dirty="0">
                <a:latin typeface="Times New Roman" panose="02020603050405020304" pitchFamily="18" charset="0"/>
                <a:cs typeface="Times New Roman" panose="02020603050405020304" pitchFamily="18" charset="0"/>
              </a:rPr>
              <a:t>. Ця група людей об'єднана якимись загальними умовами і має спільні інтереси і цінності; </a:t>
            </a:r>
            <a:endParaRPr lang="uk-UA" sz="2000" dirty="0" smtClean="0">
              <a:latin typeface="Times New Roman" panose="02020603050405020304" pitchFamily="18" charset="0"/>
              <a:cs typeface="Times New Roman" panose="02020603050405020304" pitchFamily="18" charset="0"/>
            </a:endParaRPr>
          </a:p>
          <a:p>
            <a:pPr marL="0" indent="450000" algn="just">
              <a:spcBef>
                <a:spcPts val="0"/>
              </a:spcBef>
              <a:spcAft>
                <a:spcPts val="0"/>
              </a:spcAft>
            </a:pPr>
            <a:r>
              <a:rPr lang="uk-UA" sz="2000" dirty="0" smtClean="0">
                <a:latin typeface="Times New Roman" panose="02020603050405020304" pitchFamily="18" charset="0"/>
                <a:cs typeface="Times New Roman" panose="02020603050405020304" pitchFamily="18" charset="0"/>
              </a:rPr>
              <a:t>2</a:t>
            </a:r>
            <a:r>
              <a:rPr lang="uk-UA" sz="2000" dirty="0">
                <a:latin typeface="Times New Roman" panose="02020603050405020304" pitchFamily="18" charset="0"/>
                <a:cs typeface="Times New Roman" panose="02020603050405020304" pitchFamily="18" charset="0"/>
              </a:rPr>
              <a:t>. Усвідомлює свій інтерес і проблематичність ситуації; </a:t>
            </a:r>
            <a:endParaRPr lang="uk-UA" sz="2000" dirty="0" smtClean="0">
              <a:latin typeface="Times New Roman" panose="02020603050405020304" pitchFamily="18" charset="0"/>
              <a:cs typeface="Times New Roman" panose="02020603050405020304" pitchFamily="18" charset="0"/>
            </a:endParaRPr>
          </a:p>
          <a:p>
            <a:pPr marL="0" indent="450000" algn="just">
              <a:spcBef>
                <a:spcPts val="0"/>
              </a:spcBef>
              <a:spcAft>
                <a:spcPts val="0"/>
              </a:spcAft>
            </a:pPr>
            <a:r>
              <a:rPr lang="uk-UA" sz="2000" dirty="0" smtClean="0">
                <a:latin typeface="Times New Roman" panose="02020603050405020304" pitchFamily="18" charset="0"/>
                <a:cs typeface="Times New Roman" panose="02020603050405020304" pitchFamily="18" charset="0"/>
              </a:rPr>
              <a:t>3</a:t>
            </a:r>
            <a:r>
              <a:rPr lang="uk-UA" sz="2000" dirty="0">
                <a:latin typeface="Times New Roman" panose="02020603050405020304" pitchFamily="18" charset="0"/>
                <a:cs typeface="Times New Roman" panose="02020603050405020304" pitchFamily="18" charset="0"/>
              </a:rPr>
              <a:t>. Спільний інтерес має публічний характер; </a:t>
            </a:r>
            <a:endParaRPr lang="uk-UA" sz="2000" dirty="0" smtClean="0">
              <a:latin typeface="Times New Roman" panose="02020603050405020304" pitchFamily="18" charset="0"/>
              <a:cs typeface="Times New Roman" panose="02020603050405020304" pitchFamily="18" charset="0"/>
            </a:endParaRPr>
          </a:p>
          <a:p>
            <a:pPr marL="0" indent="450000" algn="just">
              <a:spcBef>
                <a:spcPts val="0"/>
              </a:spcBef>
              <a:spcAft>
                <a:spcPts val="0"/>
              </a:spcAft>
            </a:pPr>
            <a:r>
              <a:rPr lang="uk-UA" sz="2000" dirty="0" smtClean="0">
                <a:latin typeface="Times New Roman" panose="02020603050405020304" pitchFamily="18" charset="0"/>
                <a:cs typeface="Times New Roman" panose="02020603050405020304" pitchFamily="18" charset="0"/>
              </a:rPr>
              <a:t>4</a:t>
            </a:r>
            <a:r>
              <a:rPr lang="uk-UA" sz="2000" dirty="0">
                <a:latin typeface="Times New Roman" panose="02020603050405020304" pitchFamily="18" charset="0"/>
                <a:cs typeface="Times New Roman" panose="02020603050405020304" pitchFamily="18" charset="0"/>
              </a:rPr>
              <a:t>. Група людей реагує певним чином на сформовані умови, вступаючи в соціальні комунікації. </a:t>
            </a:r>
          </a:p>
        </p:txBody>
      </p:sp>
    </p:spTree>
    <p:extLst>
      <p:ext uri="{BB962C8B-B14F-4D97-AF65-F5344CB8AC3E}">
        <p14:creationId xmlns:p14="http://schemas.microsoft.com/office/powerpoint/2010/main" val="18886561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6674" y="610136"/>
            <a:ext cx="6096000" cy="6247864"/>
          </a:xfrm>
          <a:prstGeom prst="rect">
            <a:avLst/>
          </a:prstGeom>
        </p:spPr>
        <p:txBody>
          <a:bodyPr>
            <a:spAutoFit/>
          </a:bodyPr>
          <a:lstStyle/>
          <a:p>
            <a:pPr indent="457200" algn="just"/>
            <a:r>
              <a:rPr lang="uk-UA" sz="2000" dirty="0" smtClean="0">
                <a:latin typeface="Times New Roman" panose="02020603050405020304" pitchFamily="18" charset="0"/>
                <a:cs typeface="Times New Roman" panose="02020603050405020304" pitchFamily="18" charset="0"/>
              </a:rPr>
              <a:t>Для того щоб працювати із громадськістю, необхідно враховувати особливості громадськості. Так, у кожній конкретній ситуації сама громадськість складається з безлічі різних соціальних груп, які у свою чергу теж можуть являти громадськість. До громадськості комерційної фірми можна віднести місцевих мешканців у районі її основного виробництва, споживачів товару, для яких фірма провадить </a:t>
            </a:r>
            <a:r>
              <a:rPr lang="uk-UA" sz="2000" dirty="0" err="1" smtClean="0">
                <a:latin typeface="Times New Roman" panose="02020603050405020304" pitchFamily="18" charset="0"/>
                <a:cs typeface="Times New Roman" panose="02020603050405020304" pitchFamily="18" charset="0"/>
              </a:rPr>
              <a:t>післяпродажне</a:t>
            </a:r>
            <a:r>
              <a:rPr lang="uk-UA" sz="2000" dirty="0" smtClean="0">
                <a:latin typeface="Times New Roman" panose="02020603050405020304" pitchFamily="18" charset="0"/>
                <a:cs typeface="Times New Roman" panose="02020603050405020304" pitchFamily="18" charset="0"/>
              </a:rPr>
              <a:t> або гарантійне обслуговування, соціальну групу, для якої фірма здійснює добродійність і ін. </a:t>
            </a:r>
          </a:p>
          <a:p>
            <a:pPr indent="457200" algn="just"/>
            <a:r>
              <a:rPr lang="uk-UA" sz="2000" dirty="0" smtClean="0">
                <a:latin typeface="Times New Roman" panose="02020603050405020304" pitchFamily="18" charset="0"/>
                <a:cs typeface="Times New Roman" panose="02020603050405020304" pitchFamily="18" charset="0"/>
              </a:rPr>
              <a:t>Також індивід або соціальна група можуть одночасно бути учасниками декількох невирішених ситуацій і виступати як представники різних </a:t>
            </a:r>
            <a:r>
              <a:rPr lang="uk-UA" sz="2000" dirty="0" err="1" smtClean="0">
                <a:latin typeface="Times New Roman" panose="02020603050405020304" pitchFamily="18" charset="0"/>
                <a:cs typeface="Times New Roman" panose="02020603050405020304" pitchFamily="18" charset="0"/>
              </a:rPr>
              <a:t>громадськостей</a:t>
            </a:r>
            <a:r>
              <a:rPr lang="uk-UA" sz="2000" dirty="0" smtClean="0">
                <a:latin typeface="Times New Roman" panose="02020603050405020304" pitchFamily="18" charset="0"/>
                <a:cs typeface="Times New Roman" panose="02020603050405020304" pitchFamily="18" charset="0"/>
              </a:rPr>
              <a:t>. Наприклад, родина з дітьми може бути цільовою громадськістю одночасно для уряду в галузі соціальної політики; для недержавних організацій, які займаються освітою населення; для туристичних компаній або фірм із продажу дитячого одягу. </a:t>
            </a:r>
            <a:endParaRPr lang="uk-UA" sz="20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6429675" y="742248"/>
            <a:ext cx="5762325" cy="5677802"/>
          </a:xfrm>
          <a:prstGeom prst="rect">
            <a:avLst/>
          </a:prstGeom>
        </p:spPr>
      </p:pic>
    </p:spTree>
    <p:extLst>
      <p:ext uri="{BB962C8B-B14F-4D97-AF65-F5344CB8AC3E}">
        <p14:creationId xmlns:p14="http://schemas.microsoft.com/office/powerpoint/2010/main" val="9794796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4050" y="708576"/>
            <a:ext cx="11332144" cy="2862322"/>
          </a:xfrm>
          <a:prstGeom prst="rect">
            <a:avLst/>
          </a:prstGeom>
        </p:spPr>
        <p:txBody>
          <a:bodyPr wrap="square">
            <a:spAutoFit/>
          </a:bodyPr>
          <a:lstStyle/>
          <a:p>
            <a:pPr indent="457200" algn="just"/>
            <a:r>
              <a:rPr lang="uk-UA" dirty="0" smtClean="0">
                <a:latin typeface="Times New Roman" panose="02020603050405020304" pitchFamily="18" charset="0"/>
                <a:cs typeface="Times New Roman" panose="02020603050405020304" pitchFamily="18" charset="0"/>
              </a:rPr>
              <a:t>Крім того, цільова громадськість може утворюватися спонтанно, внаслідок умов, що змінилися. У випадку початку будівельною компанією «точкової» забудови району  мешканці прилеглих будинків можуть усвідомити себе громадськістю і об'єднатися для відстоювання своїх прав та інтересів в органах місцевого самоврядування. </a:t>
            </a:r>
          </a:p>
          <a:p>
            <a:pPr indent="457200" algn="just"/>
            <a:r>
              <a:rPr lang="uk-UA" dirty="0" smtClean="0">
                <a:latin typeface="Times New Roman" panose="02020603050405020304" pitchFamily="18" charset="0"/>
                <a:cs typeface="Times New Roman" panose="02020603050405020304" pitchFamily="18" charset="0"/>
              </a:rPr>
              <a:t>До поняття громадськості можна віднести: </a:t>
            </a:r>
          </a:p>
          <a:p>
            <a:pPr marL="285750" indent="-285750" algn="just">
              <a:buFontTx/>
              <a:buChar char="-"/>
            </a:pPr>
            <a:r>
              <a:rPr lang="uk-UA" dirty="0" smtClean="0">
                <a:latin typeface="Times New Roman" panose="02020603050405020304" pitchFamily="18" charset="0"/>
                <a:cs typeface="Times New Roman" panose="02020603050405020304" pitchFamily="18" charset="0"/>
              </a:rPr>
              <a:t>індивідів (політичні, державні і суспільні діячі, керівники організацій, </a:t>
            </a:r>
            <a:r>
              <a:rPr lang="uk-UA" dirty="0" err="1" smtClean="0">
                <a:latin typeface="Times New Roman" panose="02020603050405020304" pitchFamily="18" charset="0"/>
                <a:cs typeface="Times New Roman" panose="02020603050405020304" pitchFamily="18" charset="0"/>
              </a:rPr>
              <a:t>бізнеслідери</a:t>
            </a:r>
            <a:r>
              <a:rPr lang="uk-UA" dirty="0" smtClean="0">
                <a:latin typeface="Times New Roman" panose="02020603050405020304" pitchFamily="18" charset="0"/>
                <a:cs typeface="Times New Roman" panose="02020603050405020304" pitchFamily="18" charset="0"/>
              </a:rPr>
              <a:t>, діячі мистецтв і шоу-бізнесу); </a:t>
            </a:r>
          </a:p>
          <a:p>
            <a:pPr marL="285750" indent="-285750" algn="just">
              <a:buFontTx/>
              <a:buChar char="-"/>
            </a:pPr>
            <a:r>
              <a:rPr lang="uk-UA" dirty="0" smtClean="0">
                <a:latin typeface="Times New Roman" panose="02020603050405020304" pitchFamily="18" charset="0"/>
                <a:cs typeface="Times New Roman" panose="02020603050405020304" pitchFamily="18" charset="0"/>
              </a:rPr>
              <a:t>соціальні спільноти різних типів і рівнів (соціально-демографічні, гендерні, професійні, територіальні, національні, конфесіональні та ін.); </a:t>
            </a:r>
          </a:p>
          <a:p>
            <a:pPr marL="285750" indent="-285750" algn="just">
              <a:buFontTx/>
              <a:buChar char="-"/>
            </a:pPr>
            <a:r>
              <a:rPr lang="uk-UA" dirty="0" smtClean="0">
                <a:latin typeface="Times New Roman" panose="02020603050405020304" pitchFamily="18" charset="0"/>
                <a:cs typeface="Times New Roman" panose="02020603050405020304" pitchFamily="18" charset="0"/>
              </a:rPr>
              <a:t>соціальні організації (компанії, некомерційні та громадські організації, установи); </a:t>
            </a:r>
          </a:p>
          <a:p>
            <a:pPr marL="285750" indent="-285750" algn="just">
              <a:buFontTx/>
              <a:buChar char="-"/>
            </a:pPr>
            <a:r>
              <a:rPr lang="uk-UA" dirty="0" smtClean="0">
                <a:latin typeface="Times New Roman" panose="02020603050405020304" pitchFamily="18" charset="0"/>
                <a:cs typeface="Times New Roman" panose="02020603050405020304" pitchFamily="18" charset="0"/>
              </a:rPr>
              <a:t>соціальні інститути (органи державної влади і управління, політичні партії і суспільні рухи). </a:t>
            </a:r>
            <a:endParaRPr lang="uk-UA"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0" y="3647900"/>
            <a:ext cx="12192000" cy="3210100"/>
          </a:xfrm>
          <a:prstGeom prst="rect">
            <a:avLst/>
          </a:prstGeom>
        </p:spPr>
      </p:pic>
    </p:spTree>
    <p:extLst>
      <p:ext uri="{BB962C8B-B14F-4D97-AF65-F5344CB8AC3E}">
        <p14:creationId xmlns:p14="http://schemas.microsoft.com/office/powerpoint/2010/main" val="7033708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5173" y="639012"/>
            <a:ext cx="6298131" cy="5940088"/>
          </a:xfrm>
          <a:prstGeom prst="rect">
            <a:avLst/>
          </a:prstGeom>
        </p:spPr>
        <p:txBody>
          <a:bodyPr wrap="square">
            <a:spAutoFit/>
          </a:bodyPr>
          <a:lstStyle/>
          <a:p>
            <a:pPr indent="457200" algn="just"/>
            <a:r>
              <a:rPr lang="uk-UA" sz="2000" dirty="0" smtClean="0">
                <a:latin typeface="Times New Roman" panose="02020603050405020304" pitchFamily="18" charset="0"/>
                <a:cs typeface="Times New Roman" panose="02020603050405020304" pitchFamily="18" charset="0"/>
              </a:rPr>
              <a:t>Деякі дослідники розділяють громадськість на «відкриту» і «закриту». Це пов'язано з організацією ПР-заходів для організації або соціального інституту. </a:t>
            </a:r>
          </a:p>
          <a:p>
            <a:pPr indent="457200" algn="just"/>
            <a:r>
              <a:rPr lang="uk-UA" sz="2000" dirty="0" smtClean="0">
                <a:latin typeface="Times New Roman" panose="02020603050405020304" pitchFamily="18" charset="0"/>
                <a:cs typeface="Times New Roman" panose="02020603050405020304" pitchFamily="18" charset="0"/>
              </a:rPr>
              <a:t>До </a:t>
            </a:r>
            <a:r>
              <a:rPr lang="uk-UA" sz="2000" b="1" dirty="0" smtClean="0">
                <a:latin typeface="Times New Roman" panose="02020603050405020304" pitchFamily="18" charset="0"/>
                <a:cs typeface="Times New Roman" panose="02020603050405020304" pitchFamily="18" charset="0"/>
              </a:rPr>
              <a:t>«закритої» громадськості </a:t>
            </a:r>
            <a:r>
              <a:rPr lang="uk-UA" sz="2000" dirty="0" smtClean="0">
                <a:latin typeface="Times New Roman" panose="02020603050405020304" pitchFamily="18" charset="0"/>
                <a:cs typeface="Times New Roman" panose="02020603050405020304" pitchFamily="18" charset="0"/>
              </a:rPr>
              <a:t>відноситься персонал фірми, члени політичної партії, співробітники громадської організації, працівники адміністративного органу. Всі вони є цільовою внутрішньою громадськістю для конкретної організації. Для впливу на неї застосовуються технології ПР для формування корпоративної культури, засвоєння цінностей організації, створення сприятливого соціально-психологічного клімату в колективі. </a:t>
            </a:r>
          </a:p>
          <a:p>
            <a:pPr indent="457200" algn="just"/>
            <a:r>
              <a:rPr lang="uk-UA" sz="2000" b="1" dirty="0" smtClean="0">
                <a:latin typeface="Times New Roman" panose="02020603050405020304" pitchFamily="18" charset="0"/>
                <a:cs typeface="Times New Roman" panose="02020603050405020304" pitchFamily="18" charset="0"/>
              </a:rPr>
              <a:t>«Відкритою» громадськістю </a:t>
            </a:r>
            <a:r>
              <a:rPr lang="uk-UA" sz="2000" dirty="0" smtClean="0">
                <a:latin typeface="Times New Roman" panose="02020603050405020304" pitchFamily="18" charset="0"/>
                <a:cs typeface="Times New Roman" panose="02020603050405020304" pitchFamily="18" charset="0"/>
              </a:rPr>
              <a:t>для організації будуть ті групи громадськості, з якими відсутні формальні посадові ієрархічні зв'язки з метою досягнення вигоди – споживачі товарів і послуг, аудиторія ЗМІ, члени суспільних рухів і політичних організацій, співробітники інших компаній - всі ті, хто відноситься до зовнішнього середовища організації.</a:t>
            </a:r>
            <a:endParaRPr lang="uk-UA" sz="20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6660732" y="639012"/>
            <a:ext cx="5149466" cy="5940088"/>
          </a:xfrm>
          <a:prstGeom prst="rect">
            <a:avLst/>
          </a:prstGeom>
        </p:spPr>
      </p:pic>
    </p:spTree>
    <p:extLst>
      <p:ext uri="{BB962C8B-B14F-4D97-AF65-F5344CB8AC3E}">
        <p14:creationId xmlns:p14="http://schemas.microsoft.com/office/powerpoint/2010/main" val="858113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5893" y="931788"/>
            <a:ext cx="11029616" cy="521626"/>
          </a:xfrm>
        </p:spPr>
        <p:txBody>
          <a:bodyPr/>
          <a:lstStyle/>
          <a:p>
            <a:pPr algn="ctr"/>
            <a:r>
              <a:rPr lang="uk-UA" dirty="0">
                <a:latin typeface="Times New Roman" panose="02020603050405020304" pitchFamily="18" charset="0"/>
                <a:cs typeface="Times New Roman" panose="02020603050405020304" pitchFamily="18" charset="0"/>
              </a:rPr>
              <a:t>Громадська думка: сутність, ознаки </a:t>
            </a:r>
          </a:p>
        </p:txBody>
      </p:sp>
      <p:sp>
        <p:nvSpPr>
          <p:cNvPr id="3" name="Прямоугольник 2"/>
          <p:cNvSpPr/>
          <p:nvPr/>
        </p:nvSpPr>
        <p:spPr>
          <a:xfrm>
            <a:off x="575893" y="2033117"/>
            <a:ext cx="11138051" cy="4093428"/>
          </a:xfrm>
          <a:prstGeom prst="rect">
            <a:avLst/>
          </a:prstGeom>
        </p:spPr>
        <p:txBody>
          <a:bodyPr wrap="square">
            <a:spAutoFit/>
          </a:bodyPr>
          <a:lstStyle/>
          <a:p>
            <a:pPr indent="457200" algn="just"/>
            <a:r>
              <a:rPr lang="uk-UA" sz="2000" dirty="0" smtClean="0">
                <a:latin typeface="Times New Roman" panose="02020603050405020304" pitchFamily="18" charset="0"/>
                <a:cs typeface="Times New Roman" panose="02020603050405020304" pitchFamily="18" charset="0"/>
              </a:rPr>
              <a:t>Однією з основних сутнісних характеристик громадськості є </a:t>
            </a:r>
            <a:r>
              <a:rPr lang="uk-UA" sz="2000" b="1" dirty="0" smtClean="0">
                <a:latin typeface="Times New Roman" panose="02020603050405020304" pitchFamily="18" charset="0"/>
                <a:cs typeface="Times New Roman" panose="02020603050405020304" pitchFamily="18" charset="0"/>
              </a:rPr>
              <a:t>суспільна думка</a:t>
            </a:r>
            <a:r>
              <a:rPr lang="uk-UA" sz="2000" dirty="0" smtClean="0">
                <a:latin typeface="Times New Roman" panose="02020603050405020304" pitchFamily="18" charset="0"/>
                <a:cs typeface="Times New Roman" panose="02020603050405020304" pitchFamily="18" charset="0"/>
              </a:rPr>
              <a:t>. Багато кампаній у ПР розраховані на те, щоб сформувати позитивну суспільну думку, змінити її на користь фірми, організації, товару, торговельної марки або підсилити її. </a:t>
            </a:r>
          </a:p>
          <a:p>
            <a:pPr indent="457200" algn="just"/>
            <a:r>
              <a:rPr lang="uk-UA" sz="2000" dirty="0" smtClean="0">
                <a:latin typeface="Times New Roman" panose="02020603050405020304" pitchFamily="18" charset="0"/>
                <a:cs typeface="Times New Roman" panose="02020603050405020304" pitchFamily="18" charset="0"/>
              </a:rPr>
              <a:t>При дослідженні суспільної думки варто враховувати її ознаки: </a:t>
            </a:r>
          </a:p>
          <a:p>
            <a:pPr marL="342900" indent="-342900" algn="just">
              <a:buFontTx/>
              <a:buChar char="-"/>
            </a:pPr>
            <a:r>
              <a:rPr lang="uk-UA" sz="2000" dirty="0" smtClean="0">
                <a:latin typeface="Times New Roman" panose="02020603050405020304" pitchFamily="18" charset="0"/>
                <a:cs typeface="Times New Roman" panose="02020603050405020304" pitchFamily="18" charset="0"/>
              </a:rPr>
              <a:t>це не просто сума окремих думок, а інтегроване вираження думок спільності, соціальної групи, суспільства в цілому; </a:t>
            </a:r>
          </a:p>
          <a:p>
            <a:pPr marL="342900" indent="-342900" algn="just">
              <a:buFontTx/>
              <a:buChar char="-"/>
            </a:pPr>
            <a:r>
              <a:rPr lang="uk-UA" sz="2000" dirty="0" smtClean="0">
                <a:latin typeface="Times New Roman" panose="02020603050405020304" pitchFamily="18" charset="0"/>
                <a:cs typeface="Times New Roman" panose="02020603050405020304" pitchFamily="18" charset="0"/>
              </a:rPr>
              <a:t>вона відображає виникнення інтересу людей до якої-небудь події, явища; </a:t>
            </a:r>
          </a:p>
          <a:p>
            <a:pPr marL="342900" indent="-342900" algn="just">
              <a:buFontTx/>
              <a:buChar char="-"/>
            </a:pPr>
            <a:r>
              <a:rPr lang="uk-UA" sz="2000" dirty="0" smtClean="0">
                <a:latin typeface="Times New Roman" panose="02020603050405020304" pitchFamily="18" charset="0"/>
                <a:cs typeface="Times New Roman" panose="02020603050405020304" pitchFamily="18" charset="0"/>
              </a:rPr>
              <a:t>часто суспільна думка виражає стійке ставлення громадськості до тих ситуацій, які викликають її інтерес; </a:t>
            </a:r>
          </a:p>
          <a:p>
            <a:pPr marL="342900" indent="-342900" algn="just">
              <a:buFontTx/>
              <a:buChar char="-"/>
            </a:pPr>
            <a:r>
              <a:rPr lang="uk-UA" sz="2000" dirty="0" smtClean="0">
                <a:latin typeface="Times New Roman" panose="02020603050405020304" pitchFamily="18" charset="0"/>
                <a:cs typeface="Times New Roman" panose="02020603050405020304" pitchFamily="18" charset="0"/>
              </a:rPr>
              <a:t>її можна розглядати як оцінне судження громадськості, що виникає на підставі визнаної всіма ціннісної орієнтації. </a:t>
            </a:r>
            <a:endParaRPr lang="uk-UA" sz="2000" dirty="0">
              <a:latin typeface="Times New Roman" panose="02020603050405020304" pitchFamily="18" charset="0"/>
              <a:cs typeface="Times New Roman" panose="02020603050405020304" pitchFamily="18" charset="0"/>
            </a:endParaRPr>
          </a:p>
          <a:p>
            <a:pPr indent="457200" algn="just"/>
            <a:r>
              <a:rPr lang="uk-UA" sz="2000" b="1" u="sng" dirty="0" smtClean="0">
                <a:latin typeface="Times New Roman" panose="02020603050405020304" pitchFamily="18" charset="0"/>
                <a:cs typeface="Times New Roman" panose="02020603050405020304" pitchFamily="18" charset="0"/>
              </a:rPr>
              <a:t>Зв’язки з громадськістю (</a:t>
            </a:r>
            <a:r>
              <a:rPr lang="en-US" sz="2000" b="1" u="sng" dirty="0" smtClean="0">
                <a:latin typeface="Times New Roman" panose="02020603050405020304" pitchFamily="18" charset="0"/>
                <a:cs typeface="Times New Roman" panose="02020603050405020304" pitchFamily="18" charset="0"/>
              </a:rPr>
              <a:t>PR) </a:t>
            </a:r>
            <a:r>
              <a:rPr lang="en-US" sz="2000" dirty="0" smtClean="0">
                <a:latin typeface="Times New Roman" panose="02020603050405020304" pitchFamily="18" charset="0"/>
                <a:cs typeface="Times New Roman" panose="02020603050405020304" pitchFamily="18" charset="0"/>
              </a:rPr>
              <a:t>– </a:t>
            </a:r>
            <a:r>
              <a:rPr lang="uk-UA" sz="2000" dirty="0" smtClean="0">
                <a:latin typeface="Times New Roman" panose="02020603050405020304" pitchFamily="18" charset="0"/>
                <a:cs typeface="Times New Roman" panose="02020603050405020304" pitchFamily="18" charset="0"/>
              </a:rPr>
              <a:t>це встановлення відносин із громадськістю, спрямованих на просування товарів, формування та захист іміджу компанії. </a:t>
            </a:r>
            <a:endParaRPr lang="uk-UA"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35169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121642121"/>
              </p:ext>
            </p:extLst>
          </p:nvPr>
        </p:nvGraphicFramePr>
        <p:xfrm>
          <a:off x="241699" y="596766"/>
          <a:ext cx="11680793" cy="62612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56361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21895" y="555140"/>
            <a:ext cx="10838046" cy="461665"/>
          </a:xfrm>
          <a:prstGeom prst="rect">
            <a:avLst/>
          </a:prstGeom>
        </p:spPr>
        <p:txBody>
          <a:bodyPr wrap="square">
            <a:spAutoFit/>
          </a:bodyPr>
          <a:lstStyle/>
          <a:p>
            <a:pPr algn="ctr"/>
            <a:r>
              <a:rPr lang="ru-RU" sz="2400" b="1" dirty="0" err="1" smtClean="0">
                <a:solidFill>
                  <a:schemeClr val="accent1">
                    <a:lumMod val="75000"/>
                  </a:schemeClr>
                </a:solidFill>
                <a:latin typeface="Times New Roman" panose="02020603050405020304" pitchFamily="18" charset="0"/>
                <a:cs typeface="Times New Roman" panose="02020603050405020304" pitchFamily="18" charset="0"/>
              </a:rPr>
              <a:t>Серед</a:t>
            </a:r>
            <a:r>
              <a:rPr lang="ru-RU"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sz="2400" b="1" dirty="0" err="1" smtClean="0">
                <a:solidFill>
                  <a:schemeClr val="accent1">
                    <a:lumMod val="75000"/>
                  </a:schemeClr>
                </a:solidFill>
                <a:latin typeface="Times New Roman" panose="02020603050405020304" pitchFamily="18" charset="0"/>
                <a:cs typeface="Times New Roman" panose="02020603050405020304" pitchFamily="18" charset="0"/>
              </a:rPr>
              <a:t>основних</a:t>
            </a:r>
            <a:r>
              <a:rPr lang="ru-RU"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sz="2400" b="1" dirty="0" err="1" smtClean="0">
                <a:solidFill>
                  <a:schemeClr val="accent1">
                    <a:lumMod val="75000"/>
                  </a:schemeClr>
                </a:solidFill>
                <a:latin typeface="Times New Roman" panose="02020603050405020304" pitchFamily="18" charset="0"/>
                <a:cs typeface="Times New Roman" panose="02020603050405020304" pitchFamily="18" charset="0"/>
              </a:rPr>
              <a:t>принципів</a:t>
            </a:r>
            <a:r>
              <a:rPr lang="ru-RU"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sz="2400" b="1" dirty="0" err="1" smtClean="0">
                <a:solidFill>
                  <a:schemeClr val="accent1">
                    <a:lumMod val="75000"/>
                  </a:schemeClr>
                </a:solidFill>
                <a:latin typeface="Times New Roman" panose="02020603050405020304" pitchFamily="18" charset="0"/>
                <a:cs typeface="Times New Roman" panose="02020603050405020304" pitchFamily="18" charset="0"/>
              </a:rPr>
              <a:t>які</a:t>
            </a:r>
            <a:r>
              <a:rPr lang="ru-RU" sz="2400" b="1" dirty="0" smtClean="0">
                <a:solidFill>
                  <a:schemeClr val="accent1">
                    <a:lumMod val="75000"/>
                  </a:schemeClr>
                </a:solidFill>
                <a:latin typeface="Times New Roman" panose="02020603050405020304" pitchFamily="18" charset="0"/>
                <a:cs typeface="Times New Roman" panose="02020603050405020304" pitchFamily="18" charset="0"/>
              </a:rPr>
              <a:t> лежать в </a:t>
            </a:r>
            <a:r>
              <a:rPr lang="ru-RU" sz="2400" b="1" dirty="0" err="1" smtClean="0">
                <a:solidFill>
                  <a:schemeClr val="accent1">
                    <a:lumMod val="75000"/>
                  </a:schemeClr>
                </a:solidFill>
                <a:latin typeface="Times New Roman" panose="02020603050405020304" pitchFamily="18" charset="0"/>
                <a:cs typeface="Times New Roman" panose="02020603050405020304" pitchFamily="18" charset="0"/>
              </a:rPr>
              <a:t>основні</a:t>
            </a:r>
            <a:r>
              <a:rPr lang="ru-RU" sz="2400" b="1" dirty="0" smtClean="0">
                <a:solidFill>
                  <a:schemeClr val="accent1">
                    <a:lumMod val="75000"/>
                  </a:schemeClr>
                </a:solidFill>
                <a:latin typeface="Times New Roman" panose="02020603050405020304" pitchFamily="18" charset="0"/>
                <a:cs typeface="Times New Roman" panose="02020603050405020304" pitchFamily="18" charset="0"/>
              </a:rPr>
              <a:t> PR </a:t>
            </a:r>
            <a:r>
              <a:rPr lang="ru-RU" sz="2400" b="1" dirty="0" err="1" smtClean="0">
                <a:solidFill>
                  <a:schemeClr val="accent1">
                    <a:lumMod val="75000"/>
                  </a:schemeClr>
                </a:solidFill>
                <a:latin typeface="Times New Roman" panose="02020603050405020304" pitchFamily="18" charset="0"/>
                <a:cs typeface="Times New Roman" panose="02020603050405020304" pitchFamily="18" charset="0"/>
              </a:rPr>
              <a:t>можна</a:t>
            </a:r>
            <a:r>
              <a:rPr lang="ru-RU"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sz="2400" b="1" dirty="0" err="1" smtClean="0">
                <a:solidFill>
                  <a:schemeClr val="accent1">
                    <a:lumMod val="75000"/>
                  </a:schemeClr>
                </a:solidFill>
                <a:latin typeface="Times New Roman" panose="02020603050405020304" pitchFamily="18" charset="0"/>
                <a:cs typeface="Times New Roman" panose="02020603050405020304" pitchFamily="18" charset="0"/>
              </a:rPr>
              <a:t>визначити</a:t>
            </a:r>
            <a:r>
              <a:rPr lang="ru-RU" sz="2400" b="1" dirty="0" smtClean="0">
                <a:solidFill>
                  <a:schemeClr val="accent1">
                    <a:lumMod val="75000"/>
                  </a:schemeClr>
                </a:solidFill>
                <a:latin typeface="Times New Roman" panose="02020603050405020304" pitchFamily="18" charset="0"/>
                <a:cs typeface="Times New Roman" panose="02020603050405020304" pitchFamily="18" charset="0"/>
              </a:rPr>
              <a:t>: </a:t>
            </a:r>
            <a:endParaRPr lang="uk-UA" sz="2400" b="1" dirty="0">
              <a:solidFill>
                <a:schemeClr val="accent1">
                  <a:lumMod val="75000"/>
                </a:schemeClr>
              </a:solidFill>
              <a:latin typeface="Times New Roman" panose="02020603050405020304" pitchFamily="18" charset="0"/>
              <a:cs typeface="Times New Roman" panose="02020603050405020304" pitchFamily="18" charset="0"/>
            </a:endParaRPr>
          </a:p>
        </p:txBody>
      </p:sp>
      <p:graphicFrame>
        <p:nvGraphicFramePr>
          <p:cNvPr id="3" name="Схема 2"/>
          <p:cNvGraphicFramePr/>
          <p:nvPr>
            <p:extLst>
              <p:ext uri="{D42A27DB-BD31-4B8C-83A1-F6EECF244321}">
                <p14:modId xmlns:p14="http://schemas.microsoft.com/office/powerpoint/2010/main" val="2455847867"/>
              </p:ext>
            </p:extLst>
          </p:nvPr>
        </p:nvGraphicFramePr>
        <p:xfrm>
          <a:off x="1223477" y="1022957"/>
          <a:ext cx="9787824"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4388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8758" y="593642"/>
            <a:ext cx="11473314" cy="707886"/>
          </a:xfrm>
          <a:prstGeom prst="rect">
            <a:avLst/>
          </a:prstGeom>
        </p:spPr>
        <p:txBody>
          <a:bodyPr wrap="square">
            <a:spAutoFit/>
          </a:bodyPr>
          <a:lstStyle/>
          <a:p>
            <a:pPr algn="ctr"/>
            <a:r>
              <a:rPr lang="ru-RU" sz="2000" b="1" dirty="0" smtClean="0">
                <a:solidFill>
                  <a:schemeClr val="accent1">
                    <a:lumMod val="75000"/>
                  </a:schemeClr>
                </a:solidFill>
                <a:latin typeface="Times New Roman" panose="02020603050405020304" pitchFamily="18" charset="0"/>
                <a:cs typeface="Times New Roman" panose="02020603050405020304" pitchFamily="18" charset="0"/>
              </a:rPr>
              <a:t>До </a:t>
            </a:r>
            <a:r>
              <a:rPr lang="ru-RU" sz="2000" b="1" dirty="0" err="1" smtClean="0">
                <a:solidFill>
                  <a:schemeClr val="accent1">
                    <a:lumMod val="75000"/>
                  </a:schemeClr>
                </a:solidFill>
                <a:latin typeface="Times New Roman" panose="02020603050405020304" pitchFamily="18" charset="0"/>
                <a:cs typeface="Times New Roman" panose="02020603050405020304" pitchFamily="18" charset="0"/>
              </a:rPr>
              <a:t>основних</a:t>
            </a:r>
            <a:r>
              <a:rPr lang="ru-RU" sz="20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sz="2000" b="1" dirty="0" err="1" smtClean="0">
                <a:solidFill>
                  <a:schemeClr val="accent1">
                    <a:lumMod val="75000"/>
                  </a:schemeClr>
                </a:solidFill>
                <a:latin typeface="Times New Roman" panose="02020603050405020304" pitchFamily="18" charset="0"/>
                <a:cs typeface="Times New Roman" panose="02020603050405020304" pitchFamily="18" charset="0"/>
              </a:rPr>
              <a:t>функцій</a:t>
            </a:r>
            <a:r>
              <a:rPr lang="ru-RU" sz="20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sz="2000" b="1" dirty="0" err="1" smtClean="0">
                <a:solidFill>
                  <a:schemeClr val="accent1">
                    <a:lumMod val="75000"/>
                  </a:schemeClr>
                </a:solidFill>
                <a:latin typeface="Times New Roman" panose="02020603050405020304" pitchFamily="18" charset="0"/>
                <a:cs typeface="Times New Roman" panose="02020603050405020304" pitchFamily="18" charset="0"/>
              </a:rPr>
              <a:t>які</a:t>
            </a:r>
            <a:r>
              <a:rPr lang="ru-RU" sz="20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sz="2000" b="1" dirty="0" err="1" smtClean="0">
                <a:solidFill>
                  <a:schemeClr val="accent1">
                    <a:lumMod val="75000"/>
                  </a:schemeClr>
                </a:solidFill>
                <a:latin typeface="Times New Roman" panose="02020603050405020304" pitchFamily="18" charset="0"/>
                <a:cs typeface="Times New Roman" panose="02020603050405020304" pitchFamily="18" charset="0"/>
              </a:rPr>
              <a:t>характеризують</a:t>
            </a:r>
            <a:r>
              <a:rPr lang="ru-RU" sz="2000" b="1" dirty="0" smtClean="0">
                <a:solidFill>
                  <a:schemeClr val="accent1">
                    <a:lumMod val="75000"/>
                  </a:schemeClr>
                </a:solidFill>
                <a:latin typeface="Times New Roman" panose="02020603050405020304" pitchFamily="18" charset="0"/>
                <a:cs typeface="Times New Roman" panose="02020603050405020304" pitchFamily="18" charset="0"/>
              </a:rPr>
              <a:t> PR і в </a:t>
            </a:r>
            <a:r>
              <a:rPr lang="ru-RU" sz="2000" b="1" dirty="0" err="1" smtClean="0">
                <a:solidFill>
                  <a:schemeClr val="accent1">
                    <a:lumMod val="75000"/>
                  </a:schemeClr>
                </a:solidFill>
                <a:latin typeface="Times New Roman" panose="02020603050405020304" pitchFamily="18" charset="0"/>
                <a:cs typeface="Times New Roman" panose="02020603050405020304" pitchFamily="18" charset="0"/>
              </a:rPr>
              <a:t>певній</a:t>
            </a:r>
            <a:r>
              <a:rPr lang="ru-RU" sz="20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sz="2000" b="1" dirty="0" err="1" smtClean="0">
                <a:solidFill>
                  <a:schemeClr val="accent1">
                    <a:lumMod val="75000"/>
                  </a:schemeClr>
                </a:solidFill>
                <a:latin typeface="Times New Roman" panose="02020603050405020304" pitchFamily="18" charset="0"/>
                <a:cs typeface="Times New Roman" panose="02020603050405020304" pitchFamily="18" charset="0"/>
              </a:rPr>
              <a:t>мірі</a:t>
            </a:r>
            <a:r>
              <a:rPr lang="ru-RU" sz="20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sz="2000" b="1" dirty="0" err="1" smtClean="0">
                <a:solidFill>
                  <a:schemeClr val="accent1">
                    <a:lumMod val="75000"/>
                  </a:schemeClr>
                </a:solidFill>
                <a:latin typeface="Times New Roman" panose="02020603050405020304" pitchFamily="18" charset="0"/>
                <a:cs typeface="Times New Roman" panose="02020603050405020304" pitchFamily="18" charset="0"/>
              </a:rPr>
              <a:t>відображають</a:t>
            </a:r>
            <a:r>
              <a:rPr lang="ru-RU" sz="20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sz="2000" b="1" dirty="0" err="1" smtClean="0">
                <a:solidFill>
                  <a:schemeClr val="accent1">
                    <a:lumMod val="75000"/>
                  </a:schemeClr>
                </a:solidFill>
                <a:latin typeface="Times New Roman" panose="02020603050405020304" pitchFamily="18" charset="0"/>
                <a:cs typeface="Times New Roman" panose="02020603050405020304" pitchFamily="18" charset="0"/>
              </a:rPr>
              <a:t>процес</a:t>
            </a:r>
            <a:r>
              <a:rPr lang="ru-RU" sz="20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sz="2000" b="1" dirty="0" err="1" smtClean="0">
                <a:solidFill>
                  <a:schemeClr val="accent1">
                    <a:lumMod val="75000"/>
                  </a:schemeClr>
                </a:solidFill>
                <a:latin typeface="Times New Roman" panose="02020603050405020304" pitchFamily="18" charset="0"/>
                <a:cs typeface="Times New Roman" panose="02020603050405020304" pitchFamily="18" charset="0"/>
              </a:rPr>
              <a:t>планування</a:t>
            </a:r>
            <a:r>
              <a:rPr lang="ru-RU" sz="2000" b="1" dirty="0" smtClean="0">
                <a:solidFill>
                  <a:schemeClr val="accent1">
                    <a:lumMod val="75000"/>
                  </a:schemeClr>
                </a:solidFill>
                <a:latin typeface="Times New Roman" panose="02020603050405020304" pitchFamily="18" charset="0"/>
                <a:cs typeface="Times New Roman" panose="02020603050405020304" pitchFamily="18" charset="0"/>
              </a:rPr>
              <a:t> PR </a:t>
            </a:r>
            <a:r>
              <a:rPr lang="ru-RU" sz="2000" b="1" dirty="0" err="1" smtClean="0">
                <a:solidFill>
                  <a:schemeClr val="accent1">
                    <a:lumMod val="75000"/>
                  </a:schemeClr>
                </a:solidFill>
                <a:latin typeface="Times New Roman" panose="02020603050405020304" pitchFamily="18" charset="0"/>
                <a:cs typeface="Times New Roman" panose="02020603050405020304" pitchFamily="18" charset="0"/>
              </a:rPr>
              <a:t>відносяться</a:t>
            </a:r>
            <a:r>
              <a:rPr lang="ru-RU" sz="2000" b="1" dirty="0" smtClean="0">
                <a:solidFill>
                  <a:schemeClr val="accent1">
                    <a:lumMod val="75000"/>
                  </a:schemeClr>
                </a:solidFill>
                <a:latin typeface="Times New Roman" panose="02020603050405020304" pitchFamily="18" charset="0"/>
                <a:cs typeface="Times New Roman" panose="02020603050405020304" pitchFamily="18" charset="0"/>
              </a:rPr>
              <a:t>:</a:t>
            </a:r>
            <a:endParaRPr lang="uk-UA" sz="2000" b="1" dirty="0">
              <a:solidFill>
                <a:schemeClr val="accent1">
                  <a:lumMod val="75000"/>
                </a:schemeClr>
              </a:solidFill>
              <a:latin typeface="Times New Roman" panose="02020603050405020304" pitchFamily="18" charset="0"/>
              <a:cs typeface="Times New Roman" panose="02020603050405020304" pitchFamily="18" charset="0"/>
            </a:endParaRPr>
          </a:p>
        </p:txBody>
      </p:sp>
      <p:graphicFrame>
        <p:nvGraphicFramePr>
          <p:cNvPr id="3" name="Схема 2"/>
          <p:cNvGraphicFramePr/>
          <p:nvPr>
            <p:extLst>
              <p:ext uri="{D42A27DB-BD31-4B8C-83A1-F6EECF244321}">
                <p14:modId xmlns:p14="http://schemas.microsoft.com/office/powerpoint/2010/main" val="2519648247"/>
              </p:ext>
            </p:extLst>
          </p:nvPr>
        </p:nvGraphicFramePr>
        <p:xfrm>
          <a:off x="288758" y="1301528"/>
          <a:ext cx="11645500" cy="5556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40860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20277" y="680268"/>
            <a:ext cx="10202779" cy="461665"/>
          </a:xfrm>
          <a:prstGeom prst="rect">
            <a:avLst/>
          </a:prstGeom>
        </p:spPr>
        <p:txBody>
          <a:bodyPr wrap="square">
            <a:spAutoFit/>
          </a:bodyPr>
          <a:lstStyle/>
          <a:p>
            <a:pPr algn="ctr"/>
            <a:r>
              <a:rPr lang="uk-UA" sz="2400" b="1" dirty="0" smtClean="0">
                <a:solidFill>
                  <a:schemeClr val="accent1">
                    <a:lumMod val="75000"/>
                  </a:schemeClr>
                </a:solidFill>
                <a:latin typeface="Times New Roman" panose="02020603050405020304" pitchFamily="18" charset="0"/>
                <a:cs typeface="Times New Roman" panose="02020603050405020304" pitchFamily="18" charset="0"/>
              </a:rPr>
              <a:t>Об’єкти </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PR-</a:t>
            </a:r>
            <a:r>
              <a:rPr lang="uk-UA" sz="2400" b="1" dirty="0" smtClean="0">
                <a:solidFill>
                  <a:schemeClr val="accent1">
                    <a:lumMod val="75000"/>
                  </a:schemeClr>
                </a:solidFill>
                <a:latin typeface="Times New Roman" panose="02020603050405020304" pitchFamily="18" charset="0"/>
                <a:cs typeface="Times New Roman" panose="02020603050405020304" pitchFamily="18" charset="0"/>
              </a:rPr>
              <a:t>акцій – це аудиторії, на які спрямовані </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PR-</a:t>
            </a:r>
            <a:r>
              <a:rPr lang="uk-UA" sz="2400" b="1" dirty="0" smtClean="0">
                <a:solidFill>
                  <a:schemeClr val="accent1">
                    <a:lumMod val="75000"/>
                  </a:schemeClr>
                </a:solidFill>
                <a:latin typeface="Times New Roman" panose="02020603050405020304" pitchFamily="18" charset="0"/>
                <a:cs typeface="Times New Roman" panose="02020603050405020304" pitchFamily="18" charset="0"/>
              </a:rPr>
              <a:t>заходи. </a:t>
            </a:r>
            <a:endParaRPr lang="uk-UA" sz="2400" b="1" dirty="0">
              <a:solidFill>
                <a:schemeClr val="accent1">
                  <a:lumMod val="75000"/>
                </a:schemeClr>
              </a:solidFill>
              <a:latin typeface="Times New Roman" panose="02020603050405020304" pitchFamily="18" charset="0"/>
              <a:cs typeface="Times New Roman" panose="02020603050405020304" pitchFamily="18" charset="0"/>
            </a:endParaRPr>
          </a:p>
        </p:txBody>
      </p:sp>
      <p:graphicFrame>
        <p:nvGraphicFramePr>
          <p:cNvPr id="3" name="Схема 2"/>
          <p:cNvGraphicFramePr/>
          <p:nvPr>
            <p:extLst>
              <p:ext uri="{D42A27DB-BD31-4B8C-83A1-F6EECF244321}">
                <p14:modId xmlns:p14="http://schemas.microsoft.com/office/powerpoint/2010/main" val="4210971509"/>
              </p:ext>
            </p:extLst>
          </p:nvPr>
        </p:nvGraphicFramePr>
        <p:xfrm>
          <a:off x="-797829" y="1287556"/>
          <a:ext cx="12989829"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99345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sz="4800" dirty="0" smtClean="0">
                <a:latin typeface="Times New Roman" panose="02020603050405020304" pitchFamily="18" charset="0"/>
                <a:cs typeface="Times New Roman" panose="02020603050405020304" pitchFamily="18" charset="0"/>
              </a:rPr>
              <a:t>ПЛАН</a:t>
            </a:r>
            <a:endParaRPr lang="uk-UA" sz="48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660934" y="2126192"/>
            <a:ext cx="11043385" cy="1569660"/>
          </a:xfrm>
          <a:prstGeom prst="rect">
            <a:avLst/>
          </a:prstGeom>
        </p:spPr>
        <p:txBody>
          <a:bodyPr wrap="square">
            <a:spAutoFit/>
          </a:bodyPr>
          <a:lstStyle/>
          <a:p>
            <a:pPr marL="342900" indent="-342900" algn="just">
              <a:buAutoNum type="arabicPeriod"/>
            </a:pPr>
            <a:r>
              <a:rPr lang="uk-UA" sz="2400" dirty="0" smtClean="0">
                <a:latin typeface="Times New Roman" panose="02020603050405020304" pitchFamily="18" charset="0"/>
                <a:cs typeface="Times New Roman" panose="02020603050405020304" pitchFamily="18" charset="0"/>
              </a:rPr>
              <a:t>Поняття роботи з громадськістю, його вивчення й історія діяльності</a:t>
            </a:r>
          </a:p>
          <a:p>
            <a:pPr marL="342900" indent="-342900" algn="just">
              <a:buAutoNum type="arabicPeriod"/>
            </a:pPr>
            <a:r>
              <a:rPr lang="uk-UA" sz="2400" dirty="0" smtClean="0">
                <a:latin typeface="Times New Roman" panose="02020603050405020304" pitchFamily="18" charset="0"/>
                <a:cs typeface="Times New Roman" panose="02020603050405020304" pitchFamily="18" charset="0"/>
              </a:rPr>
              <a:t> Види програм </a:t>
            </a:r>
            <a:r>
              <a:rPr lang="en-US" sz="2400" dirty="0" smtClean="0">
                <a:latin typeface="Times New Roman" panose="02020603050405020304" pitchFamily="18" charset="0"/>
                <a:cs typeface="Times New Roman" panose="02020603050405020304" pitchFamily="18" charset="0"/>
              </a:rPr>
              <a:t>PR, </a:t>
            </a:r>
            <a:r>
              <a:rPr lang="uk-UA" sz="2400" dirty="0" smtClean="0">
                <a:latin typeface="Times New Roman" panose="02020603050405020304" pitchFamily="18" charset="0"/>
                <a:cs typeface="Times New Roman" panose="02020603050405020304" pitchFamily="18" charset="0"/>
              </a:rPr>
              <a:t>їх характеристика </a:t>
            </a:r>
          </a:p>
          <a:p>
            <a:pPr marL="342900" indent="-342900" algn="just">
              <a:buAutoNum type="arabicPeriod"/>
            </a:pPr>
            <a:r>
              <a:rPr lang="uk-UA" sz="2400" dirty="0" smtClean="0">
                <a:latin typeface="Times New Roman" panose="02020603050405020304" pitchFamily="18" charset="0"/>
                <a:cs typeface="Times New Roman" panose="02020603050405020304" pitchFamily="18" charset="0"/>
              </a:rPr>
              <a:t>Процес планування програм </a:t>
            </a:r>
            <a:r>
              <a:rPr lang="uk-UA" sz="2400" dirty="0" err="1" smtClean="0">
                <a:latin typeface="Times New Roman" panose="02020603050405020304" pitchFamily="18" charset="0"/>
                <a:cs typeface="Times New Roman" panose="02020603050405020304" pitchFamily="18" charset="0"/>
              </a:rPr>
              <a:t>паблік</a:t>
            </a:r>
            <a:r>
              <a:rPr lang="uk-UA" sz="2400" dirty="0" smtClean="0">
                <a:latin typeface="Times New Roman" panose="02020603050405020304" pitchFamily="18" charset="0"/>
                <a:cs typeface="Times New Roman" panose="02020603050405020304" pitchFamily="18" charset="0"/>
              </a:rPr>
              <a:t> </a:t>
            </a:r>
            <a:r>
              <a:rPr lang="uk-UA" sz="2400" dirty="0" err="1" smtClean="0">
                <a:latin typeface="Times New Roman" panose="02020603050405020304" pitchFamily="18" charset="0"/>
                <a:cs typeface="Times New Roman" panose="02020603050405020304" pitchFamily="18" charset="0"/>
              </a:rPr>
              <a:t>рилейшнз</a:t>
            </a:r>
            <a:r>
              <a:rPr lang="uk-UA" sz="2400" dirty="0" smtClean="0">
                <a:latin typeface="Times New Roman" panose="02020603050405020304" pitchFamily="18" charset="0"/>
                <a:cs typeface="Times New Roman" panose="02020603050405020304" pitchFamily="18" charset="0"/>
              </a:rPr>
              <a:t> </a:t>
            </a:r>
          </a:p>
          <a:p>
            <a:pPr marL="342900" indent="-342900" algn="just">
              <a:buAutoNum type="arabicPeriod"/>
            </a:pPr>
            <a:r>
              <a:rPr lang="uk-UA" sz="2400" dirty="0" smtClean="0">
                <a:latin typeface="Times New Roman" panose="02020603050405020304" pitchFamily="18" charset="0"/>
                <a:cs typeface="Times New Roman" panose="02020603050405020304" pitchFamily="18" charset="0"/>
              </a:rPr>
              <a:t>Техніки та прийоми психологічного впливу в </a:t>
            </a:r>
            <a:r>
              <a:rPr lang="en-US" sz="2400" dirty="0" smtClean="0">
                <a:latin typeface="Times New Roman" panose="02020603050405020304" pitchFamily="18" charset="0"/>
                <a:cs typeface="Times New Roman" panose="02020603050405020304" pitchFamily="18" charset="0"/>
              </a:rPr>
              <a:t>PR</a:t>
            </a:r>
            <a:endParaRPr lang="uk-UA" sz="24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0" y="3695852"/>
            <a:ext cx="12192000" cy="3162148"/>
          </a:xfrm>
          <a:prstGeom prst="rect">
            <a:avLst/>
          </a:prstGeom>
        </p:spPr>
      </p:pic>
    </p:spTree>
    <p:extLst>
      <p:ext uri="{BB962C8B-B14F-4D97-AF65-F5344CB8AC3E}">
        <p14:creationId xmlns:p14="http://schemas.microsoft.com/office/powerpoint/2010/main" val="40134155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62916" y="568511"/>
            <a:ext cx="4265591" cy="523220"/>
          </a:xfrm>
          <a:prstGeom prst="rect">
            <a:avLst/>
          </a:prstGeom>
        </p:spPr>
        <p:txBody>
          <a:bodyPr wrap="none">
            <a:spAutoFit/>
          </a:bodyPr>
          <a:lstStyle/>
          <a:p>
            <a:r>
              <a:rPr lang="uk-UA" sz="2800" b="1" dirty="0" smtClean="0">
                <a:solidFill>
                  <a:schemeClr val="accent1">
                    <a:lumMod val="75000"/>
                  </a:schemeClr>
                </a:solidFill>
                <a:latin typeface="Times New Roman" panose="02020603050405020304" pitchFamily="18" charset="0"/>
                <a:cs typeface="Times New Roman" panose="02020603050405020304" pitchFamily="18" charset="0"/>
              </a:rPr>
              <a:t>Переваги та недоліки </a:t>
            </a:r>
            <a:r>
              <a:rPr lang="en-US" sz="2800" b="1" dirty="0" smtClean="0">
                <a:solidFill>
                  <a:schemeClr val="accent1">
                    <a:lumMod val="75000"/>
                  </a:schemeClr>
                </a:solidFill>
                <a:latin typeface="Times New Roman" panose="02020603050405020304" pitchFamily="18" charset="0"/>
                <a:cs typeface="Times New Roman" panose="02020603050405020304" pitchFamily="18" charset="0"/>
              </a:rPr>
              <a:t>PR</a:t>
            </a:r>
            <a:endParaRPr lang="uk-UA" sz="28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41170" y="1210062"/>
            <a:ext cx="6240380" cy="2462213"/>
          </a:xfrm>
          <a:prstGeom prst="rect">
            <a:avLst/>
          </a:prstGeom>
        </p:spPr>
        <p:txBody>
          <a:bodyPr wrap="square">
            <a:spAutoFit/>
          </a:bodyPr>
          <a:lstStyle/>
          <a:p>
            <a:pPr algn="ctr"/>
            <a:r>
              <a:rPr lang="uk-UA" sz="2200" dirty="0" smtClean="0">
                <a:latin typeface="Times New Roman" panose="02020603050405020304" pitchFamily="18" charset="0"/>
                <a:cs typeface="Times New Roman" panose="02020603050405020304" pitchFamily="18" charset="0"/>
              </a:rPr>
              <a:t>Переваги </a:t>
            </a:r>
          </a:p>
          <a:p>
            <a:pPr marL="457200" indent="-457200" algn="just">
              <a:buAutoNum type="arabicPeriod"/>
            </a:pPr>
            <a:r>
              <a:rPr lang="uk-UA" sz="2200" dirty="0" smtClean="0">
                <a:latin typeface="Times New Roman" panose="02020603050405020304" pitchFamily="18" charset="0"/>
                <a:cs typeface="Times New Roman" panose="02020603050405020304" pitchFamily="18" charset="0"/>
              </a:rPr>
              <a:t>Відсутність рекламних витрат. </a:t>
            </a:r>
          </a:p>
          <a:p>
            <a:pPr algn="just"/>
            <a:r>
              <a:rPr lang="uk-UA" sz="2200" dirty="0" smtClean="0">
                <a:latin typeface="Times New Roman" panose="02020603050405020304" pitchFamily="18" charset="0"/>
                <a:cs typeface="Times New Roman" panose="02020603050405020304" pitchFamily="18" charset="0"/>
              </a:rPr>
              <a:t>2. Порівняно висока міра довіри. </a:t>
            </a:r>
          </a:p>
          <a:p>
            <a:pPr algn="just"/>
            <a:r>
              <a:rPr lang="uk-UA" sz="2200" dirty="0" smtClean="0">
                <a:latin typeface="Times New Roman" panose="02020603050405020304" pitchFamily="18" charset="0"/>
                <a:cs typeface="Times New Roman" panose="02020603050405020304" pitchFamily="18" charset="0"/>
              </a:rPr>
              <a:t>3. Досягнення значно більшої кількості аудиторій. </a:t>
            </a:r>
            <a:endParaRPr lang="uk-UA" sz="2200" dirty="0">
              <a:latin typeface="Times New Roman" panose="02020603050405020304" pitchFamily="18" charset="0"/>
              <a:cs typeface="Times New Roman" panose="02020603050405020304" pitchFamily="18" charset="0"/>
            </a:endParaRPr>
          </a:p>
          <a:p>
            <a:pPr algn="just"/>
            <a:r>
              <a:rPr lang="uk-UA" sz="2200" dirty="0" smtClean="0">
                <a:latin typeface="Times New Roman" panose="02020603050405020304" pitchFamily="18" charset="0"/>
                <a:cs typeface="Times New Roman" panose="02020603050405020304" pitchFamily="18" charset="0"/>
              </a:rPr>
              <a:t>4. Більша гнучкість повідомлень через меншу кількість юридичних обмежень. </a:t>
            </a:r>
          </a:p>
          <a:p>
            <a:pPr algn="just"/>
            <a:r>
              <a:rPr lang="uk-UA" sz="2200" dirty="0" smtClean="0">
                <a:latin typeface="Times New Roman" panose="02020603050405020304" pitchFamily="18" charset="0"/>
                <a:cs typeface="Times New Roman" panose="02020603050405020304" pitchFamily="18" charset="0"/>
              </a:rPr>
              <a:t>5. Сприяють створенню іміджу організації. </a:t>
            </a:r>
            <a:endParaRPr lang="uk-UA" sz="22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6821104" y="1210062"/>
            <a:ext cx="5370896" cy="1107996"/>
          </a:xfrm>
          <a:prstGeom prst="rect">
            <a:avLst/>
          </a:prstGeom>
        </p:spPr>
        <p:txBody>
          <a:bodyPr wrap="square">
            <a:spAutoFit/>
          </a:bodyPr>
          <a:lstStyle/>
          <a:p>
            <a:pPr algn="ctr"/>
            <a:r>
              <a:rPr lang="ru-RU" sz="2200" dirty="0" err="1" smtClean="0">
                <a:latin typeface="Times New Roman" panose="02020603050405020304" pitchFamily="18" charset="0"/>
                <a:cs typeface="Times New Roman" panose="02020603050405020304" pitchFamily="18" charset="0"/>
              </a:rPr>
              <a:t>Недоліки</a:t>
            </a:r>
            <a:r>
              <a:rPr lang="ru-RU" sz="2200" dirty="0" smtClean="0">
                <a:latin typeface="Times New Roman" panose="02020603050405020304" pitchFamily="18" charset="0"/>
                <a:cs typeface="Times New Roman" panose="02020603050405020304" pitchFamily="18" charset="0"/>
              </a:rPr>
              <a:t> </a:t>
            </a:r>
          </a:p>
          <a:p>
            <a:pPr marL="457200" indent="-457200" algn="just">
              <a:buAutoNum type="arabicPeriod"/>
            </a:pPr>
            <a:r>
              <a:rPr lang="ru-RU" sz="2200" dirty="0" err="1" smtClean="0">
                <a:latin typeface="Times New Roman" panose="02020603050405020304" pitchFamily="18" charset="0"/>
                <a:cs typeface="Times New Roman" panose="02020603050405020304" pitchFamily="18" charset="0"/>
              </a:rPr>
              <a:t>Відсутність</a:t>
            </a:r>
            <a:r>
              <a:rPr lang="ru-RU" sz="2200" dirty="0" smtClean="0">
                <a:latin typeface="Times New Roman" panose="02020603050405020304" pitchFamily="18" charset="0"/>
                <a:cs typeface="Times New Roman" panose="02020603050405020304" pitchFamily="18" charset="0"/>
              </a:rPr>
              <a:t> контролю над </a:t>
            </a:r>
            <a:r>
              <a:rPr lang="ru-RU" sz="2200" dirty="0" err="1" smtClean="0">
                <a:latin typeface="Times New Roman" panose="02020603050405020304" pitchFamily="18" charset="0"/>
                <a:cs typeface="Times New Roman" panose="02020603050405020304" pitchFamily="18" charset="0"/>
              </a:rPr>
              <a:t>публікацією</a:t>
            </a:r>
            <a:r>
              <a:rPr lang="ru-RU" sz="2200" dirty="0" smtClean="0">
                <a:latin typeface="Times New Roman" panose="02020603050405020304" pitchFamily="18" charset="0"/>
                <a:cs typeface="Times New Roman" panose="02020603050405020304" pitchFamily="18" charset="0"/>
              </a:rPr>
              <a:t>. </a:t>
            </a:r>
          </a:p>
          <a:p>
            <a:pPr algn="just"/>
            <a:r>
              <a:rPr lang="ru-RU" sz="2200" dirty="0" smtClean="0">
                <a:latin typeface="Times New Roman" panose="02020603050405020304" pitchFamily="18" charset="0"/>
                <a:cs typeface="Times New Roman" panose="02020603050405020304" pitchFamily="18" charset="0"/>
              </a:rPr>
              <a:t>2. </a:t>
            </a:r>
            <a:r>
              <a:rPr lang="ru-RU" sz="2200" dirty="0" err="1" smtClean="0">
                <a:latin typeface="Times New Roman" panose="02020603050405020304" pitchFamily="18" charset="0"/>
                <a:cs typeface="Times New Roman" panose="02020603050405020304" pitchFamily="18" charset="0"/>
              </a:rPr>
              <a:t>Труднощі</a:t>
            </a:r>
            <a:r>
              <a:rPr lang="ru-RU" sz="2200" dirty="0" smtClean="0">
                <a:latin typeface="Times New Roman" panose="02020603050405020304" pitchFamily="18" charset="0"/>
                <a:cs typeface="Times New Roman" panose="02020603050405020304" pitchFamily="18" charset="0"/>
              </a:rPr>
              <a:t> з </a:t>
            </a:r>
            <a:r>
              <a:rPr lang="ru-RU" sz="2200" dirty="0" err="1" smtClean="0">
                <a:latin typeface="Times New Roman" panose="02020603050405020304" pitchFamily="18" charset="0"/>
                <a:cs typeface="Times New Roman" panose="02020603050405020304" pitchFamily="18" charset="0"/>
              </a:rPr>
              <a:t>оцінкової</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ефективності</a:t>
            </a:r>
            <a:r>
              <a:rPr lang="ru-RU" sz="2200" dirty="0" smtClean="0">
                <a:latin typeface="Times New Roman" panose="02020603050405020304" pitchFamily="18" charset="0"/>
                <a:cs typeface="Times New Roman" panose="02020603050405020304" pitchFamily="18" charset="0"/>
              </a:rPr>
              <a:t>. </a:t>
            </a:r>
            <a:endParaRPr lang="uk-UA" sz="22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0" y="3542097"/>
            <a:ext cx="12192000" cy="3315903"/>
          </a:xfrm>
          <a:prstGeom prst="rect">
            <a:avLst/>
          </a:prstGeom>
        </p:spPr>
      </p:pic>
    </p:spTree>
    <p:extLst>
      <p:ext uri="{BB962C8B-B14F-4D97-AF65-F5344CB8AC3E}">
        <p14:creationId xmlns:p14="http://schemas.microsoft.com/office/powerpoint/2010/main" val="37710511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5894" y="729658"/>
            <a:ext cx="11029616" cy="723757"/>
          </a:xfrm>
        </p:spPr>
        <p:txBody>
          <a:bodyPr/>
          <a:lstStyle/>
          <a:p>
            <a:pPr algn="ctr"/>
            <a:r>
              <a:rPr lang="ru-RU" b="1" dirty="0">
                <a:latin typeface="Times New Roman" panose="02020603050405020304" pitchFamily="18" charset="0"/>
                <a:cs typeface="Times New Roman" panose="02020603050405020304" pitchFamily="18" charset="0"/>
              </a:rPr>
              <a:t>2. </a:t>
            </a:r>
            <a:r>
              <a:rPr lang="ru-RU" b="1" dirty="0" err="1">
                <a:latin typeface="Times New Roman" panose="02020603050405020304" pitchFamily="18" charset="0"/>
                <a:cs typeface="Times New Roman" panose="02020603050405020304" pitchFamily="18" charset="0"/>
              </a:rPr>
              <a:t>Види</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програм</a:t>
            </a:r>
            <a:r>
              <a:rPr lang="ru-RU" b="1" dirty="0">
                <a:latin typeface="Times New Roman" panose="02020603050405020304" pitchFamily="18" charset="0"/>
                <a:cs typeface="Times New Roman" panose="02020603050405020304" pitchFamily="18" charset="0"/>
              </a:rPr>
              <a:t> PR, </a:t>
            </a:r>
            <a:r>
              <a:rPr lang="ru-RU" b="1" dirty="0" err="1">
                <a:latin typeface="Times New Roman" panose="02020603050405020304" pitchFamily="18" charset="0"/>
                <a:cs typeface="Times New Roman" panose="02020603050405020304" pitchFamily="18" charset="0"/>
              </a:rPr>
              <a:t>їх</a:t>
            </a:r>
            <a:r>
              <a:rPr lang="ru-RU" b="1" dirty="0">
                <a:latin typeface="Times New Roman" panose="02020603050405020304" pitchFamily="18" charset="0"/>
                <a:cs typeface="Times New Roman" panose="02020603050405020304" pitchFamily="18" charset="0"/>
              </a:rPr>
              <a:t> характеристика</a:t>
            </a:r>
            <a:endParaRPr lang="uk-UA" b="1"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240631" y="1931553"/>
            <a:ext cx="11867949" cy="369332"/>
          </a:xfrm>
          <a:prstGeom prst="rect">
            <a:avLst/>
          </a:prstGeom>
        </p:spPr>
        <p:txBody>
          <a:bodyPr wrap="square">
            <a:spAutoFit/>
          </a:bodyPr>
          <a:lstStyle/>
          <a:p>
            <a:pPr algn="ctr"/>
            <a:r>
              <a:rPr lang="ru-RU" b="1" dirty="0" err="1" smtClean="0">
                <a:latin typeface="Times New Roman" panose="02020603050405020304" pitchFamily="18" charset="0"/>
                <a:cs typeface="Times New Roman" panose="02020603050405020304" pitchFamily="18" charset="0"/>
              </a:rPr>
              <a:t>Серед</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основних</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видів</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програм</a:t>
            </a:r>
            <a:r>
              <a:rPr lang="ru-RU" b="1" dirty="0" smtClean="0">
                <a:latin typeface="Times New Roman" panose="02020603050405020304" pitchFamily="18" charset="0"/>
                <a:cs typeface="Times New Roman" panose="02020603050405020304" pitchFamily="18" charset="0"/>
              </a:rPr>
              <a:t> PR, </a:t>
            </a:r>
            <a:r>
              <a:rPr lang="ru-RU" b="1" dirty="0" err="1" smtClean="0">
                <a:latin typeface="Times New Roman" panose="02020603050405020304" pitchFamily="18" charset="0"/>
                <a:cs typeface="Times New Roman" panose="02020603050405020304" pitchFamily="18" charset="0"/>
              </a:rPr>
              <a:t>що</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використовуються</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організацією</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відносяться</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програми</a:t>
            </a:r>
            <a:r>
              <a:rPr lang="ru-RU" b="1" dirty="0" smtClean="0">
                <a:latin typeface="Times New Roman" panose="02020603050405020304" pitchFamily="18" charset="0"/>
                <a:cs typeface="Times New Roman" panose="02020603050405020304" pitchFamily="18" charset="0"/>
              </a:rPr>
              <a:t> по </a:t>
            </a:r>
            <a:r>
              <a:rPr lang="ru-RU" b="1" dirty="0" err="1" smtClean="0">
                <a:latin typeface="Times New Roman" panose="02020603050405020304" pitchFamily="18" charset="0"/>
                <a:cs typeface="Times New Roman" panose="02020603050405020304" pitchFamily="18" charset="0"/>
              </a:rPr>
              <a:t>формуванню</a:t>
            </a:r>
            <a:r>
              <a:rPr lang="ru-RU" b="1" dirty="0" smtClean="0">
                <a:latin typeface="Times New Roman" panose="02020603050405020304" pitchFamily="18" charset="0"/>
                <a:cs typeface="Times New Roman" panose="02020603050405020304" pitchFamily="18" charset="0"/>
              </a:rPr>
              <a:t>: </a:t>
            </a:r>
            <a:endParaRPr lang="uk-UA" b="1"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400567" y="2458240"/>
            <a:ext cx="11380269" cy="2554545"/>
          </a:xfrm>
          <a:prstGeom prst="rect">
            <a:avLst/>
          </a:prstGeom>
        </p:spPr>
        <p:txBody>
          <a:bodyPr wrap="square">
            <a:spAutoFit/>
          </a:bodyPr>
          <a:lstStyle/>
          <a:p>
            <a:pPr marL="457200" indent="-457200" algn="just">
              <a:buAutoNum type="arabicPeriod"/>
            </a:pPr>
            <a:r>
              <a:rPr lang="uk-UA" sz="2000" b="1" dirty="0" smtClean="0">
                <a:latin typeface="Times New Roman" panose="02020603050405020304" pitchFamily="18" charset="0"/>
                <a:cs typeface="Times New Roman" panose="02020603050405020304" pitchFamily="18" charset="0"/>
              </a:rPr>
              <a:t>Програми </a:t>
            </a:r>
            <a:r>
              <a:rPr lang="en-US" sz="2000" b="1" dirty="0" smtClean="0">
                <a:latin typeface="Times New Roman" panose="02020603050405020304" pitchFamily="18" charset="0"/>
                <a:cs typeface="Times New Roman" panose="02020603050405020304" pitchFamily="18" charset="0"/>
              </a:rPr>
              <a:t>PR, </a:t>
            </a:r>
            <a:r>
              <a:rPr lang="uk-UA" sz="2000" b="1" dirty="0" smtClean="0">
                <a:latin typeface="Times New Roman" panose="02020603050405020304" pitchFamily="18" charset="0"/>
                <a:cs typeface="Times New Roman" panose="02020603050405020304" pitchFamily="18" charset="0"/>
              </a:rPr>
              <a:t>СПРЯМОВАНІ НА ФОРМУВАННЯ ВІДНОСИН З ЗАСОБАМИ МАСОВОЇ ІНФОРМАЦІЇ (ЗМІ)</a:t>
            </a:r>
            <a:r>
              <a:rPr lang="uk-UA" sz="2000" dirty="0" smtClean="0">
                <a:latin typeface="Times New Roman" panose="02020603050405020304" pitchFamily="18" charset="0"/>
                <a:cs typeface="Times New Roman" panose="02020603050405020304" pitchFamily="18" charset="0"/>
              </a:rPr>
              <a:t> передбачають використання ЗМІ для створення позитивного образу компанії в очах широких кіл громадськості. Провідна роль ЗМІ в формуванні громадської думки визначається в визнанні їх "четвертою владою" в країні. Особливе значення в комерційному </a:t>
            </a:r>
            <a:r>
              <a:rPr lang="en-US" sz="2000" dirty="0" smtClean="0">
                <a:latin typeface="Times New Roman" panose="02020603050405020304" pitchFamily="18" charset="0"/>
                <a:cs typeface="Times New Roman" panose="02020603050405020304" pitchFamily="18" charset="0"/>
              </a:rPr>
              <a:t>PR </a:t>
            </a:r>
            <a:r>
              <a:rPr lang="uk-UA" sz="2000" dirty="0" smtClean="0">
                <a:latin typeface="Times New Roman" panose="02020603050405020304" pitchFamily="18" charset="0"/>
                <a:cs typeface="Times New Roman" panose="02020603050405020304" pitchFamily="18" charset="0"/>
              </a:rPr>
              <a:t>в Україні зв’язки з ЗМІ набули з 2001 року і зараз активно розвиваються. </a:t>
            </a:r>
          </a:p>
          <a:p>
            <a:pPr algn="just"/>
            <a:r>
              <a:rPr lang="uk-UA" sz="2000" dirty="0" smtClean="0">
                <a:latin typeface="Times New Roman" panose="02020603050405020304" pitchFamily="18" charset="0"/>
                <a:cs typeface="Times New Roman" panose="02020603050405020304" pitchFamily="18" charset="0"/>
              </a:rPr>
              <a:t>Для створення і підтримки позитивної громадської думки про підприємство, забезпечення бажаної поведінки суспільства щодо підприємства фахівці з </a:t>
            </a:r>
            <a:r>
              <a:rPr lang="uk-UA" sz="2000" dirty="0" err="1" smtClean="0">
                <a:latin typeface="Times New Roman" panose="02020603050405020304" pitchFamily="18" charset="0"/>
                <a:cs typeface="Times New Roman" panose="02020603050405020304" pitchFamily="18" charset="0"/>
              </a:rPr>
              <a:t>паблік</a:t>
            </a:r>
            <a:r>
              <a:rPr lang="uk-UA" sz="2000" dirty="0" smtClean="0">
                <a:latin typeface="Times New Roman" panose="02020603050405020304" pitchFamily="18" charset="0"/>
                <a:cs typeface="Times New Roman" panose="02020603050405020304" pitchFamily="18" charset="0"/>
              </a:rPr>
              <a:t> </a:t>
            </a:r>
            <a:r>
              <a:rPr lang="uk-UA" sz="2000" dirty="0" err="1" smtClean="0">
                <a:latin typeface="Times New Roman" panose="02020603050405020304" pitchFamily="18" charset="0"/>
                <a:cs typeface="Times New Roman" panose="02020603050405020304" pitchFamily="18" charset="0"/>
              </a:rPr>
              <a:t>рилейшнз</a:t>
            </a:r>
            <a:r>
              <a:rPr lang="uk-UA" sz="2000" dirty="0" smtClean="0">
                <a:latin typeface="Times New Roman" panose="02020603050405020304" pitchFamily="18" charset="0"/>
                <a:cs typeface="Times New Roman" panose="02020603050405020304" pitchFamily="18" charset="0"/>
              </a:rPr>
              <a:t> надають пресі певні матеріали. Наведемо основні з них: </a:t>
            </a:r>
            <a:endParaRPr lang="uk-UA" sz="20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0" y="5012785"/>
            <a:ext cx="12192000" cy="1845215"/>
          </a:xfrm>
          <a:prstGeom prst="rect">
            <a:avLst/>
          </a:prstGeom>
        </p:spPr>
      </p:pic>
    </p:spTree>
    <p:extLst>
      <p:ext uri="{BB962C8B-B14F-4D97-AF65-F5344CB8AC3E}">
        <p14:creationId xmlns:p14="http://schemas.microsoft.com/office/powerpoint/2010/main" val="18635932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39552" y="869502"/>
            <a:ext cx="11312893" cy="5355312"/>
          </a:xfrm>
          <a:prstGeom prst="rect">
            <a:avLst/>
          </a:prstGeom>
        </p:spPr>
        <p:txBody>
          <a:bodyPr wrap="square">
            <a:spAutoFit/>
          </a:bodyPr>
          <a:lstStyle/>
          <a:p>
            <a:pPr indent="450000" algn="just">
              <a:buFont typeface="Wingdings" panose="05000000000000000000" pitchFamily="2" charset="2"/>
              <a:buChar char="q"/>
            </a:pPr>
            <a:r>
              <a:rPr lang="uk-UA" dirty="0" err="1" smtClean="0">
                <a:latin typeface="Times New Roman" panose="02020603050405020304" pitchFamily="18" charset="0"/>
                <a:cs typeface="Times New Roman" panose="02020603050405020304" pitchFamily="18" charset="0"/>
              </a:rPr>
              <a:t>Бекграундер</a:t>
            </a:r>
            <a:r>
              <a:rPr lang="uk-UA" dirty="0" smtClean="0">
                <a:latin typeface="Times New Roman" panose="02020603050405020304" pitchFamily="18" charset="0"/>
                <a:cs typeface="Times New Roman" panose="02020603050405020304" pitchFamily="18" charset="0"/>
              </a:rPr>
              <a:t>, або інформація поточного, </a:t>
            </a:r>
            <a:r>
              <a:rPr lang="uk-UA" dirty="0" err="1" smtClean="0">
                <a:latin typeface="Times New Roman" panose="02020603050405020304" pitchFamily="18" charset="0"/>
                <a:cs typeface="Times New Roman" panose="02020603050405020304" pitchFamily="18" charset="0"/>
              </a:rPr>
              <a:t>подійного</a:t>
            </a:r>
            <a:r>
              <a:rPr lang="uk-UA" dirty="0" smtClean="0">
                <a:latin typeface="Times New Roman" panose="02020603050405020304" pitchFamily="18" charset="0"/>
                <a:cs typeface="Times New Roman" panose="02020603050405020304" pitchFamily="18" charset="0"/>
              </a:rPr>
              <a:t> характеру. Це новина, яка не є сенсацією, тобто інформація про поточну діяльність підприємства ‒ нові напрями розробок, поточні заходи тощо. Таку інформацію треба надсилати регулярно — для підтримання постійного потоку новин, які виходять від організації. Що більша організація і значуща її діяльність для суспільства, то більш необхідним є подання </a:t>
            </a:r>
            <a:r>
              <a:rPr lang="uk-UA" dirty="0" err="1" smtClean="0">
                <a:latin typeface="Times New Roman" panose="02020603050405020304" pitchFamily="18" charset="0"/>
                <a:cs typeface="Times New Roman" panose="02020603050405020304" pitchFamily="18" charset="0"/>
              </a:rPr>
              <a:t>бекграундерів</a:t>
            </a:r>
            <a:r>
              <a:rPr lang="uk-UA" dirty="0" smtClean="0">
                <a:latin typeface="Times New Roman" panose="02020603050405020304" pitchFamily="18" charset="0"/>
                <a:cs typeface="Times New Roman" panose="02020603050405020304" pitchFamily="18" charset="0"/>
              </a:rPr>
              <a:t> пресі. </a:t>
            </a:r>
            <a:endParaRPr lang="uk-UA" dirty="0">
              <a:latin typeface="Times New Roman" panose="02020603050405020304" pitchFamily="18" charset="0"/>
              <a:cs typeface="Times New Roman" panose="02020603050405020304" pitchFamily="18" charset="0"/>
            </a:endParaRPr>
          </a:p>
          <a:p>
            <a:pPr indent="450000" algn="just">
              <a:buFont typeface="Wingdings" panose="05000000000000000000" pitchFamily="2" charset="2"/>
              <a:buChar char="q"/>
            </a:pPr>
            <a:r>
              <a:rPr lang="uk-UA" dirty="0" smtClean="0">
                <a:latin typeface="Times New Roman" panose="02020603050405020304" pitchFamily="18" charset="0"/>
                <a:cs typeface="Times New Roman" panose="02020603050405020304" pitchFamily="18" charset="0"/>
              </a:rPr>
              <a:t>Прес-реліз ‒ повідомлення про важливу новину чи корисна інформація для широкої аудиторії. </a:t>
            </a:r>
            <a:endParaRPr lang="uk-UA" dirty="0">
              <a:latin typeface="Times New Roman" panose="02020603050405020304" pitchFamily="18" charset="0"/>
              <a:cs typeface="Times New Roman" panose="02020603050405020304" pitchFamily="18" charset="0"/>
            </a:endParaRPr>
          </a:p>
          <a:p>
            <a:pPr indent="450000" algn="just">
              <a:buFont typeface="Wingdings" panose="05000000000000000000" pitchFamily="2" charset="2"/>
              <a:buChar char="q"/>
            </a:pPr>
            <a:r>
              <a:rPr lang="uk-UA" dirty="0" smtClean="0">
                <a:latin typeface="Times New Roman" panose="02020603050405020304" pitchFamily="18" charset="0"/>
                <a:cs typeface="Times New Roman" panose="02020603050405020304" pitchFamily="18" charset="0"/>
              </a:rPr>
              <a:t>Медіа-кіт ‒ прес-набір, до якого входять </a:t>
            </a:r>
            <a:r>
              <a:rPr lang="uk-UA" dirty="0" err="1" smtClean="0">
                <a:latin typeface="Times New Roman" panose="02020603050405020304" pitchFamily="18" charset="0"/>
                <a:cs typeface="Times New Roman" panose="02020603050405020304" pitchFamily="18" charset="0"/>
              </a:rPr>
              <a:t>бекграундер</a:t>
            </a:r>
            <a:r>
              <a:rPr lang="uk-UA" dirty="0" smtClean="0">
                <a:latin typeface="Times New Roman" panose="02020603050405020304" pitchFamily="18" charset="0"/>
                <a:cs typeface="Times New Roman" panose="02020603050405020304" pitchFamily="18" charset="0"/>
              </a:rPr>
              <a:t>, прес-реліз тощо; містить кілька видів матеріалів, потенційно цікавих для преси. </a:t>
            </a:r>
            <a:endParaRPr lang="uk-UA" dirty="0">
              <a:latin typeface="Times New Roman" panose="02020603050405020304" pitchFamily="18" charset="0"/>
              <a:cs typeface="Times New Roman" panose="02020603050405020304" pitchFamily="18" charset="0"/>
            </a:endParaRPr>
          </a:p>
          <a:p>
            <a:pPr indent="450000" algn="just">
              <a:buFont typeface="Wingdings" panose="05000000000000000000" pitchFamily="2" charset="2"/>
              <a:buChar char="q"/>
            </a:pPr>
            <a:r>
              <a:rPr lang="uk-UA" dirty="0" smtClean="0">
                <a:latin typeface="Times New Roman" panose="02020603050405020304" pitchFamily="18" charset="0"/>
                <a:cs typeface="Times New Roman" panose="02020603050405020304" pitchFamily="18" charset="0"/>
              </a:rPr>
              <a:t>Цікава стаття ‒ публікація, метою якої є не так інформувати, як розважати. Стиль її ‒ легкий, неформальний, іноді гумористичний; будується за схемою "опис ‒ пояснення ‒ оцінка" і призначена для інформування споживача про підприємство в захоплюючій формі. </a:t>
            </a:r>
            <a:endParaRPr lang="uk-UA" dirty="0">
              <a:latin typeface="Times New Roman" panose="02020603050405020304" pitchFamily="18" charset="0"/>
              <a:cs typeface="Times New Roman" panose="02020603050405020304" pitchFamily="18" charset="0"/>
            </a:endParaRPr>
          </a:p>
          <a:p>
            <a:pPr indent="450000" algn="just">
              <a:buFont typeface="Wingdings" panose="05000000000000000000" pitchFamily="2" charset="2"/>
              <a:buChar char="q"/>
            </a:pPr>
            <a:r>
              <a:rPr lang="uk-UA" dirty="0" smtClean="0">
                <a:latin typeface="Times New Roman" panose="02020603050405020304" pitchFamily="18" charset="0"/>
                <a:cs typeface="Times New Roman" panose="02020603050405020304" pitchFamily="18" charset="0"/>
              </a:rPr>
              <a:t>Кейс-історія ‒ розповідь про сприятливе використання споживачем продукту або про вирішення проблемної ситуації за допомогою продукції підприємства. </a:t>
            </a:r>
            <a:endParaRPr lang="uk-UA" dirty="0">
              <a:latin typeface="Times New Roman" panose="02020603050405020304" pitchFamily="18" charset="0"/>
              <a:cs typeface="Times New Roman" panose="02020603050405020304" pitchFamily="18" charset="0"/>
            </a:endParaRPr>
          </a:p>
          <a:p>
            <a:pPr indent="450000" algn="just">
              <a:buFont typeface="Wingdings" panose="05000000000000000000" pitchFamily="2" charset="2"/>
              <a:buChar char="q"/>
            </a:pPr>
            <a:r>
              <a:rPr lang="uk-UA" dirty="0" smtClean="0">
                <a:latin typeface="Times New Roman" panose="02020603050405020304" pitchFamily="18" charset="0"/>
                <a:cs typeface="Times New Roman" panose="02020603050405020304" pitchFamily="18" charset="0"/>
              </a:rPr>
              <a:t>Іменна, або авторська, стаття ‒ публікація, яка начебто написана посадовою особою конкретного підприємства. Часто такі статті пишуть фахівці </a:t>
            </a:r>
            <a:r>
              <a:rPr lang="uk-UA" dirty="0" err="1" smtClean="0">
                <a:latin typeface="Times New Roman" panose="02020603050405020304" pitchFamily="18" charset="0"/>
                <a:cs typeface="Times New Roman" panose="02020603050405020304" pitchFamily="18" charset="0"/>
              </a:rPr>
              <a:t>паблік</a:t>
            </a:r>
            <a:r>
              <a:rPr lang="uk-UA" dirty="0" smtClean="0">
                <a:latin typeface="Times New Roman" panose="02020603050405020304" pitchFamily="18" charset="0"/>
                <a:cs typeface="Times New Roman" panose="02020603050405020304" pitchFamily="18" charset="0"/>
              </a:rPr>
              <a:t> </a:t>
            </a:r>
            <a:r>
              <a:rPr lang="uk-UA" dirty="0" err="1" smtClean="0">
                <a:latin typeface="Times New Roman" panose="02020603050405020304" pitchFamily="18" charset="0"/>
                <a:cs typeface="Times New Roman" panose="02020603050405020304" pitchFamily="18" charset="0"/>
              </a:rPr>
              <a:t>рилейшнз</a:t>
            </a:r>
            <a:r>
              <a:rPr lang="uk-UA" dirty="0" smtClean="0">
                <a:latin typeface="Times New Roman" panose="02020603050405020304" pitchFamily="18" charset="0"/>
                <a:cs typeface="Times New Roman" panose="02020603050405020304" pitchFamily="18" charset="0"/>
              </a:rPr>
              <a:t>, які репрезентують керівника як експерта і поліпшують у такий спосіб репутацію компанії і керівництва як джерела, що заслуговує на довіру. </a:t>
            </a:r>
          </a:p>
          <a:p>
            <a:pPr indent="450000" algn="just">
              <a:buFont typeface="Wingdings" panose="05000000000000000000" pitchFamily="2" charset="2"/>
              <a:buChar char="q"/>
            </a:pPr>
            <a:r>
              <a:rPr lang="uk-UA" dirty="0" smtClean="0">
                <a:latin typeface="Times New Roman" panose="02020603050405020304" pitchFamily="18" charset="0"/>
                <a:cs typeface="Times New Roman" panose="02020603050405020304" pitchFamily="18" charset="0"/>
              </a:rPr>
              <a:t>Оглядова стаття ‒ публікація, в якій висвітлюється досвід кількох підприємств однієї галузі. Незважаючи на те, що часто в одному матеріалі йдеться про конкурентів, така публікація корисна для всіх, оскільки відповідає спільним цілям у створенні позитивного іміджу підприємств. </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22715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3255" y="595160"/>
            <a:ext cx="11896825" cy="5909310"/>
          </a:xfrm>
          <a:prstGeom prst="rect">
            <a:avLst/>
          </a:prstGeom>
        </p:spPr>
        <p:txBody>
          <a:bodyPr wrap="square">
            <a:spAutoFit/>
          </a:bodyPr>
          <a:lstStyle/>
          <a:p>
            <a:pPr indent="450000" algn="just">
              <a:buFont typeface="Wingdings" panose="05000000000000000000" pitchFamily="2" charset="2"/>
              <a:buChar char="q"/>
            </a:pPr>
            <a:r>
              <a:rPr lang="uk-UA" dirty="0" smtClean="0">
                <a:latin typeface="Times New Roman" panose="02020603050405020304" pitchFamily="18" charset="0"/>
                <a:cs typeface="Times New Roman" panose="02020603050405020304" pitchFamily="18" charset="0"/>
              </a:rPr>
              <a:t>Факт-лист ‒ лаконічний документ, у якому подано стислу характеристику організації, посадової особи або події. Факт-листи зазвичай підтримують інформацію прес-релізу або </a:t>
            </a:r>
            <a:r>
              <a:rPr lang="uk-UA" dirty="0" err="1" smtClean="0">
                <a:latin typeface="Times New Roman" panose="02020603050405020304" pitchFamily="18" charset="0"/>
                <a:cs typeface="Times New Roman" panose="02020603050405020304" pitchFamily="18" charset="0"/>
              </a:rPr>
              <a:t>бекграундеру</a:t>
            </a:r>
            <a:r>
              <a:rPr lang="uk-UA" dirty="0" smtClean="0">
                <a:latin typeface="Times New Roman" panose="02020603050405020304" pitchFamily="18" charset="0"/>
                <a:cs typeface="Times New Roman" panose="02020603050405020304" pitchFamily="18" charset="0"/>
              </a:rPr>
              <a:t> і є для редактора допоміжним джерелом ресурсних матеріалів для статей. </a:t>
            </a:r>
          </a:p>
          <a:p>
            <a:pPr indent="450000" algn="just">
              <a:buFont typeface="Wingdings" panose="05000000000000000000" pitchFamily="2" charset="2"/>
              <a:buChar char="q"/>
            </a:pPr>
            <a:r>
              <a:rPr lang="uk-UA" dirty="0" smtClean="0">
                <a:latin typeface="Times New Roman" panose="02020603050405020304" pitchFamily="18" charset="0"/>
                <a:cs typeface="Times New Roman" panose="02020603050405020304" pitchFamily="18" charset="0"/>
              </a:rPr>
              <a:t>Форма питання ‒ відповідь ‒ часто замінює або доповнює факт-лист у повідомленні найбільш вірогідно запитуваної інформації. У такій формі наводяться запитання, що ставляться найчастіше споживачами, і дається на них відповідь. </a:t>
            </a:r>
            <a:endParaRPr lang="uk-UA" dirty="0">
              <a:latin typeface="Times New Roman" panose="02020603050405020304" pitchFamily="18" charset="0"/>
              <a:cs typeface="Times New Roman" panose="02020603050405020304" pitchFamily="18" charset="0"/>
            </a:endParaRPr>
          </a:p>
          <a:p>
            <a:pPr indent="450000" algn="just">
              <a:buFont typeface="Wingdings" panose="05000000000000000000" pitchFamily="2" charset="2"/>
              <a:buChar char="q"/>
            </a:pPr>
            <a:r>
              <a:rPr lang="uk-UA" dirty="0" smtClean="0">
                <a:latin typeface="Times New Roman" panose="02020603050405020304" pitchFamily="18" charset="0"/>
                <a:cs typeface="Times New Roman" panose="02020603050405020304" pitchFamily="18" charset="0"/>
              </a:rPr>
              <a:t>Біографія ‒ у цьому матеріалі подаються факти з життя і діяльності конкретної особи, зокрема, керівника підприємства. </a:t>
            </a:r>
          </a:p>
          <a:p>
            <a:pPr indent="450000" algn="just">
              <a:buFont typeface="Wingdings" panose="05000000000000000000" pitchFamily="2" charset="2"/>
              <a:buChar char="q"/>
            </a:pPr>
            <a:r>
              <a:rPr lang="uk-UA" dirty="0" smtClean="0">
                <a:latin typeface="Times New Roman" panose="02020603050405020304" pitchFamily="18" charset="0"/>
                <a:cs typeface="Times New Roman" panose="02020603050405020304" pitchFamily="18" charset="0"/>
              </a:rPr>
              <a:t>Фотографії ‒ використовуються для підтримки текстових матеріалів. </a:t>
            </a:r>
            <a:endParaRPr lang="uk-UA" dirty="0">
              <a:latin typeface="Times New Roman" panose="02020603050405020304" pitchFamily="18" charset="0"/>
              <a:cs typeface="Times New Roman" panose="02020603050405020304" pitchFamily="18" charset="0"/>
            </a:endParaRPr>
          </a:p>
          <a:p>
            <a:pPr indent="450000" algn="just">
              <a:buFont typeface="Wingdings" panose="05000000000000000000" pitchFamily="2" charset="2"/>
              <a:buChar char="q"/>
            </a:pPr>
            <a:r>
              <a:rPr lang="uk-UA" dirty="0" smtClean="0">
                <a:latin typeface="Times New Roman" panose="02020603050405020304" pitchFamily="18" charset="0"/>
                <a:cs typeface="Times New Roman" panose="02020603050405020304" pitchFamily="18" charset="0"/>
              </a:rPr>
              <a:t>Заява ‒ призначається для пояснення позиції підприємства з будь-якого питання або зайняття такої позиції. У діяльності </a:t>
            </a:r>
            <a:r>
              <a:rPr lang="uk-UA" dirty="0" err="1" smtClean="0">
                <a:latin typeface="Times New Roman" panose="02020603050405020304" pitchFamily="18" charset="0"/>
                <a:cs typeface="Times New Roman" panose="02020603050405020304" pitchFamily="18" charset="0"/>
              </a:rPr>
              <a:t>паблік</a:t>
            </a:r>
            <a:r>
              <a:rPr lang="uk-UA" dirty="0" smtClean="0">
                <a:latin typeface="Times New Roman" panose="02020603050405020304" pitchFamily="18" charset="0"/>
                <a:cs typeface="Times New Roman" panose="02020603050405020304" pitchFamily="18" charset="0"/>
              </a:rPr>
              <a:t> </a:t>
            </a:r>
            <a:r>
              <a:rPr lang="uk-UA" dirty="0" err="1" smtClean="0">
                <a:latin typeface="Times New Roman" panose="02020603050405020304" pitchFamily="18" charset="0"/>
                <a:cs typeface="Times New Roman" panose="02020603050405020304" pitchFamily="18" charset="0"/>
              </a:rPr>
              <a:t>рилейшнз</a:t>
            </a:r>
            <a:r>
              <a:rPr lang="uk-UA" dirty="0" smtClean="0">
                <a:latin typeface="Times New Roman" panose="02020603050405020304" pitchFamily="18" charset="0"/>
                <a:cs typeface="Times New Roman" panose="02020603050405020304" pitchFamily="18" charset="0"/>
              </a:rPr>
              <a:t> ефективним є використання додаткових друкованих матеріалів ‒ різноманітних проспектів, брошур, керівництв, книг, плакатів, буклетів тощо. Такі матеріали виконують </a:t>
            </a:r>
            <a:r>
              <a:rPr lang="uk-UA" dirty="0" err="1" smtClean="0">
                <a:latin typeface="Times New Roman" panose="02020603050405020304" pitchFamily="18" charset="0"/>
                <a:cs typeface="Times New Roman" panose="02020603050405020304" pitchFamily="18" charset="0"/>
              </a:rPr>
              <a:t>ознайомлюючу</a:t>
            </a:r>
            <a:r>
              <a:rPr lang="uk-UA" dirty="0" smtClean="0">
                <a:latin typeface="Times New Roman" panose="02020603050405020304" pitchFamily="18" charset="0"/>
                <a:cs typeface="Times New Roman" panose="02020603050405020304" pitchFamily="18" charset="0"/>
              </a:rPr>
              <a:t> функцію, служать довідником з будь-яких питань, що стосуються підприємства та його продукції, формують образ підприємства. </a:t>
            </a:r>
          </a:p>
          <a:p>
            <a:pPr indent="450000" algn="just">
              <a:buFont typeface="Wingdings" panose="05000000000000000000" pitchFamily="2" charset="2"/>
              <a:buChar char="q"/>
            </a:pPr>
            <a:r>
              <a:rPr lang="uk-UA" dirty="0" smtClean="0">
                <a:latin typeface="Times New Roman" panose="02020603050405020304" pitchFamily="18" charset="0"/>
                <a:cs typeface="Times New Roman" panose="02020603050405020304" pitchFamily="18" charset="0"/>
              </a:rPr>
              <a:t>Відео- і </a:t>
            </a:r>
            <a:r>
              <a:rPr lang="uk-UA" dirty="0" err="1" smtClean="0">
                <a:latin typeface="Times New Roman" panose="02020603050405020304" pitchFamily="18" charset="0"/>
                <a:cs typeface="Times New Roman" panose="02020603050405020304" pitchFamily="18" charset="0"/>
              </a:rPr>
              <a:t>кінофільмиє</a:t>
            </a:r>
            <a:r>
              <a:rPr lang="uk-UA" dirty="0" smtClean="0">
                <a:latin typeface="Times New Roman" panose="02020603050405020304" pitchFamily="18" charset="0"/>
                <a:cs typeface="Times New Roman" panose="02020603050405020304" pitchFamily="18" charset="0"/>
              </a:rPr>
              <a:t> найскладнішими і </a:t>
            </a:r>
            <a:r>
              <a:rPr lang="uk-UA" dirty="0" err="1" smtClean="0">
                <a:latin typeface="Times New Roman" panose="02020603050405020304" pitchFamily="18" charset="0"/>
                <a:cs typeface="Times New Roman" panose="02020603050405020304" pitchFamily="18" charset="0"/>
              </a:rPr>
              <a:t>найвитратнішими</a:t>
            </a:r>
            <a:r>
              <a:rPr lang="uk-UA" dirty="0" smtClean="0">
                <a:latin typeface="Times New Roman" panose="02020603050405020304" pitchFamily="18" charset="0"/>
                <a:cs typeface="Times New Roman" panose="02020603050405020304" pitchFamily="18" charset="0"/>
              </a:rPr>
              <a:t> засобами </a:t>
            </a:r>
            <a:r>
              <a:rPr lang="uk-UA" dirty="0" err="1" smtClean="0">
                <a:latin typeface="Times New Roman" panose="02020603050405020304" pitchFamily="18" charset="0"/>
                <a:cs typeface="Times New Roman" panose="02020603050405020304" pitchFamily="18" charset="0"/>
              </a:rPr>
              <a:t>паблік</a:t>
            </a:r>
            <a:r>
              <a:rPr lang="uk-UA" dirty="0" smtClean="0">
                <a:latin typeface="Times New Roman" panose="02020603050405020304" pitchFamily="18" charset="0"/>
                <a:cs typeface="Times New Roman" panose="02020603050405020304" pitchFamily="18" charset="0"/>
              </a:rPr>
              <a:t> </a:t>
            </a:r>
            <a:r>
              <a:rPr lang="uk-UA" dirty="0" err="1" smtClean="0">
                <a:latin typeface="Times New Roman" panose="02020603050405020304" pitchFamily="18" charset="0"/>
                <a:cs typeface="Times New Roman" panose="02020603050405020304" pitchFamily="18" charset="0"/>
              </a:rPr>
              <a:t>рилейшнз</a:t>
            </a:r>
            <a:r>
              <a:rPr lang="uk-UA" dirty="0" smtClean="0">
                <a:latin typeface="Times New Roman" panose="02020603050405020304" pitchFamily="18" charset="0"/>
                <a:cs typeface="Times New Roman" panose="02020603050405020304" pitchFamily="18" charset="0"/>
              </a:rPr>
              <a:t>. Водночас вони справляють на глядача найефективніший вплив. Відеофільми використовують для торгових презентацій, тренінгів і конференцій, </a:t>
            </a:r>
            <a:r>
              <a:rPr lang="uk-UA" dirty="0" err="1" smtClean="0">
                <a:latin typeface="Times New Roman" panose="02020603050405020304" pitchFamily="18" charset="0"/>
                <a:cs typeface="Times New Roman" panose="02020603050405020304" pitchFamily="18" charset="0"/>
              </a:rPr>
              <a:t>кіноматеріали</a:t>
            </a:r>
            <a:r>
              <a:rPr lang="uk-UA" dirty="0" smtClean="0">
                <a:latin typeface="Times New Roman" panose="02020603050405020304" pitchFamily="18" charset="0"/>
                <a:cs typeface="Times New Roman" panose="02020603050405020304" pitchFamily="18" charset="0"/>
              </a:rPr>
              <a:t> ‒ в телевізійних програмах, на презентаціях, конференціях та під час інших важливих подій. Фільми і відеофільми, де органічно поєднано світло, звук, події, рух, колір та музика (завдяки чому ідея може бути подана дуже ефективно), привертають увагу аудиторії, дають їй можливість переконатися у пропагованому на власні очі. </a:t>
            </a:r>
          </a:p>
          <a:p>
            <a:pPr indent="450000" algn="just">
              <a:buFont typeface="Wingdings" panose="05000000000000000000" pitchFamily="2" charset="2"/>
              <a:buChar char="q"/>
            </a:pPr>
            <a:r>
              <a:rPr lang="uk-UA" dirty="0" smtClean="0">
                <a:latin typeface="Times New Roman" panose="02020603050405020304" pitchFamily="18" charset="0"/>
                <a:cs typeface="Times New Roman" panose="02020603050405020304" pitchFamily="18" charset="0"/>
              </a:rPr>
              <a:t>Специфічною формою усного мовлення є чутки, які також широко використовують для інформування громадськості. Чутки є потужним засобом передавання інформації. Часто саме така форма є найшвидшою і </a:t>
            </a:r>
            <a:r>
              <a:rPr lang="uk-UA" dirty="0" err="1" smtClean="0">
                <a:latin typeface="Times New Roman" panose="02020603050405020304" pitchFamily="18" charset="0"/>
                <a:cs typeface="Times New Roman" panose="02020603050405020304" pitchFamily="18" charset="0"/>
              </a:rPr>
              <a:t>найдієвішою</a:t>
            </a:r>
            <a:r>
              <a:rPr lang="uk-UA" dirty="0" smtClean="0">
                <a:latin typeface="Times New Roman" panose="02020603050405020304" pitchFamily="18" charset="0"/>
                <a:cs typeface="Times New Roman" panose="02020603050405020304" pitchFamily="18" charset="0"/>
              </a:rPr>
              <a:t>. </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39963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04260" y="730975"/>
            <a:ext cx="11223057" cy="923330"/>
          </a:xfrm>
          <a:prstGeom prst="rect">
            <a:avLst/>
          </a:prstGeom>
        </p:spPr>
        <p:txBody>
          <a:bodyPr wrap="square">
            <a:spAutoFit/>
          </a:bodyPr>
          <a:lstStyle/>
          <a:p>
            <a:pPr algn="just"/>
            <a:r>
              <a:rPr lang="ru-RU" dirty="0" smtClean="0">
                <a:latin typeface="Times New Roman" panose="02020603050405020304" pitchFamily="18" charset="0"/>
                <a:cs typeface="Times New Roman" panose="02020603050405020304" pitchFamily="18" charset="0"/>
              </a:rPr>
              <a:t>2. </a:t>
            </a:r>
            <a:r>
              <a:rPr lang="ru-RU" dirty="0" err="1" smtClean="0">
                <a:latin typeface="Times New Roman" panose="02020603050405020304" pitchFamily="18" charset="0"/>
                <a:cs typeface="Times New Roman" panose="02020603050405020304" pitchFamily="18" charset="0"/>
              </a:rPr>
              <a:t>Наступний</a:t>
            </a:r>
            <a:r>
              <a:rPr lang="ru-RU" dirty="0" smtClean="0">
                <a:latin typeface="Times New Roman" panose="02020603050405020304" pitchFamily="18" charset="0"/>
                <a:cs typeface="Times New Roman" panose="02020603050405020304" pitchFamily="18" charset="0"/>
              </a:rPr>
              <a:t> вид </a:t>
            </a:r>
            <a:r>
              <a:rPr lang="ru-RU" dirty="0" err="1" smtClean="0">
                <a:latin typeface="Times New Roman" panose="02020603050405020304" pitchFamily="18" charset="0"/>
                <a:cs typeface="Times New Roman" panose="02020603050405020304" pitchFamily="18" charset="0"/>
              </a:rPr>
              <a:t>програм</a:t>
            </a:r>
            <a:r>
              <a:rPr lang="ru-RU" dirty="0" smtClean="0">
                <a:latin typeface="Times New Roman" panose="02020603050405020304" pitchFamily="18" charset="0"/>
                <a:cs typeface="Times New Roman" panose="02020603050405020304" pitchFamily="18" charset="0"/>
              </a:rPr>
              <a:t> – </a:t>
            </a:r>
            <a:r>
              <a:rPr lang="ru-RU" dirty="0" err="1" smtClean="0">
                <a:latin typeface="Times New Roman" panose="02020603050405020304" pitchFamily="18" charset="0"/>
                <a:cs typeface="Times New Roman" panose="02020603050405020304" pitchFamily="18" charset="0"/>
              </a:rPr>
              <a:t>програми</a:t>
            </a:r>
            <a:r>
              <a:rPr lang="ru-RU" dirty="0" smtClean="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СПРЯМОВАНІ НА СТВОРЕННЯ ВЗАЄМОВІДНОСИН З СПОЖИВАЧАМИ</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Дані</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програми</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включають</a:t>
            </a:r>
            <a:r>
              <a:rPr lang="ru-RU" dirty="0" smtClean="0">
                <a:latin typeface="Times New Roman" panose="02020603050405020304" pitchFamily="18" charset="0"/>
                <a:cs typeface="Times New Roman" panose="02020603050405020304" pitchFamily="18" charset="0"/>
              </a:rPr>
              <a:t> в себе заходи, </a:t>
            </a:r>
            <a:r>
              <a:rPr lang="ru-RU" dirty="0" err="1" smtClean="0">
                <a:latin typeface="Times New Roman" panose="02020603050405020304" pitchFamily="18" charset="0"/>
                <a:cs typeface="Times New Roman" panose="02020603050405020304" pitchFamily="18" charset="0"/>
              </a:rPr>
              <a:t>що</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передбачаються</a:t>
            </a:r>
            <a:r>
              <a:rPr lang="ru-RU" dirty="0" smtClean="0">
                <a:latin typeface="Times New Roman" panose="02020603050405020304" pitchFamily="18" charset="0"/>
                <a:cs typeface="Times New Roman" panose="02020603050405020304" pitchFamily="18" charset="0"/>
              </a:rPr>
              <a:t> в </a:t>
            </a:r>
            <a:r>
              <a:rPr lang="ru-RU" dirty="0" err="1" smtClean="0">
                <a:latin typeface="Times New Roman" panose="02020603050405020304" pitchFamily="18" charset="0"/>
                <a:cs typeface="Times New Roman" panose="02020603050405020304" pitchFamily="18" charset="0"/>
              </a:rPr>
              <a:t>організації</a:t>
            </a:r>
            <a:r>
              <a:rPr lang="ru-RU" dirty="0" smtClean="0">
                <a:latin typeface="Times New Roman" panose="02020603050405020304" pitchFamily="18" charset="0"/>
                <a:cs typeface="Times New Roman" panose="02020603050405020304" pitchFamily="18" charset="0"/>
              </a:rPr>
              <a:t> для </a:t>
            </a:r>
            <a:r>
              <a:rPr lang="ru-RU" dirty="0" err="1" smtClean="0">
                <a:latin typeface="Times New Roman" panose="02020603050405020304" pitchFamily="18" charset="0"/>
                <a:cs typeface="Times New Roman" panose="02020603050405020304" pitchFamily="18" charset="0"/>
              </a:rPr>
              <a:t>створення</a:t>
            </a:r>
            <a:r>
              <a:rPr lang="ru-RU" dirty="0" smtClean="0">
                <a:latin typeface="Times New Roman" panose="02020603050405020304" pitchFamily="18" charset="0"/>
                <a:cs typeface="Times New Roman" panose="02020603050405020304" pitchFamily="18" charset="0"/>
              </a:rPr>
              <a:t> у </a:t>
            </a:r>
            <a:r>
              <a:rPr lang="ru-RU" dirty="0" err="1" smtClean="0">
                <a:latin typeface="Times New Roman" panose="02020603050405020304" pitchFamily="18" charset="0"/>
                <a:cs typeface="Times New Roman" panose="02020603050405020304" pitchFamily="18" charset="0"/>
              </a:rPr>
              <a:t>споживачів</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розуміння</a:t>
            </a:r>
            <a:r>
              <a:rPr lang="ru-RU" dirty="0" smtClean="0">
                <a:latin typeface="Times New Roman" panose="02020603050405020304" pitchFamily="18" charset="0"/>
                <a:cs typeface="Times New Roman" panose="02020603050405020304" pitchFamily="18" charset="0"/>
              </a:rPr>
              <a:t> в </a:t>
            </a:r>
            <a:r>
              <a:rPr lang="ru-RU" dirty="0" err="1" smtClean="0">
                <a:latin typeface="Times New Roman" panose="02020603050405020304" pitchFamily="18" charset="0"/>
                <a:cs typeface="Times New Roman" panose="02020603050405020304" pitchFamily="18" charset="0"/>
              </a:rPr>
              <a:t>відношенні</a:t>
            </a:r>
            <a:r>
              <a:rPr lang="ru-RU" dirty="0" smtClean="0">
                <a:latin typeface="Times New Roman" panose="02020603050405020304" pitchFamily="18" charset="0"/>
                <a:cs typeface="Times New Roman" panose="02020603050405020304" pitchFamily="18" charset="0"/>
              </a:rPr>
              <a:t> до </a:t>
            </a:r>
            <a:r>
              <a:rPr lang="ru-RU" dirty="0" err="1" smtClean="0">
                <a:latin typeface="Times New Roman" panose="02020603050405020304" pitchFamily="18" charset="0"/>
                <a:cs typeface="Times New Roman" panose="02020603050405020304" pitchFamily="18" charset="0"/>
              </a:rPr>
              <a:t>організації</a:t>
            </a:r>
            <a:r>
              <a:rPr lang="ru-RU" dirty="0" smtClean="0">
                <a:latin typeface="Times New Roman" panose="02020603050405020304" pitchFamily="18" charset="0"/>
                <a:cs typeface="Times New Roman" panose="02020603050405020304" pitchFamily="18" charset="0"/>
              </a:rPr>
              <a:t>. </a:t>
            </a:r>
            <a:endParaRPr lang="uk-UA"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404260" y="1654305"/>
            <a:ext cx="11300059" cy="2862322"/>
          </a:xfrm>
          <a:prstGeom prst="rect">
            <a:avLst/>
          </a:prstGeom>
        </p:spPr>
        <p:txBody>
          <a:bodyPr wrap="square">
            <a:spAutoFit/>
          </a:bodyPr>
          <a:lstStyle/>
          <a:p>
            <a:pPr indent="457200" algn="ctr"/>
            <a:r>
              <a:rPr lang="uk-UA" i="1" dirty="0" smtClean="0">
                <a:latin typeface="Times New Roman" panose="02020603050405020304" pitchFamily="18" charset="0"/>
                <a:cs typeface="Times New Roman" panose="02020603050405020304" pitchFamily="18" charset="0"/>
              </a:rPr>
              <a:t>Найбільш важливими інструментами таких програм є: </a:t>
            </a:r>
          </a:p>
          <a:p>
            <a:pPr marL="285750" indent="-285750" algn="just">
              <a:buFontTx/>
              <a:buChar char="-"/>
            </a:pPr>
            <a:r>
              <a:rPr lang="uk-UA" b="1" dirty="0" smtClean="0">
                <a:latin typeface="Times New Roman" panose="02020603050405020304" pitchFamily="18" charset="0"/>
                <a:cs typeface="Times New Roman" panose="02020603050405020304" pitchFamily="18" charset="0"/>
              </a:rPr>
              <a:t>кореспонденція та телефон </a:t>
            </a:r>
            <a:r>
              <a:rPr lang="uk-UA" dirty="0" smtClean="0">
                <a:latin typeface="Times New Roman" panose="02020603050405020304" pitchFamily="18" charset="0"/>
                <a:cs typeface="Times New Roman" panose="02020603050405020304" pitchFamily="18" charset="0"/>
              </a:rPr>
              <a:t>– надсилання листів, телефонні розмови з різних питань: нагадування, виявлення причин відмови; </a:t>
            </a:r>
          </a:p>
          <a:p>
            <a:pPr marL="285750" indent="-285750" algn="just">
              <a:buFontTx/>
              <a:buChar char="-"/>
            </a:pPr>
            <a:r>
              <a:rPr lang="uk-UA" b="1" dirty="0" smtClean="0">
                <a:latin typeface="Times New Roman" panose="02020603050405020304" pitchFamily="18" charset="0"/>
                <a:cs typeface="Times New Roman" panose="02020603050405020304" pitchFamily="18" charset="0"/>
              </a:rPr>
              <a:t>журнал</a:t>
            </a:r>
            <a:r>
              <a:rPr lang="uk-UA" dirty="0" smtClean="0">
                <a:latin typeface="Times New Roman" panose="02020603050405020304" pitchFamily="18" charset="0"/>
                <a:cs typeface="Times New Roman" panose="02020603050405020304" pitchFamily="18" charset="0"/>
              </a:rPr>
              <a:t> – вісник для клієнтів. Такі журнали можуть, крім розповідей про загальні зміни, що відбуваються на ринку містити інформацію про нові товари підприємства, інтерв’ю з задоволеними покупцями, плани організації на майбутнє; </a:t>
            </a:r>
          </a:p>
          <a:p>
            <a:pPr marL="285750" indent="-285750" algn="just">
              <a:buFontTx/>
              <a:buChar char="-"/>
            </a:pPr>
            <a:r>
              <a:rPr lang="uk-UA" b="1" dirty="0" smtClean="0">
                <a:latin typeface="Times New Roman" panose="02020603050405020304" pitchFamily="18" charset="0"/>
                <a:cs typeface="Times New Roman" panose="02020603050405020304" pitchFamily="18" charset="0"/>
              </a:rPr>
              <a:t>екскурсії на підприємство </a:t>
            </a:r>
            <a:r>
              <a:rPr lang="uk-UA" dirty="0" smtClean="0">
                <a:latin typeface="Times New Roman" panose="02020603050405020304" pitchFamily="18" charset="0"/>
                <a:cs typeface="Times New Roman" panose="02020603050405020304" pitchFamily="18" charset="0"/>
              </a:rPr>
              <a:t>– сприяють перш за все, підтриманню на високому рівні організації виробництва. Підтримання гігієни, техніка безпеки також будуть сприяти створенню позитивного іміджу; </a:t>
            </a:r>
          </a:p>
          <a:p>
            <a:pPr marL="285750" indent="-285750" algn="just">
              <a:buFontTx/>
              <a:buChar char="-"/>
            </a:pPr>
            <a:r>
              <a:rPr lang="uk-UA" b="1" dirty="0" smtClean="0">
                <a:latin typeface="Times New Roman" panose="02020603050405020304" pitchFamily="18" charset="0"/>
                <a:cs typeface="Times New Roman" panose="02020603050405020304" pitchFamily="18" charset="0"/>
              </a:rPr>
              <a:t>інформація про стан справ </a:t>
            </a:r>
            <a:r>
              <a:rPr lang="uk-UA" dirty="0" smtClean="0">
                <a:latin typeface="Times New Roman" panose="02020603050405020304" pitchFamily="18" charset="0"/>
                <a:cs typeface="Times New Roman" panose="02020603050405020304" pitchFamily="18" charset="0"/>
              </a:rPr>
              <a:t>– повинна дати можливість клієнтам, кредиторам, акціонерам та журналістам отримати достатню та правдиву інформацію про хід справ в організації, її плани розвитку.</a:t>
            </a:r>
            <a:endParaRPr lang="uk-UA"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0" y="4516627"/>
            <a:ext cx="12192000" cy="2341373"/>
          </a:xfrm>
          <a:prstGeom prst="rect">
            <a:avLst/>
          </a:prstGeom>
        </p:spPr>
      </p:pic>
    </p:spTree>
    <p:extLst>
      <p:ext uri="{BB962C8B-B14F-4D97-AF65-F5344CB8AC3E}">
        <p14:creationId xmlns:p14="http://schemas.microsoft.com/office/powerpoint/2010/main" val="29513290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1636" y="734795"/>
            <a:ext cx="11194181" cy="2246769"/>
          </a:xfrm>
          <a:prstGeom prst="rect">
            <a:avLst/>
          </a:prstGeom>
        </p:spPr>
        <p:txBody>
          <a:bodyPr wrap="square">
            <a:spAutoFit/>
          </a:bodyPr>
          <a:lstStyle/>
          <a:p>
            <a:pPr algn="just"/>
            <a:r>
              <a:rPr lang="uk-UA" sz="2000" dirty="0" smtClean="0">
                <a:latin typeface="Times New Roman" panose="02020603050405020304" pitchFamily="18" charset="0"/>
                <a:cs typeface="Times New Roman" panose="02020603050405020304" pitchFamily="18" charset="0"/>
              </a:rPr>
              <a:t>3. Важливою цільовою аудиторією, </a:t>
            </a:r>
            <a:r>
              <a:rPr lang="uk-UA" sz="2000" b="1" dirty="0" smtClean="0">
                <a:latin typeface="Times New Roman" panose="02020603050405020304" pitchFamily="18" charset="0"/>
                <a:cs typeface="Times New Roman" panose="02020603050405020304" pitchFamily="18" charset="0"/>
              </a:rPr>
              <a:t>ВІД ВЗАЄМОВІДНОСИН З ЯКОЮ В ВЕЛИКІЙ МІРІ ЗАЛЕЖИТЬ УСПІХ ОРГАНІЗАЦІЇ, Є ВНУТРІШНЯ АУДИТОРІЯ</a:t>
            </a:r>
            <a:r>
              <a:rPr lang="uk-UA" sz="2000" dirty="0" smtClean="0">
                <a:latin typeface="Times New Roman" panose="02020603050405020304" pitchFamily="18" charset="0"/>
                <a:cs typeface="Times New Roman" panose="02020603050405020304" pitchFamily="18" charset="0"/>
              </a:rPr>
              <a:t>. В зв’язку з цим організація постійно намагається розробляти програми налагодження ефективних внутрішніх комунікацій та формування корпоративної культури. </a:t>
            </a:r>
          </a:p>
          <a:p>
            <a:pPr algn="just"/>
            <a:r>
              <a:rPr lang="uk-UA" sz="2000" i="1" u="sng" dirty="0" smtClean="0">
                <a:latin typeface="Times New Roman" panose="02020603050405020304" pitchFamily="18" charset="0"/>
                <a:cs typeface="Times New Roman" panose="02020603050405020304" pitchFamily="18" charset="0"/>
              </a:rPr>
              <a:t>Інструменти внутрішнього </a:t>
            </a:r>
            <a:r>
              <a:rPr lang="en-US" sz="2000" i="1" u="sng" dirty="0" smtClean="0">
                <a:latin typeface="Times New Roman" panose="02020603050405020304" pitchFamily="18" charset="0"/>
                <a:cs typeface="Times New Roman" panose="02020603050405020304" pitchFamily="18" charset="0"/>
              </a:rPr>
              <a:t>PR </a:t>
            </a:r>
            <a:r>
              <a:rPr lang="uk-UA" sz="2000" i="1" u="sng" dirty="0" smtClean="0">
                <a:latin typeface="Times New Roman" panose="02020603050405020304" pitchFamily="18" charset="0"/>
                <a:cs typeface="Times New Roman" panose="02020603050405020304" pitchFamily="18" charset="0"/>
              </a:rPr>
              <a:t>можна розділити на дві групи: </a:t>
            </a:r>
          </a:p>
          <a:p>
            <a:pPr marL="342900" indent="-342900" algn="just">
              <a:buFontTx/>
              <a:buChar char="-"/>
            </a:pPr>
            <a:r>
              <a:rPr lang="uk-UA" sz="2000" dirty="0" smtClean="0">
                <a:latin typeface="Times New Roman" panose="02020603050405020304" pitchFamily="18" charset="0"/>
                <a:cs typeface="Times New Roman" panose="02020603050405020304" pitchFamily="18" charset="0"/>
              </a:rPr>
              <a:t>офіційні; </a:t>
            </a:r>
          </a:p>
          <a:p>
            <a:pPr marL="342900" indent="-342900" algn="just">
              <a:buFontTx/>
              <a:buChar char="-"/>
            </a:pPr>
            <a:r>
              <a:rPr lang="uk-UA" sz="2000" dirty="0" smtClean="0">
                <a:latin typeface="Times New Roman" panose="02020603050405020304" pitchFamily="18" charset="0"/>
                <a:cs typeface="Times New Roman" panose="02020603050405020304" pitchFamily="18" charset="0"/>
              </a:rPr>
              <a:t>неофіційні. </a:t>
            </a:r>
            <a:endParaRPr lang="uk-UA" sz="20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0" y="2981564"/>
            <a:ext cx="5406608" cy="3876436"/>
          </a:xfrm>
          <a:prstGeom prst="rect">
            <a:avLst/>
          </a:prstGeom>
        </p:spPr>
      </p:pic>
      <p:pic>
        <p:nvPicPr>
          <p:cNvPr id="4" name="Рисунок 3"/>
          <p:cNvPicPr>
            <a:picLocks noChangeAspect="1"/>
          </p:cNvPicPr>
          <p:nvPr/>
        </p:nvPicPr>
        <p:blipFill>
          <a:blip r:embed="rId3"/>
          <a:stretch>
            <a:fillRect/>
          </a:stretch>
        </p:blipFill>
        <p:spPr>
          <a:xfrm>
            <a:off x="5406608" y="2981564"/>
            <a:ext cx="6785392" cy="3876436"/>
          </a:xfrm>
          <a:prstGeom prst="rect">
            <a:avLst/>
          </a:prstGeom>
        </p:spPr>
      </p:pic>
    </p:spTree>
    <p:extLst>
      <p:ext uri="{BB962C8B-B14F-4D97-AF65-F5344CB8AC3E}">
        <p14:creationId xmlns:p14="http://schemas.microsoft.com/office/powerpoint/2010/main" val="2603050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2387" y="673252"/>
            <a:ext cx="11280808" cy="5647700"/>
          </a:xfrm>
          <a:prstGeom prst="rect">
            <a:avLst/>
          </a:prstGeom>
        </p:spPr>
        <p:txBody>
          <a:bodyPr wrap="square">
            <a:spAutoFit/>
          </a:bodyPr>
          <a:lstStyle/>
          <a:p>
            <a:pPr algn="just"/>
            <a:r>
              <a:rPr lang="uk-UA" sz="1900" i="1" dirty="0" smtClean="0">
                <a:latin typeface="Times New Roman" panose="02020603050405020304" pitchFamily="18" charset="0"/>
                <a:cs typeface="Times New Roman" panose="02020603050405020304" pitchFamily="18" charset="0"/>
              </a:rPr>
              <a:t>Серед офіційних інструментів, які забезпечують рух інформації зверху вниз можна виділити: </a:t>
            </a:r>
          </a:p>
          <a:p>
            <a:pPr marL="285750" indent="-285750" algn="just">
              <a:buFontTx/>
              <a:buChar char="-"/>
            </a:pPr>
            <a:r>
              <a:rPr lang="uk-UA" sz="1900" dirty="0" smtClean="0">
                <a:latin typeface="Times New Roman" panose="02020603050405020304" pitchFamily="18" charset="0"/>
                <a:cs typeface="Times New Roman" panose="02020603050405020304" pitchFamily="18" charset="0"/>
              </a:rPr>
              <a:t>корпоративне видання або сайт, яке має відображати життя організації у всіх його проявах без лозунгів та закликів; </a:t>
            </a:r>
          </a:p>
          <a:p>
            <a:pPr marL="285750" indent="-285750" algn="just">
              <a:buFontTx/>
              <a:buChar char="-"/>
            </a:pPr>
            <a:r>
              <a:rPr lang="uk-UA" sz="1900" dirty="0" smtClean="0">
                <a:latin typeface="Times New Roman" panose="02020603050405020304" pitchFamily="18" charset="0"/>
                <a:cs typeface="Times New Roman" panose="02020603050405020304" pitchFamily="18" charset="0"/>
              </a:rPr>
              <a:t>корпоративний інформаційний стенд, що містить інформацію про місію, цілі, стратегії. На ньому також повинні знайти місце визначні події в житті організації, репортажів про кращих співробітників, поздоровлення з днем народження тощо; </a:t>
            </a:r>
          </a:p>
          <a:p>
            <a:pPr marL="285750" indent="-285750" algn="just">
              <a:buFontTx/>
              <a:buChar char="-"/>
            </a:pPr>
            <a:r>
              <a:rPr lang="uk-UA" sz="1900" dirty="0" smtClean="0">
                <a:latin typeface="Times New Roman" panose="02020603050405020304" pitchFamily="18" charset="0"/>
                <a:cs typeface="Times New Roman" panose="02020603050405020304" pitchFamily="18" charset="0"/>
              </a:rPr>
              <a:t>проведення загальних зборів, нарад (від щоденних до річних); </a:t>
            </a:r>
          </a:p>
          <a:p>
            <a:pPr marL="285750" indent="-285750" algn="just">
              <a:buFontTx/>
              <a:buChar char="-"/>
            </a:pPr>
            <a:r>
              <a:rPr lang="uk-UA" sz="1900" dirty="0" smtClean="0">
                <a:latin typeface="Times New Roman" panose="02020603050405020304" pitchFamily="18" charset="0"/>
                <a:cs typeface="Times New Roman" panose="02020603050405020304" pitchFamily="18" charset="0"/>
              </a:rPr>
              <a:t>корпоративне навчання, яке включає проведення тренінгів та семінарів, орієнтованих на згуртування колективу, покращення соціально-психологічного клімату в колективі. </a:t>
            </a:r>
          </a:p>
          <a:p>
            <a:pPr algn="just"/>
            <a:r>
              <a:rPr lang="uk-UA" sz="1900" i="1" dirty="0" smtClean="0">
                <a:latin typeface="Times New Roman" panose="02020603050405020304" pitchFamily="18" charset="0"/>
                <a:cs typeface="Times New Roman" panose="02020603050405020304" pitchFamily="18" charset="0"/>
              </a:rPr>
              <a:t>Для спрямування інформації знизу вверх використовуються, як правило: </a:t>
            </a:r>
          </a:p>
          <a:p>
            <a:pPr marL="285750" indent="-285750" algn="just">
              <a:buFontTx/>
              <a:buChar char="-"/>
            </a:pPr>
            <a:r>
              <a:rPr lang="uk-UA" sz="1900" dirty="0" smtClean="0">
                <a:latin typeface="Times New Roman" panose="02020603050405020304" pitchFamily="18" charset="0"/>
                <a:cs typeface="Times New Roman" panose="02020603050405020304" pitchFamily="18" charset="0"/>
              </a:rPr>
              <a:t>скриньки для листів, відзивів, рекомендацій (як реальні, вивішені в коридорі, так і віртуальні, розміщені в Інтернеті); </a:t>
            </a:r>
          </a:p>
          <a:p>
            <a:pPr marL="285750" indent="-285750" algn="just">
              <a:buFontTx/>
              <a:buChar char="-"/>
            </a:pPr>
            <a:r>
              <a:rPr lang="uk-UA" sz="1900" dirty="0" smtClean="0">
                <a:latin typeface="Times New Roman" panose="02020603050405020304" pitchFamily="18" charset="0"/>
                <a:cs typeface="Times New Roman" panose="02020603050405020304" pitchFamily="18" charset="0"/>
              </a:rPr>
              <a:t>проведення фокус-груп серед співробітників. Мета їх – виявити думку співробітників з якогось важливого питання для організації. Такі фокус-групи створюють атмосферу співучасті співробітників в вирішенні питань організації; </a:t>
            </a:r>
          </a:p>
          <a:p>
            <a:pPr marL="285750" indent="-285750" algn="just">
              <a:buFontTx/>
              <a:buChar char="-"/>
            </a:pPr>
            <a:r>
              <a:rPr lang="uk-UA" sz="1900" dirty="0" smtClean="0">
                <a:latin typeface="Times New Roman" panose="02020603050405020304" pitchFamily="18" charset="0"/>
                <a:cs typeface="Times New Roman" panose="02020603050405020304" pitchFamily="18" charset="0"/>
              </a:rPr>
              <a:t>періодичне опитування співробітників з метою визначити та оцінити діяльність організації. </a:t>
            </a:r>
          </a:p>
          <a:p>
            <a:pPr algn="just"/>
            <a:r>
              <a:rPr lang="uk-UA" sz="1900" dirty="0" smtClean="0">
                <a:latin typeface="Times New Roman" panose="02020603050405020304" pitchFamily="18" charset="0"/>
                <a:cs typeface="Times New Roman" panose="02020603050405020304" pitchFamily="18" charset="0"/>
              </a:rPr>
              <a:t>Серед </a:t>
            </a:r>
            <a:r>
              <a:rPr lang="uk-UA" sz="1900" b="1" dirty="0" smtClean="0">
                <a:latin typeface="Times New Roman" panose="02020603050405020304" pitchFamily="18" charset="0"/>
                <a:cs typeface="Times New Roman" panose="02020603050405020304" pitchFamily="18" charset="0"/>
              </a:rPr>
              <a:t>неофіційних інструментів</a:t>
            </a:r>
            <a:r>
              <a:rPr lang="uk-UA" sz="1900" dirty="0" smtClean="0">
                <a:latin typeface="Times New Roman" panose="02020603050405020304" pitchFamily="18" charset="0"/>
                <a:cs typeface="Times New Roman" panose="02020603050405020304" pitchFamily="18" charset="0"/>
              </a:rPr>
              <a:t> програми </a:t>
            </a:r>
            <a:r>
              <a:rPr lang="uk-UA" sz="1900" dirty="0" err="1" smtClean="0">
                <a:latin typeface="Times New Roman" panose="02020603050405020304" pitchFamily="18" charset="0"/>
                <a:cs typeface="Times New Roman" panose="02020603050405020304" pitchFamily="18" charset="0"/>
              </a:rPr>
              <a:t>внутрішньокорпоративного</a:t>
            </a:r>
            <a:r>
              <a:rPr lang="uk-UA" sz="1900" dirty="0" smtClean="0">
                <a:latin typeface="Times New Roman" panose="02020603050405020304" pitchFamily="18" charset="0"/>
                <a:cs typeface="Times New Roman" panose="02020603050405020304" pitchFamily="18" charset="0"/>
              </a:rPr>
              <a:t> </a:t>
            </a:r>
            <a:r>
              <a:rPr lang="en-US" sz="1900" dirty="0" smtClean="0">
                <a:latin typeface="Times New Roman" panose="02020603050405020304" pitchFamily="18" charset="0"/>
                <a:cs typeface="Times New Roman" panose="02020603050405020304" pitchFamily="18" charset="0"/>
              </a:rPr>
              <a:t>PR </a:t>
            </a:r>
            <a:r>
              <a:rPr lang="uk-UA" sz="1900" dirty="0" smtClean="0">
                <a:latin typeface="Times New Roman" panose="02020603050405020304" pitchFamily="18" charset="0"/>
                <a:cs typeface="Times New Roman" panose="02020603050405020304" pitchFamily="18" charset="0"/>
              </a:rPr>
              <a:t>відносяться корпоративні свята або корпоративні заходи, серед яких "День організації", ювілей з приводу якогось нововведення, пікніки, вечірки, створення спортивних команд, проведення змагань серед співробітників. </a:t>
            </a:r>
            <a:endParaRPr lang="uk-UA" sz="1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39295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2387" y="1092496"/>
            <a:ext cx="11357810" cy="4801314"/>
          </a:xfrm>
          <a:prstGeom prst="rect">
            <a:avLst/>
          </a:prstGeom>
        </p:spPr>
        <p:txBody>
          <a:bodyPr wrap="square">
            <a:spAutoFit/>
          </a:bodyPr>
          <a:lstStyle/>
          <a:p>
            <a:pPr indent="457200" algn="just"/>
            <a:r>
              <a:rPr lang="uk-UA" dirty="0" smtClean="0">
                <a:latin typeface="Times New Roman" panose="02020603050405020304" pitchFamily="18" charset="0"/>
                <a:cs typeface="Times New Roman" panose="02020603050405020304" pitchFamily="18" charset="0"/>
              </a:rPr>
              <a:t>4. </a:t>
            </a:r>
            <a:r>
              <a:rPr lang="uk-UA" b="1" dirty="0" smtClean="0">
                <a:latin typeface="Times New Roman" panose="02020603050405020304" pitchFamily="18" charset="0"/>
                <a:cs typeface="Times New Roman" panose="02020603050405020304" pitchFamily="18" charset="0"/>
              </a:rPr>
              <a:t>ПРОГРАМИ ФОРМУВАННЯ ВІДНОСИН З ДЕРЖАВОЮ ТА МІСЦЕВИМИ ДЕРЖАВНИМИ ОРГАНАМИ </a:t>
            </a:r>
            <a:r>
              <a:rPr lang="uk-UA" dirty="0" smtClean="0">
                <a:latin typeface="Times New Roman" panose="02020603050405020304" pitchFamily="18" charset="0"/>
                <a:cs typeface="Times New Roman" panose="02020603050405020304" pitchFamily="18" charset="0"/>
              </a:rPr>
              <a:t>включають в себе заходи організації з метою створення позитивних відносин з державними органами, політичними партіями, різними об’єднаннями та союзами. Серед основних інструментів, що забезпечують добрі відносини вирізняють: - особисті контакти; - створення фондів, здійснення субсидій та внесків; - регулярне інформування. Всі вказані інструменти демонструють наявність спільних інтересів, полегшують роботу державних органів по здійсненню нагляду за діяльністю організації. </a:t>
            </a:r>
          </a:p>
          <a:p>
            <a:pPr indent="457200" algn="just"/>
            <a:endParaRPr lang="uk-UA" dirty="0" smtClean="0">
              <a:latin typeface="Times New Roman" panose="02020603050405020304" pitchFamily="18" charset="0"/>
              <a:cs typeface="Times New Roman" panose="02020603050405020304" pitchFamily="18" charset="0"/>
            </a:endParaRPr>
          </a:p>
          <a:p>
            <a:pPr indent="457200" algn="just"/>
            <a:endParaRPr lang="uk-UA" dirty="0">
              <a:latin typeface="Times New Roman" panose="02020603050405020304" pitchFamily="18" charset="0"/>
              <a:cs typeface="Times New Roman" panose="02020603050405020304" pitchFamily="18" charset="0"/>
            </a:endParaRPr>
          </a:p>
          <a:p>
            <a:pPr indent="457200" algn="just"/>
            <a:r>
              <a:rPr lang="uk-UA" dirty="0" smtClean="0">
                <a:latin typeface="Times New Roman" panose="02020603050405020304" pitchFamily="18" charset="0"/>
                <a:cs typeface="Times New Roman" panose="02020603050405020304" pitchFamily="18" charset="0"/>
              </a:rPr>
              <a:t>5. Фінансовий </a:t>
            </a:r>
            <a:r>
              <a:rPr lang="en-US" dirty="0" smtClean="0">
                <a:latin typeface="Times New Roman" panose="02020603050405020304" pitchFamily="18" charset="0"/>
                <a:cs typeface="Times New Roman" panose="02020603050405020304" pitchFamily="18" charset="0"/>
              </a:rPr>
              <a:t>PR, </a:t>
            </a:r>
            <a:r>
              <a:rPr lang="uk-UA" dirty="0" smtClean="0">
                <a:latin typeface="Times New Roman" panose="02020603050405020304" pitchFamily="18" charset="0"/>
                <a:cs typeface="Times New Roman" panose="02020603050405020304" pitchFamily="18" charset="0"/>
              </a:rPr>
              <a:t>як тип </a:t>
            </a:r>
            <a:r>
              <a:rPr lang="en-US" b="1" dirty="0" smtClean="0">
                <a:latin typeface="Times New Roman" panose="02020603050405020304" pitchFamily="18" charset="0"/>
                <a:cs typeface="Times New Roman" panose="02020603050405020304" pitchFamily="18" charset="0"/>
              </a:rPr>
              <a:t>PR </a:t>
            </a:r>
            <a:r>
              <a:rPr lang="uk-UA" b="1" dirty="0" smtClean="0">
                <a:latin typeface="Times New Roman" panose="02020603050405020304" pitchFamily="18" charset="0"/>
                <a:cs typeface="Times New Roman" panose="02020603050405020304" pitchFamily="18" charset="0"/>
              </a:rPr>
              <a:t>ВИКОРИСТОВУЄТЬСЯ ФІНАНСОВИМИ ОРГАНІЗАЦІЯМИ (БАНКАМИ, ІНВЕСТИЦІЙНИМИ КОМПАНІЯМИ) </a:t>
            </a:r>
            <a:r>
              <a:rPr lang="uk-UA" dirty="0" smtClean="0">
                <a:latin typeface="Times New Roman" panose="02020603050405020304" pitchFamily="18" charset="0"/>
                <a:cs typeface="Times New Roman" panose="02020603050405020304" pitchFamily="18" charset="0"/>
              </a:rPr>
              <a:t>для створення позитивного іміджу. Крім того, кожна організація, підприємство постійно намагається підтримувати зв’язки з своєю фінансовою аудиторією, для чого розробляють програми фінансових </a:t>
            </a:r>
            <a:r>
              <a:rPr lang="en-US" dirty="0" smtClean="0">
                <a:latin typeface="Times New Roman" panose="02020603050405020304" pitchFamily="18" charset="0"/>
                <a:cs typeface="Times New Roman" panose="02020603050405020304" pitchFamily="18" charset="0"/>
              </a:rPr>
              <a:t>PR. </a:t>
            </a:r>
            <a:endParaRPr lang="uk-UA" dirty="0" smtClean="0">
              <a:latin typeface="Times New Roman" panose="02020603050405020304" pitchFamily="18" charset="0"/>
              <a:cs typeface="Times New Roman" panose="02020603050405020304" pitchFamily="18" charset="0"/>
            </a:endParaRPr>
          </a:p>
          <a:p>
            <a:pPr indent="457200" algn="just"/>
            <a:r>
              <a:rPr lang="uk-UA" dirty="0" smtClean="0">
                <a:latin typeface="Times New Roman" panose="02020603050405020304" pitchFamily="18" charset="0"/>
                <a:cs typeface="Times New Roman" panose="02020603050405020304" pitchFamily="18" charset="0"/>
              </a:rPr>
              <a:t>Аудиторію фінансових </a:t>
            </a:r>
            <a:r>
              <a:rPr lang="en-US" dirty="0" smtClean="0">
                <a:latin typeface="Times New Roman" panose="02020603050405020304" pitchFamily="18" charset="0"/>
                <a:cs typeface="Times New Roman" panose="02020603050405020304" pitchFamily="18" charset="0"/>
              </a:rPr>
              <a:t>PR </a:t>
            </a:r>
            <a:r>
              <a:rPr lang="uk-UA" dirty="0" smtClean="0">
                <a:latin typeface="Times New Roman" panose="02020603050405020304" pitchFamily="18" charset="0"/>
                <a:cs typeface="Times New Roman" panose="02020603050405020304" pitchFamily="18" charset="0"/>
              </a:rPr>
              <a:t>складають: </a:t>
            </a:r>
          </a:p>
          <a:p>
            <a:pPr marL="285750" indent="-285750" algn="just">
              <a:buFontTx/>
              <a:buChar char="-"/>
            </a:pPr>
            <a:r>
              <a:rPr lang="uk-UA" dirty="0" smtClean="0">
                <a:latin typeface="Times New Roman" panose="02020603050405020304" pitchFamily="18" charset="0"/>
                <a:cs typeface="Times New Roman" panose="02020603050405020304" pitchFamily="18" charset="0"/>
              </a:rPr>
              <a:t>фінансові аналітики, за чиєю рекомендацією інвестори купляють та продають акції; </a:t>
            </a:r>
          </a:p>
          <a:p>
            <a:pPr marL="285750" indent="-285750" algn="just">
              <a:buFontTx/>
              <a:buChar char="-"/>
            </a:pPr>
            <a:r>
              <a:rPr lang="uk-UA" dirty="0" smtClean="0">
                <a:latin typeface="Times New Roman" panose="02020603050405020304" pitchFamily="18" charset="0"/>
                <a:cs typeface="Times New Roman" panose="02020603050405020304" pitchFamily="18" charset="0"/>
              </a:rPr>
              <a:t>брокери з спеціалізацією на акціях індустріальних чи індивідуальних інвесторів; </a:t>
            </a:r>
          </a:p>
          <a:p>
            <a:pPr marL="285750" indent="-285750" algn="just">
              <a:buFontTx/>
              <a:buChar char="-"/>
            </a:pPr>
            <a:r>
              <a:rPr lang="uk-UA" dirty="0" smtClean="0">
                <a:latin typeface="Times New Roman" panose="02020603050405020304" pitchFamily="18" charset="0"/>
                <a:cs typeface="Times New Roman" panose="02020603050405020304" pitchFamily="18" charset="0"/>
              </a:rPr>
              <a:t>засоби масової інформації (фінансові огляди, огляд ділових новин); </a:t>
            </a:r>
          </a:p>
          <a:p>
            <a:pPr marL="285750" indent="-285750" algn="just">
              <a:buFontTx/>
              <a:buChar char="-"/>
            </a:pPr>
            <a:r>
              <a:rPr lang="uk-UA" dirty="0" smtClean="0">
                <a:latin typeface="Times New Roman" panose="02020603050405020304" pitchFamily="18" charset="0"/>
                <a:cs typeface="Times New Roman" panose="02020603050405020304" pitchFamily="18" charset="0"/>
              </a:rPr>
              <a:t>акціонери.</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13167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33136" y="1190361"/>
            <a:ext cx="11425188" cy="4401205"/>
          </a:xfrm>
          <a:prstGeom prst="rect">
            <a:avLst/>
          </a:prstGeom>
        </p:spPr>
        <p:txBody>
          <a:bodyPr wrap="square">
            <a:spAutoFit/>
          </a:bodyPr>
          <a:lstStyle/>
          <a:p>
            <a:pPr algn="ctr"/>
            <a:r>
              <a:rPr lang="uk-UA" sz="2000" i="1" dirty="0" smtClean="0">
                <a:latin typeface="Times New Roman" panose="02020603050405020304" pitchFamily="18" charset="0"/>
                <a:cs typeface="Times New Roman" panose="02020603050405020304" pitchFamily="18" charset="0"/>
              </a:rPr>
              <a:t>До основних інструментів фінансових </a:t>
            </a:r>
            <a:r>
              <a:rPr lang="en-US" sz="2000" i="1" dirty="0" smtClean="0">
                <a:latin typeface="Times New Roman" panose="02020603050405020304" pitchFamily="18" charset="0"/>
                <a:cs typeface="Times New Roman" panose="02020603050405020304" pitchFamily="18" charset="0"/>
              </a:rPr>
              <a:t>PR </a:t>
            </a:r>
            <a:r>
              <a:rPr lang="uk-UA" sz="2000" i="1" dirty="0" smtClean="0">
                <a:latin typeface="Times New Roman" panose="02020603050405020304" pitchFamily="18" charset="0"/>
                <a:cs typeface="Times New Roman" panose="02020603050405020304" pitchFamily="18" charset="0"/>
              </a:rPr>
              <a:t>відносяться: </a:t>
            </a:r>
          </a:p>
          <a:p>
            <a:pPr marL="285750" indent="-285750" algn="just">
              <a:buFont typeface="Wingdings" panose="05000000000000000000" pitchFamily="2" charset="2"/>
              <a:buChar char="q"/>
            </a:pPr>
            <a:r>
              <a:rPr lang="uk-UA" sz="2000" b="1" dirty="0" smtClean="0">
                <a:latin typeface="Times New Roman" panose="02020603050405020304" pitchFamily="18" charset="0"/>
                <a:cs typeface="Times New Roman" panose="02020603050405020304" pitchFamily="18" charset="0"/>
              </a:rPr>
              <a:t>Річний звіт </a:t>
            </a:r>
            <a:r>
              <a:rPr lang="uk-UA" sz="2000" dirty="0" smtClean="0">
                <a:latin typeface="Times New Roman" panose="02020603050405020304" pitchFamily="18" charset="0"/>
                <a:cs typeface="Times New Roman" panose="02020603050405020304" pitchFamily="18" charset="0"/>
              </a:rPr>
              <a:t>– основний інструмент фінансових </a:t>
            </a:r>
            <a:r>
              <a:rPr lang="en-US" sz="2000" dirty="0" smtClean="0">
                <a:latin typeface="Times New Roman" panose="02020603050405020304" pitchFamily="18" charset="0"/>
                <a:cs typeface="Times New Roman" panose="02020603050405020304" pitchFamily="18" charset="0"/>
              </a:rPr>
              <a:t>PR. </a:t>
            </a:r>
            <a:r>
              <a:rPr lang="uk-UA" sz="2000" dirty="0" smtClean="0">
                <a:latin typeface="Times New Roman" panose="02020603050405020304" pitchFamily="18" charset="0"/>
                <a:cs typeface="Times New Roman" panose="02020603050405020304" pitchFamily="18" charset="0"/>
              </a:rPr>
              <a:t>Типовий звіт, містить опис організації, лист до акціонерів, фінансовий огляд, пояснення та аналіз, опис завдань менеджменту, маркетингу та графіки. </a:t>
            </a:r>
          </a:p>
          <a:p>
            <a:pPr marL="285750" indent="-285750" algn="just">
              <a:buFont typeface="Wingdings" panose="05000000000000000000" pitchFamily="2" charset="2"/>
              <a:buChar char="q"/>
            </a:pPr>
            <a:r>
              <a:rPr lang="uk-UA" sz="2000" b="1" dirty="0" smtClean="0">
                <a:latin typeface="Times New Roman" panose="02020603050405020304" pitchFamily="18" charset="0"/>
                <a:cs typeface="Times New Roman" panose="02020603050405020304" pitchFamily="18" charset="0"/>
              </a:rPr>
              <a:t>Щорічні збори акціонерів </a:t>
            </a:r>
            <a:r>
              <a:rPr lang="uk-UA" sz="2000" dirty="0" smtClean="0">
                <a:latin typeface="Times New Roman" panose="02020603050405020304" pitchFamily="18" charset="0"/>
                <a:cs typeface="Times New Roman" panose="02020603050405020304" pitchFamily="18" charset="0"/>
              </a:rPr>
              <a:t>– ще один з інструментів фінансових </a:t>
            </a:r>
            <a:r>
              <a:rPr lang="en-US" sz="2000" dirty="0" smtClean="0">
                <a:latin typeface="Times New Roman" panose="02020603050405020304" pitchFamily="18" charset="0"/>
                <a:cs typeface="Times New Roman" panose="02020603050405020304" pitchFamily="18" charset="0"/>
              </a:rPr>
              <a:t>PR. </a:t>
            </a:r>
            <a:r>
              <a:rPr lang="uk-UA" sz="2000" dirty="0" smtClean="0">
                <a:latin typeface="Times New Roman" panose="02020603050405020304" pitchFamily="18" charset="0"/>
                <a:cs typeface="Times New Roman" panose="02020603050405020304" pitchFamily="18" charset="0"/>
              </a:rPr>
              <a:t>Крім позитивного відношення збори повинні викликати розуміння проблем, що стоять перед керівництвом та методів їх вирішення зі сторони інвесторів. Збори акціонерів повинні бути ретельно підготовлені, включаючи питання як розміщення всіх запрошених, безпосередню розсилку запрошень, підготовку вищого керівництва, так і безпосередню презентацію звіту. </a:t>
            </a:r>
          </a:p>
          <a:p>
            <a:pPr marL="285750" indent="-285750" algn="just">
              <a:buFont typeface="Wingdings" panose="05000000000000000000" pitchFamily="2" charset="2"/>
              <a:buChar char="q"/>
            </a:pPr>
            <a:r>
              <a:rPr lang="uk-UA" sz="2000" b="1" dirty="0" smtClean="0">
                <a:latin typeface="Times New Roman" panose="02020603050405020304" pitchFamily="18" charset="0"/>
                <a:cs typeface="Times New Roman" panose="02020603050405020304" pitchFamily="18" charset="0"/>
              </a:rPr>
              <a:t>Кореспонденція</a:t>
            </a:r>
            <a:r>
              <a:rPr lang="uk-UA" sz="2000" dirty="0" smtClean="0">
                <a:latin typeface="Times New Roman" panose="02020603050405020304" pitchFamily="18" charset="0"/>
                <a:cs typeface="Times New Roman" panose="02020603050405020304" pitchFamily="18" charset="0"/>
              </a:rPr>
              <a:t>, як інструмент фінансових </a:t>
            </a:r>
            <a:r>
              <a:rPr lang="en-US" sz="2000" dirty="0" smtClean="0">
                <a:latin typeface="Times New Roman" panose="02020603050405020304" pitchFamily="18" charset="0"/>
                <a:cs typeface="Times New Roman" panose="02020603050405020304" pitchFamily="18" charset="0"/>
              </a:rPr>
              <a:t>PR </a:t>
            </a:r>
            <a:r>
              <a:rPr lang="uk-UA" sz="2000" dirty="0" smtClean="0">
                <a:latin typeface="Times New Roman" panose="02020603050405020304" pitchFamily="18" charset="0"/>
                <a:cs typeface="Times New Roman" panose="02020603050405020304" pitchFamily="18" charset="0"/>
              </a:rPr>
              <a:t>включає в себе підготовку та розповсюдження брошур з фактів та статистичними даними про діяльність організації; відео-комплекти з презентацією вищого менеджменту; розсилка повідомлень в одному пакеті з дивідендами і </a:t>
            </a:r>
            <a:r>
              <a:rPr lang="uk-UA" sz="2000" dirty="0" err="1" smtClean="0">
                <a:latin typeface="Times New Roman" panose="02020603050405020304" pitchFamily="18" charset="0"/>
                <a:cs typeface="Times New Roman" panose="02020603050405020304" pitchFamily="18" charset="0"/>
              </a:rPr>
              <a:t>т.п</a:t>
            </a:r>
            <a:r>
              <a:rPr lang="uk-UA" sz="2000" dirty="0" smtClean="0">
                <a:latin typeface="Times New Roman" panose="02020603050405020304" pitchFamily="18" charset="0"/>
                <a:cs typeface="Times New Roman" panose="02020603050405020304" pitchFamily="18" charset="0"/>
              </a:rPr>
              <a:t>. </a:t>
            </a:r>
            <a:endParaRPr lang="uk-UA" sz="2000" dirty="0">
              <a:latin typeface="Times New Roman" panose="02020603050405020304" pitchFamily="18" charset="0"/>
              <a:cs typeface="Times New Roman" panose="02020603050405020304" pitchFamily="18" charset="0"/>
            </a:endParaRPr>
          </a:p>
          <a:p>
            <a:pPr algn="just"/>
            <a:r>
              <a:rPr lang="uk-UA" sz="2000" dirty="0" smtClean="0">
                <a:latin typeface="Times New Roman" panose="02020603050405020304" pitchFamily="18" charset="0"/>
                <a:cs typeface="Times New Roman" panose="02020603050405020304" pitchFamily="18" charset="0"/>
              </a:rPr>
              <a:t>Для створення довіри, відкритості організація може також проводити </a:t>
            </a:r>
            <a:r>
              <a:rPr lang="uk-UA" sz="2000" b="1" dirty="0" smtClean="0">
                <a:latin typeface="Times New Roman" panose="02020603050405020304" pitchFamily="18" charset="0"/>
                <a:cs typeface="Times New Roman" panose="02020603050405020304" pitchFamily="18" charset="0"/>
              </a:rPr>
              <a:t>екскурсії для акціонерів, фінансових аналітиків, тощо.</a:t>
            </a:r>
            <a:endParaRPr lang="uk-UA"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81494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5011" y="974337"/>
            <a:ext cx="11290433" cy="4401205"/>
          </a:xfrm>
          <a:prstGeom prst="rect">
            <a:avLst/>
          </a:prstGeom>
        </p:spPr>
        <p:txBody>
          <a:bodyPr wrap="square">
            <a:spAutoFit/>
          </a:bodyPr>
          <a:lstStyle/>
          <a:p>
            <a:pPr indent="457200" algn="just"/>
            <a:r>
              <a:rPr lang="uk-UA" sz="2000" dirty="0" smtClean="0">
                <a:latin typeface="Times New Roman" panose="02020603050405020304" pitchFamily="18" charset="0"/>
                <a:cs typeface="Times New Roman" panose="02020603050405020304" pitchFamily="18" charset="0"/>
              </a:rPr>
              <a:t>6. </a:t>
            </a:r>
            <a:r>
              <a:rPr lang="uk-UA" sz="2000" b="1" dirty="0" smtClean="0">
                <a:latin typeface="Times New Roman" panose="02020603050405020304" pitchFamily="18" charset="0"/>
                <a:cs typeface="Times New Roman" panose="02020603050405020304" pitchFamily="18" charset="0"/>
              </a:rPr>
              <a:t>ФАХІВЦЯМИ З КРИЗИ-МЕНЕДЖМЕНТУ </a:t>
            </a:r>
            <a:r>
              <a:rPr lang="uk-UA" sz="2000" dirty="0" smtClean="0">
                <a:latin typeface="Times New Roman" panose="02020603050405020304" pitchFamily="18" charset="0"/>
                <a:cs typeface="Times New Roman" panose="02020603050405020304" pitchFamily="18" charset="0"/>
              </a:rPr>
              <a:t>розроблено ряд рекомендацій, яких необхідно дотримуватись ля подолання кризової ситуації: </a:t>
            </a:r>
          </a:p>
          <a:p>
            <a:pPr marL="285750" indent="-285750" algn="just">
              <a:buFontTx/>
              <a:buChar char="-"/>
            </a:pPr>
            <a:r>
              <a:rPr lang="uk-UA" sz="2000" dirty="0" smtClean="0">
                <a:latin typeface="Times New Roman" panose="02020603050405020304" pitchFamily="18" charset="0"/>
                <a:cs typeface="Times New Roman" panose="02020603050405020304" pitchFamily="18" charset="0"/>
              </a:rPr>
              <a:t>служба </a:t>
            </a:r>
            <a:r>
              <a:rPr lang="en-US" sz="2000" dirty="0" smtClean="0">
                <a:latin typeface="Times New Roman" panose="02020603050405020304" pitchFamily="18" charset="0"/>
                <a:cs typeface="Times New Roman" panose="02020603050405020304" pitchFamily="18" charset="0"/>
              </a:rPr>
              <a:t>PR </a:t>
            </a:r>
            <a:r>
              <a:rPr lang="uk-UA" sz="2000" dirty="0" smtClean="0">
                <a:latin typeface="Times New Roman" panose="02020603050405020304" pitchFamily="18" charset="0"/>
                <a:cs typeface="Times New Roman" panose="02020603050405020304" pitchFamily="18" charset="0"/>
              </a:rPr>
              <a:t>повинна розробити чітку та ясну позицію з питань ситуації, що склалася; </a:t>
            </a:r>
          </a:p>
          <a:p>
            <a:pPr marL="285750" indent="-285750" algn="just">
              <a:buFontTx/>
              <a:buChar char="-"/>
            </a:pPr>
            <a:r>
              <a:rPr lang="uk-UA" sz="2000" dirty="0" smtClean="0">
                <a:latin typeface="Times New Roman" panose="02020603050405020304" pitchFamily="18" charset="0"/>
                <a:cs typeface="Times New Roman" panose="02020603050405020304" pitchFamily="18" charset="0"/>
              </a:rPr>
              <a:t>вище керівництво повинно бути присутнім на місці та видимим для громадськості; </a:t>
            </a:r>
          </a:p>
          <a:p>
            <a:pPr marL="285750" indent="-285750" algn="just">
              <a:buFontTx/>
              <a:buChar char="-"/>
            </a:pPr>
            <a:r>
              <a:rPr lang="uk-UA" sz="2000" dirty="0" smtClean="0">
                <a:latin typeface="Times New Roman" panose="02020603050405020304" pitchFamily="18" charset="0"/>
                <a:cs typeface="Times New Roman" panose="02020603050405020304" pitchFamily="18" charset="0"/>
              </a:rPr>
              <a:t>бажаним є підтримка організації сторонньою організацією, авторитетною для громадськості; </a:t>
            </a:r>
          </a:p>
          <a:p>
            <a:pPr marL="285750" indent="-285750" algn="just">
              <a:buFontTx/>
              <a:buChar char="-"/>
            </a:pPr>
            <a:r>
              <a:rPr lang="uk-UA" sz="2000" dirty="0" smtClean="0">
                <a:latin typeface="Times New Roman" panose="02020603050405020304" pitchFamily="18" charset="0"/>
                <a:cs typeface="Times New Roman" panose="02020603050405020304" pitchFamily="18" charset="0"/>
              </a:rPr>
              <a:t>організація тісної співпраці з ЗМІ; </a:t>
            </a:r>
          </a:p>
          <a:p>
            <a:pPr marL="285750" indent="-285750" algn="just">
              <a:buFontTx/>
              <a:buChar char="-"/>
            </a:pPr>
            <a:r>
              <a:rPr lang="uk-UA" sz="2000" dirty="0" smtClean="0">
                <a:latin typeface="Times New Roman" panose="02020603050405020304" pitchFamily="18" charset="0"/>
                <a:cs typeface="Times New Roman" panose="02020603050405020304" pitchFamily="18" charset="0"/>
              </a:rPr>
              <a:t>комунікації повинні здійснюватися централізовано на основі аналізу та порівняння ризиків, що можуть виникнути в результаті замовчування інформації та переваг від оприлюднення інформації; </a:t>
            </a:r>
          </a:p>
          <a:p>
            <a:pPr marL="285750" indent="-285750" algn="just">
              <a:buFontTx/>
              <a:buChar char="-"/>
            </a:pPr>
            <a:r>
              <a:rPr lang="uk-UA" sz="2000" dirty="0" smtClean="0">
                <a:latin typeface="Times New Roman" panose="02020603050405020304" pitchFamily="18" charset="0"/>
                <a:cs typeface="Times New Roman" panose="02020603050405020304" pitchFamily="18" charset="0"/>
              </a:rPr>
              <a:t>не можна ігнорувати внутрішні аудиторії; з ними також необхідно здійснювати комунікації. </a:t>
            </a:r>
          </a:p>
          <a:p>
            <a:pPr indent="457200" algn="just"/>
            <a:r>
              <a:rPr lang="uk-UA" sz="2000" b="1" dirty="0" smtClean="0">
                <a:latin typeface="Times New Roman" panose="02020603050405020304" pitchFamily="18" charset="0"/>
                <a:cs typeface="Times New Roman" panose="02020603050405020304" pitchFamily="18" charset="0"/>
              </a:rPr>
              <a:t>Найбільш часто вживані інструменти: </a:t>
            </a:r>
          </a:p>
          <a:p>
            <a:pPr marL="285750" indent="-285750" algn="just">
              <a:buFontTx/>
              <a:buChar char="-"/>
            </a:pPr>
            <a:r>
              <a:rPr lang="uk-UA" sz="2000" dirty="0" smtClean="0">
                <a:latin typeface="Times New Roman" panose="02020603050405020304" pitchFamily="18" charset="0"/>
                <a:cs typeface="Times New Roman" panose="02020603050405020304" pitchFamily="18" charset="0"/>
              </a:rPr>
              <a:t>надання інформації ЗМІ; </a:t>
            </a:r>
          </a:p>
          <a:p>
            <a:pPr marL="285750" indent="-285750" algn="just">
              <a:buFontTx/>
              <a:buChar char="-"/>
            </a:pPr>
            <a:r>
              <a:rPr lang="uk-UA" sz="2000" dirty="0" smtClean="0">
                <a:latin typeface="Times New Roman" panose="02020603050405020304" pitchFamily="18" charset="0"/>
                <a:cs typeface="Times New Roman" panose="02020603050405020304" pitchFamily="18" charset="0"/>
              </a:rPr>
              <a:t>виступи вищого керівництва; </a:t>
            </a:r>
          </a:p>
          <a:p>
            <a:pPr marL="285750" indent="-285750" algn="just">
              <a:buFontTx/>
              <a:buChar char="-"/>
            </a:pPr>
            <a:r>
              <a:rPr lang="uk-UA" sz="2000" dirty="0" smtClean="0">
                <a:latin typeface="Times New Roman" panose="02020603050405020304" pitchFamily="18" charset="0"/>
                <a:cs typeface="Times New Roman" panose="02020603050405020304" pitchFamily="18" charset="0"/>
              </a:rPr>
              <a:t>прес-конференції; </a:t>
            </a:r>
          </a:p>
          <a:p>
            <a:pPr marL="285750" indent="-285750" algn="just">
              <a:buFontTx/>
              <a:buChar char="-"/>
            </a:pPr>
            <a:r>
              <a:rPr lang="uk-UA" sz="2000" dirty="0" smtClean="0">
                <a:latin typeface="Times New Roman" panose="02020603050405020304" pitchFamily="18" charset="0"/>
                <a:cs typeface="Times New Roman" panose="02020603050405020304" pitchFamily="18" charset="0"/>
              </a:rPr>
              <a:t>інтерв’ю.</a:t>
            </a:r>
            <a:endParaRPr lang="uk-UA"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2750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dirty="0">
                <a:latin typeface="Times New Roman" panose="02020603050405020304" pitchFamily="18" charset="0"/>
                <a:cs typeface="Times New Roman" panose="02020603050405020304" pitchFamily="18" charset="0"/>
              </a:rPr>
              <a:t>Поняття роботи з громадськістю, його вивчення й історія </a:t>
            </a:r>
            <a:r>
              <a:rPr lang="uk-UA" dirty="0" smtClean="0">
                <a:latin typeface="Times New Roman" panose="02020603050405020304" pitchFamily="18" charset="0"/>
                <a:cs typeface="Times New Roman" panose="02020603050405020304" pitchFamily="18" charset="0"/>
              </a:rPr>
              <a:t>діяльності</a:t>
            </a:r>
            <a:endParaRPr lang="uk-UA" dirty="0"/>
          </a:p>
        </p:txBody>
      </p:sp>
      <p:sp>
        <p:nvSpPr>
          <p:cNvPr id="3" name="Прямоугольник 2"/>
          <p:cNvSpPr/>
          <p:nvPr/>
        </p:nvSpPr>
        <p:spPr>
          <a:xfrm>
            <a:off x="394636" y="1956115"/>
            <a:ext cx="11348185" cy="2862322"/>
          </a:xfrm>
          <a:prstGeom prst="rect">
            <a:avLst/>
          </a:prstGeom>
        </p:spPr>
        <p:txBody>
          <a:bodyPr wrap="square">
            <a:spAutoFit/>
          </a:bodyPr>
          <a:lstStyle/>
          <a:p>
            <a:pPr indent="457200" algn="just"/>
            <a:r>
              <a:rPr lang="uk-UA" dirty="0" smtClean="0">
                <a:latin typeface="Times New Roman" panose="02020603050405020304" pitchFamily="18" charset="0"/>
                <a:cs typeface="Times New Roman" panose="02020603050405020304" pitchFamily="18" charset="0"/>
              </a:rPr>
              <a:t>Робота з громадськістю (</a:t>
            </a:r>
            <a:r>
              <a:rPr lang="uk-UA" dirty="0" err="1" smtClean="0">
                <a:latin typeface="Times New Roman" panose="02020603050405020304" pitchFamily="18" charset="0"/>
                <a:cs typeface="Times New Roman" panose="02020603050405020304" pitchFamily="18" charset="0"/>
              </a:rPr>
              <a:t>паблік</a:t>
            </a:r>
            <a:r>
              <a:rPr lang="uk-UA" dirty="0" smtClean="0">
                <a:latin typeface="Times New Roman" panose="02020603050405020304" pitchFamily="18" charset="0"/>
                <a:cs typeface="Times New Roman" panose="02020603050405020304" pitchFamily="18" charset="0"/>
              </a:rPr>
              <a:t> </a:t>
            </a:r>
            <a:r>
              <a:rPr lang="uk-UA" dirty="0" err="1" smtClean="0">
                <a:latin typeface="Times New Roman" panose="02020603050405020304" pitchFamily="18" charset="0"/>
                <a:cs typeface="Times New Roman" panose="02020603050405020304" pitchFamily="18" charset="0"/>
              </a:rPr>
              <a:t>рилейшнз</a:t>
            </a:r>
            <a:r>
              <a:rPr lang="uk-UA" dirty="0" smtClean="0">
                <a:latin typeface="Times New Roman" panose="02020603050405020304" pitchFamily="18" charset="0"/>
                <a:cs typeface="Times New Roman" panose="02020603050405020304" pitchFamily="18" charset="0"/>
              </a:rPr>
              <a:t>) визначається фахівцями як діяльність, спрямована на формування, координацію і управління суспільними зв'язками. Отже, предметом </a:t>
            </a:r>
            <a:r>
              <a:rPr lang="uk-UA" dirty="0" err="1" smtClean="0">
                <a:latin typeface="Times New Roman" panose="02020603050405020304" pitchFamily="18" charset="0"/>
                <a:cs typeface="Times New Roman" panose="02020603050405020304" pitchFamily="18" charset="0"/>
              </a:rPr>
              <a:t>паблік</a:t>
            </a:r>
            <a:r>
              <a:rPr lang="uk-UA" dirty="0" smtClean="0">
                <a:latin typeface="Times New Roman" panose="02020603050405020304" pitchFamily="18" charset="0"/>
                <a:cs typeface="Times New Roman" panose="02020603050405020304" pitchFamily="18" charset="0"/>
              </a:rPr>
              <a:t> </a:t>
            </a:r>
            <a:r>
              <a:rPr lang="uk-UA" dirty="0" err="1" smtClean="0">
                <a:latin typeface="Times New Roman" panose="02020603050405020304" pitchFamily="18" charset="0"/>
                <a:cs typeface="Times New Roman" panose="02020603050405020304" pitchFamily="18" charset="0"/>
              </a:rPr>
              <a:t>рилейшнз</a:t>
            </a:r>
            <a:r>
              <a:rPr lang="uk-UA" dirty="0" smtClean="0">
                <a:latin typeface="Times New Roman" panose="02020603050405020304" pitchFamily="18" charset="0"/>
                <a:cs typeface="Times New Roman" panose="02020603050405020304" pitchFamily="18" charset="0"/>
              </a:rPr>
              <a:t> (ПР) є суспільні зв'язки. </a:t>
            </a:r>
          </a:p>
          <a:p>
            <a:pPr indent="457200" algn="just"/>
            <a:r>
              <a:rPr lang="uk-UA" dirty="0" smtClean="0">
                <a:latin typeface="Times New Roman" panose="02020603050405020304" pitchFamily="18" charset="0"/>
                <a:cs typeface="Times New Roman" panose="02020603050405020304" pitchFamily="18" charset="0"/>
              </a:rPr>
              <a:t>У літературі, присвяченій ПР, висувається безліч визначень. Зміна, уточнення поняття відображає еволюцію наукових поглядів на ПР і значення цієї діяльності в суспільстві. </a:t>
            </a:r>
          </a:p>
          <a:p>
            <a:pPr indent="457200" algn="just"/>
            <a:r>
              <a:rPr lang="uk-UA" dirty="0" smtClean="0">
                <a:latin typeface="Times New Roman" panose="02020603050405020304" pitchFamily="18" charset="0"/>
                <a:cs typeface="Times New Roman" panose="02020603050405020304" pitchFamily="18" charset="0"/>
              </a:rPr>
              <a:t>Насамперед зупинимося на визначенні, яке надається в Мексиканській декларації </a:t>
            </a:r>
            <a:r>
              <a:rPr lang="uk-UA" dirty="0" err="1" smtClean="0">
                <a:latin typeface="Times New Roman" panose="02020603050405020304" pitchFamily="18" charset="0"/>
                <a:cs typeface="Times New Roman" panose="02020603050405020304" pitchFamily="18" charset="0"/>
              </a:rPr>
              <a:t>паблік</a:t>
            </a:r>
            <a:r>
              <a:rPr lang="uk-UA" dirty="0" smtClean="0">
                <a:latin typeface="Times New Roman" panose="02020603050405020304" pitchFamily="18" charset="0"/>
                <a:cs typeface="Times New Roman" panose="02020603050405020304" pitchFamily="18" charset="0"/>
              </a:rPr>
              <a:t> </a:t>
            </a:r>
            <a:r>
              <a:rPr lang="uk-UA" dirty="0" err="1" smtClean="0">
                <a:latin typeface="Times New Roman" panose="02020603050405020304" pitchFamily="18" charset="0"/>
                <a:cs typeface="Times New Roman" panose="02020603050405020304" pitchFamily="18" charset="0"/>
              </a:rPr>
              <a:t>рилейшнз</a:t>
            </a:r>
            <a:r>
              <a:rPr lang="uk-UA" dirty="0" smtClean="0">
                <a:latin typeface="Times New Roman" panose="02020603050405020304" pitchFamily="18" charset="0"/>
                <a:cs typeface="Times New Roman" panose="02020603050405020304" pitchFamily="18" charset="0"/>
              </a:rPr>
              <a:t>, підписаній представниками 30 національних і регіональних ПР - асоціацій у серпні 1978 р.: «Практика </a:t>
            </a:r>
            <a:r>
              <a:rPr lang="uk-UA" dirty="0" err="1" smtClean="0">
                <a:latin typeface="Times New Roman" panose="02020603050405020304" pitchFamily="18" charset="0"/>
                <a:cs typeface="Times New Roman" panose="02020603050405020304" pitchFamily="18" charset="0"/>
              </a:rPr>
              <a:t>паблік</a:t>
            </a:r>
            <a:r>
              <a:rPr lang="uk-UA" dirty="0" smtClean="0">
                <a:latin typeface="Times New Roman" panose="02020603050405020304" pitchFamily="18" charset="0"/>
                <a:cs typeface="Times New Roman" panose="02020603050405020304" pitchFamily="18" charset="0"/>
              </a:rPr>
              <a:t> </a:t>
            </a:r>
            <a:r>
              <a:rPr lang="uk-UA" dirty="0" err="1" smtClean="0">
                <a:latin typeface="Times New Roman" panose="02020603050405020304" pitchFamily="18" charset="0"/>
                <a:cs typeface="Times New Roman" panose="02020603050405020304" pitchFamily="18" charset="0"/>
              </a:rPr>
              <a:t>рилейшнз</a:t>
            </a:r>
            <a:r>
              <a:rPr lang="uk-UA" dirty="0" smtClean="0">
                <a:latin typeface="Times New Roman" panose="02020603050405020304" pitchFamily="18" charset="0"/>
                <a:cs typeface="Times New Roman" panose="02020603050405020304" pitchFamily="18" charset="0"/>
              </a:rPr>
              <a:t> - це творчий і соціально-науковий підхід до аналізу тенденцій, прогнозування їхніх наслідків, надання консультацій керівникам організацій і виконання запланованих програм дій, які служитимуть як інтересам організацій, так і суспільним інтересам». </a:t>
            </a:r>
            <a:endParaRPr lang="uk-UA"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0" y="4735629"/>
            <a:ext cx="12192000" cy="2122371"/>
          </a:xfrm>
          <a:prstGeom prst="rect">
            <a:avLst/>
          </a:prstGeom>
        </p:spPr>
      </p:pic>
    </p:spTree>
    <p:extLst>
      <p:ext uri="{BB962C8B-B14F-4D97-AF65-F5344CB8AC3E}">
        <p14:creationId xmlns:p14="http://schemas.microsoft.com/office/powerpoint/2010/main" val="39969708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1192" y="702156"/>
            <a:ext cx="11029616" cy="751259"/>
          </a:xfrm>
        </p:spPr>
        <p:txBody>
          <a:bodyPr/>
          <a:lstStyle/>
          <a:p>
            <a:pPr algn="ctr"/>
            <a:r>
              <a:rPr lang="ru-RU" dirty="0">
                <a:latin typeface="Times New Roman" panose="02020603050405020304" pitchFamily="18" charset="0"/>
                <a:cs typeface="Times New Roman" panose="02020603050405020304" pitchFamily="18" charset="0"/>
              </a:rPr>
              <a:t>3. </a:t>
            </a:r>
            <a:r>
              <a:rPr lang="ru-RU" dirty="0" err="1">
                <a:latin typeface="Times New Roman" panose="02020603050405020304" pitchFamily="18" charset="0"/>
                <a:cs typeface="Times New Roman" panose="02020603050405020304" pitchFamily="18" charset="0"/>
              </a:rPr>
              <a:t>Процес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планування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програм</a:t>
            </a:r>
            <a:r>
              <a:rPr lang="ru-RU" dirty="0">
                <a:latin typeface="Times New Roman" panose="02020603050405020304" pitchFamily="18" charset="0"/>
                <a:cs typeface="Times New Roman" panose="02020603050405020304" pitchFamily="18" charset="0"/>
              </a:rPr>
              <a:t> паблик </a:t>
            </a:r>
            <a:r>
              <a:rPr lang="ru-RU" dirty="0" err="1">
                <a:latin typeface="Times New Roman" panose="02020603050405020304" pitchFamily="18" charset="0"/>
                <a:cs typeface="Times New Roman" panose="02020603050405020304" pitchFamily="18" charset="0"/>
              </a:rPr>
              <a:t>рилейшнз</a:t>
            </a:r>
            <a:endParaRPr lang="uk-UA"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76931" y="2248624"/>
            <a:ext cx="6791759" cy="3678303"/>
          </a:xfrm>
        </p:spPr>
        <p:txBody>
          <a:bodyPr>
            <a:normAutofit/>
          </a:bodyPr>
          <a:lstStyle/>
          <a:p>
            <a:r>
              <a:rPr lang="ru-RU" sz="2000" dirty="0" err="1">
                <a:latin typeface="Times New Roman" panose="02020603050405020304" pitchFamily="18" charset="0"/>
                <a:cs typeface="Times New Roman" panose="02020603050405020304" pitchFamily="18" charset="0"/>
              </a:rPr>
              <a:t>Процес</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планування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програми</a:t>
            </a:r>
            <a:r>
              <a:rPr lang="ru-RU" sz="2000" dirty="0">
                <a:latin typeface="Times New Roman" panose="02020603050405020304" pitchFamily="18" charset="0"/>
                <a:cs typeface="Times New Roman" panose="02020603050405020304" pitchFamily="18" charset="0"/>
              </a:rPr>
              <a:t> PR повинен </a:t>
            </a:r>
            <a:r>
              <a:rPr lang="ru-RU" sz="2000" dirty="0" err="1">
                <a:latin typeface="Times New Roman" panose="02020603050405020304" pitchFamily="18" charset="0"/>
                <a:cs typeface="Times New Roman" panose="02020603050405020304" pitchFamily="18" charset="0"/>
              </a:rPr>
              <a:t>включати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наступні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складові</a:t>
            </a:r>
            <a:r>
              <a:rPr lang="ru-RU" sz="2000" dirty="0">
                <a:latin typeface="Times New Roman" panose="02020603050405020304" pitchFamily="18" charset="0"/>
                <a:cs typeface="Times New Roman" panose="02020603050405020304" pitchFamily="18" charset="0"/>
              </a:rPr>
              <a:t>: </a:t>
            </a:r>
            <a:endParaRPr lang="ru-RU" sz="2000" dirty="0" smtClean="0">
              <a:latin typeface="Times New Roman" panose="02020603050405020304" pitchFamily="18" charset="0"/>
              <a:cs typeface="Times New Roman" panose="02020603050405020304" pitchFamily="18" charset="0"/>
            </a:endParaRPr>
          </a:p>
          <a:p>
            <a:r>
              <a:rPr lang="ru-RU" sz="2000" dirty="0" smtClean="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усвідомлення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проблеми</a:t>
            </a:r>
            <a:r>
              <a:rPr lang="ru-RU" sz="2000" dirty="0">
                <a:latin typeface="Times New Roman" panose="02020603050405020304" pitchFamily="18" charset="0"/>
                <a:cs typeface="Times New Roman" panose="02020603050405020304" pitchFamily="18" charset="0"/>
              </a:rPr>
              <a:t> та </a:t>
            </a:r>
            <a:r>
              <a:rPr lang="ru-RU" sz="2000" dirty="0" err="1">
                <a:latin typeface="Times New Roman" panose="02020603050405020304" pitchFamily="18" charset="0"/>
                <a:cs typeface="Times New Roman" panose="02020603050405020304" pitchFamily="18" charset="0"/>
              </a:rPr>
              <a:t>формування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цілей</a:t>
            </a:r>
            <a:r>
              <a:rPr lang="ru-RU" sz="2000" dirty="0">
                <a:latin typeface="Times New Roman" panose="02020603050405020304" pitchFamily="18" charset="0"/>
                <a:cs typeface="Times New Roman" panose="02020603050405020304" pitchFamily="18" charset="0"/>
              </a:rPr>
              <a:t> PR; </a:t>
            </a:r>
            <a:endParaRPr lang="ru-RU" sz="2000" dirty="0" smtClean="0">
              <a:latin typeface="Times New Roman" panose="02020603050405020304" pitchFamily="18" charset="0"/>
              <a:cs typeface="Times New Roman" panose="02020603050405020304" pitchFamily="18" charset="0"/>
            </a:endParaRPr>
          </a:p>
          <a:p>
            <a:r>
              <a:rPr lang="ru-RU" sz="2000" dirty="0" smtClean="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розробка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стратегії</a:t>
            </a:r>
            <a:r>
              <a:rPr lang="ru-RU" sz="2000" dirty="0">
                <a:latin typeface="Times New Roman" panose="02020603050405020304" pitchFamily="18" charset="0"/>
                <a:cs typeface="Times New Roman" panose="02020603050405020304" pitchFamily="18" charset="0"/>
              </a:rPr>
              <a:t>, тактики та </a:t>
            </a:r>
            <a:r>
              <a:rPr lang="ru-RU" sz="2000" dirty="0" err="1">
                <a:latin typeface="Times New Roman" panose="02020603050405020304" pitchFamily="18" charset="0"/>
                <a:cs typeface="Times New Roman" panose="02020603050405020304" pitchFamily="18" charset="0"/>
              </a:rPr>
              <a:t>кошторису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витрат</a:t>
            </a:r>
            <a:r>
              <a:rPr lang="ru-RU" sz="2000" dirty="0">
                <a:latin typeface="Times New Roman" panose="02020603050405020304" pitchFamily="18" charset="0"/>
                <a:cs typeface="Times New Roman" panose="02020603050405020304" pitchFamily="18" charset="0"/>
              </a:rPr>
              <a:t>; </a:t>
            </a:r>
            <a:endParaRPr lang="ru-RU" sz="2000" dirty="0" smtClean="0">
              <a:latin typeface="Times New Roman" panose="02020603050405020304" pitchFamily="18" charset="0"/>
              <a:cs typeface="Times New Roman" panose="02020603050405020304" pitchFamily="18" charset="0"/>
            </a:endParaRPr>
          </a:p>
          <a:p>
            <a:r>
              <a:rPr lang="ru-RU" sz="2000" dirty="0" smtClean="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реалізація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програм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комунікації</a:t>
            </a:r>
            <a:r>
              <a:rPr lang="ru-RU" sz="2000" dirty="0">
                <a:latin typeface="Times New Roman" panose="02020603050405020304" pitchFamily="18" charset="0"/>
                <a:cs typeface="Times New Roman" panose="02020603050405020304" pitchFamily="18" charset="0"/>
              </a:rPr>
              <a:t>; </a:t>
            </a:r>
            <a:endParaRPr lang="ru-RU" sz="2000" dirty="0" smtClean="0">
              <a:latin typeface="Times New Roman" panose="02020603050405020304" pitchFamily="18" charset="0"/>
              <a:cs typeface="Times New Roman" panose="02020603050405020304" pitchFamily="18" charset="0"/>
            </a:endParaRPr>
          </a:p>
          <a:p>
            <a:r>
              <a:rPr lang="ru-RU" sz="2000" dirty="0" smtClean="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оцінка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результатів</a:t>
            </a:r>
            <a:r>
              <a:rPr lang="ru-RU" sz="2000" dirty="0">
                <a:latin typeface="Times New Roman" panose="02020603050405020304" pitchFamily="18" charset="0"/>
                <a:cs typeface="Times New Roman" panose="02020603050405020304" pitchFamily="18" charset="0"/>
              </a:rPr>
              <a:t>.</a:t>
            </a:r>
            <a:endParaRPr lang="uk-UA" sz="20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6611051" y="2436696"/>
            <a:ext cx="5503600" cy="3302160"/>
          </a:xfrm>
          <a:prstGeom prst="rect">
            <a:avLst/>
          </a:prstGeom>
        </p:spPr>
      </p:pic>
    </p:spTree>
    <p:extLst>
      <p:ext uri="{BB962C8B-B14F-4D97-AF65-F5344CB8AC3E}">
        <p14:creationId xmlns:p14="http://schemas.microsoft.com/office/powerpoint/2010/main" val="32346016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72177" y="603220"/>
            <a:ext cx="11370644" cy="4093428"/>
          </a:xfrm>
          <a:prstGeom prst="rect">
            <a:avLst/>
          </a:prstGeom>
        </p:spPr>
        <p:txBody>
          <a:bodyPr wrap="square">
            <a:spAutoFit/>
          </a:bodyPr>
          <a:lstStyle/>
          <a:p>
            <a:pPr marL="342900" indent="457200" algn="ctr">
              <a:buAutoNum type="arabicPeriod"/>
            </a:pPr>
            <a:r>
              <a:rPr lang="uk-UA" sz="2000" b="1" dirty="0" smtClean="0">
                <a:latin typeface="Times New Roman" panose="02020603050405020304" pitchFamily="18" charset="0"/>
                <a:cs typeface="Times New Roman" panose="02020603050405020304" pitchFamily="18" charset="0"/>
              </a:rPr>
              <a:t>Початковим етапом процесу планування програми </a:t>
            </a:r>
            <a:r>
              <a:rPr lang="en-US" sz="2000" b="1" dirty="0" smtClean="0">
                <a:latin typeface="Times New Roman" panose="02020603050405020304" pitchFamily="18" charset="0"/>
                <a:cs typeface="Times New Roman" panose="02020603050405020304" pitchFamily="18" charset="0"/>
              </a:rPr>
              <a:t>PR </a:t>
            </a:r>
            <a:r>
              <a:rPr lang="uk-UA" sz="2000" b="1" dirty="0" smtClean="0">
                <a:latin typeface="Times New Roman" panose="02020603050405020304" pitchFamily="18" charset="0"/>
                <a:cs typeface="Times New Roman" panose="02020603050405020304" pitchFamily="18" charset="0"/>
              </a:rPr>
              <a:t>в організації повинно стати усвідомлення проблеми</a:t>
            </a:r>
            <a:r>
              <a:rPr lang="uk-UA" sz="2000" dirty="0" smtClean="0">
                <a:latin typeface="Times New Roman" panose="02020603050405020304" pitchFamily="18" charset="0"/>
                <a:cs typeface="Times New Roman" panose="02020603050405020304" pitchFamily="18" charset="0"/>
              </a:rPr>
              <a:t>. </a:t>
            </a:r>
          </a:p>
          <a:p>
            <a:pPr indent="457200" algn="just"/>
            <a:r>
              <a:rPr lang="uk-UA" sz="2000" dirty="0" smtClean="0">
                <a:latin typeface="Times New Roman" panose="02020603050405020304" pitchFamily="18" charset="0"/>
                <a:cs typeface="Times New Roman" panose="02020603050405020304" pitchFamily="18" charset="0"/>
              </a:rPr>
              <a:t>Визначення проблеми передбачає детальне вивчення ситуації через аналіз внутрішніх (аналіз змісту думок і дій основних осіб всередині організації, методи спілкування організації з основними групами громадськості) та зовнішніх (</a:t>
            </a:r>
            <a:r>
              <a:rPr lang="uk-UA" sz="2000" dirty="0" err="1" smtClean="0">
                <a:latin typeface="Times New Roman" panose="02020603050405020304" pitchFamily="18" charset="0"/>
                <a:cs typeface="Times New Roman" panose="02020603050405020304" pitchFamily="18" charset="0"/>
              </a:rPr>
              <a:t>рангування</a:t>
            </a:r>
            <a:r>
              <a:rPr lang="uk-UA" sz="2000" dirty="0" smtClean="0">
                <a:latin typeface="Times New Roman" panose="02020603050405020304" pitchFamily="18" charset="0"/>
                <a:cs typeface="Times New Roman" panose="02020603050405020304" pitchFamily="18" charset="0"/>
              </a:rPr>
              <a:t> цільових груп громадськості, стан, спрямованість та інтенсивність громадської думки) факторів. Такий аналіз дасть можливість оцінити як сильні, так і слабкі сторони комунікативної діяльності організації, небезпеки та можливості, що криються в зовнішньому середовищі. Інструментом проведення такого аналізу є </a:t>
            </a:r>
            <a:r>
              <a:rPr lang="en-US" sz="2000" dirty="0" smtClean="0">
                <a:latin typeface="Times New Roman" panose="02020603050405020304" pitchFamily="18" charset="0"/>
                <a:cs typeface="Times New Roman" panose="02020603050405020304" pitchFamily="18" charset="0"/>
              </a:rPr>
              <a:t>SWOT-</a:t>
            </a:r>
            <a:r>
              <a:rPr lang="uk-UA" sz="2000" dirty="0" smtClean="0">
                <a:latin typeface="Times New Roman" panose="02020603050405020304" pitchFamily="18" charset="0"/>
                <a:cs typeface="Times New Roman" panose="02020603050405020304" pitchFamily="18" charset="0"/>
              </a:rPr>
              <a:t>аналіз. </a:t>
            </a:r>
          </a:p>
          <a:p>
            <a:pPr indent="457200" algn="just"/>
            <a:r>
              <a:rPr lang="uk-UA" sz="2000" dirty="0" smtClean="0">
                <a:latin typeface="Times New Roman" panose="02020603050405020304" pitchFamily="18" charset="0"/>
                <a:cs typeface="Times New Roman" panose="02020603050405020304" pitchFamily="18" charset="0"/>
              </a:rPr>
              <a:t>Кількісні методи дослідження – методи, які дають можливість отримати нове соціологічне знання, формалізоване за допомогою прийомів та методів математичних наук та комп’ютерної техніки (опитування з використанням питань закритого типу, конвент-аналіз). </a:t>
            </a:r>
          </a:p>
          <a:p>
            <a:pPr indent="457200" algn="just"/>
            <a:r>
              <a:rPr lang="uk-UA" sz="2000" dirty="0" smtClean="0">
                <a:latin typeface="Times New Roman" panose="02020603050405020304" pitchFamily="18" charset="0"/>
                <a:cs typeface="Times New Roman" panose="02020603050405020304" pitchFamily="18" charset="0"/>
              </a:rPr>
              <a:t>До якісних методів, що використовуються в процесі дослідження відносяться фокус-групи, глибинне інтерв’ю, аналіз документів. </a:t>
            </a:r>
            <a:endParaRPr lang="uk-UA" sz="20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0" y="4610501"/>
            <a:ext cx="12192000" cy="2247499"/>
          </a:xfrm>
          <a:prstGeom prst="rect">
            <a:avLst/>
          </a:prstGeom>
        </p:spPr>
      </p:pic>
    </p:spTree>
    <p:extLst>
      <p:ext uri="{BB962C8B-B14F-4D97-AF65-F5344CB8AC3E}">
        <p14:creationId xmlns:p14="http://schemas.microsoft.com/office/powerpoint/2010/main" val="15255483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75384" y="705873"/>
            <a:ext cx="11348185" cy="4247317"/>
          </a:xfrm>
          <a:prstGeom prst="rect">
            <a:avLst/>
          </a:prstGeom>
        </p:spPr>
        <p:txBody>
          <a:bodyPr wrap="square">
            <a:spAutoFit/>
          </a:bodyPr>
          <a:lstStyle/>
          <a:p>
            <a:pPr indent="457200" algn="ctr"/>
            <a:r>
              <a:rPr lang="uk-UA" dirty="0" smtClean="0">
                <a:latin typeface="Times New Roman" panose="02020603050405020304" pitchFamily="18" charset="0"/>
                <a:cs typeface="Times New Roman" panose="02020603050405020304" pitchFamily="18" charset="0"/>
              </a:rPr>
              <a:t>2. </a:t>
            </a:r>
            <a:r>
              <a:rPr lang="uk-UA" b="1" dirty="0" smtClean="0">
                <a:latin typeface="Times New Roman" panose="02020603050405020304" pitchFamily="18" charset="0"/>
                <a:cs typeface="Times New Roman" panose="02020603050405020304" pitchFamily="18" charset="0"/>
              </a:rPr>
              <a:t>Наступний етап планування – визначення стратегії та тактики</a:t>
            </a:r>
            <a:r>
              <a:rPr lang="uk-UA" dirty="0" smtClean="0">
                <a:latin typeface="Times New Roman" panose="02020603050405020304" pitchFamily="18" charset="0"/>
                <a:cs typeface="Times New Roman" panose="02020603050405020304" pitchFamily="18" charset="0"/>
              </a:rPr>
              <a:t>. </a:t>
            </a:r>
          </a:p>
          <a:p>
            <a:pPr indent="457200" algn="just"/>
            <a:r>
              <a:rPr lang="uk-UA" dirty="0" smtClean="0">
                <a:latin typeface="Times New Roman" panose="02020603050405020304" pitchFamily="18" charset="0"/>
                <a:cs typeface="Times New Roman" panose="02020603050405020304" pitchFamily="18" charset="0"/>
              </a:rPr>
              <a:t>Але перш ніж визначати стратегію, організація повинна чітко визначитися з своєю цільовою аудиторією. Розробляючи стратегію організація повинна продумати зміст основних повідомлень, які будуть донесені до цільових аудиторій і допоможуть досягти поставлених цілей. На даному етапі необхідно визначитись, що організація хоче передати цільовій аудиторії, що ця аудиторія повинна відчувати. Крім цього, при розробці змісту повідомлень необхідно спиратися на так звану внутрішню та зовнішню інформаційну політику організації, яка визначає, що є суто конфіденційною інформацією, осіб, які мають право представляти офіційну точку зору організації, порядок узгодження офіційної позиції організації з окремих важливих питань її діяльності. Питання стратегії передбачає також вибір комунікативних засобів, часові межі комунікативних засобів та кошти, які будуть визначені. </a:t>
            </a:r>
          </a:p>
          <a:p>
            <a:pPr indent="457200" algn="just"/>
            <a:r>
              <a:rPr lang="uk-UA" dirty="0" smtClean="0">
                <a:latin typeface="Times New Roman" panose="02020603050405020304" pitchFamily="18" charset="0"/>
                <a:cs typeface="Times New Roman" panose="02020603050405020304" pitchFamily="18" charset="0"/>
              </a:rPr>
              <a:t>Планування коштів або бюджету </a:t>
            </a:r>
            <a:r>
              <a:rPr lang="en-US" dirty="0" smtClean="0">
                <a:latin typeface="Times New Roman" panose="02020603050405020304" pitchFamily="18" charset="0"/>
                <a:cs typeface="Times New Roman" panose="02020603050405020304" pitchFamily="18" charset="0"/>
              </a:rPr>
              <a:t>PR-</a:t>
            </a:r>
            <a:r>
              <a:rPr lang="uk-UA" dirty="0" smtClean="0">
                <a:latin typeface="Times New Roman" panose="02020603050405020304" pitchFamily="18" charset="0"/>
                <a:cs typeface="Times New Roman" panose="02020603050405020304" pitchFamily="18" charset="0"/>
              </a:rPr>
              <a:t>кампанії здійснюється за допомогою тих же методів, що і в інших засобах комунікації. Серед них: залишковий метод, метод “паритету з конкурентами”, який відносно дещо важкий при використанні в плануванні бюджету </a:t>
            </a:r>
            <a:r>
              <a:rPr lang="en-US" dirty="0" smtClean="0">
                <a:latin typeface="Times New Roman" panose="02020603050405020304" pitchFamily="18" charset="0"/>
                <a:cs typeface="Times New Roman" panose="02020603050405020304" pitchFamily="18" charset="0"/>
              </a:rPr>
              <a:t>PR, </a:t>
            </a:r>
            <a:r>
              <a:rPr lang="uk-UA" dirty="0" smtClean="0">
                <a:latin typeface="Times New Roman" panose="02020603050405020304" pitchFamily="18" charset="0"/>
                <a:cs typeface="Times New Roman" panose="02020603050405020304" pitchFamily="18" charset="0"/>
              </a:rPr>
              <a:t>так як зібрати інформацію про конкурентів досить складно. </a:t>
            </a:r>
          </a:p>
          <a:p>
            <a:pPr indent="457200" algn="just"/>
            <a:r>
              <a:rPr lang="uk-UA" dirty="0" smtClean="0">
                <a:latin typeface="Times New Roman" panose="02020603050405020304" pitchFamily="18" charset="0"/>
                <a:cs typeface="Times New Roman" panose="02020603050405020304" pitchFamily="18" charset="0"/>
              </a:rPr>
              <a:t>Найбільш підходящим методом може стати метод планування витрат, згідно якого підраховуються витрати на кожний захід </a:t>
            </a:r>
            <a:r>
              <a:rPr lang="en-US" dirty="0" smtClean="0">
                <a:latin typeface="Times New Roman" panose="02020603050405020304" pitchFamily="18" charset="0"/>
                <a:cs typeface="Times New Roman" panose="02020603050405020304" pitchFamily="18" charset="0"/>
              </a:rPr>
              <a:t>PR, </a:t>
            </a:r>
            <a:r>
              <a:rPr lang="uk-UA" dirty="0" smtClean="0">
                <a:latin typeface="Times New Roman" panose="02020603050405020304" pitchFamily="18" charset="0"/>
                <a:cs typeface="Times New Roman" panose="02020603050405020304" pitchFamily="18" charset="0"/>
              </a:rPr>
              <a:t>що запланований. </a:t>
            </a:r>
            <a:endParaRPr lang="uk-UA"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1" y="4937761"/>
            <a:ext cx="5871412" cy="1920240"/>
          </a:xfrm>
          <a:prstGeom prst="rect">
            <a:avLst/>
          </a:prstGeom>
        </p:spPr>
      </p:pic>
      <p:pic>
        <p:nvPicPr>
          <p:cNvPr id="4" name="Рисунок 3"/>
          <p:cNvPicPr>
            <a:picLocks noChangeAspect="1"/>
          </p:cNvPicPr>
          <p:nvPr/>
        </p:nvPicPr>
        <p:blipFill>
          <a:blip r:embed="rId3"/>
          <a:stretch>
            <a:fillRect/>
          </a:stretch>
        </p:blipFill>
        <p:spPr>
          <a:xfrm>
            <a:off x="5871411" y="4937761"/>
            <a:ext cx="6320589" cy="1920240"/>
          </a:xfrm>
          <a:prstGeom prst="rect">
            <a:avLst/>
          </a:prstGeom>
        </p:spPr>
      </p:pic>
    </p:spTree>
    <p:extLst>
      <p:ext uri="{BB962C8B-B14F-4D97-AF65-F5344CB8AC3E}">
        <p14:creationId xmlns:p14="http://schemas.microsoft.com/office/powerpoint/2010/main" val="15768268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1428" y="1044370"/>
            <a:ext cx="11293642" cy="4708981"/>
          </a:xfrm>
          <a:prstGeom prst="rect">
            <a:avLst/>
          </a:prstGeom>
        </p:spPr>
        <p:txBody>
          <a:bodyPr wrap="square">
            <a:spAutoFit/>
          </a:bodyPr>
          <a:lstStyle/>
          <a:p>
            <a:pPr indent="457200" algn="ctr"/>
            <a:r>
              <a:rPr lang="uk-UA" sz="2000" dirty="0" smtClean="0">
                <a:latin typeface="Times New Roman" panose="02020603050405020304" pitchFamily="18" charset="0"/>
                <a:cs typeface="Times New Roman" panose="02020603050405020304" pitchFamily="18" charset="0"/>
              </a:rPr>
              <a:t>3. </a:t>
            </a:r>
            <a:r>
              <a:rPr lang="uk-UA" sz="2000" b="1" dirty="0" smtClean="0">
                <a:latin typeface="Times New Roman" panose="02020603050405020304" pitchFamily="18" charset="0"/>
                <a:cs typeface="Times New Roman" panose="02020603050405020304" pitchFamily="18" charset="0"/>
              </a:rPr>
              <a:t>Наступний етап – реалізація запланованих програм, яка передбачає безпосереднє виконання запланованих заходів, адаптація їх до конкретних цільових аудиторії, підбір та навчання персоналу, що буде виконувати заплановані заходи. </a:t>
            </a:r>
          </a:p>
          <a:p>
            <a:pPr indent="457200" algn="just"/>
            <a:r>
              <a:rPr lang="uk-UA" sz="2000" dirty="0" smtClean="0">
                <a:latin typeface="Times New Roman" panose="02020603050405020304" pitchFamily="18" charset="0"/>
                <a:cs typeface="Times New Roman" panose="02020603050405020304" pitchFamily="18" charset="0"/>
              </a:rPr>
              <a:t>Кожний захід в рамках </a:t>
            </a:r>
            <a:r>
              <a:rPr lang="en-US" sz="2000" dirty="0" smtClean="0">
                <a:latin typeface="Times New Roman" panose="02020603050405020304" pitchFamily="18" charset="0"/>
                <a:cs typeface="Times New Roman" panose="02020603050405020304" pitchFamily="18" charset="0"/>
              </a:rPr>
              <a:t>PR </a:t>
            </a:r>
            <a:r>
              <a:rPr lang="uk-UA" sz="2000" dirty="0" smtClean="0">
                <a:latin typeface="Times New Roman" panose="02020603050405020304" pitchFamily="18" charset="0"/>
                <a:cs typeface="Times New Roman" panose="02020603050405020304" pitchFamily="18" charset="0"/>
              </a:rPr>
              <a:t>має специфіку, тому і реалізація кожного з них потребує спеціальних знань. Так, наприклад, якщо організація в рамках програми формування відносин з ЗМІ обрала в якості інструменту – розповсюдження прес-релізів, необхідно чітко визначити, хто їх буде готувати. </a:t>
            </a:r>
          </a:p>
          <a:p>
            <a:pPr indent="457200" algn="just"/>
            <a:r>
              <a:rPr lang="uk-UA" sz="2000" dirty="0" smtClean="0">
                <a:latin typeface="Times New Roman" panose="02020603050405020304" pitchFamily="18" charset="0"/>
                <a:cs typeface="Times New Roman" panose="02020603050405020304" pitchFamily="18" charset="0"/>
              </a:rPr>
              <a:t>Необхідно, щоб ця особа мала як навики журналістики, так і добре розумілася б і в справах організації. Крім того, необхідно відібрати можливі ЗМІ, через які буде передаватися інформація. Необхідно визначити, якою інформацією обрані ЗМІ про організацію вже володіють. Підготувати безпосередній текст прес-релізу, здійснити його розсилку, визначити час для найкращого подання. </a:t>
            </a:r>
          </a:p>
          <a:p>
            <a:pPr indent="457200" algn="just"/>
            <a:r>
              <a:rPr lang="uk-UA" sz="2000" dirty="0" smtClean="0">
                <a:latin typeface="Times New Roman" panose="02020603050405020304" pitchFamily="18" charset="0"/>
                <a:cs typeface="Times New Roman" panose="02020603050405020304" pitchFamily="18" charset="0"/>
              </a:rPr>
              <a:t>Дещо по-іншому буде реалізована програма </a:t>
            </a:r>
            <a:r>
              <a:rPr lang="en-US" sz="2000" dirty="0" smtClean="0">
                <a:latin typeface="Times New Roman" panose="02020603050405020304" pitchFamily="18" charset="0"/>
                <a:cs typeface="Times New Roman" panose="02020603050405020304" pitchFamily="18" charset="0"/>
              </a:rPr>
              <a:t>PR </a:t>
            </a:r>
            <a:r>
              <a:rPr lang="uk-UA" sz="2000" dirty="0" smtClean="0">
                <a:latin typeface="Times New Roman" panose="02020603050405020304" pitchFamily="18" charset="0"/>
                <a:cs typeface="Times New Roman" panose="02020603050405020304" pitchFamily="18" charset="0"/>
              </a:rPr>
              <a:t>із залученням журналістів, які будуть представляти ті чи інші бажані для організації ЗМІ. Організувати їхню зустріч, розселення, підготувати необхідні матеріали, тощо. </a:t>
            </a:r>
          </a:p>
          <a:p>
            <a:pPr indent="457200" algn="just"/>
            <a:r>
              <a:rPr lang="uk-UA" sz="2000" dirty="0" smtClean="0">
                <a:latin typeface="Times New Roman" panose="02020603050405020304" pitchFamily="18" charset="0"/>
                <a:cs typeface="Times New Roman" panose="02020603050405020304" pitchFamily="18" charset="0"/>
              </a:rPr>
              <a:t>Таким чином, реалізація програм </a:t>
            </a:r>
            <a:r>
              <a:rPr lang="en-US" sz="2000" dirty="0" smtClean="0">
                <a:latin typeface="Times New Roman" panose="02020603050405020304" pitchFamily="18" charset="0"/>
                <a:cs typeface="Times New Roman" panose="02020603050405020304" pitchFamily="18" charset="0"/>
              </a:rPr>
              <a:t>PR </a:t>
            </a:r>
            <a:r>
              <a:rPr lang="uk-UA" sz="2000" dirty="0" smtClean="0">
                <a:latin typeface="Times New Roman" panose="02020603050405020304" pitchFamily="18" charset="0"/>
                <a:cs typeface="Times New Roman" panose="02020603050405020304" pitchFamily="18" charset="0"/>
              </a:rPr>
              <a:t>в кожному окремому випадку потребує своїх специфічних підходів.</a:t>
            </a:r>
            <a:endParaRPr lang="uk-UA"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0046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5174" y="645988"/>
            <a:ext cx="11399521" cy="4708981"/>
          </a:xfrm>
          <a:prstGeom prst="rect">
            <a:avLst/>
          </a:prstGeom>
        </p:spPr>
        <p:txBody>
          <a:bodyPr wrap="square">
            <a:spAutoFit/>
          </a:bodyPr>
          <a:lstStyle/>
          <a:p>
            <a:pPr indent="457200" algn="ctr"/>
            <a:r>
              <a:rPr lang="uk-UA" sz="2000" b="1" dirty="0" smtClean="0">
                <a:latin typeface="Times New Roman" panose="02020603050405020304" pitchFamily="18" charset="0"/>
                <a:cs typeface="Times New Roman" panose="02020603050405020304" pitchFamily="18" charset="0"/>
              </a:rPr>
              <a:t>4. Останній і заключний етап планування програми </a:t>
            </a:r>
            <a:r>
              <a:rPr lang="en-US" sz="2000" b="1" dirty="0" smtClean="0">
                <a:latin typeface="Times New Roman" panose="02020603050405020304" pitchFamily="18" charset="0"/>
                <a:cs typeface="Times New Roman" panose="02020603050405020304" pitchFamily="18" charset="0"/>
              </a:rPr>
              <a:t>PR – </a:t>
            </a:r>
            <a:r>
              <a:rPr lang="uk-UA" sz="2000" b="1" dirty="0" smtClean="0">
                <a:latin typeface="Times New Roman" panose="02020603050405020304" pitchFamily="18" charset="0"/>
                <a:cs typeface="Times New Roman" panose="02020603050405020304" pitchFamily="18" charset="0"/>
              </a:rPr>
              <a:t>оцінка результатів. </a:t>
            </a:r>
          </a:p>
          <a:p>
            <a:pPr indent="457200" algn="just"/>
            <a:r>
              <a:rPr lang="uk-UA" sz="2000" dirty="0" smtClean="0">
                <a:latin typeface="Times New Roman" panose="02020603050405020304" pitchFamily="18" charset="0"/>
                <a:cs typeface="Times New Roman" panose="02020603050405020304" pitchFamily="18" charset="0"/>
              </a:rPr>
              <a:t>В кінцевому випадку, незалежно від методу, що використовується, оцінка </a:t>
            </a:r>
            <a:r>
              <a:rPr lang="en-US" sz="2000" dirty="0" smtClean="0">
                <a:latin typeface="Times New Roman" panose="02020603050405020304" pitchFamily="18" charset="0"/>
                <a:cs typeface="Times New Roman" panose="02020603050405020304" pitchFamily="18" charset="0"/>
              </a:rPr>
              <a:t>PR-</a:t>
            </a:r>
            <a:r>
              <a:rPr lang="uk-UA" sz="2000" dirty="0" smtClean="0">
                <a:latin typeface="Times New Roman" panose="02020603050405020304" pitchFamily="18" charset="0"/>
                <a:cs typeface="Times New Roman" panose="02020603050405020304" pitchFamily="18" charset="0"/>
              </a:rPr>
              <a:t>програми передбачає оцінку результативності досягнення цілей. Всякий </a:t>
            </a:r>
            <a:r>
              <a:rPr lang="en-US" sz="2000" dirty="0" smtClean="0">
                <a:latin typeface="Times New Roman" panose="02020603050405020304" pitchFamily="18" charset="0"/>
                <a:cs typeface="Times New Roman" panose="02020603050405020304" pitchFamily="18" charset="0"/>
              </a:rPr>
              <a:t>PR- </a:t>
            </a:r>
            <a:r>
              <a:rPr lang="uk-UA" sz="2000" dirty="0" smtClean="0">
                <a:latin typeface="Times New Roman" panose="02020603050405020304" pitchFamily="18" charset="0"/>
                <a:cs typeface="Times New Roman" panose="02020603050405020304" pitchFamily="18" charset="0"/>
              </a:rPr>
              <a:t>проект є цільовий, який в основі має чітко поставлену ціль. Досягнення цілей, співвідношення затрат по досягненню цілей з результатом і є тим основним показником, на основі якого можна судити про ефективність </a:t>
            </a:r>
            <a:r>
              <a:rPr lang="en-US" sz="2000" dirty="0" smtClean="0">
                <a:latin typeface="Times New Roman" panose="02020603050405020304" pitchFamily="18" charset="0"/>
                <a:cs typeface="Times New Roman" panose="02020603050405020304" pitchFamily="18" charset="0"/>
              </a:rPr>
              <a:t>PR-</a:t>
            </a:r>
            <a:r>
              <a:rPr lang="uk-UA" sz="2000" dirty="0" smtClean="0">
                <a:latin typeface="Times New Roman" panose="02020603050405020304" pitchFamily="18" charset="0"/>
                <a:cs typeface="Times New Roman" panose="02020603050405020304" pitchFamily="18" charset="0"/>
              </a:rPr>
              <a:t>кампаній. </a:t>
            </a:r>
          </a:p>
          <a:p>
            <a:pPr indent="457200" algn="just"/>
            <a:r>
              <a:rPr lang="uk-UA" sz="2000" dirty="0" smtClean="0">
                <a:latin typeface="Times New Roman" panose="02020603050405020304" pitchFamily="18" charset="0"/>
                <a:cs typeface="Times New Roman" panose="02020603050405020304" pitchFamily="18" charset="0"/>
              </a:rPr>
              <a:t>Як правило, оцінка результативності здійснюється за наступними напрями: </a:t>
            </a:r>
          </a:p>
          <a:p>
            <a:pPr marL="285750" indent="457200" algn="just">
              <a:buFontTx/>
              <a:buChar char="-"/>
            </a:pPr>
            <a:r>
              <a:rPr lang="uk-UA" sz="2000" dirty="0" smtClean="0">
                <a:latin typeface="Times New Roman" panose="02020603050405020304" pitchFamily="18" charset="0"/>
                <a:cs typeface="Times New Roman" panose="02020603050405020304" pitchFamily="18" charset="0"/>
              </a:rPr>
              <a:t>визначення числа контактів, забезпечених засобами розповсюдження інформації. Даний напрямок передбачає підрахунок всіх засобів, що передавали інформацію, кількість разів, приблизний об’єм читачів, слухачів, тощо. Число контактів до певної міри є умовним показником, так як не дає можливість визначити реальну кількість контактів цільової аудиторії. </a:t>
            </a:r>
          </a:p>
          <a:p>
            <a:pPr marL="285750" indent="457200" algn="just">
              <a:buFontTx/>
              <a:buChar char="-"/>
            </a:pPr>
            <a:r>
              <a:rPr lang="uk-UA" sz="2000" dirty="0" smtClean="0">
                <a:latin typeface="Times New Roman" panose="02020603050405020304" pitchFamily="18" charset="0"/>
                <a:cs typeface="Times New Roman" panose="02020603050405020304" pitchFamily="18" charset="0"/>
              </a:rPr>
              <a:t>оцінка зміни поінформованості, розуміння, та відношення. Даний напрямок передбачає збір інформації в процесі проведення дослідження та отримання відповідей на питання стосовно поінформованості, зміни відношення, тощо. </a:t>
            </a:r>
            <a:endParaRPr lang="uk-UA" sz="2000" dirty="0">
              <a:latin typeface="Times New Roman" panose="02020603050405020304" pitchFamily="18" charset="0"/>
              <a:cs typeface="Times New Roman" panose="02020603050405020304" pitchFamily="18" charset="0"/>
            </a:endParaRPr>
          </a:p>
          <a:p>
            <a:pPr indent="457200" algn="just"/>
            <a:r>
              <a:rPr lang="uk-UA" sz="2000" dirty="0" smtClean="0">
                <a:latin typeface="Times New Roman" panose="02020603050405020304" pitchFamily="18" charset="0"/>
                <a:cs typeface="Times New Roman" panose="02020603050405020304" pitchFamily="18" charset="0"/>
              </a:rPr>
              <a:t>- оцінка впливу на показники збуту та прибутку. Передбачає визначення зміни обсягу продажу та прибутку під впливом проведення </a:t>
            </a:r>
            <a:r>
              <a:rPr lang="en-US" sz="2000" dirty="0" smtClean="0">
                <a:latin typeface="Times New Roman" panose="02020603050405020304" pitchFamily="18" charset="0"/>
                <a:cs typeface="Times New Roman" panose="02020603050405020304" pitchFamily="18" charset="0"/>
              </a:rPr>
              <a:t>PR.</a:t>
            </a:r>
            <a:endParaRPr lang="uk-UA"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78598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33675" y="909616"/>
            <a:ext cx="11534273" cy="5016758"/>
          </a:xfrm>
          <a:prstGeom prst="rect">
            <a:avLst/>
          </a:prstGeom>
        </p:spPr>
        <p:txBody>
          <a:bodyPr wrap="square">
            <a:spAutoFit/>
          </a:bodyPr>
          <a:lstStyle/>
          <a:p>
            <a:pPr algn="just"/>
            <a:r>
              <a:rPr lang="uk-UA" sz="2000" i="1" dirty="0" smtClean="0">
                <a:latin typeface="Times New Roman" panose="02020603050405020304" pitchFamily="18" charset="0"/>
                <a:cs typeface="Times New Roman" panose="02020603050405020304" pitchFamily="18" charset="0"/>
              </a:rPr>
              <a:t>До основних методів, що використовують при оцінці результативності </a:t>
            </a:r>
            <a:r>
              <a:rPr lang="en-US" sz="2000" i="1" dirty="0" smtClean="0">
                <a:latin typeface="Times New Roman" panose="02020603050405020304" pitchFamily="18" charset="0"/>
                <a:cs typeface="Times New Roman" panose="02020603050405020304" pitchFamily="18" charset="0"/>
              </a:rPr>
              <a:t>PR</a:t>
            </a:r>
            <a:r>
              <a:rPr lang="uk-UA" sz="2000" i="1" dirty="0" smtClean="0">
                <a:latin typeface="Times New Roman" panose="02020603050405020304" pitchFamily="18" charset="0"/>
                <a:cs typeface="Times New Roman" panose="02020603050405020304" pitchFamily="18" charset="0"/>
              </a:rPr>
              <a:t>програм відносяться</a:t>
            </a:r>
            <a:r>
              <a:rPr lang="uk-UA" sz="2000" dirty="0" smtClean="0">
                <a:latin typeface="Times New Roman" panose="02020603050405020304" pitchFamily="18" charset="0"/>
                <a:cs typeface="Times New Roman" panose="02020603050405020304" pitchFamily="18" charset="0"/>
              </a:rPr>
              <a:t>: </a:t>
            </a:r>
          </a:p>
          <a:p>
            <a:pPr marL="285750" indent="-285750" algn="just">
              <a:buFontTx/>
              <a:buChar char="-"/>
            </a:pPr>
            <a:r>
              <a:rPr lang="uk-UA" sz="2000" dirty="0" smtClean="0">
                <a:latin typeface="Times New Roman" panose="02020603050405020304" pitchFamily="18" charset="0"/>
                <a:cs typeface="Times New Roman" panose="02020603050405020304" pitchFamily="18" charset="0"/>
              </a:rPr>
              <a:t>соціологічні дослідження. Можуть бути використані для оцінки поінформованості, знання та відношення цільової аудиторії до організації. </a:t>
            </a:r>
          </a:p>
          <a:p>
            <a:pPr marL="285750" indent="-285750" algn="just">
              <a:buFontTx/>
              <a:buChar char="-"/>
            </a:pPr>
            <a:r>
              <a:rPr lang="uk-UA" sz="2000" dirty="0" smtClean="0">
                <a:latin typeface="Times New Roman" panose="02020603050405020304" pitchFamily="18" charset="0"/>
                <a:cs typeface="Times New Roman" panose="02020603050405020304" pitchFamily="18" charset="0"/>
              </a:rPr>
              <a:t>моніторинг. Даний метод може бути використаний для оцінки за напрямком, що включає визначення числа контактів. Як правило, така оцінка за допомогою моніторингу здійснюється організацією самостійно. При замовленні такої послуги сторонній організації, вона обійдеться в 1-2 тис. доларів в місяць; </a:t>
            </a:r>
          </a:p>
          <a:p>
            <a:pPr marL="285750" indent="-285750" algn="just">
              <a:buFontTx/>
              <a:buChar char="-"/>
            </a:pPr>
            <a:r>
              <a:rPr lang="uk-UA" sz="2000" dirty="0" smtClean="0">
                <a:latin typeface="Times New Roman" panose="02020603050405020304" pitchFamily="18" charset="0"/>
                <a:cs typeface="Times New Roman" panose="02020603050405020304" pitchFamily="18" charset="0"/>
              </a:rPr>
              <a:t>аналіз результатів діяльності організації. </a:t>
            </a:r>
          </a:p>
          <a:p>
            <a:pPr algn="just"/>
            <a:r>
              <a:rPr lang="uk-UA" sz="2000" i="1" dirty="0" smtClean="0">
                <a:latin typeface="Times New Roman" panose="02020603050405020304" pitchFamily="18" charset="0"/>
                <a:cs typeface="Times New Roman" panose="02020603050405020304" pitchFamily="18" charset="0"/>
              </a:rPr>
              <a:t>Серед показників, які характеризують результативність </a:t>
            </a:r>
            <a:r>
              <a:rPr lang="en-US" sz="2000" i="1" dirty="0" smtClean="0">
                <a:latin typeface="Times New Roman" panose="02020603050405020304" pitchFamily="18" charset="0"/>
                <a:cs typeface="Times New Roman" panose="02020603050405020304" pitchFamily="18" charset="0"/>
              </a:rPr>
              <a:t>PR </a:t>
            </a:r>
            <a:r>
              <a:rPr lang="uk-UA" sz="2000" i="1" dirty="0" smtClean="0">
                <a:latin typeface="Times New Roman" panose="02020603050405020304" pitchFamily="18" charset="0"/>
                <a:cs typeface="Times New Roman" panose="02020603050405020304" pitchFamily="18" charset="0"/>
              </a:rPr>
              <a:t>використовують</a:t>
            </a:r>
            <a:r>
              <a:rPr lang="uk-UA" sz="2000" dirty="0" smtClean="0">
                <a:latin typeface="Times New Roman" panose="02020603050405020304" pitchFamily="18" charset="0"/>
                <a:cs typeface="Times New Roman" panose="02020603050405020304" pitchFamily="18" charset="0"/>
              </a:rPr>
              <a:t>: кількість публікацій; збільшення об’єму продажу; зміна кількості отриманих замовлень; зміна позиції організації відносно конкурентів, тощо. </a:t>
            </a:r>
          </a:p>
          <a:p>
            <a:pPr algn="just"/>
            <a:r>
              <a:rPr lang="uk-UA" sz="2000" dirty="0" smtClean="0">
                <a:latin typeface="Times New Roman" panose="02020603050405020304" pitchFamily="18" charset="0"/>
                <a:cs typeface="Times New Roman" panose="02020603050405020304" pitchFamily="18" charset="0"/>
              </a:rPr>
              <a:t>Іноді пропонується в якості показника ефективності </a:t>
            </a:r>
            <a:r>
              <a:rPr lang="en-US" sz="2000" dirty="0" smtClean="0">
                <a:latin typeface="Times New Roman" panose="02020603050405020304" pitchFamily="18" charset="0"/>
                <a:cs typeface="Times New Roman" panose="02020603050405020304" pitchFamily="18" charset="0"/>
              </a:rPr>
              <a:t>PR </a:t>
            </a:r>
            <a:r>
              <a:rPr lang="uk-UA" sz="2000" dirty="0" smtClean="0">
                <a:latin typeface="Times New Roman" panose="02020603050405020304" pitchFamily="18" charset="0"/>
                <a:cs typeface="Times New Roman" panose="02020603050405020304" pitchFamily="18" charset="0"/>
              </a:rPr>
              <a:t>використовувати коефіцієнт </a:t>
            </a:r>
            <a:r>
              <a:rPr lang="en-US" sz="2000" dirty="0" smtClean="0">
                <a:latin typeface="Times New Roman" panose="02020603050405020304" pitchFamily="18" charset="0"/>
                <a:cs typeface="Times New Roman" panose="02020603050405020304" pitchFamily="18" charset="0"/>
              </a:rPr>
              <a:t>EAV (Equivalent Advertising Value) – </a:t>
            </a:r>
            <a:r>
              <a:rPr lang="uk-UA" sz="2000" dirty="0" smtClean="0">
                <a:latin typeface="Times New Roman" panose="02020603050405020304" pitchFamily="18" charset="0"/>
                <a:cs typeface="Times New Roman" panose="02020603050405020304" pitchFamily="18" charset="0"/>
              </a:rPr>
              <a:t>еквівалентна рекламна величина. Для його розрахунку необхідно розрахувати сукупний обсяг всіх доброзичливих публікацій, що вийшли про організацію. Потім підрахувати, скільки коштувало б розміщення реклами такого ж об’єму та в тих же виданнях. Співвідношення рекламних та </a:t>
            </a:r>
            <a:r>
              <a:rPr lang="en-US" sz="2000" dirty="0" smtClean="0">
                <a:latin typeface="Times New Roman" panose="02020603050405020304" pitchFamily="18" charset="0"/>
                <a:cs typeface="Times New Roman" panose="02020603050405020304" pitchFamily="18" charset="0"/>
              </a:rPr>
              <a:t>PR-</a:t>
            </a:r>
            <a:r>
              <a:rPr lang="uk-UA" sz="2000" dirty="0" smtClean="0">
                <a:latin typeface="Times New Roman" panose="02020603050405020304" pitchFamily="18" charset="0"/>
                <a:cs typeface="Times New Roman" panose="02020603050405020304" pitchFamily="18" charset="0"/>
              </a:rPr>
              <a:t>витрат і дасть коефіцієнт </a:t>
            </a:r>
            <a:r>
              <a:rPr lang="en-US" sz="2000" dirty="0" smtClean="0">
                <a:latin typeface="Times New Roman" panose="02020603050405020304" pitchFamily="18" charset="0"/>
                <a:cs typeface="Times New Roman" panose="02020603050405020304" pitchFamily="18" charset="0"/>
              </a:rPr>
              <a:t>EAV.</a:t>
            </a:r>
            <a:endParaRPr lang="uk-UA"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3397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5894" y="729658"/>
            <a:ext cx="11029616" cy="704506"/>
          </a:xfrm>
        </p:spPr>
        <p:txBody>
          <a:bodyPr/>
          <a:lstStyle/>
          <a:p>
            <a:pPr algn="ctr"/>
            <a:r>
              <a:rPr lang="ru-RU" dirty="0">
                <a:latin typeface="Times New Roman" panose="02020603050405020304" pitchFamily="18" charset="0"/>
                <a:cs typeface="Times New Roman" panose="02020603050405020304" pitchFamily="18" charset="0"/>
              </a:rPr>
              <a:t>4. </a:t>
            </a:r>
            <a:r>
              <a:rPr lang="ru-RU" dirty="0" err="1">
                <a:latin typeface="Times New Roman" panose="02020603050405020304" pitchFamily="18" charset="0"/>
                <a:cs typeface="Times New Roman" panose="02020603050405020304" pitchFamily="18" charset="0"/>
              </a:rPr>
              <a:t>Техніки</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прийоми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психологічного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впливу</a:t>
            </a:r>
            <a:r>
              <a:rPr lang="ru-RU" dirty="0">
                <a:latin typeface="Times New Roman" panose="02020603050405020304" pitchFamily="18" charset="0"/>
                <a:cs typeface="Times New Roman" panose="02020603050405020304" pitchFamily="18" charset="0"/>
              </a:rPr>
              <a:t> в PR</a:t>
            </a:r>
            <a:endParaRPr lang="uk-UA"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248167" y="1998836"/>
            <a:ext cx="11531065" cy="4524315"/>
          </a:xfrm>
          <a:prstGeom prst="rect">
            <a:avLst/>
          </a:prstGeom>
        </p:spPr>
        <p:txBody>
          <a:bodyPr wrap="square">
            <a:spAutoFit/>
          </a:bodyPr>
          <a:lstStyle/>
          <a:p>
            <a:pPr algn="just"/>
            <a:r>
              <a:rPr lang="uk-UA" dirty="0" smtClean="0">
                <a:latin typeface="Times New Roman" panose="02020603050405020304" pitchFamily="18" charset="0"/>
                <a:cs typeface="Times New Roman" panose="02020603050405020304" pitchFamily="18" charset="0"/>
              </a:rPr>
              <a:t>Основними техніками, які використовуються для психологічного впливу у </a:t>
            </a:r>
            <a:r>
              <a:rPr lang="en-US" dirty="0" smtClean="0">
                <a:latin typeface="Times New Roman" panose="02020603050405020304" pitchFamily="18" charset="0"/>
                <a:cs typeface="Times New Roman" panose="02020603050405020304" pitchFamily="18" charset="0"/>
              </a:rPr>
              <a:t>PR </a:t>
            </a:r>
            <a:r>
              <a:rPr lang="uk-UA" dirty="0" smtClean="0">
                <a:latin typeface="Times New Roman" panose="02020603050405020304" pitchFamily="18" charset="0"/>
                <a:cs typeface="Times New Roman" panose="02020603050405020304" pitchFamily="18" charset="0"/>
              </a:rPr>
              <a:t>є такі: </a:t>
            </a:r>
          </a:p>
          <a:p>
            <a:pPr marL="342900" indent="-342900" algn="just">
              <a:buAutoNum type="arabicParenR"/>
            </a:pPr>
            <a:r>
              <a:rPr lang="uk-UA" b="1" dirty="0" smtClean="0">
                <a:latin typeface="Times New Roman" panose="02020603050405020304" pitchFamily="18" charset="0"/>
                <a:cs typeface="Times New Roman" panose="02020603050405020304" pitchFamily="18" charset="0"/>
              </a:rPr>
              <a:t>Техніка відволікання </a:t>
            </a:r>
            <a:r>
              <a:rPr lang="uk-UA" dirty="0" smtClean="0">
                <a:latin typeface="Times New Roman" panose="02020603050405020304" pitchFamily="18" charset="0"/>
                <a:cs typeface="Times New Roman" panose="02020603050405020304" pitchFamily="18" charset="0"/>
              </a:rPr>
              <a:t>– «димова завіса». Вона полягає у тому, що для відволікання аудиторії від важливої, але небажаної для ініціатора інформації використовують іншу інформацію. Ця інформація повинна бути цікава для цільової аудиторі, </a:t>
            </a:r>
            <a:r>
              <a:rPr lang="uk-UA" dirty="0" err="1" smtClean="0">
                <a:latin typeface="Times New Roman" panose="02020603050405020304" pitchFamily="18" charset="0"/>
                <a:cs typeface="Times New Roman" panose="02020603050405020304" pitchFamily="18" charset="0"/>
              </a:rPr>
              <a:t>емоційно</a:t>
            </a:r>
            <a:r>
              <a:rPr lang="uk-UA" dirty="0" smtClean="0">
                <a:latin typeface="Times New Roman" panose="02020603050405020304" pitchFamily="18" charset="0"/>
                <a:cs typeface="Times New Roman" panose="02020603050405020304" pitchFamily="18" charset="0"/>
              </a:rPr>
              <a:t> забарвлена або сенсаційна, що створює певну домінанту і відвертає увагу цільової аудиторії від небажаної інформації; </a:t>
            </a:r>
          </a:p>
          <a:p>
            <a:pPr marL="342900" indent="-342900" algn="just">
              <a:buAutoNum type="arabicParenR"/>
            </a:pPr>
            <a:r>
              <a:rPr lang="uk-UA" b="1" dirty="0" smtClean="0">
                <a:latin typeface="Times New Roman" panose="02020603050405020304" pitchFamily="18" charset="0"/>
                <a:cs typeface="Times New Roman" panose="02020603050405020304" pitchFamily="18" charset="0"/>
              </a:rPr>
              <a:t>Техніка дефрагментації </a:t>
            </a:r>
            <a:r>
              <a:rPr lang="uk-UA" dirty="0" smtClean="0">
                <a:latin typeface="Times New Roman" panose="02020603050405020304" pitchFamily="18" charset="0"/>
                <a:cs typeface="Times New Roman" panose="02020603050405020304" pitchFamily="18" charset="0"/>
              </a:rPr>
              <a:t>– «білий шум» (прийом «потоку свідомості»). Вона полягає в тому, що необхідну інформацію подають єдиним великим потоком і її складно, навіть, неможливо структурувати в масовій свідомості. Таким чином навмисно знижують сприйняття небажаних фактів, роблять неможливим їх аналіз та коментарі; </a:t>
            </a:r>
          </a:p>
          <a:p>
            <a:pPr marL="342900" indent="-342900" algn="just">
              <a:buAutoNum type="arabicParenR"/>
            </a:pPr>
            <a:r>
              <a:rPr lang="uk-UA" b="1" dirty="0" smtClean="0">
                <a:latin typeface="Times New Roman" panose="02020603050405020304" pitchFamily="18" charset="0"/>
                <a:cs typeface="Times New Roman" panose="02020603050405020304" pitchFamily="18" charset="0"/>
              </a:rPr>
              <a:t>Техніка створення </a:t>
            </a:r>
            <a:r>
              <a:rPr lang="uk-UA" dirty="0" smtClean="0">
                <a:latin typeface="Times New Roman" panose="02020603050405020304" pitchFamily="18" charset="0"/>
                <a:cs typeface="Times New Roman" panose="02020603050405020304" pitchFamily="18" charset="0"/>
              </a:rPr>
              <a:t>– «деміурга» (прийом «підтасування фактів»). Вона полягає в об’єднанні в одному повідомленні три види фактів: реальних; явно нереальних; нереальних, але схожих на реальні. Тим самим відволікається увага від правдивих фактів до явно неправдивих, які легко викриваються, а третя група фактів автоматично попадаю у свідомість цільової аудиторії; </a:t>
            </a:r>
          </a:p>
          <a:p>
            <a:pPr marL="342900" indent="-342900" algn="just">
              <a:buAutoNum type="arabicParenR"/>
            </a:pPr>
            <a:r>
              <a:rPr lang="uk-UA" b="1" dirty="0" smtClean="0">
                <a:latin typeface="Times New Roman" panose="02020603050405020304" pitchFamily="18" charset="0"/>
                <a:cs typeface="Times New Roman" panose="02020603050405020304" pitchFamily="18" charset="0"/>
              </a:rPr>
              <a:t>Техніка перетворення </a:t>
            </a:r>
            <a:r>
              <a:rPr lang="uk-UA" dirty="0" smtClean="0">
                <a:latin typeface="Times New Roman" panose="02020603050405020304" pitchFamily="18" charset="0"/>
                <a:cs typeface="Times New Roman" panose="02020603050405020304" pitchFamily="18" charset="0"/>
              </a:rPr>
              <a:t>– «конвертація поглядів» (прийом «імаго»; ефект «нога в дверях»). Вона полягає в підтримці існуючих громадських думок, їх не спростовують напряму, хоча ці думки не влаштовують ініціатора. Далі, поступово їх обережно починають змінювати, пристосовуючи до поглядів та позиції ініціатора; </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63060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7258" y="720288"/>
            <a:ext cx="11502189" cy="5632311"/>
          </a:xfrm>
          <a:prstGeom prst="rect">
            <a:avLst/>
          </a:prstGeom>
        </p:spPr>
        <p:txBody>
          <a:bodyPr wrap="square">
            <a:spAutoFit/>
          </a:bodyPr>
          <a:lstStyle/>
          <a:p>
            <a:pPr indent="457200" algn="just"/>
            <a:r>
              <a:rPr lang="uk-UA" dirty="0" smtClean="0">
                <a:latin typeface="Times New Roman" panose="02020603050405020304" pitchFamily="18" charset="0"/>
                <a:cs typeface="Times New Roman" panose="02020603050405020304" pitchFamily="18" charset="0"/>
              </a:rPr>
              <a:t>7) </a:t>
            </a:r>
            <a:r>
              <a:rPr lang="uk-UA" b="1" dirty="0" smtClean="0">
                <a:latin typeface="Times New Roman" panose="02020603050405020304" pitchFamily="18" charset="0"/>
                <a:cs typeface="Times New Roman" panose="02020603050405020304" pitchFamily="18" charset="0"/>
              </a:rPr>
              <a:t>Техніка апелювання </a:t>
            </a:r>
            <a:r>
              <a:rPr lang="uk-UA" dirty="0" smtClean="0">
                <a:latin typeface="Times New Roman" panose="02020603050405020304" pitchFamily="18" charset="0"/>
                <a:cs typeface="Times New Roman" panose="02020603050405020304" pitchFamily="18" charset="0"/>
              </a:rPr>
              <a:t>– «адресація до соціуму» (прийом «народ проти»; ефект «соціального доказу»). Вона полягає у використанні у повідомленні звернення до емоційної сфери, обминаючи раціональну. Часто це емоції страху, гніву тощо. </a:t>
            </a:r>
          </a:p>
          <a:p>
            <a:pPr indent="457200" algn="just"/>
            <a:r>
              <a:rPr lang="uk-UA" dirty="0" smtClean="0">
                <a:latin typeface="Times New Roman" panose="02020603050405020304" pitchFamily="18" charset="0"/>
                <a:cs typeface="Times New Roman" panose="02020603050405020304" pitchFamily="18" charset="0"/>
              </a:rPr>
              <a:t>8) </a:t>
            </a:r>
            <a:r>
              <a:rPr lang="uk-UA" b="1" dirty="0" smtClean="0">
                <a:latin typeface="Times New Roman" panose="02020603050405020304" pitchFamily="18" charset="0"/>
                <a:cs typeface="Times New Roman" panose="02020603050405020304" pitchFamily="18" charset="0"/>
              </a:rPr>
              <a:t>Техніка знецінення </a:t>
            </a:r>
            <a:r>
              <a:rPr lang="uk-UA" dirty="0" smtClean="0">
                <a:latin typeface="Times New Roman" panose="02020603050405020304" pitchFamily="18" charset="0"/>
                <a:cs typeface="Times New Roman" panose="02020603050405020304" pitchFamily="18" charset="0"/>
              </a:rPr>
              <a:t>– «поливання брудом» (прийом «ворота в дьогті»). Вона полягає у формуванні негативного ставлення до певної теми і застосовується частіше у контрпропаганді. В цій техніці застосовується певна термінологія, яка має чітку етичну оцінку. </a:t>
            </a:r>
          </a:p>
          <a:p>
            <a:pPr indent="457200" algn="just"/>
            <a:r>
              <a:rPr lang="uk-UA" dirty="0" smtClean="0">
                <a:latin typeface="Times New Roman" panose="02020603050405020304" pitchFamily="18" charset="0"/>
                <a:cs typeface="Times New Roman" panose="02020603050405020304" pitchFamily="18" charset="0"/>
              </a:rPr>
              <a:t>9) </a:t>
            </a:r>
            <a:r>
              <a:rPr lang="uk-UA" b="1" dirty="0" smtClean="0">
                <a:latin typeface="Times New Roman" panose="02020603050405020304" pitchFamily="18" charset="0"/>
                <a:cs typeface="Times New Roman" panose="02020603050405020304" pitchFamily="18" charset="0"/>
              </a:rPr>
              <a:t>Техніка анонімного інформування </a:t>
            </a:r>
            <a:r>
              <a:rPr lang="uk-UA" dirty="0" smtClean="0">
                <a:latin typeface="Times New Roman" panose="02020603050405020304" pitchFamily="18" charset="0"/>
                <a:cs typeface="Times New Roman" panose="02020603050405020304" pitchFamily="18" charset="0"/>
              </a:rPr>
              <a:t>– «злив секретів» (прийом «людина, схожа на ...»). Вона полягає у зондуванні громадської думки з певних питань, використовуючи анонімні джерела. У випадку, коли громадська думка негативна, вона додатково обробляється або з метою спростування, або з метою її зміни на позитивну. </a:t>
            </a:r>
          </a:p>
          <a:p>
            <a:pPr indent="457200" algn="just"/>
            <a:r>
              <a:rPr lang="uk-UA" dirty="0" smtClean="0">
                <a:latin typeface="Times New Roman" panose="02020603050405020304" pitchFamily="18" charset="0"/>
                <a:cs typeface="Times New Roman" panose="02020603050405020304" pitchFamily="18" charset="0"/>
              </a:rPr>
              <a:t>10) </a:t>
            </a:r>
            <a:r>
              <a:rPr lang="uk-UA" b="1" dirty="0" smtClean="0">
                <a:latin typeface="Times New Roman" panose="02020603050405020304" pitchFamily="18" charset="0"/>
                <a:cs typeface="Times New Roman" panose="02020603050405020304" pitchFamily="18" charset="0"/>
              </a:rPr>
              <a:t>Техніка використання чуток </a:t>
            </a:r>
            <a:r>
              <a:rPr lang="uk-UA" dirty="0" smtClean="0">
                <a:latin typeface="Times New Roman" panose="02020603050405020304" pitchFamily="18" charset="0"/>
                <a:cs typeface="Times New Roman" panose="02020603050405020304" pitchFamily="18" charset="0"/>
              </a:rPr>
              <a:t>– «сорока на хвості» (прийом «як нам стало відомо...»). Вона полягає в поширенні чуток за допомогою спілкування, які допомагають пояснити ситуацію, заповнити дефіцит інформації з певних питань. При цьому, інформатор знімає з себе відповідальність за достовірність інформації. </a:t>
            </a:r>
          </a:p>
          <a:p>
            <a:pPr indent="457200" algn="just"/>
            <a:r>
              <a:rPr lang="uk-UA" dirty="0" smtClean="0">
                <a:latin typeface="Times New Roman" panose="02020603050405020304" pitchFamily="18" charset="0"/>
                <a:cs typeface="Times New Roman" panose="02020603050405020304" pitchFamily="18" charset="0"/>
              </a:rPr>
              <a:t>11) </a:t>
            </a:r>
            <a:r>
              <a:rPr lang="uk-UA" b="1" dirty="0" smtClean="0">
                <a:latin typeface="Times New Roman" panose="02020603050405020304" pitchFamily="18" charset="0"/>
                <a:cs typeface="Times New Roman" panose="02020603050405020304" pitchFamily="18" charset="0"/>
              </a:rPr>
              <a:t>Техніка </a:t>
            </a:r>
            <a:r>
              <a:rPr lang="uk-UA" b="1" dirty="0" err="1" smtClean="0">
                <a:latin typeface="Times New Roman" panose="02020603050405020304" pitchFamily="18" charset="0"/>
                <a:cs typeface="Times New Roman" panose="02020603050405020304" pitchFamily="18" charset="0"/>
              </a:rPr>
              <a:t>дезінформування</a:t>
            </a:r>
            <a:r>
              <a:rPr lang="uk-UA" b="1" dirty="0" smtClean="0">
                <a:latin typeface="Times New Roman" panose="02020603050405020304" pitchFamily="18" charset="0"/>
                <a:cs typeface="Times New Roman" panose="02020603050405020304" pitchFamily="18" charset="0"/>
              </a:rPr>
              <a:t> </a:t>
            </a:r>
            <a:r>
              <a:rPr lang="uk-UA" dirty="0" smtClean="0">
                <a:latin typeface="Times New Roman" panose="02020603050405020304" pitchFamily="18" charset="0"/>
                <a:cs typeface="Times New Roman" panose="02020603050405020304" pitchFamily="18" charset="0"/>
              </a:rPr>
              <a:t>– «фальсифікація даних» (прийом «хто б міг подумати, але...»). Вона полягає у маніпуляціях з дезінформацією в момент прийняття важливих рішень. Передбачається, що коли стане відома правда, дезінформація уже досягне своєї мети. Важливо відмітити, що адресант повинен апріорі бути налаштованим позитивно до джерела дезінформації, бо в іншому випадку мета не буде досягнена, а також повинно бути мало часу на перевірку цієї інформації. </a:t>
            </a:r>
          </a:p>
          <a:p>
            <a:pPr indent="457200" algn="just"/>
            <a:r>
              <a:rPr lang="uk-UA" dirty="0" smtClean="0">
                <a:latin typeface="Times New Roman" panose="02020603050405020304" pitchFamily="18" charset="0"/>
                <a:cs typeface="Times New Roman" panose="02020603050405020304" pitchFamily="18" charset="0"/>
              </a:rPr>
              <a:t>12) </a:t>
            </a:r>
            <a:r>
              <a:rPr lang="uk-UA" b="1" dirty="0" smtClean="0">
                <a:latin typeface="Times New Roman" panose="02020603050405020304" pitchFamily="18" charset="0"/>
                <a:cs typeface="Times New Roman" panose="02020603050405020304" pitchFamily="18" charset="0"/>
              </a:rPr>
              <a:t>Техніка семантичного маніпулювання </a:t>
            </a:r>
            <a:r>
              <a:rPr lang="uk-UA" dirty="0" smtClean="0">
                <a:latin typeface="Times New Roman" panose="02020603050405020304" pitchFamily="18" charset="0"/>
                <a:cs typeface="Times New Roman" panose="02020603050405020304" pitchFamily="18" charset="0"/>
              </a:rPr>
              <a:t>– «словесна еквілібристика» (прийом «як корабель назвеш, так він і попливе»). Вона полягає в тому, що при формуванні повідомлення ретельні підбираються слова та словосполучення таким чином, щоб вони впливали необхідним образом на цільову аудиторію.</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08488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65761" y="759357"/>
            <a:ext cx="11579191" cy="5940088"/>
          </a:xfrm>
          <a:prstGeom prst="rect">
            <a:avLst/>
          </a:prstGeom>
        </p:spPr>
        <p:txBody>
          <a:bodyPr wrap="square">
            <a:spAutoFit/>
          </a:bodyPr>
          <a:lstStyle/>
          <a:p>
            <a:pPr indent="450000" algn="just">
              <a:buFont typeface="Wingdings" panose="05000000000000000000" pitchFamily="2" charset="2"/>
              <a:buChar char="Ø"/>
            </a:pPr>
            <a:r>
              <a:rPr lang="uk-UA" sz="2000" b="1" dirty="0" smtClean="0">
                <a:latin typeface="Times New Roman" panose="02020603050405020304" pitchFamily="18" charset="0"/>
                <a:cs typeface="Times New Roman" panose="02020603050405020304" pitchFamily="18" charset="0"/>
              </a:rPr>
              <a:t>Американський дослідник Р. </a:t>
            </a:r>
            <a:r>
              <a:rPr lang="uk-UA" sz="2000" b="1" dirty="0" err="1" smtClean="0">
                <a:latin typeface="Times New Roman" panose="02020603050405020304" pitchFamily="18" charset="0"/>
                <a:cs typeface="Times New Roman" panose="02020603050405020304" pitchFamily="18" charset="0"/>
              </a:rPr>
              <a:t>Харлоу</a:t>
            </a:r>
            <a:r>
              <a:rPr lang="uk-UA" sz="2000" b="1" dirty="0" smtClean="0">
                <a:latin typeface="Times New Roman" panose="02020603050405020304" pitchFamily="18" charset="0"/>
                <a:cs typeface="Times New Roman" panose="02020603050405020304" pitchFamily="18" charset="0"/>
              </a:rPr>
              <a:t> </a:t>
            </a:r>
            <a:r>
              <a:rPr lang="uk-UA" sz="2000" dirty="0" smtClean="0">
                <a:latin typeface="Times New Roman" panose="02020603050405020304" pitchFamily="18" charset="0"/>
                <a:cs typeface="Times New Roman" panose="02020603050405020304" pitchFamily="18" charset="0"/>
              </a:rPr>
              <a:t>запропонував розгорнуте визначення, яке підкреслює інтереси великих корпорацій: «</a:t>
            </a:r>
            <a:r>
              <a:rPr lang="uk-UA" sz="2000" dirty="0" err="1" smtClean="0">
                <a:latin typeface="Times New Roman" panose="02020603050405020304" pitchFamily="18" charset="0"/>
                <a:cs typeface="Times New Roman" panose="02020603050405020304" pitchFamily="18" charset="0"/>
              </a:rPr>
              <a:t>Паблик</a:t>
            </a:r>
            <a:r>
              <a:rPr lang="uk-UA" sz="2000" dirty="0" smtClean="0">
                <a:latin typeface="Times New Roman" panose="02020603050405020304" pitchFamily="18" charset="0"/>
                <a:cs typeface="Times New Roman" panose="02020603050405020304" pitchFamily="18" charset="0"/>
              </a:rPr>
              <a:t> </a:t>
            </a:r>
            <a:r>
              <a:rPr lang="uk-UA" sz="2000" dirty="0" err="1" smtClean="0">
                <a:latin typeface="Times New Roman" panose="02020603050405020304" pitchFamily="18" charset="0"/>
                <a:cs typeface="Times New Roman" panose="02020603050405020304" pitchFamily="18" charset="0"/>
              </a:rPr>
              <a:t>рилейшнз</a:t>
            </a:r>
            <a:r>
              <a:rPr lang="uk-UA" sz="2000" dirty="0" smtClean="0">
                <a:latin typeface="Times New Roman" panose="02020603050405020304" pitchFamily="18" charset="0"/>
                <a:cs typeface="Times New Roman" panose="02020603050405020304" pitchFamily="18" charset="0"/>
              </a:rPr>
              <a:t> – це одна з функцій управління, яка сприяє встановленню і підтримці спілкування, взаєморозуміння, прихильності і співробітництва між організацією і її громадськістю». </a:t>
            </a:r>
          </a:p>
          <a:p>
            <a:pPr indent="450000" algn="just">
              <a:buFont typeface="Wingdings" panose="05000000000000000000" pitchFamily="2" charset="2"/>
              <a:buChar char="Ø"/>
            </a:pPr>
            <a:r>
              <a:rPr lang="uk-UA" sz="2000" b="1" dirty="0" smtClean="0">
                <a:latin typeface="Times New Roman" panose="02020603050405020304" pitchFamily="18" charset="0"/>
                <a:cs typeface="Times New Roman" panose="02020603050405020304" pitchFamily="18" charset="0"/>
              </a:rPr>
              <a:t>Європейське трактування </a:t>
            </a:r>
            <a:r>
              <a:rPr lang="uk-UA" sz="2000" dirty="0" smtClean="0">
                <a:latin typeface="Times New Roman" panose="02020603050405020304" pitchFamily="18" charset="0"/>
                <a:cs typeface="Times New Roman" panose="02020603050405020304" pitchFamily="18" charset="0"/>
              </a:rPr>
              <a:t>моделі ПР підкреслює соціально значущий, гуманістичний характер діяльності. </a:t>
            </a:r>
          </a:p>
          <a:p>
            <a:pPr indent="450000" algn="just">
              <a:buFont typeface="Wingdings" panose="05000000000000000000" pitchFamily="2" charset="2"/>
              <a:buChar char="Ø"/>
            </a:pPr>
            <a:r>
              <a:rPr lang="uk-UA" sz="2000" b="1" dirty="0" smtClean="0">
                <a:latin typeface="Times New Roman" panose="02020603050405020304" pitchFamily="18" charset="0"/>
                <a:cs typeface="Times New Roman" panose="02020603050405020304" pitchFamily="18" charset="0"/>
              </a:rPr>
              <a:t>Вчені Англійського інституту суспільних ПР </a:t>
            </a:r>
            <a:r>
              <a:rPr lang="uk-UA" sz="2000" dirty="0" smtClean="0">
                <a:latin typeface="Times New Roman" panose="02020603050405020304" pitchFamily="18" charset="0"/>
                <a:cs typeface="Times New Roman" panose="02020603050405020304" pitchFamily="18" charset="0"/>
              </a:rPr>
              <a:t>вважають, що «</a:t>
            </a:r>
            <a:r>
              <a:rPr lang="uk-UA" sz="2000" dirty="0" err="1" smtClean="0">
                <a:latin typeface="Times New Roman" panose="02020603050405020304" pitchFamily="18" charset="0"/>
                <a:cs typeface="Times New Roman" panose="02020603050405020304" pitchFamily="18" charset="0"/>
              </a:rPr>
              <a:t>паблик</a:t>
            </a:r>
            <a:r>
              <a:rPr lang="uk-UA" sz="2000" dirty="0" smtClean="0">
                <a:latin typeface="Times New Roman" panose="02020603050405020304" pitchFamily="18" charset="0"/>
                <a:cs typeface="Times New Roman" panose="02020603050405020304" pitchFamily="18" charset="0"/>
              </a:rPr>
              <a:t> </a:t>
            </a:r>
            <a:r>
              <a:rPr lang="uk-UA" sz="2000" dirty="0" err="1" smtClean="0">
                <a:latin typeface="Times New Roman" panose="02020603050405020304" pitchFamily="18" charset="0"/>
                <a:cs typeface="Times New Roman" panose="02020603050405020304" pitchFamily="18" charset="0"/>
              </a:rPr>
              <a:t>рилейшнз</a:t>
            </a:r>
            <a:r>
              <a:rPr lang="uk-UA" sz="2000" dirty="0" smtClean="0">
                <a:latin typeface="Times New Roman" panose="02020603050405020304" pitchFamily="18" charset="0"/>
                <a:cs typeface="Times New Roman" panose="02020603050405020304" pitchFamily="18" charset="0"/>
              </a:rPr>
              <a:t>» - це плановані, тривалі зусилля, спрямовані на створення і підтримку доброзичливих відносин і взаєморозуміння між організацією і її громадськістю. </a:t>
            </a:r>
          </a:p>
          <a:p>
            <a:pPr indent="450000" algn="just">
              <a:buFont typeface="Wingdings" panose="05000000000000000000" pitchFamily="2" charset="2"/>
              <a:buChar char="Ø"/>
            </a:pPr>
            <a:r>
              <a:rPr lang="uk-UA" sz="2000" b="1" dirty="0" smtClean="0">
                <a:latin typeface="Times New Roman" panose="02020603050405020304" pitchFamily="18" charset="0"/>
                <a:cs typeface="Times New Roman" panose="02020603050405020304" pitchFamily="18" charset="0"/>
              </a:rPr>
              <a:t>Професійний кодекс Французької асоціації по зв'язках із громадськістю </a:t>
            </a:r>
            <a:r>
              <a:rPr lang="uk-UA" sz="2000" dirty="0" smtClean="0">
                <a:latin typeface="Times New Roman" panose="02020603050405020304" pitchFamily="18" charset="0"/>
                <a:cs typeface="Times New Roman" panose="02020603050405020304" pitchFamily="18" charset="0"/>
              </a:rPr>
              <a:t>визначає ПР як «розроблення, здійснення і контроль постійної політики інформації і комунікацій з метою встановлення, збереження і розвитку, як усередині якої-небудь групи, так і поза нею, відносин довіри з усіма членами суспільства, які визначають саме її існування». </a:t>
            </a:r>
          </a:p>
          <a:p>
            <a:pPr indent="450000" algn="just">
              <a:buFont typeface="Wingdings" panose="05000000000000000000" pitchFamily="2" charset="2"/>
              <a:buChar char="Ø"/>
            </a:pPr>
            <a:r>
              <a:rPr lang="uk-UA" sz="2000" b="1" dirty="0" smtClean="0">
                <a:latin typeface="Times New Roman" panose="02020603050405020304" pitchFamily="18" charset="0"/>
                <a:cs typeface="Times New Roman" panose="02020603050405020304" pitchFamily="18" charset="0"/>
              </a:rPr>
              <a:t>Президент української асоціації </a:t>
            </a:r>
            <a:r>
              <a:rPr lang="uk-UA" sz="2000" b="1" dirty="0" err="1" smtClean="0">
                <a:latin typeface="Times New Roman" panose="02020603050405020304" pitchFamily="18" charset="0"/>
                <a:cs typeface="Times New Roman" panose="02020603050405020304" pitchFamily="18" charset="0"/>
              </a:rPr>
              <a:t>паблик</a:t>
            </a:r>
            <a:r>
              <a:rPr lang="uk-UA" sz="2000" b="1" dirty="0" smtClean="0">
                <a:latin typeface="Times New Roman" panose="02020603050405020304" pitchFamily="18" charset="0"/>
                <a:cs typeface="Times New Roman" panose="02020603050405020304" pitchFamily="18" charset="0"/>
              </a:rPr>
              <a:t> </a:t>
            </a:r>
            <a:r>
              <a:rPr lang="uk-UA" sz="2000" b="1" dirty="0" err="1" smtClean="0">
                <a:latin typeface="Times New Roman" panose="02020603050405020304" pitchFamily="18" charset="0"/>
                <a:cs typeface="Times New Roman" panose="02020603050405020304" pitchFamily="18" charset="0"/>
              </a:rPr>
              <a:t>рилейшнз</a:t>
            </a:r>
            <a:r>
              <a:rPr lang="uk-UA" sz="2000" b="1" dirty="0" smtClean="0">
                <a:latin typeface="Times New Roman" panose="02020603050405020304" pitchFamily="18" charset="0"/>
                <a:cs typeface="Times New Roman" panose="02020603050405020304" pitchFamily="18" charset="0"/>
              </a:rPr>
              <a:t> </a:t>
            </a:r>
            <a:r>
              <a:rPr lang="uk-UA" sz="2000" dirty="0" err="1" smtClean="0">
                <a:latin typeface="Times New Roman" panose="02020603050405020304" pitchFamily="18" charset="0"/>
                <a:cs typeface="Times New Roman" panose="02020603050405020304" pitchFamily="18" charset="0"/>
              </a:rPr>
              <a:t>Г.Почепцов</a:t>
            </a:r>
            <a:r>
              <a:rPr lang="uk-UA" sz="2000" dirty="0" smtClean="0">
                <a:latin typeface="Times New Roman" panose="02020603050405020304" pitchFamily="18" charset="0"/>
                <a:cs typeface="Times New Roman" panose="02020603050405020304" pitchFamily="18" charset="0"/>
              </a:rPr>
              <a:t> трактує </a:t>
            </a:r>
            <a:r>
              <a:rPr lang="uk-UA" sz="2000" dirty="0" err="1" smtClean="0">
                <a:latin typeface="Times New Roman" panose="02020603050405020304" pitchFamily="18" charset="0"/>
                <a:cs typeface="Times New Roman" panose="02020603050405020304" pitchFamily="18" charset="0"/>
              </a:rPr>
              <a:t>паблик</a:t>
            </a:r>
            <a:r>
              <a:rPr lang="uk-UA" sz="2000" dirty="0" smtClean="0">
                <a:latin typeface="Times New Roman" panose="02020603050405020304" pitchFamily="18" charset="0"/>
                <a:cs typeface="Times New Roman" panose="02020603050405020304" pitchFamily="18" charset="0"/>
              </a:rPr>
              <a:t> </a:t>
            </a:r>
            <a:r>
              <a:rPr lang="uk-UA" sz="2000" dirty="0" err="1" smtClean="0">
                <a:latin typeface="Times New Roman" panose="02020603050405020304" pitchFamily="18" charset="0"/>
                <a:cs typeface="Times New Roman" panose="02020603050405020304" pitchFamily="18" charset="0"/>
              </a:rPr>
              <a:t>рилейшнз</a:t>
            </a:r>
            <a:r>
              <a:rPr lang="uk-UA" sz="2000" dirty="0" smtClean="0">
                <a:latin typeface="Times New Roman" panose="02020603050405020304" pitchFamily="18" charset="0"/>
                <a:cs typeface="Times New Roman" panose="02020603050405020304" pitchFamily="18" charset="0"/>
              </a:rPr>
              <a:t> як «науку про управління суспільною думкою» або як «менеджмент комунікацій». </a:t>
            </a:r>
          </a:p>
          <a:p>
            <a:pPr indent="450000" algn="just">
              <a:buFont typeface="Wingdings" panose="05000000000000000000" pitchFamily="2" charset="2"/>
              <a:buChar char="Ø"/>
            </a:pPr>
            <a:r>
              <a:rPr lang="uk-UA" sz="2000" b="1" dirty="0" smtClean="0">
                <a:latin typeface="Times New Roman" panose="02020603050405020304" pitchFamily="18" charset="0"/>
                <a:cs typeface="Times New Roman" panose="02020603050405020304" pitchFamily="18" charset="0"/>
              </a:rPr>
              <a:t>Американські фахівці Т. Хант і </a:t>
            </a:r>
            <a:r>
              <a:rPr lang="uk-UA" sz="2000" b="1" dirty="0" err="1" smtClean="0">
                <a:latin typeface="Times New Roman" panose="02020603050405020304" pitchFamily="18" charset="0"/>
                <a:cs typeface="Times New Roman" panose="02020603050405020304" pitchFamily="18" charset="0"/>
              </a:rPr>
              <a:t>Дж</a:t>
            </a:r>
            <a:r>
              <a:rPr lang="uk-UA" sz="2000" b="1" dirty="0" smtClean="0">
                <a:latin typeface="Times New Roman" panose="02020603050405020304" pitchFamily="18" charset="0"/>
                <a:cs typeface="Times New Roman" panose="02020603050405020304" pitchFamily="18" charset="0"/>
              </a:rPr>
              <a:t>. </a:t>
            </a:r>
            <a:r>
              <a:rPr lang="uk-UA" sz="2000" b="1" dirty="0" err="1" smtClean="0">
                <a:latin typeface="Times New Roman" panose="02020603050405020304" pitchFamily="18" charset="0"/>
                <a:cs typeface="Times New Roman" panose="02020603050405020304" pitchFamily="18" charset="0"/>
              </a:rPr>
              <a:t>Грюниг</a:t>
            </a:r>
            <a:r>
              <a:rPr lang="uk-UA" sz="2000" b="1" dirty="0" smtClean="0">
                <a:latin typeface="Times New Roman" panose="02020603050405020304" pitchFamily="18" charset="0"/>
                <a:cs typeface="Times New Roman" panose="02020603050405020304" pitchFamily="18" charset="0"/>
              </a:rPr>
              <a:t> </a:t>
            </a:r>
            <a:r>
              <a:rPr lang="uk-UA" sz="2000" dirty="0" smtClean="0">
                <a:latin typeface="Times New Roman" panose="02020603050405020304" pitchFamily="18" charset="0"/>
                <a:cs typeface="Times New Roman" panose="02020603050405020304" pitchFamily="18" charset="0"/>
              </a:rPr>
              <a:t>також відзначають функцію управління: «Більшість визначень </a:t>
            </a:r>
            <a:r>
              <a:rPr lang="uk-UA" sz="2000" dirty="0" err="1" smtClean="0">
                <a:latin typeface="Times New Roman" panose="02020603050405020304" pitchFamily="18" charset="0"/>
                <a:cs typeface="Times New Roman" panose="02020603050405020304" pitchFamily="18" charset="0"/>
              </a:rPr>
              <a:t>паблик</a:t>
            </a:r>
            <a:r>
              <a:rPr lang="uk-UA" sz="2000" dirty="0" smtClean="0">
                <a:latin typeface="Times New Roman" panose="02020603050405020304" pitchFamily="18" charset="0"/>
                <a:cs typeface="Times New Roman" panose="02020603050405020304" pitchFamily="18" charset="0"/>
              </a:rPr>
              <a:t> </a:t>
            </a:r>
            <a:r>
              <a:rPr lang="uk-UA" sz="2000" dirty="0" err="1" smtClean="0">
                <a:latin typeface="Times New Roman" panose="02020603050405020304" pitchFamily="18" charset="0"/>
                <a:cs typeface="Times New Roman" panose="02020603050405020304" pitchFamily="18" charset="0"/>
              </a:rPr>
              <a:t>рилейшнз</a:t>
            </a:r>
            <a:r>
              <a:rPr lang="uk-UA" sz="2000" dirty="0" smtClean="0">
                <a:latin typeface="Times New Roman" panose="02020603050405020304" pitchFamily="18" charset="0"/>
                <a:cs typeface="Times New Roman" panose="02020603050405020304" pitchFamily="18" charset="0"/>
              </a:rPr>
              <a:t> – багато з них довгі і складні - містять два елементи: комунікація і менеджмент. Ми визначаємо </a:t>
            </a:r>
            <a:r>
              <a:rPr lang="uk-UA" sz="2000" dirty="0" err="1" smtClean="0">
                <a:latin typeface="Times New Roman" panose="02020603050405020304" pitchFamily="18" charset="0"/>
                <a:cs typeface="Times New Roman" panose="02020603050405020304" pitchFamily="18" charset="0"/>
              </a:rPr>
              <a:t>паблик</a:t>
            </a:r>
            <a:r>
              <a:rPr lang="uk-UA" sz="2000" dirty="0" smtClean="0">
                <a:latin typeface="Times New Roman" panose="02020603050405020304" pitchFamily="18" charset="0"/>
                <a:cs typeface="Times New Roman" panose="02020603050405020304" pitchFamily="18" charset="0"/>
              </a:rPr>
              <a:t> </a:t>
            </a:r>
            <a:r>
              <a:rPr lang="uk-UA" sz="2000" dirty="0" err="1" smtClean="0">
                <a:latin typeface="Times New Roman" panose="02020603050405020304" pitchFamily="18" charset="0"/>
                <a:cs typeface="Times New Roman" panose="02020603050405020304" pitchFamily="18" charset="0"/>
              </a:rPr>
              <a:t>рилейшнз</a:t>
            </a:r>
            <a:r>
              <a:rPr lang="uk-UA" sz="2000" dirty="0" smtClean="0">
                <a:latin typeface="Times New Roman" panose="02020603050405020304" pitchFamily="18" charset="0"/>
                <a:cs typeface="Times New Roman" panose="02020603050405020304" pitchFamily="18" charset="0"/>
              </a:rPr>
              <a:t> як управління комунікацією між організацією і громадськістю».</a:t>
            </a:r>
            <a:endParaRPr lang="uk-UA"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81112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6135" y="758314"/>
            <a:ext cx="11357810" cy="2862322"/>
          </a:xfrm>
          <a:prstGeom prst="rect">
            <a:avLst/>
          </a:prstGeom>
        </p:spPr>
        <p:txBody>
          <a:bodyPr wrap="square">
            <a:spAutoFit/>
          </a:bodyPr>
          <a:lstStyle/>
          <a:p>
            <a:pPr indent="457200" algn="just"/>
            <a:r>
              <a:rPr lang="uk-UA" sz="2000" dirty="0" smtClean="0">
                <a:latin typeface="Times New Roman" panose="02020603050405020304" pitchFamily="18" charset="0"/>
                <a:cs typeface="Times New Roman" panose="02020603050405020304" pitchFamily="18" charset="0"/>
              </a:rPr>
              <a:t>Виходячи з вищевикладеного, сучасне розуміння </a:t>
            </a:r>
            <a:r>
              <a:rPr lang="uk-UA" sz="2000" dirty="0" err="1" smtClean="0">
                <a:latin typeface="Times New Roman" panose="02020603050405020304" pitchFamily="18" charset="0"/>
                <a:cs typeface="Times New Roman" panose="02020603050405020304" pitchFamily="18" charset="0"/>
              </a:rPr>
              <a:t>паблік</a:t>
            </a:r>
            <a:r>
              <a:rPr lang="uk-UA" sz="2000" dirty="0" smtClean="0">
                <a:latin typeface="Times New Roman" panose="02020603050405020304" pitchFamily="18" charset="0"/>
                <a:cs typeface="Times New Roman" panose="02020603050405020304" pitchFamily="18" charset="0"/>
              </a:rPr>
              <a:t> </a:t>
            </a:r>
            <a:r>
              <a:rPr lang="uk-UA" sz="2000" dirty="0" err="1" smtClean="0">
                <a:latin typeface="Times New Roman" panose="02020603050405020304" pitchFamily="18" charset="0"/>
                <a:cs typeface="Times New Roman" panose="02020603050405020304" pitchFamily="18" charset="0"/>
              </a:rPr>
              <a:t>рилейшнз</a:t>
            </a:r>
            <a:r>
              <a:rPr lang="uk-UA" sz="2000" dirty="0" smtClean="0">
                <a:latin typeface="Times New Roman" panose="02020603050405020304" pitchFamily="18" charset="0"/>
                <a:cs typeface="Times New Roman" panose="02020603050405020304" pitchFamily="18" charset="0"/>
              </a:rPr>
              <a:t> ґрунтується на положеннях: </a:t>
            </a:r>
          </a:p>
          <a:p>
            <a:pPr indent="457200" algn="just"/>
            <a:r>
              <a:rPr lang="uk-UA" sz="2000" dirty="0" smtClean="0">
                <a:latin typeface="Times New Roman" panose="02020603050405020304" pitchFamily="18" charset="0"/>
                <a:cs typeface="Times New Roman" panose="02020603050405020304" pitchFamily="18" charset="0"/>
              </a:rPr>
              <a:t>‒</a:t>
            </a:r>
            <a:r>
              <a:rPr lang="uk-UA" sz="2000" dirty="0" err="1" smtClean="0">
                <a:latin typeface="Times New Roman" panose="02020603050405020304" pitchFamily="18" charset="0"/>
                <a:cs typeface="Times New Roman" panose="02020603050405020304" pitchFamily="18" charset="0"/>
              </a:rPr>
              <a:t>паблік</a:t>
            </a:r>
            <a:r>
              <a:rPr lang="uk-UA" sz="2000" dirty="0" smtClean="0">
                <a:latin typeface="Times New Roman" panose="02020603050405020304" pitchFamily="18" charset="0"/>
                <a:cs typeface="Times New Roman" panose="02020603050405020304" pitchFamily="18" charset="0"/>
              </a:rPr>
              <a:t> </a:t>
            </a:r>
            <a:r>
              <a:rPr lang="uk-UA" sz="2000" dirty="0" err="1" smtClean="0">
                <a:latin typeface="Times New Roman" panose="02020603050405020304" pitchFamily="18" charset="0"/>
                <a:cs typeface="Times New Roman" panose="02020603050405020304" pitchFamily="18" charset="0"/>
              </a:rPr>
              <a:t>рилейшнз</a:t>
            </a:r>
            <a:r>
              <a:rPr lang="uk-UA" sz="2000" dirty="0" smtClean="0">
                <a:latin typeface="Times New Roman" panose="02020603050405020304" pitchFamily="18" charset="0"/>
                <a:cs typeface="Times New Roman" panose="02020603050405020304" pitchFamily="18" charset="0"/>
              </a:rPr>
              <a:t> – це професійна діяльність по управлінню комунікаціями, яка здійснює двосторонній інформаційний обмін між організацією і її громадськістю; </a:t>
            </a:r>
          </a:p>
          <a:p>
            <a:pPr indent="457200" algn="just"/>
            <a:r>
              <a:rPr lang="uk-UA" sz="2000" dirty="0" smtClean="0">
                <a:latin typeface="Times New Roman" panose="02020603050405020304" pitchFamily="18" charset="0"/>
                <a:cs typeface="Times New Roman" panose="02020603050405020304" pitchFamily="18" charset="0"/>
              </a:rPr>
              <a:t>‒управління припускає не тільки «настроювання» громадськості на інтереси організації, але й адаптацію до середовища, вимог громадськості самої організації; </a:t>
            </a:r>
          </a:p>
          <a:p>
            <a:pPr indent="457200" algn="just"/>
            <a:r>
              <a:rPr lang="uk-UA" sz="2000" dirty="0" smtClean="0">
                <a:latin typeface="Times New Roman" panose="02020603050405020304" pitchFamily="18" charset="0"/>
                <a:cs typeface="Times New Roman" panose="02020603050405020304" pitchFamily="18" charset="0"/>
              </a:rPr>
              <a:t>‒діючи від імені організації, ПР - фахівці є агентами і менеджерами змін усередині самої організації і поза нею; </a:t>
            </a:r>
          </a:p>
          <a:p>
            <a:pPr indent="457200" algn="just"/>
            <a:r>
              <a:rPr lang="uk-UA" sz="2000" dirty="0" smtClean="0">
                <a:latin typeface="Times New Roman" panose="02020603050405020304" pitchFamily="18" charset="0"/>
                <a:cs typeface="Times New Roman" panose="02020603050405020304" pitchFamily="18" charset="0"/>
              </a:rPr>
              <a:t>‒ПР-діяльність відображає і враховує особливості національної культури. Українська модель ПР ще має бути розроблена. </a:t>
            </a:r>
            <a:endParaRPr lang="uk-UA" sz="20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0" y="3822532"/>
            <a:ext cx="12192000" cy="3035467"/>
          </a:xfrm>
          <a:prstGeom prst="rect">
            <a:avLst/>
          </a:prstGeom>
        </p:spPr>
      </p:pic>
    </p:spTree>
    <p:extLst>
      <p:ext uri="{BB962C8B-B14F-4D97-AF65-F5344CB8AC3E}">
        <p14:creationId xmlns:p14="http://schemas.microsoft.com/office/powerpoint/2010/main" val="16188489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a:latin typeface="Times New Roman" panose="02020603050405020304" pitchFamily="18" charset="0"/>
                <a:cs typeface="Times New Roman" panose="02020603050405020304" pitchFamily="18" charset="0"/>
              </a:rPr>
              <a:t>Історія застосування методів ПР пов'язана з історією існування людського </a:t>
            </a:r>
            <a:r>
              <a:rPr lang="uk-UA" dirty="0" smtClean="0">
                <a:latin typeface="Times New Roman" panose="02020603050405020304" pitchFamily="18" charset="0"/>
                <a:cs typeface="Times New Roman" panose="02020603050405020304" pitchFamily="18" charset="0"/>
              </a:rPr>
              <a:t>суспільства</a:t>
            </a:r>
            <a:endParaRPr lang="uk-UA"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366878" y="1983377"/>
            <a:ext cx="11447647" cy="4093428"/>
          </a:xfrm>
          <a:prstGeom prst="rect">
            <a:avLst/>
          </a:prstGeom>
        </p:spPr>
        <p:txBody>
          <a:bodyPr wrap="square">
            <a:spAutoFit/>
          </a:bodyPr>
          <a:lstStyle/>
          <a:p>
            <a:pPr indent="457200" algn="just"/>
            <a:r>
              <a:rPr lang="uk-UA" sz="2000" dirty="0" smtClean="0">
                <a:latin typeface="Times New Roman" panose="02020603050405020304" pitchFamily="18" charset="0"/>
                <a:cs typeface="Times New Roman" panose="02020603050405020304" pitchFamily="18" charset="0"/>
              </a:rPr>
              <a:t>Однак виділення ПР у самостійний вид діяльності і визнаний науковий напрямок пов'язане з історією США. Американський учений </a:t>
            </a:r>
            <a:r>
              <a:rPr lang="uk-UA" sz="2000" dirty="0" err="1" smtClean="0">
                <a:latin typeface="Times New Roman" panose="02020603050405020304" pitchFamily="18" charset="0"/>
                <a:cs typeface="Times New Roman" panose="02020603050405020304" pitchFamily="18" charset="0"/>
              </a:rPr>
              <a:t>Р.Сміт</a:t>
            </a:r>
            <a:r>
              <a:rPr lang="uk-UA" sz="2000" dirty="0" smtClean="0">
                <a:latin typeface="Times New Roman" panose="02020603050405020304" pitchFamily="18" charset="0"/>
                <a:cs typeface="Times New Roman" panose="02020603050405020304" pitchFamily="18" charset="0"/>
              </a:rPr>
              <a:t> у своїй книзі «Історія зв’язків з </a:t>
            </a:r>
            <a:r>
              <a:rPr lang="uk-UA" sz="2000" dirty="0" err="1" smtClean="0">
                <a:latin typeface="Times New Roman" panose="02020603050405020304" pitchFamily="18" charset="0"/>
                <a:cs typeface="Times New Roman" panose="02020603050405020304" pitchFamily="18" charset="0"/>
              </a:rPr>
              <a:t>громадскістю</a:t>
            </a:r>
            <a:r>
              <a:rPr lang="uk-UA" sz="20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Public relations history) </a:t>
            </a:r>
            <a:r>
              <a:rPr lang="uk-UA" sz="2000" dirty="0" smtClean="0">
                <a:latin typeface="Times New Roman" panose="02020603050405020304" pitchFamily="18" charset="0"/>
                <a:cs typeface="Times New Roman" panose="02020603050405020304" pitchFamily="18" charset="0"/>
              </a:rPr>
              <a:t>виділяє 4 основних етапи становлення ПР. </a:t>
            </a:r>
          </a:p>
          <a:p>
            <a:pPr indent="457200" algn="just"/>
            <a:endParaRPr lang="uk-UA" sz="2000" dirty="0">
              <a:latin typeface="Times New Roman" panose="02020603050405020304" pitchFamily="18" charset="0"/>
              <a:cs typeface="Times New Roman" panose="02020603050405020304" pitchFamily="18" charset="0"/>
            </a:endParaRPr>
          </a:p>
          <a:p>
            <a:pPr indent="457200" algn="ctr"/>
            <a:r>
              <a:rPr lang="uk-UA" sz="2000" b="1" dirty="0" smtClean="0">
                <a:latin typeface="Times New Roman" panose="02020603050405020304" pitchFamily="18" charset="0"/>
                <a:cs typeface="Times New Roman" panose="02020603050405020304" pitchFamily="18" charset="0"/>
              </a:rPr>
              <a:t>ПЕРШИЙ ЕТАП – «ЕРА МАНІПУЛЮВАННЯ» (ХІХ СТ.)</a:t>
            </a:r>
          </a:p>
          <a:p>
            <a:pPr indent="457200" algn="just"/>
            <a:r>
              <a:rPr lang="uk-UA" sz="2000" dirty="0" smtClean="0">
                <a:latin typeface="Times New Roman" panose="02020603050405020304" pitchFamily="18" charset="0"/>
                <a:cs typeface="Times New Roman" panose="02020603050405020304" pitchFamily="18" charset="0"/>
              </a:rPr>
              <a:t>Початок періоду пов'язаний з боротьбою американських колоній за незалежність від Британської монархії, і ПР розвивався переважно в політичній сфері. Кампанії, що проводилися </a:t>
            </a:r>
            <a:r>
              <a:rPr lang="uk-UA" sz="2000" dirty="0" err="1" smtClean="0">
                <a:latin typeface="Times New Roman" panose="02020603050405020304" pitchFamily="18" charset="0"/>
                <a:cs typeface="Times New Roman" panose="02020603050405020304" pitchFamily="18" charset="0"/>
              </a:rPr>
              <a:t>А.Гамільтоном</a:t>
            </a:r>
            <a:r>
              <a:rPr lang="uk-UA" sz="2000" dirty="0" smtClean="0">
                <a:latin typeface="Times New Roman" panose="02020603050405020304" pitchFamily="18" charset="0"/>
                <a:cs typeface="Times New Roman" panose="02020603050405020304" pitchFamily="18" charset="0"/>
              </a:rPr>
              <a:t>, Д. Адамсом, Б. </a:t>
            </a:r>
            <a:r>
              <a:rPr lang="uk-UA" sz="2000" dirty="0" err="1" smtClean="0">
                <a:latin typeface="Times New Roman" panose="02020603050405020304" pitchFamily="18" charset="0"/>
                <a:cs typeface="Times New Roman" panose="02020603050405020304" pitchFamily="18" charset="0"/>
              </a:rPr>
              <a:t>Франкліном</a:t>
            </a:r>
            <a:r>
              <a:rPr lang="uk-UA" sz="2000" dirty="0" smtClean="0">
                <a:latin typeface="Times New Roman" panose="02020603050405020304" pitchFamily="18" charset="0"/>
                <a:cs typeface="Times New Roman" panose="02020603050405020304" pitchFamily="18" charset="0"/>
              </a:rPr>
              <a:t>, </a:t>
            </a:r>
            <a:r>
              <a:rPr lang="uk-UA" sz="2000" dirty="0" err="1" smtClean="0">
                <a:latin typeface="Times New Roman" panose="02020603050405020304" pitchFamily="18" charset="0"/>
                <a:cs typeface="Times New Roman" panose="02020603050405020304" pitchFamily="18" charset="0"/>
              </a:rPr>
              <a:t>Т.Пейджем</a:t>
            </a:r>
            <a:r>
              <a:rPr lang="uk-UA" sz="2000" dirty="0" smtClean="0">
                <a:latin typeface="Times New Roman" panose="02020603050405020304" pitchFamily="18" charset="0"/>
                <a:cs typeface="Times New Roman" panose="02020603050405020304" pitchFamily="18" charset="0"/>
              </a:rPr>
              <a:t>, були суто пропагандистськими. Виникають технології інтенсивного просування ідей, іміджу лідерів, політичних партій і суспільних рухів. В 1807 р. у чернетці «Сьомого звернення до Конгресу» </a:t>
            </a:r>
            <a:r>
              <a:rPr lang="uk-UA" sz="2000" dirty="0" err="1" smtClean="0">
                <a:latin typeface="Times New Roman" panose="02020603050405020304" pitchFamily="18" charset="0"/>
                <a:cs typeface="Times New Roman" panose="02020603050405020304" pitchFamily="18" charset="0"/>
              </a:rPr>
              <a:t>Т.Джеферсон</a:t>
            </a:r>
            <a:r>
              <a:rPr lang="uk-UA" sz="2000" dirty="0" smtClean="0">
                <a:latin typeface="Times New Roman" panose="02020603050405020304" pitchFamily="18" charset="0"/>
                <a:cs typeface="Times New Roman" panose="02020603050405020304" pitchFamily="18" charset="0"/>
              </a:rPr>
              <a:t>, тодішній президент США, вперше використав термін «</a:t>
            </a:r>
            <a:r>
              <a:rPr lang="en-US" sz="2000" dirty="0" smtClean="0">
                <a:latin typeface="Times New Roman" panose="02020603050405020304" pitchFamily="18" charset="0"/>
                <a:cs typeface="Times New Roman" panose="02020603050405020304" pitchFamily="18" charset="0"/>
              </a:rPr>
              <a:t>public relations». </a:t>
            </a:r>
            <a:r>
              <a:rPr lang="uk-UA" sz="2000" dirty="0" smtClean="0">
                <a:latin typeface="Times New Roman" panose="02020603050405020304" pitchFamily="18" charset="0"/>
                <a:cs typeface="Times New Roman" panose="02020603050405020304" pitchFamily="18" charset="0"/>
              </a:rPr>
              <a:t>У роботах Д. </a:t>
            </a:r>
            <a:r>
              <a:rPr lang="uk-UA" sz="2000" dirty="0" err="1" smtClean="0">
                <a:latin typeface="Times New Roman" panose="02020603050405020304" pitchFamily="18" charset="0"/>
                <a:cs typeface="Times New Roman" panose="02020603050405020304" pitchFamily="18" charset="0"/>
              </a:rPr>
              <a:t>Грюніга</a:t>
            </a:r>
            <a:r>
              <a:rPr lang="uk-UA" sz="2000" dirty="0" smtClean="0">
                <a:latin typeface="Times New Roman" panose="02020603050405020304" pitchFamily="18" charset="0"/>
                <a:cs typeface="Times New Roman" panose="02020603050405020304" pitchFamily="18" charset="0"/>
              </a:rPr>
              <a:t> модель ПР цього періоду характеризується як «</a:t>
            </a:r>
            <a:r>
              <a:rPr lang="en-US" sz="2000" dirty="0" smtClean="0">
                <a:latin typeface="Times New Roman" panose="02020603050405020304" pitchFamily="18" charset="0"/>
                <a:cs typeface="Times New Roman" panose="02020603050405020304" pitchFamily="18" charset="0"/>
              </a:rPr>
              <a:t>press agency/publicity», </a:t>
            </a:r>
            <a:r>
              <a:rPr lang="uk-UA" sz="2000" dirty="0" smtClean="0">
                <a:latin typeface="Times New Roman" panose="02020603050405020304" pitchFamily="18" charset="0"/>
                <a:cs typeface="Times New Roman" panose="02020603050405020304" pitchFamily="18" charset="0"/>
              </a:rPr>
              <a:t>створення тиску на громадськість із метою привернути увагу і домогтися зміни суспільної думки на свою користь. </a:t>
            </a:r>
            <a:endParaRPr lang="uk-UA"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4516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8758" y="712227"/>
            <a:ext cx="11425187" cy="6001643"/>
          </a:xfrm>
          <a:prstGeom prst="rect">
            <a:avLst/>
          </a:prstGeom>
        </p:spPr>
        <p:txBody>
          <a:bodyPr wrap="square">
            <a:spAutoFit/>
          </a:bodyPr>
          <a:lstStyle/>
          <a:p>
            <a:pPr indent="457200" algn="ctr"/>
            <a:r>
              <a:rPr lang="uk-UA" sz="1600" b="1" dirty="0" smtClean="0">
                <a:latin typeface="Times New Roman" panose="02020603050405020304" pitchFamily="18" charset="0"/>
                <a:cs typeface="Times New Roman" panose="02020603050405020304" pitchFamily="18" charset="0"/>
              </a:rPr>
              <a:t>ДРУГИЙ ЕТАП – «ЕРА ІНФОРМУВАННЯ» (ПОЧАТОК ХХ СТ. - СЕРЕДИНА 40-Х РР.)</a:t>
            </a:r>
          </a:p>
          <a:p>
            <a:pPr indent="457200" algn="just"/>
            <a:r>
              <a:rPr lang="uk-UA" sz="1600" dirty="0" smtClean="0">
                <a:latin typeface="Times New Roman" panose="02020603050405020304" pitchFamily="18" charset="0"/>
                <a:cs typeface="Times New Roman" panose="02020603050405020304" pitchFamily="18" charset="0"/>
              </a:rPr>
              <a:t> Їй властиві поширення інформації, що стосується цілей тієї або іншої організації, об'єктивність у розповсюджуваній інформації. </a:t>
            </a:r>
          </a:p>
          <a:p>
            <a:pPr indent="457200" algn="just"/>
            <a:r>
              <a:rPr lang="uk-UA" sz="1600" dirty="0" smtClean="0">
                <a:latin typeface="Times New Roman" panose="02020603050405020304" pitchFamily="18" charset="0"/>
                <a:cs typeface="Times New Roman" panose="02020603050405020304" pitchFamily="18" charset="0"/>
              </a:rPr>
              <a:t>Розвиток економіки призвів до формування великих корпорацій. Головною метою їхньої діяльності було збільшення прибутку, інтереси суспільства в розрахунок не приймалися. У цей час з'являється група журналістів, що одержали горду назву «</a:t>
            </a:r>
            <a:r>
              <a:rPr lang="uk-UA" sz="1600" dirty="0" err="1" smtClean="0">
                <a:latin typeface="Times New Roman" panose="02020603050405020304" pitchFamily="18" charset="0"/>
                <a:cs typeface="Times New Roman" panose="02020603050405020304" pitchFamily="18" charset="0"/>
              </a:rPr>
              <a:t>макрекери</a:t>
            </a:r>
            <a:r>
              <a:rPr lang="uk-UA" sz="1600" dirty="0" smtClean="0">
                <a:latin typeface="Times New Roman" panose="02020603050405020304" pitchFamily="18" charset="0"/>
                <a:cs typeface="Times New Roman" panose="02020603050405020304" pitchFamily="18" charset="0"/>
              </a:rPr>
              <a:t>» («</a:t>
            </a:r>
            <a:r>
              <a:rPr lang="uk-UA" sz="1600" dirty="0" err="1" smtClean="0">
                <a:latin typeface="Times New Roman" panose="02020603050405020304" pitchFamily="18" charset="0"/>
                <a:cs typeface="Times New Roman" panose="02020603050405020304" pitchFamily="18" charset="0"/>
              </a:rPr>
              <a:t>розгрібачі</a:t>
            </a:r>
            <a:r>
              <a:rPr lang="uk-UA" sz="1600" dirty="0" smtClean="0">
                <a:latin typeface="Times New Roman" panose="02020603050405020304" pitchFamily="18" charset="0"/>
                <a:cs typeface="Times New Roman" panose="02020603050405020304" pitchFamily="18" charset="0"/>
              </a:rPr>
              <a:t> бруду»). Вони вишукували факти шахрайства, корупції, інших карних злочинів періоду «первісного» накопичення капіталу в діяльності промислових і фінансових еліт. Це не стало яким-небудь організованим рухом, однак мало велике значення для становлення ПР. Саме журналістові </a:t>
            </a:r>
            <a:r>
              <a:rPr lang="uk-UA" sz="1600" dirty="0" err="1" smtClean="0">
                <a:latin typeface="Times New Roman" panose="02020603050405020304" pitchFamily="18" charset="0"/>
                <a:cs typeface="Times New Roman" panose="02020603050405020304" pitchFamily="18" charset="0"/>
              </a:rPr>
              <a:t>Дж</a:t>
            </a:r>
            <a:r>
              <a:rPr lang="uk-UA" sz="1600" dirty="0" smtClean="0">
                <a:latin typeface="Times New Roman" panose="02020603050405020304" pitchFamily="18" charset="0"/>
                <a:cs typeface="Times New Roman" panose="02020603050405020304" pitchFamily="18" charset="0"/>
              </a:rPr>
              <a:t>. </a:t>
            </a:r>
            <a:r>
              <a:rPr lang="uk-UA" sz="1600" dirty="0" err="1" smtClean="0">
                <a:latin typeface="Times New Roman" panose="02020603050405020304" pitchFamily="18" charset="0"/>
                <a:cs typeface="Times New Roman" panose="02020603050405020304" pitchFamily="18" charset="0"/>
              </a:rPr>
              <a:t>Пулитцеру</a:t>
            </a:r>
            <a:r>
              <a:rPr lang="uk-UA" sz="1600" dirty="0" smtClean="0">
                <a:latin typeface="Times New Roman" panose="02020603050405020304" pitchFamily="18" charset="0"/>
                <a:cs typeface="Times New Roman" panose="02020603050405020304" pitchFamily="18" charset="0"/>
              </a:rPr>
              <a:t>, відомому своїми 4 викривальними кампаніями проти корупції, належить фраза «Громадськість повинна бути інформована». Викривальні статті дуже ясно показали позицію великого бізнесу, виражену в ігноруванні громадськості. </a:t>
            </a:r>
          </a:p>
          <a:p>
            <a:pPr indent="457200" algn="just"/>
            <a:r>
              <a:rPr lang="uk-UA" sz="1600" dirty="0" smtClean="0">
                <a:latin typeface="Times New Roman" panose="02020603050405020304" pitchFamily="18" charset="0"/>
                <a:cs typeface="Times New Roman" panose="02020603050405020304" pitchFamily="18" charset="0"/>
              </a:rPr>
              <a:t>Спроби традиційних методів (погрози, підкуп, привілеї для «слухняних» журналістів) не спрацювали. Журналіст А. Лі взяв участь в улагоджуванні конфліктів з робочим рухом, формуванні позитивного іміджу лідерів великого бізнесу. Основне завдання ПР, на його думку, - «Спонукати людей вірити в сердечні цілі правління корпорацій, що шукають їхньої довіри». А. Лі - знакова фігура в історії ПР. Його кампанії у зв'язку зі страйками, залізничними аваріями, підвищенням тарифів свідчать про відкриття їм такого нового напрямку, як «комунікації в умовах криз». За його участю проходив процес зі створення незалежних </a:t>
            </a:r>
            <a:r>
              <a:rPr lang="en-US" sz="1600" dirty="0" smtClean="0">
                <a:latin typeface="Times New Roman" panose="02020603050405020304" pitchFamily="18" charset="0"/>
                <a:cs typeface="Times New Roman" panose="02020603050405020304" pitchFamily="18" charset="0"/>
              </a:rPr>
              <a:t>Publicity Bureaus (1900 </a:t>
            </a:r>
            <a:r>
              <a:rPr lang="uk-UA" sz="1600" dirty="0" smtClean="0">
                <a:latin typeface="Times New Roman" panose="02020603050405020304" pitchFamily="18" charset="0"/>
                <a:cs typeface="Times New Roman" panose="02020603050405020304" pitchFamily="18" charset="0"/>
              </a:rPr>
              <a:t>р. - перше Пабліситі бюро в м. Бостон, 1907 р. - перша служба «</a:t>
            </a:r>
            <a:r>
              <a:rPr lang="en-US" sz="1600" dirty="0" smtClean="0">
                <a:latin typeface="Times New Roman" panose="02020603050405020304" pitchFamily="18" charset="0"/>
                <a:cs typeface="Times New Roman" panose="02020603050405020304" pitchFamily="18" charset="0"/>
              </a:rPr>
              <a:t>public relations» </a:t>
            </a:r>
            <a:r>
              <a:rPr lang="uk-UA" sz="1600" dirty="0" smtClean="0">
                <a:latin typeface="Times New Roman" panose="02020603050405020304" pitchFamily="18" charset="0"/>
                <a:cs typeface="Times New Roman" panose="02020603050405020304" pitchFamily="18" charset="0"/>
              </a:rPr>
              <a:t>при компанії «</a:t>
            </a:r>
            <a:r>
              <a:rPr lang="en-US" sz="1600" dirty="0" smtClean="0">
                <a:latin typeface="Times New Roman" panose="02020603050405020304" pitchFamily="18" charset="0"/>
                <a:cs typeface="Times New Roman" panose="02020603050405020304" pitchFamily="18" charset="0"/>
              </a:rPr>
              <a:t>American Telephone and Telegraph»), </a:t>
            </a:r>
            <a:r>
              <a:rPr lang="uk-UA" sz="1600" dirty="0" smtClean="0">
                <a:latin typeface="Times New Roman" panose="02020603050405020304" pitchFamily="18" charset="0"/>
                <a:cs typeface="Times New Roman" panose="02020603050405020304" pitchFamily="18" charset="0"/>
              </a:rPr>
              <a:t>рівновіддалених від різних груп громадськості, у першу чергу від політики і бізнесу. В 1907 р. </a:t>
            </a:r>
            <a:r>
              <a:rPr lang="uk-UA" sz="1600" dirty="0" err="1" smtClean="0">
                <a:latin typeface="Times New Roman" panose="02020603050405020304" pitchFamily="18" charset="0"/>
                <a:cs typeface="Times New Roman" panose="02020603050405020304" pitchFamily="18" charset="0"/>
              </a:rPr>
              <a:t>А.Лі</a:t>
            </a:r>
            <a:r>
              <a:rPr lang="uk-UA" sz="1600" dirty="0" smtClean="0">
                <a:latin typeface="Times New Roman" panose="02020603050405020304" pitchFamily="18" charset="0"/>
                <a:cs typeface="Times New Roman" panose="02020603050405020304" pitchFamily="18" charset="0"/>
              </a:rPr>
              <a:t> опублікував «Декларацію про принципи» і домагався визнання суспільством етичних правил щодо необхідності надання і поширення інформації. На початку ХХ ст. особливу увагу громадськості привертав стан соціальної сфери: страждання бідних, боротьба із хворобами, становище старих людей і ін. Зростала кількість добровільних некомерційних соціальних організацій і застосування ПР - програм повинне було збільшити ефективність соціальної роботи. Уже до 1910 р. було висунуте припущення, що в будь-якій соціальній діяльності, будь то освітня програма або збір пожертвувань, необхідно враховувати психологію громадськості, спілкуватися з нею так само, як це робить учитель у школі. В результаті цих зусиль стали різко збільшуватись пожертвування, а соціальні служби одержали суспільне визнання. </a:t>
            </a:r>
            <a:endParaRPr lang="uk-UA"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42151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49178" y="666850"/>
            <a:ext cx="11207015" cy="3139321"/>
          </a:xfrm>
          <a:prstGeom prst="rect">
            <a:avLst/>
          </a:prstGeom>
        </p:spPr>
        <p:txBody>
          <a:bodyPr wrap="square">
            <a:spAutoFit/>
          </a:bodyPr>
          <a:lstStyle/>
          <a:p>
            <a:pPr algn="ctr"/>
            <a:r>
              <a:rPr lang="uk-UA" b="1" dirty="0" smtClean="0">
                <a:latin typeface="Times New Roman" panose="02020603050405020304" pitchFamily="18" charset="0"/>
                <a:cs typeface="Times New Roman" panose="02020603050405020304" pitchFamily="18" charset="0"/>
              </a:rPr>
              <a:t>ТРЕТІЙ ЕТАП – «ЕРА ПЕРЕКОНАННЯ» ( 40-І – ПОЧАТОК 70-Х РР. ХХ СТ.)</a:t>
            </a:r>
          </a:p>
          <a:p>
            <a:pPr algn="just"/>
            <a:r>
              <a:rPr lang="uk-UA" dirty="0" smtClean="0">
                <a:latin typeface="Times New Roman" panose="02020603050405020304" pitchFamily="18" charset="0"/>
                <a:cs typeface="Times New Roman" panose="02020603050405020304" pitchFamily="18" charset="0"/>
              </a:rPr>
              <a:t>Комунікаційний процес перестає бути однобічним, налагоджується діалог між соціальними групами, громадськістю. ПР починає розглядатися як наука і мистецтво управління суспільними відносинами. (Ще в 1923 р. з'являється книга Е. </a:t>
            </a:r>
            <a:r>
              <a:rPr lang="uk-UA" dirty="0" err="1" smtClean="0">
                <a:latin typeface="Times New Roman" panose="02020603050405020304" pitchFamily="18" charset="0"/>
                <a:cs typeface="Times New Roman" panose="02020603050405020304" pitchFamily="18" charset="0"/>
              </a:rPr>
              <a:t>Бернайза</a:t>
            </a:r>
            <a:r>
              <a:rPr lang="uk-UA" dirty="0" smtClean="0">
                <a:latin typeface="Times New Roman" panose="02020603050405020304" pitchFamily="18" charset="0"/>
                <a:cs typeface="Times New Roman" panose="02020603050405020304" pitchFamily="18" charset="0"/>
              </a:rPr>
              <a:t> «Кристалізація суспільної думки» («</a:t>
            </a:r>
            <a:r>
              <a:rPr lang="en-US" dirty="0" smtClean="0">
                <a:latin typeface="Times New Roman" panose="02020603050405020304" pitchFamily="18" charset="0"/>
                <a:cs typeface="Times New Roman" panose="02020603050405020304" pitchFamily="18" charset="0"/>
              </a:rPr>
              <a:t>Crystallizing Public Opinion»)). </a:t>
            </a:r>
            <a:r>
              <a:rPr lang="uk-UA" dirty="0" smtClean="0">
                <a:latin typeface="Times New Roman" panose="02020603050405020304" pitchFamily="18" charset="0"/>
                <a:cs typeface="Times New Roman" panose="02020603050405020304" pitchFamily="18" charset="0"/>
              </a:rPr>
              <a:t>Під час другої світової війни розвиваються технології пропаганди, було проведено більше 100 кампаній з метою мобілізації зусиль суспільства на боротьбу з фашизмом і підтримку армії США. У післявоєнний період діяльність ПР спрямована на реалізацію нових можливостей бізнесу. Починалася епоха масового споживання, великомасштабного виробництва і стимулювання збуту. </a:t>
            </a:r>
            <a:r>
              <a:rPr lang="uk-UA" dirty="0" err="1" smtClean="0">
                <a:latin typeface="Times New Roman" panose="02020603050405020304" pitchFamily="18" charset="0"/>
                <a:cs typeface="Times New Roman" panose="02020603050405020304" pitchFamily="18" charset="0"/>
              </a:rPr>
              <a:t>І.Альошина</a:t>
            </a:r>
            <a:r>
              <a:rPr lang="uk-UA" dirty="0" smtClean="0">
                <a:latin typeface="Times New Roman" panose="02020603050405020304" pitchFamily="18" charset="0"/>
                <a:cs typeface="Times New Roman" panose="02020603050405020304" pitchFamily="18" charset="0"/>
              </a:rPr>
              <a:t> відзначає, що ключем до успіху у бізнесі стає становлення споживачів до товару і їхня думка про діяльність компанії. Прихильність («</a:t>
            </a:r>
            <a:r>
              <a:rPr lang="en-US" dirty="0" smtClean="0">
                <a:latin typeface="Times New Roman" panose="02020603050405020304" pitchFamily="18" charset="0"/>
                <a:cs typeface="Times New Roman" panose="02020603050405020304" pitchFamily="18" charset="0"/>
              </a:rPr>
              <a:t>Goodwill») </a:t>
            </a:r>
            <a:r>
              <a:rPr lang="uk-UA" dirty="0" smtClean="0">
                <a:latin typeface="Times New Roman" panose="02020603050405020304" pitchFamily="18" charset="0"/>
                <a:cs typeface="Times New Roman" panose="02020603050405020304" pitchFamily="18" charset="0"/>
              </a:rPr>
              <a:t>громадськості до організації є нематеріальним активом і відображається в балансових звітах північноамериканських і європейських компаній у вартісному вираженні.</a:t>
            </a:r>
            <a:endParaRPr lang="uk-UA"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449178" y="3899281"/>
            <a:ext cx="6346258" cy="2257745"/>
          </a:xfrm>
          <a:prstGeom prst="rect">
            <a:avLst/>
          </a:prstGeom>
        </p:spPr>
      </p:pic>
      <p:sp>
        <p:nvSpPr>
          <p:cNvPr id="4" name="Прямоугольник 3"/>
          <p:cNvSpPr/>
          <p:nvPr/>
        </p:nvSpPr>
        <p:spPr>
          <a:xfrm>
            <a:off x="6795436" y="4012492"/>
            <a:ext cx="4860757" cy="2031325"/>
          </a:xfrm>
          <a:prstGeom prst="rect">
            <a:avLst/>
          </a:prstGeom>
        </p:spPr>
        <p:txBody>
          <a:bodyPr wrap="square">
            <a:spAutoFit/>
          </a:bodyPr>
          <a:lstStyle/>
          <a:p>
            <a:pPr algn="just"/>
            <a:r>
              <a:rPr lang="uk-UA" dirty="0" smtClean="0">
                <a:latin typeface="Times New Roman" panose="02020603050405020304" pitchFamily="18" charset="0"/>
                <a:cs typeface="Times New Roman" panose="02020603050405020304" pitchFamily="18" charset="0"/>
              </a:rPr>
              <a:t>У Д. </a:t>
            </a:r>
            <a:r>
              <a:rPr lang="uk-UA" dirty="0" err="1" smtClean="0">
                <a:latin typeface="Times New Roman" panose="02020603050405020304" pitchFamily="18" charset="0"/>
                <a:cs typeface="Times New Roman" panose="02020603050405020304" pitchFamily="18" charset="0"/>
              </a:rPr>
              <a:t>Грюніга</a:t>
            </a:r>
            <a:r>
              <a:rPr lang="uk-UA" dirty="0" smtClean="0">
                <a:latin typeface="Times New Roman" panose="02020603050405020304" pitchFamily="18" charset="0"/>
                <a:cs typeface="Times New Roman" panose="02020603050405020304" pitchFamily="18" charset="0"/>
              </a:rPr>
              <a:t> цей період розвитку визначається новою моделлю інформаційного обміну - «двостороння асиметрична комунікація». Використовуються дослідницькі методи для того, щоб визначити, яка інформація </a:t>
            </a:r>
            <a:r>
              <a:rPr lang="uk-UA" dirty="0" err="1" smtClean="0">
                <a:latin typeface="Times New Roman" panose="02020603050405020304" pitchFamily="18" charset="0"/>
                <a:cs typeface="Times New Roman" panose="02020603050405020304" pitchFamily="18" charset="0"/>
              </a:rPr>
              <a:t>викличе</a:t>
            </a:r>
            <a:r>
              <a:rPr lang="uk-UA" dirty="0" smtClean="0">
                <a:latin typeface="Times New Roman" panose="02020603050405020304" pitchFamily="18" charset="0"/>
                <a:cs typeface="Times New Roman" panose="02020603050405020304" pitchFamily="18" charset="0"/>
              </a:rPr>
              <a:t> позитивну реакцію громадськості й організація одержить практичні вигоди від визнання її дій. </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0736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0304" y="673298"/>
            <a:ext cx="11466896" cy="1754326"/>
          </a:xfrm>
          <a:prstGeom prst="rect">
            <a:avLst/>
          </a:prstGeom>
        </p:spPr>
        <p:txBody>
          <a:bodyPr wrap="square">
            <a:spAutoFit/>
          </a:bodyPr>
          <a:lstStyle/>
          <a:p>
            <a:pPr algn="ctr"/>
            <a:r>
              <a:rPr lang="uk-UA" b="1" dirty="0" smtClean="0">
                <a:latin typeface="Times New Roman" panose="02020603050405020304" pitchFamily="18" charset="0"/>
                <a:cs typeface="Times New Roman" panose="02020603050405020304" pitchFamily="18" charset="0"/>
              </a:rPr>
              <a:t>ЧЕТВЕРТИЙ ЕТАП (КІНЕЦЬ 70-Х РР. ХХ СТ. - ПО ТЕПЕРІШНІЙ ЧАС) </a:t>
            </a:r>
          </a:p>
          <a:p>
            <a:pPr algn="ctr"/>
            <a:endParaRPr lang="uk-UA" b="1" dirty="0" smtClean="0">
              <a:latin typeface="Times New Roman" panose="02020603050405020304" pitchFamily="18" charset="0"/>
              <a:cs typeface="Times New Roman" panose="02020603050405020304" pitchFamily="18" charset="0"/>
            </a:endParaRPr>
          </a:p>
          <a:p>
            <a:pPr algn="just"/>
            <a:r>
              <a:rPr lang="uk-UA" dirty="0" smtClean="0">
                <a:latin typeface="Times New Roman" panose="02020603050405020304" pitchFamily="18" charset="0"/>
                <a:cs typeface="Times New Roman" panose="02020603050405020304" pitchFamily="18" charset="0"/>
              </a:rPr>
              <a:t>ПР-діяльність спрямована на вибудовування відносин взаєморозуміння і співробітництва, а також на розв’язання конфліктних ситуацій. Перехід до нової моделі ПР-діяльності викликаний рядом об'єктивних причин. Багато в чому нове наукове відношення до ПР пояснюється тими змінами, які відбулися в політичній і економічній сферах, коли старі, класичні важелі управління втрачають свою ефективність.</a:t>
            </a:r>
            <a:endParaRPr lang="uk-UA"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0" y="2502569"/>
            <a:ext cx="12192000" cy="4355432"/>
          </a:xfrm>
          <a:prstGeom prst="rect">
            <a:avLst/>
          </a:prstGeom>
        </p:spPr>
      </p:pic>
    </p:spTree>
    <p:extLst>
      <p:ext uri="{BB962C8B-B14F-4D97-AF65-F5344CB8AC3E}">
        <p14:creationId xmlns:p14="http://schemas.microsoft.com/office/powerpoint/2010/main" val="3231538373"/>
      </p:ext>
    </p:extLst>
  </p:cSld>
  <p:clrMapOvr>
    <a:masterClrMapping/>
  </p:clrMapOvr>
  <p:timing>
    <p:tnLst>
      <p:par>
        <p:cTn id="1" dur="indefinite" restart="never" nodeType="tmRoot"/>
      </p:par>
    </p:tnLst>
  </p:timing>
</p:sld>
</file>

<file path=ppt/theme/theme1.xml><?xml version="1.0" encoding="utf-8"?>
<a:theme xmlns:a="http://schemas.openxmlformats.org/drawingml/2006/main" name="Дивиденд">
  <a:themeElements>
    <a:clrScheme name="Дивиденд">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Дивиденд">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Дивиденд">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docProps/app.xml><?xml version="1.0" encoding="utf-8"?>
<Properties xmlns="http://schemas.openxmlformats.org/officeDocument/2006/extended-properties" xmlns:vt="http://schemas.openxmlformats.org/officeDocument/2006/docPropsVTypes">
  <Template>Дивиденд</Template>
  <TotalTime>4656</TotalTime>
  <Words>5921</Words>
  <Application>Microsoft Office PowerPoint</Application>
  <PresentationFormat>Широкоэкранный</PresentationFormat>
  <Paragraphs>206</Paragraphs>
  <Slides>37</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37</vt:i4>
      </vt:variant>
    </vt:vector>
  </HeadingPairs>
  <TitlesOfParts>
    <vt:vector size="43" baseType="lpstr">
      <vt:lpstr>Corbel</vt:lpstr>
      <vt:lpstr>Gill Sans MT</vt:lpstr>
      <vt:lpstr>Times New Roman</vt:lpstr>
      <vt:lpstr>Wingdings</vt:lpstr>
      <vt:lpstr>Wingdings 2</vt:lpstr>
      <vt:lpstr>Дивиденд</vt:lpstr>
      <vt:lpstr>Тема 1. PR: витоки, теорія, тренди і проблеми розвитку</vt:lpstr>
      <vt:lpstr>ПЛАН</vt:lpstr>
      <vt:lpstr>Поняття роботи з громадськістю, його вивчення й історія діяльності</vt:lpstr>
      <vt:lpstr>Презентация PowerPoint</vt:lpstr>
      <vt:lpstr>Презентация PowerPoint</vt:lpstr>
      <vt:lpstr>Історія застосування методів ПР пов'язана з історією існування людського суспільства</vt:lpstr>
      <vt:lpstr>Презентация PowerPoint</vt:lpstr>
      <vt:lpstr>Презентация PowerPoint</vt:lpstr>
      <vt:lpstr>Презентация PowerPoint</vt:lpstr>
      <vt:lpstr>Презентация PowerPoint</vt:lpstr>
      <vt:lpstr>Громадськість як об'єкт ПР</vt:lpstr>
      <vt:lpstr>Презентация PowerPoint</vt:lpstr>
      <vt:lpstr>Презентация PowerPoint</vt:lpstr>
      <vt:lpstr>Презентация PowerPoint</vt:lpstr>
      <vt:lpstr>Громадська думка: сутність, ознаки </vt:lpstr>
      <vt:lpstr>Презентация PowerPoint</vt:lpstr>
      <vt:lpstr>Презентация PowerPoint</vt:lpstr>
      <vt:lpstr>Презентация PowerPoint</vt:lpstr>
      <vt:lpstr>Презентация PowerPoint</vt:lpstr>
      <vt:lpstr>Презентация PowerPoint</vt:lpstr>
      <vt:lpstr>2. Види програм PR, їх характеристика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3. Процес планування програм паблик рилейшнз</vt:lpstr>
      <vt:lpstr>Презентация PowerPoint</vt:lpstr>
      <vt:lpstr>Презентация PowerPoint</vt:lpstr>
      <vt:lpstr>Презентация PowerPoint</vt:lpstr>
      <vt:lpstr>Презентация PowerPoint</vt:lpstr>
      <vt:lpstr>Презентация PowerPoint</vt:lpstr>
      <vt:lpstr>4. Техніки та прийоми психологічного впливу в PR</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1. PR: витоки, теорія, тренди і проблеми розвитку</dc:title>
  <dc:creator>Учетная запись Майкрософт</dc:creator>
  <cp:lastModifiedBy>Учетная запись Майкрософт</cp:lastModifiedBy>
  <cp:revision>34</cp:revision>
  <dcterms:created xsi:type="dcterms:W3CDTF">2026-01-16T07:36:41Z</dcterms:created>
  <dcterms:modified xsi:type="dcterms:W3CDTF">2026-02-06T13:03:21Z</dcterms:modified>
</cp:coreProperties>
</file>