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8" r:id="rId2"/>
    <p:sldId id="257" r:id="rId3"/>
    <p:sldId id="259" r:id="rId4"/>
    <p:sldId id="261" r:id="rId5"/>
    <p:sldId id="293" r:id="rId6"/>
    <p:sldId id="294" r:id="rId7"/>
    <p:sldId id="295" r:id="rId8"/>
    <p:sldId id="269" r:id="rId9"/>
    <p:sldId id="270" r:id="rId10"/>
    <p:sldId id="296" r:id="rId11"/>
    <p:sldId id="297" r:id="rId12"/>
    <p:sldId id="288" r:id="rId13"/>
    <p:sldId id="271" r:id="rId14"/>
    <p:sldId id="272" r:id="rId15"/>
    <p:sldId id="273" r:id="rId16"/>
    <p:sldId id="274" r:id="rId17"/>
    <p:sldId id="275" r:id="rId18"/>
    <p:sldId id="276" r:id="rId19"/>
    <p:sldId id="292" r:id="rId20"/>
    <p:sldId id="279" r:id="rId21"/>
    <p:sldId id="289" r:id="rId22"/>
    <p:sldId id="290" r:id="rId23"/>
    <p:sldId id="291" r:id="rId24"/>
    <p:sldId id="280" r:id="rId25"/>
    <p:sldId id="281" r:id="rId26"/>
    <p:sldId id="287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698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98" autoAdjust="0"/>
  </p:normalViewPr>
  <p:slideViewPr>
    <p:cSldViewPr>
      <p:cViewPr varScale="1">
        <p:scale>
          <a:sx n="96" d="100"/>
          <a:sy n="96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6BFE9-3EB8-4161-9A83-F003C2124737}" type="doc">
      <dgm:prSet loTypeId="urn:microsoft.com/office/officeart/2005/8/layout/process2" loCatId="process" qsTypeId="urn:microsoft.com/office/officeart/2005/8/quickstyle/simple1#1" qsCatId="simple" csTypeId="urn:microsoft.com/office/officeart/2005/8/colors/accent1_2#1" csCatId="accent1" phldr="1"/>
      <dgm:spPr/>
    </dgm:pt>
    <dgm:pt modelId="{2C6907B0-2A74-482A-AE4F-0ED5339E58E4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підсумками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діагностики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виділяємо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збережені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функціональні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зони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5E8B08-FE02-40CF-A9CB-17A995755FA5}" type="parTrans" cxnId="{4530A13D-C0BF-4FD2-AE06-2026CD5F8C53}">
      <dgm:prSet/>
      <dgm:spPr/>
      <dgm:t>
        <a:bodyPr/>
        <a:lstStyle/>
        <a:p>
          <a:endParaRPr lang="ru-RU"/>
        </a:p>
      </dgm:t>
    </dgm:pt>
    <dgm:pt modelId="{AA361ABE-233A-492F-8258-9AF117F60217}" type="sibTrans" cxnId="{4530A13D-C0BF-4FD2-AE06-2026CD5F8C53}">
      <dgm:prSet/>
      <dgm:spPr/>
      <dgm:t>
        <a:bodyPr/>
        <a:lstStyle/>
        <a:p>
          <a:endParaRPr lang="ru-RU"/>
        </a:p>
      </dgm:t>
    </dgm:pt>
    <dgm:pt modelId="{369AE0C0-CAAA-4AB0-AFD1-F79849B5C329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Сильні сторони, на які ми спираємось</a:t>
          </a:r>
        </a:p>
      </dgm:t>
    </dgm:pt>
    <dgm:pt modelId="{A99DAF8D-A1C6-4797-8072-259F7CE4E9CB}" type="parTrans" cxnId="{0997E85D-5872-4E57-B190-92278D654CBF}">
      <dgm:prSet/>
      <dgm:spPr/>
      <dgm:t>
        <a:bodyPr/>
        <a:lstStyle/>
        <a:p>
          <a:endParaRPr lang="ru-RU"/>
        </a:p>
      </dgm:t>
    </dgm:pt>
    <dgm:pt modelId="{4F5C2C3B-7E3E-4148-A909-0AD8CBBC8BB1}" type="sibTrans" cxnId="{0997E85D-5872-4E57-B190-92278D654CBF}">
      <dgm:prSet/>
      <dgm:spPr/>
      <dgm:t>
        <a:bodyPr/>
        <a:lstStyle/>
        <a:p>
          <a:endParaRPr lang="ru-RU"/>
        </a:p>
      </dgm:t>
    </dgm:pt>
    <dgm:pt modelId="{3FFE355F-A65A-450E-A74C-39C63C8B3FA2}" type="pres">
      <dgm:prSet presAssocID="{3046BFE9-3EB8-4161-9A83-F003C2124737}" presName="linearFlow" presStyleCnt="0">
        <dgm:presLayoutVars>
          <dgm:resizeHandles val="exact"/>
        </dgm:presLayoutVars>
      </dgm:prSet>
      <dgm:spPr/>
    </dgm:pt>
    <dgm:pt modelId="{CF089AC6-7854-4A1F-9741-42A23B7A4B0D}" type="pres">
      <dgm:prSet presAssocID="{2C6907B0-2A74-482A-AE4F-0ED5339E58E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B13B71-B3D3-4043-8798-C924C79284B1}" type="pres">
      <dgm:prSet presAssocID="{AA361ABE-233A-492F-8258-9AF117F60217}" presName="sibTrans" presStyleLbl="sibTrans2D1" presStyleIdx="0" presStyleCnt="1"/>
      <dgm:spPr/>
      <dgm:t>
        <a:bodyPr/>
        <a:lstStyle/>
        <a:p>
          <a:endParaRPr lang="uk-UA"/>
        </a:p>
      </dgm:t>
    </dgm:pt>
    <dgm:pt modelId="{96C32E33-7956-4641-91B5-6A11A3036450}" type="pres">
      <dgm:prSet presAssocID="{AA361ABE-233A-492F-8258-9AF117F60217}" presName="connectorText" presStyleLbl="sibTrans2D1" presStyleIdx="0" presStyleCnt="1"/>
      <dgm:spPr/>
      <dgm:t>
        <a:bodyPr/>
        <a:lstStyle/>
        <a:p>
          <a:endParaRPr lang="uk-UA"/>
        </a:p>
      </dgm:t>
    </dgm:pt>
    <dgm:pt modelId="{7773A85C-9677-439E-87DD-938D9E9F8407}" type="pres">
      <dgm:prSet presAssocID="{369AE0C0-CAAA-4AB0-AFD1-F79849B5C32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29F6E16-F7AE-4557-9CE9-7111EDA0D7BE}" type="presOf" srcId="{AA361ABE-233A-492F-8258-9AF117F60217}" destId="{EAB13B71-B3D3-4043-8798-C924C79284B1}" srcOrd="0" destOrd="0" presId="urn:microsoft.com/office/officeart/2005/8/layout/process2"/>
    <dgm:cxn modelId="{331A6F14-8DF9-4E2D-8002-184BF5747472}" type="presOf" srcId="{2C6907B0-2A74-482A-AE4F-0ED5339E58E4}" destId="{CF089AC6-7854-4A1F-9741-42A23B7A4B0D}" srcOrd="0" destOrd="0" presId="urn:microsoft.com/office/officeart/2005/8/layout/process2"/>
    <dgm:cxn modelId="{4530A13D-C0BF-4FD2-AE06-2026CD5F8C53}" srcId="{3046BFE9-3EB8-4161-9A83-F003C2124737}" destId="{2C6907B0-2A74-482A-AE4F-0ED5339E58E4}" srcOrd="0" destOrd="0" parTransId="{1B5E8B08-FE02-40CF-A9CB-17A995755FA5}" sibTransId="{AA361ABE-233A-492F-8258-9AF117F60217}"/>
    <dgm:cxn modelId="{28623A0F-B2A4-4176-AB97-49ED308AA717}" type="presOf" srcId="{369AE0C0-CAAA-4AB0-AFD1-F79849B5C329}" destId="{7773A85C-9677-439E-87DD-938D9E9F8407}" srcOrd="0" destOrd="0" presId="urn:microsoft.com/office/officeart/2005/8/layout/process2"/>
    <dgm:cxn modelId="{DD04F4B4-A2F1-4ACF-8C51-559A77C8C325}" type="presOf" srcId="{AA361ABE-233A-492F-8258-9AF117F60217}" destId="{96C32E33-7956-4641-91B5-6A11A3036450}" srcOrd="1" destOrd="0" presId="urn:microsoft.com/office/officeart/2005/8/layout/process2"/>
    <dgm:cxn modelId="{2A4F94ED-4C7A-4FA9-9D25-8D6FF8D87134}" type="presOf" srcId="{3046BFE9-3EB8-4161-9A83-F003C2124737}" destId="{3FFE355F-A65A-450E-A74C-39C63C8B3FA2}" srcOrd="0" destOrd="0" presId="urn:microsoft.com/office/officeart/2005/8/layout/process2"/>
    <dgm:cxn modelId="{0997E85D-5872-4E57-B190-92278D654CBF}" srcId="{3046BFE9-3EB8-4161-9A83-F003C2124737}" destId="{369AE0C0-CAAA-4AB0-AFD1-F79849B5C329}" srcOrd="1" destOrd="0" parTransId="{A99DAF8D-A1C6-4797-8072-259F7CE4E9CB}" sibTransId="{4F5C2C3B-7E3E-4148-A909-0AD8CBBC8BB1}"/>
    <dgm:cxn modelId="{583B1F8C-2260-4FAE-A67A-E75C38A0B426}" type="presParOf" srcId="{3FFE355F-A65A-450E-A74C-39C63C8B3FA2}" destId="{CF089AC6-7854-4A1F-9741-42A23B7A4B0D}" srcOrd="0" destOrd="0" presId="urn:microsoft.com/office/officeart/2005/8/layout/process2"/>
    <dgm:cxn modelId="{CB06329D-3AB4-40D4-894A-6EA046153DC0}" type="presParOf" srcId="{3FFE355F-A65A-450E-A74C-39C63C8B3FA2}" destId="{EAB13B71-B3D3-4043-8798-C924C79284B1}" srcOrd="1" destOrd="0" presId="urn:microsoft.com/office/officeart/2005/8/layout/process2"/>
    <dgm:cxn modelId="{9D00D41C-C058-483B-B03F-03867F53E164}" type="presParOf" srcId="{EAB13B71-B3D3-4043-8798-C924C79284B1}" destId="{96C32E33-7956-4641-91B5-6A11A3036450}" srcOrd="0" destOrd="0" presId="urn:microsoft.com/office/officeart/2005/8/layout/process2"/>
    <dgm:cxn modelId="{CF7038F7-6B62-45B1-A247-8BC7897A58C5}" type="presParOf" srcId="{3FFE355F-A65A-450E-A74C-39C63C8B3FA2}" destId="{7773A85C-9677-439E-87DD-938D9E9F840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089AC6-7854-4A1F-9741-42A23B7A4B0D}">
      <dsp:nvSpPr>
        <dsp:cNvPr id="0" name=""/>
        <dsp:cNvSpPr/>
      </dsp:nvSpPr>
      <dsp:spPr>
        <a:xfrm>
          <a:off x="158135" y="465"/>
          <a:ext cx="2852080" cy="1526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підсумками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діагностики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виділяємо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збережені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функціональні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зони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135" y="465"/>
        <a:ext cx="2852080" cy="1526196"/>
      </dsp:txXfrm>
    </dsp:sp>
    <dsp:sp modelId="{EAB13B71-B3D3-4043-8798-C924C79284B1}">
      <dsp:nvSpPr>
        <dsp:cNvPr id="0" name=""/>
        <dsp:cNvSpPr/>
      </dsp:nvSpPr>
      <dsp:spPr>
        <a:xfrm rot="5400000">
          <a:off x="1298014" y="1564817"/>
          <a:ext cx="572323" cy="68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5400000">
        <a:off x="1298014" y="1564817"/>
        <a:ext cx="572323" cy="686788"/>
      </dsp:txXfrm>
    </dsp:sp>
    <dsp:sp modelId="{7773A85C-9677-439E-87DD-938D9E9F8407}">
      <dsp:nvSpPr>
        <dsp:cNvPr id="0" name=""/>
        <dsp:cNvSpPr/>
      </dsp:nvSpPr>
      <dsp:spPr>
        <a:xfrm>
          <a:off x="158135" y="2289761"/>
          <a:ext cx="2852080" cy="1526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Сильні сторони, на які ми спираємось</a:t>
          </a:r>
        </a:p>
      </dsp:txBody>
      <dsp:txXfrm>
        <a:off x="158135" y="2289761"/>
        <a:ext cx="2852080" cy="152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B2A97FF2-BDBB-42BD-AE07-0B4172AEA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4009-2B0E-400E-A450-516052450702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42DD12-E002-4681-B658-2FE92F918F6A}" type="slidenum">
              <a:rPr lang="ru-RU" sz="1200" b="0"/>
              <a:pPr algn="r"/>
              <a:t>4</a:t>
            </a:fld>
            <a:endParaRPr lang="ru-RU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1F609-ED8B-4F4B-9BE0-31EEED6C8BA4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4E4269-DC6D-499B-86BE-92CC769C0C9F}" type="slidenum">
              <a:rPr lang="ru-RU" sz="1200" b="0"/>
              <a:pPr algn="r"/>
              <a:t>8</a:t>
            </a:fld>
            <a:endParaRPr lang="ru-RU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A0EAB-B9FF-486F-980B-9A2C34B92C9B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4DFEFD-ED40-431B-87E8-89259FA11801}" type="slidenum">
              <a:rPr lang="ru-RU" sz="1200" b="0"/>
              <a:pPr algn="r"/>
              <a:t>9</a:t>
            </a:fld>
            <a:endParaRPr lang="ru-RU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2615-2C42-4209-8858-422AE5F9D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75A33-D3A6-4674-B818-BB30FFF5B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B70F-5FFE-4CC0-8ED2-F9392506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DF3E-679D-4454-AA43-10B7E7460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D532-D115-4BC1-A87A-FCE81FC62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CF3D-CC02-4481-B8F6-ADE8E4FA6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AD55-B5C7-4243-BE74-273E8704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F90C-E9DF-4DFA-86B0-47A402D3E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18CB6-DCEE-44B1-8BC1-5C641D25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3C710-15E9-4CC9-A360-082257685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302175E2-4254-4B65-84E6-4C11503E3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7" name="Oval 13" descr="1346361232_autichnyy-rebenok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3" cstate="screen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158" name="Oval 14" descr="C04-22-1252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4" cstate="screen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159" name="Oval 15" descr="A-autism-deti-reabelitaca- nevrolog-klinika-lehenie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5" cstate="screen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6148" grpId="0" animBg="1"/>
      <p:bldP spid="6148" grpId="1" animBg="1"/>
      <p:bldP spid="6149" grpId="0" animBg="1"/>
      <p:bldP spid="6149" grpId="1" animBg="1"/>
      <p:bldP spid="6150" grpId="0" animBg="1"/>
      <p:bldP spid="6150" grpId="1" animBg="1"/>
      <p:bldP spid="6151" grpId="0" animBg="1"/>
      <p:bldP spid="6151" grpId="1" animBg="1"/>
      <p:bldP spid="615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828800"/>
            <a:ext cx="5526088" cy="1927225"/>
          </a:xfrm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0" dirty="0">
                <a:latin typeface="Comic Sans MS" pitchFamily="66" charset="0"/>
              </a:rPr>
              <a:t> Загадка </a:t>
            </a:r>
            <a:r>
              <a:rPr lang="ru-RU" sz="4800" b="0" dirty="0" err="1">
                <a:latin typeface="Comic Sans MS" pitchFamily="66" charset="0"/>
              </a:rPr>
              <a:t>третього</a:t>
            </a:r>
            <a:r>
              <a:rPr lang="ru-RU" sz="4800" b="0" dirty="0">
                <a:latin typeface="Comic Sans MS" pitchFamily="66" charset="0"/>
              </a:rPr>
              <a:t> </a:t>
            </a:r>
            <a:r>
              <a:rPr lang="ru-RU" sz="4800" b="0" dirty="0" err="1">
                <a:latin typeface="Comic Sans MS" pitchFamily="66" charset="0"/>
              </a:rPr>
              <a:t>тисячоліття</a:t>
            </a:r>
            <a:r>
              <a:rPr lang="en-US" sz="4800" b="0" dirty="0">
                <a:latin typeface="Comic Sans MS" pitchFamily="66" charset="0"/>
              </a:rPr>
              <a:t/>
            </a:r>
            <a:br>
              <a:rPr lang="en-US" sz="4800" b="0" dirty="0">
                <a:latin typeface="Comic Sans MS" pitchFamily="66" charset="0"/>
              </a:rPr>
            </a:br>
            <a:r>
              <a:rPr lang="uk-UA" sz="4800" b="0" dirty="0">
                <a:latin typeface="Comic Sans MS" pitchFamily="66" charset="0"/>
              </a:rPr>
              <a:t>«Діти дощу»</a:t>
            </a:r>
            <a:endParaRPr lang="en-US" sz="4800" dirty="0"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30925" y="5111750"/>
            <a:ext cx="669925" cy="654050"/>
            <a:chOff x="4027" y="3016"/>
            <a:chExt cx="515" cy="505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14355" name="Picture 5" descr="sphere_high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170738" y="5029200"/>
            <a:ext cx="349250" cy="339725"/>
            <a:chOff x="4027" y="3016"/>
            <a:chExt cx="515" cy="505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14353" name="Picture 8" descr="sphere_highligh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9" name="Oval 9" descr="1346361232_autichnyy-rebenok"/>
          <p:cNvSpPr>
            <a:spLocks noChangeArrowheads="1"/>
          </p:cNvSpPr>
          <p:nvPr/>
        </p:nvSpPr>
        <p:spPr bwMode="gray">
          <a:xfrm>
            <a:off x="3960813" y="4986338"/>
            <a:ext cx="1082675" cy="1071562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28575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250" name="Oval 10" descr="C04-22-1252"/>
          <p:cNvSpPr>
            <a:spLocks noChangeArrowheads="1"/>
          </p:cNvSpPr>
          <p:nvPr/>
        </p:nvSpPr>
        <p:spPr bwMode="gray">
          <a:xfrm>
            <a:off x="428625" y="571500"/>
            <a:ext cx="2759075" cy="2730500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76200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251" name="Oval 11" descr="A-autism-deti-reabelitaca- nevrolog-klinika-lehenie"/>
          <p:cNvSpPr>
            <a:spLocks noChangeArrowheads="1"/>
          </p:cNvSpPr>
          <p:nvPr/>
        </p:nvSpPr>
        <p:spPr bwMode="gray">
          <a:xfrm>
            <a:off x="1851025" y="3505200"/>
            <a:ext cx="1911350" cy="1892300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57150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14343" name="Picture 12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393398">
            <a:off x="3124200" y="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393398">
            <a:off x="3276600" y="38862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393398">
            <a:off x="6248400" y="3048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6477000" y="4864100"/>
            <a:ext cx="241776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6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393398">
            <a:off x="0" y="4660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7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393398">
            <a:off x="5565775" y="3076575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8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393398">
            <a:off x="609600" y="24384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9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393398">
            <a:off x="3549650" y="2139950"/>
            <a:ext cx="15716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5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Які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вони, </a:t>
            </a:r>
            <a:r>
              <a:rPr lang="ru-R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дорослі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«люди </a:t>
            </a:r>
            <a:r>
              <a:rPr lang="ru-R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дощу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52513" y="914400"/>
            <a:ext cx="7961312" cy="53609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800" dirty="0" err="1"/>
              <a:t>Розлади</a:t>
            </a:r>
            <a:r>
              <a:rPr lang="ru-RU" sz="1800" dirty="0"/>
              <a:t> аутистичного спектру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істотно</a:t>
            </a:r>
            <a:r>
              <a:rPr lang="ru-RU" sz="1800" dirty="0"/>
              <a:t> </a:t>
            </a:r>
            <a:r>
              <a:rPr lang="ru-RU" sz="1800" dirty="0" err="1"/>
              <a:t>обмежити</a:t>
            </a:r>
            <a:r>
              <a:rPr lang="ru-RU" sz="1800" dirty="0"/>
              <a:t> </a:t>
            </a:r>
            <a:r>
              <a:rPr lang="ru-RU" sz="1800" dirty="0" err="1"/>
              <a:t>здатність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 </a:t>
            </a:r>
            <a:r>
              <a:rPr lang="ru-RU" sz="1800" dirty="0" err="1"/>
              <a:t>здійснювати</a:t>
            </a:r>
            <a:r>
              <a:rPr lang="ru-RU" sz="1800" dirty="0"/>
              <a:t> </a:t>
            </a:r>
            <a:r>
              <a:rPr lang="ru-RU" sz="1800" dirty="0" err="1"/>
              <a:t>повсякденну</a:t>
            </a:r>
            <a:r>
              <a:rPr lang="ru-RU" sz="1800" dirty="0"/>
              <a:t> </a:t>
            </a:r>
            <a:r>
              <a:rPr lang="ru-RU" sz="1800" dirty="0" err="1"/>
              <a:t>діяльність</a:t>
            </a:r>
            <a:r>
              <a:rPr lang="ru-RU" sz="1800" dirty="0"/>
              <a:t> і </a:t>
            </a:r>
            <a:r>
              <a:rPr lang="ru-RU" sz="1800" dirty="0" err="1"/>
              <a:t>брати</a:t>
            </a:r>
            <a:r>
              <a:rPr lang="ru-RU" sz="1800" dirty="0"/>
              <a:t> участь в </a:t>
            </a:r>
            <a:r>
              <a:rPr lang="ru-RU" sz="1800" dirty="0" err="1"/>
              <a:t>житті</a:t>
            </a:r>
            <a:r>
              <a:rPr lang="ru-RU" sz="1800" dirty="0"/>
              <a:t> </a:t>
            </a:r>
            <a:r>
              <a:rPr lang="ru-RU" sz="1800" dirty="0" err="1"/>
              <a:t>суспільства</a:t>
            </a:r>
            <a:r>
              <a:rPr lang="ru-RU" sz="1800" dirty="0"/>
              <a:t>.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розлади</a:t>
            </a:r>
            <a:r>
              <a:rPr lang="ru-RU" sz="1800" dirty="0"/>
              <a:t> часто негативно </a:t>
            </a:r>
            <a:r>
              <a:rPr lang="ru-RU" sz="1800" dirty="0" err="1"/>
              <a:t>впливають</a:t>
            </a:r>
            <a:r>
              <a:rPr lang="ru-RU" sz="1800" dirty="0"/>
              <a:t> на </a:t>
            </a:r>
            <a:r>
              <a:rPr lang="ru-RU" sz="1800" dirty="0" err="1"/>
              <a:t>освітні</a:t>
            </a:r>
            <a:r>
              <a:rPr lang="ru-RU" sz="1800" dirty="0"/>
              <a:t> і </a:t>
            </a:r>
            <a:r>
              <a:rPr lang="ru-RU" sz="1800" dirty="0" err="1"/>
              <a:t>соціальні</a:t>
            </a:r>
            <a:r>
              <a:rPr lang="ru-RU" sz="1800" dirty="0"/>
              <a:t> </a:t>
            </a:r>
            <a:r>
              <a:rPr lang="ru-RU" sz="1800" dirty="0" err="1"/>
              <a:t>досягнення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. </a:t>
            </a:r>
            <a:r>
              <a:rPr lang="ru-RU" sz="1800" dirty="0" err="1"/>
              <a:t>Деякі</a:t>
            </a:r>
            <a:r>
              <a:rPr lang="ru-RU" sz="1800" dirty="0"/>
              <a:t> «люди </a:t>
            </a:r>
            <a:r>
              <a:rPr lang="ru-RU" sz="1800" dirty="0" err="1"/>
              <a:t>дощу</a:t>
            </a:r>
            <a:r>
              <a:rPr lang="ru-RU" sz="1800" dirty="0"/>
              <a:t>» </a:t>
            </a:r>
            <a:r>
              <a:rPr lang="ru-RU" sz="1800" dirty="0" err="1"/>
              <a:t>здатні</a:t>
            </a:r>
            <a:r>
              <a:rPr lang="ru-RU" sz="1800" dirty="0"/>
              <a:t> </a:t>
            </a:r>
            <a:r>
              <a:rPr lang="ru-RU" sz="1800" dirty="0" err="1"/>
              <a:t>жити</a:t>
            </a:r>
            <a:r>
              <a:rPr lang="ru-RU" sz="1800" dirty="0"/>
              <a:t> </a:t>
            </a:r>
            <a:r>
              <a:rPr lang="ru-RU" sz="1800" dirty="0" err="1"/>
              <a:t>самостійно</a:t>
            </a:r>
            <a:r>
              <a:rPr lang="ru-RU" sz="1800" dirty="0"/>
              <a:t> і продуктивно,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страждають</a:t>
            </a:r>
            <a:r>
              <a:rPr lang="ru-RU" sz="1800" dirty="0"/>
              <a:t> </a:t>
            </a:r>
            <a:r>
              <a:rPr lang="ru-RU" sz="1800" dirty="0" err="1"/>
              <a:t>важкими</a:t>
            </a:r>
            <a:r>
              <a:rPr lang="ru-RU" sz="1800" dirty="0"/>
              <a:t> </a:t>
            </a:r>
            <a:r>
              <a:rPr lang="ru-RU" sz="1800" dirty="0" err="1"/>
              <a:t>порушеннями</a:t>
            </a:r>
            <a:r>
              <a:rPr lang="ru-RU" sz="1800" dirty="0"/>
              <a:t> і </a:t>
            </a:r>
            <a:r>
              <a:rPr lang="ru-RU" sz="1800" dirty="0" err="1"/>
              <a:t>потребують</a:t>
            </a:r>
            <a:r>
              <a:rPr lang="ru-RU" sz="1800" dirty="0"/>
              <a:t> </a:t>
            </a:r>
            <a:r>
              <a:rPr lang="ru-RU" sz="1800" dirty="0" err="1"/>
              <a:t>довічного</a:t>
            </a:r>
            <a:r>
              <a:rPr lang="ru-RU" sz="1800" dirty="0"/>
              <a:t> догляду та </a:t>
            </a:r>
            <a:r>
              <a:rPr lang="ru-RU" sz="1800" dirty="0" err="1"/>
              <a:t>підтримки</a:t>
            </a:r>
            <a:r>
              <a:rPr lang="ru-RU" sz="1800" dirty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Дорослі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«люди </a:t>
            </a:r>
            <a:r>
              <a:rPr lang="ru-RU" sz="1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дощу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Часто </a:t>
            </a:r>
            <a:r>
              <a:rPr lang="ru-RU" sz="1800" dirty="0" err="1"/>
              <a:t>говорять</a:t>
            </a:r>
            <a:r>
              <a:rPr lang="ru-RU" sz="1800" dirty="0"/>
              <a:t> про себе в </a:t>
            </a:r>
            <a:r>
              <a:rPr lang="ru-RU" sz="1800" dirty="0" err="1"/>
              <a:t>третій</a:t>
            </a:r>
            <a:r>
              <a:rPr lang="ru-RU" sz="1800" dirty="0"/>
              <a:t> </a:t>
            </a:r>
            <a:r>
              <a:rPr lang="ru-RU" sz="1800" dirty="0" err="1"/>
              <a:t>особі</a:t>
            </a:r>
            <a:r>
              <a:rPr lang="ru-RU" sz="1800" dirty="0"/>
              <a:t>, не </a:t>
            </a:r>
            <a:r>
              <a:rPr lang="ru-RU" sz="1800" dirty="0" err="1"/>
              <a:t>використовують</a:t>
            </a:r>
            <a:r>
              <a:rPr lang="ru-RU" sz="1800" dirty="0"/>
              <a:t> </a:t>
            </a:r>
            <a:r>
              <a:rPr lang="ru-RU" sz="1800" dirty="0" err="1"/>
              <a:t>звернень</a:t>
            </a:r>
            <a:r>
              <a:rPr lang="ru-RU" sz="1800" dirty="0"/>
              <a:t> і </a:t>
            </a:r>
            <a:r>
              <a:rPr lang="ru-RU" sz="1800" dirty="0" err="1"/>
              <a:t>особових</a:t>
            </a:r>
            <a:r>
              <a:rPr lang="ru-RU" sz="1800" dirty="0"/>
              <a:t> </a:t>
            </a:r>
            <a:r>
              <a:rPr lang="ru-RU" sz="1800" dirty="0" err="1"/>
              <a:t>займенників</a:t>
            </a:r>
            <a:r>
              <a:rPr lang="ru-RU" sz="1800" dirty="0"/>
              <a:t>.</a:t>
            </a:r>
          </a:p>
          <a:p>
            <a:pPr>
              <a:defRPr/>
            </a:pPr>
            <a:r>
              <a:rPr lang="ru-RU" sz="1800" dirty="0"/>
              <a:t>При </a:t>
            </a:r>
            <a:r>
              <a:rPr lang="ru-RU" sz="1800" dirty="0" err="1"/>
              <a:t>розмові</a:t>
            </a:r>
            <a:r>
              <a:rPr lang="ru-RU" sz="1800" dirty="0"/>
              <a:t> не </a:t>
            </a:r>
            <a:r>
              <a:rPr lang="ru-RU" sz="1800" dirty="0" err="1"/>
              <a:t>дивляться</a:t>
            </a:r>
            <a:r>
              <a:rPr lang="ru-RU" sz="1800" dirty="0"/>
              <a:t> в </a:t>
            </a:r>
            <a:r>
              <a:rPr lang="ru-RU" sz="1800" dirty="0" err="1"/>
              <a:t>обличчя</a:t>
            </a:r>
            <a:r>
              <a:rPr lang="ru-RU" sz="1800" dirty="0"/>
              <a:t> </a:t>
            </a:r>
            <a:r>
              <a:rPr lang="ru-RU" sz="1800" dirty="0" err="1"/>
              <a:t>співрозмовнику</a:t>
            </a:r>
            <a:r>
              <a:rPr lang="ru-RU" sz="1800" dirty="0"/>
              <a:t>,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зовсім</a:t>
            </a:r>
            <a:r>
              <a:rPr lang="ru-RU" sz="1800" dirty="0"/>
              <a:t> </a:t>
            </a:r>
            <a:r>
              <a:rPr lang="ru-RU" sz="1800" dirty="0" err="1"/>
              <a:t>відвертаються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нього</a:t>
            </a:r>
            <a:r>
              <a:rPr lang="ru-RU" sz="1800" dirty="0"/>
              <a:t>.</a:t>
            </a:r>
          </a:p>
          <a:p>
            <a:pPr>
              <a:defRPr/>
            </a:pP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неемоційну</a:t>
            </a:r>
            <a:r>
              <a:rPr lang="ru-RU" sz="1800" dirty="0"/>
              <a:t> </a:t>
            </a:r>
            <a:r>
              <a:rPr lang="ru-RU" sz="1800" dirty="0" err="1"/>
              <a:t>мову</a:t>
            </a:r>
            <a:r>
              <a:rPr lang="ru-RU" sz="1800" dirty="0"/>
              <a:t>, яка </a:t>
            </a:r>
            <a:r>
              <a:rPr lang="ru-RU" sz="1800" dirty="0" err="1"/>
              <a:t>нагадує</a:t>
            </a:r>
            <a:r>
              <a:rPr lang="ru-RU" sz="1800" dirty="0"/>
              <a:t> </a:t>
            </a:r>
            <a:r>
              <a:rPr lang="ru-RU" sz="1800" dirty="0" err="1"/>
              <a:t>автовідповідач</a:t>
            </a:r>
            <a:r>
              <a:rPr lang="ru-RU" sz="1800" dirty="0"/>
              <a:t>, </a:t>
            </a:r>
            <a:r>
              <a:rPr lang="ru-RU" sz="1800" dirty="0" err="1"/>
              <a:t>складається</a:t>
            </a:r>
            <a:r>
              <a:rPr lang="ru-RU" sz="1800" dirty="0"/>
              <a:t> з коротких </a:t>
            </a:r>
            <a:r>
              <a:rPr lang="ru-RU" sz="1800" dirty="0" err="1"/>
              <a:t>речень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повторень</a:t>
            </a:r>
            <a:r>
              <a:rPr lang="ru-RU" sz="1800" dirty="0"/>
              <a:t> </a:t>
            </a:r>
            <a:r>
              <a:rPr lang="ru-RU" sz="1800" dirty="0" err="1"/>
              <a:t>однотипних</a:t>
            </a:r>
            <a:r>
              <a:rPr lang="ru-RU" sz="1800" dirty="0"/>
              <a:t> фраз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слів</a:t>
            </a:r>
            <a:r>
              <a:rPr lang="ru-RU" sz="1800" dirty="0"/>
              <a:t>.</a:t>
            </a:r>
          </a:p>
          <a:p>
            <a:pPr>
              <a:defRPr/>
            </a:pP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перервати</a:t>
            </a:r>
            <a:r>
              <a:rPr lang="ru-RU" sz="1800" dirty="0"/>
              <a:t> </a:t>
            </a:r>
            <a:r>
              <a:rPr lang="ru-RU" sz="1800" dirty="0" err="1"/>
              <a:t>розмову</a:t>
            </a:r>
            <a:r>
              <a:rPr lang="ru-RU" sz="1800" dirty="0"/>
              <a:t> і </a:t>
            </a:r>
            <a:r>
              <a:rPr lang="ru-RU" sz="1800" dirty="0" err="1"/>
              <a:t>піти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втратили</a:t>
            </a:r>
            <a:r>
              <a:rPr lang="ru-RU" sz="1800" dirty="0"/>
              <a:t> </a:t>
            </a:r>
            <a:r>
              <a:rPr lang="ru-RU" sz="1800" dirty="0" err="1"/>
              <a:t>інтерес</a:t>
            </a:r>
            <a:r>
              <a:rPr lang="ru-RU" sz="1800" dirty="0"/>
              <a:t> до </a:t>
            </a:r>
            <a:r>
              <a:rPr lang="ru-RU" sz="1800" dirty="0" err="1"/>
              <a:t>розмови</a:t>
            </a:r>
            <a:r>
              <a:rPr lang="ru-RU" sz="1800" dirty="0"/>
              <a:t>.</a:t>
            </a:r>
          </a:p>
          <a:p>
            <a:pPr>
              <a:defRPr/>
            </a:pPr>
            <a:r>
              <a:rPr lang="ru-RU" sz="1800" dirty="0"/>
              <a:t>Часто не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навичок</a:t>
            </a:r>
            <a:r>
              <a:rPr lang="ru-RU" sz="1800" dirty="0"/>
              <a:t> </a:t>
            </a:r>
            <a:r>
              <a:rPr lang="ru-RU" sz="1800" dirty="0" err="1"/>
              <a:t>самообслуговування</a:t>
            </a:r>
            <a:r>
              <a:rPr lang="ru-RU" sz="1800" dirty="0"/>
              <a:t> (аутист </a:t>
            </a:r>
            <a:r>
              <a:rPr lang="ru-RU" sz="1800" dirty="0" err="1"/>
              <a:t>може</a:t>
            </a:r>
            <a:r>
              <a:rPr lang="ru-RU" sz="1800" dirty="0"/>
              <a:t> не </a:t>
            </a:r>
            <a:r>
              <a:rPr lang="ru-RU" sz="1800" dirty="0" err="1"/>
              <a:t>вмиватися</a:t>
            </a:r>
            <a:r>
              <a:rPr lang="ru-RU" sz="1800" dirty="0"/>
              <a:t>, не </a:t>
            </a:r>
            <a:r>
              <a:rPr lang="ru-RU" sz="1800" dirty="0" err="1"/>
              <a:t>їсти</a:t>
            </a:r>
            <a:r>
              <a:rPr lang="ru-RU" sz="1800" dirty="0"/>
              <a:t>, не </a:t>
            </a:r>
            <a:r>
              <a:rPr lang="ru-RU" sz="1800" dirty="0" err="1"/>
              <a:t>переодягатися</a:t>
            </a:r>
            <a:r>
              <a:rPr lang="ru-RU" sz="1800" dirty="0"/>
              <a:t>). </a:t>
            </a:r>
            <a:r>
              <a:rPr lang="ru-RU" sz="1800" dirty="0" err="1"/>
              <a:t>Якщо</a:t>
            </a:r>
            <a:r>
              <a:rPr lang="ru-RU" sz="1800" dirty="0"/>
              <a:t> ж вони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роблять</a:t>
            </a:r>
            <a:r>
              <a:rPr lang="ru-RU" sz="1800" dirty="0"/>
              <a:t>, то </a:t>
            </a:r>
            <a:r>
              <a:rPr lang="ru-RU" sz="1800" dirty="0" err="1"/>
              <a:t>доводять</a:t>
            </a:r>
            <a:r>
              <a:rPr lang="ru-RU" sz="1800" dirty="0"/>
              <a:t> все до </a:t>
            </a:r>
            <a:r>
              <a:rPr lang="ru-RU" sz="1800" dirty="0" err="1"/>
              <a:t>крайньої</a:t>
            </a:r>
            <a:r>
              <a:rPr lang="ru-RU" sz="1800" dirty="0"/>
              <a:t> </a:t>
            </a:r>
            <a:r>
              <a:rPr lang="ru-RU" sz="1800" dirty="0" err="1"/>
              <a:t>педантичності</a:t>
            </a:r>
            <a:r>
              <a:rPr lang="ru-RU" sz="1800" dirty="0"/>
              <a:t>, </a:t>
            </a:r>
            <a:r>
              <a:rPr lang="ru-RU" sz="1800" dirty="0" err="1"/>
              <a:t>створюють</a:t>
            </a:r>
            <a:r>
              <a:rPr lang="ru-RU" sz="1800" dirty="0"/>
              <a:t> </a:t>
            </a:r>
            <a:r>
              <a:rPr lang="ru-RU" sz="1800" dirty="0" err="1"/>
              <a:t>певні</a:t>
            </a:r>
            <a:r>
              <a:rPr lang="ru-RU" sz="1800" dirty="0"/>
              <a:t> </a:t>
            </a:r>
            <a:r>
              <a:rPr lang="ru-RU" sz="1800" dirty="0" err="1"/>
              <a:t>ритуали</a:t>
            </a:r>
            <a:r>
              <a:rPr lang="ru-RU" sz="1800" dirty="0"/>
              <a:t> в </a:t>
            </a:r>
            <a:r>
              <a:rPr lang="ru-RU" sz="1800" dirty="0" err="1"/>
              <a:t>своїх</a:t>
            </a:r>
            <a:r>
              <a:rPr lang="ru-RU" sz="1800" dirty="0"/>
              <a:t> </a:t>
            </a:r>
            <a:r>
              <a:rPr lang="ru-RU" sz="1800" dirty="0" err="1"/>
              <a:t>діях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Які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вони, </a:t>
            </a:r>
            <a:r>
              <a:rPr lang="ru-R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дорослі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«люди </a:t>
            </a:r>
            <a:r>
              <a:rPr lang="ru-R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дощу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7961313" cy="5360988"/>
          </a:xfrm>
        </p:spPr>
        <p:txBody>
          <a:bodyPr/>
          <a:lstStyle/>
          <a:p>
            <a:pPr algn="just">
              <a:defRPr/>
            </a:pPr>
            <a:r>
              <a:rPr lang="ru-RU" sz="1800" dirty="0" err="1">
                <a:latin typeface="Comic Sans MS" panose="030F0702030302020204" pitchFamily="66" charset="0"/>
              </a:rPr>
              <a:t>Можуть</a:t>
            </a:r>
            <a:r>
              <a:rPr lang="ru-RU" sz="1800" dirty="0">
                <a:latin typeface="Comic Sans MS" panose="030F0702030302020204" pitchFamily="66" charset="0"/>
              </a:rPr>
              <a:t> без причини і </a:t>
            </a:r>
            <a:r>
              <a:rPr lang="ru-RU" sz="1800" dirty="0" err="1">
                <a:latin typeface="Comic Sans MS" panose="030F0702030302020204" pitchFamily="66" charset="0"/>
              </a:rPr>
              <a:t>недоречно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сміятися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</a:p>
          <a:p>
            <a:pPr algn="just">
              <a:defRPr/>
            </a:pPr>
            <a:r>
              <a:rPr lang="ru-RU" sz="1800" dirty="0" err="1">
                <a:latin typeface="Comic Sans MS" panose="030F0702030302020204" pitchFamily="66" charset="0"/>
              </a:rPr>
              <a:t>Повторюють</a:t>
            </a:r>
            <a:r>
              <a:rPr lang="ru-RU" sz="1800" dirty="0">
                <a:latin typeface="Comic Sans MS" panose="030F0702030302020204" pitchFamily="66" charset="0"/>
              </a:rPr>
              <a:t> рухи (махи руками, </a:t>
            </a:r>
            <a:r>
              <a:rPr lang="ru-RU" sz="1800" dirty="0" err="1">
                <a:latin typeface="Comic Sans MS" panose="030F0702030302020204" pitchFamily="66" charset="0"/>
              </a:rPr>
              <a:t>хитання</a:t>
            </a:r>
            <a:r>
              <a:rPr lang="ru-RU" sz="1800" dirty="0">
                <a:latin typeface="Comic Sans MS" panose="030F0702030302020204" pitchFamily="66" charset="0"/>
              </a:rPr>
              <a:t> головою, </a:t>
            </a:r>
            <a:r>
              <a:rPr lang="ru-RU" sz="1800" dirty="0" err="1">
                <a:latin typeface="Comic Sans MS" panose="030F0702030302020204" pitchFamily="66" charset="0"/>
              </a:rPr>
              <a:t>піднімання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плечей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тощо</a:t>
            </a:r>
            <a:r>
              <a:rPr lang="ru-RU" sz="1800" dirty="0">
                <a:latin typeface="Comic Sans MS" panose="030F0702030302020204" pitchFamily="66" charset="0"/>
              </a:rPr>
              <a:t>).</a:t>
            </a:r>
          </a:p>
          <a:p>
            <a:pPr algn="just">
              <a:defRPr/>
            </a:pPr>
            <a:r>
              <a:rPr lang="ru-RU" sz="1800" dirty="0" err="1">
                <a:latin typeface="Comic Sans MS" panose="030F0702030302020204" pitchFamily="66" charset="0"/>
              </a:rPr>
              <a:t>Можуть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страждати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незрозумілих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нападів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паніки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гніву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злості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</a:p>
          <a:p>
            <a:pPr algn="just">
              <a:defRPr/>
            </a:pPr>
            <a:r>
              <a:rPr lang="ru-RU" sz="1800" dirty="0" err="1">
                <a:latin typeface="Comic Sans MS" panose="030F0702030302020204" pitchFamily="66" charset="0"/>
              </a:rPr>
              <a:t>Інколи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виконують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агресивні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дії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спрямовані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проти</a:t>
            </a:r>
            <a:r>
              <a:rPr lang="ru-RU" sz="1800" dirty="0">
                <a:latin typeface="Comic Sans MS" panose="030F0702030302020204" pitchFamily="66" charset="0"/>
              </a:rPr>
              <a:t> самого себе.</a:t>
            </a:r>
          </a:p>
          <a:p>
            <a:pPr algn="just">
              <a:defRPr/>
            </a:pPr>
            <a:r>
              <a:rPr lang="ru-RU" sz="1800" dirty="0" err="1">
                <a:latin typeface="Comic Sans MS" panose="030F0702030302020204" pitchFamily="66" charset="0"/>
              </a:rPr>
              <a:t>Мають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високу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сенсорну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чутливість</a:t>
            </a:r>
            <a:r>
              <a:rPr lang="ru-RU" sz="1800" dirty="0">
                <a:latin typeface="Comic Sans MS" panose="030F0702030302020204" pitchFamily="66" charset="0"/>
              </a:rPr>
              <a:t>: напади </a:t>
            </a:r>
            <a:r>
              <a:rPr lang="ru-RU" sz="1800" dirty="0" err="1">
                <a:latin typeface="Comic Sans MS" panose="030F0702030302020204" pitchFamily="66" charset="0"/>
              </a:rPr>
              <a:t>паніки</a:t>
            </a:r>
            <a:r>
              <a:rPr lang="ru-RU" sz="1800" dirty="0">
                <a:latin typeface="Comic Sans MS" panose="030F0702030302020204" pitchFamily="66" charset="0"/>
              </a:rPr>
              <a:t> через </a:t>
            </a:r>
            <a:r>
              <a:rPr lang="ru-RU" sz="1800" dirty="0" err="1">
                <a:latin typeface="Comic Sans MS" panose="030F0702030302020204" pitchFamily="66" charset="0"/>
              </a:rPr>
              <a:t>різкі</a:t>
            </a:r>
            <a:r>
              <a:rPr lang="ru-RU" sz="1800" dirty="0">
                <a:latin typeface="Comic Sans MS" panose="030F0702030302020204" pitchFamily="66" charset="0"/>
              </a:rPr>
              <a:t> і </a:t>
            </a:r>
            <a:r>
              <a:rPr lang="ru-RU" sz="1800" dirty="0" err="1">
                <a:latin typeface="Comic Sans MS" panose="030F0702030302020204" pitchFamily="66" charset="0"/>
              </a:rPr>
              <a:t>гучні</a:t>
            </a:r>
            <a:r>
              <a:rPr lang="ru-RU" sz="1800" dirty="0">
                <a:latin typeface="Comic Sans MS" panose="030F0702030302020204" pitchFamily="66" charset="0"/>
              </a:rPr>
              <a:t> звуки, </a:t>
            </a:r>
            <a:r>
              <a:rPr lang="ru-RU" sz="1800" dirty="0" err="1">
                <a:latin typeface="Comic Sans MS" panose="030F0702030302020204" pitchFamily="66" charset="0"/>
              </a:rPr>
              <a:t>яскраве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світло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тощо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sz="1800" dirty="0">
              <a:latin typeface="Comic Sans MS" panose="030F0702030302020204" pitchFamily="66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>
                <a:latin typeface="Comic Sans MS" panose="030F0702030302020204" pitchFamily="66" charset="0"/>
              </a:rPr>
              <a:t>У </a:t>
            </a:r>
            <a:r>
              <a:rPr lang="ru-RU" sz="1800" dirty="0" err="1">
                <a:latin typeface="Comic Sans MS" panose="030F0702030302020204" pitchFamily="66" charset="0"/>
              </a:rPr>
              <a:t>травні</a:t>
            </a:r>
            <a:r>
              <a:rPr lang="ru-RU" sz="1800" dirty="0">
                <a:latin typeface="Comic Sans MS" panose="030F0702030302020204" pitchFamily="66" charset="0"/>
              </a:rPr>
              <a:t> 2014 року 67-а </a:t>
            </a:r>
            <a:r>
              <a:rPr lang="ru-RU" sz="1800" dirty="0" err="1">
                <a:latin typeface="Comic Sans MS" panose="030F0702030302020204" pitchFamily="66" charset="0"/>
              </a:rPr>
              <a:t>сесія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Всесвітньої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асамблеї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охорони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здоров'я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прийняла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резолюцію</a:t>
            </a:r>
            <a:r>
              <a:rPr lang="ru-RU" sz="1800" dirty="0">
                <a:latin typeface="Comic Sans MS" panose="030F0702030302020204" pitchFamily="66" charset="0"/>
              </a:rPr>
              <a:t> «</a:t>
            </a:r>
            <a:r>
              <a:rPr lang="ru-RU" sz="1800" dirty="0" err="1">
                <a:latin typeface="Comic Sans MS" panose="030F0702030302020204" pitchFamily="66" charset="0"/>
              </a:rPr>
              <a:t>Комплексні</a:t>
            </a:r>
            <a:r>
              <a:rPr lang="ru-RU" sz="1800" dirty="0">
                <a:latin typeface="Comic Sans MS" panose="030F0702030302020204" pitchFamily="66" charset="0"/>
              </a:rPr>
              <a:t> і </a:t>
            </a:r>
            <a:r>
              <a:rPr lang="ru-RU" sz="1800" dirty="0" err="1">
                <a:latin typeface="Comic Sans MS" panose="030F0702030302020204" pitchFamily="66" charset="0"/>
              </a:rPr>
              <a:t>узгоджені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зусилля</a:t>
            </a:r>
            <a:r>
              <a:rPr lang="ru-RU" sz="1800" dirty="0">
                <a:latin typeface="Comic Sans MS" panose="030F0702030302020204" pitchFamily="66" charset="0"/>
              </a:rPr>
              <a:t> з </a:t>
            </a:r>
            <a:r>
              <a:rPr lang="ru-RU" sz="1800" dirty="0" err="1">
                <a:latin typeface="Comic Sans MS" panose="030F0702030302020204" pitchFamily="66" charset="0"/>
              </a:rPr>
              <a:t>ведення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розладів</a:t>
            </a:r>
            <a:r>
              <a:rPr lang="ru-RU" sz="1800" dirty="0">
                <a:latin typeface="Comic Sans MS" panose="030F0702030302020204" pitchFamily="66" charset="0"/>
              </a:rPr>
              <a:t> аутистичного спектру», яку </a:t>
            </a:r>
            <a:r>
              <a:rPr lang="ru-RU" sz="1800" dirty="0" err="1">
                <a:latin typeface="Comic Sans MS" panose="030F0702030302020204" pitchFamily="66" charset="0"/>
              </a:rPr>
              <a:t>підтримали</a:t>
            </a:r>
            <a:r>
              <a:rPr lang="ru-RU" sz="1800" dirty="0">
                <a:latin typeface="Comic Sans MS" panose="030F0702030302020204" pitchFamily="66" charset="0"/>
              </a:rPr>
              <a:t> 60 </a:t>
            </a:r>
            <a:r>
              <a:rPr lang="ru-RU" sz="1800" dirty="0" err="1">
                <a:latin typeface="Comic Sans MS" panose="030F0702030302020204" pitchFamily="66" charset="0"/>
              </a:rPr>
              <a:t>країн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</a:p>
          <a:p>
            <a:pPr algn="just">
              <a:defRPr/>
            </a:pPr>
            <a:endParaRPr lang="ru-RU" sz="1800" dirty="0">
              <a:latin typeface="Comic Sans MS" panose="030F0702030302020204" pitchFamily="66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>
                <a:latin typeface="Comic Sans MS" panose="030F0702030302020204" pitchFamily="66" charset="0"/>
              </a:rPr>
              <a:t>«Люди </a:t>
            </a:r>
            <a:r>
              <a:rPr lang="ru-RU" sz="1800" dirty="0" err="1">
                <a:latin typeface="Comic Sans MS" panose="030F0702030302020204" pitchFamily="66" charset="0"/>
              </a:rPr>
              <a:t>дощу</a:t>
            </a:r>
            <a:r>
              <a:rPr lang="ru-RU" sz="1800" dirty="0">
                <a:latin typeface="Comic Sans MS" panose="030F0702030302020204" pitchFamily="66" charset="0"/>
              </a:rPr>
              <a:t>» часто </a:t>
            </a:r>
            <a:r>
              <a:rPr lang="ru-RU" sz="1800" dirty="0" err="1">
                <a:latin typeface="Comic Sans MS" panose="030F0702030302020204" pitchFamily="66" charset="0"/>
              </a:rPr>
              <a:t>наражаються</a:t>
            </a:r>
            <a:r>
              <a:rPr lang="ru-RU" sz="1800" dirty="0">
                <a:latin typeface="Comic Sans MS" panose="030F0702030302020204" pitchFamily="66" charset="0"/>
              </a:rPr>
              <a:t> на стигму і </a:t>
            </a:r>
            <a:r>
              <a:rPr lang="ru-RU" sz="1800" dirty="0" err="1">
                <a:latin typeface="Comic Sans MS" panose="030F0702030302020204" pitchFamily="66" charset="0"/>
              </a:rPr>
              <a:t>дискримінацію</a:t>
            </a:r>
            <a:r>
              <a:rPr lang="ru-RU" sz="1800" dirty="0">
                <a:latin typeface="Comic Sans MS" panose="030F0702030302020204" pitchFamily="66" charset="0"/>
              </a:rPr>
              <a:t>, вони </a:t>
            </a:r>
            <a:r>
              <a:rPr lang="ru-RU" sz="1800" dirty="0" err="1">
                <a:latin typeface="Comic Sans MS" panose="030F0702030302020204" pitchFamily="66" charset="0"/>
              </a:rPr>
              <a:t>можуть</a:t>
            </a:r>
            <a:r>
              <a:rPr lang="ru-RU" sz="1800" dirty="0">
                <a:latin typeface="Comic Sans MS" panose="030F0702030302020204" pitchFamily="66" charset="0"/>
              </a:rPr>
              <a:t> бути несправедливо </a:t>
            </a:r>
            <a:r>
              <a:rPr lang="ru-RU" sz="1800" dirty="0" err="1">
                <a:latin typeface="Comic Sans MS" panose="030F0702030302020204" pitchFamily="66" charset="0"/>
              </a:rPr>
              <a:t>обділені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увагою</a:t>
            </a:r>
            <a:r>
              <a:rPr lang="ru-RU" sz="1800" dirty="0">
                <a:latin typeface="Comic Sans MS" panose="030F0702030302020204" pitchFamily="66" charset="0"/>
              </a:rPr>
              <a:t> як в </a:t>
            </a:r>
            <a:r>
              <a:rPr lang="ru-RU" sz="1800" dirty="0" err="1">
                <a:latin typeface="Comic Sans MS" panose="030F0702030302020204" pitchFamily="66" charset="0"/>
              </a:rPr>
              <a:t>сфері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медичного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обслуговування</a:t>
            </a:r>
            <a:r>
              <a:rPr lang="ru-RU" sz="1800" dirty="0">
                <a:latin typeface="Comic Sans MS" panose="030F0702030302020204" pitchFamily="66" charset="0"/>
              </a:rPr>
              <a:t>, так і в </a:t>
            </a:r>
            <a:r>
              <a:rPr lang="ru-RU" sz="1800" dirty="0" err="1">
                <a:latin typeface="Comic Sans MS" panose="030F0702030302020204" pitchFamily="66" charset="0"/>
              </a:rPr>
              <a:t>сфері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освіти</a:t>
            </a:r>
            <a:r>
              <a:rPr lang="ru-RU" sz="1800" dirty="0">
                <a:latin typeface="Comic Sans MS" panose="030F0702030302020204" pitchFamily="66" charset="0"/>
              </a:rPr>
              <a:t>, в </a:t>
            </a:r>
            <a:r>
              <a:rPr lang="ru-RU" sz="1800" dirty="0" err="1">
                <a:latin typeface="Comic Sans MS" panose="030F0702030302020204" pitchFamily="66" charset="0"/>
              </a:rPr>
              <a:t>можливостях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брати</a:t>
            </a:r>
            <a:r>
              <a:rPr lang="ru-RU" sz="1800" dirty="0">
                <a:latin typeface="Comic Sans MS" panose="030F0702030302020204" pitchFamily="66" charset="0"/>
              </a:rPr>
              <a:t> участь в </a:t>
            </a:r>
            <a:r>
              <a:rPr lang="ru-RU" sz="1800" dirty="0" err="1">
                <a:latin typeface="Comic Sans MS" panose="030F0702030302020204" pitchFamily="66" charset="0"/>
              </a:rPr>
              <a:t>житті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місцевих</a:t>
            </a:r>
            <a:r>
              <a:rPr lang="ru-RU" sz="1800" dirty="0">
                <a:latin typeface="Comic Sans MS" panose="030F0702030302020204" pitchFamily="66" charset="0"/>
              </a:rPr>
              <a:t> громад. Тому </a:t>
            </a:r>
            <a:r>
              <a:rPr lang="ru-RU" sz="1800" dirty="0" err="1">
                <a:latin typeface="Comic Sans MS" panose="030F0702030302020204" pitchFamily="66" charset="0"/>
              </a:rPr>
              <a:t>їм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дуже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потрібна</a:t>
            </a:r>
            <a:r>
              <a:rPr lang="ru-RU" sz="1800" dirty="0">
                <a:latin typeface="Comic Sans MS" panose="030F0702030302020204" pitchFamily="66" charset="0"/>
              </a:rPr>
              <a:t> наша </a:t>
            </a:r>
            <a:r>
              <a:rPr lang="ru-RU" sz="1800" dirty="0" err="1">
                <a:latin typeface="Comic Sans MS" panose="030F0702030302020204" pitchFamily="66" charset="0"/>
              </a:rPr>
              <a:t>підтримка</a:t>
            </a:r>
            <a:r>
              <a:rPr lang="ru-RU" sz="1800" dirty="0">
                <a:latin typeface="Comic Sans MS" panose="030F0702030302020204" pitchFamily="66" charset="0"/>
              </a:rPr>
              <a:t> і </a:t>
            </a:r>
            <a:r>
              <a:rPr lang="ru-RU" sz="1800" dirty="0" err="1">
                <a:latin typeface="Comic Sans MS" panose="030F0702030302020204" pitchFamily="66" charset="0"/>
              </a:rPr>
              <a:t>розуміння</a:t>
            </a:r>
            <a:r>
              <a:rPr lang="ru-RU" sz="1800" dirty="0">
                <a:latin typeface="Comic Sans MS" panose="030F0702030302020204" pitchFamily="66" charset="0"/>
              </a:rPr>
              <a:t>. Аутизм </a:t>
            </a:r>
            <a:r>
              <a:rPr lang="ru-RU" sz="1800" dirty="0" err="1">
                <a:latin typeface="Comic Sans MS" panose="030F0702030302020204" pitchFamily="66" charset="0"/>
              </a:rPr>
              <a:t>неможливо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вилікувати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проте</a:t>
            </a:r>
            <a:r>
              <a:rPr lang="ru-RU" sz="1800" dirty="0">
                <a:latin typeface="Comic Sans MS" panose="030F0702030302020204" pitchFamily="66" charset="0"/>
              </a:rPr>
              <a:t> з часом </a:t>
            </a:r>
            <a:r>
              <a:rPr lang="ru-RU" sz="1800" dirty="0" err="1">
                <a:latin typeface="Comic Sans MS" panose="030F0702030302020204" pitchFamily="66" charset="0"/>
              </a:rPr>
              <a:t>можна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адаптувати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таку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людину</a:t>
            </a:r>
            <a:r>
              <a:rPr lang="ru-RU" sz="1800" dirty="0">
                <a:latin typeface="Comic Sans MS" panose="030F0702030302020204" pitchFamily="66" charset="0"/>
              </a:rPr>
              <a:t> до </a:t>
            </a:r>
            <a:r>
              <a:rPr lang="ru-RU" sz="1800" dirty="0" err="1">
                <a:latin typeface="Comic Sans MS" panose="030F0702030302020204" pitchFamily="66" charset="0"/>
              </a:rPr>
              <a:t>соціального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життя</a:t>
            </a:r>
            <a:endParaRPr lang="ru-RU" sz="18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АУТИЗМ: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7188" y="2357438"/>
            <a:ext cx="8501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8313738" y="6094413"/>
            <a:ext cx="7223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990600" y="1752600"/>
            <a:ext cx="77962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buFont typeface="Wingdings 2" pitchFamily="18" charset="2"/>
              <a:buChar char=""/>
            </a:pPr>
            <a:r>
              <a:rPr lang="ru-RU" b="0">
                <a:solidFill>
                  <a:srgbClr val="002060"/>
                </a:solidFill>
                <a:latin typeface="Comic Sans MS" pitchFamily="66" charset="0"/>
              </a:rPr>
              <a:t> Більшість аутистів – талановиті та обдаровані люди. У народі це захворювання часто називають "Хвороба геніїв", хоча у кожного конкретного аутиста рівень інтелекту може бути від мінімального до найвищого. Доказом цього є всесвітньо відомий Білл Гейтс.</a:t>
            </a:r>
          </a:p>
          <a:p>
            <a:pPr marL="273050" indent="-273050" algn="just">
              <a:buFont typeface="Wingdings 2" pitchFamily="18" charset="2"/>
              <a:buChar char=""/>
            </a:pPr>
            <a:endParaRPr lang="ru-RU" b="0">
              <a:solidFill>
                <a:srgbClr val="002060"/>
              </a:solidFill>
              <a:latin typeface="Comic Sans MS" pitchFamily="66" charset="0"/>
            </a:endParaRPr>
          </a:p>
          <a:p>
            <a:pPr marL="273050" indent="-273050" algn="just">
              <a:buFont typeface="Wingdings 2" pitchFamily="18" charset="2"/>
              <a:buChar char=""/>
            </a:pPr>
            <a:r>
              <a:rPr lang="ru-RU" b="0">
                <a:solidFill>
                  <a:srgbClr val="002060"/>
                </a:solidFill>
                <a:latin typeface="Comic Sans MS" pitchFamily="66" charset="0"/>
              </a:rPr>
              <a:t>     До речі, у США сім'я, яка має дитину з діагнозом «аутизм», отримує від компанії «</a:t>
            </a:r>
            <a:r>
              <a:rPr lang="en-US" b="0">
                <a:solidFill>
                  <a:srgbClr val="002060"/>
                </a:solidFill>
                <a:latin typeface="Comic Sans MS" pitchFamily="66" charset="0"/>
              </a:rPr>
              <a:t>Microsoft» 10 </a:t>
            </a:r>
            <a:r>
              <a:rPr lang="ru-RU" b="0">
                <a:solidFill>
                  <a:srgbClr val="002060"/>
                </a:solidFill>
                <a:latin typeface="Comic Sans MS" pitchFamily="66" charset="0"/>
              </a:rPr>
              <a:t>тисяч доларів на рік на корекційне лікування. А майже 45% провідних програмістів </a:t>
            </a:r>
            <a:r>
              <a:rPr lang="en-US" b="0">
                <a:solidFill>
                  <a:srgbClr val="002060"/>
                </a:solidFill>
                <a:latin typeface="Comic Sans MS" pitchFamily="66" charset="0"/>
              </a:rPr>
              <a:t>Microsoft - </a:t>
            </a:r>
            <a:r>
              <a:rPr lang="ru-RU" b="0">
                <a:solidFill>
                  <a:srgbClr val="002060"/>
                </a:solidFill>
                <a:latin typeface="Comic Sans MS" pitchFamily="66" charset="0"/>
              </a:rPr>
              <a:t>аутисти.</a:t>
            </a:r>
          </a:p>
          <a:p>
            <a:pPr marL="273050" indent="-273050" algn="just">
              <a:buFont typeface="Wingdings 2" pitchFamily="18" charset="2"/>
              <a:buChar char=""/>
            </a:pPr>
            <a:endParaRPr lang="ru-RU" b="0">
              <a:solidFill>
                <a:srgbClr val="002060"/>
              </a:solidFill>
              <a:latin typeface="Comic Sans MS" pitchFamily="66" charset="0"/>
            </a:endParaRPr>
          </a:p>
          <a:p>
            <a:pPr marL="273050" indent="-273050" algn="just">
              <a:buFont typeface="Wingdings 2" pitchFamily="18" charset="2"/>
              <a:buChar char=""/>
            </a:pPr>
            <a:r>
              <a:rPr lang="ru-RU" b="0">
                <a:solidFill>
                  <a:srgbClr val="002060"/>
                </a:solidFill>
                <a:latin typeface="Comic Sans MS" pitchFamily="66" charset="0"/>
              </a:rPr>
              <a:t>Багато видатних особистостей страждали різними формами аутизму. Серед них: Альберт Ейнштейн, Ісаак Ньютон, Джордж Оруелл, Герберт Уеллс, Моцарт, Кант, Сократ, Дарвін, Льюїс Керролл, Леонардо да Вінчі, Вінсент Ван Гог, Мікеланджело, Пікассо, Йєтс та інші великі люди.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047875" y="990600"/>
            <a:ext cx="5899150" cy="646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accent1"/>
                </a:solidFill>
                <a:latin typeface="Comic Sans MS" pitchFamily="66" charset="0"/>
              </a:rPr>
              <a:t>хвороба чи геніальність?</a:t>
            </a:r>
          </a:p>
        </p:txBody>
      </p:sp>
      <p:pic>
        <p:nvPicPr>
          <p:cNvPr id="28678" name="Рисунок 7" descr="0115f0dcae42e13f938756ba5ea919e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03188"/>
            <a:ext cx="14478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371600" y="2100263"/>
            <a:ext cx="3008313" cy="566737"/>
          </a:xfrm>
        </p:spPr>
        <p:txBody>
          <a:bodyPr/>
          <a:lstStyle/>
          <a:p>
            <a:pPr algn="ctr"/>
            <a:r>
              <a:rPr lang="ru-RU" sz="2800" smtClean="0">
                <a:latin typeface="Arial Black" pitchFamily="34" charset="0"/>
              </a:rPr>
              <a:t>Тоні Брекстон</a:t>
            </a:r>
          </a:p>
        </p:txBody>
      </p:sp>
      <p:pic>
        <p:nvPicPr>
          <p:cNvPr id="29698" name="Picture 3" descr="C:\Users\Администратор\Desktop\rexfeatures_1042018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066800"/>
            <a:ext cx="3810000" cy="55022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Сильвестр Сталлоне</a:t>
            </a:r>
          </a:p>
        </p:txBody>
      </p:sp>
      <p:pic>
        <p:nvPicPr>
          <p:cNvPr id="30722" name="Picture 2" descr="C:\Users\Администратор\Desktop\c3a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35063"/>
            <a:ext cx="69977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014413" y="152400"/>
            <a:ext cx="7958137" cy="1011238"/>
          </a:xfrm>
        </p:spPr>
        <p:txBody>
          <a:bodyPr/>
          <a:lstStyle/>
          <a:p>
            <a:pPr algn="ctr"/>
            <a:r>
              <a:rPr lang="ru-RU" smtClean="0"/>
              <a:t>Наталія Водянова</a:t>
            </a:r>
          </a:p>
        </p:txBody>
      </p:sp>
      <p:pic>
        <p:nvPicPr>
          <p:cNvPr id="31746" name="Picture 2" descr="C:\Users\Администратор\Desktop\218363--637x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77009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Джон Траволта</a:t>
            </a:r>
          </a:p>
        </p:txBody>
      </p:sp>
      <p:pic>
        <p:nvPicPr>
          <p:cNvPr id="32770" name="Picture 2" descr="C:\Users\Администратор\Desktop\jett_travolt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1828800"/>
            <a:ext cx="73580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Константин Меладзе</a:t>
            </a:r>
          </a:p>
        </p:txBody>
      </p:sp>
      <p:pic>
        <p:nvPicPr>
          <p:cNvPr id="33794" name="Picture 2" descr="C:\Users\Администратор\Desktop\121885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09713"/>
            <a:ext cx="732155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Анна Нетрбко</a:t>
            </a:r>
          </a:p>
        </p:txBody>
      </p:sp>
      <p:pic>
        <p:nvPicPr>
          <p:cNvPr id="34818" name="Picture 2" descr="C:\Users\Администратор\Desktop\496x323_0_fd97745c72bb30ad0383a8466a1a1cce@496x323_0xd42ee429_119893208213856533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30350"/>
            <a:ext cx="73025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4"/>
          <p:cNvSpPr>
            <a:spLocks noGrp="1"/>
          </p:cNvSpPr>
          <p:nvPr>
            <p:ph type="body" idx="1"/>
          </p:nvPr>
        </p:nvSpPr>
        <p:spPr>
          <a:xfrm>
            <a:off x="995363" y="228600"/>
            <a:ext cx="3957637" cy="8239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Особливості аутичних дітей</a:t>
            </a:r>
          </a:p>
        </p:txBody>
      </p:sp>
      <p:sp>
        <p:nvSpPr>
          <p:cNvPr id="35842" name="Текст 6"/>
          <p:cNvSpPr>
            <a:spLocks noGrp="1"/>
          </p:cNvSpPr>
          <p:nvPr>
            <p:ph type="body" sz="half" idx="3"/>
          </p:nvPr>
        </p:nvSpPr>
        <p:spPr>
          <a:xfrm>
            <a:off x="4949825" y="76200"/>
            <a:ext cx="4041775" cy="8382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Шляхи вирішення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992188" y="1703388"/>
            <a:ext cx="3960812" cy="4392612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Парціальність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розвитку</a:t>
            </a:r>
            <a:endParaRPr lang="ru-RU" sz="20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Міжособистісні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відносини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встановлення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контактів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однолітками</a:t>
            </a:r>
            <a:endParaRPr lang="ru-RU" sz="20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Способи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вирішення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проблем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Особливе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сприйняття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оточення</a:t>
            </a:r>
            <a:endParaRPr lang="ru-RU" sz="20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Розуміння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мови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абстрактних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понять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Посидючість</a:t>
            </a:r>
            <a:endParaRPr lang="ru-RU" sz="20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Поведінкові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cs typeface="Times New Roman" pitchFamily="18" charset="0"/>
              </a:rPr>
              <a:t>проблеми</a:t>
            </a:r>
            <a:endParaRPr lang="ru-RU" sz="20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</p:nvPr>
        </p:nvGraphicFramePr>
        <p:xfrm>
          <a:off x="5289848" y="1628800"/>
          <a:ext cx="31683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 descr="waad_pos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36068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79500" y="3276600"/>
            <a:ext cx="7848600" cy="2308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</a:pPr>
            <a:r>
              <a:rPr lang="uk-UA" b="0">
                <a:effectLst>
                  <a:outerShdw blurRad="38100" dist="38100" dir="2700000" algn="tl">
                    <a:srgbClr val="C0C0C0"/>
                  </a:outerShdw>
                </a:effectLst>
              </a:rPr>
              <a:t>Аутизм (розлади аутистичного спектру (РАС) – це стан, який виникає внаслідок порушення розвитку головного мозку і характеризується вродженим та всебічним дефіцитом соціальної взаємодії та спілкування. Його неможливо вилікувати, проте з часом можна скоригувати і адаптувати людину до соціального життя.</a:t>
            </a:r>
          </a:p>
          <a:p>
            <a:pPr algn="ctr"/>
            <a:r>
              <a:rPr lang="ru-RU" sz="16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 2008 року Генеральна Асамблея ООН оголосила</a:t>
            </a:r>
          </a:p>
          <a:p>
            <a:pPr algn="ctr"/>
            <a:r>
              <a:rPr lang="ru-RU" sz="16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КВІТНЯ</a:t>
            </a:r>
          </a:p>
          <a:p>
            <a:pPr algn="ctr"/>
            <a:r>
              <a:rPr lang="ru-RU" sz="16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ru-RU" sz="16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Всесвітнім днем розповсюдження інформації</a:t>
            </a:r>
          </a:p>
          <a:p>
            <a:pPr algn="ctr"/>
            <a:r>
              <a:rPr lang="ru-RU" sz="16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 </a:t>
            </a:r>
            <a:r>
              <a:rPr lang="ru-RU" sz="16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АУТИЗМ.</a:t>
            </a:r>
          </a:p>
        </p:txBody>
      </p:sp>
      <p:pic>
        <p:nvPicPr>
          <p:cNvPr id="15363" name="Picture 4" descr="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393398">
            <a:off x="6400800" y="88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E6981A"/>
                </a:solidFill>
                <a:latin typeface="Comic Sans MS" pitchFamily="66" charset="0"/>
              </a:rPr>
              <a:t>Форми шкільної освіти, показані дітям з аутизмом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000" smtClean="0"/>
          </a:p>
          <a:p>
            <a:pPr>
              <a:buFont typeface="Wingdings" pitchFamily="2" charset="2"/>
              <a:buNone/>
            </a:pPr>
            <a:r>
              <a:rPr lang="ru-RU" sz="2200" smtClean="0">
                <a:latin typeface="Comic Sans MS" pitchFamily="66" charset="0"/>
              </a:rPr>
              <a:t>1. Навчання в існуючих видах спеціальних освітніх установ та у масових школах:</a:t>
            </a:r>
          </a:p>
          <a:p>
            <a:pPr>
              <a:buFont typeface="Wingdings" pitchFamily="2" charset="2"/>
              <a:buNone/>
            </a:pPr>
            <a:endParaRPr lang="ru-RU" sz="220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200" smtClean="0">
                <a:latin typeface="Comic Sans MS" pitchFamily="66" charset="0"/>
              </a:rPr>
              <a:t>           1.1 Інтеграція до групи або класу дітей з відсутністю або меншою виразністю проблем комунікації;</a:t>
            </a:r>
          </a:p>
          <a:p>
            <a:pPr>
              <a:buFont typeface="Wingdings" pitchFamily="2" charset="2"/>
              <a:buNone/>
            </a:pPr>
            <a:r>
              <a:rPr lang="ru-RU" sz="2200" smtClean="0">
                <a:latin typeface="Comic Sans MS" pitchFamily="66" charset="0"/>
              </a:rPr>
              <a:t>           1.2 На основі індивідуального супроводу;</a:t>
            </a:r>
          </a:p>
          <a:p>
            <a:pPr>
              <a:buFont typeface="Wingdings" pitchFamily="2" charset="2"/>
              <a:buNone/>
            </a:pPr>
            <a:r>
              <a:rPr lang="ru-RU" sz="2200" smtClean="0">
                <a:latin typeface="Comic Sans MS" pitchFamily="66" charset="0"/>
              </a:rPr>
              <a:t>           1.3 Індивідуальне навчання вдома у масовій школі чи тому чи іншому вигляді спеціальних (корекційних) освітніх установ.</a:t>
            </a:r>
          </a:p>
          <a:p>
            <a:pPr>
              <a:buFont typeface="Wingdings" pitchFamily="2" charset="2"/>
              <a:buNone/>
            </a:pPr>
            <a:endParaRPr lang="ru-RU" sz="220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200" smtClean="0">
                <a:latin typeface="Comic Sans MS" pitchFamily="66" charset="0"/>
              </a:rPr>
              <a:t> 2. Спеціальні школи та навіть спеціальні класи виключно для аутичних дітей.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E6981A"/>
                </a:solidFill>
                <a:latin typeface="Comic Sans MS" pitchFamily="66" charset="0"/>
              </a:rPr>
              <a:t>Особливі освітні потреби дітей з аутизмом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smtClean="0"/>
          </a:p>
          <a:p>
            <a:r>
              <a:rPr lang="ru-RU" sz="2000" smtClean="0">
                <a:latin typeface="Comic Sans MS" pitchFamily="66" charset="0"/>
              </a:rPr>
              <a:t>отримання спеціальної допомоги засобами освіти відразу ж після виявлення первинного порушення розвитку;</a:t>
            </a:r>
          </a:p>
          <a:p>
            <a:r>
              <a:rPr lang="ru-RU" sz="2000" smtClean="0">
                <a:latin typeface="Comic Sans MS" pitchFamily="66" charset="0"/>
              </a:rPr>
              <a:t>у періоді індивідуальної підготовки до шкільного навчання;</a:t>
            </a:r>
          </a:p>
          <a:p>
            <a:r>
              <a:rPr lang="ru-RU" sz="2000" smtClean="0">
                <a:latin typeface="Comic Sans MS" pitchFamily="66" charset="0"/>
              </a:rPr>
              <a:t>в індивідуально дозованому введенні у ситуацію навчання у групі дітей;</a:t>
            </a:r>
          </a:p>
          <a:p>
            <a:r>
              <a:rPr lang="ru-RU" sz="2000" smtClean="0">
                <a:latin typeface="Comic Sans MS" pitchFamily="66" charset="0"/>
              </a:rPr>
              <a:t>у спеціальній роботі педагога щодо встановлення та розвитку емоційного контакту з дитиною, що дозволяє надати їй допомогу в осмисленні того, що відбувається;</a:t>
            </a:r>
          </a:p>
          <a:p>
            <a:r>
              <a:rPr lang="ru-RU" sz="2000" smtClean="0">
                <a:latin typeface="Comic Sans MS" pitchFamily="66" charset="0"/>
              </a:rPr>
              <a:t>у створенні умов навчання, що забезпечують сенсорний та емоційний комфорт дитини, дозувати введення в її життя новизни;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E6981A"/>
                </a:solidFill>
                <a:latin typeface="Comic Sans MS" pitchFamily="66" charset="0"/>
              </a:rPr>
              <a:t>Особливі освітні потреби дітей з аутизмом</a:t>
            </a:r>
            <a:endParaRPr lang="ru-RU" sz="3200" smtClean="0">
              <a:latin typeface="Comic Sans MS" pitchFamily="66" charset="0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1030288" y="1420813"/>
            <a:ext cx="7961312" cy="5360987"/>
          </a:xfrm>
        </p:spPr>
        <p:txBody>
          <a:bodyPr/>
          <a:lstStyle/>
          <a:p>
            <a:r>
              <a:rPr lang="ru-RU" sz="2000" smtClean="0">
                <a:latin typeface="Comic Sans MS" pitchFamily="66" charset="0"/>
              </a:rPr>
              <a:t>у спеціальному відпрацюванні форм адекватної навчальної поведінки дитини, навичок комунікації та взаємодії з учителем;</a:t>
            </a:r>
          </a:p>
          <a:p>
            <a:r>
              <a:rPr lang="ru-RU" sz="2000" smtClean="0">
                <a:latin typeface="Comic Sans MS" pitchFamily="66" charset="0"/>
              </a:rPr>
              <a:t>в організації навчання з урахуванням специфіки освоєння навичок та засвоєння інформації при аутизмі;</a:t>
            </a:r>
          </a:p>
          <a:p>
            <a:r>
              <a:rPr lang="ru-RU" sz="2000" smtClean="0">
                <a:latin typeface="Comic Sans MS" pitchFamily="66" charset="0"/>
              </a:rPr>
              <a:t>у постійній допомозі дитині в осмисленні засвоюваних знань та вмінь;</a:t>
            </a:r>
          </a:p>
          <a:p>
            <a:r>
              <a:rPr lang="ru-RU" sz="2000" smtClean="0">
                <a:latin typeface="Comic Sans MS" pitchFamily="66" charset="0"/>
              </a:rPr>
              <a:t>у запровадженні спеціальних розділів навчання, що сприяють формуванню уявлень про навколишнє, відпрацювання засобів комунікації соціально-побутових навичок;</a:t>
            </a:r>
          </a:p>
          <a:p>
            <a:r>
              <a:rPr lang="ru-RU" sz="2000" smtClean="0">
                <a:latin typeface="Comic Sans MS" pitchFamily="66" charset="0"/>
              </a:rPr>
              <a:t>в індивідуалізації програми навчання, у тому числі для використання у соціальному розвитку дитини існуючих у неї виборчих здібностей;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E6981A"/>
                </a:solidFill>
                <a:latin typeface="Comic Sans MS" pitchFamily="66" charset="0"/>
              </a:rPr>
              <a:t>Особливі освітні потреби дітей з аутизмом</a:t>
            </a:r>
            <a:endParaRPr lang="ru-RU" sz="3200" smtClean="0">
              <a:latin typeface="Comic Sans MS" pitchFamily="66" charset="0"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1030288" y="1344613"/>
            <a:ext cx="7961312" cy="5360987"/>
          </a:xfrm>
        </p:spPr>
        <p:txBody>
          <a:bodyPr/>
          <a:lstStyle/>
          <a:p>
            <a:r>
              <a:rPr lang="ru-RU" sz="2400" smtClean="0">
                <a:latin typeface="Comic Sans MS" pitchFamily="66" charset="0"/>
              </a:rPr>
              <a:t>в оцінці досягнень дитини з урахуванням специфіки шкали простого та складного при аутизмі;</a:t>
            </a:r>
          </a:p>
          <a:p>
            <a:r>
              <a:rPr lang="ru-RU" sz="2400" smtClean="0">
                <a:latin typeface="Comic Sans MS" pitchFamily="66" charset="0"/>
              </a:rPr>
              <a:t>у психологічному супроводі, що оптимізує взаємодію дитини з педагогами та товаришами по навчанню;</a:t>
            </a:r>
          </a:p>
          <a:p>
            <a:r>
              <a:rPr lang="ru-RU" sz="2400" smtClean="0">
                <a:latin typeface="Comic Sans MS" pitchFamily="66" charset="0"/>
              </a:rPr>
              <a:t>у психологічному супроводі, що налагоджує взаємодію сім'ї та освітньої установи;</a:t>
            </a:r>
          </a:p>
          <a:p>
            <a:r>
              <a:rPr lang="ru-RU" sz="2400" smtClean="0">
                <a:latin typeface="Comic Sans MS" pitchFamily="66" charset="0"/>
              </a:rPr>
              <a:t>в індивідуально дозованому та поступовому розширенні освітнього простору дитини за межі освітнього закладу.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023938" y="457200"/>
            <a:ext cx="7958137" cy="1066800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E6981A"/>
                </a:solidFill>
                <a:latin typeface="Comic Sans MS" pitchFamily="66" charset="0"/>
              </a:rPr>
              <a:t>ОСОБЛИВОСТІ ОРГАНІЗАЦІЇ ПРОЦЕСУ НАВЧАННЯ АУТИЧНОЇ ДИТИНИ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    </a:t>
            </a:r>
            <a:r>
              <a:rPr 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Вчителю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необхідно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враховувати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err="1">
                <a:latin typeface="Comic Sans MS" panose="030F0702030302020204" pitchFamily="66" charset="0"/>
              </a:rPr>
              <a:t>Особливий</a:t>
            </a:r>
            <a:r>
              <a:rPr lang="ru-RU" sz="2400" dirty="0">
                <a:latin typeface="Comic Sans MS" panose="030F0702030302020204" pitchFamily="66" charset="0"/>
              </a:rPr>
              <a:t> темп </a:t>
            </a:r>
            <a:r>
              <a:rPr lang="ru-RU" sz="2400" dirty="0" err="1">
                <a:latin typeface="Comic Sans MS" panose="030F0702030302020204" pitchFamily="66" charset="0"/>
              </a:rPr>
              <a:t>роботи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проблеми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організації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уваги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Дітям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необхідний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відповідний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устрій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шкільного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життя</a:t>
            </a:r>
            <a:r>
              <a:rPr lang="ru-RU" sz="2400" dirty="0">
                <a:latin typeface="Comic Sans MS" panose="030F0702030302020204" pitchFamily="66" charset="0"/>
              </a:rPr>
              <a:t> з </a:t>
            </a:r>
            <a:r>
              <a:rPr lang="ru-RU" sz="2400" dirty="0" err="1">
                <a:latin typeface="Comic Sans MS" panose="030F0702030302020204" pitchFamily="66" charset="0"/>
              </a:rPr>
              <a:t>ретельно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продуманим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функціональним</a:t>
            </a:r>
            <a:r>
              <a:rPr lang="ru-RU" sz="2400" dirty="0">
                <a:latin typeface="Comic Sans MS" panose="030F0702030302020204" pitchFamily="66" charset="0"/>
              </a:rPr>
              <a:t> простором </a:t>
            </a:r>
            <a:r>
              <a:rPr lang="ru-RU" sz="2400" dirty="0" err="1">
                <a:latin typeface="Comic Sans MS" panose="030F0702030302020204" pitchFamily="66" charset="0"/>
              </a:rPr>
              <a:t>класу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робочого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місця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стійким</a:t>
            </a:r>
            <a:r>
              <a:rPr lang="ru-RU" sz="2400" dirty="0">
                <a:latin typeface="Comic Sans MS" panose="030F0702030302020204" pitchFamily="66" charset="0"/>
              </a:rPr>
              <a:t> порядком занять;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Comic Sans MS" panose="030F0702030302020204" pitchFamily="66" charset="0"/>
              </a:rPr>
              <a:t>Для </a:t>
            </a:r>
            <a:r>
              <a:rPr lang="ru-RU" sz="2400" dirty="0" err="1">
                <a:latin typeface="Comic Sans MS" panose="030F0702030302020204" pitchFamily="66" charset="0"/>
              </a:rPr>
              <a:t>встановлення</a:t>
            </a:r>
            <a:r>
              <a:rPr lang="ru-RU" sz="2400" dirty="0">
                <a:latin typeface="Comic Sans MS" panose="030F0702030302020204" pitchFamily="66" charset="0"/>
              </a:rPr>
              <a:t> контакту з </a:t>
            </a:r>
            <a:r>
              <a:rPr lang="ru-RU" sz="2400" dirty="0" err="1">
                <a:latin typeface="Comic Sans MS" panose="030F0702030302020204" pitchFamily="66" charset="0"/>
              </a:rPr>
              <a:t>дитиною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можна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використовувати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її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стереотипний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інтерес</a:t>
            </a:r>
            <a:r>
              <a:rPr lang="ru-RU" sz="2400" dirty="0">
                <a:latin typeface="Comic Sans MS" panose="030F0702030302020204" pitchFamily="66" charset="0"/>
              </a:rPr>
              <a:t>, а </a:t>
            </a:r>
            <a:r>
              <a:rPr lang="ru-RU" sz="2400" dirty="0" err="1">
                <a:latin typeface="Comic Sans MS" panose="030F0702030302020204" pitchFamily="66" charset="0"/>
              </a:rPr>
              <a:t>згодом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поступово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підходити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вивчення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можливості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ускладнення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взаємодії</a:t>
            </a:r>
            <a:r>
              <a:rPr lang="ru-RU" sz="2400" dirty="0">
                <a:latin typeface="Comic Sans MS" panose="030F0702030302020204" pitchFamily="66" charset="0"/>
              </a:rPr>
              <a:t>. У </a:t>
            </a:r>
            <a:r>
              <a:rPr lang="ru-RU" sz="2400" dirty="0" err="1">
                <a:latin typeface="Comic Sans MS" panose="030F0702030302020204" pitchFamily="66" charset="0"/>
              </a:rPr>
              <a:t>цих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випадках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необхідно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оцінювати</a:t>
            </a:r>
            <a:r>
              <a:rPr lang="ru-RU" sz="2400" dirty="0">
                <a:latin typeface="Comic Sans MS" panose="030F0702030302020204" pitchFamily="66" charset="0"/>
              </a:rPr>
              <a:t> як </a:t>
            </a:r>
            <a:r>
              <a:rPr lang="ru-RU" sz="2400" dirty="0" err="1">
                <a:latin typeface="Comic Sans MS" panose="030F0702030302020204" pitchFamily="66" charset="0"/>
              </a:rPr>
              <a:t>рівень</a:t>
            </a:r>
            <a:r>
              <a:rPr lang="ru-RU" sz="2400" dirty="0">
                <a:latin typeface="Comic Sans MS" panose="030F0702030302020204" pitchFamily="66" charset="0"/>
              </a:rPr>
              <a:t> стереотипного </a:t>
            </a:r>
            <a:r>
              <a:rPr lang="ru-RU" sz="2400" dirty="0" err="1">
                <a:latin typeface="Comic Sans MS" panose="030F0702030302020204" pitchFamily="66" charset="0"/>
              </a:rPr>
              <a:t>інтересу</a:t>
            </a:r>
            <a:r>
              <a:rPr lang="ru-RU" sz="2400" dirty="0">
                <a:latin typeface="Comic Sans MS" panose="030F0702030302020204" pitchFamily="66" charset="0"/>
              </a:rPr>
              <a:t>, так і </a:t>
            </a:r>
            <a:r>
              <a:rPr lang="ru-RU" sz="2400" dirty="0" err="1">
                <a:latin typeface="Comic Sans MS" panose="030F0702030302020204" pitchFamily="66" charset="0"/>
              </a:rPr>
              <a:t>рівень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зацікавленості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співрозмовнику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можливості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обліку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його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реакцій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сприйняття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нової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інформації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можливості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організації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діалогу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404813"/>
            <a:ext cx="7543800" cy="7481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Велике </a:t>
            </a:r>
            <a:r>
              <a:rPr lang="ru-RU" sz="2400" dirty="0" err="1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значення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 у </a:t>
            </a:r>
            <a:r>
              <a:rPr lang="ru-RU" sz="2400" dirty="0" err="1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корекційній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роботі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має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:</a:t>
            </a:r>
          </a:p>
          <a:p>
            <a:pPr algn="ctr">
              <a:lnSpc>
                <a:spcPct val="80000"/>
              </a:lnSpc>
              <a:defRPr/>
            </a:pP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просторово-часова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організація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аутичної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дитини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у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школі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;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створення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стійкого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адекватного стереотипу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шкільної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поведінки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;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потрібна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допомога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в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організації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себе в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часі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;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середовище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, в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якому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живе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та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навчається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аутична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дитина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, повинно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мати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максимально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опрацьовану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смислову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структуру;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важливо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надати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дитині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можливість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брати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участь у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спільних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екскурсіях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, в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організації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свят та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концертів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,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навіть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якщо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ця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участь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пасивна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;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потрібна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спеціальна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індивідуальна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програма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фізичного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розвитку</a:t>
            </a: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.</a:t>
            </a:r>
          </a:p>
          <a:p>
            <a:pPr marL="342900" indent="-342900" algn="ctr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  <a:cs typeface="+mn-cs"/>
            </a:endParaRPr>
          </a:p>
          <a:p>
            <a:pPr algn="ctr">
              <a:lnSpc>
                <a:spcPct val="80000"/>
              </a:lnSpc>
              <a:defRPr/>
            </a:pP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  <a:cs typeface="+mn-cs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ru-RU" sz="2400" dirty="0">
              <a:solidFill>
                <a:schemeClr val="accent1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066800"/>
            <a:ext cx="76962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Якщо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кожен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простягне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 руку 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допомоги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 «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особливим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дітям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», 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можливості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 у 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дітей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 з 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обмеженими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можливостями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стануть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err="1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безмежними</a:t>
            </a:r>
            <a:r>
              <a:rPr lang="ru-RU" sz="4400" dirty="0">
                <a:solidFill>
                  <a:srgbClr val="E6981A"/>
                </a:solidFill>
                <a:latin typeface="Comic Sans MS" pitchFamily="66" charset="0"/>
                <a:ea typeface="+mj-ea"/>
                <a:cs typeface="+mj-cs"/>
              </a:rPr>
              <a:t>.</a:t>
            </a:r>
            <a:endParaRPr lang="ru-RU" sz="4400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884738"/>
            <a:ext cx="3505200" cy="1973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СТАТИСТИКА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96938" y="1219200"/>
            <a:ext cx="7958137" cy="5360988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kumimoji="1" lang="en-US" smtClean="0"/>
              <a:t>   </a:t>
            </a:r>
            <a:r>
              <a:rPr lang="ru-RU" sz="2000" b="0" smtClean="0">
                <a:solidFill>
                  <a:srgbClr val="0066CC"/>
                </a:solidFill>
                <a:latin typeface="Comic Sans MS" pitchFamily="66" charset="0"/>
              </a:rPr>
              <a:t>На сьогоднішній день у світі офіційно зареєстровано 6,5 мільйонів аутистів.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lang="ru-RU" sz="2000" b="0" smtClean="0">
                <a:solidFill>
                  <a:srgbClr val="0066CC"/>
                </a:solidFill>
                <a:latin typeface="Comic Sans MS" pitchFamily="66" charset="0"/>
              </a:rPr>
              <a:t>За оцінками ВООЗ, 1 дитина із 160 має будь-який із розладів аутистичного спектру. Американська асоціація </a:t>
            </a:r>
            <a:r>
              <a:rPr lang="en-US" sz="2000" b="0" smtClean="0">
                <a:solidFill>
                  <a:srgbClr val="0066CC"/>
                </a:solidFill>
                <a:latin typeface="Comic Sans MS" pitchFamily="66" charset="0"/>
              </a:rPr>
              <a:t>Autism Speaks </a:t>
            </a:r>
            <a:r>
              <a:rPr lang="ru-RU" sz="2000" b="0" smtClean="0">
                <a:solidFill>
                  <a:srgbClr val="0066CC"/>
                </a:solidFill>
                <a:latin typeface="Comic Sans MS" pitchFamily="66" charset="0"/>
              </a:rPr>
              <a:t>відзначає 1 випадок аутизму на 88 дітей. Загалом у світі таких осіб нараховується 2 мільйони 400 тисяч.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lang="ru-RU" sz="2000" b="0" smtClean="0">
                <a:solidFill>
                  <a:srgbClr val="0066CC"/>
                </a:solidFill>
                <a:latin typeface="Comic Sans MS" pitchFamily="66" charset="0"/>
              </a:rPr>
              <a:t>В Україні з 2008 по 2013 рік за даними МОЗ України захворюваність на розлади зі спектру аутизму зросла в 3,8 разів з 2,4 до 9,1 на 100 000 дитячого населення.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lang="ru-RU" sz="2000" b="0" smtClean="0">
                <a:solidFill>
                  <a:srgbClr val="0066CC"/>
                </a:solidFill>
                <a:latin typeface="Comic Sans MS" pitchFamily="66" charset="0"/>
              </a:rPr>
              <a:t>Аутизм називають хворобою 21 століття та головною загадкою третього тисячоліття.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lang="ru-RU" sz="2000" b="0" smtClean="0">
                <a:solidFill>
                  <a:srgbClr val="0066CC"/>
                </a:solidFill>
                <a:latin typeface="Comic Sans MS" pitchFamily="66" charset="0"/>
              </a:rPr>
              <a:t>		</a:t>
            </a:r>
            <a:endParaRPr lang="en-US" sz="2000" b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228600"/>
            <a:ext cx="7958137" cy="7175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АУТИСТИ – ДІТИ ДОЩУ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8625" y="2349500"/>
            <a:ext cx="8534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7411" name="Содержимое 7"/>
          <p:cNvSpPr>
            <a:spLocks/>
          </p:cNvSpPr>
          <p:nvPr/>
        </p:nvSpPr>
        <p:spPr bwMode="auto">
          <a:xfrm>
            <a:off x="1676400" y="5715000"/>
            <a:ext cx="67056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Здебільшого аутисти – хлопчики. У дівчаток аутизм зустрічається рідко,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5-7 випадків на 100 осіб.</a:t>
            </a:r>
          </a:p>
        </p:txBody>
      </p:sp>
      <p:pic>
        <p:nvPicPr>
          <p:cNvPr id="10" name="Рисунок 9" descr="Рисунок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209800"/>
            <a:ext cx="2192338" cy="3276600"/>
          </a:xfrm>
          <a:prstGeom prst="rect">
            <a:avLst/>
          </a:prstGeom>
          <a:ln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исунок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066800"/>
            <a:ext cx="2622550" cy="2432050"/>
          </a:xfrm>
          <a:prstGeom prst="rect">
            <a:avLst/>
          </a:prstGeom>
          <a:ln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Рисунок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810000"/>
            <a:ext cx="2513013" cy="1838325"/>
          </a:xfrm>
          <a:prstGeom prst="rect">
            <a:avLst/>
          </a:prstGeom>
          <a:ln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1676400"/>
            <a:ext cx="2301875" cy="3048000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6" name="Picture 15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393398">
            <a:off x="6362700" y="111125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6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393398">
            <a:off x="3352800" y="43561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7" descr="wa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393398">
            <a:off x="1066800" y="6858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E6981A"/>
                </a:solidFill>
              </a:rPr>
              <a:t>   </a:t>
            </a:r>
            <a:r>
              <a:rPr lang="ru-RU" sz="3600" smtClean="0">
                <a:solidFill>
                  <a:srgbClr val="E6981A"/>
                </a:solidFill>
                <a:latin typeface="Comic Sans MS" pitchFamily="66" charset="0"/>
              </a:rPr>
              <a:t>Причини аутизму: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latin typeface="Comic Sans MS" pitchFamily="66" charset="0"/>
              </a:rPr>
              <a:t>Якщо говорити про причини аутизму, є багато факторів, які підвищують вірогідність появи у дитини РАС, в тому числі фактори навколишнього середовища і генетики.</a:t>
            </a:r>
          </a:p>
          <a:p>
            <a:endParaRPr lang="ru-RU" sz="2000" smtClean="0">
              <a:latin typeface="Comic Sans MS" pitchFamily="66" charset="0"/>
            </a:endParaRPr>
          </a:p>
          <a:p>
            <a:r>
              <a:rPr lang="ru-RU" sz="2000" smtClean="0">
                <a:latin typeface="Comic Sans MS" pitchFamily="66" charset="0"/>
              </a:rPr>
              <a:t>Немає науково обґрунтованих даних щодо зв’язку між вакциною проти кору, коклюшу та краснухи і розвитком аутистичних розладів у дітей, оскільки ураження мозку відбувається ще на етапі внутрішньоутробного розвитку плода.</a:t>
            </a:r>
          </a:p>
          <a:p>
            <a:endParaRPr lang="ru-RU" sz="2000" smtClean="0">
              <a:latin typeface="Comic Sans MS" pitchFamily="66" charset="0"/>
            </a:endParaRPr>
          </a:p>
          <a:p>
            <a:r>
              <a:rPr lang="ru-RU" sz="2000" smtClean="0">
                <a:latin typeface="Comic Sans MS" pitchFamily="66" charset="0"/>
              </a:rPr>
              <a:t>До 6 років мозок дитини активно засвоює інформацію. І якщо намагатися розвивати «дитину дощу» до цього віку зусиллями психологів, арт-терапевтів, логопедів, то з часом таку дитину можна адаптувати до соціального життя.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30288" y="533400"/>
            <a:ext cx="7958137" cy="1011238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E6981A"/>
                </a:solidFill>
                <a:latin typeface="Comic Sans MS" pitchFamily="66" charset="0"/>
              </a:rPr>
              <a:t>На що батькам потрібно звернути увагу:</a:t>
            </a:r>
            <a:r>
              <a:rPr lang="ru-RU" smtClean="0">
                <a:solidFill>
                  <a:srgbClr val="FFC000"/>
                </a:solidFill>
              </a:rPr>
              <a:t/>
            </a:r>
            <a:br>
              <a:rPr lang="ru-RU" smtClean="0">
                <a:solidFill>
                  <a:srgbClr val="FFC000"/>
                </a:solidFill>
              </a:rPr>
            </a:br>
            <a:endParaRPr lang="ru-RU" smtClean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1050" dirty="0"/>
          </a:p>
          <a:p>
            <a:pPr>
              <a:defRPr/>
            </a:pPr>
            <a:r>
              <a:rPr lang="ru-RU" sz="1600" u="sng" dirty="0" err="1">
                <a:latin typeface="Comic Sans MS" panose="030F0702030302020204" pitchFamily="66" charset="0"/>
              </a:rPr>
              <a:t>Порушення</a:t>
            </a:r>
            <a:r>
              <a:rPr lang="ru-RU" sz="1600" u="sng" dirty="0">
                <a:latin typeface="Comic Sans MS" panose="030F0702030302020204" pitchFamily="66" charset="0"/>
              </a:rPr>
              <a:t> </a:t>
            </a:r>
            <a:r>
              <a:rPr lang="ru-RU" sz="1600" u="sng" dirty="0" err="1">
                <a:latin typeface="Comic Sans MS" panose="030F0702030302020204" pitchFamily="66" charset="0"/>
              </a:rPr>
              <a:t>мови</a:t>
            </a:r>
            <a:endParaRPr lang="ru-RU" sz="1600" u="sng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sz="1600" dirty="0" err="1">
                <a:latin typeface="Comic Sans MS" panose="030F0702030302020204" pitchFamily="66" charset="0"/>
              </a:rPr>
              <a:t>Частина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дітей</a:t>
            </a:r>
            <a:r>
              <a:rPr lang="ru-RU" sz="1600" dirty="0">
                <a:latin typeface="Comic Sans MS" panose="030F0702030302020204" pitchFamily="66" charset="0"/>
              </a:rPr>
              <a:t> не </a:t>
            </a:r>
            <a:r>
              <a:rPr lang="ru-RU" sz="1600" dirty="0" err="1">
                <a:latin typeface="Comic Sans MS" panose="030F0702030302020204" pitchFamily="66" charset="0"/>
              </a:rPr>
              <a:t>розмовляють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зовсім</a:t>
            </a:r>
            <a:r>
              <a:rPr lang="ru-RU" sz="1600" dirty="0"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latin typeface="Comic Sans MS" panose="030F0702030302020204" pitchFamily="66" charset="0"/>
              </a:rPr>
              <a:t>інші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відстають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від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своїх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однолітків</a:t>
            </a:r>
            <a:r>
              <a:rPr lang="ru-RU" sz="1600" dirty="0">
                <a:latin typeface="Comic Sans MS" panose="030F0702030302020204" pitchFamily="66" charset="0"/>
              </a:rPr>
              <a:t> у </a:t>
            </a:r>
            <a:r>
              <a:rPr lang="ru-RU" sz="1600" dirty="0" err="1">
                <a:latin typeface="Comic Sans MS" panose="030F0702030302020204" pitchFamily="66" charset="0"/>
              </a:rPr>
              <a:t>мовному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розвитку</a:t>
            </a:r>
            <a:r>
              <a:rPr lang="ru-RU" sz="1600" dirty="0">
                <a:latin typeface="Comic Sans MS" panose="030F0702030302020204" pitchFamily="66" charset="0"/>
              </a:rPr>
              <a:t>. У </a:t>
            </a:r>
            <a:r>
              <a:rPr lang="ru-RU" sz="1600" dirty="0" err="1">
                <a:latin typeface="Comic Sans MS" panose="030F0702030302020204" pitchFamily="66" charset="0"/>
              </a:rPr>
              <a:t>віці</a:t>
            </a:r>
            <a:r>
              <a:rPr lang="ru-RU" sz="1600" dirty="0">
                <a:latin typeface="Comic Sans MS" panose="030F0702030302020204" pitchFamily="66" charset="0"/>
              </a:rPr>
              <a:t> до 12 </a:t>
            </a:r>
            <a:r>
              <a:rPr lang="ru-RU" sz="1600" dirty="0" err="1">
                <a:latin typeface="Comic Sans MS" panose="030F0702030302020204" pitchFamily="66" charset="0"/>
              </a:rPr>
              <a:t>місяців</a:t>
            </a:r>
            <a:r>
              <a:rPr lang="ru-RU" sz="1600" dirty="0">
                <a:latin typeface="Comic Sans MS" panose="030F0702030302020204" pitchFamily="66" charset="0"/>
              </a:rPr>
              <a:t> не </a:t>
            </a:r>
            <a:r>
              <a:rPr lang="ru-RU" sz="1600" dirty="0" err="1">
                <a:latin typeface="Comic Sans MS" panose="030F0702030302020204" pitchFamily="66" charset="0"/>
              </a:rPr>
              <a:t>агукають</a:t>
            </a:r>
            <a:r>
              <a:rPr lang="ru-RU" sz="1600" dirty="0">
                <a:latin typeface="Comic Sans MS" panose="030F0702030302020204" pitchFamily="66" charset="0"/>
              </a:rPr>
              <a:t>, не </a:t>
            </a:r>
            <a:r>
              <a:rPr lang="ru-RU" sz="1600" dirty="0" err="1">
                <a:latin typeface="Comic Sans MS" panose="030F0702030302020204" pitchFamily="66" charset="0"/>
              </a:rPr>
              <a:t>виявляють</a:t>
            </a:r>
            <a:r>
              <a:rPr lang="ru-RU" sz="1600" dirty="0">
                <a:latin typeface="Comic Sans MS" panose="030F0702030302020204" pitchFamily="66" charset="0"/>
              </a:rPr>
              <a:t> активно </a:t>
            </a:r>
            <a:r>
              <a:rPr lang="ru-RU" sz="1600" dirty="0" err="1">
                <a:latin typeface="Comic Sans MS" panose="030F0702030302020204" pitchFamily="66" charset="0"/>
              </a:rPr>
              <a:t>радості</a:t>
            </a:r>
            <a:r>
              <a:rPr lang="ru-RU" sz="1600" dirty="0">
                <a:latin typeface="Comic Sans MS" panose="030F0702030302020204" pitchFamily="66" charset="0"/>
              </a:rPr>
              <a:t> при </a:t>
            </a:r>
            <a:r>
              <a:rPr lang="ru-RU" sz="1600" dirty="0" err="1">
                <a:latin typeface="Comic Sans MS" panose="030F0702030302020204" pitchFamily="66" charset="0"/>
              </a:rPr>
              <a:t>наближенні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мами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або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когось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із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близьких</a:t>
            </a:r>
            <a:r>
              <a:rPr lang="ru-RU" sz="1600" dirty="0">
                <a:latin typeface="Comic Sans MS" panose="030F0702030302020204" pitchFamily="66" charset="0"/>
              </a:rPr>
              <a:t>; </a:t>
            </a:r>
            <a:r>
              <a:rPr lang="ru-RU" sz="1600" dirty="0" err="1">
                <a:latin typeface="Comic Sans MS" panose="030F0702030302020204" pitchFamily="66" charset="0"/>
              </a:rPr>
              <a:t>видають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одні</a:t>
            </a:r>
            <a:r>
              <a:rPr lang="ru-RU" sz="1600" dirty="0">
                <a:latin typeface="Comic Sans MS" panose="030F0702030302020204" pitchFamily="66" charset="0"/>
              </a:rPr>
              <a:t> й </a:t>
            </a:r>
            <a:r>
              <a:rPr lang="ru-RU" sz="1600" dirty="0" err="1">
                <a:latin typeface="Comic Sans MS" panose="030F0702030302020204" pitchFamily="66" charset="0"/>
              </a:rPr>
              <a:t>ті</a:t>
            </a:r>
            <a:r>
              <a:rPr lang="ru-RU" sz="1600" dirty="0">
                <a:latin typeface="Comic Sans MS" panose="030F0702030302020204" pitchFamily="66" charset="0"/>
              </a:rPr>
              <a:t> ж звуки, в 2 роки у них </a:t>
            </a:r>
            <a:r>
              <a:rPr lang="ru-RU" sz="1600" dirty="0" err="1">
                <a:latin typeface="Comic Sans MS" panose="030F0702030302020204" pitchFamily="66" charset="0"/>
              </a:rPr>
              <a:t>вкрай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бідний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словниковий</a:t>
            </a:r>
            <a:r>
              <a:rPr lang="ru-RU" sz="1600" dirty="0">
                <a:latin typeface="Comic Sans MS" panose="030F0702030302020204" pitchFamily="66" charset="0"/>
              </a:rPr>
              <a:t> запас (</a:t>
            </a:r>
            <a:r>
              <a:rPr lang="ru-RU" sz="1600" dirty="0" err="1">
                <a:latin typeface="Comic Sans MS" panose="030F0702030302020204" pitchFamily="66" charset="0"/>
              </a:rPr>
              <a:t>близько</a:t>
            </a:r>
            <a:r>
              <a:rPr lang="ru-RU" sz="1600" dirty="0">
                <a:latin typeface="Comic Sans MS" panose="030F0702030302020204" pitchFamily="66" charset="0"/>
              </a:rPr>
              <a:t> 15 </a:t>
            </a:r>
            <a:r>
              <a:rPr lang="ru-RU" sz="1600" dirty="0" err="1">
                <a:latin typeface="Comic Sans MS" panose="030F0702030302020204" pitchFamily="66" charset="0"/>
              </a:rPr>
              <a:t>слів</a:t>
            </a:r>
            <a:r>
              <a:rPr lang="ru-RU" sz="1600" dirty="0">
                <a:latin typeface="Comic Sans MS" panose="030F0702030302020204" pitchFamily="66" charset="0"/>
              </a:rPr>
              <a:t>), до 3 </a:t>
            </a:r>
            <a:r>
              <a:rPr lang="ru-RU" sz="1600" dirty="0" err="1">
                <a:latin typeface="Comic Sans MS" panose="030F0702030302020204" pitchFamily="66" charset="0"/>
              </a:rPr>
              <a:t>років</a:t>
            </a:r>
            <a:r>
              <a:rPr lang="ru-RU" sz="1600" dirty="0">
                <a:latin typeface="Comic Sans MS" panose="030F0702030302020204" pitchFamily="66" charset="0"/>
              </a:rPr>
              <a:t> вони </a:t>
            </a:r>
            <a:r>
              <a:rPr lang="ru-RU" sz="1600" dirty="0" err="1">
                <a:latin typeface="Comic Sans MS" panose="030F0702030302020204" pitchFamily="66" charset="0"/>
              </a:rPr>
              <a:t>майже</a:t>
            </a:r>
            <a:r>
              <a:rPr lang="ru-RU" sz="1600" dirty="0">
                <a:latin typeface="Comic Sans MS" panose="030F0702030302020204" pitchFamily="66" charset="0"/>
              </a:rPr>
              <a:t> не </a:t>
            </a:r>
            <a:r>
              <a:rPr lang="ru-RU" sz="1600" dirty="0" err="1">
                <a:latin typeface="Comic Sans MS" panose="030F0702030302020204" pitchFamily="66" charset="0"/>
              </a:rPr>
              <a:t>здатні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комбінувати</a:t>
            </a:r>
            <a:r>
              <a:rPr lang="ru-RU" sz="1600" dirty="0">
                <a:latin typeface="Comic Sans MS" panose="030F0702030302020204" pitchFamily="66" charset="0"/>
              </a:rPr>
              <a:t> слова. </a:t>
            </a:r>
            <a:r>
              <a:rPr lang="ru-RU" sz="1600" dirty="0" err="1">
                <a:latin typeface="Comic Sans MS" panose="030F0702030302020204" pitchFamily="66" charset="0"/>
              </a:rPr>
              <a:t>Такі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діти</a:t>
            </a:r>
            <a:r>
              <a:rPr lang="ru-RU" sz="1600" dirty="0">
                <a:latin typeface="Comic Sans MS" panose="030F0702030302020204" pitchFamily="66" charset="0"/>
              </a:rPr>
              <a:t> часто </a:t>
            </a:r>
            <a:r>
              <a:rPr lang="ru-RU" sz="1600" dirty="0" err="1">
                <a:latin typeface="Comic Sans MS" panose="030F0702030302020204" pitchFamily="66" charset="0"/>
              </a:rPr>
              <a:t>повторюють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почуті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десь</a:t>
            </a:r>
            <a:r>
              <a:rPr lang="ru-RU" sz="1600" dirty="0">
                <a:latin typeface="Comic Sans MS" panose="030F0702030302020204" pitchFamily="66" charset="0"/>
              </a:rPr>
              <a:t> слова і </a:t>
            </a:r>
            <a:r>
              <a:rPr lang="ru-RU" sz="1600" dirty="0" err="1">
                <a:latin typeface="Comic Sans MS" panose="030F0702030302020204" pitchFamily="66" charset="0"/>
              </a:rPr>
              <a:t>фрази</a:t>
            </a:r>
            <a:r>
              <a:rPr lang="ru-RU" sz="1600" dirty="0"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latin typeface="Comic Sans MS" panose="030F0702030302020204" pitchFamily="66" charset="0"/>
              </a:rPr>
              <a:t>придумують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власні</a:t>
            </a:r>
            <a:r>
              <a:rPr lang="ru-RU" sz="1600" dirty="0">
                <a:latin typeface="Comic Sans MS" panose="030F0702030302020204" pitchFamily="66" charset="0"/>
              </a:rPr>
              <a:t> слова (</a:t>
            </a:r>
            <a:r>
              <a:rPr lang="ru-RU" sz="1600" dirty="0" err="1">
                <a:latin typeface="Comic Sans MS" panose="030F0702030302020204" pitchFamily="66" charset="0"/>
              </a:rPr>
              <a:t>неологізми</a:t>
            </a:r>
            <a:r>
              <a:rPr lang="ru-RU" sz="1600" dirty="0">
                <a:latin typeface="Comic Sans MS" panose="030F0702030302020204" pitchFamily="66" charset="0"/>
              </a:rPr>
              <a:t>) і не </a:t>
            </a:r>
            <a:r>
              <a:rPr lang="ru-RU" sz="1600" dirty="0" err="1">
                <a:latin typeface="Comic Sans MS" panose="030F0702030302020204" pitchFamily="66" charset="0"/>
              </a:rPr>
              <a:t>користуються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мовою</a:t>
            </a:r>
            <a:r>
              <a:rPr lang="ru-RU" sz="1600" dirty="0">
                <a:latin typeface="Comic Sans MS" panose="030F0702030302020204" pitchFamily="66" charset="0"/>
              </a:rPr>
              <a:t> для </a:t>
            </a:r>
            <a:r>
              <a:rPr lang="ru-RU" sz="1600" dirty="0" err="1">
                <a:latin typeface="Comic Sans MS" panose="030F0702030302020204" pitchFamily="66" charset="0"/>
              </a:rPr>
              <a:t>спілкування</a:t>
            </a:r>
            <a:r>
              <a:rPr lang="ru-RU" sz="1600" dirty="0"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r>
              <a:rPr lang="ru-RU" sz="1600" u="sng" dirty="0" err="1">
                <a:latin typeface="Comic Sans MS" panose="030F0702030302020204" pitchFamily="66" charset="0"/>
              </a:rPr>
              <a:t>Слабкий</a:t>
            </a:r>
            <a:r>
              <a:rPr lang="ru-RU" sz="1600" u="sng" dirty="0">
                <a:latin typeface="Comic Sans MS" panose="030F0702030302020204" pitchFamily="66" charset="0"/>
              </a:rPr>
              <a:t> </a:t>
            </a:r>
            <a:r>
              <a:rPr lang="ru-RU" sz="1600" u="sng" dirty="0" err="1">
                <a:latin typeface="Comic Sans MS" panose="030F0702030302020204" pitchFamily="66" charset="0"/>
              </a:rPr>
              <a:t>інтерес</a:t>
            </a:r>
            <a:r>
              <a:rPr lang="ru-RU" sz="1600" u="sng" dirty="0">
                <a:latin typeface="Comic Sans MS" panose="030F0702030302020204" pitchFamily="66" charset="0"/>
              </a:rPr>
              <a:t> до </a:t>
            </a:r>
            <a:r>
              <a:rPr lang="ru-RU" sz="1600" u="sng" dirty="0" err="1">
                <a:latin typeface="Comic Sans MS" panose="030F0702030302020204" pitchFamily="66" charset="0"/>
              </a:rPr>
              <a:t>іграшок</a:t>
            </a:r>
            <a:endParaRPr lang="ru-RU" sz="1600" u="sng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sz="1600" dirty="0" err="1">
                <a:latin typeface="Comic Sans MS" panose="030F0702030302020204" pitchFamily="66" charset="0"/>
              </a:rPr>
              <a:t>Наприклад</a:t>
            </a:r>
            <a:r>
              <a:rPr lang="ru-RU" sz="1600" dirty="0"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latin typeface="Comic Sans MS" panose="030F0702030302020204" pitchFamily="66" charset="0"/>
              </a:rPr>
              <a:t>дитина</a:t>
            </a:r>
            <a:r>
              <a:rPr lang="ru-RU" sz="1600" dirty="0">
                <a:latin typeface="Comic Sans MS" panose="030F0702030302020204" pitchFamily="66" charset="0"/>
              </a:rPr>
              <a:t> не </a:t>
            </a:r>
            <a:r>
              <a:rPr lang="ru-RU" sz="1600" dirty="0" err="1">
                <a:latin typeface="Comic Sans MS" panose="030F0702030302020204" pitchFamily="66" charset="0"/>
              </a:rPr>
              <a:t>катає</a:t>
            </a:r>
            <a:r>
              <a:rPr lang="ru-RU" sz="1600" dirty="0">
                <a:latin typeface="Comic Sans MS" panose="030F0702030302020204" pitchFamily="66" charset="0"/>
              </a:rPr>
              <a:t> машинку, а годинами крутить </a:t>
            </a:r>
            <a:r>
              <a:rPr lang="ru-RU" sz="1600" dirty="0" err="1">
                <a:latin typeface="Comic Sans MS" panose="030F0702030302020204" pitchFamily="66" charset="0"/>
              </a:rPr>
              <a:t>її</a:t>
            </a:r>
            <a:r>
              <a:rPr lang="ru-RU" sz="1600" dirty="0">
                <a:latin typeface="Comic Sans MS" panose="030F0702030302020204" pitchFamily="66" charset="0"/>
              </a:rPr>
              <a:t> колесо. </a:t>
            </a:r>
            <a:r>
              <a:rPr lang="ru-RU" sz="1600" dirty="0" err="1">
                <a:latin typeface="Comic Sans MS" panose="030F0702030302020204" pitchFamily="66" charset="0"/>
              </a:rPr>
              <a:t>Інший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варіант</a:t>
            </a:r>
            <a:r>
              <a:rPr lang="ru-RU" sz="1600" dirty="0">
                <a:latin typeface="Comic Sans MS" panose="030F0702030302020204" pitchFamily="66" charset="0"/>
              </a:rPr>
              <a:t> – </a:t>
            </a:r>
            <a:r>
              <a:rPr lang="ru-RU" sz="1600" dirty="0" err="1">
                <a:latin typeface="Comic Sans MS" panose="030F0702030302020204" pitchFamily="66" charset="0"/>
              </a:rPr>
              <a:t>прихильність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тільки</a:t>
            </a:r>
            <a:r>
              <a:rPr lang="ru-RU" sz="1600" dirty="0">
                <a:latin typeface="Comic Sans MS" panose="030F0702030302020204" pitchFamily="66" charset="0"/>
              </a:rPr>
              <a:t> до </a:t>
            </a:r>
            <a:r>
              <a:rPr lang="ru-RU" sz="1600" dirty="0" err="1">
                <a:latin typeface="Comic Sans MS" panose="030F0702030302020204" pitchFamily="66" charset="0"/>
              </a:rPr>
              <a:t>однієї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іграшки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або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її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частини</a:t>
            </a:r>
            <a:r>
              <a:rPr lang="ru-RU" sz="1600" dirty="0">
                <a:latin typeface="Comic Sans MS" panose="030F0702030302020204" pitchFamily="66" charset="0"/>
              </a:rPr>
              <a:t>, до одних і тих же </a:t>
            </a:r>
            <a:r>
              <a:rPr lang="ru-RU" sz="1600" dirty="0" err="1">
                <a:latin typeface="Comic Sans MS" panose="030F0702030302020204" pitchFamily="66" charset="0"/>
              </a:rPr>
              <a:t>дрібних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предметів</a:t>
            </a:r>
            <a:r>
              <a:rPr lang="ru-RU" sz="1600" dirty="0"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r>
              <a:rPr lang="ru-RU" sz="1600" u="sng" dirty="0" err="1">
                <a:latin typeface="Comic Sans MS" panose="030F0702030302020204" pitchFamily="66" charset="0"/>
              </a:rPr>
              <a:t>Стереотипність</a:t>
            </a:r>
            <a:r>
              <a:rPr lang="ru-RU" sz="1600" u="sng" dirty="0">
                <a:latin typeface="Comic Sans MS" panose="030F0702030302020204" pitchFamily="66" charset="0"/>
              </a:rPr>
              <a:t> </a:t>
            </a:r>
            <a:r>
              <a:rPr lang="ru-RU" sz="1600" u="sng" dirty="0" err="1">
                <a:latin typeface="Comic Sans MS" panose="030F0702030302020204" pitchFamily="66" charset="0"/>
              </a:rPr>
              <a:t>поведінки</a:t>
            </a:r>
            <a:r>
              <a:rPr lang="ru-RU" sz="1600" u="sng" dirty="0">
                <a:latin typeface="Comic Sans MS" panose="030F0702030302020204" pitchFamily="66" charset="0"/>
              </a:rPr>
              <a:t>, страх </a:t>
            </a:r>
            <a:r>
              <a:rPr lang="ru-RU" sz="1600" u="sng" dirty="0" err="1">
                <a:latin typeface="Comic Sans MS" panose="030F0702030302020204" pitchFamily="66" charset="0"/>
              </a:rPr>
              <a:t>змін</a:t>
            </a:r>
            <a:endParaRPr lang="ru-RU" sz="1600" u="sng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sz="1600" dirty="0" err="1">
                <a:latin typeface="Comic Sans MS" panose="030F0702030302020204" pitchFamily="66" charset="0"/>
              </a:rPr>
              <a:t>Діти-аутисти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схильні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здійснювати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одні</a:t>
            </a:r>
            <a:r>
              <a:rPr lang="ru-RU" sz="1600" dirty="0">
                <a:latin typeface="Comic Sans MS" panose="030F0702030302020204" pitchFamily="66" charset="0"/>
              </a:rPr>
              <a:t> й </a:t>
            </a:r>
            <a:r>
              <a:rPr lang="ru-RU" sz="1600" dirty="0" err="1">
                <a:latin typeface="Comic Sans MS" panose="030F0702030302020204" pitchFamily="66" charset="0"/>
              </a:rPr>
              <a:t>ті</a:t>
            </a:r>
            <a:r>
              <a:rPr lang="ru-RU" sz="1600" dirty="0">
                <a:latin typeface="Comic Sans MS" panose="030F0702030302020204" pitchFamily="66" charset="0"/>
              </a:rPr>
              <a:t> ж </a:t>
            </a:r>
            <a:r>
              <a:rPr lang="ru-RU" sz="1600" dirty="0" err="1">
                <a:latin typeface="Comic Sans MS" panose="030F0702030302020204" pitchFamily="66" charset="0"/>
              </a:rPr>
              <a:t>дії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протягом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довгого</a:t>
            </a:r>
            <a:r>
              <a:rPr lang="ru-RU" sz="1600" dirty="0">
                <a:latin typeface="Comic Sans MS" panose="030F0702030302020204" pitchFamily="66" charset="0"/>
              </a:rPr>
              <a:t> часу: </a:t>
            </a:r>
            <a:r>
              <a:rPr lang="ru-RU" sz="1600" dirty="0" err="1">
                <a:latin typeface="Comic Sans MS" panose="030F0702030302020204" pitchFamily="66" charset="0"/>
              </a:rPr>
              <a:t>повторювати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одне</a:t>
            </a:r>
            <a:r>
              <a:rPr lang="ru-RU" sz="1600" dirty="0">
                <a:latin typeface="Comic Sans MS" panose="030F0702030302020204" pitchFamily="66" charset="0"/>
              </a:rPr>
              <a:t> і те ж слово, </a:t>
            </a:r>
            <a:r>
              <a:rPr lang="ru-RU" sz="1600" dirty="0" err="1">
                <a:latin typeface="Comic Sans MS" panose="030F0702030302020204" pitchFamily="66" charset="0"/>
              </a:rPr>
              <a:t>бігати</a:t>
            </a:r>
            <a:r>
              <a:rPr lang="ru-RU" sz="1600" dirty="0">
                <a:latin typeface="Comic Sans MS" panose="030F0702030302020204" pitchFamily="66" charset="0"/>
              </a:rPr>
              <a:t> по колу, </a:t>
            </a:r>
            <a:r>
              <a:rPr lang="ru-RU" sz="1600" dirty="0" err="1">
                <a:latin typeface="Comic Sans MS" panose="030F0702030302020204" pitchFamily="66" charset="0"/>
              </a:rPr>
              <a:t>розгойдуватися</a:t>
            </a:r>
            <a:r>
              <a:rPr lang="ru-RU" sz="1600" dirty="0">
                <a:latin typeface="Comic Sans MS" panose="030F0702030302020204" pitchFamily="66" charset="0"/>
              </a:rPr>
              <a:t> з боку в </a:t>
            </a:r>
            <a:r>
              <a:rPr lang="ru-RU" sz="1600" dirty="0" err="1">
                <a:latin typeface="Comic Sans MS" panose="030F0702030302020204" pitchFamily="66" charset="0"/>
              </a:rPr>
              <a:t>бік</a:t>
            </a:r>
            <a:r>
              <a:rPr lang="ru-RU" sz="1600" dirty="0"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latin typeface="Comic Sans MS" panose="030F0702030302020204" pitchFamily="66" charset="0"/>
              </a:rPr>
              <a:t>дивитися</a:t>
            </a:r>
            <a:r>
              <a:rPr lang="ru-RU" sz="1600" dirty="0">
                <a:latin typeface="Comic Sans MS" panose="030F0702030302020204" pitchFamily="66" charset="0"/>
              </a:rPr>
              <a:t> на </a:t>
            </a:r>
            <a:r>
              <a:rPr lang="ru-RU" sz="1600" dirty="0" err="1">
                <a:latin typeface="Comic Sans MS" panose="030F0702030302020204" pitchFamily="66" charset="0"/>
              </a:rPr>
              <a:t>обертові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об'єкти</a:t>
            </a:r>
            <a:r>
              <a:rPr lang="ru-RU" sz="1600" dirty="0"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latin typeface="Comic Sans MS" panose="030F0702030302020204" pitchFamily="66" charset="0"/>
              </a:rPr>
              <a:t>вертіти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щось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тощо</a:t>
            </a:r>
            <a:r>
              <a:rPr lang="ru-RU" sz="16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958138" cy="1011238"/>
          </a:xfrm>
        </p:spPr>
        <p:txBody>
          <a:bodyPr/>
          <a:lstStyle/>
          <a:p>
            <a:r>
              <a:rPr lang="ru-RU" sz="2800" smtClean="0">
                <a:solidFill>
                  <a:srgbClr val="E6981A"/>
                </a:solidFill>
                <a:latin typeface="Comic Sans MS" pitchFamily="66" charset="0"/>
              </a:rPr>
              <a:t>На що батькам потрібно звернути увагу:</a:t>
            </a:r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u="sng" smtClean="0">
                <a:latin typeface="Comic Sans MS" pitchFamily="66" charset="0"/>
              </a:rPr>
              <a:t>Відсутність емоційного контакту з людьми</a:t>
            </a:r>
          </a:p>
          <a:p>
            <a:pPr algn="just"/>
            <a:r>
              <a:rPr lang="ru-RU" sz="1800" smtClean="0">
                <a:latin typeface="Comic Sans MS" pitchFamily="66" charset="0"/>
              </a:rPr>
              <a:t>В першу чергу – з батьками. Малюки не дивляться людям в очі, не тягнуться до батьків на руки, не посміхаються, часто чинять опір спробам взяти їх на руки, приголубити. Вони не відрізняють батьків від інших людей, не помічають, що до них хтось звертається.</a:t>
            </a:r>
          </a:p>
          <a:p>
            <a:pPr algn="just"/>
            <a:r>
              <a:rPr lang="ru-RU" sz="1800" u="sng" smtClean="0">
                <a:latin typeface="Comic Sans MS" pitchFamily="66" charset="0"/>
              </a:rPr>
              <a:t>Усамітнення </a:t>
            </a:r>
            <a:r>
              <a:rPr lang="ru-RU" sz="1800" smtClean="0">
                <a:latin typeface="Comic Sans MS" pitchFamily="66" charset="0"/>
              </a:rPr>
              <a:t>                                                    </a:t>
            </a:r>
          </a:p>
          <a:p>
            <a:pPr algn="just"/>
            <a:r>
              <a:rPr lang="ru-RU" sz="1800" smtClean="0">
                <a:latin typeface="Comic Sans MS" pitchFamily="66" charset="0"/>
              </a:rPr>
              <a:t>Дитина з аутизмом відчуває сильний дискомфорт серед інших людей, а з часом – тривогу. Вони не завжди грають з однолітками, не розуміють емоцій інших людей і тому віддають перевагу усамітненню, яке захищає їх від сильних переживань з приводу складнощів спілкування.</a:t>
            </a:r>
          </a:p>
          <a:p>
            <a:pPr algn="just"/>
            <a:r>
              <a:rPr lang="ru-RU" sz="1800" u="sng" smtClean="0">
                <a:latin typeface="Comic Sans MS" pitchFamily="66" charset="0"/>
              </a:rPr>
              <a:t>Напади агресії</a:t>
            </a:r>
          </a:p>
          <a:p>
            <a:pPr algn="just"/>
            <a:r>
              <a:rPr lang="ru-RU" sz="1800" smtClean="0">
                <a:latin typeface="Comic Sans MS" pitchFamily="66" charset="0"/>
              </a:rPr>
              <a:t>Будь-яка невдача може викликати у дитини спалах гніву, спровокувати істерику, фізичну атаку. Агресія у дітей-аутистів може бути спрямована на інших і на самих себе, останнє зафіксовано у 30% хворих.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3276600"/>
            <a:ext cx="1822450" cy="2819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228600"/>
            <a:ext cx="7958137" cy="7175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ЧОМУ АУТИСТИ – ДІТИ ДОЩУ?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8625" y="2349500"/>
            <a:ext cx="8534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2532" name="Picture 9" descr="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 rot="393398">
            <a:off x="6480175" y="88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 rot="393398">
            <a:off x="533400" y="-215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1066800" y="1371600"/>
            <a:ext cx="7620000" cy="2678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"Людина дощу" - так називається відомий американський фільм, де головного героя звали Реймонд, а його брату Чарлі (Том Круз) у дитинстві чулося його ім'я як Rain Man (англ. Людина дощу). Реймонд був за сценарієм аутистом із феноменальними математи-</a:t>
            </a:r>
          </a:p>
          <a:p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чними здібностями. Він запросто робив</a:t>
            </a:r>
            <a:endParaRPr lang="ru-RU" sz="3200"/>
          </a:p>
        </p:txBody>
      </p:sp>
      <p:sp>
        <p:nvSpPr>
          <p:cNvPr id="22535" name="Rectangle 16"/>
          <p:cNvSpPr>
            <a:spLocks noChangeArrowheads="1"/>
          </p:cNvSpPr>
          <p:nvPr/>
        </p:nvSpPr>
        <p:spPr bwMode="auto">
          <a:xfrm>
            <a:off x="1290638" y="914400"/>
            <a:ext cx="2006600" cy="646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accent1"/>
                </a:solidFill>
                <a:latin typeface="Comic Sans MS" pitchFamily="66" charset="0"/>
              </a:rPr>
              <a:t>1 верс</a:t>
            </a:r>
            <a:r>
              <a:rPr lang="uk-UA" sz="3600">
                <a:solidFill>
                  <a:schemeClr val="accent1"/>
                </a:solidFill>
                <a:latin typeface="Comic Sans MS" pitchFamily="66" charset="0"/>
              </a:rPr>
              <a:t>ія</a:t>
            </a:r>
            <a:endParaRPr lang="ru-RU" sz="360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2536" name="Rectangle 18"/>
          <p:cNvSpPr>
            <a:spLocks noChangeArrowheads="1"/>
          </p:cNvSpPr>
          <p:nvPr/>
        </p:nvSpPr>
        <p:spPr bwMode="auto">
          <a:xfrm>
            <a:off x="1219200" y="6035675"/>
            <a:ext cx="7162800" cy="8302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Після цієї кінострічки з'явилася навіть фраза: «Генії це люди дощу».</a:t>
            </a:r>
            <a:endParaRPr lang="ru-RU" sz="240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22537" name="Rectangle 20"/>
          <p:cNvSpPr>
            <a:spLocks noChangeArrowheads="1"/>
          </p:cNvSpPr>
          <p:nvPr/>
        </p:nvSpPr>
        <p:spPr bwMode="auto">
          <a:xfrm>
            <a:off x="1066800" y="4025900"/>
            <a:ext cx="6019800" cy="19383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«в умі» найскладніші арифметичні розрахунки. Але водночас він, немов п'ятирічний малюк, не в змозі піти в магазин за покупками. Його блискуче грає Дастін Хоффман.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5863" y="377825"/>
            <a:ext cx="7958137" cy="7175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ЧОМУ АУТИСТИ – ДІТИ ДОЩУ?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8625" y="2349500"/>
            <a:ext cx="8534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4579" name="Picture 5" descr="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393398">
            <a:off x="6480175" y="88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393398">
            <a:off x="3581400" y="5251450"/>
            <a:ext cx="19478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393398">
            <a:off x="533400" y="-215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1295400" y="1787525"/>
            <a:ext cx="7315200" cy="41544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</a:t>
            </a:r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"Людьми дощу" їх звали ще задовго до однойменного фільму. Було помічено, що в більшості своїй аутисти дуже люблять дивитися на дощ - тільки без грози, грому та блискавки. Для прикладу: всі "нормальні" люди, коли хочеться побути наодинці, теж до дощу небайдужі.</a:t>
            </a:r>
          </a:p>
          <a:p>
            <a:pPr algn="just"/>
            <a:endParaRPr lang="ru-RU" sz="2400" b="0">
              <a:solidFill>
                <a:srgbClr val="0066CC"/>
              </a:solidFill>
              <a:latin typeface="Comic Sans MS" pitchFamily="66" charset="0"/>
            </a:endParaRPr>
          </a:p>
          <a:p>
            <a:pPr algn="just"/>
            <a:endParaRPr lang="ru-RU" sz="2400" b="0">
              <a:solidFill>
                <a:srgbClr val="0066CC"/>
              </a:solidFill>
              <a:latin typeface="Comic Sans MS" pitchFamily="66" charset="0"/>
            </a:endParaRPr>
          </a:p>
          <a:p>
            <a:pPr algn="just"/>
            <a:r>
              <a:rPr lang="ru-RU" sz="2400">
                <a:solidFill>
                  <a:srgbClr val="0066CC"/>
                </a:solidFill>
                <a:latin typeface="Comic Sans MS" pitchFamily="66" charset="0"/>
              </a:rPr>
              <a:t>Аутисти "наодинці" завжди...</a:t>
            </a:r>
          </a:p>
          <a:p>
            <a:endParaRPr lang="ru-RU" sz="240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1366838" y="1066800"/>
            <a:ext cx="2006600" cy="646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accent1"/>
                </a:solidFill>
                <a:latin typeface="Comic Sans MS" pitchFamily="66" charset="0"/>
              </a:rPr>
              <a:t>2 версія</a:t>
            </a:r>
          </a:p>
        </p:txBody>
      </p:sp>
      <p:pic>
        <p:nvPicPr>
          <p:cNvPr id="2458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43363"/>
            <a:ext cx="3048000" cy="2738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24585" name="Picture 14" descr="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228600" y="441960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5" descr="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393398">
            <a:off x="6480175" y="52578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437TGp_bizpeople_light_ani</Template>
  <TotalTime>626</TotalTime>
  <Words>1798</Words>
  <Application>Microsoft Office PowerPoint</Application>
  <PresentationFormat>Экран (4:3)</PresentationFormat>
  <Paragraphs>152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437TGp_bizpeople_light_ani</vt:lpstr>
      <vt:lpstr> Загадка третього тисячоліття «Діти дощу»</vt:lpstr>
      <vt:lpstr>Слайд 2</vt:lpstr>
      <vt:lpstr>СТАТИСТИКА</vt:lpstr>
      <vt:lpstr>АУТИСТИ – ДІТИ ДОЩУ</vt:lpstr>
      <vt:lpstr>   Причини аутизму:</vt:lpstr>
      <vt:lpstr>На що батькам потрібно звернути увагу: </vt:lpstr>
      <vt:lpstr>На що батькам потрібно звернути увагу:</vt:lpstr>
      <vt:lpstr> ЧОМУ АУТИСТИ – ДІТИ ДОЩУ?</vt:lpstr>
      <vt:lpstr> ЧОМУ АУТИСТИ – ДІТИ ДОЩУ?</vt:lpstr>
      <vt:lpstr>Які вони, дорослі «люди дощу»?</vt:lpstr>
      <vt:lpstr>Які вони, дорослі «люди дощу»?</vt:lpstr>
      <vt:lpstr>АУТИЗМ:</vt:lpstr>
      <vt:lpstr>Тоні Брекстон</vt:lpstr>
      <vt:lpstr>Сильвестр Сталлоне</vt:lpstr>
      <vt:lpstr>Наталія Водянова</vt:lpstr>
      <vt:lpstr>Джон Траволта</vt:lpstr>
      <vt:lpstr>Константин Меладзе</vt:lpstr>
      <vt:lpstr>Анна Нетрбко</vt:lpstr>
      <vt:lpstr>Слайд 19</vt:lpstr>
      <vt:lpstr>Форми шкільної освіти, показані дітям з аутизмом</vt:lpstr>
      <vt:lpstr>Особливі освітні потреби дітей з аутизмом</vt:lpstr>
      <vt:lpstr>Особливі освітні потреби дітей з аутизмом</vt:lpstr>
      <vt:lpstr>Особливі освітні потреби дітей з аутизмом</vt:lpstr>
      <vt:lpstr>ОСОБЛИВОСТІ ОРГАНІЗАЦІЇ ПРОЦЕСУ НАВЧАННЯ АУТИЧНОЇ ДИТИНИ 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Админ</cp:lastModifiedBy>
  <cp:revision>99</cp:revision>
  <cp:lastPrinted>1601-01-01T00:00:00Z</cp:lastPrinted>
  <dcterms:created xsi:type="dcterms:W3CDTF">1601-01-01T00:00:00Z</dcterms:created>
  <dcterms:modified xsi:type="dcterms:W3CDTF">2024-03-10T16:34:17Z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