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7"/>
  </p:notesMasterIdLst>
  <p:sldIdLst>
    <p:sldId id="256" r:id="rId3"/>
    <p:sldId id="271" r:id="rId4"/>
    <p:sldId id="260" r:id="rId5"/>
    <p:sldId id="285" r:id="rId6"/>
    <p:sldId id="261" r:id="rId7"/>
    <p:sldId id="258" r:id="rId8"/>
    <p:sldId id="262" r:id="rId9"/>
    <p:sldId id="265" r:id="rId10"/>
    <p:sldId id="286" r:id="rId11"/>
    <p:sldId id="287" r:id="rId12"/>
    <p:sldId id="288" r:id="rId13"/>
    <p:sldId id="289" r:id="rId14"/>
    <p:sldId id="290" r:id="rId15"/>
    <p:sldId id="275" r:id="rId16"/>
    <p:sldId id="276" r:id="rId17"/>
    <p:sldId id="282" r:id="rId18"/>
    <p:sldId id="283" r:id="rId19"/>
    <p:sldId id="291" r:id="rId20"/>
    <p:sldId id="284" r:id="rId21"/>
    <p:sldId id="292" r:id="rId22"/>
    <p:sldId id="293" r:id="rId23"/>
    <p:sldId id="270" r:id="rId24"/>
    <p:sldId id="294" r:id="rId25"/>
    <p:sldId id="295" r:id="rId26"/>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7"/>
  </p:normalViewPr>
  <p:slideViewPr>
    <p:cSldViewPr showGuides="1">
      <p:cViewPr varScale="1">
        <p:scale>
          <a:sx n="102" d="100"/>
          <a:sy n="102" d="100"/>
        </p:scale>
        <p:origin x="26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notesMaster" Target="notesMasters/notesMaster1.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B3F6321D-1D4C-4C77-86B3-98CAB734943A}" type="datetimeFigureOut">
              <a:rPr kumimoji="0" lang="ru-RU" sz="1200" b="0" i="0" u="none" strike="noStrike" kern="1200" cap="none" spc="0" normalizeH="0" baseline="0" noProof="0">
                <a:ln>
                  <a:noFill/>
                </a:ln>
                <a:solidFill>
                  <a:schemeClr val="tx1"/>
                </a:solidFill>
                <a:effectLst/>
                <a:uLnTx/>
                <a:uFillTx/>
                <a:latin typeface="+mn-lt"/>
                <a:ea typeface="+mn-ea"/>
                <a:cs typeface="+mn-cs"/>
              </a:rPr>
            </a:fld>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Образец текста</a:t>
            </a:r>
            <a:endParaRPr kumimoji="0" lang="ru-RU"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Второй уровень</a:t>
            </a:r>
            <a:endParaRPr kumimoji="0" lang="ru-RU"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Третий уровень</a:t>
            </a:r>
            <a:endParaRPr kumimoji="0" lang="ru-RU"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Четвертый уровень</a:t>
            </a:r>
            <a:endParaRPr kumimoji="0" lang="ru-RU"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Пятый уровень</a:t>
            </a: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lvl1pPr algn="r" eaLnBrk="1" hangingPunct="1">
              <a:defRPr sz="1200">
                <a:latin typeface="Calibri" panose="020F050202020403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DE798452-9AEA-49D1-B08E-57221AF0B803}" type="slidenum">
              <a:rPr kumimoji="0" lang="ru-RU" altLang="ru-RU" sz="1200" b="0" i="0" u="none" strike="noStrike" kern="1200" cap="none" spc="0" normalizeH="0" baseline="0" noProof="0">
                <a:ln>
                  <a:noFill/>
                </a:ln>
                <a:solidFill>
                  <a:schemeClr val="tx1"/>
                </a:solidFill>
                <a:effectLst/>
                <a:uLnTx/>
                <a:uFillTx/>
                <a:latin typeface="Calibri" panose="020F0502020204030204" pitchFamily="34" charset="0"/>
                <a:ea typeface="+mn-ea"/>
                <a:cs typeface="+mn-cs"/>
              </a:rPr>
            </a:fld>
            <a:endParaRPr kumimoji="0" lang="ru-RU" altLang="ru-RU" sz="1200" b="0" i="0" u="none" strike="noStrike" kern="1200" cap="none" spc="0" normalizeH="0" baseline="0" noProof="0">
              <a:ln>
                <a:noFill/>
              </a:ln>
              <a:solidFill>
                <a:schemeClr val="tx1"/>
              </a:solidFill>
              <a:effectLst/>
              <a:uLnTx/>
              <a:uFillTx/>
              <a:latin typeface="Calibri" panose="020F0502020204030204" pitchFamily="34" charset="0"/>
              <a:ea typeface="+mn-ea"/>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ru-RU" smtClean="0"/>
              <a:t>Образец заголовка</a:t>
            </a:r>
            <a:endParaRPr lang="en-US"/>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2" name="Замещающая дата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7B418F5D-48FB-4DD9-9DCC-82D0A8D56649}"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3" name="Замещающий нижний колонтитул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4" name="Замещающий номер слайда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EB8554F-2A81-49EF-996F-F26C1BB5D0FA}"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4" name="Замещающая дата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7B418F5D-48FB-4DD9-9DCC-82D0A8D56649}"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EB8554F-2A81-49EF-996F-F26C1BB5D0FA}"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4" name="Замещающая дата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7B418F5D-48FB-4DD9-9DCC-82D0A8D56649}"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EB8554F-2A81-49EF-996F-F26C1BB5D0FA}"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4" name="Замещающая дата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7B418F5D-48FB-4DD9-9DCC-82D0A8D56649}"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EB8554F-2A81-49EF-996F-F26C1BB5D0FA}"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1"/>
          </p:nvPr>
        </p:nvSpPr>
        <p:spPr>
          <a:xfrm>
            <a:off x="1600200" y="2507786"/>
            <a:ext cx="7086600" cy="1509712"/>
          </a:xfrm>
        </p:spPr>
        <p:txBody>
          <a:bodyPr/>
          <a:lstStyle>
            <a:lvl1pPr marL="73025"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endParaRPr lang="ru-RU" smtClean="0"/>
          </a:p>
        </p:txBody>
      </p:sp>
      <p:sp>
        <p:nvSpPr>
          <p:cNvPr id="7" name="Дата 3"/>
          <p:cNvSpPr>
            <a:spLocks noGrp="1"/>
          </p:cNvSpPr>
          <p:nvPr>
            <p:ph type="dt" sz="half" idx="2"/>
          </p:nvPr>
        </p:nvSpPr>
        <p:spPr>
          <a:xfrm>
            <a:off x="457200" y="6416675"/>
            <a:ext cx="2133600" cy="365125"/>
          </a:xfrm>
          <a:prstGeom prst="rect">
            <a:avLst/>
          </a:prstGeom>
        </p:spPr>
        <p:txBody>
          <a:bodyPr vert="horz"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6B9A2AD5-82DB-4803-AF68-B654A7B39F42}"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8" name="Нижний колонтитул 4"/>
          <p:cNvSpPr>
            <a:spLocks noGrp="1"/>
          </p:cNvSpPr>
          <p:nvPr>
            <p:ph type="ftr" sz="quarter" idx="3"/>
          </p:nvPr>
        </p:nvSpPr>
        <p:spPr>
          <a:xfrm>
            <a:off x="3124200" y="6416675"/>
            <a:ext cx="2895600" cy="365125"/>
          </a:xfrm>
          <a:prstGeom prst="rect">
            <a:avLst/>
          </a:prstGeom>
        </p:spPr>
        <p:txBody>
          <a:bodyPr vert="horz" anchor="b"/>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9" name="Номер слайда 5"/>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7DDB7A02-272E-4A19-8208-9EAF9A0D2EF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5" name="Замещающая дата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7B418F5D-48FB-4DD9-9DCC-82D0A8D56649}"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EB8554F-2A81-49EF-996F-F26C1BB5D0FA}"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endParaRPr lang="ru-RU" smtClean="0"/>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endParaRPr lang="ru-RU" smtClean="0"/>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7" name="Замещающая дата 6"/>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7B418F5D-48FB-4DD9-9DCC-82D0A8D56649}"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8" name="Замещающий нижний колонтитул 7"/>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9" name="Замещающий номер слайда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EB8554F-2A81-49EF-996F-F26C1BB5D0FA}"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Замещающая дата 2"/>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7B418F5D-48FB-4DD9-9DCC-82D0A8D56649}"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4" name="Замещающий нижний колонтитул 3"/>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5" name="Замещающий номер слайда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EB8554F-2A81-49EF-996F-F26C1BB5D0FA}"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Замещающая дата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7B418F5D-48FB-4DD9-9DCC-82D0A8D56649}"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3" name="Замещающий нижний колонтитул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4" name="Замещающий номер слайда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EB8554F-2A81-49EF-996F-F26C1BB5D0FA}"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ru-RU" smtClean="0"/>
              <a:t>Образец заголовка</a:t>
            </a:r>
            <a:endParaRPr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endParaRPr lang="ru-RU" smtClean="0"/>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a:p>
        </p:txBody>
      </p:sp>
      <p:sp>
        <p:nvSpPr>
          <p:cNvPr id="5" name="Замещающая дата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7B418F5D-48FB-4DD9-9DCC-82D0A8D56649}"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EB8554F-2A81-49EF-996F-F26C1BB5D0FA}"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normAutofit/>
          </a:bodyPr>
          <a:lstStyle>
            <a:lvl1pPr indent="0">
              <a:buNone/>
              <a:defRPr sz="3200"/>
            </a:lvl1pPr>
          </a:lstStyle>
          <a:p>
            <a:pPr marL="548005" marR="0" lvl="0" indent="0" algn="l"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ru-RU" sz="3200" b="0" i="0" u="none" strike="noStrike" kern="1200" cap="none" spc="0" normalizeH="0" baseline="0" noProof="0" smtClean="0">
                <a:ln>
                  <a:noFill/>
                </a:ln>
                <a:solidFill>
                  <a:schemeClr val="lt1"/>
                </a:solidFill>
                <a:effectLst/>
                <a:uLnTx/>
                <a:uFillTx/>
                <a:latin typeface="+mn-lt"/>
                <a:ea typeface="+mn-ea"/>
                <a:cs typeface="+mn-cs"/>
              </a:rPr>
              <a:t>Вставка рисунка</a:t>
            </a:r>
            <a:endParaRPr kumimoji="0" lang="en-US" sz="3200" b="0" i="0" u="none" strike="noStrike" kern="1200" cap="none" spc="0" normalizeH="0" baseline="0" noProof="0" dirty="0">
              <a:ln>
                <a:noFill/>
              </a:ln>
              <a:solidFill>
                <a:schemeClr val="lt1"/>
              </a:solidFill>
              <a:effectLst/>
              <a:uLnTx/>
              <a:uFillTx/>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ru-RU" smtClean="0"/>
              <a:t>Образец текста</a:t>
            </a:r>
            <a:endParaRPr lang="ru-RU" smtClean="0"/>
          </a:p>
        </p:txBody>
      </p:sp>
      <p:sp>
        <p:nvSpPr>
          <p:cNvPr id="5" name="Замещающая дата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7B418F5D-48FB-4DD9-9DCC-82D0A8D56649}"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EB8554F-2A81-49EF-996F-F26C1BB5D0FA}"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ru-RU" smtClean="0"/>
              <a:t>Образец заголовка</a:t>
            </a:r>
            <a:endParaRPr lang="en-US"/>
          </a:p>
        </p:txBody>
      </p:sp>
      <p:sp>
        <p:nvSpPr>
          <p:cNvPr id="1027" name="Текст 12"/>
          <p:cNvSpPr>
            <a:spLocks noGrp="1"/>
          </p:cNvSpPr>
          <p:nvPr>
            <p:ph type="body" idx="1"/>
          </p:nvPr>
        </p:nvSpPr>
        <p:spPr>
          <a:xfrm>
            <a:off x="457200" y="1600200"/>
            <a:ext cx="8229600" cy="4708525"/>
          </a:xfrm>
          <a:prstGeom prst="rect">
            <a:avLst/>
          </a:prstGeom>
          <a:noFill/>
          <a:ln w="9525">
            <a:noFill/>
          </a:ln>
        </p:spPr>
        <p:txBody>
          <a:bodyPr/>
          <a:p>
            <a:pPr lvl="0"/>
            <a:r>
              <a:rPr lang="ru-RU" altLang="ru-RU" dirty="0"/>
              <a:t>Образец текста</a:t>
            </a:r>
            <a:endParaRPr lang="ru-RU" altLang="ru-RU" dirty="0"/>
          </a:p>
          <a:p>
            <a:pPr lvl="1"/>
            <a:r>
              <a:rPr lang="ru-RU" altLang="ru-RU" dirty="0"/>
              <a:t>Второй уровень</a:t>
            </a:r>
            <a:endParaRPr lang="ru-RU" altLang="ru-RU" dirty="0"/>
          </a:p>
          <a:p>
            <a:pPr lvl="2"/>
            <a:r>
              <a:rPr lang="ru-RU" altLang="ru-RU" dirty="0"/>
              <a:t>Третий уровень</a:t>
            </a:r>
            <a:endParaRPr lang="ru-RU" altLang="ru-RU" dirty="0"/>
          </a:p>
          <a:p>
            <a:pPr lvl="3"/>
            <a:r>
              <a:rPr lang="ru-RU" altLang="ru-RU" dirty="0"/>
              <a:t>Четвертый уровень</a:t>
            </a:r>
            <a:endParaRPr lang="ru-RU" altLang="ru-RU" dirty="0"/>
          </a:p>
          <a:p>
            <a:pPr lvl="4"/>
            <a:r>
              <a:rPr lang="ru-RU" altLang="ru-RU" dirty="0"/>
              <a:t>Пятый уровень</a:t>
            </a:r>
            <a:endParaRPr lang="en-US" altLang="ru-RU" dirty="0"/>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a:solidFill>
                  <a:schemeClr val="tx1">
                    <a:shade val="50000"/>
                  </a:scheme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7B418F5D-48FB-4DD9-9DCC-82D0A8D56649}"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lstStyle>
            <a:lvl1pPr algn="r" eaLnBrk="1" hangingPunct="1">
              <a:defRPr sz="1200">
                <a:solidFill>
                  <a:srgbClr val="BCBCBC"/>
                </a:solidFill>
                <a:latin typeface="Book Antiqua" panose="02040602050305030304" pitchFamily="18"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7EB8554F-2A81-49EF-996F-F26C1BB5D0FA}"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anose="020B0602030504020204" pitchFamily="34" charset="0"/>
        </a:defRPr>
      </a:lvl2pPr>
      <a:lvl3pPr algn="ctr" rtl="0" eaLnBrk="0" fontAlgn="base" hangingPunct="0">
        <a:spcBef>
          <a:spcPct val="0"/>
        </a:spcBef>
        <a:spcAft>
          <a:spcPct val="0"/>
        </a:spcAft>
        <a:defRPr sz="4100" b="1">
          <a:solidFill>
            <a:schemeClr val="tx1"/>
          </a:solidFill>
          <a:latin typeface="Lucida Sans" panose="020B0602030504020204" pitchFamily="34" charset="0"/>
        </a:defRPr>
      </a:lvl3pPr>
      <a:lvl4pPr algn="ctr" rtl="0" eaLnBrk="0" fontAlgn="base" hangingPunct="0">
        <a:spcBef>
          <a:spcPct val="0"/>
        </a:spcBef>
        <a:spcAft>
          <a:spcPct val="0"/>
        </a:spcAft>
        <a:defRPr sz="4100" b="1">
          <a:solidFill>
            <a:schemeClr val="tx1"/>
          </a:solidFill>
          <a:latin typeface="Lucida Sans" panose="020B0602030504020204" pitchFamily="34" charset="0"/>
        </a:defRPr>
      </a:lvl4pPr>
      <a:lvl5pPr algn="ctr" rtl="0" eaLnBrk="0" fontAlgn="base" hangingPunct="0">
        <a:spcBef>
          <a:spcPct val="0"/>
        </a:spcBef>
        <a:spcAft>
          <a:spcPct val="0"/>
        </a:spcAft>
        <a:defRPr sz="4100" b="1">
          <a:solidFill>
            <a:schemeClr val="tx1"/>
          </a:solidFill>
          <a:latin typeface="Lucida Sans" panose="020B0602030504020204" pitchFamily="34" charset="0"/>
        </a:defRPr>
      </a:lvl5pPr>
      <a:lvl6pPr marL="457200" algn="ctr" rtl="0" fontAlgn="base">
        <a:spcBef>
          <a:spcPct val="0"/>
        </a:spcBef>
        <a:spcAft>
          <a:spcPct val="0"/>
        </a:spcAft>
        <a:defRPr sz="4100" b="1">
          <a:solidFill>
            <a:schemeClr val="tx1"/>
          </a:solidFill>
          <a:latin typeface="Lucida Sans" panose="020B0602030504020204" pitchFamily="34" charset="0"/>
        </a:defRPr>
      </a:lvl6pPr>
      <a:lvl7pPr marL="914400" algn="ctr" rtl="0" fontAlgn="base">
        <a:spcBef>
          <a:spcPct val="0"/>
        </a:spcBef>
        <a:spcAft>
          <a:spcPct val="0"/>
        </a:spcAft>
        <a:defRPr sz="4100" b="1">
          <a:solidFill>
            <a:schemeClr val="tx1"/>
          </a:solidFill>
          <a:latin typeface="Lucida Sans" panose="020B0602030504020204" pitchFamily="34" charset="0"/>
        </a:defRPr>
      </a:lvl7pPr>
      <a:lvl8pPr marL="1371600" algn="ctr" rtl="0" fontAlgn="base">
        <a:spcBef>
          <a:spcPct val="0"/>
        </a:spcBef>
        <a:spcAft>
          <a:spcPct val="0"/>
        </a:spcAft>
        <a:defRPr sz="4100" b="1">
          <a:solidFill>
            <a:schemeClr val="tx1"/>
          </a:solidFill>
          <a:latin typeface="Lucida Sans" panose="020B0602030504020204" pitchFamily="34" charset="0"/>
        </a:defRPr>
      </a:lvl8pPr>
      <a:lvl9pPr marL="1828800" algn="ctr" rtl="0" fontAlgn="base">
        <a:spcBef>
          <a:spcPct val="0"/>
        </a:spcBef>
        <a:spcAft>
          <a:spcPct val="0"/>
        </a:spcAft>
        <a:defRPr sz="4100" b="1">
          <a:solidFill>
            <a:schemeClr val="tx1"/>
          </a:solidFill>
          <a:latin typeface="Lucida Sans" panose="020B0602030504020204" pitchFamily="34" charset="0"/>
        </a:defRPr>
      </a:lvl9pPr>
    </p:titleStyle>
    <p:body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vl6pPr marL="1764665" indent="-182880" algn="l" rtl="0" eaLnBrk="1" latinLnBrk="0" hangingPunct="1">
        <a:spcBef>
          <a:spcPct val="20000"/>
        </a:spcBef>
        <a:buClr>
          <a:schemeClr val="tx1"/>
        </a:buClr>
        <a:buFont typeface="Wingdings 3" panose="05040102010807070707"/>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panose="05020102010507070707"/>
        <a:buChar char=""/>
        <a:defRPr kumimoji="0" sz="1600" kern="1200">
          <a:solidFill>
            <a:schemeClr val="tx1"/>
          </a:solidFill>
          <a:latin typeface="+mn-lt"/>
          <a:ea typeface="+mn-ea"/>
          <a:cs typeface="+mn-cs"/>
        </a:defRPr>
      </a:lvl7pPr>
      <a:lvl8pPr marL="2167255" indent="-182880" algn="l" rtl="0" eaLnBrk="1" latinLnBrk="0" hangingPunct="1">
        <a:spcBef>
          <a:spcPct val="20000"/>
        </a:spcBef>
        <a:buClr>
          <a:schemeClr val="tx1"/>
        </a:buClr>
        <a:buFont typeface="Wingdings 2" panose="05020102010507070707"/>
        <a:buChar char=""/>
        <a:defRPr kumimoji="0" sz="1400" kern="1200">
          <a:solidFill>
            <a:schemeClr val="tx1"/>
          </a:solidFill>
          <a:latin typeface="+mn-lt"/>
          <a:ea typeface="+mn-ea"/>
          <a:cs typeface="+mn-cs"/>
        </a:defRPr>
      </a:lvl8pPr>
      <a:lvl9pPr marL="2368550" indent="-182880" algn="l" rtl="0" eaLnBrk="1" latinLnBrk="0" hangingPunct="1">
        <a:spcBef>
          <a:spcPct val="20000"/>
        </a:spcBef>
        <a:buClr>
          <a:schemeClr val="tx1"/>
        </a:buClr>
        <a:buFont typeface="Wingdings 2" panose="05020102010507070707"/>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png"/><Relationship Id="rId1" Type="http://schemas.openxmlformats.org/officeDocument/2006/relationships/image" Target="../media/image3.jpe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8194" name="Заголовок 1"/>
          <p:cNvSpPr>
            <a:spLocks noGrp="1"/>
          </p:cNvSpPr>
          <p:nvPr>
            <p:ph type="ctrTitle"/>
          </p:nvPr>
        </p:nvSpPr>
        <p:spPr bwMode="auto">
          <a:xfrm>
            <a:off x="4713" y="411270"/>
            <a:ext cx="9139287" cy="807930"/>
          </a:xfrm>
          <a:solidFill>
            <a:srgbClr val="00B0F0"/>
          </a:solidFill>
          <a:ln>
            <a:noFill/>
          </a:ln>
          <a:effectLst/>
          <a:sp3d prstMaterial="plastic"/>
        </p:spPr>
        <p:txBody>
          <a:bodyPr vert="horz" wrap="square" lIns="91440" tIns="45720" rIns="91440" bIns="45720" numCol="1" anchor="b" anchorCtr="0" compatLnSpc="1">
            <a:normAutofit/>
            <a:scene3d>
              <a:camera prst="orthographicFront"/>
              <a:lightRig rig="soft" dir="t">
                <a:rot lat="0" lon="0" rev="1722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uk-UA" altLang="uk-UA" sz="2000" b="1" i="0" u="none" strike="noStrike" kern="1200" cap="all" spc="0" normalizeH="0" baseline="0" noProof="0" dirty="0">
                <a:ln w="6350">
                  <a:noFill/>
                </a:ln>
                <a:solidFill>
                  <a:schemeClr val="bg2">
                    <a:lumMod val="50000"/>
                  </a:schemeClr>
                </a:solidFill>
                <a:effectLst>
                  <a:outerShdw blurRad="127000" dist="200000" dir="2700000" algn="tl" rotWithShape="0">
                    <a:srgbClr val="000000">
                      <a:alpha val="30000"/>
                    </a:srgbClr>
                  </a:outerShdw>
                </a:effectLst>
                <a:uLnTx/>
                <a:uFillTx/>
                <a:latin typeface="Palatino Linotype" panose="02040502050505030304" pitchFamily="18" charset="0"/>
                <a:ea typeface="+mj-ea"/>
                <a:cs typeface="Times New Roman" panose="02020603050405020304" pitchFamily="18" charset="0"/>
              </a:rPr>
              <a:t>Лекція з навчальної дисципліни «</a:t>
            </a:r>
            <a:r>
              <a:rPr kumimoji="0" lang="uk-UA" altLang="uk-UA" sz="2000" b="1" i="0" u="none" strike="noStrike" kern="1200" cap="all" spc="0" normalizeH="0" baseline="0" noProof="0" dirty="0" smtClean="0">
                <a:ln w="6350">
                  <a:noFill/>
                </a:ln>
                <a:solidFill>
                  <a:schemeClr val="bg2">
                    <a:lumMod val="50000"/>
                  </a:schemeClr>
                </a:solidFill>
                <a:effectLst>
                  <a:outerShdw blurRad="127000" dist="200000" dir="2700000" algn="tl" rotWithShape="0">
                    <a:srgbClr val="000000">
                      <a:alpha val="30000"/>
                    </a:srgbClr>
                  </a:outerShdw>
                </a:effectLst>
                <a:uLnTx/>
                <a:uFillTx/>
                <a:latin typeface="Palatino Linotype" panose="02040502050505030304" pitchFamily="18" charset="0"/>
                <a:ea typeface="+mj-ea"/>
                <a:cs typeface="Times New Roman" panose="02020603050405020304" pitchFamily="18" charset="0"/>
              </a:rPr>
              <a:t>Товарознавство»</a:t>
            </a:r>
            <a:endParaRPr kumimoji="0" lang="ru-RU" altLang="uk-UA" sz="2000" b="1" i="0" u="none" strike="noStrike" kern="1200" cap="all" spc="0" normalizeH="0" baseline="0" noProof="0" dirty="0" smtClean="0">
              <a:ln w="6350">
                <a:noFill/>
              </a:ln>
              <a:solidFill>
                <a:schemeClr val="bg2">
                  <a:lumMod val="50000"/>
                </a:schemeClr>
              </a:solidFill>
              <a:effectLst/>
              <a:uLnTx/>
              <a:uFillTx/>
              <a:latin typeface="Times New Roman" panose="02020603050405020304" pitchFamily="18" charset="0"/>
              <a:ea typeface="+mj-ea"/>
              <a:cs typeface="Times New Roman" panose="02020603050405020304" pitchFamily="18" charset="0"/>
            </a:endParaRPr>
          </a:p>
        </p:txBody>
      </p:sp>
      <p:sp>
        <p:nvSpPr>
          <p:cNvPr id="3076" name="Прямоугольник 5"/>
          <p:cNvSpPr>
            <a:spLocks noChangeArrowheads="1"/>
          </p:cNvSpPr>
          <p:nvPr/>
        </p:nvSpPr>
        <p:spPr bwMode="auto">
          <a:xfrm>
            <a:off x="838200" y="1981200"/>
            <a:ext cx="7993063" cy="461963"/>
          </a:xfrm>
          <a:prstGeom prst="rect">
            <a:avLst/>
          </a:prstGeom>
          <a:noFill/>
          <a:ln w="9525">
            <a:noFill/>
            <a:miter lim="800000"/>
          </a:ln>
        </p:spPr>
        <p:txBody>
          <a:bodyPr>
            <a:spAutoFit/>
          </a:bodyPr>
          <a:p>
            <a:pPr algn="ctr" eaLnBrk="1" hangingPunct="1">
              <a:buNone/>
            </a:pPr>
            <a:r>
              <a:rPr lang="ru-RU" altLang="uk-UA" sz="2400" b="1" dirty="0">
                <a:solidFill>
                  <a:schemeClr val="bg1"/>
                </a:solidFill>
                <a:latin typeface="Times New Roman" panose="02020603050405020304" pitchFamily="18" charset="0"/>
                <a:cs typeface="Times New Roman" panose="02020603050405020304" pitchFamily="18" charset="0"/>
              </a:rPr>
              <a:t>ТЕМА</a:t>
            </a:r>
            <a:r>
              <a:rPr lang="uk-UA" altLang="uk-UA" sz="2400" b="1" dirty="0">
                <a:solidFill>
                  <a:schemeClr val="bg1"/>
                </a:solidFill>
                <a:latin typeface="Times New Roman" panose="02020603050405020304" pitchFamily="18" charset="0"/>
                <a:cs typeface="Times New Roman" panose="02020603050405020304" pitchFamily="18" charset="0"/>
              </a:rPr>
              <a:t>:</a:t>
            </a:r>
            <a:r>
              <a:rPr lang="ru-RU" altLang="uk-UA" sz="2400" b="1" dirty="0">
                <a:solidFill>
                  <a:schemeClr val="bg1"/>
                </a:solidFill>
                <a:latin typeface="Times New Roman" panose="02020603050405020304" pitchFamily="18" charset="0"/>
                <a:cs typeface="Times New Roman" panose="02020603050405020304" pitchFamily="18" charset="0"/>
              </a:rPr>
              <a:t> «</a:t>
            </a:r>
            <a:r>
              <a:rPr lang="uk-UA" altLang="x-none" sz="2400" b="1" dirty="0">
                <a:solidFill>
                  <a:schemeClr val="bg1"/>
                </a:solidFill>
                <a:latin typeface="Times New Roman" panose="02020603050405020304" pitchFamily="18" charset="0"/>
              </a:rPr>
              <a:t>СТАНДАРТИЗАЦІЯ ТОВАРІВ</a:t>
            </a:r>
            <a:r>
              <a:rPr lang="en-US" altLang="uk-UA" sz="2400" b="1" dirty="0">
                <a:solidFill>
                  <a:schemeClr val="bg1"/>
                </a:solidFill>
                <a:latin typeface="Book Antiqua" panose="02040602050305030304" pitchFamily="18" charset="0"/>
                <a:cs typeface="Times New Roman" panose="02020603050405020304" pitchFamily="18" charset="0"/>
              </a:rPr>
              <a:t>»</a:t>
            </a:r>
            <a:endParaRPr lang="en-US" altLang="uk-UA" sz="2400" b="1" dirty="0">
              <a:solidFill>
                <a:schemeClr val="bg1"/>
              </a:solidFill>
              <a:latin typeface="Book Antiqua" panose="02040602050305030304" pitchFamily="18" charset="0"/>
              <a:ea typeface="Times New Roman" panose="02020603050405020304" pitchFamily="18" charset="0"/>
            </a:endParaRPr>
          </a:p>
        </p:txBody>
      </p:sp>
      <p:sp>
        <p:nvSpPr>
          <p:cNvPr id="4100" name="TextBox 6"/>
          <p:cNvSpPr txBox="1"/>
          <p:nvPr/>
        </p:nvSpPr>
        <p:spPr>
          <a:xfrm>
            <a:off x="914400" y="2819400"/>
            <a:ext cx="7772400" cy="2170113"/>
          </a:xfrm>
          <a:prstGeom prst="rect">
            <a:avLst/>
          </a:prstGeom>
          <a:noFill/>
          <a:ln w="9525">
            <a:noFill/>
          </a:ln>
        </p:spPr>
        <p:txBody>
          <a:bodyPr>
            <a:sp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eaLnBrk="1" hangingPunct="1">
              <a:lnSpc>
                <a:spcPct val="150000"/>
              </a:lnSpc>
              <a:spcBef>
                <a:spcPct val="0"/>
              </a:spcBef>
              <a:buClrTx/>
              <a:buSzTx/>
              <a:buFontTx/>
              <a:buNone/>
            </a:pPr>
            <a:r>
              <a:rPr lang="uk-UA" altLang="ru-RU" sz="1800" b="1" dirty="0">
                <a:solidFill>
                  <a:schemeClr val="bg1"/>
                </a:solidFill>
                <a:latin typeface="Times New Roman" panose="02020603050405020304" pitchFamily="18" charset="0"/>
              </a:rPr>
              <a:t>План лекції:</a:t>
            </a:r>
            <a:endParaRPr lang="uk-UA" altLang="ru-RU" sz="1800" b="1" dirty="0">
              <a:solidFill>
                <a:schemeClr val="bg1"/>
              </a:solidFill>
              <a:latin typeface="Times New Roman" panose="02020603050405020304" pitchFamily="18" charset="0"/>
            </a:endParaRPr>
          </a:p>
          <a:p>
            <a:pPr marL="0" lvl="0" indent="0" eaLnBrk="1" hangingPunct="1">
              <a:lnSpc>
                <a:spcPct val="150000"/>
              </a:lnSpc>
              <a:spcBef>
                <a:spcPct val="0"/>
              </a:spcBef>
              <a:buClrTx/>
              <a:buSzTx/>
              <a:buFontTx/>
              <a:buNone/>
            </a:pPr>
            <a:r>
              <a:rPr lang="uk-UA" altLang="ru-RU" sz="1800" dirty="0">
                <a:solidFill>
                  <a:schemeClr val="bg1"/>
                </a:solidFill>
                <a:latin typeface="Times New Roman" panose="02020603050405020304" pitchFamily="18" charset="0"/>
              </a:rPr>
              <a:t>1. Сутність та основні поняття у сфері стандартизації. </a:t>
            </a:r>
            <a:endParaRPr lang="uk-UA" altLang="ru-RU" sz="1800" dirty="0">
              <a:solidFill>
                <a:schemeClr val="bg1"/>
              </a:solidFill>
              <a:latin typeface="Times New Roman" panose="02020603050405020304" pitchFamily="18" charset="0"/>
            </a:endParaRPr>
          </a:p>
          <a:p>
            <a:pPr marL="0" lvl="0" indent="0" eaLnBrk="1" hangingPunct="1">
              <a:lnSpc>
                <a:spcPct val="150000"/>
              </a:lnSpc>
              <a:spcBef>
                <a:spcPct val="0"/>
              </a:spcBef>
              <a:buClrTx/>
              <a:buSzTx/>
              <a:buFontTx/>
              <a:buNone/>
            </a:pPr>
            <a:r>
              <a:rPr lang="uk-UA" altLang="ru-RU" sz="1800" dirty="0">
                <a:solidFill>
                  <a:schemeClr val="bg1"/>
                </a:solidFill>
                <a:latin typeface="Times New Roman" panose="02020603050405020304" pitchFamily="18" charset="0"/>
              </a:rPr>
              <a:t>2. Принципи стандартизації.</a:t>
            </a:r>
            <a:endParaRPr lang="uk-UA" altLang="ru-RU" sz="1800" dirty="0">
              <a:solidFill>
                <a:schemeClr val="bg1"/>
              </a:solidFill>
              <a:latin typeface="Times New Roman" panose="02020603050405020304" pitchFamily="18" charset="0"/>
            </a:endParaRPr>
          </a:p>
          <a:p>
            <a:pPr marL="0" lvl="0" indent="0" eaLnBrk="1" hangingPunct="1">
              <a:lnSpc>
                <a:spcPct val="150000"/>
              </a:lnSpc>
              <a:spcBef>
                <a:spcPct val="0"/>
              </a:spcBef>
              <a:buClrTx/>
              <a:buSzTx/>
              <a:buFontTx/>
              <a:buNone/>
            </a:pPr>
            <a:r>
              <a:rPr lang="uk-UA" altLang="ru-RU" sz="1800" dirty="0">
                <a:solidFill>
                  <a:schemeClr val="bg1"/>
                </a:solidFill>
                <a:latin typeface="Times New Roman" panose="02020603050405020304" pitchFamily="18" charset="0"/>
              </a:rPr>
              <a:t>3. Категорії нормативних документів зі стандартизації та види стандартів.</a:t>
            </a:r>
            <a:endParaRPr lang="uk-UA" altLang="ru-RU" sz="1800" dirty="0">
              <a:solidFill>
                <a:schemeClr val="bg1"/>
              </a:solidFill>
              <a:latin typeface="Times New Roman" panose="02020603050405020304" pitchFamily="18" charset="0"/>
            </a:endParaRPr>
          </a:p>
          <a:p>
            <a:pPr marL="0" lvl="0" indent="0" eaLnBrk="1" hangingPunct="1">
              <a:lnSpc>
                <a:spcPct val="150000"/>
              </a:lnSpc>
              <a:spcBef>
                <a:spcPct val="0"/>
              </a:spcBef>
              <a:buClrTx/>
              <a:buSzTx/>
              <a:buFontTx/>
              <a:buNone/>
            </a:pPr>
            <a:r>
              <a:rPr lang="uk-UA" altLang="ru-RU" sz="1800" dirty="0">
                <a:solidFill>
                  <a:schemeClr val="bg1"/>
                </a:solidFill>
                <a:latin typeface="Times New Roman" panose="02020603050405020304" pitchFamily="18" charset="0"/>
              </a:rPr>
              <a:t>4. Міжнародні та національна організації зі стандартизації.</a:t>
            </a:r>
            <a:endParaRPr lang="uk-UA" altLang="ru-RU" sz="1800" dirty="0">
              <a:solidFill>
                <a:schemeClr val="bg1"/>
              </a:solidFill>
              <a:latin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5" name="Прямоугольник 4"/>
          <p:cNvSpPr/>
          <p:nvPr/>
        </p:nvSpPr>
        <p:spPr>
          <a:xfrm>
            <a:off x="7620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Принципи стандартизації</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
        <p:nvSpPr>
          <p:cNvPr id="4" name="Скругленный прямоугольник 3"/>
          <p:cNvSpPr/>
          <p:nvPr/>
        </p:nvSpPr>
        <p:spPr>
          <a:xfrm>
            <a:off x="381000" y="2590800"/>
            <a:ext cx="8610600" cy="3657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1" i="1" u="none" strike="noStrike" kern="1200" cap="none" spc="0" normalizeH="0" baseline="0" noProof="0" dirty="0">
                <a:ln>
                  <a:noFill/>
                </a:ln>
                <a:solidFill>
                  <a:schemeClr val="bg1"/>
                </a:solidFill>
                <a:effectLst/>
                <a:uLnTx/>
                <a:uFillTx/>
                <a:latin typeface="+mn-lt"/>
                <a:ea typeface="+mn-ea"/>
                <a:cs typeface="+mn-cs"/>
              </a:rPr>
              <a:t>Принцип оптимальності </a:t>
            </a:r>
            <a:r>
              <a:rPr kumimoji="0" lang="uk-UA" sz="2000" b="0" i="0" u="none" strike="noStrike" kern="1200" cap="none" spc="0" normalizeH="0" baseline="0" noProof="0" dirty="0">
                <a:ln>
                  <a:noFill/>
                </a:ln>
                <a:solidFill>
                  <a:schemeClr val="bg1"/>
                </a:solidFill>
                <a:effectLst/>
                <a:uLnTx/>
                <a:uFillTx/>
                <a:latin typeface="+mn-lt"/>
                <a:ea typeface="+mn-ea"/>
                <a:cs typeface="+mn-cs"/>
              </a:rPr>
              <a:t>передбачає вироблення й прийняття НД, в яких наводяться правила, норми та вимоги, що забезпечують оптимальні для економіки втрати ресурсів: сировинних, матеріальних, енергетичних, трудових, соціальних. Під час вирішення різних завдань та проблем найвища результативність буде досягнута тоді, коли із великої кількості можливих варіантів, результатів або рішень будуть відібрані найбільш раціональні та економічні, тобто оптимальні варіанти, результати та рішення. Використання таких НД сприяє підвищенню ефективності виробництва та продуктивності праці.</a:t>
            </a:r>
            <a:endParaRPr kumimoji="0" lang="ru-RU" sz="2000" b="0" i="0" u="none" strike="noStrike" kern="1200" cap="none" spc="0" normalizeH="0" baseline="0" noProof="0" dirty="0">
              <a:ln>
                <a:noFill/>
              </a:ln>
              <a:solidFill>
                <a:schemeClr val="bg1"/>
              </a:solidFill>
              <a:effectLst/>
              <a:uLnTx/>
              <a:uFillTx/>
              <a:latin typeface="+mn-lt"/>
              <a:ea typeface="+mn-ea"/>
              <a:cs typeface="+mn-cs"/>
            </a:endParaRPr>
          </a:p>
        </p:txBody>
      </p:sp>
      <p:sp>
        <p:nvSpPr>
          <p:cNvPr id="6" name="TextBox 5"/>
          <p:cNvSpPr txBox="1"/>
          <p:nvPr/>
        </p:nvSpPr>
        <p:spPr>
          <a:xfrm>
            <a:off x="685800" y="914400"/>
            <a:ext cx="12192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Плановість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TextBox 6"/>
          <p:cNvSpPr txBox="1"/>
          <p:nvPr/>
        </p:nvSpPr>
        <p:spPr>
          <a:xfrm>
            <a:off x="1676400" y="1447800"/>
            <a:ext cx="1676400" cy="338138"/>
          </a:xfrm>
          <a:prstGeom prst="rect">
            <a:avLst/>
          </a:prstGeom>
          <a:solidFill>
            <a:schemeClr val="tx1"/>
          </a:solidFill>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Перспективність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8" name="TextBox 7"/>
          <p:cNvSpPr txBox="1"/>
          <p:nvPr/>
        </p:nvSpPr>
        <p:spPr>
          <a:xfrm>
            <a:off x="3200400" y="914400"/>
            <a:ext cx="1524000" cy="338138"/>
          </a:xfrm>
          <a:prstGeom prst="rect">
            <a:avLst/>
          </a:prstGeom>
          <a:solidFill>
            <a:schemeClr val="tx2">
              <a:lumMod val="40000"/>
              <a:lumOff val="60000"/>
            </a:schemeClr>
          </a:solidFill>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Оптимальність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TextBox 8"/>
          <p:cNvSpPr txBox="1"/>
          <p:nvPr/>
        </p:nvSpPr>
        <p:spPr>
          <a:xfrm>
            <a:off x="4648200" y="1447800"/>
            <a:ext cx="14478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Динамічність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0" name="TextBox 9"/>
          <p:cNvSpPr txBox="1"/>
          <p:nvPr/>
        </p:nvSpPr>
        <p:spPr>
          <a:xfrm>
            <a:off x="6096000" y="914400"/>
            <a:ext cx="12954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Системність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1" name="TextBox 10"/>
          <p:cNvSpPr txBox="1"/>
          <p:nvPr/>
        </p:nvSpPr>
        <p:spPr>
          <a:xfrm>
            <a:off x="7315200" y="1447800"/>
            <a:ext cx="15240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err="1">
                <a:ln>
                  <a:noFill/>
                </a:ln>
                <a:solidFill>
                  <a:schemeClr val="bg1"/>
                </a:solidFill>
                <a:effectLst/>
                <a:uLnTx/>
                <a:uFillTx/>
                <a:latin typeface="+mn-lt"/>
                <a:ea typeface="+mn-ea"/>
                <a:cs typeface="+mn-cs"/>
              </a:rPr>
              <a:t>Обов</a:t>
            </a:r>
            <a:r>
              <a:rPr kumimoji="0" lang="en-US" sz="1600" b="0" i="0" u="none" strike="noStrike" kern="1200" cap="none" spc="0" normalizeH="0" baseline="0" noProof="0" dirty="0">
                <a:ln>
                  <a:noFill/>
                </a:ln>
                <a:solidFill>
                  <a:schemeClr val="bg1"/>
                </a:solidFill>
                <a:effectLst/>
                <a:uLnTx/>
                <a:uFillTx/>
                <a:latin typeface="+mn-lt"/>
                <a:ea typeface="+mn-ea"/>
                <a:cs typeface="+mn-cs"/>
              </a:rPr>
              <a:t>’</a:t>
            </a:r>
            <a:r>
              <a:rPr kumimoji="0" lang="uk-UA" sz="1600" b="0" i="0" u="none" strike="noStrike" kern="1200" cap="none" spc="0" normalizeH="0" baseline="0" noProof="0" dirty="0" err="1">
                <a:ln>
                  <a:noFill/>
                </a:ln>
                <a:solidFill>
                  <a:schemeClr val="bg1"/>
                </a:solidFill>
                <a:effectLst/>
                <a:uLnTx/>
                <a:uFillTx/>
                <a:latin typeface="+mn-lt"/>
                <a:ea typeface="+mn-ea"/>
                <a:cs typeface="+mn-cs"/>
              </a:rPr>
              <a:t>язковість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2" name="Стрелка вниз 11"/>
          <p:cNvSpPr/>
          <p:nvPr/>
        </p:nvSpPr>
        <p:spPr>
          <a:xfrm>
            <a:off x="24384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4" name="Стрелка вниз 13"/>
          <p:cNvSpPr/>
          <p:nvPr/>
        </p:nvSpPr>
        <p:spPr>
          <a:xfrm>
            <a:off x="53340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Стрелка вниз 14"/>
          <p:cNvSpPr/>
          <p:nvPr/>
        </p:nvSpPr>
        <p:spPr>
          <a:xfrm>
            <a:off x="80010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Стрелка вниз 15"/>
          <p:cNvSpPr/>
          <p:nvPr/>
        </p:nvSpPr>
        <p:spPr>
          <a:xfrm>
            <a:off x="12192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7" name="Стрелка вниз 16"/>
          <p:cNvSpPr/>
          <p:nvPr/>
        </p:nvSpPr>
        <p:spPr>
          <a:xfrm>
            <a:off x="67056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8" name="Стрелка вниз 17"/>
          <p:cNvSpPr/>
          <p:nvPr/>
        </p:nvSpPr>
        <p:spPr>
          <a:xfrm>
            <a:off x="38862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5" name="Прямоугольник 4"/>
          <p:cNvSpPr/>
          <p:nvPr/>
        </p:nvSpPr>
        <p:spPr>
          <a:xfrm>
            <a:off x="7620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Принципи стандартизації</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
        <p:nvSpPr>
          <p:cNvPr id="4" name="Скругленный прямоугольник 3"/>
          <p:cNvSpPr/>
          <p:nvPr/>
        </p:nvSpPr>
        <p:spPr>
          <a:xfrm>
            <a:off x="228600" y="1981200"/>
            <a:ext cx="8763000" cy="4724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bg1"/>
                </a:solidFill>
                <a:effectLst/>
                <a:uLnTx/>
                <a:uFillTx/>
                <a:latin typeface="+mn-lt"/>
                <a:ea typeface="+mn-ea"/>
                <a:cs typeface="+mn-cs"/>
              </a:rPr>
              <a:t>Принцип динамічності </a:t>
            </a:r>
            <a:r>
              <a:rPr kumimoji="0" lang="uk-UA" sz="1800" b="0" i="0" u="none" strike="noStrike" kern="1200" cap="none" spc="0" normalizeH="0" baseline="0" noProof="0" dirty="0">
                <a:ln>
                  <a:noFill/>
                </a:ln>
                <a:solidFill>
                  <a:schemeClr val="bg1"/>
                </a:solidFill>
                <a:effectLst/>
                <a:uLnTx/>
                <a:uFillTx/>
                <a:latin typeface="+mn-lt"/>
                <a:ea typeface="+mn-ea"/>
                <a:cs typeface="+mn-cs"/>
              </a:rPr>
              <a:t>передбачає періодичну перевірку НД, внесення до них змін, а також своєчасний перегляд та відміну. Під час перевірки визначають науково-технічний рівень НД, за потребою розробляють пропозиції щодо оновлення застарілих правил, показників, норм, характеристик, вимог, термінів, визначень, позначень, одиниць фізичних величин. Результати перевірки можуть бути підставою для перегляду НД.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При періодичній оцінці та перегляді НД важливо визначити їх відповідність існуючим і можливим потребам споживачів, врахувати зміни вимог споживачів. Якщо НД не будуть враховувати потреби суспільства, то вони виявляться непотрібними, більш того — вони будуть перешкодою для подальшого технічного прогресу.</a:t>
            </a: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Наприклад, особливо швидко застарівають НД на товари народного споживання і послуги, що пов’язано зі зміною вимог споживачів, їх матеріальним становищем, рівнем та відношенням роздрібних цін на різні товари та послуги, швидкоплинністю моди тощо. Цими обставинами пояснюється те, що одні товари і послуги користуються підвищеним попитом, а інші залежуються, </a:t>
            </a:r>
            <a:r>
              <a:rPr kumimoji="0" lang="uk-UA" sz="1600" b="0" i="0" u="none" strike="noStrike" kern="1200" cap="none" spc="0" normalizeH="0" baseline="0" noProof="0" dirty="0" err="1">
                <a:ln>
                  <a:noFill/>
                </a:ln>
                <a:solidFill>
                  <a:schemeClr val="bg1"/>
                </a:solidFill>
                <a:effectLst/>
                <a:uLnTx/>
                <a:uFillTx/>
                <a:latin typeface="+mn-lt"/>
                <a:ea typeface="+mn-ea"/>
                <a:cs typeface="+mn-cs"/>
              </a:rPr>
              <a:t>уцінюються</a:t>
            </a:r>
            <a:r>
              <a:rPr kumimoji="0" lang="uk-UA" sz="1600" b="0" i="0" u="none" strike="noStrike" kern="1200" cap="none" spc="0" normalizeH="0" baseline="0" noProof="0" dirty="0">
                <a:ln>
                  <a:noFill/>
                </a:ln>
                <a:solidFill>
                  <a:schemeClr val="bg1"/>
                </a:solidFill>
                <a:effectLst/>
                <a:uLnTx/>
                <a:uFillTx/>
                <a:latin typeface="+mn-lt"/>
                <a:ea typeface="+mn-ea"/>
                <a:cs typeface="+mn-cs"/>
              </a:rPr>
              <a:t>, не знаходять споживача. Тому основне завдання стандартизації – розробляти такі НД на товари та послуги, які б сприяли усуненню подібних диспропорцій у реалізації виробів і наданні послуг, давали змогу більш гнучко регулювати якість товарів та послуг, що значно підвищить попит на них. </a:t>
            </a:r>
            <a:endParaRPr kumimoji="0" lang="uk-UA"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6" name="TextBox 5"/>
          <p:cNvSpPr txBox="1"/>
          <p:nvPr/>
        </p:nvSpPr>
        <p:spPr>
          <a:xfrm>
            <a:off x="685800" y="914400"/>
            <a:ext cx="12192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Плановість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TextBox 6"/>
          <p:cNvSpPr txBox="1"/>
          <p:nvPr/>
        </p:nvSpPr>
        <p:spPr>
          <a:xfrm>
            <a:off x="1676400" y="1447800"/>
            <a:ext cx="1676400" cy="338138"/>
          </a:xfrm>
          <a:prstGeom prst="rect">
            <a:avLst/>
          </a:prstGeom>
          <a:solidFill>
            <a:schemeClr val="tx1"/>
          </a:solidFill>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Перспективність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8" name="TextBox 7"/>
          <p:cNvSpPr txBox="1"/>
          <p:nvPr/>
        </p:nvSpPr>
        <p:spPr>
          <a:xfrm>
            <a:off x="3200400" y="914400"/>
            <a:ext cx="15240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Оптимальність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TextBox 8"/>
          <p:cNvSpPr txBox="1"/>
          <p:nvPr/>
        </p:nvSpPr>
        <p:spPr>
          <a:xfrm>
            <a:off x="4648200" y="1447800"/>
            <a:ext cx="1447800" cy="338138"/>
          </a:xfrm>
          <a:prstGeom prst="rect">
            <a:avLst/>
          </a:prstGeom>
          <a:solidFill>
            <a:schemeClr val="tx2">
              <a:lumMod val="40000"/>
              <a:lumOff val="60000"/>
            </a:schemeClr>
          </a:solidFill>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Динамічність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0" name="TextBox 9"/>
          <p:cNvSpPr txBox="1"/>
          <p:nvPr/>
        </p:nvSpPr>
        <p:spPr>
          <a:xfrm>
            <a:off x="6096000" y="914400"/>
            <a:ext cx="12954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Системність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1" name="TextBox 10"/>
          <p:cNvSpPr txBox="1"/>
          <p:nvPr/>
        </p:nvSpPr>
        <p:spPr>
          <a:xfrm>
            <a:off x="7315200" y="1447800"/>
            <a:ext cx="15240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err="1">
                <a:ln>
                  <a:noFill/>
                </a:ln>
                <a:solidFill>
                  <a:schemeClr val="bg1"/>
                </a:solidFill>
                <a:effectLst/>
                <a:uLnTx/>
                <a:uFillTx/>
                <a:latin typeface="+mn-lt"/>
                <a:ea typeface="+mn-ea"/>
                <a:cs typeface="+mn-cs"/>
              </a:rPr>
              <a:t>Обов</a:t>
            </a:r>
            <a:r>
              <a:rPr kumimoji="0" lang="en-US" sz="1600" b="0" i="0" u="none" strike="noStrike" kern="1200" cap="none" spc="0" normalizeH="0" baseline="0" noProof="0" dirty="0">
                <a:ln>
                  <a:noFill/>
                </a:ln>
                <a:solidFill>
                  <a:schemeClr val="bg1"/>
                </a:solidFill>
                <a:effectLst/>
                <a:uLnTx/>
                <a:uFillTx/>
                <a:latin typeface="+mn-lt"/>
                <a:ea typeface="+mn-ea"/>
                <a:cs typeface="+mn-cs"/>
              </a:rPr>
              <a:t>’</a:t>
            </a:r>
            <a:r>
              <a:rPr kumimoji="0" lang="uk-UA" sz="1600" b="0" i="0" u="none" strike="noStrike" kern="1200" cap="none" spc="0" normalizeH="0" baseline="0" noProof="0" dirty="0" err="1">
                <a:ln>
                  <a:noFill/>
                </a:ln>
                <a:solidFill>
                  <a:schemeClr val="bg1"/>
                </a:solidFill>
                <a:effectLst/>
                <a:uLnTx/>
                <a:uFillTx/>
                <a:latin typeface="+mn-lt"/>
                <a:ea typeface="+mn-ea"/>
                <a:cs typeface="+mn-cs"/>
              </a:rPr>
              <a:t>язковість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2" name="Стрелка вниз 11"/>
          <p:cNvSpPr/>
          <p:nvPr/>
        </p:nvSpPr>
        <p:spPr>
          <a:xfrm>
            <a:off x="24384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4" name="Стрелка вниз 13"/>
          <p:cNvSpPr/>
          <p:nvPr/>
        </p:nvSpPr>
        <p:spPr>
          <a:xfrm>
            <a:off x="53340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Стрелка вниз 14"/>
          <p:cNvSpPr/>
          <p:nvPr/>
        </p:nvSpPr>
        <p:spPr>
          <a:xfrm>
            <a:off x="80010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Стрелка вниз 15"/>
          <p:cNvSpPr/>
          <p:nvPr/>
        </p:nvSpPr>
        <p:spPr>
          <a:xfrm>
            <a:off x="12192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7" name="Стрелка вниз 16"/>
          <p:cNvSpPr/>
          <p:nvPr/>
        </p:nvSpPr>
        <p:spPr>
          <a:xfrm>
            <a:off x="67056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8" name="Стрелка вниз 17"/>
          <p:cNvSpPr/>
          <p:nvPr/>
        </p:nvSpPr>
        <p:spPr>
          <a:xfrm>
            <a:off x="38862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5" name="Прямоугольник 4"/>
          <p:cNvSpPr/>
          <p:nvPr/>
        </p:nvSpPr>
        <p:spPr>
          <a:xfrm>
            <a:off x="7620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Принципи стандартизації</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
        <p:nvSpPr>
          <p:cNvPr id="4" name="Скругленный прямоугольник 3"/>
          <p:cNvSpPr/>
          <p:nvPr/>
        </p:nvSpPr>
        <p:spPr>
          <a:xfrm>
            <a:off x="381000" y="2209800"/>
            <a:ext cx="8610600" cy="441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bg1"/>
                </a:solidFill>
                <a:effectLst/>
                <a:uLnTx/>
                <a:uFillTx/>
                <a:latin typeface="+mn-lt"/>
                <a:ea typeface="+mn-ea"/>
                <a:cs typeface="+mn-cs"/>
              </a:rPr>
              <a:t>Принцип системності </a:t>
            </a:r>
            <a:r>
              <a:rPr kumimoji="0" lang="uk-UA" sz="1800" b="0" i="0" u="none" strike="noStrike" kern="1200" cap="none" spc="0" normalizeH="0" baseline="0" noProof="0" dirty="0">
                <a:ln>
                  <a:noFill/>
                </a:ln>
                <a:solidFill>
                  <a:schemeClr val="bg1"/>
                </a:solidFill>
                <a:effectLst/>
                <a:uLnTx/>
                <a:uFillTx/>
                <a:latin typeface="+mn-lt"/>
                <a:ea typeface="+mn-ea"/>
                <a:cs typeface="+mn-cs"/>
              </a:rPr>
              <a:t>забезпечується розробкою НД на об'єкти стандартизації, що належать до певної галузі та встановлюють </a:t>
            </a:r>
            <a:r>
              <a:rPr kumimoji="0" lang="uk-UA" sz="1800" b="0" i="0" u="none" strike="noStrike" kern="1200" cap="none" spc="0" normalizeH="0" baseline="0" noProof="0" dirty="0" err="1">
                <a:ln>
                  <a:noFill/>
                </a:ln>
                <a:solidFill>
                  <a:schemeClr val="bg1"/>
                </a:solidFill>
                <a:effectLst/>
                <a:uLnTx/>
                <a:uFillTx/>
                <a:latin typeface="+mn-lt"/>
                <a:ea typeface="+mn-ea"/>
                <a:cs typeface="+mn-cs"/>
              </a:rPr>
              <a:t>взаємопогоджені</a:t>
            </a:r>
            <a:r>
              <a:rPr kumimoji="0" lang="uk-UA" sz="1800" b="0" i="0" u="none" strike="noStrike" kern="1200" cap="none" spc="0" normalizeH="0" baseline="0" noProof="0" dirty="0">
                <a:ln>
                  <a:noFill/>
                </a:ln>
                <a:solidFill>
                  <a:schemeClr val="bg1"/>
                </a:solidFill>
                <a:effectLst/>
                <a:uLnTx/>
                <a:uFillTx/>
                <a:latin typeface="+mn-lt"/>
                <a:ea typeface="+mn-ea"/>
                <a:cs typeface="+mn-cs"/>
              </a:rPr>
              <a:t> вимоги до всіх об’єктів на підставі загальної мети. Цей принцип визначає розробку НД як елементу системи і призводить до упорядкування закономірно розташованих і взаємопов’язаних конкретних об’єктів стандартизації в єдину систему. При цьому вони пов’язані між собою внутрішньою сутністю.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Для вивчення об’єкта у цілому слід знайти загальні закономірності, які об’єднують у ньому різні властивості. Не менш важливою передумовою розвитку системних досліджень є створення укрупнених комплексів. До них належать автоматизовані потокові технологічні лінії, комплексні системи управління, міжгалузеві системи НД тощо.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Успішна розробка великих комплексних проблем суспільства, системний підхід до їх розв’язання та впровадження отриманих результатів сприяють подальшому науково-технічному прогресу і розвитку економіки країни.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6" name="TextBox 5"/>
          <p:cNvSpPr txBox="1"/>
          <p:nvPr/>
        </p:nvSpPr>
        <p:spPr>
          <a:xfrm>
            <a:off x="685800" y="914400"/>
            <a:ext cx="12192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Плановість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TextBox 6"/>
          <p:cNvSpPr txBox="1"/>
          <p:nvPr/>
        </p:nvSpPr>
        <p:spPr>
          <a:xfrm>
            <a:off x="1676400" y="1447800"/>
            <a:ext cx="1676400" cy="338138"/>
          </a:xfrm>
          <a:prstGeom prst="rect">
            <a:avLst/>
          </a:prstGeom>
          <a:solidFill>
            <a:schemeClr val="tx1"/>
          </a:solidFill>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Перспективність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8" name="TextBox 7"/>
          <p:cNvSpPr txBox="1"/>
          <p:nvPr/>
        </p:nvSpPr>
        <p:spPr>
          <a:xfrm>
            <a:off x="3200400" y="914400"/>
            <a:ext cx="15240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Оптимальність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TextBox 8"/>
          <p:cNvSpPr txBox="1"/>
          <p:nvPr/>
        </p:nvSpPr>
        <p:spPr>
          <a:xfrm>
            <a:off x="4648200" y="1447800"/>
            <a:ext cx="1447800" cy="338138"/>
          </a:xfrm>
          <a:prstGeom prst="rect">
            <a:avLst/>
          </a:prstGeom>
          <a:solidFill>
            <a:schemeClr val="tx1"/>
          </a:solidFill>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Динамічність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0" name="TextBox 9"/>
          <p:cNvSpPr txBox="1"/>
          <p:nvPr/>
        </p:nvSpPr>
        <p:spPr>
          <a:xfrm>
            <a:off x="6096000" y="914400"/>
            <a:ext cx="1295400" cy="338138"/>
          </a:xfrm>
          <a:prstGeom prst="rect">
            <a:avLst/>
          </a:prstGeom>
          <a:solidFill>
            <a:schemeClr val="tx2">
              <a:lumMod val="40000"/>
              <a:lumOff val="60000"/>
            </a:schemeClr>
          </a:solidFill>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Системність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1" name="TextBox 10"/>
          <p:cNvSpPr txBox="1"/>
          <p:nvPr/>
        </p:nvSpPr>
        <p:spPr>
          <a:xfrm>
            <a:off x="7315200" y="1447800"/>
            <a:ext cx="15240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err="1">
                <a:ln>
                  <a:noFill/>
                </a:ln>
                <a:solidFill>
                  <a:schemeClr val="bg1"/>
                </a:solidFill>
                <a:effectLst/>
                <a:uLnTx/>
                <a:uFillTx/>
                <a:latin typeface="+mn-lt"/>
                <a:ea typeface="+mn-ea"/>
                <a:cs typeface="+mn-cs"/>
              </a:rPr>
              <a:t>Обов</a:t>
            </a:r>
            <a:r>
              <a:rPr kumimoji="0" lang="en-US" sz="1600" b="0" i="0" u="none" strike="noStrike" kern="1200" cap="none" spc="0" normalizeH="0" baseline="0" noProof="0" dirty="0">
                <a:ln>
                  <a:noFill/>
                </a:ln>
                <a:solidFill>
                  <a:schemeClr val="bg1"/>
                </a:solidFill>
                <a:effectLst/>
                <a:uLnTx/>
                <a:uFillTx/>
                <a:latin typeface="+mn-lt"/>
                <a:ea typeface="+mn-ea"/>
                <a:cs typeface="+mn-cs"/>
              </a:rPr>
              <a:t>’</a:t>
            </a:r>
            <a:r>
              <a:rPr kumimoji="0" lang="uk-UA" sz="1600" b="0" i="0" u="none" strike="noStrike" kern="1200" cap="none" spc="0" normalizeH="0" baseline="0" noProof="0" dirty="0" err="1">
                <a:ln>
                  <a:noFill/>
                </a:ln>
                <a:solidFill>
                  <a:schemeClr val="bg1"/>
                </a:solidFill>
                <a:effectLst/>
                <a:uLnTx/>
                <a:uFillTx/>
                <a:latin typeface="+mn-lt"/>
                <a:ea typeface="+mn-ea"/>
                <a:cs typeface="+mn-cs"/>
              </a:rPr>
              <a:t>язковість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2" name="Стрелка вниз 11"/>
          <p:cNvSpPr/>
          <p:nvPr/>
        </p:nvSpPr>
        <p:spPr>
          <a:xfrm>
            <a:off x="24384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4" name="Стрелка вниз 13"/>
          <p:cNvSpPr/>
          <p:nvPr/>
        </p:nvSpPr>
        <p:spPr>
          <a:xfrm>
            <a:off x="53340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Стрелка вниз 14"/>
          <p:cNvSpPr/>
          <p:nvPr/>
        </p:nvSpPr>
        <p:spPr>
          <a:xfrm>
            <a:off x="80010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Стрелка вниз 15"/>
          <p:cNvSpPr/>
          <p:nvPr/>
        </p:nvSpPr>
        <p:spPr>
          <a:xfrm>
            <a:off x="12192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7" name="Стрелка вниз 16"/>
          <p:cNvSpPr/>
          <p:nvPr/>
        </p:nvSpPr>
        <p:spPr>
          <a:xfrm>
            <a:off x="67056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8" name="Стрелка вниз 17"/>
          <p:cNvSpPr/>
          <p:nvPr/>
        </p:nvSpPr>
        <p:spPr>
          <a:xfrm>
            <a:off x="38862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5" name="Прямоугольник 4"/>
          <p:cNvSpPr/>
          <p:nvPr/>
        </p:nvSpPr>
        <p:spPr>
          <a:xfrm>
            <a:off x="7620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Принципи стандартизації</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
        <p:nvSpPr>
          <p:cNvPr id="4" name="Скругленный прямоугольник 3"/>
          <p:cNvSpPr/>
          <p:nvPr/>
        </p:nvSpPr>
        <p:spPr>
          <a:xfrm>
            <a:off x="228600" y="1981200"/>
            <a:ext cx="8763000" cy="4800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bg1"/>
                </a:solidFill>
                <a:effectLst/>
                <a:uLnTx/>
                <a:uFillTx/>
                <a:latin typeface="+mn-lt"/>
                <a:ea typeface="+mn-ea"/>
                <a:cs typeface="+mn-cs"/>
              </a:rPr>
              <a:t>Принцип обов’язковості </a:t>
            </a:r>
            <a:r>
              <a:rPr kumimoji="0" lang="uk-UA" sz="1800" b="0" i="0" u="none" strike="noStrike" kern="1200" cap="none" spc="0" normalizeH="0" baseline="0" noProof="0" dirty="0">
                <a:ln>
                  <a:noFill/>
                </a:ln>
                <a:solidFill>
                  <a:schemeClr val="bg1"/>
                </a:solidFill>
                <a:effectLst/>
                <a:uLnTx/>
                <a:uFillTx/>
                <a:latin typeface="+mn-lt"/>
                <a:ea typeface="+mn-ea"/>
                <a:cs typeface="+mn-cs"/>
              </a:rPr>
              <a:t>визначає законодавчий характер стандартизації. В Україні НД мають обов’язковий характер, їх повинні додержуватись усі підприємства й організації незалежно від форми власності та підпорядкування. За порушення вимог НД передбачена юридична відповідальність згідно з чинним законодавством. Юридична відповідальність, залежно від виду порушення, може бути адміністративна, дисциплінарна, матеріальна чи кримінальна.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Відповідальність за випуск у продаж неякісних, фальсифікованих, нестандартних чи некомплектних товарів настає незалежно від того, чи вони надійшли у такому виді від виробника або постачальника, чи зіпсовані у магазині або під час зберігання на складі чи базі. Кримінальним визнається вже сам випуск таких товарів у продаж. Тому торговельні робітники, а саме товарознавці, повинні приймати до реалізації тільки якісний товар і не допускати до продажу зіпсовані та некомплектні вироби, тим самим захищаючи інтереси споживача.</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Виконавець послуг несе відповідальність згідно із законодавством при наданні споживачеві неякісних послуг, виконання роботи з недоліками чи невиконання умов договору з вини виконавця, нанесення шкоди життю, здоров’ю або майну споживача під час надання послуги.</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6" name="TextBox 5"/>
          <p:cNvSpPr txBox="1"/>
          <p:nvPr/>
        </p:nvSpPr>
        <p:spPr>
          <a:xfrm>
            <a:off x="685800" y="914400"/>
            <a:ext cx="12192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Плановість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TextBox 6"/>
          <p:cNvSpPr txBox="1"/>
          <p:nvPr/>
        </p:nvSpPr>
        <p:spPr>
          <a:xfrm>
            <a:off x="1676400" y="1447800"/>
            <a:ext cx="1676400" cy="338138"/>
          </a:xfrm>
          <a:prstGeom prst="rect">
            <a:avLst/>
          </a:prstGeom>
          <a:solidFill>
            <a:schemeClr val="tx1"/>
          </a:solidFill>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Перспективність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8" name="TextBox 7"/>
          <p:cNvSpPr txBox="1"/>
          <p:nvPr/>
        </p:nvSpPr>
        <p:spPr>
          <a:xfrm>
            <a:off x="3200400" y="914400"/>
            <a:ext cx="15240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Оптимальність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TextBox 8"/>
          <p:cNvSpPr txBox="1"/>
          <p:nvPr/>
        </p:nvSpPr>
        <p:spPr>
          <a:xfrm>
            <a:off x="4648200" y="1447800"/>
            <a:ext cx="1447800" cy="338138"/>
          </a:xfrm>
          <a:prstGeom prst="rect">
            <a:avLst/>
          </a:prstGeom>
          <a:solidFill>
            <a:schemeClr val="tx1"/>
          </a:solidFill>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Динамічність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0" name="TextBox 9"/>
          <p:cNvSpPr txBox="1"/>
          <p:nvPr/>
        </p:nvSpPr>
        <p:spPr>
          <a:xfrm>
            <a:off x="6096000" y="914400"/>
            <a:ext cx="1295400" cy="338138"/>
          </a:xfrm>
          <a:prstGeom prst="rect">
            <a:avLst/>
          </a:prstGeom>
          <a:solidFill>
            <a:schemeClr val="tx1"/>
          </a:solidFill>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Системність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1" name="TextBox 10"/>
          <p:cNvSpPr txBox="1"/>
          <p:nvPr/>
        </p:nvSpPr>
        <p:spPr>
          <a:xfrm>
            <a:off x="7315200" y="1447800"/>
            <a:ext cx="1524000" cy="338138"/>
          </a:xfrm>
          <a:prstGeom prst="rect">
            <a:avLst/>
          </a:prstGeom>
          <a:solidFill>
            <a:schemeClr val="accent2">
              <a:lumMod val="40000"/>
              <a:lumOff val="60000"/>
            </a:schemeClr>
          </a:solidFill>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err="1">
                <a:ln>
                  <a:noFill/>
                </a:ln>
                <a:solidFill>
                  <a:schemeClr val="bg1"/>
                </a:solidFill>
                <a:effectLst/>
                <a:uLnTx/>
                <a:uFillTx/>
                <a:latin typeface="+mn-lt"/>
                <a:ea typeface="+mn-ea"/>
                <a:cs typeface="+mn-cs"/>
              </a:rPr>
              <a:t>Обов</a:t>
            </a:r>
            <a:r>
              <a:rPr kumimoji="0" lang="en-US" sz="1600" b="0" i="0" u="none" strike="noStrike" kern="1200" cap="none" spc="0" normalizeH="0" baseline="0" noProof="0" dirty="0">
                <a:ln>
                  <a:noFill/>
                </a:ln>
                <a:solidFill>
                  <a:schemeClr val="bg1"/>
                </a:solidFill>
                <a:effectLst/>
                <a:uLnTx/>
                <a:uFillTx/>
                <a:latin typeface="+mn-lt"/>
                <a:ea typeface="+mn-ea"/>
                <a:cs typeface="+mn-cs"/>
              </a:rPr>
              <a:t>’</a:t>
            </a:r>
            <a:r>
              <a:rPr kumimoji="0" lang="uk-UA" sz="1600" b="0" i="0" u="none" strike="noStrike" kern="1200" cap="none" spc="0" normalizeH="0" baseline="0" noProof="0" dirty="0" err="1">
                <a:ln>
                  <a:noFill/>
                </a:ln>
                <a:solidFill>
                  <a:schemeClr val="bg1"/>
                </a:solidFill>
                <a:effectLst/>
                <a:uLnTx/>
                <a:uFillTx/>
                <a:latin typeface="+mn-lt"/>
                <a:ea typeface="+mn-ea"/>
                <a:cs typeface="+mn-cs"/>
              </a:rPr>
              <a:t>язковість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2" name="Стрелка вниз 11"/>
          <p:cNvSpPr/>
          <p:nvPr/>
        </p:nvSpPr>
        <p:spPr>
          <a:xfrm>
            <a:off x="24384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4" name="Стрелка вниз 13"/>
          <p:cNvSpPr/>
          <p:nvPr/>
        </p:nvSpPr>
        <p:spPr>
          <a:xfrm>
            <a:off x="53340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Стрелка вниз 14"/>
          <p:cNvSpPr/>
          <p:nvPr/>
        </p:nvSpPr>
        <p:spPr>
          <a:xfrm>
            <a:off x="80010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Стрелка вниз 15"/>
          <p:cNvSpPr/>
          <p:nvPr/>
        </p:nvSpPr>
        <p:spPr>
          <a:xfrm>
            <a:off x="12192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7" name="Стрелка вниз 16"/>
          <p:cNvSpPr/>
          <p:nvPr/>
        </p:nvSpPr>
        <p:spPr>
          <a:xfrm>
            <a:off x="67056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8" name="Стрелка вниз 17"/>
          <p:cNvSpPr/>
          <p:nvPr/>
        </p:nvSpPr>
        <p:spPr>
          <a:xfrm>
            <a:off x="38862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5" name="Прямоугольник 4"/>
          <p:cNvSpPr/>
          <p:nvPr/>
        </p:nvSpPr>
        <p:spPr>
          <a:xfrm>
            <a:off x="685800" y="228600"/>
            <a:ext cx="7924800" cy="429895"/>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a:ln w="6350">
                  <a:noFill/>
                </a:ln>
                <a:solidFill>
                  <a:prstClr val="black"/>
                </a:solidFill>
                <a:effectLst/>
                <a:uLnTx/>
                <a:uFillTx/>
                <a:latin typeface="+mn-lt"/>
                <a:ea typeface="+mj-ea"/>
                <a:cs typeface="+mj-cs"/>
              </a:rPr>
              <a:t>3.Категорії нормативних документів зі стандартизації </a:t>
            </a:r>
            <a:endParaRPr kumimoji="0" lang="uk-UA" sz="2200" b="1" i="1" u="none" strike="noStrike" kern="1200" cap="none" spc="0" normalizeH="0" baseline="0" noProof="0">
              <a:ln w="6350">
                <a:noFill/>
              </a:ln>
              <a:solidFill>
                <a:prstClr val="black"/>
              </a:solidFill>
              <a:effectLst/>
              <a:uLnTx/>
              <a:uFillTx/>
              <a:latin typeface="+mn-lt"/>
              <a:ea typeface="+mj-ea"/>
              <a:cs typeface="+mj-cs"/>
            </a:endParaRPr>
          </a:p>
        </p:txBody>
      </p:sp>
      <p:sp>
        <p:nvSpPr>
          <p:cNvPr id="13" name="Скругленный прямоугольник 12"/>
          <p:cNvSpPr/>
          <p:nvPr/>
        </p:nvSpPr>
        <p:spPr>
          <a:xfrm>
            <a:off x="609600" y="838200"/>
            <a:ext cx="8153400" cy="2743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87655" algn="just" eaLnBrk="1" hangingPunct="1">
              <a:buNone/>
            </a:pPr>
            <a:r>
              <a:rPr lang="uk-UA" altLang="x-none" i="1" dirty="0">
                <a:solidFill>
                  <a:schemeClr val="bg1"/>
                </a:solidFill>
                <a:latin typeface="Times New Roman" panose="02020603050405020304" pitchFamily="18" charset="0"/>
                <a:cs typeface="Times New Roman" panose="02020603050405020304" pitchFamily="18" charset="0"/>
              </a:rPr>
              <a:t>Залежно від об’єкта стандартизації, складу, змісту, сфери діяльності та призначення вони поділяються на такі види:</a:t>
            </a:r>
            <a:endParaRPr lang="uk-UA" altLang="x-none" i="1" dirty="0">
              <a:solidFill>
                <a:schemeClr val="bg1"/>
              </a:solidFill>
              <a:latin typeface="Times New Roman" panose="02020603050405020304" pitchFamily="18" charset="0"/>
              <a:cs typeface="Times New Roman" panose="02020603050405020304" pitchFamily="18" charset="0"/>
            </a:endParaRPr>
          </a:p>
          <a:p>
            <a:pPr lvl="0" indent="287655" algn="just" eaLnBrk="1" hangingPunct="1">
              <a:buFont typeface="Wingdings" panose="05000000000000000000" pitchFamily="2" charset="2"/>
              <a:buChar char="Ø"/>
            </a:pPr>
            <a:r>
              <a:rPr lang="uk-UA" altLang="x-none" dirty="0">
                <a:solidFill>
                  <a:schemeClr val="bg1"/>
                </a:solidFill>
                <a:latin typeface="Times New Roman" panose="02020603050405020304" pitchFamily="18" charset="0"/>
                <a:cs typeface="Times New Roman" panose="02020603050405020304" pitchFamily="18" charset="0"/>
              </a:rPr>
              <a:t>державні стандарти України – ДСТУ;</a:t>
            </a:r>
            <a:endParaRPr lang="uk-UA" altLang="x-none" dirty="0">
              <a:solidFill>
                <a:schemeClr val="bg1"/>
              </a:solidFill>
              <a:latin typeface="Times New Roman" panose="02020603050405020304" pitchFamily="18" charset="0"/>
              <a:cs typeface="Times New Roman" panose="02020603050405020304" pitchFamily="18" charset="0"/>
            </a:endParaRPr>
          </a:p>
          <a:p>
            <a:pPr lvl="0" indent="287655" algn="just" eaLnBrk="1" hangingPunct="1">
              <a:buFont typeface="Wingdings" panose="05000000000000000000" pitchFamily="2" charset="2"/>
              <a:buChar char="Ø"/>
            </a:pPr>
            <a:r>
              <a:rPr lang="uk-UA" altLang="x-none" dirty="0">
                <a:solidFill>
                  <a:schemeClr val="bg1"/>
                </a:solidFill>
                <a:latin typeface="Times New Roman" panose="02020603050405020304" pitchFamily="18" charset="0"/>
                <a:cs typeface="Times New Roman" panose="02020603050405020304" pitchFamily="18" charset="0"/>
              </a:rPr>
              <a:t>галузеві стандарти України – ГСТУ;</a:t>
            </a:r>
            <a:endParaRPr lang="uk-UA" altLang="x-none" dirty="0">
              <a:solidFill>
                <a:schemeClr val="bg1"/>
              </a:solidFill>
              <a:latin typeface="Times New Roman" panose="02020603050405020304" pitchFamily="18" charset="0"/>
              <a:cs typeface="Times New Roman" panose="02020603050405020304" pitchFamily="18" charset="0"/>
            </a:endParaRPr>
          </a:p>
          <a:p>
            <a:pPr lvl="0" indent="287655" algn="just" eaLnBrk="1" hangingPunct="1">
              <a:buFont typeface="Wingdings" panose="05000000000000000000" pitchFamily="2" charset="2"/>
              <a:buChar char="Ø"/>
            </a:pPr>
            <a:r>
              <a:rPr lang="uk-UA" altLang="x-none" dirty="0">
                <a:solidFill>
                  <a:schemeClr val="bg1"/>
                </a:solidFill>
                <a:latin typeface="Times New Roman" panose="02020603050405020304" pitchFamily="18" charset="0"/>
                <a:cs typeface="Times New Roman" panose="02020603050405020304" pitchFamily="18" charset="0"/>
              </a:rPr>
              <a:t>стандарти науково-технічних та інженерних товариств і спілок України – СТТУ;</a:t>
            </a:r>
            <a:endParaRPr lang="uk-UA" altLang="x-none" dirty="0">
              <a:solidFill>
                <a:schemeClr val="bg1"/>
              </a:solidFill>
              <a:latin typeface="Times New Roman" panose="02020603050405020304" pitchFamily="18" charset="0"/>
              <a:cs typeface="Times New Roman" panose="02020603050405020304" pitchFamily="18" charset="0"/>
            </a:endParaRPr>
          </a:p>
          <a:p>
            <a:pPr lvl="0" indent="287655" algn="just" eaLnBrk="1" hangingPunct="1">
              <a:buFont typeface="Wingdings" panose="05000000000000000000" pitchFamily="2" charset="2"/>
              <a:buChar char="Ø"/>
            </a:pPr>
            <a:r>
              <a:rPr lang="uk-UA" altLang="x-none" dirty="0">
                <a:solidFill>
                  <a:schemeClr val="bg1"/>
                </a:solidFill>
                <a:latin typeface="Times New Roman" panose="02020603050405020304" pitchFamily="18" charset="0"/>
                <a:cs typeface="Times New Roman" panose="02020603050405020304" pitchFamily="18" charset="0"/>
              </a:rPr>
              <a:t>технічні умови України – ТУУ;</a:t>
            </a:r>
            <a:endParaRPr lang="uk-UA" altLang="x-none" dirty="0">
              <a:solidFill>
                <a:schemeClr val="bg1"/>
              </a:solidFill>
              <a:latin typeface="Times New Roman" panose="02020603050405020304" pitchFamily="18" charset="0"/>
              <a:cs typeface="Times New Roman" panose="02020603050405020304" pitchFamily="18" charset="0"/>
            </a:endParaRPr>
          </a:p>
          <a:p>
            <a:pPr lvl="0" indent="287655" algn="just" eaLnBrk="1" hangingPunct="1">
              <a:buFont typeface="Wingdings" panose="05000000000000000000" pitchFamily="2" charset="2"/>
              <a:buChar char="Ø"/>
            </a:pPr>
            <a:r>
              <a:rPr lang="uk-UA" altLang="x-none" dirty="0">
                <a:solidFill>
                  <a:schemeClr val="bg1"/>
                </a:solidFill>
                <a:latin typeface="Times New Roman" panose="02020603050405020304" pitchFamily="18" charset="0"/>
                <a:cs typeface="Times New Roman" panose="02020603050405020304" pitchFamily="18" charset="0"/>
              </a:rPr>
              <a:t>стандарти підприємств – СТП;</a:t>
            </a:r>
            <a:endParaRPr lang="uk-UA" altLang="x-none" dirty="0">
              <a:solidFill>
                <a:schemeClr val="bg1"/>
              </a:solidFill>
              <a:latin typeface="Times New Roman" panose="02020603050405020304" pitchFamily="18" charset="0"/>
              <a:cs typeface="Times New Roman" panose="02020603050405020304" pitchFamily="18" charset="0"/>
            </a:endParaRPr>
          </a:p>
          <a:p>
            <a:pPr lvl="0" indent="287655" algn="just" eaLnBrk="1" hangingPunct="1">
              <a:buFont typeface="Wingdings" panose="05000000000000000000" pitchFamily="2" charset="2"/>
              <a:buChar char="Ø"/>
            </a:pPr>
            <a:r>
              <a:rPr lang="uk-UA" altLang="x-none" dirty="0">
                <a:solidFill>
                  <a:schemeClr val="bg1"/>
                </a:solidFill>
                <a:latin typeface="Times New Roman" panose="02020603050405020304" pitchFamily="18" charset="0"/>
                <a:cs typeface="Times New Roman" panose="02020603050405020304" pitchFamily="18" charset="0"/>
              </a:rPr>
              <a:t>кодекси усталеної практики.</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4" name="Скругленный прямоугольник 3"/>
          <p:cNvSpPr/>
          <p:nvPr/>
        </p:nvSpPr>
        <p:spPr>
          <a:xfrm>
            <a:off x="304800" y="3657600"/>
            <a:ext cx="8610600" cy="3048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87655"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Державні стандарти України (ДСТУ) </a:t>
            </a:r>
            <a:r>
              <a:rPr lang="uk-UA" altLang="x-none" i="1" dirty="0">
                <a:solidFill>
                  <a:schemeClr val="bg1"/>
                </a:solidFill>
                <a:latin typeface="Times New Roman" panose="02020603050405020304" pitchFamily="18" charset="0"/>
                <a:cs typeface="Times New Roman" panose="02020603050405020304" pitchFamily="18" charset="0"/>
              </a:rPr>
              <a:t>– </a:t>
            </a:r>
            <a:r>
              <a:rPr lang="uk-UA" altLang="x-none" dirty="0">
                <a:solidFill>
                  <a:schemeClr val="bg1"/>
                </a:solidFill>
                <a:latin typeface="Times New Roman" panose="02020603050405020304" pitchFamily="18" charset="0"/>
                <a:cs typeface="Times New Roman" panose="02020603050405020304" pitchFamily="18" charset="0"/>
              </a:rPr>
              <a:t>стандарти, розроблені відповідно до чинного законодавства України, які діють на території України і використовуються усіма підприємствами незалежно від форми власності та підпорядкування, громадянами-суб’єктами підприємницької діяльності, міністерствами (відомствами), органами державної виконавчої влади, на діяльність яких поширюється дія стандартів. </a:t>
            </a:r>
            <a:endParaRPr lang="uk-UA" altLang="x-none" dirty="0">
              <a:solidFill>
                <a:schemeClr val="bg1"/>
              </a:solidFill>
              <a:latin typeface="Times New Roman" panose="02020603050405020304" pitchFamily="18" charset="0"/>
              <a:cs typeface="Times New Roman" panose="02020603050405020304" pitchFamily="18" charset="0"/>
            </a:endParaRPr>
          </a:p>
          <a:p>
            <a:pPr lvl="0" indent="287655"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До державних стандартів прирівнюються державні будівельні норми і правила, а також державні класифікатори техніко-економічної та соціальної інформації. </a:t>
            </a:r>
            <a:endParaRPr lang="uk-UA" altLang="x-none" dirty="0">
              <a:solidFill>
                <a:schemeClr val="bg1"/>
              </a:solidFill>
              <a:latin typeface="Times New Roman" panose="02020603050405020304" pitchFamily="18" charset="0"/>
              <a:cs typeface="Times New Roman" panose="02020603050405020304" pitchFamily="18" charset="0"/>
            </a:endParaRPr>
          </a:p>
          <a:p>
            <a:pPr lvl="0" indent="287655"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Державні стандарти України містять обов’язкові та рекомендовані вимоги.</a:t>
            </a:r>
            <a:endParaRPr lang="uk-UA" altLang="x-none" dirty="0">
              <a:solidFill>
                <a:schemeClr val="bg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7" name="Скругленный прямоугольник 6"/>
          <p:cNvSpPr/>
          <p:nvPr/>
        </p:nvSpPr>
        <p:spPr>
          <a:xfrm>
            <a:off x="457200" y="990600"/>
            <a:ext cx="8305800" cy="5638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sz="1700" dirty="0">
                <a:solidFill>
                  <a:schemeClr val="bg1"/>
                </a:solidFill>
                <a:latin typeface="Times New Roman" panose="02020603050405020304" pitchFamily="18" charset="0"/>
                <a:cs typeface="Times New Roman" panose="02020603050405020304" pitchFamily="18" charset="0"/>
              </a:rPr>
              <a:t>Державні стандарти України містять обов’язкові та рекомендовані вимоги. </a:t>
            </a:r>
            <a:r>
              <a:rPr lang="uk-UA" altLang="x-none" sz="1700" b="1" i="1" dirty="0">
                <a:solidFill>
                  <a:schemeClr val="bg1"/>
                </a:solidFill>
                <a:latin typeface="Times New Roman" panose="02020603050405020304" pitchFamily="18" charset="0"/>
                <a:cs typeface="Times New Roman" panose="02020603050405020304" pitchFamily="18" charset="0"/>
              </a:rPr>
              <a:t>До обов’язкових належать:</a:t>
            </a:r>
            <a:endParaRPr lang="uk-UA" altLang="x-none" sz="1700" b="1" i="1"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sz="1700" dirty="0">
                <a:solidFill>
                  <a:schemeClr val="bg1"/>
                </a:solidFill>
                <a:latin typeface="Times New Roman" panose="02020603050405020304" pitchFamily="18" charset="0"/>
                <a:cs typeface="Times New Roman" panose="02020603050405020304" pitchFamily="18" charset="0"/>
              </a:rPr>
              <a:t>- вимоги, що забезпечують безпечність продукції для життя, здоров’я, майна громадян, її сумісність і взаємозамінність, охорону навколишнього природного середовища та вимоги методів випробувань цих показників;</a:t>
            </a:r>
            <a:endParaRPr lang="uk-UA" altLang="x-none" sz="1700"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sz="1700" dirty="0">
                <a:solidFill>
                  <a:schemeClr val="bg1"/>
                </a:solidFill>
                <a:latin typeface="Times New Roman" panose="02020603050405020304" pitchFamily="18" charset="0"/>
                <a:cs typeface="Times New Roman" panose="02020603050405020304" pitchFamily="18" charset="0"/>
              </a:rPr>
              <a:t>- вимоги техніки безпеки та гігієни праці з посиланням на відповідні норми і правила;</a:t>
            </a:r>
            <a:endParaRPr lang="uk-UA" altLang="x-none" sz="1700"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sz="1700" dirty="0">
                <a:solidFill>
                  <a:schemeClr val="bg1"/>
                </a:solidFill>
                <a:latin typeface="Times New Roman" panose="02020603050405020304" pitchFamily="18" charset="0"/>
                <a:cs typeface="Times New Roman" panose="02020603050405020304" pitchFamily="18" charset="0"/>
              </a:rPr>
              <a:t>- метрологічні норми, правила, вимоги та положення, що забезпечують достовірність і єдність вимірювань;</a:t>
            </a:r>
            <a:endParaRPr lang="uk-UA" altLang="x-none" sz="1700"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sz="1700" dirty="0">
                <a:solidFill>
                  <a:schemeClr val="bg1"/>
                </a:solidFill>
                <a:latin typeface="Times New Roman" panose="02020603050405020304" pitchFamily="18" charset="0"/>
                <a:cs typeface="Times New Roman" panose="02020603050405020304" pitchFamily="18" charset="0"/>
              </a:rPr>
              <a:t>- положення, що забезпечують технічну єдність під час розроблення, виготовлення, експлуатації (застосування) продукції.</a:t>
            </a:r>
            <a:endParaRPr lang="uk-UA" altLang="x-none" sz="1700"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sz="1700" dirty="0">
                <a:solidFill>
                  <a:schemeClr val="bg1"/>
                </a:solidFill>
                <a:latin typeface="Times New Roman" panose="02020603050405020304" pitchFamily="18" charset="0"/>
                <a:cs typeface="Times New Roman" panose="02020603050405020304" pitchFamily="18" charset="0"/>
              </a:rPr>
              <a:t>Обов’язкові вимоги ДСТУ підлягають безумовному виконанню органами державної виконавчої влади, всіма підприємствами та громадянами – суб’єктами підприємницької діяльності, на діяльність яких поширюється дія стандартів.</a:t>
            </a:r>
            <a:endParaRPr lang="uk-UA" altLang="x-none" sz="1700"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sz="1700" b="1" i="1" dirty="0">
                <a:solidFill>
                  <a:schemeClr val="bg1"/>
                </a:solidFill>
                <a:latin typeface="Times New Roman" panose="02020603050405020304" pitchFamily="18" charset="0"/>
                <a:cs typeface="Times New Roman" panose="02020603050405020304" pitchFamily="18" charset="0"/>
              </a:rPr>
              <a:t>Рекомендовані вимоги </a:t>
            </a:r>
            <a:r>
              <a:rPr lang="uk-UA" altLang="x-none" sz="1700" dirty="0">
                <a:solidFill>
                  <a:schemeClr val="bg1"/>
                </a:solidFill>
                <a:latin typeface="Times New Roman" panose="02020603050405020304" pitchFamily="18" charset="0"/>
                <a:cs typeface="Times New Roman" panose="02020603050405020304" pitchFamily="18" charset="0"/>
              </a:rPr>
              <a:t>ДСТУ є обов’язковими для виконання, якщо:</a:t>
            </a:r>
            <a:endParaRPr lang="uk-UA" altLang="x-none" sz="1700"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sz="1700" dirty="0">
                <a:solidFill>
                  <a:schemeClr val="bg1"/>
                </a:solidFill>
                <a:latin typeface="Times New Roman" panose="02020603050405020304" pitchFamily="18" charset="0"/>
                <a:cs typeface="Times New Roman" panose="02020603050405020304" pitchFamily="18" charset="0"/>
              </a:rPr>
              <a:t>- це передбачено чинними актами законодавства;</a:t>
            </a:r>
            <a:endParaRPr lang="uk-UA" altLang="x-none" sz="1700"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sz="1700" dirty="0">
                <a:solidFill>
                  <a:schemeClr val="bg1"/>
                </a:solidFill>
                <a:latin typeface="Times New Roman" panose="02020603050405020304" pitchFamily="18" charset="0"/>
                <a:cs typeface="Times New Roman" panose="02020603050405020304" pitchFamily="18" charset="0"/>
              </a:rPr>
              <a:t>- ці вимоги включено до договорів на розроблення, виготовлення та поставку продукції;</a:t>
            </a:r>
            <a:endParaRPr lang="uk-UA" altLang="x-none" sz="1700"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sz="1700" dirty="0">
                <a:solidFill>
                  <a:schemeClr val="bg1"/>
                </a:solidFill>
                <a:latin typeface="Times New Roman" panose="02020603050405020304" pitchFamily="18" charset="0"/>
                <a:cs typeface="Times New Roman" panose="02020603050405020304" pitchFamily="18" charset="0"/>
              </a:rPr>
              <a:t>- виробником (постачальником) продукції документально заявлено про відповідність продукції цим стандартам.</a:t>
            </a:r>
            <a:endParaRPr lang="uk-UA" altLang="x-none" sz="1700"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4" name="Прямоугольник 3"/>
          <p:cNvSpPr/>
          <p:nvPr/>
        </p:nvSpPr>
        <p:spPr>
          <a:xfrm>
            <a:off x="6858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a:ln w="6350">
                  <a:noFill/>
                </a:ln>
                <a:solidFill>
                  <a:prstClr val="black"/>
                </a:solidFill>
                <a:effectLst/>
                <a:uLnTx/>
                <a:uFillTx/>
                <a:latin typeface="+mn-lt"/>
                <a:ea typeface="+mj-ea"/>
                <a:cs typeface="+mj-cs"/>
              </a:rPr>
              <a:t>Категорії нормативних документів зі стандартизації </a:t>
            </a:r>
            <a:endParaRPr kumimoji="0" lang="uk-UA" sz="2200" b="1" i="1" u="none" strike="noStrike" kern="1200" cap="none" spc="0" normalizeH="0" baseline="0" noProof="0">
              <a:ln w="6350">
                <a:noFill/>
              </a:ln>
              <a:solidFill>
                <a:prstClr val="black"/>
              </a:solidFill>
              <a:effectLst/>
              <a:uLnTx/>
              <a:uFillTx/>
              <a:latin typeface="+mn-lt"/>
              <a:ea typeface="+mj-ea"/>
              <a:cs typeface="+mj-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7" name="Скругленный прямоугольник 6"/>
          <p:cNvSpPr/>
          <p:nvPr/>
        </p:nvSpPr>
        <p:spPr>
          <a:xfrm>
            <a:off x="457200" y="914400"/>
            <a:ext cx="8305800" cy="2438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lnSpc>
                <a:spcPct val="115000"/>
              </a:lnSpc>
              <a:buNone/>
            </a:pPr>
            <a:r>
              <a:rPr lang="uk-UA" altLang="x-none" b="1" i="1" dirty="0">
                <a:solidFill>
                  <a:schemeClr val="bg1"/>
                </a:solidFill>
                <a:latin typeface="Times New Roman" panose="02020603050405020304" pitchFamily="18" charset="0"/>
                <a:cs typeface="Times New Roman" panose="02020603050405020304" pitchFamily="18" charset="0"/>
              </a:rPr>
              <a:t>Галузеві стандарти України (ГСТУ) </a:t>
            </a:r>
            <a:r>
              <a:rPr lang="uk-UA" altLang="x-none" dirty="0">
                <a:solidFill>
                  <a:schemeClr val="bg1"/>
                </a:solidFill>
                <a:latin typeface="Times New Roman" panose="02020603050405020304" pitchFamily="18" charset="0"/>
                <a:cs typeface="Times New Roman" panose="02020603050405020304" pitchFamily="18" charset="0"/>
              </a:rPr>
              <a:t>розробляють на продукцію, послуги в разі відсутності ДСТУ, або за потребою встановлення вимог, які перевищують або доповнюють вимоги державних стандартів. Вимоги ГСТУ не повинні суперечити обов’язковим вимогам ДСТУ. ГСТУ є обов’язковими для всіх підприємств і організацій даної галузі, а також для підприємств і організацій інших галузей (замовників), які використовують чи застосовують продукцію цієї галузі.</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4" name="Прямоугольник 3"/>
          <p:cNvSpPr/>
          <p:nvPr/>
        </p:nvSpPr>
        <p:spPr>
          <a:xfrm>
            <a:off x="6858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a:ln w="6350">
                  <a:noFill/>
                </a:ln>
                <a:solidFill>
                  <a:prstClr val="black"/>
                </a:solidFill>
                <a:effectLst/>
                <a:uLnTx/>
                <a:uFillTx/>
                <a:latin typeface="+mn-lt"/>
                <a:ea typeface="+mj-ea"/>
                <a:cs typeface="+mj-cs"/>
              </a:rPr>
              <a:t>Категорії нормативних документів зі стандартизації </a:t>
            </a:r>
            <a:endParaRPr kumimoji="0" lang="uk-UA" sz="2200" b="1" i="1" u="none" strike="noStrike" kern="1200" cap="none" spc="0" normalizeH="0" baseline="0" noProof="0">
              <a:ln w="6350">
                <a:noFill/>
              </a:ln>
              <a:solidFill>
                <a:prstClr val="black"/>
              </a:solidFill>
              <a:effectLst/>
              <a:uLnTx/>
              <a:uFillTx/>
              <a:latin typeface="+mn-lt"/>
              <a:ea typeface="+mj-ea"/>
              <a:cs typeface="+mj-cs"/>
            </a:endParaRPr>
          </a:p>
        </p:txBody>
      </p:sp>
      <p:sp>
        <p:nvSpPr>
          <p:cNvPr id="5" name="Скругленный прямоугольник 4"/>
          <p:cNvSpPr/>
          <p:nvPr/>
        </p:nvSpPr>
        <p:spPr>
          <a:xfrm>
            <a:off x="457200" y="3505200"/>
            <a:ext cx="8305800" cy="3124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lnSpc>
                <a:spcPct val="115000"/>
              </a:lnSpc>
              <a:buNone/>
            </a:pPr>
            <a:r>
              <a:rPr lang="uk-UA" altLang="x-none" b="1" i="1" dirty="0">
                <a:solidFill>
                  <a:schemeClr val="bg1"/>
                </a:solidFill>
                <a:latin typeface="Times New Roman" panose="02020603050405020304" pitchFamily="18" charset="0"/>
                <a:cs typeface="Times New Roman" panose="02020603050405020304" pitchFamily="18" charset="0"/>
              </a:rPr>
              <a:t>Стандарти науково-технічних та інженерних товариств (спілок) України (СТТУ) </a:t>
            </a:r>
            <a:r>
              <a:rPr lang="uk-UA" altLang="x-none" dirty="0">
                <a:solidFill>
                  <a:schemeClr val="bg1"/>
                </a:solidFill>
                <a:latin typeface="Times New Roman" panose="02020603050405020304" pitchFamily="18" charset="0"/>
                <a:cs typeface="Times New Roman" panose="02020603050405020304" pitchFamily="18" charset="0"/>
              </a:rPr>
              <a:t>розробляють за потребою розповсюдження та впровадження систематизованих, узагальнених результатів фундаментальних і прикладних досліджень, одержаних у певних галузях знань та сферах професійних інтересів. Вимоги СТТУ не повинні суперечити обов’язковим вимогам ДСТУ та ГСТУ.</a:t>
            </a:r>
            <a:endParaRPr lang="uk-UA" altLang="x-none"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lnSpc>
                <a:spcPct val="115000"/>
              </a:lnSpc>
              <a:buNone/>
            </a:pPr>
            <a:r>
              <a:rPr lang="uk-UA" altLang="x-none" dirty="0">
                <a:solidFill>
                  <a:schemeClr val="bg1"/>
                </a:solidFill>
                <a:latin typeface="Times New Roman" panose="02020603050405020304" pitchFamily="18" charset="0"/>
                <a:cs typeface="Times New Roman" panose="02020603050405020304" pitchFamily="18" charset="0"/>
              </a:rPr>
              <a:t>Підприємства застосовують СТТУ добровільно, а окремі громадяни – суб’єкти підприємницької діяльності, якщо вважають доцільним використовувати нові передові засоби, технології, методи та інші вимоги, які містяться в цих стандартах. </a:t>
            </a:r>
            <a:endParaRPr lang="uk-UA" altLang="x-none" dirty="0">
              <a:solidFill>
                <a:schemeClr val="bg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7" name="Скругленный прямоугольник 6"/>
          <p:cNvSpPr/>
          <p:nvPr/>
        </p:nvSpPr>
        <p:spPr>
          <a:xfrm>
            <a:off x="381000" y="838200"/>
            <a:ext cx="8458200" cy="3124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Технічні умови (ТУ) </a:t>
            </a:r>
            <a:r>
              <a:rPr lang="uk-UA" altLang="x-none" sz="1600" b="1" dirty="0">
                <a:solidFill>
                  <a:schemeClr val="bg1"/>
                </a:solidFill>
                <a:latin typeface="Times New Roman" panose="02020603050405020304" pitchFamily="18" charset="0"/>
                <a:cs typeface="Times New Roman" panose="02020603050405020304" pitchFamily="18" charset="0"/>
              </a:rPr>
              <a:t>– </a:t>
            </a:r>
            <a:r>
              <a:rPr lang="uk-UA" altLang="x-none" sz="1600" dirty="0">
                <a:solidFill>
                  <a:schemeClr val="bg1"/>
                </a:solidFill>
                <a:latin typeface="Times New Roman" panose="02020603050405020304" pitchFamily="18" charset="0"/>
                <a:cs typeface="Times New Roman" panose="02020603050405020304" pitchFamily="18" charset="0"/>
              </a:rPr>
              <a:t>нормативний документ, який розробляють для встановлення вимог, що регулюють відносини між постачальником (розробником, виробником) і споживачем (замовником) продукції, послуг. ТУ є невід’ємною частиною комплекту технічної документації на продукцію (вироби, матеріали, речовини, послуги), на яку вони поширюються, або самостійним документом.</a:t>
            </a:r>
            <a:endParaRPr lang="uk-UA" altLang="x-none" sz="1600"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ТУ розробляють у таких випадках:</a:t>
            </a:r>
            <a:endParaRPr lang="uk-UA" altLang="x-none" sz="1600"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 за відсутності державних та галузевих стандартів на розроблювану продукцію, послуги або за необхідності конкретизації їхніх вимог;</a:t>
            </a:r>
            <a:endParaRPr lang="uk-UA" altLang="x-none" sz="1600"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 за необхідності доповнення та (або) посилення вимог, норм та правил чинних стандартів на дану продукцію, послуги.</a:t>
            </a:r>
            <a:endParaRPr lang="uk-UA" altLang="x-none" sz="1600"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ТУ розробляються на один чи кілька конкретних виробів, матеріалів, речовин, послугу чи групу послуг. </a:t>
            </a:r>
            <a:endParaRPr lang="uk-UA" altLang="x-none" sz="1600" dirty="0">
              <a:solidFill>
                <a:schemeClr val="bg1"/>
              </a:solidFill>
              <a:latin typeface="Times New Roman" panose="02020603050405020304" pitchFamily="18" charset="0"/>
              <a:ea typeface="Times New Roman" panose="02020603050405020304" pitchFamily="18" charset="0"/>
            </a:endParaRPr>
          </a:p>
        </p:txBody>
      </p:sp>
      <p:sp>
        <p:nvSpPr>
          <p:cNvPr id="4" name="Прямоугольник 3"/>
          <p:cNvSpPr/>
          <p:nvPr/>
        </p:nvSpPr>
        <p:spPr>
          <a:xfrm>
            <a:off x="6858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a:ln w="6350">
                  <a:noFill/>
                </a:ln>
                <a:solidFill>
                  <a:prstClr val="black"/>
                </a:solidFill>
                <a:effectLst/>
                <a:uLnTx/>
                <a:uFillTx/>
                <a:latin typeface="+mn-lt"/>
                <a:ea typeface="+mj-ea"/>
                <a:cs typeface="+mj-cs"/>
              </a:rPr>
              <a:t>Категорії нормативних документів зі стандартизації </a:t>
            </a:r>
            <a:endParaRPr kumimoji="0" lang="uk-UA" sz="2200" b="1" i="1" u="none" strike="noStrike" kern="1200" cap="none" spc="0" normalizeH="0" baseline="0" noProof="0">
              <a:ln w="6350">
                <a:noFill/>
              </a:ln>
              <a:solidFill>
                <a:prstClr val="black"/>
              </a:solidFill>
              <a:effectLst/>
              <a:uLnTx/>
              <a:uFillTx/>
              <a:latin typeface="+mn-lt"/>
              <a:ea typeface="+mj-ea"/>
              <a:cs typeface="+mj-cs"/>
            </a:endParaRPr>
          </a:p>
        </p:txBody>
      </p:sp>
      <p:sp>
        <p:nvSpPr>
          <p:cNvPr id="5" name="Скругленный прямоугольник 4"/>
          <p:cNvSpPr/>
          <p:nvPr/>
        </p:nvSpPr>
        <p:spPr>
          <a:xfrm>
            <a:off x="381000" y="4114800"/>
            <a:ext cx="8458200" cy="1143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Стандарти підприємств (СТП) </a:t>
            </a:r>
            <a:r>
              <a:rPr lang="uk-UA" altLang="x-none" sz="1600" dirty="0">
                <a:solidFill>
                  <a:schemeClr val="bg1"/>
                </a:solidFill>
                <a:latin typeface="Times New Roman" panose="02020603050405020304" pitchFamily="18" charset="0"/>
                <a:cs typeface="Times New Roman" panose="02020603050405020304" pitchFamily="18" charset="0"/>
              </a:rPr>
              <a:t>розробляються на продукцію (процес, роботу, послугу), яку виробляють і застосовують (надають) лише на конкретному підприємстві. СТП – основний організаційно-методичний документ у діючих на підприємствах системах управління якістю продукції.</a:t>
            </a:r>
            <a:endParaRPr lang="uk-UA" altLang="x-none" sz="1600" dirty="0">
              <a:solidFill>
                <a:schemeClr val="bg1"/>
              </a:solidFill>
              <a:latin typeface="Times New Roman" panose="02020603050405020304" pitchFamily="18" charset="0"/>
              <a:ea typeface="Times New Roman" panose="02020603050405020304" pitchFamily="18" charset="0"/>
            </a:endParaRPr>
          </a:p>
        </p:txBody>
      </p:sp>
      <p:sp>
        <p:nvSpPr>
          <p:cNvPr id="6" name="Скругленный прямоугольник 5"/>
          <p:cNvSpPr/>
          <p:nvPr/>
        </p:nvSpPr>
        <p:spPr>
          <a:xfrm>
            <a:off x="381000" y="5410200"/>
            <a:ext cx="8458200" cy="1295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Кодекс усталеної практики </a:t>
            </a:r>
            <a:r>
              <a:rPr lang="uk-UA" altLang="x-none" sz="1600" dirty="0">
                <a:solidFill>
                  <a:schemeClr val="bg1"/>
                </a:solidFill>
                <a:latin typeface="Times New Roman" panose="02020603050405020304" pitchFamily="18" charset="0"/>
                <a:cs typeface="Times New Roman" panose="02020603050405020304" pitchFamily="18" charset="0"/>
              </a:rPr>
              <a:t>– документ, що рекомендує практики чи процедури проектування, виготовлення, монтажу, технічного обслуговування чи експлуатації обладнання, конструкцій чи виробів.</a:t>
            </a:r>
            <a:endParaRPr lang="uk-UA" altLang="x-none" sz="1600"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Кодекси усталеної практики розробляють на устаткування, конструкції, технічні системи, які різняться конструктивним виконанням.</a:t>
            </a:r>
            <a:endParaRPr lang="uk-UA" altLang="x-none" sz="1600" dirty="0">
              <a:solidFill>
                <a:schemeClr val="bg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7" name="Прямоугольник 6"/>
          <p:cNvSpPr/>
          <p:nvPr/>
        </p:nvSpPr>
        <p:spPr>
          <a:xfrm>
            <a:off x="914400" y="152400"/>
            <a:ext cx="7848600" cy="83026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Залежно від специфіки об’єкта стандартизації, призначення, складу та змісту вимог, які встановлені до нього, для різних категорій нормативних документів зі стандартизації розробляють </a:t>
            </a:r>
            <a:r>
              <a:rPr kumimoji="0" lang="uk-UA" sz="1600" b="1" i="1" u="none" strike="noStrike" kern="1200" cap="none" spc="0" normalizeH="0" baseline="0" noProof="0" dirty="0">
                <a:ln>
                  <a:noFill/>
                </a:ln>
                <a:solidFill>
                  <a:schemeClr val="bg1"/>
                </a:solidFill>
                <a:effectLst/>
                <a:uLnTx/>
                <a:uFillTx/>
                <a:latin typeface="+mn-lt"/>
                <a:ea typeface="+mn-ea"/>
                <a:cs typeface="+mn-cs"/>
              </a:rPr>
              <a:t>стандарти таких видів</a:t>
            </a:r>
            <a:endParaRPr kumimoji="0" lang="uk-UA" sz="1600" b="1" i="1" u="none" strike="noStrike" kern="1200" cap="none" spc="0" normalizeH="0" baseline="0" noProof="0" dirty="0">
              <a:ln>
                <a:noFill/>
              </a:ln>
              <a:solidFill>
                <a:schemeClr val="bg1"/>
              </a:solidFill>
              <a:effectLst/>
              <a:uLnTx/>
              <a:uFillTx/>
              <a:latin typeface="+mn-lt"/>
              <a:ea typeface="+mn-ea"/>
              <a:cs typeface="Times New Roman" panose="02020603050405020304" pitchFamily="18" charset="0"/>
            </a:endParaRPr>
          </a:p>
        </p:txBody>
      </p:sp>
      <p:sp>
        <p:nvSpPr>
          <p:cNvPr id="17" name="Скругленный прямоугольник 16"/>
          <p:cNvSpPr/>
          <p:nvPr/>
        </p:nvSpPr>
        <p:spPr>
          <a:xfrm>
            <a:off x="2286000" y="1066800"/>
            <a:ext cx="6553200" cy="609600"/>
          </a:xfrm>
          <a:prstGeom prst="roundRect">
            <a:avLst>
              <a:gd name="adj" fmla="val 0"/>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Має широку сферу застосування або містить загальні положення для однієї конкретної галузі.</a:t>
            </a:r>
            <a:endParaRPr lang="uk-UA" altLang="x-none" sz="1600" dirty="0">
              <a:solidFill>
                <a:schemeClr val="bg1"/>
              </a:solidFill>
              <a:latin typeface="Times New Roman" panose="02020603050405020304" pitchFamily="18" charset="0"/>
              <a:ea typeface="Times New Roman" panose="02020603050405020304" pitchFamily="18" charset="0"/>
            </a:endParaRPr>
          </a:p>
        </p:txBody>
      </p:sp>
      <p:sp>
        <p:nvSpPr>
          <p:cNvPr id="10" name="TextBox 9"/>
          <p:cNvSpPr txBox="1"/>
          <p:nvPr/>
        </p:nvSpPr>
        <p:spPr>
          <a:xfrm>
            <a:off x="152400" y="1066800"/>
            <a:ext cx="1828800" cy="584200"/>
          </a:xfrm>
          <a:prstGeom prst="rect">
            <a:avLst/>
          </a:prstGeom>
        </p:spPr>
        <p:style>
          <a:lnRef idx="1">
            <a:schemeClr val="accent3"/>
          </a:lnRef>
          <a:fillRef idx="3">
            <a:schemeClr val="accent3"/>
          </a:fillRef>
          <a:effectRef idx="2">
            <a:schemeClr val="accent3"/>
          </a:effectRef>
          <a:fontRef idx="minor">
            <a:schemeClr val="lt1"/>
          </a:fontRef>
        </p:style>
        <p:txBody>
          <a:bodyPr>
            <a:spAutoFit/>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Основоположний стандарт</a:t>
            </a:r>
            <a:endParaRPr lang="uk-UA" altLang="x-none" sz="1600" dirty="0">
              <a:solidFill>
                <a:schemeClr val="bg1"/>
              </a:solidFill>
              <a:latin typeface="Times New Roman" panose="02020603050405020304" pitchFamily="18" charset="0"/>
            </a:endParaRPr>
          </a:p>
        </p:txBody>
      </p:sp>
      <p:sp>
        <p:nvSpPr>
          <p:cNvPr id="30" name="Стрелка вправо 29"/>
          <p:cNvSpPr/>
          <p:nvPr/>
        </p:nvSpPr>
        <p:spPr>
          <a:xfrm>
            <a:off x="1981200" y="1371600"/>
            <a:ext cx="3048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26" name="TextBox 25"/>
          <p:cNvSpPr txBox="1"/>
          <p:nvPr/>
        </p:nvSpPr>
        <p:spPr>
          <a:xfrm>
            <a:off x="152400" y="1752600"/>
            <a:ext cx="1828800" cy="584200"/>
          </a:xfrm>
          <a:prstGeom prst="rect">
            <a:avLst/>
          </a:prstGeom>
        </p:spPr>
        <p:style>
          <a:lnRef idx="1">
            <a:schemeClr val="accent3"/>
          </a:lnRef>
          <a:fillRef idx="3">
            <a:schemeClr val="accent3"/>
          </a:fillRef>
          <a:effectRef idx="2">
            <a:schemeClr val="accent3"/>
          </a:effectRef>
          <a:fontRef idx="minor">
            <a:schemeClr val="lt1"/>
          </a:fontRef>
        </p:style>
        <p:txBody>
          <a:bodyPr>
            <a:spAutoFit/>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Термінологічний</a:t>
            </a:r>
            <a:endParaRPr lang="uk-UA" altLang="x-none" sz="1600" b="1" i="1" dirty="0">
              <a:solidFill>
                <a:schemeClr val="bg1"/>
              </a:solidFill>
              <a:latin typeface="Times New Roman" panose="02020603050405020304" pitchFamily="18" charset="0"/>
              <a:cs typeface="Times New Roman" panose="02020603050405020304" pitchFamily="18" charset="0"/>
            </a:endParaRPr>
          </a:p>
          <a:p>
            <a:pPr lvl="0" algn="ctr"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стандарт</a:t>
            </a:r>
            <a:endParaRPr lang="uk-UA" altLang="x-none" sz="1600" dirty="0">
              <a:solidFill>
                <a:schemeClr val="bg1"/>
              </a:solidFill>
              <a:latin typeface="Times New Roman" panose="02020603050405020304" pitchFamily="18" charset="0"/>
            </a:endParaRPr>
          </a:p>
        </p:txBody>
      </p:sp>
      <p:sp>
        <p:nvSpPr>
          <p:cNvPr id="27" name="Стрелка вправо 26"/>
          <p:cNvSpPr/>
          <p:nvPr/>
        </p:nvSpPr>
        <p:spPr>
          <a:xfrm>
            <a:off x="1981200" y="2057400"/>
            <a:ext cx="3048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28" name="Скругленный прямоугольник 27"/>
          <p:cNvSpPr/>
          <p:nvPr/>
        </p:nvSpPr>
        <p:spPr>
          <a:xfrm>
            <a:off x="2286000" y="1752600"/>
            <a:ext cx="6553200" cy="609600"/>
          </a:xfrm>
          <a:prstGeom prst="roundRect">
            <a:avLst>
              <a:gd name="adj" fmla="val 0"/>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Стосується термінів, поряд з якими зазвичай наводять їхні визначення, а іноді пояснювальні примітки, ілюстрації, приклади тощо.</a:t>
            </a:r>
            <a:endParaRPr lang="uk-UA" altLang="x-none" sz="1600" dirty="0">
              <a:solidFill>
                <a:schemeClr val="bg1"/>
              </a:solidFill>
              <a:latin typeface="Times New Roman" panose="02020603050405020304" pitchFamily="18" charset="0"/>
              <a:ea typeface="Times New Roman" panose="02020603050405020304" pitchFamily="18" charset="0"/>
            </a:endParaRPr>
          </a:p>
        </p:txBody>
      </p:sp>
      <p:sp>
        <p:nvSpPr>
          <p:cNvPr id="29" name="TextBox 28"/>
          <p:cNvSpPr txBox="1"/>
          <p:nvPr/>
        </p:nvSpPr>
        <p:spPr>
          <a:xfrm>
            <a:off x="152400" y="2438400"/>
            <a:ext cx="1828800" cy="830263"/>
          </a:xfrm>
          <a:prstGeom prst="rect">
            <a:avLst/>
          </a:prstGeom>
        </p:spPr>
        <p:style>
          <a:lnRef idx="1">
            <a:schemeClr val="accent3"/>
          </a:lnRef>
          <a:fillRef idx="3">
            <a:schemeClr val="accent3"/>
          </a:fillRef>
          <a:effectRef idx="2">
            <a:schemeClr val="accent3"/>
          </a:effectRef>
          <a:fontRef idx="minor">
            <a:schemeClr val="lt1"/>
          </a:fontRef>
        </p:style>
        <p:txBody>
          <a:bodyPr>
            <a:spAutoFit/>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Стандарт на методи випробування </a:t>
            </a:r>
            <a:endParaRPr lang="uk-UA" altLang="x-none" sz="1600" dirty="0">
              <a:solidFill>
                <a:schemeClr val="bg1"/>
              </a:solidFill>
              <a:latin typeface="Times New Roman" panose="02020603050405020304" pitchFamily="18" charset="0"/>
            </a:endParaRPr>
          </a:p>
        </p:txBody>
      </p:sp>
      <p:sp>
        <p:nvSpPr>
          <p:cNvPr id="32" name="Стрелка вправо 31"/>
          <p:cNvSpPr/>
          <p:nvPr/>
        </p:nvSpPr>
        <p:spPr>
          <a:xfrm>
            <a:off x="1981200" y="2971800"/>
            <a:ext cx="3048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33" name="Скругленный прямоугольник 32"/>
          <p:cNvSpPr/>
          <p:nvPr/>
        </p:nvSpPr>
        <p:spPr>
          <a:xfrm>
            <a:off x="2286000" y="2438400"/>
            <a:ext cx="6553200" cy="914400"/>
          </a:xfrm>
          <a:prstGeom prst="roundRect">
            <a:avLst>
              <a:gd name="adj" fmla="val 0"/>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Стосується методів випробування, іноді доповнений іншими положеннями, пов’язаними з випробуваннями, зокрема, відбиранням проб, використанням статистичних методів, порядком проведення випробувань.</a:t>
            </a:r>
            <a:endParaRPr lang="uk-UA" altLang="x-none" sz="1600" dirty="0">
              <a:solidFill>
                <a:schemeClr val="bg1"/>
              </a:solidFill>
              <a:latin typeface="Times New Roman" panose="02020603050405020304" pitchFamily="18" charset="0"/>
              <a:ea typeface="Times New Roman" panose="02020603050405020304" pitchFamily="18" charset="0"/>
            </a:endParaRPr>
          </a:p>
        </p:txBody>
      </p:sp>
      <p:sp>
        <p:nvSpPr>
          <p:cNvPr id="34" name="TextBox 33"/>
          <p:cNvSpPr txBox="1"/>
          <p:nvPr/>
        </p:nvSpPr>
        <p:spPr>
          <a:xfrm>
            <a:off x="152400" y="3429000"/>
            <a:ext cx="1828800" cy="584200"/>
          </a:xfrm>
          <a:prstGeom prst="rect">
            <a:avLst/>
          </a:prstGeom>
        </p:spPr>
        <p:style>
          <a:lnRef idx="1">
            <a:schemeClr val="accent3"/>
          </a:lnRef>
          <a:fillRef idx="3">
            <a:schemeClr val="accent3"/>
          </a:fillRef>
          <a:effectRef idx="2">
            <a:schemeClr val="accent3"/>
          </a:effectRef>
          <a:fontRef idx="minor">
            <a:schemeClr val="lt1"/>
          </a:fontRef>
        </p:style>
        <p:txBody>
          <a:bodyPr>
            <a:spAutoFit/>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Стандарт на продукцію</a:t>
            </a:r>
            <a:endParaRPr lang="uk-UA" altLang="x-none" sz="1600" dirty="0">
              <a:solidFill>
                <a:schemeClr val="bg1"/>
              </a:solidFill>
              <a:latin typeface="Times New Roman" panose="02020603050405020304" pitchFamily="18" charset="0"/>
            </a:endParaRPr>
          </a:p>
        </p:txBody>
      </p:sp>
      <p:sp>
        <p:nvSpPr>
          <p:cNvPr id="35" name="Стрелка вправо 34"/>
          <p:cNvSpPr/>
          <p:nvPr/>
        </p:nvSpPr>
        <p:spPr>
          <a:xfrm>
            <a:off x="1981200" y="3657600"/>
            <a:ext cx="3048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36" name="Скругленный прямоугольник 35"/>
          <p:cNvSpPr/>
          <p:nvPr/>
        </p:nvSpPr>
        <p:spPr>
          <a:xfrm>
            <a:off x="2286000" y="3429000"/>
            <a:ext cx="6553200" cy="609600"/>
          </a:xfrm>
          <a:prstGeom prst="roundRect">
            <a:avLst>
              <a:gd name="adj" fmla="val 0"/>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Визначає вимоги, що їх має задовольняти продукція (група продукції), щоб забезпечити відповідність призначеності.</a:t>
            </a:r>
            <a:endParaRPr lang="uk-UA" altLang="x-none" sz="1600" dirty="0">
              <a:solidFill>
                <a:schemeClr val="bg1"/>
              </a:solidFill>
              <a:latin typeface="Times New Roman" panose="02020603050405020304" pitchFamily="18" charset="0"/>
              <a:ea typeface="Times New Roman" panose="02020603050405020304" pitchFamily="18" charset="0"/>
            </a:endParaRPr>
          </a:p>
        </p:txBody>
      </p:sp>
      <p:sp>
        <p:nvSpPr>
          <p:cNvPr id="37" name="TextBox 36"/>
          <p:cNvSpPr txBox="1"/>
          <p:nvPr/>
        </p:nvSpPr>
        <p:spPr>
          <a:xfrm>
            <a:off x="152400" y="4114800"/>
            <a:ext cx="1828800" cy="584200"/>
          </a:xfrm>
          <a:prstGeom prst="rect">
            <a:avLst/>
          </a:prstGeom>
        </p:spPr>
        <p:style>
          <a:lnRef idx="1">
            <a:schemeClr val="accent3"/>
          </a:lnRef>
          <a:fillRef idx="3">
            <a:schemeClr val="accent3"/>
          </a:fillRef>
          <a:effectRef idx="2">
            <a:schemeClr val="accent3"/>
          </a:effectRef>
          <a:fontRef idx="minor">
            <a:schemeClr val="lt1"/>
          </a:fontRef>
        </p:style>
        <p:txBody>
          <a:bodyPr>
            <a:spAutoFit/>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Стандарт на процес</a:t>
            </a:r>
            <a:endParaRPr lang="uk-UA" altLang="x-none" sz="1600" dirty="0">
              <a:solidFill>
                <a:schemeClr val="bg1"/>
              </a:solidFill>
              <a:latin typeface="Times New Roman" panose="02020603050405020304" pitchFamily="18" charset="0"/>
            </a:endParaRPr>
          </a:p>
        </p:txBody>
      </p:sp>
      <p:sp>
        <p:nvSpPr>
          <p:cNvPr id="38" name="Стрелка вправо 37"/>
          <p:cNvSpPr/>
          <p:nvPr/>
        </p:nvSpPr>
        <p:spPr>
          <a:xfrm>
            <a:off x="1981200" y="4419600"/>
            <a:ext cx="3048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39" name="Скругленный прямоугольник 38"/>
          <p:cNvSpPr/>
          <p:nvPr/>
        </p:nvSpPr>
        <p:spPr>
          <a:xfrm>
            <a:off x="2286000" y="4114800"/>
            <a:ext cx="6553200" cy="533400"/>
          </a:xfrm>
          <a:prstGeom prst="roundRect">
            <a:avLst>
              <a:gd name="adj" fmla="val 0"/>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Визначає вимоги, що їх має задовольняти процес, щоб забезпечити свою відповідність призначеності.</a:t>
            </a:r>
            <a:endParaRPr lang="uk-UA" altLang="x-none" sz="1600" dirty="0">
              <a:solidFill>
                <a:schemeClr val="bg1"/>
              </a:solidFill>
              <a:latin typeface="Times New Roman" panose="02020603050405020304" pitchFamily="18" charset="0"/>
              <a:ea typeface="Times New Roman" panose="02020603050405020304" pitchFamily="18" charset="0"/>
            </a:endParaRPr>
          </a:p>
        </p:txBody>
      </p:sp>
      <p:sp>
        <p:nvSpPr>
          <p:cNvPr id="40" name="TextBox 39"/>
          <p:cNvSpPr txBox="1"/>
          <p:nvPr/>
        </p:nvSpPr>
        <p:spPr>
          <a:xfrm>
            <a:off x="152400" y="4876800"/>
            <a:ext cx="1828800" cy="584200"/>
          </a:xfrm>
          <a:prstGeom prst="rect">
            <a:avLst/>
          </a:prstGeom>
        </p:spPr>
        <p:style>
          <a:lnRef idx="1">
            <a:schemeClr val="accent3"/>
          </a:lnRef>
          <a:fillRef idx="3">
            <a:schemeClr val="accent3"/>
          </a:fillRef>
          <a:effectRef idx="2">
            <a:schemeClr val="accent3"/>
          </a:effectRef>
          <a:fontRef idx="minor">
            <a:schemeClr val="lt1"/>
          </a:fontRef>
        </p:style>
        <p:txBody>
          <a:bodyPr>
            <a:spAutoFit/>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Стандарт на послугу</a:t>
            </a:r>
            <a:endParaRPr lang="uk-UA" altLang="x-none" sz="1600" dirty="0">
              <a:solidFill>
                <a:schemeClr val="bg1"/>
              </a:solidFill>
              <a:latin typeface="Times New Roman" panose="02020603050405020304" pitchFamily="18" charset="0"/>
            </a:endParaRPr>
          </a:p>
        </p:txBody>
      </p:sp>
      <p:sp>
        <p:nvSpPr>
          <p:cNvPr id="41" name="Стрелка вправо 40"/>
          <p:cNvSpPr/>
          <p:nvPr/>
        </p:nvSpPr>
        <p:spPr>
          <a:xfrm>
            <a:off x="1981200" y="5181600"/>
            <a:ext cx="3048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42" name="Скругленный прямоугольник 41"/>
          <p:cNvSpPr/>
          <p:nvPr/>
        </p:nvSpPr>
        <p:spPr>
          <a:xfrm>
            <a:off x="2286000" y="4724400"/>
            <a:ext cx="6553200" cy="762000"/>
          </a:xfrm>
          <a:prstGeom prst="roundRect">
            <a:avLst>
              <a:gd name="adj" fmla="val 0"/>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Визначає вимоги, що їх має задовольняти послуга, щоб забезпечити свою відповідність призначеності (наприклад, у таких галузях як: прання білизни, готельне господарство, транспорт, обслуговування автомобілів).</a:t>
            </a:r>
            <a:endParaRPr lang="uk-UA" altLang="x-none" sz="1600" dirty="0">
              <a:solidFill>
                <a:schemeClr val="bg1"/>
              </a:solidFill>
              <a:latin typeface="Times New Roman" panose="02020603050405020304" pitchFamily="18" charset="0"/>
              <a:ea typeface="Times New Roman" panose="02020603050405020304" pitchFamily="18" charset="0"/>
            </a:endParaRPr>
          </a:p>
        </p:txBody>
      </p:sp>
      <p:sp>
        <p:nvSpPr>
          <p:cNvPr id="43" name="TextBox 42"/>
          <p:cNvSpPr txBox="1"/>
          <p:nvPr/>
        </p:nvSpPr>
        <p:spPr>
          <a:xfrm>
            <a:off x="152400" y="5562600"/>
            <a:ext cx="1828800" cy="584200"/>
          </a:xfrm>
          <a:prstGeom prst="rect">
            <a:avLst/>
          </a:prstGeom>
        </p:spPr>
        <p:style>
          <a:lnRef idx="1">
            <a:schemeClr val="accent3"/>
          </a:lnRef>
          <a:fillRef idx="3">
            <a:schemeClr val="accent3"/>
          </a:fillRef>
          <a:effectRef idx="2">
            <a:schemeClr val="accent3"/>
          </a:effectRef>
          <a:fontRef idx="minor">
            <a:schemeClr val="lt1"/>
          </a:fontRef>
        </p:style>
        <p:txBody>
          <a:bodyPr>
            <a:spAutoFit/>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Стандарт на </a:t>
            </a:r>
            <a:r>
              <a:rPr lang="uk-UA" altLang="x-none" sz="1600" b="1" i="1" dirty="0">
                <a:solidFill>
                  <a:schemeClr val="bg1"/>
                </a:solidFill>
                <a:latin typeface="Times New Roman" panose="02020603050405020304" pitchFamily="18" charset="0"/>
              </a:rPr>
              <a:t>сумісність</a:t>
            </a:r>
            <a:r>
              <a:rPr lang="uk-UA" altLang="x-none" sz="1600" dirty="0">
                <a:solidFill>
                  <a:schemeClr val="bg1"/>
                </a:solidFill>
                <a:latin typeface="Times New Roman" panose="02020603050405020304" pitchFamily="18" charset="0"/>
              </a:rPr>
              <a:t> </a:t>
            </a:r>
            <a:endParaRPr lang="uk-UA" altLang="x-none" sz="1600" dirty="0">
              <a:solidFill>
                <a:schemeClr val="bg1"/>
              </a:solidFill>
              <a:latin typeface="Times New Roman" panose="02020603050405020304" pitchFamily="18" charset="0"/>
            </a:endParaRPr>
          </a:p>
        </p:txBody>
      </p:sp>
      <p:sp>
        <p:nvSpPr>
          <p:cNvPr id="44" name="Скругленный прямоугольник 43"/>
          <p:cNvSpPr/>
          <p:nvPr/>
        </p:nvSpPr>
        <p:spPr>
          <a:xfrm>
            <a:off x="2286000" y="5562600"/>
            <a:ext cx="6553200" cy="609600"/>
          </a:xfrm>
          <a:prstGeom prst="roundRect">
            <a:avLst>
              <a:gd name="adj" fmla="val 0"/>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Визначає вимоги стосовно сумісності продукції чи систем у місцях їх взаємозв’язку.</a:t>
            </a:r>
            <a:endParaRPr kumimoji="0" lang="uk-UA" sz="1600" b="0" i="0" u="none" strike="noStrike" kern="1200" cap="none" spc="-20" normalizeH="0" baseline="0" noProof="0" dirty="0">
              <a:ln>
                <a:noFill/>
              </a:ln>
              <a:solidFill>
                <a:schemeClr val="bg1"/>
              </a:solidFill>
              <a:effectLst/>
              <a:uLnTx/>
              <a:uFillTx/>
              <a:latin typeface="+mn-lt"/>
              <a:ea typeface="+mn-ea"/>
              <a:cs typeface="Times New Roman" panose="02020603050405020304" pitchFamily="18" charset="0"/>
            </a:endParaRPr>
          </a:p>
        </p:txBody>
      </p:sp>
      <p:sp>
        <p:nvSpPr>
          <p:cNvPr id="45" name="Стрелка вправо 44"/>
          <p:cNvSpPr/>
          <p:nvPr/>
        </p:nvSpPr>
        <p:spPr>
          <a:xfrm>
            <a:off x="1981200" y="5791200"/>
            <a:ext cx="3048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46" name="TextBox 45"/>
          <p:cNvSpPr txBox="1"/>
          <p:nvPr/>
        </p:nvSpPr>
        <p:spPr>
          <a:xfrm>
            <a:off x="152400" y="6273800"/>
            <a:ext cx="1981200" cy="584200"/>
          </a:xfrm>
          <a:prstGeom prst="rect">
            <a:avLst/>
          </a:prstGeom>
        </p:spPr>
        <p:style>
          <a:lnRef idx="1">
            <a:schemeClr val="accent3"/>
          </a:lnRef>
          <a:fillRef idx="3">
            <a:schemeClr val="accent3"/>
          </a:fillRef>
          <a:effectRef idx="2">
            <a:schemeClr val="accent3"/>
          </a:effectRef>
          <a:fontRef idx="minor">
            <a:schemeClr val="lt1"/>
          </a:fontRef>
        </p:style>
        <p:txBody>
          <a:bodyPr>
            <a:spAutoFit/>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Стандарт з неза-повненими даними </a:t>
            </a:r>
            <a:endParaRPr lang="uk-UA" altLang="x-none" sz="1600" dirty="0">
              <a:solidFill>
                <a:schemeClr val="bg1"/>
              </a:solidFill>
              <a:latin typeface="Times New Roman" panose="02020603050405020304" pitchFamily="18" charset="0"/>
            </a:endParaRPr>
          </a:p>
        </p:txBody>
      </p:sp>
      <p:sp>
        <p:nvSpPr>
          <p:cNvPr id="47" name="Стрелка вправо 46"/>
          <p:cNvSpPr/>
          <p:nvPr/>
        </p:nvSpPr>
        <p:spPr>
          <a:xfrm>
            <a:off x="2133600" y="6553200"/>
            <a:ext cx="3048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48" name="Скругленный прямоугольник 47"/>
          <p:cNvSpPr/>
          <p:nvPr/>
        </p:nvSpPr>
        <p:spPr>
          <a:xfrm>
            <a:off x="2438400" y="6248400"/>
            <a:ext cx="6400800" cy="609600"/>
          </a:xfrm>
          <a:prstGeom prst="roundRect">
            <a:avLst>
              <a:gd name="adj" fmla="val 0"/>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500" b="0" i="0" u="none" strike="noStrike" kern="1200" cap="none" spc="0" normalizeH="0" baseline="0" noProof="0" dirty="0">
                <a:ln>
                  <a:noFill/>
                </a:ln>
                <a:solidFill>
                  <a:schemeClr val="bg1"/>
                </a:solidFill>
                <a:effectLst/>
                <a:uLnTx/>
                <a:uFillTx/>
                <a:latin typeface="+mn-lt"/>
                <a:ea typeface="+mn-ea"/>
                <a:cs typeface="+mn-cs"/>
              </a:rPr>
              <a:t>Містить перелік характеристик, щодо яких значення чи інші дані має бути наведено для визначення специфікацій продукції, процесу чи послуги.</a:t>
            </a:r>
            <a:endParaRPr kumimoji="0" lang="uk-UA" sz="1500" b="0" i="0" u="none" strike="noStrike" kern="1200" cap="none" spc="-20" normalizeH="0" baseline="0" noProof="0" dirty="0">
              <a:ln>
                <a:noFill/>
              </a:ln>
              <a:solidFill>
                <a:schemeClr val="bg1"/>
              </a:solidFill>
              <a:effectLst/>
              <a:uLnTx/>
              <a:uFillTx/>
              <a:latin typeface="+mn-lt"/>
              <a:ea typeface="+mn-ea"/>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7" name="Скругленный прямоугольник 6"/>
          <p:cNvSpPr/>
          <p:nvPr/>
        </p:nvSpPr>
        <p:spPr>
          <a:xfrm>
            <a:off x="457200" y="914400"/>
            <a:ext cx="8534400" cy="1524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lnSpc>
                <a:spcPct val="115000"/>
              </a:lnSpc>
              <a:buNone/>
            </a:pPr>
            <a:r>
              <a:rPr lang="uk-UA" altLang="x-none" sz="1600" b="1" dirty="0">
                <a:solidFill>
                  <a:schemeClr val="bg1"/>
                </a:solidFill>
                <a:latin typeface="Times New Roman" panose="02020603050405020304" pitchFamily="18" charset="0"/>
                <a:cs typeface="Times New Roman" panose="02020603050405020304" pitchFamily="18" charset="0"/>
              </a:rPr>
              <a:t>Провідна роль у міжнародній стандартизації </a:t>
            </a:r>
            <a:r>
              <a:rPr lang="uk-UA" altLang="x-none" sz="1600" dirty="0">
                <a:solidFill>
                  <a:schemeClr val="bg1"/>
                </a:solidFill>
                <a:latin typeface="Times New Roman" panose="02020603050405020304" pitchFamily="18" charset="0"/>
                <a:cs typeface="Times New Roman" panose="02020603050405020304" pitchFamily="18" charset="0"/>
              </a:rPr>
              <a:t>належить двом неурядовим міжнародним організаціям – </a:t>
            </a:r>
            <a:r>
              <a:rPr lang="uk-UA" altLang="x-none" sz="1600" b="1" dirty="0">
                <a:solidFill>
                  <a:schemeClr val="bg1"/>
                </a:solidFill>
                <a:latin typeface="Times New Roman" panose="02020603050405020304" pitchFamily="18" charset="0"/>
                <a:cs typeface="Times New Roman" panose="02020603050405020304" pitchFamily="18" charset="0"/>
              </a:rPr>
              <a:t>Міжнародній організації зі стандартизації (</a:t>
            </a:r>
            <a:r>
              <a:rPr sz="1600" b="1" dirty="0">
                <a:solidFill>
                  <a:schemeClr val="bg1"/>
                </a:solidFill>
                <a:latin typeface="Book Antiqua" panose="02040602050305030304" pitchFamily="18" charset="0"/>
                <a:cs typeface="Times New Roman" panose="02020603050405020304" pitchFamily="18" charset="0"/>
              </a:rPr>
              <a:t>ISO) </a:t>
            </a:r>
            <a:r>
              <a:rPr lang="uk-UA" altLang="x-none" sz="1600" b="1" dirty="0">
                <a:solidFill>
                  <a:schemeClr val="bg1"/>
                </a:solidFill>
                <a:latin typeface="Times New Roman" panose="02020603050405020304" pitchFamily="18" charset="0"/>
                <a:cs typeface="Times New Roman" panose="02020603050405020304" pitchFamily="18" charset="0"/>
              </a:rPr>
              <a:t>і Міжнародній електротехнічній комісії (</a:t>
            </a:r>
            <a:r>
              <a:rPr sz="1600" b="1" dirty="0">
                <a:solidFill>
                  <a:schemeClr val="bg1"/>
                </a:solidFill>
                <a:latin typeface="Book Antiqua" panose="02040602050305030304" pitchFamily="18" charset="0"/>
                <a:cs typeface="Times New Roman" panose="02020603050405020304" pitchFamily="18" charset="0"/>
              </a:rPr>
              <a:t>IEC). </a:t>
            </a:r>
            <a:r>
              <a:rPr lang="uk-UA" altLang="x-none" sz="1600" dirty="0">
                <a:solidFill>
                  <a:schemeClr val="bg1"/>
                </a:solidFill>
                <a:latin typeface="Times New Roman" panose="02020603050405020304" pitchFamily="18" charset="0"/>
                <a:cs typeface="Times New Roman" panose="02020603050405020304" pitchFamily="18" charset="0"/>
              </a:rPr>
              <a:t>Важливою для міжнародної стандартизації є діяльність двох міжурядових організацій – Світової організації торгівлі і Європейської економічної комісії ООН.</a:t>
            </a:r>
            <a:endParaRPr lang="ru-RU" altLang="x-none" sz="1200" dirty="0">
              <a:solidFill>
                <a:schemeClr val="bg1"/>
              </a:solidFill>
              <a:latin typeface="Calibri" panose="020F0502020204030204" pitchFamily="34" charset="0"/>
              <a:ea typeface="Times New Roman" panose="02020603050405020304" pitchFamily="18" charset="0"/>
            </a:endParaRPr>
          </a:p>
        </p:txBody>
      </p:sp>
      <p:sp>
        <p:nvSpPr>
          <p:cNvPr id="8" name="Прямоугольник 7"/>
          <p:cNvSpPr/>
          <p:nvPr/>
        </p:nvSpPr>
        <p:spPr>
          <a:xfrm>
            <a:off x="457200" y="228600"/>
            <a:ext cx="8458200" cy="429895"/>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a:ln w="6350">
                  <a:noFill/>
                </a:ln>
                <a:solidFill>
                  <a:prstClr val="black"/>
                </a:solidFill>
                <a:effectLst/>
                <a:uLnTx/>
                <a:uFillTx/>
                <a:latin typeface="+mn-lt"/>
                <a:ea typeface="+mj-ea"/>
                <a:cs typeface="+mj-cs"/>
              </a:rPr>
              <a:t>4. Міжнародні та національна організації зі стандартизації</a:t>
            </a:r>
            <a:endParaRPr kumimoji="0" lang="uk-UA" sz="2200" b="1" i="1" u="none" strike="noStrike" kern="1200" cap="none" spc="0" normalizeH="0" baseline="0" noProof="0">
              <a:ln w="6350">
                <a:noFill/>
              </a:ln>
              <a:solidFill>
                <a:prstClr val="black"/>
              </a:solidFill>
              <a:effectLst/>
              <a:uLnTx/>
              <a:uFillTx/>
              <a:latin typeface="+mn-lt"/>
              <a:ea typeface="+mj-ea"/>
              <a:cs typeface="+mj-cs"/>
            </a:endParaRPr>
          </a:p>
        </p:txBody>
      </p:sp>
      <p:sp>
        <p:nvSpPr>
          <p:cNvPr id="4" name="Скругленный прямоугольник 3"/>
          <p:cNvSpPr/>
          <p:nvPr/>
        </p:nvSpPr>
        <p:spPr>
          <a:xfrm>
            <a:off x="457200" y="2590800"/>
            <a:ext cx="8534400" cy="3962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lnSpc>
                <a:spcPct val="115000"/>
              </a:lnSpc>
              <a:buNone/>
            </a:pPr>
            <a:r>
              <a:rPr lang="uk-UA" altLang="x-none" sz="1700" b="1" dirty="0">
                <a:solidFill>
                  <a:schemeClr val="bg1"/>
                </a:solidFill>
                <a:latin typeface="Times New Roman" panose="02020603050405020304" pitchFamily="18" charset="0"/>
                <a:cs typeface="Times New Roman" panose="02020603050405020304" pitchFamily="18" charset="0"/>
              </a:rPr>
              <a:t>Міжнародна організація зі стандартизації – </a:t>
            </a:r>
            <a:r>
              <a:rPr lang="uk-UA" altLang="x-none" sz="1700" dirty="0">
                <a:solidFill>
                  <a:schemeClr val="bg1"/>
                </a:solidFill>
                <a:latin typeface="Times New Roman" panose="02020603050405020304" pitchFamily="18" charset="0"/>
                <a:cs typeface="Times New Roman" panose="02020603050405020304" pitchFamily="18" charset="0"/>
              </a:rPr>
              <a:t>Іп</a:t>
            </a:r>
            <a:r>
              <a:rPr sz="1700" dirty="0">
                <a:solidFill>
                  <a:schemeClr val="bg1"/>
                </a:solidFill>
                <a:latin typeface="Book Antiqua" panose="02040602050305030304" pitchFamily="18" charset="0"/>
                <a:cs typeface="Times New Roman" panose="02020603050405020304" pitchFamily="18" charset="0"/>
              </a:rPr>
              <a:t>t</a:t>
            </a:r>
            <a:r>
              <a:rPr lang="uk-UA" altLang="x-none" sz="1700" dirty="0">
                <a:solidFill>
                  <a:schemeClr val="bg1"/>
                </a:solidFill>
                <a:latin typeface="Times New Roman" panose="02020603050405020304" pitchFamily="18" charset="0"/>
                <a:cs typeface="Times New Roman" panose="02020603050405020304" pitchFamily="18" charset="0"/>
              </a:rPr>
              <a:t>ег</a:t>
            </a:r>
            <a:r>
              <a:rPr sz="1700" dirty="0">
                <a:solidFill>
                  <a:schemeClr val="bg1"/>
                </a:solidFill>
                <a:latin typeface="Book Antiqua" panose="02040602050305030304" pitchFamily="18" charset="0"/>
                <a:cs typeface="Times New Roman" panose="02020603050405020304" pitchFamily="18" charset="0"/>
              </a:rPr>
              <a:t>n</a:t>
            </a:r>
            <a:r>
              <a:rPr lang="uk-UA" altLang="x-none" sz="1700" dirty="0">
                <a:solidFill>
                  <a:schemeClr val="bg1"/>
                </a:solidFill>
                <a:latin typeface="Times New Roman" panose="02020603050405020304" pitchFamily="18" charset="0"/>
                <a:cs typeface="Times New Roman" panose="02020603050405020304" pitchFamily="18" charset="0"/>
              </a:rPr>
              <a:t>а</a:t>
            </a:r>
            <a:r>
              <a:rPr sz="1700" dirty="0">
                <a:solidFill>
                  <a:schemeClr val="bg1"/>
                </a:solidFill>
                <a:latin typeface="Book Antiqua" panose="02040602050305030304" pitchFamily="18" charset="0"/>
                <a:cs typeface="Times New Roman" panose="02020603050405020304" pitchFamily="18" charset="0"/>
              </a:rPr>
              <a:t>tion</a:t>
            </a:r>
            <a:r>
              <a:rPr lang="uk-UA" altLang="x-none" sz="1700" dirty="0">
                <a:solidFill>
                  <a:schemeClr val="bg1"/>
                </a:solidFill>
                <a:latin typeface="Times New Roman" panose="02020603050405020304" pitchFamily="18" charset="0"/>
                <a:cs typeface="Times New Roman" panose="02020603050405020304" pitchFamily="18" charset="0"/>
              </a:rPr>
              <a:t>а</a:t>
            </a:r>
            <a:r>
              <a:rPr sz="1700" dirty="0">
                <a:solidFill>
                  <a:schemeClr val="bg1"/>
                </a:solidFill>
                <a:latin typeface="Book Antiqua" panose="02040602050305030304" pitchFamily="18" charset="0"/>
                <a:cs typeface="Times New Roman" panose="02020603050405020304" pitchFamily="18" charset="0"/>
              </a:rPr>
              <a:t>l St</a:t>
            </a:r>
            <a:r>
              <a:rPr lang="uk-UA" altLang="x-none" sz="1700" dirty="0">
                <a:solidFill>
                  <a:schemeClr val="bg1"/>
                </a:solidFill>
                <a:latin typeface="Times New Roman" panose="02020603050405020304" pitchFamily="18" charset="0"/>
                <a:cs typeface="Times New Roman" panose="02020603050405020304" pitchFamily="18" charset="0"/>
              </a:rPr>
              <a:t>а</a:t>
            </a:r>
            <a:r>
              <a:rPr sz="1700" dirty="0">
                <a:solidFill>
                  <a:schemeClr val="bg1"/>
                </a:solidFill>
                <a:latin typeface="Book Antiqua" panose="02040602050305030304" pitchFamily="18" charset="0"/>
                <a:cs typeface="Times New Roman" panose="02020603050405020304" pitchFamily="18" charset="0"/>
              </a:rPr>
              <a:t>nd</a:t>
            </a:r>
            <a:r>
              <a:rPr lang="uk-UA" altLang="x-none" sz="1700" dirty="0">
                <a:solidFill>
                  <a:schemeClr val="bg1"/>
                </a:solidFill>
                <a:latin typeface="Times New Roman" panose="02020603050405020304" pitchFamily="18" charset="0"/>
                <a:cs typeface="Times New Roman" panose="02020603050405020304" pitchFamily="18" charset="0"/>
              </a:rPr>
              <a:t>аг</a:t>
            </a:r>
            <a:r>
              <a:rPr sz="1700" dirty="0">
                <a:solidFill>
                  <a:schemeClr val="bg1"/>
                </a:solidFill>
                <a:latin typeface="Book Antiqua" panose="02040602050305030304" pitchFamily="18" charset="0"/>
                <a:cs typeface="Times New Roman" panose="02020603050405020304" pitchFamily="18" charset="0"/>
              </a:rPr>
              <a:t>dization </a:t>
            </a:r>
            <a:r>
              <a:rPr lang="uk-UA" altLang="x-none" sz="1700" dirty="0">
                <a:solidFill>
                  <a:schemeClr val="bg1"/>
                </a:solidFill>
                <a:latin typeface="Times New Roman" panose="02020603050405020304" pitchFamily="18" charset="0"/>
                <a:cs typeface="Times New Roman" panose="02020603050405020304" pitchFamily="18" charset="0"/>
              </a:rPr>
              <a:t>О</a:t>
            </a:r>
            <a:r>
              <a:rPr sz="1700" dirty="0">
                <a:solidFill>
                  <a:schemeClr val="bg1"/>
                </a:solidFill>
                <a:latin typeface="Book Antiqua" panose="02040602050305030304" pitchFamily="18" charset="0"/>
                <a:cs typeface="Times New Roman" panose="02020603050405020304" pitchFamily="18" charset="0"/>
              </a:rPr>
              <a:t>rg</a:t>
            </a:r>
            <a:r>
              <a:rPr lang="uk-UA" altLang="x-none" sz="1700" dirty="0">
                <a:solidFill>
                  <a:schemeClr val="bg1"/>
                </a:solidFill>
                <a:latin typeface="Times New Roman" panose="02020603050405020304" pitchFamily="18" charset="0"/>
                <a:cs typeface="Times New Roman" panose="02020603050405020304" pitchFamily="18" charset="0"/>
              </a:rPr>
              <a:t>а</a:t>
            </a:r>
            <a:r>
              <a:rPr sz="1700" dirty="0">
                <a:solidFill>
                  <a:schemeClr val="bg1"/>
                </a:solidFill>
                <a:latin typeface="Book Antiqua" panose="02040602050305030304" pitchFamily="18" charset="0"/>
                <a:cs typeface="Times New Roman" panose="02020603050405020304" pitchFamily="18" charset="0"/>
              </a:rPr>
              <a:t>n</a:t>
            </a:r>
            <a:r>
              <a:rPr lang="uk-UA" altLang="x-none" sz="1700" dirty="0">
                <a:solidFill>
                  <a:schemeClr val="bg1"/>
                </a:solidFill>
                <a:latin typeface="Times New Roman" panose="02020603050405020304" pitchFamily="18" charset="0"/>
                <a:cs typeface="Times New Roman" panose="02020603050405020304" pitchFamily="18" charset="0"/>
              </a:rPr>
              <a:t>і</a:t>
            </a:r>
            <a:r>
              <a:rPr sz="1700" dirty="0">
                <a:solidFill>
                  <a:schemeClr val="bg1"/>
                </a:solidFill>
                <a:latin typeface="Book Antiqua" panose="02040602050305030304" pitchFamily="18" charset="0"/>
                <a:cs typeface="Times New Roman" panose="02020603050405020304" pitchFamily="18" charset="0"/>
              </a:rPr>
              <a:t>z</a:t>
            </a:r>
            <a:r>
              <a:rPr lang="uk-UA" altLang="x-none" sz="1700" dirty="0">
                <a:solidFill>
                  <a:schemeClr val="bg1"/>
                </a:solidFill>
                <a:latin typeface="Times New Roman" panose="02020603050405020304" pitchFamily="18" charset="0"/>
                <a:cs typeface="Times New Roman" panose="02020603050405020304" pitchFamily="18" charset="0"/>
              </a:rPr>
              <a:t>а</a:t>
            </a:r>
            <a:r>
              <a:rPr sz="1700" dirty="0">
                <a:solidFill>
                  <a:schemeClr val="bg1"/>
                </a:solidFill>
                <a:latin typeface="Book Antiqua" panose="02040602050305030304" pitchFamily="18" charset="0"/>
                <a:cs typeface="Times New Roman" panose="02020603050405020304" pitchFamily="18" charset="0"/>
              </a:rPr>
              <a:t>t</a:t>
            </a:r>
            <a:r>
              <a:rPr lang="uk-UA" altLang="x-none" sz="1700" dirty="0">
                <a:solidFill>
                  <a:schemeClr val="bg1"/>
                </a:solidFill>
                <a:latin typeface="Times New Roman" panose="02020603050405020304" pitchFamily="18" charset="0"/>
                <a:cs typeface="Times New Roman" panose="02020603050405020304" pitchFamily="18" charset="0"/>
              </a:rPr>
              <a:t>іо</a:t>
            </a:r>
            <a:r>
              <a:rPr sz="1700" dirty="0">
                <a:solidFill>
                  <a:schemeClr val="bg1"/>
                </a:solidFill>
                <a:latin typeface="Book Antiqua" panose="02040602050305030304" pitchFamily="18" charset="0"/>
                <a:cs typeface="Times New Roman" panose="02020603050405020304" pitchFamily="18" charset="0"/>
              </a:rPr>
              <a:t>n / ISO – </a:t>
            </a:r>
            <a:r>
              <a:rPr lang="uk-UA" altLang="x-none" sz="1700" dirty="0">
                <a:solidFill>
                  <a:schemeClr val="bg1"/>
                </a:solidFill>
                <a:latin typeface="Times New Roman" panose="02020603050405020304" pitchFamily="18" charset="0"/>
                <a:cs typeface="Times New Roman" panose="02020603050405020304" pitchFamily="18" charset="0"/>
              </a:rPr>
              <a:t>почала функціонувати 23 лютого 1947 року як добровільна, неурядова організація. Вона була заснована на основі досягнутого на нараді в Лондоні в 1946 році угоди між представниками 25-ти індустріально розвинених країн про створення організації, яка має повноваження координувати на міжнародному рівні розробку різних промислових стандартів і здійснювати процедуру прийняття їх в якості міжнародних стандартів.</a:t>
            </a:r>
            <a:endParaRPr lang="uk-UA" altLang="x-none" sz="1700"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lnSpc>
                <a:spcPct val="115000"/>
              </a:lnSpc>
              <a:buNone/>
            </a:pPr>
            <a:r>
              <a:rPr lang="uk-UA" altLang="x-none" sz="1700" i="1" u="sng" dirty="0">
                <a:solidFill>
                  <a:schemeClr val="bg1"/>
                </a:solidFill>
                <a:latin typeface="Times New Roman" panose="02020603050405020304" pitchFamily="18" charset="0"/>
                <a:cs typeface="Times New Roman" panose="02020603050405020304" pitchFamily="18" charset="0"/>
              </a:rPr>
              <a:t>Основна мета</a:t>
            </a:r>
            <a:r>
              <a:rPr lang="uk-UA" altLang="x-none" sz="1700" dirty="0">
                <a:solidFill>
                  <a:schemeClr val="bg1"/>
                </a:solidFill>
                <a:latin typeface="Times New Roman" panose="02020603050405020304" pitchFamily="18" charset="0"/>
                <a:cs typeface="Times New Roman" panose="02020603050405020304" pitchFamily="18" charset="0"/>
              </a:rPr>
              <a:t>, яку переслідує організація, полягає в забезпеченні однакових вимог до проведення випробувань, кваліфікації працівників, системи управління і інших виробничих факторів. Завдяки стандартизації виключаються технічні перешкоди на шляху руху продукції, трудових ресурсів, капітальних коштів. Загалом, завдяки стандартизації забезпечується набагато більше ефективний розвиток всієї міжнародної торгової системи</a:t>
            </a:r>
            <a:r>
              <a:rPr lang="uk-UA" altLang="x-none" sz="1600" dirty="0">
                <a:solidFill>
                  <a:schemeClr val="bg1"/>
                </a:solidFill>
                <a:latin typeface="Times New Roman" panose="02020603050405020304" pitchFamily="18" charset="0"/>
                <a:cs typeface="Times New Roman" panose="02020603050405020304" pitchFamily="18" charset="0"/>
              </a:rPr>
              <a:t>.</a:t>
            </a:r>
            <a:endParaRPr lang="ru-RU" altLang="x-none" sz="1200" dirty="0">
              <a:solidFill>
                <a:schemeClr val="bg1"/>
              </a:solidFill>
              <a:latin typeface="Calibri" panose="020F0502020204030204" pitchFamily="34" charset="0"/>
              <a:ea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5" name="Прямоугольник 4"/>
          <p:cNvSpPr/>
          <p:nvPr/>
        </p:nvSpPr>
        <p:spPr>
          <a:xfrm>
            <a:off x="457200" y="228600"/>
            <a:ext cx="8229600" cy="429895"/>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a:ln w="6350">
                  <a:noFill/>
                </a:ln>
                <a:solidFill>
                  <a:prstClr val="black"/>
                </a:solidFill>
                <a:effectLst/>
                <a:uLnTx/>
                <a:uFillTx/>
                <a:latin typeface="+mn-lt"/>
                <a:ea typeface="+mj-ea"/>
                <a:cs typeface="+mj-cs"/>
              </a:rPr>
              <a:t>1.Сутність та основні категорії у сфері стандартизації</a:t>
            </a:r>
            <a:endParaRPr kumimoji="0" lang="uk-UA" sz="2200" b="1" i="1" u="none" strike="noStrike" kern="1200" cap="none" spc="0" normalizeH="0" baseline="0" noProof="0">
              <a:ln>
                <a:noFill/>
              </a:ln>
              <a:solidFill>
                <a:schemeClr val="lt1"/>
              </a:solidFill>
              <a:effectLst/>
              <a:uLnTx/>
              <a:uFillTx/>
              <a:latin typeface="+mn-lt"/>
              <a:ea typeface="+mn-ea"/>
              <a:cs typeface="Times New Roman" panose="02020603050405020304" pitchFamily="18" charset="0"/>
            </a:endParaRPr>
          </a:p>
        </p:txBody>
      </p:sp>
      <p:sp>
        <p:nvSpPr>
          <p:cNvPr id="7" name="Скругленный прямоугольник 6"/>
          <p:cNvSpPr/>
          <p:nvPr/>
        </p:nvSpPr>
        <p:spPr>
          <a:xfrm>
            <a:off x="609600" y="838200"/>
            <a:ext cx="8153400" cy="3733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sz="2000" dirty="0">
                <a:solidFill>
                  <a:schemeClr val="bg1"/>
                </a:solidFill>
                <a:latin typeface="Times New Roman" panose="02020603050405020304" pitchFamily="18" charset="0"/>
                <a:cs typeface="Times New Roman" panose="02020603050405020304" pitchFamily="18" charset="0"/>
              </a:rPr>
              <a:t>Стандартизація поєднує науку, техніку і виробництво, сприяє забезпеченню єдиної технічної політики в різних галузях економіки, технічному переозброєнню виробництва, широкому впровадженню сучасної техніки і процесів, механізації й автоматизації виробничих процесів, підвищенню якості товарів.</a:t>
            </a:r>
            <a:endParaRPr sz="2000" dirty="0">
              <a:solidFill>
                <a:schemeClr val="bg1"/>
              </a:solidFill>
              <a:latin typeface="Book Antiqua" panose="02040602050305030304" pitchFamily="18" charset="0"/>
              <a:cs typeface="Times New Roman" panose="02020603050405020304" pitchFamily="18" charset="0"/>
            </a:endParaRPr>
          </a:p>
          <a:p>
            <a:pPr lvl="0" indent="457200" algn="just" eaLnBrk="1" hangingPunct="1">
              <a:buNone/>
            </a:pPr>
            <a:r>
              <a:rPr lang="uk-UA" altLang="x-none" sz="2000" dirty="0">
                <a:solidFill>
                  <a:schemeClr val="bg1"/>
                </a:solidFill>
                <a:latin typeface="Times New Roman" panose="02020603050405020304" pitchFamily="18" charset="0"/>
                <a:cs typeface="Times New Roman" panose="02020603050405020304" pitchFamily="18" charset="0"/>
              </a:rPr>
              <a:t>Відповідно до ЗУ «Про стандартизацію», </a:t>
            </a:r>
            <a:r>
              <a:rPr lang="uk-UA" altLang="x-none" sz="2000" b="1" i="1" dirty="0">
                <a:solidFill>
                  <a:schemeClr val="bg1"/>
                </a:solidFill>
                <a:latin typeface="Times New Roman" panose="02020603050405020304" pitchFamily="18" charset="0"/>
                <a:cs typeface="Times New Roman" panose="02020603050405020304" pitchFamily="18" charset="0"/>
              </a:rPr>
              <a:t>стандартизація </a:t>
            </a:r>
            <a:r>
              <a:rPr lang="uk-UA" altLang="x-none" sz="2000" dirty="0">
                <a:solidFill>
                  <a:schemeClr val="bg1"/>
                </a:solidFill>
                <a:latin typeface="Times New Roman" panose="02020603050405020304" pitchFamily="18" charset="0"/>
                <a:cs typeface="Times New Roman" panose="02020603050405020304" pitchFamily="18" charset="0"/>
              </a:rPr>
              <a:t>– діяльність, що полягає в установленні положень для загального та неодноразового використання щодо наявних або потенційних завдань і спрямована на досягнення оптимального ступеня впорядкованості в певній сфері. </a:t>
            </a:r>
            <a:endParaRPr lang="uk-UA" altLang="x-none" sz="2000"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sz="2000" dirty="0">
                <a:solidFill>
                  <a:schemeClr val="bg1"/>
                </a:solidFill>
                <a:latin typeface="Times New Roman" panose="02020603050405020304" pitchFamily="18" charset="0"/>
                <a:cs typeface="Times New Roman" panose="02020603050405020304" pitchFamily="18" charset="0"/>
              </a:rPr>
              <a:t>Зокрема ця діяльність складається з процесів розроблення, видання та застосування стандартів.</a:t>
            </a:r>
            <a:endParaRPr lang="uk-UA" altLang="x-none" sz="2000" dirty="0">
              <a:solidFill>
                <a:schemeClr val="bg1"/>
              </a:solidFill>
              <a:latin typeface="Times New Roman" panose="02020603050405020304" pitchFamily="18" charset="0"/>
              <a:ea typeface="Times New Roman" panose="02020603050405020304" pitchFamily="18" charset="0"/>
            </a:endParaRPr>
          </a:p>
        </p:txBody>
      </p:sp>
      <p:sp>
        <p:nvSpPr>
          <p:cNvPr id="13" name="Скругленный прямоугольник 12"/>
          <p:cNvSpPr/>
          <p:nvPr/>
        </p:nvSpPr>
        <p:spPr>
          <a:xfrm>
            <a:off x="685800" y="4876800"/>
            <a:ext cx="8001000" cy="1524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sz="2000" dirty="0">
                <a:solidFill>
                  <a:schemeClr val="bg1"/>
                </a:solidFill>
                <a:latin typeface="Times New Roman" panose="02020603050405020304" pitchFamily="18" charset="0"/>
                <a:cs typeface="Times New Roman" panose="02020603050405020304" pitchFamily="18" charset="0"/>
              </a:rPr>
              <a:t>Важливі переваги стандартизації полягають у підвищенні відповідності продукції, процесів і послуг для їх використання за призначенням, у запобіганні виникненню бар’єрів у торгівлі та сприянні науково-технічній співпраці.</a:t>
            </a:r>
            <a:endParaRPr lang="uk-UA" altLang="x-none" sz="2000" dirty="0">
              <a:solidFill>
                <a:schemeClr val="bg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7" name="Скругленный прямоугольник 6"/>
          <p:cNvSpPr/>
          <p:nvPr/>
        </p:nvSpPr>
        <p:spPr>
          <a:xfrm>
            <a:off x="457200" y="914400"/>
            <a:ext cx="8534400" cy="2362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lnSpc>
                <a:spcPct val="115000"/>
              </a:lnSpc>
              <a:buNone/>
            </a:pPr>
            <a:r>
              <a:rPr lang="uk-UA" altLang="x-none" sz="1600" b="1" dirty="0">
                <a:solidFill>
                  <a:schemeClr val="bg1"/>
                </a:solidFill>
                <a:latin typeface="Times New Roman" panose="02020603050405020304" pitchFamily="18" charset="0"/>
                <a:cs typeface="Times New Roman" panose="02020603050405020304" pitchFamily="18" charset="0"/>
              </a:rPr>
              <a:t>Міжнародна електротехнічна комісія (МЕК) – </a:t>
            </a:r>
            <a:r>
              <a:rPr sz="1600" dirty="0">
                <a:solidFill>
                  <a:schemeClr val="bg1"/>
                </a:solidFill>
                <a:latin typeface="Times New Roman" panose="02020603050405020304" pitchFamily="18" charset="0"/>
                <a:cs typeface="Times New Roman" panose="02020603050405020304" pitchFamily="18" charset="0"/>
              </a:rPr>
              <a:t>International Electrotechnical Commission / IEC – </a:t>
            </a:r>
            <a:r>
              <a:rPr lang="uk-UA" altLang="x-none" sz="1600" dirty="0">
                <a:solidFill>
                  <a:schemeClr val="bg1"/>
                </a:solidFill>
                <a:latin typeface="Times New Roman" panose="02020603050405020304" pitchFamily="18" charset="0"/>
                <a:cs typeface="Times New Roman" panose="02020603050405020304" pitchFamily="18" charset="0"/>
              </a:rPr>
              <a:t>утворена в 1906 році, є добровільною неурядовою організацією. Її діяльність, в основному, пов’язана зі стандартизацією фізичних характеристик електротехнічного і електронного обладнання. Основна увага </a:t>
            </a:r>
            <a:r>
              <a:rPr sz="1600" dirty="0">
                <a:solidFill>
                  <a:schemeClr val="bg1"/>
                </a:solidFill>
                <a:latin typeface="Times New Roman" panose="02020603050405020304" pitchFamily="18" charset="0"/>
                <a:cs typeface="Times New Roman" panose="02020603050405020304" pitchFamily="18" charset="0"/>
              </a:rPr>
              <a:t>IEC </a:t>
            </a:r>
            <a:r>
              <a:rPr lang="uk-UA" altLang="x-none" sz="1600" dirty="0">
                <a:solidFill>
                  <a:schemeClr val="bg1"/>
                </a:solidFill>
                <a:latin typeface="Times New Roman" panose="02020603050405020304" pitchFamily="18" charset="0"/>
                <a:cs typeface="Times New Roman" panose="02020603050405020304" pitchFamily="18" charset="0"/>
              </a:rPr>
              <a:t>приділяє таким питанням, як, наприклад, електровимірювання, тестування, утилізація, безпека електротехнічного і електронного обладнання. Членами </a:t>
            </a:r>
            <a:r>
              <a:rPr sz="1600" dirty="0">
                <a:solidFill>
                  <a:schemeClr val="bg1"/>
                </a:solidFill>
                <a:latin typeface="Times New Roman" panose="02020603050405020304" pitchFamily="18" charset="0"/>
                <a:cs typeface="Times New Roman" panose="02020603050405020304" pitchFamily="18" charset="0"/>
              </a:rPr>
              <a:t>IEC </a:t>
            </a:r>
            <a:r>
              <a:rPr lang="uk-UA" altLang="x-none" sz="1600" dirty="0">
                <a:solidFill>
                  <a:schemeClr val="bg1"/>
                </a:solidFill>
                <a:latin typeface="Times New Roman" panose="02020603050405020304" pitchFamily="18" charset="0"/>
                <a:cs typeface="Times New Roman" panose="02020603050405020304" pitchFamily="18" charset="0"/>
              </a:rPr>
              <a:t>є національні організації (комітети) стандартизації технологій у відповідних галузях, що представляють інтереси своїх країн в справі міжнародної стандартизації.</a:t>
            </a:r>
            <a:endParaRPr lang="uk-UA" altLang="x-none" sz="1600" dirty="0">
              <a:solidFill>
                <a:schemeClr val="bg1"/>
              </a:solidFill>
              <a:latin typeface="Times New Roman" panose="02020603050405020304" pitchFamily="18" charset="0"/>
              <a:ea typeface="Times New Roman" panose="02020603050405020304" pitchFamily="18" charset="0"/>
            </a:endParaRPr>
          </a:p>
        </p:txBody>
      </p:sp>
      <p:sp>
        <p:nvSpPr>
          <p:cNvPr id="8" name="Прямоугольник 7"/>
          <p:cNvSpPr/>
          <p:nvPr/>
        </p:nvSpPr>
        <p:spPr>
          <a:xfrm>
            <a:off x="457200" y="228600"/>
            <a:ext cx="85344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a:ln w="6350">
                  <a:noFill/>
                </a:ln>
                <a:solidFill>
                  <a:prstClr val="black"/>
                </a:solidFill>
                <a:effectLst/>
                <a:uLnTx/>
                <a:uFillTx/>
                <a:latin typeface="+mn-lt"/>
                <a:ea typeface="+mj-ea"/>
                <a:cs typeface="+mj-cs"/>
              </a:rPr>
              <a:t>Міжнародні та національна організації зі стандартизації</a:t>
            </a:r>
            <a:endParaRPr kumimoji="0" lang="uk-UA" sz="2200" b="1" i="1" u="none" strike="noStrike" kern="1200" cap="none" spc="0" normalizeH="0" baseline="0" noProof="0">
              <a:ln w="6350">
                <a:noFill/>
              </a:ln>
              <a:solidFill>
                <a:prstClr val="black"/>
              </a:solidFill>
              <a:effectLst/>
              <a:uLnTx/>
              <a:uFillTx/>
              <a:latin typeface="+mn-lt"/>
              <a:ea typeface="+mj-ea"/>
              <a:cs typeface="+mj-cs"/>
            </a:endParaRPr>
          </a:p>
        </p:txBody>
      </p:sp>
      <p:sp>
        <p:nvSpPr>
          <p:cNvPr id="4" name="Скругленный прямоугольник 3"/>
          <p:cNvSpPr/>
          <p:nvPr/>
        </p:nvSpPr>
        <p:spPr>
          <a:xfrm>
            <a:off x="457200" y="3429000"/>
            <a:ext cx="8534400" cy="3124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lnSpc>
                <a:spcPct val="115000"/>
              </a:lnSpc>
              <a:buNone/>
            </a:pPr>
            <a:r>
              <a:rPr lang="uk-UA" altLang="x-none" sz="1700" b="1" dirty="0">
                <a:solidFill>
                  <a:schemeClr val="bg1"/>
                </a:solidFill>
                <a:latin typeface="Times New Roman" panose="02020603050405020304" pitchFamily="18" charset="0"/>
                <a:cs typeface="Times New Roman" panose="02020603050405020304" pitchFamily="18" charset="0"/>
              </a:rPr>
              <a:t>Міжнародний союз електрозв’язку </a:t>
            </a:r>
            <a:r>
              <a:rPr lang="uk-UA" altLang="x-none" sz="1700" dirty="0">
                <a:solidFill>
                  <a:schemeClr val="bg1"/>
                </a:solidFill>
                <a:latin typeface="Times New Roman" panose="02020603050405020304" pitchFamily="18" charset="0"/>
                <a:cs typeface="Times New Roman" panose="02020603050405020304" pitchFamily="18" charset="0"/>
              </a:rPr>
              <a:t>– </a:t>
            </a:r>
            <a:r>
              <a:rPr sz="1700" dirty="0">
                <a:solidFill>
                  <a:schemeClr val="bg1"/>
                </a:solidFill>
                <a:latin typeface="Times New Roman" panose="02020603050405020304" pitchFamily="18" charset="0"/>
                <a:cs typeface="Times New Roman" panose="02020603050405020304" pitchFamily="18" charset="0"/>
              </a:rPr>
              <a:t>International Telecommunication Union / ITU – </a:t>
            </a:r>
            <a:r>
              <a:rPr lang="uk-UA" altLang="x-none" sz="1700" dirty="0">
                <a:solidFill>
                  <a:schemeClr val="bg1"/>
                </a:solidFill>
                <a:latin typeface="Times New Roman" panose="02020603050405020304" pitchFamily="18" charset="0"/>
                <a:cs typeface="Times New Roman" panose="02020603050405020304" pitchFamily="18" charset="0"/>
              </a:rPr>
              <a:t>міжнародна міжурядова організація в галузі стандартизації електрозв’язку. Організація об’єднує понад 500 урядових і неурядових організацій. До її складу входять телефонні, телекомунікаційні та поштові міністерства, відомства та агентства різних країн, а також організації-постачальники обладнання для забезпечення телекомунікаційного сервісу. Основне завдання </a:t>
            </a:r>
            <a:r>
              <a:rPr sz="1700" dirty="0">
                <a:solidFill>
                  <a:schemeClr val="bg1"/>
                </a:solidFill>
                <a:latin typeface="Times New Roman" panose="02020603050405020304" pitchFamily="18" charset="0"/>
                <a:cs typeface="Times New Roman" panose="02020603050405020304" pitchFamily="18" charset="0"/>
              </a:rPr>
              <a:t>ITU </a:t>
            </a:r>
            <a:r>
              <a:rPr lang="uk-UA" altLang="x-none" sz="1700" dirty="0">
                <a:solidFill>
                  <a:schemeClr val="bg1"/>
                </a:solidFill>
                <a:latin typeface="Times New Roman" panose="02020603050405020304" pitchFamily="18" charset="0"/>
                <a:cs typeface="Times New Roman" panose="02020603050405020304" pitchFamily="18" charset="0"/>
              </a:rPr>
              <a:t>полягає в координації розробки гармонізованих на міжнародному рівні правил і рекомендацій, призначених для побудови і використання глобальних телемереж і їх сервісів. У 1947 році </a:t>
            </a:r>
            <a:r>
              <a:rPr sz="1700" dirty="0">
                <a:solidFill>
                  <a:schemeClr val="bg1"/>
                </a:solidFill>
                <a:latin typeface="Times New Roman" panose="02020603050405020304" pitchFamily="18" charset="0"/>
                <a:cs typeface="Times New Roman" panose="02020603050405020304" pitchFamily="18" charset="0"/>
              </a:rPr>
              <a:t>ITU </a:t>
            </a:r>
            <a:r>
              <a:rPr lang="uk-UA" altLang="x-none" sz="1700" dirty="0">
                <a:solidFill>
                  <a:schemeClr val="bg1"/>
                </a:solidFill>
                <a:latin typeface="Times New Roman" panose="02020603050405020304" pitchFamily="18" charset="0"/>
                <a:cs typeface="Times New Roman" panose="02020603050405020304" pitchFamily="18" charset="0"/>
              </a:rPr>
              <a:t>отримала статус спеціалізованого агентства Організації Об’єднаних Націй (ООН).</a:t>
            </a:r>
            <a:endParaRPr lang="uk-UA" altLang="x-none" sz="1700" dirty="0">
              <a:solidFill>
                <a:schemeClr val="bg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7" name="Скругленный прямоугольник 6"/>
          <p:cNvSpPr/>
          <p:nvPr/>
        </p:nvSpPr>
        <p:spPr>
          <a:xfrm>
            <a:off x="304800" y="914400"/>
            <a:ext cx="8534400" cy="3505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lnSpc>
                <a:spcPct val="115000"/>
              </a:lnSpc>
              <a:buNone/>
            </a:pPr>
            <a:r>
              <a:rPr lang="uk-UA" altLang="x-none" sz="1600" dirty="0">
                <a:solidFill>
                  <a:schemeClr val="bg1"/>
                </a:solidFill>
                <a:latin typeface="Times New Roman" panose="02020603050405020304" pitchFamily="18" charset="0"/>
                <a:cs typeface="Times New Roman" panose="02020603050405020304" pitchFamily="18" charset="0"/>
              </a:rPr>
              <a:t>Угодою про асоціацію між Україною та Європейським Союзом передбачено створення </a:t>
            </a:r>
            <a:r>
              <a:rPr lang="uk-UA" altLang="x-none" sz="1600" b="1" dirty="0">
                <a:solidFill>
                  <a:schemeClr val="bg1"/>
                </a:solidFill>
                <a:latin typeface="Times New Roman" panose="02020603050405020304" pitchFamily="18" charset="0"/>
                <a:cs typeface="Times New Roman" panose="02020603050405020304" pitchFamily="18" charset="0"/>
              </a:rPr>
              <a:t>національного органу стандартизації (</a:t>
            </a:r>
            <a:r>
              <a:rPr sz="1600" b="1" dirty="0">
                <a:solidFill>
                  <a:schemeClr val="bg1"/>
                </a:solidFill>
                <a:latin typeface="Book Antiqua" panose="02040602050305030304" pitchFamily="18" charset="0"/>
                <a:cs typeface="Times New Roman" panose="02020603050405020304" pitchFamily="18" charset="0"/>
              </a:rPr>
              <a:t>HOC) </a:t>
            </a:r>
            <a:r>
              <a:rPr sz="1600" dirty="0">
                <a:solidFill>
                  <a:schemeClr val="bg1"/>
                </a:solidFill>
                <a:latin typeface="Book Antiqua" panose="02040602050305030304" pitchFamily="18" charset="0"/>
                <a:cs typeface="Times New Roman" panose="02020603050405020304" pitchFamily="18" charset="0"/>
              </a:rPr>
              <a:t>– </a:t>
            </a:r>
            <a:r>
              <a:rPr lang="uk-UA" altLang="x-none" sz="1600" dirty="0">
                <a:solidFill>
                  <a:schemeClr val="bg1"/>
                </a:solidFill>
                <a:latin typeface="Times New Roman" panose="02020603050405020304" pitchFamily="18" charset="0"/>
                <a:cs typeface="Times New Roman" panose="02020603050405020304" pitchFamily="18" charset="0"/>
              </a:rPr>
              <a:t>орган стандартизації, визнаний на національному рівні, що має право бути національним членом відповідних міжнародних та регіональних організацій стандартизації.</a:t>
            </a:r>
            <a:endParaRPr lang="uk-UA" altLang="x-none" sz="1600"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lnSpc>
                <a:spcPct val="115000"/>
              </a:lnSpc>
              <a:buNone/>
            </a:pPr>
            <a:r>
              <a:rPr lang="uk-UA" altLang="x-none" sz="1600" dirty="0">
                <a:solidFill>
                  <a:schemeClr val="bg1"/>
                </a:solidFill>
                <a:latin typeface="Times New Roman" panose="02020603050405020304" pitchFamily="18" charset="0"/>
                <a:cs typeface="Times New Roman" panose="02020603050405020304" pitchFamily="18" charset="0"/>
              </a:rPr>
              <a:t>Згідно з розпорядженням Кабінету Міністрів України від 26.11.2014 №1163 «Про визначення державного підприємства, яке виконує функції національного органу стандартизації» функції НОС виконує державне підприємство «Український науково-дослідний і навчальний центр проблем стандартизації, сертифікації та якості» (ДП «УкрНДНЦ»). </a:t>
            </a:r>
            <a:endParaRPr lang="uk-UA" altLang="x-none" sz="1600"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lnSpc>
                <a:spcPct val="115000"/>
              </a:lnSpc>
              <a:buNone/>
            </a:pPr>
            <a:r>
              <a:rPr lang="uk-UA" altLang="x-none" sz="1600" dirty="0">
                <a:solidFill>
                  <a:schemeClr val="bg1"/>
                </a:solidFill>
                <a:latin typeface="Times New Roman" panose="02020603050405020304" pitchFamily="18" charset="0"/>
                <a:cs typeface="Times New Roman" panose="02020603050405020304" pitchFamily="18" charset="0"/>
              </a:rPr>
              <a:t>Наразі підприємство проходить процес ребредингу, тобто зміни назви на ДП «Українське агентство зі стандартизації» (</a:t>
            </a:r>
            <a:r>
              <a:rPr sz="1600" dirty="0">
                <a:solidFill>
                  <a:schemeClr val="bg1"/>
                </a:solidFill>
                <a:latin typeface="Book Antiqua" panose="02040602050305030304" pitchFamily="18" charset="0"/>
                <a:cs typeface="Times New Roman" panose="02020603050405020304" pitchFamily="18" charset="0"/>
              </a:rPr>
              <a:t>UAS).</a:t>
            </a:r>
            <a:r>
              <a:rPr lang="ru-RU" altLang="x-none" sz="1600" dirty="0">
                <a:solidFill>
                  <a:schemeClr val="bg1"/>
                </a:solidFill>
                <a:latin typeface="Times New Roman" panose="02020603050405020304" pitchFamily="18" charset="0"/>
                <a:cs typeface="Times New Roman" panose="02020603050405020304" pitchFamily="18" charset="0"/>
              </a:rPr>
              <a:t> Отже, НОС, ДП «УкрНДНЦ» та УАС (UAS) – це одне й те саме підприємство.</a:t>
            </a:r>
            <a:endParaRPr sz="1600" dirty="0">
              <a:solidFill>
                <a:schemeClr val="bg1"/>
              </a:solidFill>
              <a:latin typeface="Book Antiqua" panose="02040602050305030304" pitchFamily="18" charset="0"/>
              <a:ea typeface="Times New Roman" panose="02020603050405020304" pitchFamily="18" charset="0"/>
            </a:endParaRPr>
          </a:p>
        </p:txBody>
      </p:sp>
      <p:sp>
        <p:nvSpPr>
          <p:cNvPr id="8" name="Прямоугольник 7"/>
          <p:cNvSpPr/>
          <p:nvPr/>
        </p:nvSpPr>
        <p:spPr>
          <a:xfrm>
            <a:off x="6858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Національна організація зі стандартизації</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pic>
        <p:nvPicPr>
          <p:cNvPr id="24580" name="Рисунок 4" descr="На головну"/>
          <p:cNvPicPr>
            <a:picLocks noChangeAspect="1"/>
          </p:cNvPicPr>
          <p:nvPr/>
        </p:nvPicPr>
        <p:blipFill>
          <a:blip r:embed="rId2"/>
          <a:stretch>
            <a:fillRect/>
          </a:stretch>
        </p:blipFill>
        <p:spPr>
          <a:xfrm>
            <a:off x="2057400" y="4495800"/>
            <a:ext cx="4648200" cy="2133600"/>
          </a:xfrm>
          <a:prstGeom prst="rect">
            <a:avLst/>
          </a:prstGeom>
          <a:noFill/>
          <a:ln w="9525">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2" name="Заголовок 1"/>
          <p:cNvSpPr>
            <a:spLocks noGrp="1"/>
          </p:cNvSpPr>
          <p:nvPr>
            <p:ph type="title"/>
          </p:nvPr>
        </p:nvSpPr>
        <p:spPr>
          <a:xfrm>
            <a:off x="381000" y="1981200"/>
            <a:ext cx="8229600" cy="1143000"/>
          </a:xfrm>
          <a:noFill/>
          <a:ln>
            <a:noFill/>
          </a:ln>
          <a:effectLst/>
          <a:sp3d prstMaterial="plastic"/>
        </p:spPr>
        <p:txBody>
          <a:bodyPr vert="horz" anchor="ctr">
            <a:normAutofit/>
            <a:scene3d>
              <a:camera prst="orthographicFront"/>
              <a:lightRig rig="soft" dir="t">
                <a:rot lat="0" lon="0" rev="16800000"/>
              </a:lightRig>
            </a:scene3d>
            <a:sp3d prstMaterial="softEdge">
              <a:bevelT w="38100" h="38100"/>
            </a:sp3d>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uk-UA" sz="60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Дякую за увагу! </a:t>
            </a:r>
            <a:endParaRPr kumimoji="0" lang="ru-RU" sz="60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457200" y="274638"/>
            <a:ext cx="8229600" cy="639762"/>
          </a:xfrm>
          <a:solidFill>
            <a:schemeClr val="bg2">
              <a:lumMod val="60000"/>
              <a:lumOff val="40000"/>
            </a:schemeClr>
          </a:solidFill>
          <a:ln>
            <a:solidFill>
              <a:schemeClr val="bg2">
                <a:lumMod val="40000"/>
                <a:lumOff val="60000"/>
              </a:schemeClr>
            </a:solidFill>
          </a:ln>
          <a:effectLst/>
          <a:sp3d prstMaterial="plastic"/>
        </p:spPr>
        <p:txBody>
          <a:bodyPr vert="horz" anchor="ctr">
            <a:normAutofit fontScale="90000"/>
            <a:scene3d>
              <a:camera prst="orthographicFront"/>
              <a:lightRig rig="soft" dir="t">
                <a:rot lat="0" lon="0" rev="16800000"/>
              </a:lightRig>
            </a:scene3d>
            <a:sp3d prstMaterial="softEdge">
              <a:bevelT w="38100" h="38100"/>
            </a:sp3d>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ru-RU" sz="4400" b="1" i="0" u="none" strike="noStrike" kern="1200" cap="none" spc="0" normalizeH="0" baseline="0" noProof="0" dirty="0" err="1"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Питання</a:t>
            </a:r>
            <a:r>
              <a:rPr kumimoji="0" lang="ru-RU" sz="44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 для </a:t>
            </a:r>
            <a:r>
              <a:rPr kumimoji="0" lang="ru-RU" sz="4400" b="1" i="0" u="none" strike="noStrike" kern="1200" cap="none" spc="0" normalizeH="0" baseline="0" noProof="0" dirty="0" err="1"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обговорення</a:t>
            </a:r>
            <a:r>
              <a:rPr kumimoji="0" lang="ru-RU" sz="44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 </a:t>
            </a:r>
            <a:endParaRPr kumimoji="0" lang="ru-RU" sz="41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26627" name="Объект 2"/>
          <p:cNvSpPr>
            <a:spLocks noGrp="1"/>
          </p:cNvSpPr>
          <p:nvPr>
            <p:ph idx="1"/>
          </p:nvPr>
        </p:nvSpPr>
        <p:spPr>
          <a:xfrm>
            <a:off x="457200" y="1066800"/>
            <a:ext cx="8229600" cy="5181600"/>
          </a:xfrm>
          <a:ln/>
        </p:spPr>
        <p:txBody>
          <a:bodyPr vert="horz" wrap="square" lIns="91440" tIns="45720" rIns="91440" bIns="45720" anchor="t" anchorCtr="0"/>
          <a:p>
            <a:pPr algn="just"/>
            <a:r>
              <a:rPr lang="ru-RU" altLang="ru-RU" sz="1600" dirty="0">
                <a:solidFill>
                  <a:schemeClr val="bg1"/>
                </a:solidFill>
                <a:latin typeface="Times New Roman" panose="02020603050405020304" pitchFamily="18" charset="0"/>
              </a:rPr>
              <a:t>1</a:t>
            </a:r>
            <a:r>
              <a:rPr lang="uk-UA" altLang="ru-RU" sz="1800" dirty="0">
                <a:solidFill>
                  <a:schemeClr val="bg1"/>
                </a:solidFill>
                <a:latin typeface="Times New Roman" panose="02020603050405020304" pitchFamily="18" charset="0"/>
              </a:rPr>
              <a:t>. Розкрийте сутність поняття «сертифікація». В чому полягає мета добровільної сертифікації?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2. Які виділяють види сертифікації залежно від галузі її здійснення?</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3. Яка основна мета реформування системи сертифікації на сучасному етапі розвитку економіки, в чому це проявляється?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4. Розкрийте сутність основних термінів, які стосуються системи оцінки відповідності.</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5. Які основні нормативно-правові акти визначають правові та організаційні засади здійснення сертифікації та оцінки відповідності?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6. Що таке технічний регламент?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7. Який загальний порядок дій з оцінки відповідності?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8. Надайте характеристику поняття «модуль оцінки відповідності».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9. Надайте характеристику понять «сертифікат відповідності» та «декларація відповідності», яка між ними відмінність? </a:t>
            </a:r>
            <a:endParaRPr lang="uk-UA" altLang="ru-RU" sz="1800" dirty="0">
              <a:solidFill>
                <a:schemeClr val="bg1"/>
              </a:solidFill>
              <a:latin typeface="Times New Roman" panose="02020603050405020304" pitchFamily="18" charset="0"/>
            </a:endParaRPr>
          </a:p>
          <a:p>
            <a:pPr algn="just"/>
            <a:r>
              <a:rPr lang="uk-UA" altLang="ru-RU" sz="1800" dirty="0">
                <a:solidFill>
                  <a:schemeClr val="bg1"/>
                </a:solidFill>
                <a:latin typeface="Times New Roman" panose="02020603050405020304" pitchFamily="18" charset="0"/>
              </a:rPr>
              <a:t>10. В чому полягає сутність функційного підходу до оцінювання відповідності?</a:t>
            </a:r>
            <a:endParaRPr lang="uk-UA" altLang="ru-RU" sz="1800" dirty="0">
              <a:solidFill>
                <a:schemeClr val="bg1"/>
              </a:solidFill>
              <a:latin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noFill/>
          <a:ln>
            <a:noFill/>
          </a:ln>
          <a:effectLst/>
          <a:sp3d prstMaterial="plastic"/>
        </p:spPr>
        <p:txBody>
          <a:bodyPr vert="horz" anchor="ctr">
            <a:normAutofit/>
            <a:scene3d>
              <a:camera prst="orthographicFront"/>
              <a:lightRig rig="soft" dir="t">
                <a:rot lat="0" lon="0" rev="16800000"/>
              </a:lightRig>
            </a:scene3d>
            <a:sp3d prstMaterial="softEdge">
              <a:bevelT w="38100" h="38100"/>
            </a:sp3d>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uk-UA" sz="41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Теми доповідей:</a:t>
            </a:r>
            <a:endParaRPr kumimoji="0" lang="uk-UA" sz="41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27651" name="Объект 2"/>
          <p:cNvSpPr>
            <a:spLocks noGrp="1"/>
          </p:cNvSpPr>
          <p:nvPr>
            <p:ph idx="1"/>
          </p:nvPr>
        </p:nvSpPr>
        <p:spPr>
          <a:ln/>
        </p:spPr>
        <p:txBody>
          <a:bodyPr vert="horz" wrap="square" lIns="91440" tIns="45720" rIns="91440" bIns="45720" anchor="t" anchorCtr="0"/>
          <a:p>
            <a:r>
              <a:rPr lang="uk-UA" altLang="x-none" b="1" dirty="0">
                <a:latin typeface="Times New Roman" panose="02020603050405020304" pitchFamily="18" charset="0"/>
              </a:rPr>
              <a:t>1. Державна системи стандартизації та сертифікації.</a:t>
            </a:r>
            <a:endParaRPr lang="uk-UA" altLang="x-none" b="1" dirty="0">
              <a:latin typeface="Times New Roman" panose="02020603050405020304" pitchFamily="18" charset="0"/>
            </a:endParaRPr>
          </a:p>
          <a:p>
            <a:r>
              <a:rPr lang="uk-UA" altLang="x-none" b="1" dirty="0">
                <a:latin typeface="Times New Roman" panose="02020603050405020304" pitchFamily="18" charset="0"/>
              </a:rPr>
              <a:t>2. Національна системи стандартизації України.</a:t>
            </a:r>
            <a:endParaRPr lang="uk-UA" altLang="x-none" b="1" dirty="0">
              <a:latin typeface="Times New Roman" panose="02020603050405020304" pitchFamily="18" charset="0"/>
            </a:endParaRPr>
          </a:p>
          <a:p>
            <a:r>
              <a:rPr lang="uk-UA" altLang="x-none" b="1" dirty="0">
                <a:latin typeface="Times New Roman" panose="02020603050405020304" pitchFamily="18" charset="0"/>
              </a:rPr>
              <a:t>3. Види та принципи стандартизації.</a:t>
            </a:r>
            <a:endParaRPr lang="uk-UA" altLang="x-none" b="1" dirty="0">
              <a:latin typeface="Times New Roman" panose="02020603050405020304" pitchFamily="18" charset="0"/>
            </a:endParaRPr>
          </a:p>
          <a:p>
            <a:r>
              <a:rPr lang="uk-UA" altLang="x-none" b="1" dirty="0">
                <a:latin typeface="Times New Roman" panose="02020603050405020304" pitchFamily="18" charset="0"/>
              </a:rPr>
              <a:t>4. Стандартизація і сертифікація продукції</a:t>
            </a:r>
            <a:endParaRPr lang="uk-UA" altLang="x-none" b="1" dirty="0">
              <a:latin typeface="Times New Roman" panose="02020603050405020304" pitchFamily="18" charset="0"/>
            </a:endParaRPr>
          </a:p>
          <a:p>
            <a:r>
              <a:rPr lang="uk-UA" altLang="x-none" b="1" dirty="0">
                <a:latin typeface="Times New Roman" panose="02020603050405020304" pitchFamily="18" charset="0"/>
              </a:rPr>
              <a:t>5. </a:t>
            </a:r>
            <a:r>
              <a:rPr lang="uk-UA" altLang="x-none" b="1" dirty="0">
                <a:latin typeface="Times New Roman" panose="02020603050405020304" pitchFamily="18" charset="0"/>
                <a:sym typeface="+mn-ea"/>
              </a:rPr>
              <a:t>Особливості екологічної стандартизації і сертифікації.</a:t>
            </a:r>
            <a:endParaRPr lang="uk-UA" altLang="x-none" b="1" dirty="0">
              <a:latin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5" name="Скругленный прямоугольник 4"/>
          <p:cNvSpPr/>
          <p:nvPr/>
        </p:nvSpPr>
        <p:spPr>
          <a:xfrm>
            <a:off x="838200" y="609600"/>
            <a:ext cx="8077200" cy="3886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Char char="-"/>
            </a:pPr>
            <a:endParaRPr lang="uk-UA" altLang="x-none" sz="1600" dirty="0">
              <a:solidFill>
                <a:schemeClr val="bg1"/>
              </a:solidFill>
              <a:latin typeface="Times New Roman" panose="02020603050405020304" pitchFamily="18" charset="0"/>
            </a:endParaRPr>
          </a:p>
          <a:p>
            <a:pPr lvl="0" algn="just" eaLnBrk="1" hangingPunct="1">
              <a:lnSpc>
                <a:spcPct val="115000"/>
              </a:lnSpc>
              <a:buNone/>
            </a:pPr>
            <a:r>
              <a:rPr lang="uk-UA" altLang="x-none" sz="1700" dirty="0">
                <a:solidFill>
                  <a:schemeClr val="bg1"/>
                </a:solidFill>
                <a:latin typeface="Times New Roman" panose="02020603050405020304" pitchFamily="18" charset="0"/>
                <a:cs typeface="Times New Roman" panose="02020603050405020304" pitchFamily="18" charset="0"/>
              </a:rPr>
              <a:t>1) забезпечення відповідності об’єктів стандартизації своєму призначенню;</a:t>
            </a:r>
            <a:endParaRPr lang="ru-RU" altLang="x-none" sz="1700" dirty="0">
              <a:solidFill>
                <a:schemeClr val="bg1"/>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700" dirty="0">
                <a:solidFill>
                  <a:schemeClr val="bg1"/>
                </a:solidFill>
                <a:latin typeface="Times New Roman" panose="02020603050405020304" pitchFamily="18" charset="0"/>
                <a:cs typeface="Times New Roman" panose="02020603050405020304" pitchFamily="18" charset="0"/>
              </a:rPr>
              <a:t>2) керування різноманітністю, застосовність, сумісність, взаємозамінність об’єктів стандартизації;</a:t>
            </a:r>
            <a:endParaRPr lang="ru-RU" altLang="x-none" sz="1700" dirty="0">
              <a:solidFill>
                <a:schemeClr val="bg1"/>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700" dirty="0">
                <a:solidFill>
                  <a:schemeClr val="bg1"/>
                </a:solidFill>
                <a:latin typeface="Times New Roman" panose="02020603050405020304" pitchFamily="18" charset="0"/>
                <a:cs typeface="Times New Roman" panose="02020603050405020304" pitchFamily="18" charset="0"/>
              </a:rPr>
              <a:t>3) забезпечення раціонального виробництва шляхом застосування визнаних правил, настанов і процедур;</a:t>
            </a:r>
            <a:endParaRPr lang="ru-RU" altLang="x-none" sz="1700" dirty="0">
              <a:solidFill>
                <a:schemeClr val="bg1"/>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700" dirty="0">
                <a:solidFill>
                  <a:schemeClr val="bg1"/>
                </a:solidFill>
                <a:latin typeface="Times New Roman" panose="02020603050405020304" pitchFamily="18" charset="0"/>
                <a:cs typeface="Times New Roman" panose="02020603050405020304" pitchFamily="18" charset="0"/>
              </a:rPr>
              <a:t>4) забезпечення охорони життя та здоров’я;</a:t>
            </a:r>
            <a:endParaRPr lang="ru-RU" altLang="x-none" sz="1700" dirty="0">
              <a:solidFill>
                <a:schemeClr val="bg1"/>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700" dirty="0">
                <a:solidFill>
                  <a:schemeClr val="bg1"/>
                </a:solidFill>
                <a:latin typeface="Times New Roman" panose="02020603050405020304" pitchFamily="18" charset="0"/>
                <a:cs typeface="Times New Roman" panose="02020603050405020304" pitchFamily="18" charset="0"/>
              </a:rPr>
              <a:t>5) забезпечення прав та інтересів споживачів;</a:t>
            </a:r>
            <a:endParaRPr lang="ru-RU" altLang="x-none" sz="1700" dirty="0">
              <a:solidFill>
                <a:schemeClr val="bg1"/>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700" dirty="0">
                <a:solidFill>
                  <a:schemeClr val="bg1"/>
                </a:solidFill>
                <a:latin typeface="Times New Roman" panose="02020603050405020304" pitchFamily="18" charset="0"/>
                <a:cs typeface="Times New Roman" panose="02020603050405020304" pitchFamily="18" charset="0"/>
              </a:rPr>
              <a:t>6) забезпечення безпечності праці;</a:t>
            </a:r>
            <a:endParaRPr lang="ru-RU" altLang="x-none" sz="1700" dirty="0">
              <a:solidFill>
                <a:schemeClr val="bg1"/>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700" dirty="0">
                <a:solidFill>
                  <a:schemeClr val="bg1"/>
                </a:solidFill>
                <a:latin typeface="Times New Roman" panose="02020603050405020304" pitchFamily="18" charset="0"/>
                <a:cs typeface="Times New Roman" panose="02020603050405020304" pitchFamily="18" charset="0"/>
              </a:rPr>
              <a:t>7) збереження навколишнього природного середовища і економія всіх видів ресурсів;</a:t>
            </a:r>
            <a:endParaRPr lang="ru-RU" altLang="x-none" sz="1700" dirty="0">
              <a:solidFill>
                <a:schemeClr val="bg1"/>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700" dirty="0">
                <a:solidFill>
                  <a:schemeClr val="bg1"/>
                </a:solidFill>
                <a:latin typeface="Times New Roman" panose="02020603050405020304" pitchFamily="18" charset="0"/>
                <a:cs typeface="Times New Roman" panose="02020603050405020304" pitchFamily="18" charset="0"/>
              </a:rPr>
              <a:t>8) усунення технічних бар’єрів у торгівлі та запобігання їх виникненню, підтримка розвитку і міжнародної конкурентоспроможності продукції.</a:t>
            </a:r>
            <a:endParaRPr lang="ru-RU" altLang="x-none" sz="1700" dirty="0">
              <a:solidFill>
                <a:schemeClr val="bg1"/>
              </a:solidFill>
              <a:latin typeface="Calibri" panose="020F0502020204030204" pitchFamily="34" charset="0"/>
              <a:cs typeface="Times New Roman" panose="02020603050405020304" pitchFamily="18" charset="0"/>
            </a:endParaRPr>
          </a:p>
          <a:p>
            <a:pPr lvl="0" algn="ctr" eaLnBrk="1" hangingPunct="1">
              <a:buChar char="-"/>
            </a:pPr>
            <a:endParaRPr lang="ru-RU" altLang="x-none" dirty="0">
              <a:solidFill>
                <a:schemeClr val="bg1"/>
              </a:solidFill>
              <a:latin typeface="Times New Roman" panose="02020603050405020304" pitchFamily="18" charset="0"/>
            </a:endParaRPr>
          </a:p>
        </p:txBody>
      </p:sp>
      <p:sp>
        <p:nvSpPr>
          <p:cNvPr id="2" name="Заголовок 1"/>
          <p:cNvSpPr>
            <a:spLocks noGrp="1"/>
          </p:cNvSpPr>
          <p:nvPr>
            <p:ph type="title"/>
          </p:nvPr>
        </p:nvSpPr>
        <p:spPr>
          <a:xfrm>
            <a:off x="381000" y="228600"/>
            <a:ext cx="7239000" cy="381000"/>
          </a:xfrm>
          <a:noFill/>
          <a:ln>
            <a:noFill/>
          </a:ln>
          <a:effectLst/>
          <a:sp3d prstMaterial="plastic"/>
        </p:spPr>
        <p:txBody>
          <a:bodyPr vert="horz" anchor="ctr">
            <a:normAutofit fontScale="90000"/>
            <a:scene3d>
              <a:camera prst="orthographicFront"/>
              <a:lightRig rig="soft" dir="t">
                <a:rot lat="0" lon="0" rev="16800000"/>
              </a:lightRig>
            </a:scene3d>
            <a:sp3d prstMaterial="softEdge">
              <a:bevelT w="38100" h="3810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uk-UA" sz="2800" b="1" i="1" u="none" strike="noStrike" kern="1200" cap="none" spc="0" normalizeH="0" baseline="0" noProof="0" dirty="0" smtClean="0">
                <a:ln w="6350">
                  <a:noFill/>
                </a:ln>
                <a:solidFill>
                  <a:schemeClr val="bg1"/>
                </a:solidFill>
                <a:effectLst/>
                <a:uLnTx/>
                <a:uFillTx/>
                <a:latin typeface="Times New Roman" panose="02020603050405020304"/>
                <a:ea typeface="Times New Roman" panose="02020603050405020304"/>
                <a:cs typeface="+mj-cs"/>
              </a:rPr>
              <a:t>Метою стандартизації в Україні є:</a:t>
            </a:r>
            <a:endParaRPr kumimoji="0" lang="ru-RU" sz="2800" b="1" i="1" u="none" strike="noStrike" kern="1200" cap="none" spc="0" normalizeH="0" baseline="0" noProof="0" dirty="0">
              <a:ln w="6350">
                <a:noFill/>
              </a:ln>
              <a:solidFill>
                <a:schemeClr val="bg1"/>
              </a:solidFill>
              <a:effectLst/>
              <a:uLnTx/>
              <a:uFillTx/>
              <a:latin typeface="Times New Roman" panose="02020603050405020304" pitchFamily="18" charset="0"/>
              <a:ea typeface="+mj-ea"/>
              <a:cs typeface="Times New Roman" panose="02020603050405020304" pitchFamily="18" charset="0"/>
            </a:endParaRPr>
          </a:p>
        </p:txBody>
      </p:sp>
      <p:sp>
        <p:nvSpPr>
          <p:cNvPr id="15" name="Стрелка углом 14"/>
          <p:cNvSpPr/>
          <p:nvPr/>
        </p:nvSpPr>
        <p:spPr>
          <a:xfrm rot="10800000" flipH="1">
            <a:off x="533400" y="609600"/>
            <a:ext cx="304800" cy="18288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
        <p:nvSpPr>
          <p:cNvPr id="6" name="Скругленный прямоугольник 5"/>
          <p:cNvSpPr/>
          <p:nvPr/>
        </p:nvSpPr>
        <p:spPr>
          <a:xfrm>
            <a:off x="838200" y="4800600"/>
            <a:ext cx="8077200" cy="1752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1" i="1" u="none" strike="noStrike" kern="1200" cap="none" spc="0" normalizeH="0" baseline="0" noProof="0" dirty="0">
                <a:ln>
                  <a:noFill/>
                </a:ln>
                <a:solidFill>
                  <a:schemeClr val="bg1"/>
                </a:solidFill>
                <a:effectLst/>
                <a:uLnTx/>
                <a:uFillTx/>
                <a:latin typeface="+mn-lt"/>
                <a:ea typeface="+mn-ea"/>
                <a:cs typeface="+mn-cs"/>
              </a:rPr>
              <a:t>Головним завданням стандартизації </a:t>
            </a:r>
            <a:r>
              <a:rPr kumimoji="0" lang="uk-UA" sz="1800" b="0" i="0" u="none" strike="noStrike" kern="1200" cap="none" spc="0" normalizeH="0" baseline="0" noProof="0" dirty="0">
                <a:ln>
                  <a:noFill/>
                </a:ln>
                <a:solidFill>
                  <a:schemeClr val="bg1"/>
                </a:solidFill>
                <a:effectLst/>
                <a:uLnTx/>
                <a:uFillTx/>
                <a:latin typeface="+mn-lt"/>
                <a:ea typeface="+mn-ea"/>
                <a:cs typeface="+mn-cs"/>
              </a:rPr>
              <a:t>є створення системи нормативної документації, яка визначає прогресивні вимоги до продукції, що виготовляється для потреб народного господарства, населення, оборони держави та експорту, до її розробки, вироблення та застосування, а також забезпечення контролю за правильністю використання цієї документації.</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graphicFrame>
        <p:nvGraphicFramePr>
          <p:cNvPr id="7170" name="Таблица 7169"/>
          <p:cNvGraphicFramePr/>
          <p:nvPr/>
        </p:nvGraphicFramePr>
        <p:xfrm>
          <a:off x="609600" y="914400"/>
          <a:ext cx="8153400" cy="5803900"/>
        </p:xfrm>
        <a:graphic>
          <a:graphicData uri="http://schemas.openxmlformats.org/drawingml/2006/table">
            <a:tbl>
              <a:tblPr/>
              <a:tblGrid>
                <a:gridCol w="2540000"/>
                <a:gridCol w="5613400"/>
              </a:tblGrid>
              <a:tr h="31591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lnSpc>
                          <a:spcPct val="115000"/>
                        </a:lnSpc>
                        <a:buNone/>
                      </a:pPr>
                      <a:r>
                        <a:rPr lang="uk-UA" altLang="x-none" dirty="0">
                          <a:solidFill>
                            <a:schemeClr val="bg1"/>
                          </a:solidFill>
                          <a:latin typeface="Times New Roman" panose="02020603050405020304" pitchFamily="18" charset="0"/>
                          <a:cs typeface="Times New Roman" panose="02020603050405020304" pitchFamily="18" charset="0"/>
                        </a:rPr>
                        <a:t>Назва</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E8EFEF"/>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lnSpc>
                          <a:spcPct val="115000"/>
                        </a:lnSpc>
                        <a:buNone/>
                      </a:pPr>
                      <a:r>
                        <a:rPr lang="uk-UA" altLang="x-none" dirty="0">
                          <a:solidFill>
                            <a:schemeClr val="bg1"/>
                          </a:solidFill>
                          <a:latin typeface="Times New Roman" panose="02020603050405020304" pitchFamily="18" charset="0"/>
                          <a:cs typeface="Times New Roman" panose="02020603050405020304" pitchFamily="18" charset="0"/>
                        </a:rPr>
                        <a:t>Зміст</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E8EFEF"/>
                    </a:solidFill>
                  </a:tcPr>
                </a:tc>
              </a:tr>
              <a:tr h="630237">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lnSpc>
                          <a:spcPct val="115000"/>
                        </a:lnSpc>
                        <a:buNone/>
                      </a:pPr>
                      <a:r>
                        <a:rPr lang="uk-UA" altLang="x-none" b="1" dirty="0">
                          <a:solidFill>
                            <a:schemeClr val="bg1"/>
                          </a:solidFill>
                          <a:latin typeface="Times New Roman" panose="02020603050405020304" pitchFamily="18" charset="0"/>
                          <a:cs typeface="Times New Roman" panose="02020603050405020304" pitchFamily="18" charset="0"/>
                        </a:rPr>
                        <a:t>Гармонізація</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15000"/>
                        </a:lnSpc>
                        <a:buNone/>
                      </a:pPr>
                      <a:r>
                        <a:rPr lang="uk-UA" altLang="x-none" dirty="0">
                          <a:solidFill>
                            <a:schemeClr val="bg1"/>
                          </a:solidFill>
                          <a:latin typeface="Times New Roman" panose="02020603050405020304" pitchFamily="18" charset="0"/>
                          <a:cs typeface="Times New Roman" panose="02020603050405020304" pitchFamily="18" charset="0"/>
                        </a:rPr>
                        <a:t>Гармонізація документів, методів та засобів якості життя із світовими аналогами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318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lnSpc>
                          <a:spcPct val="115000"/>
                        </a:lnSpc>
                        <a:buNone/>
                      </a:pPr>
                      <a:r>
                        <a:rPr lang="uk-UA" altLang="x-none" b="1" dirty="0">
                          <a:solidFill>
                            <a:schemeClr val="bg1"/>
                          </a:solidFill>
                          <a:latin typeface="Times New Roman" panose="02020603050405020304" pitchFamily="18" charset="0"/>
                          <a:cs typeface="Times New Roman" panose="02020603050405020304" pitchFamily="18" charset="0"/>
                        </a:rPr>
                        <a:t>Інформаційна</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15000"/>
                        </a:lnSpc>
                        <a:buNone/>
                      </a:pPr>
                      <a:r>
                        <a:rPr lang="uk-UA" altLang="x-none" dirty="0">
                          <a:solidFill>
                            <a:schemeClr val="bg1"/>
                          </a:solidFill>
                          <a:latin typeface="Times New Roman" panose="02020603050405020304" pitchFamily="18" charset="0"/>
                          <a:cs typeface="Times New Roman" panose="02020603050405020304" pitchFamily="18" charset="0"/>
                        </a:rPr>
                        <a:t>Інформатизація з використанням уніфікованих методів та засобів</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143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lnSpc>
                          <a:spcPct val="115000"/>
                        </a:lnSpc>
                        <a:buNone/>
                      </a:pPr>
                      <a:r>
                        <a:rPr lang="uk-UA" altLang="x-none" b="1" dirty="0">
                          <a:solidFill>
                            <a:schemeClr val="bg1"/>
                          </a:solidFill>
                          <a:latin typeface="Times New Roman" panose="02020603050405020304" pitchFamily="18" charset="0"/>
                          <a:cs typeface="Times New Roman" panose="02020603050405020304" pitchFamily="18" charset="0"/>
                        </a:rPr>
                        <a:t>Комунікативна</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15000"/>
                        </a:lnSpc>
                        <a:buNone/>
                      </a:pPr>
                      <a:r>
                        <a:rPr lang="uk-UA" altLang="x-none" dirty="0">
                          <a:solidFill>
                            <a:schemeClr val="bg1"/>
                          </a:solidFill>
                          <a:latin typeface="Times New Roman" panose="02020603050405020304" pitchFamily="18" charset="0"/>
                          <a:cs typeface="Times New Roman" panose="02020603050405020304" pitchFamily="18" charset="0"/>
                        </a:rPr>
                        <a:t>Нормалізація соціальних методів та засобів зв'язку</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413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lnSpc>
                          <a:spcPct val="115000"/>
                        </a:lnSpc>
                        <a:buNone/>
                      </a:pPr>
                      <a:r>
                        <a:rPr lang="uk-UA" altLang="x-none" b="1" dirty="0">
                          <a:solidFill>
                            <a:schemeClr val="bg1"/>
                          </a:solidFill>
                          <a:latin typeface="Times New Roman" panose="02020603050405020304" pitchFamily="18" charset="0"/>
                          <a:cs typeface="Times New Roman" panose="02020603050405020304" pitchFamily="18" charset="0"/>
                        </a:rPr>
                        <a:t>Ресурсозберігаюча</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15000"/>
                        </a:lnSpc>
                        <a:buNone/>
                      </a:pPr>
                      <a:r>
                        <a:rPr lang="uk-UA" altLang="x-none" dirty="0">
                          <a:solidFill>
                            <a:schemeClr val="bg1"/>
                          </a:solidFill>
                          <a:latin typeface="Times New Roman" panose="02020603050405020304" pitchFamily="18" charset="0"/>
                          <a:cs typeface="Times New Roman" panose="02020603050405020304" pitchFamily="18" charset="0"/>
                        </a:rPr>
                        <a:t>Раціональне та економне використання ресурсів</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318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lnSpc>
                          <a:spcPct val="115000"/>
                        </a:lnSpc>
                        <a:buNone/>
                      </a:pPr>
                      <a:r>
                        <a:rPr lang="uk-UA" altLang="x-none" b="1" dirty="0">
                          <a:solidFill>
                            <a:schemeClr val="bg1"/>
                          </a:solidFill>
                          <a:latin typeface="Times New Roman" panose="02020603050405020304" pitchFamily="18" charset="0"/>
                          <a:cs typeface="Times New Roman" panose="02020603050405020304" pitchFamily="18" charset="0"/>
                        </a:rPr>
                        <a:t>Охоронна</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15000"/>
                        </a:lnSpc>
                        <a:buNone/>
                      </a:pPr>
                      <a:r>
                        <a:rPr lang="uk-UA" altLang="x-none" dirty="0">
                          <a:solidFill>
                            <a:schemeClr val="bg1"/>
                          </a:solidFill>
                          <a:latin typeface="Times New Roman" panose="02020603050405020304" pitchFamily="18" charset="0"/>
                          <a:cs typeface="Times New Roman" panose="02020603050405020304" pitchFamily="18" charset="0"/>
                        </a:rPr>
                        <a:t>Забезпечення екологічної безпеки навколишнього природного середовища та споживчої безпеки товарів</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3023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lnSpc>
                          <a:spcPct val="115000"/>
                        </a:lnSpc>
                        <a:buNone/>
                      </a:pPr>
                      <a:r>
                        <a:rPr lang="uk-UA" altLang="x-none" b="1" dirty="0">
                          <a:solidFill>
                            <a:schemeClr val="bg1"/>
                          </a:solidFill>
                          <a:latin typeface="Times New Roman" panose="02020603050405020304" pitchFamily="18" charset="0"/>
                          <a:cs typeface="Times New Roman" panose="02020603050405020304" pitchFamily="18" charset="0"/>
                        </a:rPr>
                        <a:t>Нормативна</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15000"/>
                        </a:lnSpc>
                        <a:buNone/>
                      </a:pPr>
                      <a:r>
                        <a:rPr lang="uk-UA" altLang="x-none" dirty="0">
                          <a:solidFill>
                            <a:schemeClr val="bg1"/>
                          </a:solidFill>
                          <a:latin typeface="Times New Roman" panose="02020603050405020304" pitchFamily="18" charset="0"/>
                          <a:cs typeface="Times New Roman" panose="02020603050405020304" pitchFamily="18" charset="0"/>
                        </a:rPr>
                        <a:t>Формування вимог до продукції, процесів, послуг, методів</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15912">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lnSpc>
                          <a:spcPct val="115000"/>
                        </a:lnSpc>
                        <a:buNone/>
                      </a:pPr>
                      <a:r>
                        <a:rPr lang="uk-UA" altLang="x-none" b="1" dirty="0">
                          <a:solidFill>
                            <a:schemeClr val="bg1"/>
                          </a:solidFill>
                          <a:latin typeface="Times New Roman" panose="02020603050405020304" pitchFamily="18" charset="0"/>
                          <a:cs typeface="Times New Roman" panose="02020603050405020304" pitchFamily="18" charset="0"/>
                        </a:rPr>
                        <a:t>Економічна</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15000"/>
                        </a:lnSpc>
                        <a:buNone/>
                      </a:pPr>
                      <a:r>
                        <a:rPr lang="uk-UA" altLang="x-none" dirty="0">
                          <a:solidFill>
                            <a:schemeClr val="bg1"/>
                          </a:solidFill>
                          <a:latin typeface="Times New Roman" panose="02020603050405020304" pitchFamily="18" charset="0"/>
                          <a:cs typeface="Times New Roman" panose="02020603050405020304" pitchFamily="18" charset="0"/>
                        </a:rPr>
                        <a:t>Зниження собівартості продукції, процесів, послуг</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94615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lnSpc>
                          <a:spcPct val="115000"/>
                        </a:lnSpc>
                        <a:buNone/>
                      </a:pPr>
                      <a:r>
                        <a:rPr lang="uk-UA" altLang="x-none" b="1" dirty="0">
                          <a:solidFill>
                            <a:schemeClr val="bg1"/>
                          </a:solidFill>
                          <a:latin typeface="Times New Roman" panose="02020603050405020304" pitchFamily="18" charset="0"/>
                          <a:cs typeface="Times New Roman" panose="02020603050405020304" pitchFamily="18" charset="0"/>
                        </a:rPr>
                        <a:t>Регулятивна</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15000"/>
                        </a:lnSpc>
                        <a:buNone/>
                      </a:pPr>
                      <a:r>
                        <a:rPr lang="uk-UA" altLang="x-none" dirty="0">
                          <a:solidFill>
                            <a:schemeClr val="bg1"/>
                          </a:solidFill>
                          <a:latin typeface="Times New Roman" panose="02020603050405020304" pitchFamily="18" charset="0"/>
                          <a:cs typeface="Times New Roman" panose="02020603050405020304" pitchFamily="18" charset="0"/>
                        </a:rPr>
                        <a:t>Вплив на ринок товарів і послуг; усунення технічних бар</a:t>
                      </a:r>
                      <a:r>
                        <a:rPr lang="ru-RU" altLang="x-none" dirty="0">
                          <a:solidFill>
                            <a:schemeClr val="bg1"/>
                          </a:solidFill>
                          <a:latin typeface="Times New Roman" panose="02020603050405020304" pitchFamily="18" charset="0"/>
                          <a:cs typeface="Times New Roman" panose="02020603050405020304" pitchFamily="18" charset="0"/>
                        </a:rPr>
                        <a:t>’</a:t>
                      </a:r>
                      <a:r>
                        <a:rPr lang="uk-UA" altLang="x-none" dirty="0">
                          <a:solidFill>
                            <a:schemeClr val="bg1"/>
                          </a:solidFill>
                          <a:latin typeface="Times New Roman" panose="02020603050405020304" pitchFamily="18" charset="0"/>
                          <a:cs typeface="Times New Roman" panose="02020603050405020304" pitchFamily="18" charset="0"/>
                        </a:rPr>
                        <a:t>єрів в торгівлі; захист вітчизняного виробника та споживача</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94615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lnSpc>
                          <a:spcPct val="115000"/>
                        </a:lnSpc>
                        <a:buNone/>
                      </a:pPr>
                      <a:r>
                        <a:rPr lang="uk-UA" altLang="x-none" b="1" dirty="0">
                          <a:solidFill>
                            <a:schemeClr val="bg1"/>
                          </a:solidFill>
                          <a:latin typeface="Times New Roman" panose="02020603050405020304" pitchFamily="18" charset="0"/>
                          <a:cs typeface="Times New Roman" panose="02020603050405020304" pitchFamily="18" charset="0"/>
                        </a:rPr>
                        <a:t>Соціальна</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15000"/>
                        </a:lnSpc>
                        <a:buNone/>
                      </a:pPr>
                      <a:r>
                        <a:rPr lang="uk-UA" altLang="x-none" dirty="0">
                          <a:solidFill>
                            <a:schemeClr val="bg1"/>
                          </a:solidFill>
                          <a:latin typeface="Times New Roman" panose="02020603050405020304" pitchFamily="18" charset="0"/>
                          <a:cs typeface="Times New Roman" panose="02020603050405020304" pitchFamily="18" charset="0"/>
                        </a:rPr>
                        <a:t>Забезпечення безпеки товарів, процесів, послуг; забезпечення якості товарів та послуг; захист прав споживачів</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5" name="Прямоугольник 4"/>
          <p:cNvSpPr/>
          <p:nvPr/>
        </p:nvSpPr>
        <p:spPr>
          <a:xfrm>
            <a:off x="609600" y="228600"/>
            <a:ext cx="81534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Основні функції стандартизації:</a:t>
            </a:r>
            <a:endParaRPr kumimoji="0" lang="uk-UA" sz="2200" b="1" i="1" u="none" strike="noStrike" kern="1200" cap="none" spc="0" normalizeH="0" baseline="0" noProof="0" dirty="0">
              <a:ln>
                <a:noFill/>
              </a:ln>
              <a:solidFill>
                <a:schemeClr val="lt1"/>
              </a:solidFill>
              <a:effectLst/>
              <a:uLnTx/>
              <a:uFillTx/>
              <a:latin typeface="+mn-lt"/>
              <a:ea typeface="+mn-ea"/>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5" name="Скругленный прямоугольник 4"/>
          <p:cNvSpPr/>
          <p:nvPr/>
        </p:nvSpPr>
        <p:spPr>
          <a:xfrm>
            <a:off x="381000" y="838200"/>
            <a:ext cx="8534400" cy="2438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1" i="1" u="none" strike="noStrike" kern="1200" cap="none" spc="0" normalizeH="0" baseline="0" noProof="0" dirty="0">
                <a:ln>
                  <a:noFill/>
                </a:ln>
                <a:solidFill>
                  <a:schemeClr val="bg1"/>
                </a:solidFill>
                <a:effectLst/>
                <a:uLnTx/>
                <a:uFillTx/>
                <a:latin typeface="+mn-lt"/>
                <a:ea typeface="+mn-ea"/>
                <a:cs typeface="+mn-cs"/>
              </a:rPr>
              <a:t>Об’єкт стандартизації </a:t>
            </a:r>
            <a:r>
              <a:rPr kumimoji="0" lang="uk-UA" sz="1800" b="0" i="0" u="none" strike="noStrike" kern="1200" cap="none" spc="0" normalizeH="0" baseline="0" noProof="0" dirty="0">
                <a:ln>
                  <a:noFill/>
                </a:ln>
                <a:solidFill>
                  <a:schemeClr val="bg1"/>
                </a:solidFill>
                <a:effectLst/>
                <a:uLnTx/>
                <a:uFillTx/>
                <a:latin typeface="+mn-lt"/>
                <a:ea typeface="+mn-ea"/>
                <a:cs typeface="+mn-cs"/>
              </a:rPr>
              <a:t>– досліджуваний предмет, що підлягає стандартизації (ДСТУ 1.1:2015).</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Відповідно до положень ЗУ «Про стандартизацію» (ст. 5), </a:t>
            </a:r>
            <a:r>
              <a:rPr kumimoji="0" lang="uk-UA" sz="1800" b="1" i="1" u="none" strike="noStrike" kern="1200" cap="none" spc="0" normalizeH="0" baseline="0" noProof="0" dirty="0">
                <a:ln>
                  <a:noFill/>
                </a:ln>
                <a:solidFill>
                  <a:schemeClr val="bg1"/>
                </a:solidFill>
                <a:effectLst/>
                <a:uLnTx/>
                <a:uFillTx/>
                <a:latin typeface="+mn-lt"/>
                <a:ea typeface="+mn-ea"/>
                <a:cs typeface="+mn-cs"/>
              </a:rPr>
              <a:t>об’єктами стандартизації є:</a:t>
            </a:r>
            <a:endParaRPr kumimoji="0" lang="uk-UA" sz="1800" b="1" i="1"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1) матеріали, складники, обладнання, системи, їх сумісність;</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2) правила, процедури, функції, методи, діяльність чи її результати, включаючи продукцію, персонал, системи управління;</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3) вимоги до термінології, позначення, фасування, пакування, маркування, етикетування тощо.</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3" name="Прямоугольник 2"/>
          <p:cNvSpPr/>
          <p:nvPr/>
        </p:nvSpPr>
        <p:spPr>
          <a:xfrm>
            <a:off x="381000" y="180975"/>
            <a:ext cx="85344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a:ln w="6350">
                  <a:noFill/>
                </a:ln>
                <a:solidFill>
                  <a:prstClr val="black"/>
                </a:solidFill>
                <a:effectLst/>
                <a:uLnTx/>
                <a:uFillTx/>
                <a:latin typeface="+mn-lt"/>
                <a:ea typeface="+mj-ea"/>
                <a:cs typeface="+mj-cs"/>
              </a:rPr>
              <a:t>Сутність та основні категорії у сфері стандартизації</a:t>
            </a:r>
            <a:endParaRPr kumimoji="0" lang="uk-UA" sz="2200" b="1" i="1" u="none" strike="noStrike" kern="1200" cap="none" spc="0" normalizeH="0" baseline="0" noProof="0">
              <a:ln>
                <a:noFill/>
              </a:ln>
              <a:solidFill>
                <a:schemeClr val="lt1"/>
              </a:solidFill>
              <a:effectLst/>
              <a:uLnTx/>
              <a:uFillTx/>
              <a:latin typeface="+mn-lt"/>
              <a:ea typeface="+mn-ea"/>
              <a:cs typeface="Times New Roman" panose="02020603050405020304" pitchFamily="18" charset="0"/>
            </a:endParaRPr>
          </a:p>
        </p:txBody>
      </p:sp>
      <p:sp>
        <p:nvSpPr>
          <p:cNvPr id="4" name="Скругленный прямоугольник 3"/>
          <p:cNvSpPr/>
          <p:nvPr/>
        </p:nvSpPr>
        <p:spPr>
          <a:xfrm>
            <a:off x="381000" y="3429000"/>
            <a:ext cx="8534400" cy="3200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Char char="-"/>
            </a:pPr>
            <a:endParaRPr lang="uk-UA" altLang="x-none" dirty="0">
              <a:solidFill>
                <a:schemeClr val="bg1"/>
              </a:solidFill>
              <a:latin typeface="Times New Roman" panose="02020603050405020304" pitchFamily="18" charset="0"/>
            </a:endParaRPr>
          </a:p>
          <a:p>
            <a:pPr lvl="0" indent="457200" algn="just" eaLnBrk="1" hangingPunct="1">
              <a:lnSpc>
                <a:spcPct val="115000"/>
              </a:lnSpc>
              <a:buNone/>
            </a:pPr>
            <a:r>
              <a:rPr lang="uk-UA" altLang="x-none" b="1" i="1" dirty="0">
                <a:solidFill>
                  <a:schemeClr val="bg1"/>
                </a:solidFill>
                <a:latin typeface="Times New Roman" panose="02020603050405020304" pitchFamily="18" charset="0"/>
                <a:cs typeface="Times New Roman" panose="02020603050405020304" pitchFamily="18" charset="0"/>
              </a:rPr>
              <a:t>Суб’єктами стандартизації є:</a:t>
            </a:r>
            <a:endParaRPr lang="ru-RU" altLang="x-none" dirty="0">
              <a:solidFill>
                <a:schemeClr val="bg1"/>
              </a:solidFill>
              <a:latin typeface="Calibri" panose="020F0502020204030204" pitchFamily="34" charset="0"/>
              <a:cs typeface="Times New Roman" panose="02020603050405020304" pitchFamily="18" charset="0"/>
            </a:endParaRPr>
          </a:p>
          <a:p>
            <a:pPr lvl="0" indent="457200" algn="just" eaLnBrk="1" hangingPunct="1">
              <a:lnSpc>
                <a:spcPct val="115000"/>
              </a:lnSpc>
              <a:buNone/>
            </a:pPr>
            <a:r>
              <a:rPr lang="uk-UA" altLang="x-none" sz="1600" dirty="0">
                <a:solidFill>
                  <a:schemeClr val="bg1"/>
                </a:solidFill>
                <a:latin typeface="Times New Roman" panose="02020603050405020304" pitchFamily="18" charset="0"/>
                <a:cs typeface="Times New Roman" panose="02020603050405020304" pitchFamily="18" charset="0"/>
              </a:rPr>
              <a:t>1) центральний орган виконавчої влади, що забезпечує формування державної політики у сфері стандартизації;</a:t>
            </a:r>
            <a:endParaRPr lang="ru-RU" altLang="x-none" sz="1600" dirty="0">
              <a:solidFill>
                <a:schemeClr val="bg1"/>
              </a:solidFill>
              <a:latin typeface="Calibri" panose="020F0502020204030204" pitchFamily="34" charset="0"/>
              <a:cs typeface="Times New Roman" panose="02020603050405020304" pitchFamily="18" charset="0"/>
            </a:endParaRPr>
          </a:p>
          <a:p>
            <a:pPr lvl="0" indent="457200" algn="just" eaLnBrk="1" hangingPunct="1">
              <a:lnSpc>
                <a:spcPct val="115000"/>
              </a:lnSpc>
              <a:buNone/>
            </a:pPr>
            <a:r>
              <a:rPr lang="uk-UA" altLang="x-none" sz="1600" dirty="0">
                <a:solidFill>
                  <a:schemeClr val="bg1"/>
                </a:solidFill>
                <a:latin typeface="Times New Roman" panose="02020603050405020304" pitchFamily="18" charset="0"/>
                <a:cs typeface="Times New Roman" panose="02020603050405020304" pitchFamily="18" charset="0"/>
              </a:rPr>
              <a:t>2) центральний орган виконавчої влади, що реалізує державну політику у сфері стандартизації;</a:t>
            </a:r>
            <a:endParaRPr lang="ru-RU" altLang="x-none" sz="1600" dirty="0">
              <a:solidFill>
                <a:schemeClr val="bg1"/>
              </a:solidFill>
              <a:latin typeface="Calibri" panose="020F0502020204030204" pitchFamily="34" charset="0"/>
              <a:cs typeface="Times New Roman" panose="02020603050405020304" pitchFamily="18" charset="0"/>
            </a:endParaRPr>
          </a:p>
          <a:p>
            <a:pPr lvl="0" indent="457200" algn="just" eaLnBrk="1" hangingPunct="1">
              <a:lnSpc>
                <a:spcPct val="115000"/>
              </a:lnSpc>
              <a:buNone/>
            </a:pPr>
            <a:r>
              <a:rPr lang="uk-UA" altLang="x-none" sz="1600" dirty="0">
                <a:solidFill>
                  <a:schemeClr val="bg1"/>
                </a:solidFill>
                <a:latin typeface="Times New Roman" panose="02020603050405020304" pitchFamily="18" charset="0"/>
                <a:cs typeface="Times New Roman" panose="02020603050405020304" pitchFamily="18" charset="0"/>
              </a:rPr>
              <a:t>3) національний орган стандартизації;</a:t>
            </a:r>
            <a:endParaRPr lang="ru-RU" altLang="x-none" sz="1600" dirty="0">
              <a:solidFill>
                <a:schemeClr val="bg1"/>
              </a:solidFill>
              <a:latin typeface="Calibri" panose="020F0502020204030204" pitchFamily="34" charset="0"/>
              <a:cs typeface="Times New Roman" panose="02020603050405020304" pitchFamily="18" charset="0"/>
            </a:endParaRPr>
          </a:p>
          <a:p>
            <a:pPr lvl="0" indent="457200" algn="just" eaLnBrk="1" hangingPunct="1">
              <a:lnSpc>
                <a:spcPct val="115000"/>
              </a:lnSpc>
              <a:buNone/>
            </a:pPr>
            <a:r>
              <a:rPr lang="uk-UA" altLang="x-none" sz="1600" dirty="0">
                <a:solidFill>
                  <a:schemeClr val="bg1"/>
                </a:solidFill>
                <a:latin typeface="Times New Roman" panose="02020603050405020304" pitchFamily="18" charset="0"/>
                <a:cs typeface="Times New Roman" panose="02020603050405020304" pitchFamily="18" charset="0"/>
              </a:rPr>
              <a:t>4) технічні комітети стандартизації;</a:t>
            </a:r>
            <a:endParaRPr lang="ru-RU" altLang="x-none" sz="1600" dirty="0">
              <a:solidFill>
                <a:schemeClr val="bg1"/>
              </a:solidFill>
              <a:latin typeface="Calibri" panose="020F0502020204030204" pitchFamily="34" charset="0"/>
              <a:cs typeface="Times New Roman" panose="02020603050405020304" pitchFamily="18" charset="0"/>
            </a:endParaRPr>
          </a:p>
          <a:p>
            <a:pPr lvl="0" indent="457200" algn="just" eaLnBrk="1" hangingPunct="1">
              <a:lnSpc>
                <a:spcPct val="115000"/>
              </a:lnSpc>
              <a:buNone/>
            </a:pPr>
            <a:r>
              <a:rPr lang="uk-UA" altLang="x-none" sz="1600" dirty="0">
                <a:solidFill>
                  <a:schemeClr val="bg1"/>
                </a:solidFill>
                <a:latin typeface="Times New Roman" panose="02020603050405020304" pitchFamily="18" charset="0"/>
                <a:cs typeface="Times New Roman" panose="02020603050405020304" pitchFamily="18" charset="0"/>
              </a:rPr>
              <a:t>5) підприємства, установи та організації, що здійснюють стандартизацію.</a:t>
            </a:r>
            <a:endParaRPr lang="ru-RU" altLang="x-none" sz="1600" dirty="0">
              <a:solidFill>
                <a:schemeClr val="bg1"/>
              </a:solidFill>
              <a:latin typeface="Calibri" panose="020F0502020204030204" pitchFamily="34" charset="0"/>
              <a:cs typeface="Times New Roman" panose="02020603050405020304" pitchFamily="18" charset="0"/>
            </a:endParaRPr>
          </a:p>
          <a:p>
            <a:pPr lvl="0" indent="4572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Розпорядженням Кабінету Міністрів України визначено, що функції національного органу стандартизації виконує державне підприємство «Український науково-дослідний і навчальний центр проблем стандартизації, сертифікації та якості» (ДП «УкрНДНЦ»).</a:t>
            </a:r>
            <a:endParaRPr lang="uk-UA" altLang="x-none" sz="1600" dirty="0">
              <a:solidFill>
                <a:schemeClr val="bg1"/>
              </a:solidFill>
              <a:latin typeface="Times New Roman" panose="02020603050405020304" pitchFamily="18" charset="0"/>
            </a:endParaRPr>
          </a:p>
          <a:p>
            <a:pPr lvl="0" indent="457200" algn="just" eaLnBrk="1" hangingPunct="1">
              <a:buChar char="-"/>
            </a:pPr>
            <a:endParaRPr lang="ru-RU" altLang="x-none" dirty="0">
              <a:solidFill>
                <a:schemeClr val="bg1"/>
              </a:solidFill>
              <a:latin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8195" name="Прямоугольник 4"/>
          <p:cNvSpPr>
            <a:spLocks noChangeArrowheads="1"/>
          </p:cNvSpPr>
          <p:nvPr/>
        </p:nvSpPr>
        <p:spPr bwMode="auto">
          <a:xfrm>
            <a:off x="533400" y="152400"/>
            <a:ext cx="8382000" cy="646113"/>
          </a:xfrm>
          <a:prstGeom prst="rect">
            <a:avLst/>
          </a:prstGeom>
          <a:solidFill>
            <a:schemeClr val="accent3">
              <a:lumMod val="60000"/>
              <a:lumOff val="40000"/>
            </a:schemeClr>
          </a:solidFill>
          <a:ln w="9525">
            <a:noFill/>
            <a:miter lim="800000"/>
          </a:ln>
        </p:spPr>
        <p:txBody>
          <a:bodyPr>
            <a:spAutoFit/>
          </a:bodyPr>
          <a:p>
            <a:pPr algn="ctr"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Відповідно до вітчизняного законодавства, стандартизація поділяється на міжнародну, регіональну та національну.</a:t>
            </a:r>
            <a:endParaRPr lang="uk-UA" altLang="x-none" b="1" dirty="0">
              <a:solidFill>
                <a:schemeClr val="bg1"/>
              </a:solidFill>
              <a:latin typeface="Times New Roman" panose="02020603050405020304" pitchFamily="18" charset="0"/>
              <a:ea typeface="Times New Roman" panose="02020603050405020304" pitchFamily="18" charset="0"/>
            </a:endParaRPr>
          </a:p>
        </p:txBody>
      </p:sp>
      <p:sp>
        <p:nvSpPr>
          <p:cNvPr id="7" name="Скругленный прямоугольник 6"/>
          <p:cNvSpPr/>
          <p:nvPr/>
        </p:nvSpPr>
        <p:spPr>
          <a:xfrm>
            <a:off x="533400" y="990600"/>
            <a:ext cx="8382000" cy="762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None/>
              <a:defRPr/>
            </a:pPr>
            <a:r>
              <a:rPr kumimoji="0" lang="uk-UA" sz="1800" b="1" i="1" u="none" strike="noStrike" kern="1200" cap="none" spc="0" normalizeH="0" baseline="0" noProof="0" dirty="0">
                <a:ln>
                  <a:noFill/>
                </a:ln>
                <a:solidFill>
                  <a:schemeClr val="bg1"/>
                </a:solidFill>
                <a:effectLst/>
                <a:uLnTx/>
                <a:uFillTx/>
                <a:latin typeface="+mn-lt"/>
                <a:ea typeface="+mn-ea"/>
                <a:cs typeface="+mn-cs"/>
              </a:rPr>
              <a:t>Міжнародна стандартизація</a:t>
            </a:r>
            <a:r>
              <a:rPr kumimoji="0" lang="uk-UA" sz="1800" b="0" i="0" u="none" strike="noStrike" kern="1200" cap="none" spc="0" normalizeH="0" baseline="0" noProof="0" dirty="0">
                <a:ln>
                  <a:noFill/>
                </a:ln>
                <a:solidFill>
                  <a:schemeClr val="bg1"/>
                </a:solidFill>
                <a:effectLst/>
                <a:uLnTx/>
                <a:uFillTx/>
                <a:latin typeface="+mn-lt"/>
                <a:ea typeface="+mn-ea"/>
                <a:cs typeface="+mn-cs"/>
              </a:rPr>
              <a:t> – стандартизація, участь у якій відкрита для відповідних органів усіх держав.</a:t>
            </a:r>
            <a:endParaRPr kumimoji="0" lang="uk-UA" sz="1800" b="0" i="0" u="none" strike="noStrike" kern="1200" cap="none" spc="0" normalizeH="0" baseline="0" noProof="0" dirty="0">
              <a:ln>
                <a:noFill/>
              </a:ln>
              <a:solidFill>
                <a:schemeClr val="bg1"/>
              </a:solidFill>
              <a:effectLst/>
              <a:uLnTx/>
              <a:uFillTx/>
              <a:latin typeface="+mn-lt"/>
              <a:ea typeface="+mn-ea"/>
              <a:cs typeface="Times New Roman" panose="02020603050405020304" pitchFamily="18" charset="0"/>
            </a:endParaRPr>
          </a:p>
        </p:txBody>
      </p:sp>
      <p:sp>
        <p:nvSpPr>
          <p:cNvPr id="8" name="Скругленный прямоугольник 7"/>
          <p:cNvSpPr/>
          <p:nvPr/>
        </p:nvSpPr>
        <p:spPr>
          <a:xfrm>
            <a:off x="533400" y="1905000"/>
            <a:ext cx="8382000" cy="990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Регіональна стандартизація – </a:t>
            </a:r>
            <a:r>
              <a:rPr lang="uk-UA" altLang="x-none" dirty="0">
                <a:solidFill>
                  <a:schemeClr val="bg1"/>
                </a:solidFill>
                <a:latin typeface="Times New Roman" panose="02020603050405020304" pitchFamily="18" charset="0"/>
                <a:cs typeface="Times New Roman" panose="02020603050405020304" pitchFamily="18" charset="0"/>
              </a:rPr>
              <a:t>стандартизація, участь у якій відкрита для відповідних органів держав лише одного географічного, політичного або економічного простору.</a:t>
            </a:r>
            <a:endParaRPr lang="uk-UA" altLang="x-none" dirty="0">
              <a:solidFill>
                <a:schemeClr val="bg1"/>
              </a:solidFill>
              <a:latin typeface="Calibri" panose="020F0502020204030204" pitchFamily="34" charset="0"/>
              <a:ea typeface="Times New Roman" panose="02020603050405020304" pitchFamily="18" charset="0"/>
            </a:endParaRPr>
          </a:p>
        </p:txBody>
      </p:sp>
      <p:sp>
        <p:nvSpPr>
          <p:cNvPr id="9" name="Скругленный прямоугольник 8"/>
          <p:cNvSpPr/>
          <p:nvPr/>
        </p:nvSpPr>
        <p:spPr>
          <a:xfrm>
            <a:off x="533400" y="4800600"/>
            <a:ext cx="8382000" cy="1752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У процесі стандартизації виробляються норми, правила, вимоги, характеристики, що стосуються об’єкта стандартизації, які оформляються у вигляді нормативного документа.</a:t>
            </a:r>
            <a:endParaRPr lang="uk-UA" altLang="x-none"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Нормативний документ – </a:t>
            </a:r>
            <a:r>
              <a:rPr lang="uk-UA" altLang="x-none" dirty="0">
                <a:solidFill>
                  <a:schemeClr val="bg1"/>
                </a:solidFill>
                <a:latin typeface="Times New Roman" panose="02020603050405020304" pitchFamily="18" charset="0"/>
                <a:cs typeface="Times New Roman" panose="02020603050405020304" pitchFamily="18" charset="0"/>
              </a:rPr>
              <a:t>документ, що встановлює правила, настанови чи характеристики щодо діяльності або її результатів.</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10" name="Скругленный прямоугольник 9"/>
          <p:cNvSpPr/>
          <p:nvPr/>
        </p:nvSpPr>
        <p:spPr>
          <a:xfrm>
            <a:off x="533400" y="3048000"/>
            <a:ext cx="8382000" cy="1600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Національна стандартизація – </a:t>
            </a:r>
            <a:r>
              <a:rPr lang="uk-UA" altLang="x-none" dirty="0">
                <a:solidFill>
                  <a:schemeClr val="bg1"/>
                </a:solidFill>
                <a:latin typeface="Times New Roman" panose="02020603050405020304" pitchFamily="18" charset="0"/>
                <a:cs typeface="Times New Roman" panose="02020603050405020304" pitchFamily="18" charset="0"/>
              </a:rPr>
              <a:t>стандартизація, яку здійснюють на рівні однієї держави. При цьому, усередині держави чи адміністративно-територіальної одиниці держави стандартизацію можуть також здійснювати на місцевому рівні, на рівні асоціацій і підприємств у промисловості та на окремих фабриках, заводах або установах.</a:t>
            </a:r>
            <a:endParaRPr lang="uk-UA" altLang="x-none" dirty="0">
              <a:solidFill>
                <a:schemeClr val="bg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5" name="Скругленный прямоугольник 4"/>
          <p:cNvSpPr/>
          <p:nvPr/>
        </p:nvSpPr>
        <p:spPr>
          <a:xfrm>
            <a:off x="609600" y="3048000"/>
            <a:ext cx="8305800" cy="36576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Законом України «Про стандартизацію» визначено наступні види стандартів:</a:t>
            </a:r>
            <a:endParaRPr kumimoji="0" lang="ru-RU"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Міжнародний стандарт</a:t>
            </a:r>
            <a:r>
              <a:rPr kumimoji="0" lang="uk-UA" sz="1800" b="0" i="0" u="none" strike="noStrike" kern="1200" cap="none" spc="0" normalizeH="0" baseline="0" noProof="0" dirty="0">
                <a:ln>
                  <a:noFill/>
                </a:ln>
                <a:solidFill>
                  <a:schemeClr val="dk1"/>
                </a:solidFill>
                <a:effectLst/>
                <a:uLnTx/>
                <a:uFillTx/>
                <a:latin typeface="+mn-lt"/>
                <a:ea typeface="+mn-ea"/>
                <a:cs typeface="+mn-cs"/>
              </a:rPr>
              <a:t> – стандарт, прийнятий міжнародною організацією із стандартизації і доступний для широкого кола користувачів;</a:t>
            </a:r>
            <a:endParaRPr kumimoji="0" lang="ru-RU"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Регіональний стандарт</a:t>
            </a:r>
            <a:r>
              <a:rPr kumimoji="0" lang="uk-UA" sz="1800" b="0" i="0" u="none" strike="noStrike" kern="1200" cap="none" spc="0" normalizeH="0" baseline="0" noProof="0" dirty="0">
                <a:ln>
                  <a:noFill/>
                </a:ln>
                <a:solidFill>
                  <a:schemeClr val="dk1"/>
                </a:solidFill>
                <a:effectLst/>
                <a:uLnTx/>
                <a:uFillTx/>
                <a:latin typeface="+mn-lt"/>
                <a:ea typeface="+mn-ea"/>
                <a:cs typeface="+mn-cs"/>
              </a:rPr>
              <a:t> – стандарт, прийнятий регіональною організацією стандартизації і доступний для широкого кола користувачів.</a:t>
            </a:r>
            <a:endParaRPr kumimoji="0" lang="ru-RU"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Національний стандарт</a:t>
            </a:r>
            <a:r>
              <a:rPr kumimoji="0" lang="uk-UA" sz="1800" b="0" i="0" u="none" strike="noStrike" kern="1200" cap="none" spc="0" normalizeH="0" baseline="0" noProof="0" dirty="0">
                <a:ln>
                  <a:noFill/>
                </a:ln>
                <a:solidFill>
                  <a:schemeClr val="dk1"/>
                </a:solidFill>
                <a:effectLst/>
                <a:uLnTx/>
                <a:uFillTx/>
                <a:latin typeface="+mn-lt"/>
                <a:ea typeface="+mn-ea"/>
                <a:cs typeface="+mn-cs"/>
              </a:rPr>
              <a:t> – стандарт, прийнятий національним органом стандартизації та доступний для широкого кола користувачів.</a:t>
            </a:r>
            <a:endParaRPr kumimoji="0" lang="ru-RU"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Технічні умови</a:t>
            </a:r>
            <a:r>
              <a:rPr kumimoji="0" lang="uk-UA" sz="1800" b="0" i="0" u="none" strike="noStrike" kern="1200" cap="none" spc="0" normalizeH="0" baseline="0" noProof="0" dirty="0">
                <a:ln>
                  <a:noFill/>
                </a:ln>
                <a:solidFill>
                  <a:schemeClr val="dk1"/>
                </a:solidFill>
                <a:effectLst/>
                <a:uLnTx/>
                <a:uFillTx/>
                <a:latin typeface="+mn-lt"/>
                <a:ea typeface="+mn-ea"/>
                <a:cs typeface="+mn-cs"/>
              </a:rPr>
              <a:t> – нормативний документ, що встановлює технічні вимоги, яким повинна відповідати продукція, процес або послуга, та визначає процедури, за допомогою яких може бути встановлено, чи дотримані такі вимоги.</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Char char="-"/>
              <a:defRPr/>
            </a:pP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
        <p:nvSpPr>
          <p:cNvPr id="7" name="Скругленный прямоугольник 6"/>
          <p:cNvSpPr/>
          <p:nvPr/>
        </p:nvSpPr>
        <p:spPr>
          <a:xfrm>
            <a:off x="457200" y="228600"/>
            <a:ext cx="8305800" cy="1524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8199" name="Rectangle 7"/>
          <p:cNvSpPr>
            <a:spLocks noChangeArrowheads="1"/>
          </p:cNvSpPr>
          <p:nvPr/>
        </p:nvSpPr>
        <p:spPr bwMode="auto">
          <a:xfrm>
            <a:off x="609600" y="228600"/>
            <a:ext cx="8077200" cy="1477963"/>
          </a:xfrm>
          <a:prstGeom prst="rect">
            <a:avLst/>
          </a:prstGeom>
          <a:noFill/>
          <a:ln w="9525">
            <a:noFill/>
            <a:miter lim="800000"/>
          </a:ln>
          <a:effectLst/>
        </p:spPr>
        <p:txBody>
          <a:bodyPr anchor="ctr">
            <a:spAutoFit/>
          </a:bodyPr>
          <a:lstStyle/>
          <a:p>
            <a:pPr marL="0" marR="0" lvl="0" indent="0" algn="just" defTabSz="914400" rtl="0" eaLnBrk="1" fontAlgn="base" latinLnBrk="0" hangingPunct="1">
              <a:lnSpc>
                <a:spcPct val="100000"/>
              </a:lnSpc>
              <a:spcBef>
                <a:spcPct val="0"/>
              </a:spcBef>
              <a:spcAft>
                <a:spcPct val="0"/>
              </a:spcAft>
              <a:buClrTx/>
              <a:buSzTx/>
              <a:buFontTx/>
              <a:buNone/>
              <a:defRPr/>
            </a:pPr>
            <a:r>
              <a:rPr kumimoji="0" lang="uk-UA" sz="1600" b="1" i="1" u="none" strike="noStrike" kern="1200" cap="none" spc="0" normalizeH="0" baseline="0" noProof="0" dirty="0">
                <a:ln>
                  <a:noFill/>
                </a:ln>
                <a:solidFill>
                  <a:schemeClr val="bg1"/>
                </a:solidFill>
                <a:effectLst/>
                <a:uLnTx/>
                <a:uFillTx/>
                <a:latin typeface="Arial" panose="020B0604020202020204" pitchFamily="34" charset="0"/>
                <a:ea typeface="+mn-ea"/>
                <a:cs typeface="+mn-cs"/>
              </a:rPr>
              <a:t>Стандарт</a:t>
            </a:r>
            <a:r>
              <a:rPr kumimoji="0" lang="uk-UA" sz="1600" b="0" i="0" u="none" strike="noStrike" kern="1200" cap="none" spc="0" normalizeH="0" baseline="0" noProof="0" dirty="0">
                <a:ln>
                  <a:noFill/>
                </a:ln>
                <a:solidFill>
                  <a:schemeClr val="bg1"/>
                </a:solidFill>
                <a:effectLst/>
                <a:uLnTx/>
                <a:uFillTx/>
                <a:latin typeface="Arial" panose="020B0604020202020204" pitchFamily="34" charset="0"/>
                <a:ea typeface="+mn-ea"/>
                <a:cs typeface="+mn-cs"/>
              </a:rPr>
              <a:t> – </a:t>
            </a:r>
            <a:r>
              <a:rPr kumimoji="0" lang="uk-UA" sz="1800" b="0" i="0" u="none" strike="noStrike" kern="1200" cap="none" spc="0" normalizeH="0" baseline="0" noProof="0" dirty="0">
                <a:ln>
                  <a:noFill/>
                </a:ln>
                <a:solidFill>
                  <a:schemeClr val="bg1"/>
                </a:solidFill>
                <a:effectLst/>
                <a:uLnTx/>
                <a:uFillTx/>
                <a:latin typeface="+mn-lt"/>
                <a:ea typeface="+mn-ea"/>
                <a:cs typeface="+mn-cs"/>
              </a:rPr>
              <a:t>нормативний документ, заснований на консенсусі, прийнятий визнаним органом, що встановлює для загального і неодноразового використання правила, настанови або характеристики щодо діяльності чи її результатів, та спрямований на досягнення оптимального ступеня впорядкованості в певній сфері.</a:t>
            </a: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6" name="Прямоугольник 5"/>
          <p:cNvSpPr/>
          <p:nvPr/>
        </p:nvSpPr>
        <p:spPr>
          <a:xfrm>
            <a:off x="1143000" y="1828800"/>
            <a:ext cx="7239000" cy="1077913"/>
          </a:xfrm>
          <a:prstGeom prst="rect">
            <a:avLst/>
          </a:prstGeom>
        </p:spPr>
        <p:txBody>
          <a:bodyPr>
            <a:spAutoFit/>
          </a:bodyPr>
          <a:lstStyle/>
          <a:p>
            <a:pPr marL="0" marR="0" lvl="0" indent="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bg1"/>
                </a:solidFill>
                <a:effectLst/>
                <a:uLnTx/>
                <a:uFillTx/>
                <a:latin typeface="+mn-lt"/>
                <a:ea typeface="+mn-ea"/>
                <a:cs typeface="+mn-cs"/>
              </a:rPr>
              <a:t>Консенсус</a:t>
            </a:r>
            <a:r>
              <a:rPr kumimoji="0" lang="uk-UA" sz="1600" b="0" i="0" u="none" strike="noStrike" kern="1200" cap="none" spc="0" normalizeH="0" baseline="0" noProof="0" dirty="0">
                <a:ln>
                  <a:noFill/>
                </a:ln>
                <a:solidFill>
                  <a:schemeClr val="bg1"/>
                </a:solidFill>
                <a:effectLst/>
                <a:uLnTx/>
                <a:uFillTx/>
                <a:latin typeface="+mn-lt"/>
                <a:ea typeface="+mn-ea"/>
                <a:cs typeface="+mn-cs"/>
              </a:rPr>
              <a:t> – загальна згода, що характеризується відсутністю серйозних заперечень з суттєвих питань у більшості заінтересованих сторін та досягається в результаті процедури, спрямованої на врахування думки всіх сторін і зближення розбіжних поглядів.</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5" name="Прямоугольник 4"/>
          <p:cNvSpPr/>
          <p:nvPr/>
        </p:nvSpPr>
        <p:spPr>
          <a:xfrm>
            <a:off x="762000" y="228600"/>
            <a:ext cx="7924800" cy="429895"/>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2. Принципи стандартизації</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
        <p:nvSpPr>
          <p:cNvPr id="4" name="Скругленный прямоугольник 3"/>
          <p:cNvSpPr/>
          <p:nvPr/>
        </p:nvSpPr>
        <p:spPr>
          <a:xfrm>
            <a:off x="381000" y="2286000"/>
            <a:ext cx="8610600" cy="441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1" i="1" u="none" strike="noStrike" kern="1200" cap="none" spc="0" normalizeH="0" baseline="0" noProof="0" dirty="0">
                <a:ln>
                  <a:noFill/>
                </a:ln>
                <a:solidFill>
                  <a:schemeClr val="bg1"/>
                </a:solidFill>
                <a:effectLst/>
                <a:uLnTx/>
                <a:uFillTx/>
                <a:latin typeface="+mn-lt"/>
                <a:ea typeface="+mn-ea"/>
                <a:cs typeface="+mn-cs"/>
              </a:rPr>
              <a:t>Принцип плановості </a:t>
            </a:r>
            <a:r>
              <a:rPr kumimoji="0" lang="uk-UA" sz="2000" b="0" i="0" u="none" strike="noStrike" kern="1200" cap="none" spc="0" normalizeH="0" baseline="0" noProof="0" dirty="0">
                <a:ln>
                  <a:noFill/>
                </a:ln>
                <a:solidFill>
                  <a:schemeClr val="bg1"/>
                </a:solidFill>
                <a:effectLst/>
                <a:uLnTx/>
                <a:uFillTx/>
                <a:latin typeface="+mn-lt"/>
                <a:ea typeface="+mn-ea"/>
                <a:cs typeface="+mn-cs"/>
              </a:rPr>
              <a:t>забезпечується шляхом складання перспективних і поточних планів з розробки, розвитку і проведення робіт зі стандартизації. Планування в галузі стандартизації є складовою частиною системи державного планування. Планування слід здійснювати для послідовного, системного розвитку економіки, правильного розподілення ресурсів. </a:t>
            </a:r>
            <a:endParaRPr kumimoji="0" lang="uk-UA" sz="20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0" i="0" u="none" strike="noStrike" kern="1200" cap="none" spc="0" normalizeH="0" baseline="0" noProof="0" dirty="0">
                <a:ln>
                  <a:noFill/>
                </a:ln>
                <a:solidFill>
                  <a:schemeClr val="bg1"/>
                </a:solidFill>
                <a:effectLst/>
                <a:uLnTx/>
                <a:uFillTx/>
                <a:latin typeface="+mn-lt"/>
                <a:ea typeface="+mn-ea"/>
                <a:cs typeface="+mn-cs"/>
              </a:rPr>
              <a:t>Планування здійснюється шляхом складання на науковій основі перспективних і поточних планів для усіх рівнів економіки країни, координування і контролю за їх виконанням, досягнення високих кінцевих результатів при правильному розподіленні матеріальних і грошових ресурсів. Об’єм і спрямованість планів зі стандартизації визначаються завданнями, які стоять перед економікою на конкретний період. Плани включають програми комплексної й випереджальної стандартизації.</a:t>
            </a:r>
            <a:endParaRPr kumimoji="0" lang="uk-UA" sz="2000" b="0" i="0" u="none" strike="noStrike" kern="1200" cap="none" spc="0" normalizeH="0" baseline="0" noProof="0" dirty="0">
              <a:ln>
                <a:noFill/>
              </a:ln>
              <a:solidFill>
                <a:schemeClr val="bg1"/>
              </a:solidFill>
              <a:effectLst/>
              <a:uLnTx/>
              <a:uFillTx/>
              <a:latin typeface="+mn-lt"/>
              <a:ea typeface="+mn-ea"/>
              <a:cs typeface="Times New Roman" panose="02020603050405020304" pitchFamily="18" charset="0"/>
            </a:endParaRPr>
          </a:p>
        </p:txBody>
      </p:sp>
      <p:sp>
        <p:nvSpPr>
          <p:cNvPr id="6" name="TextBox 5"/>
          <p:cNvSpPr txBox="1"/>
          <p:nvPr/>
        </p:nvSpPr>
        <p:spPr>
          <a:xfrm>
            <a:off x="685800" y="914400"/>
            <a:ext cx="1219200" cy="338138"/>
          </a:xfrm>
          <a:prstGeom prst="rect">
            <a:avLst/>
          </a:prstGeom>
          <a:solidFill>
            <a:schemeClr val="tx2">
              <a:lumMod val="40000"/>
              <a:lumOff val="60000"/>
            </a:schemeClr>
          </a:solidFill>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Плановість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TextBox 6"/>
          <p:cNvSpPr txBox="1"/>
          <p:nvPr/>
        </p:nvSpPr>
        <p:spPr>
          <a:xfrm>
            <a:off x="1676400" y="1447800"/>
            <a:ext cx="16764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Перспективність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8" name="TextBox 7"/>
          <p:cNvSpPr txBox="1"/>
          <p:nvPr/>
        </p:nvSpPr>
        <p:spPr>
          <a:xfrm>
            <a:off x="3200400" y="914400"/>
            <a:ext cx="15240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Оптимальність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TextBox 8"/>
          <p:cNvSpPr txBox="1"/>
          <p:nvPr/>
        </p:nvSpPr>
        <p:spPr>
          <a:xfrm>
            <a:off x="4648200" y="1447800"/>
            <a:ext cx="14478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Динамічність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0" name="TextBox 9"/>
          <p:cNvSpPr txBox="1"/>
          <p:nvPr/>
        </p:nvSpPr>
        <p:spPr>
          <a:xfrm>
            <a:off x="6096000" y="914400"/>
            <a:ext cx="12954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Системність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1" name="TextBox 10"/>
          <p:cNvSpPr txBox="1"/>
          <p:nvPr/>
        </p:nvSpPr>
        <p:spPr>
          <a:xfrm>
            <a:off x="7315200" y="1447800"/>
            <a:ext cx="15240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err="1">
                <a:ln>
                  <a:noFill/>
                </a:ln>
                <a:solidFill>
                  <a:schemeClr val="bg1"/>
                </a:solidFill>
                <a:effectLst/>
                <a:uLnTx/>
                <a:uFillTx/>
                <a:latin typeface="+mn-lt"/>
                <a:ea typeface="+mn-ea"/>
                <a:cs typeface="+mn-cs"/>
              </a:rPr>
              <a:t>Обов</a:t>
            </a:r>
            <a:r>
              <a:rPr kumimoji="0" lang="en-US" sz="1600" b="0" i="0" u="none" strike="noStrike" kern="1200" cap="none" spc="0" normalizeH="0" baseline="0" noProof="0" dirty="0">
                <a:ln>
                  <a:noFill/>
                </a:ln>
                <a:solidFill>
                  <a:schemeClr val="bg1"/>
                </a:solidFill>
                <a:effectLst/>
                <a:uLnTx/>
                <a:uFillTx/>
                <a:latin typeface="+mn-lt"/>
                <a:ea typeface="+mn-ea"/>
                <a:cs typeface="+mn-cs"/>
              </a:rPr>
              <a:t>’</a:t>
            </a:r>
            <a:r>
              <a:rPr kumimoji="0" lang="uk-UA" sz="1600" b="0" i="0" u="none" strike="noStrike" kern="1200" cap="none" spc="0" normalizeH="0" baseline="0" noProof="0" dirty="0" err="1">
                <a:ln>
                  <a:noFill/>
                </a:ln>
                <a:solidFill>
                  <a:schemeClr val="bg1"/>
                </a:solidFill>
                <a:effectLst/>
                <a:uLnTx/>
                <a:uFillTx/>
                <a:latin typeface="+mn-lt"/>
                <a:ea typeface="+mn-ea"/>
                <a:cs typeface="+mn-cs"/>
              </a:rPr>
              <a:t>язковість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2" name="Стрелка вниз 11"/>
          <p:cNvSpPr/>
          <p:nvPr/>
        </p:nvSpPr>
        <p:spPr>
          <a:xfrm>
            <a:off x="24384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4" name="Стрелка вниз 13"/>
          <p:cNvSpPr/>
          <p:nvPr/>
        </p:nvSpPr>
        <p:spPr>
          <a:xfrm>
            <a:off x="53340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Стрелка вниз 14"/>
          <p:cNvSpPr/>
          <p:nvPr/>
        </p:nvSpPr>
        <p:spPr>
          <a:xfrm>
            <a:off x="80010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Стрелка вниз 15"/>
          <p:cNvSpPr/>
          <p:nvPr/>
        </p:nvSpPr>
        <p:spPr>
          <a:xfrm>
            <a:off x="12192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7" name="Стрелка вниз 16"/>
          <p:cNvSpPr/>
          <p:nvPr/>
        </p:nvSpPr>
        <p:spPr>
          <a:xfrm>
            <a:off x="67056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8" name="Стрелка вниз 17"/>
          <p:cNvSpPr/>
          <p:nvPr/>
        </p:nvSpPr>
        <p:spPr>
          <a:xfrm>
            <a:off x="38862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5" name="Прямоугольник 4"/>
          <p:cNvSpPr/>
          <p:nvPr/>
        </p:nvSpPr>
        <p:spPr>
          <a:xfrm>
            <a:off x="7620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Принципи стандартизації</a:t>
            </a:r>
            <a:endParaRPr kumimoji="0" lang="uk-UA" sz="2200" b="1" i="1" u="none" strike="noStrike" kern="1200" cap="none" spc="0" normalizeH="0" baseline="0" noProof="0" dirty="0">
              <a:ln w="6350">
                <a:noFill/>
              </a:ln>
              <a:solidFill>
                <a:prstClr val="black"/>
              </a:solidFill>
              <a:effectLst/>
              <a:uLnTx/>
              <a:uFillTx/>
              <a:latin typeface="+mn-lt"/>
              <a:ea typeface="+mj-ea"/>
              <a:cs typeface="+mj-cs"/>
            </a:endParaRPr>
          </a:p>
        </p:txBody>
      </p:sp>
      <p:sp>
        <p:nvSpPr>
          <p:cNvPr id="4" name="Скругленный прямоугольник 3"/>
          <p:cNvSpPr/>
          <p:nvPr/>
        </p:nvSpPr>
        <p:spPr>
          <a:xfrm>
            <a:off x="381000" y="2286000"/>
            <a:ext cx="8610600" cy="441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1" i="1" u="none" strike="noStrike" kern="1200" cap="none" spc="0" normalizeH="0" baseline="0" noProof="0" dirty="0">
                <a:ln>
                  <a:noFill/>
                </a:ln>
                <a:solidFill>
                  <a:schemeClr val="bg1"/>
                </a:solidFill>
                <a:effectLst/>
                <a:uLnTx/>
                <a:uFillTx/>
                <a:latin typeface="+mn-lt"/>
                <a:ea typeface="+mn-ea"/>
                <a:cs typeface="+mn-cs"/>
              </a:rPr>
              <a:t>Принцип перспективності</a:t>
            </a:r>
            <a:r>
              <a:rPr kumimoji="0" lang="uk-UA" sz="2000" b="0" i="0" u="none" strike="noStrike" kern="1200" cap="none" spc="0" normalizeH="0" baseline="0" noProof="0" dirty="0">
                <a:ln>
                  <a:noFill/>
                </a:ln>
                <a:solidFill>
                  <a:schemeClr val="bg1"/>
                </a:solidFill>
                <a:effectLst/>
                <a:uLnTx/>
                <a:uFillTx/>
                <a:latin typeface="+mn-lt"/>
                <a:ea typeface="+mn-ea"/>
                <a:cs typeface="+mn-cs"/>
              </a:rPr>
              <a:t> забезпечується розробкою і випуском випереджальних НД, в яких запроваджуються підвищені норми та вимоги до об’єктів стандартизації відносно досягнутого рівня. До того ж норми та вимоги, які запроваджуються у НД, будуть оптимальними в майбутньому. Випереджальні НД містять норми і вимоги, що перевищують існуючий рівень, і тим самим орієнтують науку і виробництво на динамічний розвиток науково-технічного прогресу. Базою для розробки випереджальних НД є науково-технічні прогнози. </a:t>
            </a:r>
            <a:endParaRPr kumimoji="0" lang="ru-RU" sz="20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0" i="0" u="none" strike="noStrike" kern="1200" cap="none" spc="0" normalizeH="0" baseline="0" noProof="0" dirty="0">
                <a:ln>
                  <a:noFill/>
                </a:ln>
                <a:solidFill>
                  <a:schemeClr val="bg1"/>
                </a:solidFill>
                <a:effectLst/>
                <a:uLnTx/>
                <a:uFillTx/>
                <a:latin typeface="+mn-lt"/>
                <a:ea typeface="+mn-ea"/>
                <a:cs typeface="+mn-cs"/>
              </a:rPr>
              <a:t>Ці НД являють собою, якоюсь мірою, програму організації виробництва щодо випуску продукції підвищеної якості. У той же час на розробників випереджальних НД покладено велику відповідальність за правильність прогнозування розвитку науки та техніки на визначений період. </a:t>
            </a:r>
            <a:endParaRPr kumimoji="0" lang="ru-RU" sz="2000" b="0" i="0" u="none" strike="noStrike" kern="1200" cap="none" spc="0" normalizeH="0" baseline="0" noProof="0" dirty="0">
              <a:ln>
                <a:noFill/>
              </a:ln>
              <a:solidFill>
                <a:schemeClr val="bg1"/>
              </a:solidFill>
              <a:effectLst/>
              <a:uLnTx/>
              <a:uFillTx/>
              <a:latin typeface="+mn-lt"/>
              <a:ea typeface="+mn-ea"/>
              <a:cs typeface="+mn-cs"/>
            </a:endParaRPr>
          </a:p>
        </p:txBody>
      </p:sp>
      <p:sp>
        <p:nvSpPr>
          <p:cNvPr id="6" name="TextBox 5"/>
          <p:cNvSpPr txBox="1"/>
          <p:nvPr/>
        </p:nvSpPr>
        <p:spPr>
          <a:xfrm>
            <a:off x="685800" y="914400"/>
            <a:ext cx="12192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Плановість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7" name="TextBox 6"/>
          <p:cNvSpPr txBox="1"/>
          <p:nvPr/>
        </p:nvSpPr>
        <p:spPr>
          <a:xfrm>
            <a:off x="1676400" y="1447800"/>
            <a:ext cx="1676400" cy="338138"/>
          </a:xfrm>
          <a:prstGeom prst="rect">
            <a:avLst/>
          </a:prstGeom>
          <a:solidFill>
            <a:schemeClr val="accent2">
              <a:lumMod val="40000"/>
              <a:lumOff val="60000"/>
            </a:schemeClr>
          </a:solidFill>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Перспективність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8" name="TextBox 7"/>
          <p:cNvSpPr txBox="1"/>
          <p:nvPr/>
        </p:nvSpPr>
        <p:spPr>
          <a:xfrm>
            <a:off x="3200400" y="914400"/>
            <a:ext cx="15240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Оптимальність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TextBox 8"/>
          <p:cNvSpPr txBox="1"/>
          <p:nvPr/>
        </p:nvSpPr>
        <p:spPr>
          <a:xfrm>
            <a:off x="4648200" y="1447800"/>
            <a:ext cx="14478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Динамічність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0" name="TextBox 9"/>
          <p:cNvSpPr txBox="1"/>
          <p:nvPr/>
        </p:nvSpPr>
        <p:spPr>
          <a:xfrm>
            <a:off x="6096000" y="914400"/>
            <a:ext cx="12954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bg1"/>
                </a:solidFill>
                <a:effectLst/>
                <a:uLnTx/>
                <a:uFillTx/>
                <a:latin typeface="+mn-lt"/>
                <a:ea typeface="+mn-ea"/>
                <a:cs typeface="+mn-cs"/>
              </a:rPr>
              <a:t>Системність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1" name="TextBox 10"/>
          <p:cNvSpPr txBox="1"/>
          <p:nvPr/>
        </p:nvSpPr>
        <p:spPr>
          <a:xfrm>
            <a:off x="7315200" y="1447800"/>
            <a:ext cx="1524000" cy="338138"/>
          </a:xfrm>
          <a:prstGeom prst="rect">
            <a:avLst/>
          </a:prstGeom>
          <a:effectLst>
            <a:outerShdw blurRad="50800" dist="38100" dir="2700000" algn="tl"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err="1">
                <a:ln>
                  <a:noFill/>
                </a:ln>
                <a:solidFill>
                  <a:schemeClr val="bg1"/>
                </a:solidFill>
                <a:effectLst/>
                <a:uLnTx/>
                <a:uFillTx/>
                <a:latin typeface="+mn-lt"/>
                <a:ea typeface="+mn-ea"/>
                <a:cs typeface="+mn-cs"/>
              </a:rPr>
              <a:t>Обов</a:t>
            </a:r>
            <a:r>
              <a:rPr kumimoji="0" lang="en-US" sz="1600" b="0" i="0" u="none" strike="noStrike" kern="1200" cap="none" spc="0" normalizeH="0" baseline="0" noProof="0" dirty="0">
                <a:ln>
                  <a:noFill/>
                </a:ln>
                <a:solidFill>
                  <a:schemeClr val="bg1"/>
                </a:solidFill>
                <a:effectLst/>
                <a:uLnTx/>
                <a:uFillTx/>
                <a:latin typeface="+mn-lt"/>
                <a:ea typeface="+mn-ea"/>
                <a:cs typeface="+mn-cs"/>
              </a:rPr>
              <a:t>’</a:t>
            </a:r>
            <a:r>
              <a:rPr kumimoji="0" lang="uk-UA" sz="1600" b="0" i="0" u="none" strike="noStrike" kern="1200" cap="none" spc="0" normalizeH="0" baseline="0" noProof="0" dirty="0" err="1">
                <a:ln>
                  <a:noFill/>
                </a:ln>
                <a:solidFill>
                  <a:schemeClr val="bg1"/>
                </a:solidFill>
                <a:effectLst/>
                <a:uLnTx/>
                <a:uFillTx/>
                <a:latin typeface="+mn-lt"/>
                <a:ea typeface="+mn-ea"/>
                <a:cs typeface="+mn-cs"/>
              </a:rPr>
              <a:t>язковість</a:t>
            </a:r>
            <a:endParaRPr kumimoji="0" lang="ru-RU"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2" name="Стрелка вниз 11"/>
          <p:cNvSpPr/>
          <p:nvPr/>
        </p:nvSpPr>
        <p:spPr>
          <a:xfrm>
            <a:off x="24384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4" name="Стрелка вниз 13"/>
          <p:cNvSpPr/>
          <p:nvPr/>
        </p:nvSpPr>
        <p:spPr>
          <a:xfrm>
            <a:off x="53340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Стрелка вниз 14"/>
          <p:cNvSpPr/>
          <p:nvPr/>
        </p:nvSpPr>
        <p:spPr>
          <a:xfrm>
            <a:off x="8001000" y="685800"/>
            <a:ext cx="1524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Стрелка вниз 15"/>
          <p:cNvSpPr/>
          <p:nvPr/>
        </p:nvSpPr>
        <p:spPr>
          <a:xfrm>
            <a:off x="12192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7" name="Стрелка вниз 16"/>
          <p:cNvSpPr/>
          <p:nvPr/>
        </p:nvSpPr>
        <p:spPr>
          <a:xfrm>
            <a:off x="67056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8" name="Стрелка вниз 17"/>
          <p:cNvSpPr/>
          <p:nvPr/>
        </p:nvSpPr>
        <p:spPr>
          <a:xfrm>
            <a:off x="3886200" y="6858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Апекс">
  <a:themeElements>
    <a:clrScheme name="Другая 4">
      <a:dk1>
        <a:sysClr val="windowText" lastClr="000000"/>
      </a:dk1>
      <a:lt1>
        <a:sysClr val="window" lastClr="FFFFFF"/>
      </a:lt1>
      <a:dk2>
        <a:srgbClr val="00B0F0"/>
      </a:dk2>
      <a:lt2>
        <a:srgbClr val="FFE94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Apex</Template>
  <TotalTime>0</TotalTime>
  <Words>23341</Words>
  <Application>WPS Presentation</Application>
  <PresentationFormat>Экран (4:3)</PresentationFormat>
  <Paragraphs>350</Paragraphs>
  <Slides>24</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24</vt:i4>
      </vt:variant>
    </vt:vector>
  </HeadingPairs>
  <TitlesOfParts>
    <vt:vector size="40" baseType="lpstr">
      <vt:lpstr>Arial</vt:lpstr>
      <vt:lpstr>SimSun</vt:lpstr>
      <vt:lpstr>Wingdings</vt:lpstr>
      <vt:lpstr>Lucida Sans</vt:lpstr>
      <vt:lpstr>Book Antiqua</vt:lpstr>
      <vt:lpstr>Wingdings 2</vt:lpstr>
      <vt:lpstr>Wingdings 3</vt:lpstr>
      <vt:lpstr>Calibri</vt:lpstr>
      <vt:lpstr>Times New Roman</vt:lpstr>
      <vt:lpstr>Wingdings 3</vt:lpstr>
      <vt:lpstr>Wingdings 2</vt:lpstr>
      <vt:lpstr>Palatino Linotype</vt:lpstr>
      <vt:lpstr>Times New Roman</vt:lpstr>
      <vt:lpstr>Microsoft YaHei</vt:lpstr>
      <vt:lpstr>Arial Unicode MS</vt:lpstr>
      <vt:lpstr>Апекс</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МІНІСТЕРСТВО ОСВІТИ І НАУКИ УКРАЇНИ  ДЕРЖАВНИЙ УНІВЕРСИТЕТ «ЖИТОМИРСЬКА ПОЛІТЕХНІКА»</dc:title>
  <dc:creator>Пользователь</dc:creator>
  <cp:lastModifiedBy>User</cp:lastModifiedBy>
  <cp:revision>79</cp:revision>
  <dcterms:created xsi:type="dcterms:W3CDTF">2023-11-07T23:08:08Z</dcterms:created>
  <dcterms:modified xsi:type="dcterms:W3CDTF">2023-11-08T00:00:16Z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D14AAB2DE74B4320A21EEEDCD43B397E_12</vt:lpwstr>
  </property>
  <property fmtid="{D5CDD505-2E9C-101B-9397-08002B2CF9AE}" pid="3" name="KSOProductBuildVer">
    <vt:lpwstr>1049-12.2.0.13266</vt:lpwstr>
  </property>
</Properties>
</file>