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0" d="100"/>
          <a:sy n="90" d="100"/>
        </p:scale>
        <p:origin x="-370" y="18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11.11.2025</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922891A-BDD8-3996-E15C-F0A021C7113F}"/>
              </a:ext>
            </a:extLst>
          </p:cNvPr>
          <p:cNvSpPr>
            <a:spLocks noGrp="1"/>
          </p:cNvSpPr>
          <p:nvPr>
            <p:ph type="title"/>
          </p:nvPr>
        </p:nvSpPr>
        <p:spPr>
          <a:xfrm>
            <a:off x="0" y="1253067"/>
            <a:ext cx="12279086" cy="4986866"/>
          </a:xfrm>
        </p:spPr>
        <p:txBody>
          <a:bodyPr>
            <a:normAutofit/>
          </a:bodyPr>
          <a:lstStyle/>
          <a:p>
            <a:pPr fontAlgn="auto"/>
            <a:r>
              <a:rPr lang="uk-UA" sz="2000" dirty="0"/>
              <a:t>Тема 5. Організація, збір, обробка та підготовка даних для проведення аналізу та візуалізації </a:t>
            </a:r>
            <a:r>
              <a:rPr lang="uk-UA" sz="2000" dirty="0" smtClean="0"/>
              <a:t/>
            </a:r>
            <a:br>
              <a:rPr lang="uk-UA" sz="2000" dirty="0" smtClean="0"/>
            </a:br>
            <a:r>
              <a:rPr lang="uk-UA" sz="2000" dirty="0" smtClean="0"/>
              <a:t/>
            </a:r>
            <a:br>
              <a:rPr lang="uk-UA" sz="2000" dirty="0" smtClean="0"/>
            </a:br>
            <a:r>
              <a:rPr lang="uk-UA" sz="2000" dirty="0" smtClean="0"/>
              <a:t>1</a:t>
            </a:r>
            <a:r>
              <a:rPr lang="uk-UA" sz="2000" dirty="0"/>
              <a:t>. Основні етапи (організація та збір) формування даних для аналізу та візуалізації </a:t>
            </a:r>
            <a:r>
              <a:rPr lang="uk-UA" sz="2000" dirty="0" smtClean="0"/>
              <a:t/>
            </a:r>
            <a:br>
              <a:rPr lang="uk-UA" sz="2000" dirty="0" smtClean="0"/>
            </a:br>
            <a:r>
              <a:rPr lang="uk-UA" sz="2000" dirty="0" smtClean="0"/>
              <a:t>2</a:t>
            </a:r>
            <a:r>
              <a:rPr lang="uk-UA" sz="2000" dirty="0"/>
              <a:t>. Методи обробки даних для проведення аналізу (офіційний та експертний) </a:t>
            </a:r>
            <a:r>
              <a:rPr lang="uk-UA" sz="2000" dirty="0" smtClean="0"/>
              <a:t/>
            </a:r>
            <a:br>
              <a:rPr lang="uk-UA" sz="2000" dirty="0" smtClean="0"/>
            </a:br>
            <a:r>
              <a:rPr lang="uk-UA" sz="2000" dirty="0" smtClean="0"/>
              <a:t>3</a:t>
            </a:r>
            <a:r>
              <a:rPr lang="uk-UA" sz="2000" dirty="0"/>
              <a:t>. Підготовка даних для проведення аналізу та візуалізації даних</a:t>
            </a:r>
            <a:endParaRPr lang="uk-UA" sz="2000" dirty="0">
              <a:solidFill>
                <a:srgbClr val="FFFF00"/>
              </a:solidFill>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xmlns=""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11668" y="169334"/>
            <a:ext cx="11523132" cy="4893734"/>
          </a:xfrm>
        </p:spPr>
        <p:txBody>
          <a:bodyPr/>
          <a:lstStyle/>
          <a:p>
            <a:pPr marL="0" indent="0" algn="ctr">
              <a:lnSpc>
                <a:spcPct val="100000"/>
              </a:lnSpc>
              <a:spcBef>
                <a:spcPts val="0"/>
              </a:spcBef>
              <a:buNone/>
            </a:pPr>
            <a:r>
              <a:rPr lang="uk-UA" sz="2000" dirty="0">
                <a:latin typeface="Times New Roman" pitchFamily="18" charset="0"/>
                <a:cs typeface="Times New Roman" pitchFamily="18" charset="0"/>
              </a:rPr>
              <a:t>💡 Кейс 1: Аналіз якості надання адміністративних послуг у </a:t>
            </a:r>
            <a:r>
              <a:rPr lang="uk-UA" sz="2000" dirty="0" err="1">
                <a:latin typeface="Times New Roman" pitchFamily="18" charset="0"/>
                <a:cs typeface="Times New Roman" pitchFamily="18" charset="0"/>
              </a:rPr>
              <a:t>ЦНАПі</a:t>
            </a:r>
            <a:endParaRPr lang="uk-UA" sz="2000" dirty="0">
              <a:latin typeface="Times New Roman" pitchFamily="18" charset="0"/>
              <a:cs typeface="Times New Roman" pitchFamily="18" charset="0"/>
            </a:endParaRPr>
          </a:p>
          <a:p>
            <a:pPr marL="0" indent="457200" algn="just">
              <a:lnSpc>
                <a:spcPct val="100000"/>
              </a:lnSpc>
              <a:spcBef>
                <a:spcPts val="0"/>
              </a:spcBef>
              <a:buNone/>
            </a:pPr>
            <a:endParaRPr lang="uk-UA" sz="1700" dirty="0" smtClean="0">
              <a:solidFill>
                <a:srgbClr val="000000"/>
              </a:solidFill>
              <a:latin typeface="Times New Roman" pitchFamily="18" charset="0"/>
              <a:cs typeface="Times New Roman" pitchFamily="18" charset="0"/>
            </a:endParaRPr>
          </a:p>
          <a:p>
            <a:pPr marL="0" indent="457200" algn="just">
              <a:lnSpc>
                <a:spcPct val="100000"/>
              </a:lnSpc>
              <a:spcBef>
                <a:spcPts val="0"/>
              </a:spcBef>
              <a:buNone/>
            </a:pPr>
            <a:endParaRPr lang="uk-UA" sz="1700" dirty="0">
              <a:solidFill>
                <a:srgbClr val="000000"/>
              </a:solidFill>
              <a:latin typeface="Times New Roman" pitchFamily="18" charset="0"/>
              <a:cs typeface="Times New Roman" pitchFamily="18" charset="0"/>
            </a:endParaRPr>
          </a:p>
          <a:p>
            <a:pPr marL="0" indent="457200" algn="just">
              <a:lnSpc>
                <a:spcPct val="100000"/>
              </a:lnSpc>
              <a:spcBef>
                <a:spcPts val="0"/>
              </a:spcBef>
              <a:buNone/>
            </a:pPr>
            <a:r>
              <a:rPr lang="uk-UA" sz="1700" dirty="0" smtClean="0">
                <a:solidFill>
                  <a:srgbClr val="000000"/>
                </a:solidFill>
                <a:latin typeface="Times New Roman" pitchFamily="18" charset="0"/>
                <a:cs typeface="Times New Roman" pitchFamily="18" charset="0"/>
              </a:rPr>
              <a:t>Міська </a:t>
            </a:r>
            <a:r>
              <a:rPr lang="uk-UA" sz="1700" dirty="0">
                <a:solidFill>
                  <a:srgbClr val="000000"/>
                </a:solidFill>
                <a:latin typeface="Times New Roman" pitchFamily="18" charset="0"/>
                <a:cs typeface="Times New Roman" pitchFamily="18" charset="0"/>
              </a:rPr>
              <a:t>рада вирішила оптимізувати роботу Центру надання адміністративних послуг (ЦНАП), оскільки надходить багато скарг на час очікування та якість обслуговування. Керівнику відділу аналізу доручено зібрати дані та підготувати їх для аналітичного звіту, який має лягти в основу плану реформ.</a:t>
            </a:r>
          </a:p>
          <a:p>
            <a:pPr marL="0" indent="457200" algn="just">
              <a:lnSpc>
                <a:spcPct val="100000"/>
              </a:lnSpc>
              <a:spcBef>
                <a:spcPts val="0"/>
              </a:spcBef>
              <a:buNone/>
            </a:pPr>
            <a:r>
              <a:rPr lang="uk-UA" sz="1700" dirty="0" smtClean="0">
                <a:solidFill>
                  <a:srgbClr val="000000"/>
                </a:solidFill>
                <a:latin typeface="Times New Roman" pitchFamily="18" charset="0"/>
                <a:cs typeface="Times New Roman" pitchFamily="18" charset="0"/>
              </a:rPr>
              <a:t>Завдання:</a:t>
            </a:r>
          </a:p>
          <a:p>
            <a:pPr marL="0" indent="457200" algn="just">
              <a:lnSpc>
                <a:spcPct val="100000"/>
              </a:lnSpc>
              <a:spcBef>
                <a:spcPts val="0"/>
              </a:spcBef>
            </a:pPr>
            <a:r>
              <a:rPr lang="uk-UA" sz="1700" dirty="0" smtClean="0">
                <a:solidFill>
                  <a:srgbClr val="000000"/>
                </a:solidFill>
                <a:latin typeface="Times New Roman" pitchFamily="18" charset="0"/>
                <a:cs typeface="Times New Roman" pitchFamily="18" charset="0"/>
              </a:rPr>
              <a:t>Організація </a:t>
            </a:r>
            <a:r>
              <a:rPr lang="uk-UA" sz="1700" dirty="0">
                <a:solidFill>
                  <a:srgbClr val="000000"/>
                </a:solidFill>
                <a:latin typeface="Times New Roman" pitchFamily="18" charset="0"/>
                <a:cs typeface="Times New Roman" pitchFamily="18" charset="0"/>
              </a:rPr>
              <a:t>та збір даних (Основні етапи):</a:t>
            </a:r>
          </a:p>
          <a:p>
            <a:pPr marL="0" lvl="1" indent="457200" algn="just">
              <a:lnSpc>
                <a:spcPct val="100000"/>
              </a:lnSpc>
              <a:spcBef>
                <a:spcPts val="0"/>
              </a:spcBef>
            </a:pPr>
            <a:r>
              <a:rPr lang="uk-UA" sz="1700" dirty="0">
                <a:solidFill>
                  <a:srgbClr val="000000"/>
                </a:solidFill>
                <a:latin typeface="Times New Roman" pitchFamily="18" charset="0"/>
                <a:cs typeface="Times New Roman" pitchFamily="18" charset="0"/>
              </a:rPr>
              <a:t>Визначте </a:t>
            </a:r>
            <a:r>
              <a:rPr lang="uk-UA" sz="1700" b="1" dirty="0">
                <a:solidFill>
                  <a:srgbClr val="000000"/>
                </a:solidFill>
                <a:latin typeface="Times New Roman" pitchFamily="18" charset="0"/>
                <a:cs typeface="Times New Roman" pitchFamily="18" charset="0"/>
              </a:rPr>
              <a:t>три основні джерела даних</a:t>
            </a:r>
            <a:r>
              <a:rPr lang="uk-UA" sz="1700" dirty="0">
                <a:solidFill>
                  <a:srgbClr val="000000"/>
                </a:solidFill>
                <a:latin typeface="Times New Roman" pitchFamily="18" charset="0"/>
                <a:cs typeface="Times New Roman" pitchFamily="18" charset="0"/>
              </a:rPr>
              <a:t>, які має використати керівник (наприклад, електронна черга, книги скарг/пропозицій, анкетування відвідувачів).</a:t>
            </a:r>
          </a:p>
          <a:p>
            <a:pPr marL="0" lvl="1" indent="457200" algn="just">
              <a:lnSpc>
                <a:spcPct val="100000"/>
              </a:lnSpc>
              <a:spcBef>
                <a:spcPts val="0"/>
              </a:spcBef>
            </a:pPr>
            <a:r>
              <a:rPr lang="uk-UA" sz="1700" dirty="0">
                <a:solidFill>
                  <a:srgbClr val="000000"/>
                </a:solidFill>
                <a:latin typeface="Times New Roman" pitchFamily="18" charset="0"/>
                <a:cs typeface="Times New Roman" pitchFamily="18" charset="0"/>
              </a:rPr>
              <a:t>Запропонуйте </a:t>
            </a:r>
            <a:r>
              <a:rPr lang="uk-UA" sz="1700" b="1" dirty="0">
                <a:solidFill>
                  <a:srgbClr val="000000"/>
                </a:solidFill>
                <a:latin typeface="Times New Roman" pitchFamily="18" charset="0"/>
                <a:cs typeface="Times New Roman" pitchFamily="18" charset="0"/>
              </a:rPr>
              <a:t>методи збору</a:t>
            </a:r>
            <a:r>
              <a:rPr lang="uk-UA" sz="1700" dirty="0">
                <a:solidFill>
                  <a:srgbClr val="000000"/>
                </a:solidFill>
                <a:latin typeface="Times New Roman" pitchFamily="18" charset="0"/>
                <a:cs typeface="Times New Roman" pitchFamily="18" charset="0"/>
              </a:rPr>
              <a:t> даних для кожного джерела.</a:t>
            </a:r>
          </a:p>
          <a:p>
            <a:pPr marL="0" indent="457200" algn="just">
              <a:lnSpc>
                <a:spcPct val="100000"/>
              </a:lnSpc>
              <a:spcBef>
                <a:spcPts val="0"/>
              </a:spcBef>
            </a:pPr>
            <a:r>
              <a:rPr lang="uk-UA" sz="1700" dirty="0" smtClean="0">
                <a:solidFill>
                  <a:srgbClr val="000000"/>
                </a:solidFill>
                <a:latin typeface="Times New Roman" pitchFamily="18" charset="0"/>
                <a:cs typeface="Times New Roman" pitchFamily="18" charset="0"/>
              </a:rPr>
              <a:t>Обробка </a:t>
            </a:r>
            <a:r>
              <a:rPr lang="uk-UA" sz="1700" dirty="0">
                <a:solidFill>
                  <a:srgbClr val="000000"/>
                </a:solidFill>
                <a:latin typeface="Times New Roman" pitchFamily="18" charset="0"/>
                <a:cs typeface="Times New Roman" pitchFamily="18" charset="0"/>
              </a:rPr>
              <a:t>даних (Офіційний метод):</a:t>
            </a:r>
          </a:p>
          <a:p>
            <a:pPr marL="0" lvl="1" indent="457200" algn="just">
              <a:lnSpc>
                <a:spcPct val="100000"/>
              </a:lnSpc>
              <a:spcBef>
                <a:spcPts val="0"/>
              </a:spcBef>
            </a:pPr>
            <a:r>
              <a:rPr lang="uk-UA" sz="1700" dirty="0">
                <a:solidFill>
                  <a:srgbClr val="000000"/>
                </a:solidFill>
                <a:latin typeface="Times New Roman" pitchFamily="18" charset="0"/>
                <a:cs typeface="Times New Roman" pitchFamily="18" charset="0"/>
              </a:rPr>
              <a:t>Припустимо, що в даних, зібраних із електронної черги, є </a:t>
            </a:r>
            <a:r>
              <a:rPr lang="uk-UA" sz="1700" b="1" dirty="0">
                <a:solidFill>
                  <a:srgbClr val="000000"/>
                </a:solidFill>
                <a:latin typeface="Times New Roman" pitchFamily="18" charset="0"/>
                <a:cs typeface="Times New Roman" pitchFamily="18" charset="0"/>
              </a:rPr>
              <a:t>пропущені значення</a:t>
            </a:r>
            <a:r>
              <a:rPr lang="uk-UA" sz="1700" dirty="0">
                <a:solidFill>
                  <a:srgbClr val="000000"/>
                </a:solidFill>
                <a:latin typeface="Times New Roman" pitchFamily="18" charset="0"/>
                <a:cs typeface="Times New Roman" pitchFamily="18" charset="0"/>
              </a:rPr>
              <a:t> (відсутній час закінчення обслуговування у 5% випадків) та </a:t>
            </a:r>
            <a:r>
              <a:rPr lang="uk-UA" sz="1700" b="1" dirty="0">
                <a:solidFill>
                  <a:srgbClr val="000000"/>
                </a:solidFill>
                <a:latin typeface="Times New Roman" pitchFamily="18" charset="0"/>
                <a:cs typeface="Times New Roman" pitchFamily="18" charset="0"/>
              </a:rPr>
              <a:t>аномалії</a:t>
            </a:r>
            <a:r>
              <a:rPr lang="uk-UA" sz="1700" dirty="0">
                <a:solidFill>
                  <a:srgbClr val="000000"/>
                </a:solidFill>
                <a:latin typeface="Times New Roman" pitchFamily="18" charset="0"/>
                <a:cs typeface="Times New Roman" pitchFamily="18" charset="0"/>
              </a:rPr>
              <a:t> (час очікування 0 хвилин, що неможливо, або 500 хвилин, що є помилкою).</a:t>
            </a:r>
          </a:p>
          <a:p>
            <a:pPr marL="0" lvl="1" indent="457200" algn="just">
              <a:lnSpc>
                <a:spcPct val="100000"/>
              </a:lnSpc>
              <a:spcBef>
                <a:spcPts val="0"/>
              </a:spcBef>
            </a:pPr>
            <a:r>
              <a:rPr lang="uk-UA" sz="1700" dirty="0">
                <a:solidFill>
                  <a:srgbClr val="000000"/>
                </a:solidFill>
                <a:latin typeface="Times New Roman" pitchFamily="18" charset="0"/>
                <a:cs typeface="Times New Roman" pitchFamily="18" charset="0"/>
              </a:rPr>
              <a:t>Опишіть, як ви </a:t>
            </a:r>
            <a:r>
              <a:rPr lang="uk-UA" sz="1700" b="1" dirty="0">
                <a:solidFill>
                  <a:srgbClr val="000000"/>
                </a:solidFill>
                <a:latin typeface="Times New Roman" pitchFamily="18" charset="0"/>
                <a:cs typeface="Times New Roman" pitchFamily="18" charset="0"/>
              </a:rPr>
              <a:t>обробите (очистите)</a:t>
            </a:r>
            <a:r>
              <a:rPr lang="uk-UA" sz="1700" dirty="0">
                <a:solidFill>
                  <a:srgbClr val="000000"/>
                </a:solidFill>
                <a:latin typeface="Times New Roman" pitchFamily="18" charset="0"/>
                <a:cs typeface="Times New Roman" pitchFamily="18" charset="0"/>
              </a:rPr>
              <a:t> ці дані: які методи використаєте для пропущених значень та аномалій.</a:t>
            </a:r>
          </a:p>
          <a:p>
            <a:pPr marL="0" lvl="1" indent="457200" algn="just">
              <a:lnSpc>
                <a:spcPct val="100000"/>
              </a:lnSpc>
              <a:spcBef>
                <a:spcPts val="0"/>
              </a:spcBef>
            </a:pPr>
            <a:r>
              <a:rPr lang="uk-UA" sz="1700" dirty="0">
                <a:solidFill>
                  <a:srgbClr val="000000"/>
                </a:solidFill>
                <a:latin typeface="Times New Roman" pitchFamily="18" charset="0"/>
                <a:cs typeface="Times New Roman" pitchFamily="18" charset="0"/>
              </a:rPr>
              <a:t>Визначте, які </a:t>
            </a:r>
            <a:r>
              <a:rPr lang="uk-UA" sz="1700" b="1" dirty="0">
                <a:solidFill>
                  <a:srgbClr val="000000"/>
                </a:solidFill>
                <a:latin typeface="Times New Roman" pitchFamily="18" charset="0"/>
                <a:cs typeface="Times New Roman" pitchFamily="18" charset="0"/>
              </a:rPr>
              <a:t>показники ефективності</a:t>
            </a:r>
            <a:r>
              <a:rPr lang="uk-UA" sz="1700" dirty="0">
                <a:solidFill>
                  <a:srgbClr val="000000"/>
                </a:solidFill>
                <a:latin typeface="Times New Roman" pitchFamily="18" charset="0"/>
                <a:cs typeface="Times New Roman" pitchFamily="18" charset="0"/>
              </a:rPr>
              <a:t> (</a:t>
            </a:r>
            <a:r>
              <a:rPr lang="en-US" sz="1700" dirty="0">
                <a:solidFill>
                  <a:srgbClr val="000000"/>
                </a:solidFill>
                <a:latin typeface="Times New Roman" pitchFamily="18" charset="0"/>
                <a:cs typeface="Times New Roman" pitchFamily="18" charset="0"/>
              </a:rPr>
              <a:t>KPI) </a:t>
            </a:r>
            <a:r>
              <a:rPr lang="uk-UA" sz="1700" dirty="0">
                <a:solidFill>
                  <a:srgbClr val="000000"/>
                </a:solidFill>
                <a:latin typeface="Times New Roman" pitchFamily="18" charset="0"/>
                <a:cs typeface="Times New Roman" pitchFamily="18" charset="0"/>
              </a:rPr>
              <a:t>можна розрахувати на основі очищених даних (наприклад, </a:t>
            </a:r>
            <a:r>
              <a:rPr lang="uk-UA" sz="1700" i="1" dirty="0">
                <a:solidFill>
                  <a:srgbClr val="000000"/>
                </a:solidFill>
                <a:latin typeface="Times New Roman" pitchFamily="18" charset="0"/>
                <a:cs typeface="Times New Roman" pitchFamily="18" charset="0"/>
              </a:rPr>
              <a:t>середній час очікування</a:t>
            </a:r>
            <a:r>
              <a:rPr lang="uk-UA" sz="1700" dirty="0">
                <a:solidFill>
                  <a:srgbClr val="000000"/>
                </a:solidFill>
                <a:latin typeface="Times New Roman" pitchFamily="18" charset="0"/>
                <a:cs typeface="Times New Roman" pitchFamily="18" charset="0"/>
              </a:rPr>
              <a:t>, </a:t>
            </a:r>
            <a:r>
              <a:rPr lang="uk-UA" sz="1700" i="1" dirty="0">
                <a:solidFill>
                  <a:srgbClr val="000000"/>
                </a:solidFill>
                <a:latin typeface="Times New Roman" pitchFamily="18" charset="0"/>
                <a:cs typeface="Times New Roman" pitchFamily="18" charset="0"/>
              </a:rPr>
              <a:t>частка скарг</a:t>
            </a:r>
            <a:r>
              <a:rPr lang="uk-UA" sz="1700" dirty="0">
                <a:solidFill>
                  <a:srgbClr val="000000"/>
                </a:solidFill>
                <a:latin typeface="Times New Roman" pitchFamily="18" charset="0"/>
                <a:cs typeface="Times New Roman" pitchFamily="18" charset="0"/>
              </a:rPr>
              <a:t>).</a:t>
            </a:r>
          </a:p>
          <a:p>
            <a:pPr marL="0" indent="457200" algn="just">
              <a:lnSpc>
                <a:spcPct val="100000"/>
              </a:lnSpc>
              <a:spcBef>
                <a:spcPts val="0"/>
              </a:spcBef>
            </a:pPr>
            <a:r>
              <a:rPr lang="uk-UA" sz="1700" dirty="0">
                <a:solidFill>
                  <a:srgbClr val="000000"/>
                </a:solidFill>
                <a:latin typeface="Times New Roman" pitchFamily="18" charset="0"/>
                <a:cs typeface="Times New Roman" pitchFamily="18" charset="0"/>
              </a:rPr>
              <a:t>Візуалізація:</a:t>
            </a:r>
          </a:p>
          <a:p>
            <a:pPr marL="0" lvl="1" indent="457200" algn="just">
              <a:lnSpc>
                <a:spcPct val="100000"/>
              </a:lnSpc>
              <a:spcBef>
                <a:spcPts val="0"/>
              </a:spcBef>
            </a:pPr>
            <a:r>
              <a:rPr lang="uk-UA" sz="1700" dirty="0">
                <a:solidFill>
                  <a:srgbClr val="000000"/>
                </a:solidFill>
                <a:latin typeface="Times New Roman" pitchFamily="18" charset="0"/>
                <a:cs typeface="Times New Roman" pitchFamily="18" charset="0"/>
              </a:rPr>
              <a:t>Запропонуйте </a:t>
            </a:r>
            <a:r>
              <a:rPr lang="uk-UA" sz="1700" b="1" dirty="0">
                <a:solidFill>
                  <a:srgbClr val="000000"/>
                </a:solidFill>
                <a:latin typeface="Times New Roman" pitchFamily="18" charset="0"/>
                <a:cs typeface="Times New Roman" pitchFamily="18" charset="0"/>
              </a:rPr>
              <a:t>2-3 типи діаграм</a:t>
            </a:r>
            <a:r>
              <a:rPr lang="uk-UA" sz="1700" dirty="0">
                <a:solidFill>
                  <a:srgbClr val="000000"/>
                </a:solidFill>
                <a:latin typeface="Times New Roman" pitchFamily="18" charset="0"/>
                <a:cs typeface="Times New Roman" pitchFamily="18" charset="0"/>
              </a:rPr>
              <a:t>, які найкраще відображатимуть отримані </a:t>
            </a:r>
            <a:r>
              <a:rPr lang="en-US" sz="1700" dirty="0">
                <a:solidFill>
                  <a:srgbClr val="000000"/>
                </a:solidFill>
                <a:latin typeface="Times New Roman" pitchFamily="18" charset="0"/>
                <a:cs typeface="Times New Roman" pitchFamily="18" charset="0"/>
              </a:rPr>
              <a:t>KPI </a:t>
            </a:r>
            <a:r>
              <a:rPr lang="uk-UA" sz="1700" dirty="0">
                <a:solidFill>
                  <a:srgbClr val="000000"/>
                </a:solidFill>
                <a:latin typeface="Times New Roman" pitchFamily="18" charset="0"/>
                <a:cs typeface="Times New Roman" pitchFamily="18" charset="0"/>
              </a:rPr>
              <a:t>для представлення міському голові.</a:t>
            </a:r>
          </a:p>
        </p:txBody>
      </p:sp>
      <p:sp>
        <p:nvSpPr>
          <p:cNvPr id="5" name="TextBox 4"/>
          <p:cNvSpPr txBox="1"/>
          <p:nvPr/>
        </p:nvSpPr>
        <p:spPr>
          <a:xfrm>
            <a:off x="4859867" y="5850467"/>
            <a:ext cx="184731" cy="369332"/>
          </a:xfrm>
          <a:prstGeom prst="rect">
            <a:avLst/>
          </a:prstGeom>
          <a:noFill/>
        </p:spPr>
        <p:txBody>
          <a:bodyPr wrap="none" rtlCol="0">
            <a:spAutoFit/>
          </a:bodyPr>
          <a:lstStyle/>
          <a:p>
            <a:endParaRPr lang="uk-UA" dirty="0"/>
          </a:p>
        </p:txBody>
      </p:sp>
    </p:spTree>
    <p:extLst>
      <p:ext uri="{BB962C8B-B14F-4D97-AF65-F5344CB8AC3E}">
        <p14:creationId xmlns:p14="http://schemas.microsoft.com/office/powerpoint/2010/main" val="170186731"/>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1649</TotalTime>
  <Words>222</Words>
  <Application>Microsoft Office PowerPoint</Application>
  <PresentationFormat>Довільний</PresentationFormat>
  <Paragraphs>16</Paragraphs>
  <Slides>2</Slides>
  <Notes>1</Notes>
  <HiddenSlides>0</HiddenSlides>
  <MMClips>0</MMClips>
  <ScaleCrop>false</ScaleCrop>
  <HeadingPairs>
    <vt:vector size="4" baseType="variant">
      <vt:variant>
        <vt:lpstr>Тема</vt:lpstr>
      </vt:variant>
      <vt:variant>
        <vt:i4>1</vt:i4>
      </vt:variant>
      <vt:variant>
        <vt:lpstr>Заголовки слайдів</vt:lpstr>
      </vt:variant>
      <vt:variant>
        <vt:i4>2</vt:i4>
      </vt:variant>
    </vt:vector>
  </HeadingPairs>
  <TitlesOfParts>
    <vt:vector size="3" baseType="lpstr">
      <vt:lpstr>Тема Office</vt:lpstr>
      <vt:lpstr>Тема 5. Організація, збір, обробка та підготовка даних для проведення аналізу та візуалізації   1. Основні етапи (організація та збір) формування даних для аналізу та візуалізації  2. Методи обробки даних для проведення аналізу (офіційний та експертний)  3. Підготовка даних для проведення аналізу та візуалізації даних</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User</cp:lastModifiedBy>
  <cp:revision>146</cp:revision>
  <dcterms:created xsi:type="dcterms:W3CDTF">2023-01-12T09:20:21Z</dcterms:created>
  <dcterms:modified xsi:type="dcterms:W3CDTF">2025-11-11T08:33:45Z</dcterms:modified>
</cp:coreProperties>
</file>