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66" r:id="rId2"/>
    <p:sldId id="257" r:id="rId3"/>
    <p:sldId id="258" r:id="rId4"/>
    <p:sldId id="269" r:id="rId5"/>
    <p:sldId id="264" r:id="rId6"/>
    <p:sldId id="259" r:id="rId7"/>
    <p:sldId id="280" r:id="rId8"/>
    <p:sldId id="272" r:id="rId9"/>
    <p:sldId id="278" r:id="rId10"/>
    <p:sldId id="279" r:id="rId11"/>
    <p:sldId id="263" r:id="rId12"/>
    <p:sldId id="268" r:id="rId13"/>
    <p:sldId id="265" r:id="rId14"/>
    <p:sldId id="267" r:id="rId15"/>
    <p:sldId id="273" r:id="rId16"/>
    <p:sldId id="277" r:id="rId17"/>
    <p:sldId id="276" r:id="rId18"/>
    <p:sldId id="271" r:id="rId19"/>
    <p:sldId id="275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07T21:04:24.1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0,'0'24,"0"0,0-1,0 1,0-1,0-23,22 24,0-1,-22-23,0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07T21:04:26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263 0,'0'23,"0"-23,0 24,0 0,0-24,-23 48,23-1,0-47,-24 48,24-24,0 0,0-1,0 1,-24 0,24 0,0 0,0-24</inkml:trace>
  <inkml:trace contextRef="#ctx0" brushRef="#br0" timeOffset="3176">240 785,'0'0,"0"24,0 0,0-24,0 47,0-47,0 24,0 0,0 0,0 0,-24 23,24-23,0 0,0 0,-24-24,24 47,0-47,0 24,0 0,0 0,0-1,0 1,0-24,0 48,0-48,0 24,0-1</inkml:trace>
  <inkml:trace contextRef="#ctx0" brushRef="#br0" timeOffset="6649">121 1856,'0'24,"0"-24,0 24,0 0,0 0,0-1,0-23,0 24,0 0,0 0,0-24,0 47,0-47,0 24,0-24,0 24,0-24,0 24,0 0</inkml:trace>
  <inkml:trace contextRef="#ctx0" brushRef="#br0" timeOffset="12688">73 2570,'0'24,"-23"-24,-1 24,24-24,0 24,0 0,-24-24,24 23,0 1,0-24,0 24,0 0,0-24,0 24,0-1,0 1,0 0,0 0,0 0,0-1,0-23,0 24,0 0,0 0,0 0,0-1,0 1</inkml:trace>
  <inkml:trace contextRef="#ctx0" brushRef="#br0" timeOffset="14847">26 3689,'24'24,"-24"0,0 0,23-1,-23 1,0 0,0-24,0 48,0-48,24 23,-24-23,0 24,0 0,0 0,0 0,0-1,0 1,0-24,0 24,0 0,0 0,0-1,0 1,0 0,0 0,0-24,0 47,0-47,0 24,0 0,0 0,0 0,0-1,0 1,0 0,0-24,0 24,0 0,0-1</inkml:trace>
  <inkml:trace contextRef="#ctx0" brushRef="#br0" timeOffset="19343">121 4951,'24'0,"-24"0,23 0,1 0,0 0,0 0,-1 0,1 0,0 0,-24 0,47 0,1 0,-48 0,48 0</inkml:trace>
  <inkml:trace contextRef="#ctx0" brushRef="#br0" timeOffset="21887">644 4165,'0'24,"-24"0,24 0,0-24,0 23,-48 25,48-48,0 24,0 0,0-1,0 1,-23 0,23 0,0-24,-24 47,-24 1,48-24,0 0,0-24,-23 23,23-23,0 24,-24 0,24-24,0 24,-24-24,0 47,24-47,-24 0,24 24,0-24,-47 48,47-48,-24 24,24-24,-24 23,1 25,23-48,-24 0,24 0</inkml:trace>
  <inkml:trace contextRef="#ctx0" brushRef="#br0" timeOffset="25119">976 3142,'24'23,"-48"-23,1 24,23 0,0 0,0-24,-24 24,24-24,0 23,0 1,0 0,0 0,0 0,0 0,0-1,0-23,0 48,-24-48,0 24,24-24,0 24,0-24,-23 0,23 23,-24 1,0 0,24-24,-24 24,24 0,-24-1,24-23,-23 24,23 0,-24-24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2-07T21:04:56.1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7641,'-24'-24,"24"1,24 23,-24-24,23 24,1 0,0-48,24 48,-48 0,24-23,-1-1,-23 0,24 24,-24 0,24-24,0 24,0 0,0-24,-24 24,23-23,1 23,-24-24,24 24,-24 0,24-24,-24 0,24 24,-1 0,1 0,-24-24,24 24,-24 0,24-23,0 23,-24 0,47 0,-23-24,0 0,0 24,0 0,-24-24,24 24,-24 0,47 0,-47 0,48 0,-24 0,47-47,-23 23,-48 24,47 0,-47 0,24 0,0 0,0 0,0 0,-24-24,23 24,-23 0,24 0,0 0,-24 0,24 0,24-48,-48 48,23 0,1 0,24-47,-48 47,24 0,0 0,-1-24,-23 0,24 24,-24 0,24 0,24 0,-25-23,1 23,-24-24,48 0,-48-24,24 25,-24-1,24 24,-24-24,23-24,-23 48,24-23,-24-1,0 0,24 0,-24 0,0 24,0-23,0 23,48-48,-48 48,0-24,-24 1,24-1,-24-24,24 48,0-24,0 1,-24-1,24 0,-24 24,24-24,0 0,-23 24,23-23,0-1,-24 0,24 0,0 0,0 1,0-1,0 24,0-48,0 48,0-24,0 1,0-1,0 0,0 0,0 24,0-47,0-1,0 48,0-24,0 1,0-1,0 0,0 0,0 0,0 1,0 23,0-48,-24 48,24-24,-24 0,24 24,-24-23,24-1,0 0,-24 24,24-24,-23 1,-1-1,0 24,0-48,0 24,24 24,-23-23,-1-1,0 24,-24-24,48 0,0 0,-24 24,1-23,23-1,-24 24,24-24,-24 24,24-48,-24 48,24-23,-24 23,24-24,-24 0,24 0,-23 24,23-24,-24 24,0-23,24 23,-24-24,24 0,0 24,-24-24,24 24,-23-23,-1 23,24-24,0 0,0 24,-24-24,24 24,-24-24,24 1,-24 23,0-24,24 24,-23-24,23 24,0-24,-24-23,0 47,24-24,-24 0,24 24,-24-24,24 0,-23 1,-1-1,24 24,0-48,-24 48,24-23,-24-25,0 48,24-48,-47 1,47 47,0-24,0 0,0 0,0 24,-24-23,24 23,0-24,-24 0,24 24,-24-24,24 0,-24 1,24-1,0 24,-24-24,24 24,-23-24,-1 0,24 24,0-23,-24 23,24-24,-24 24,24-24,-24 0,1 24,23-23,-24 23,24-24,0 0,0 0,0 0,0 24,0-47,-48 23,48 0,0 24,0-24,0 1,0-1,0 0,0 0,0 0,0 1,0 23,0-24,24-24,-24 48,0-23,24-1,-24 24,24-24,-24 0,0 0,23 1,-23-1,24 0,0 24,-24 0,24 0,0-24,-24 24,23 0,1-24,0 24,0-23,0 23,0 0,-1-24,-23 24,24 0,0 0,0 0,0 0,0-48,-1 48,-23 0,24 0,-24 0,48-24,-48 1,24 23,-24 0,23 0,49-48,-72 24,24 0,0 24,-24-23,23-1,1 0,24-23,-48 47,24-24,23 0,-47 0,48 24,-24 0,-24-24,24 24,-24-23,23 23,1 0,0-24,-24 24,48 0,-24-24,-1 0,-23 24,48-24,-48 24,24-23,-24-1,24 24,-24-24,23 24,1 0,0 0,0 0,0-24,0 0,-24 24,47 0,-23-47,0 47,0 0,0-24,-24 24,23 0,1 0,-24 0,48-47,-48 47,47 0,-47 0,24 0,0 0,-24-24,24 24,0-24,0 24,-24 0,23-24,1 24,-24-24,24 24,0 0,-24 0,48-23,-25-25,1 48,-24 0,0-24,0-23,0 23,0 0,24 0,0 0,-24 24,24-23,-1-1,1 0,-24 24,24-24,-24 0,24 24,-24-23,48-1,-48 0,0 24,23-24,-23 1,24 23,0-24,-24 24,24-24,-24 24,0-24,0 24,48-24,-48 1,47-1,-47 0,24 24,0 0,0 0,-24 0,47 24,1 0,47 23,-23-23,-25 0,1-24,0 0,-48 0,23 0,25-24,-48 24,24-24,-24 24,0-47,24 23,0 0,-24 24,0-24,0 0,0 1,0-1,0 0,0 24,0-48,0 48,0-23,0-1,-24 0,24 24,0-24,0 1,0 23,0-48,47 0,-47 48,0-47,0 47,24-48,-24 24,0 24,24-23,0 23,-24-24,0 0,0 0,24 24,-24-24,23 24,-23-47,24 23,24 0,0 0,-25 1,1 23,-24-24,24 0,24 24,-48-24,24 24,-1 0,-23-23,24-1,-24 24,24 0,24-48,-25 48,25 0,-48-24,24 1,-24 23,48 0,-25-24,-23 24,24 0,0-24,0 24,-24 0,24-24,0 24,-24 0,23 0,-23 0,24 0,0 0,0 0,0 0,-24 24,23-24,1 0,-24 24,24 0,48 23,47 1,-95-1,-1-47,1 0,-24 0,24 0,0 0,-24 0,24 0,-24 0,23 0,1 0,24 0,0 0,-1 0,49 0,-49 0,-23 0,24 0,-1-23,-23-1,-24 0,24 0,0 0</inkml:trace>
  <inkml:trace contextRef="#ctx0" brushRef="#br0" timeOffset="36046">5193 599,'0'-24,"24"1,24-1,-48 0,24 24,-24-24,23 24,-23 0,24 0,0 0,24-24,-48 24,23-23,1-1,0 24,-24-24,24 24,24-24,-48 24,23 0,1 0,0-23,-24-1,0-24,48 24,23 1,-47-25,24 24,-48 24,23-24,-23 24,24 0,0 0,0-23,0 23,0 0,-24 0,23-24,-23 24,24-24,0 24,0 0,23-24,-47 24,24-24,0 24,0 0,0 0,-24 0,47 0,-47 0,24 0,0 0,0 0,24 0,-1 0,25 0,-72 0,23 0,1 0,-24 0,24 0,0 24,24-24,-48 24,23-24,25 0,-48 24,24 0,-24-24,24 0,0 0,-1 0,1 0,-24 0,48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5FB9F1-135A-4560-8DD3-3E7CFD08A4AF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2BE2FE-F6BC-4A67-92A7-85F10A722B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3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CAD3A-5ECB-4B21-81D0-2B12911CF2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3FD6-B0F2-422B-B689-EEC35D85ED91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F8EB2C-43F2-4D5F-B48C-31DBFC70CD5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B8BC-A6D9-4A01-B323-4D2D408BB95B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57F1-15C5-4031-8861-556E09CF9E4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C05D-599A-4DE1-AA65-71C2167AFFC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50AB-70F4-47ED-84A4-4D4F3646700F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02E-1EE9-448C-BD69-29D61C32EE45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8CE6-E279-49D8-B9CC-E3F16A811FB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6807-FD5B-42B2-BF42-01CD65ABEA5B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A9B582-1542-4D5A-B497-C4AB1FB3FA9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080A-19CD-4FD4-8F13-C07E52E4DDB6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D5D1-F309-4968-BC3C-3E46D23D9B5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881C-E43F-4E73-8546-47A15159F74E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21A70B-AAF6-45F7-91F9-FC1E378F67A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8054-D256-4167-919A-943F3F8A35D6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CF17-6C56-4E36-BCFF-04D0D93594C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63B8-B2B2-4229-B3A4-6B6B246FE8D9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470D37-333B-4C44-B3B8-9F9ABF77167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B4AC3C-0EA7-4832-9E25-9E3F0B98A12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300C-8527-4255-9654-8EB1D455E443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6B81-1652-47B0-8E7F-5136D1F1784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6006-C20B-45BD-A7A7-6AF58BFD2025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0452C-DA9F-4EBD-8DD2-EF864741A65F}" type="datetimeFigureOut">
              <a:rPr lang="en-US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E2628-4678-45F9-B8FF-EE1F982EB04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898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3;&#1102;&#1076;&#1072;\Music\&#1056;&#1086;&#1082;%20&#1086;&#1087;&#1077;&#1088;&#1072;%20&#1040;&#1088;&#1075;&#1086;&#1085;&#1072;&#1074;&#1090;&#1099;%20-%20&#1050;&#1086;&#1083;&#1093;&#1089;&#1082;&#1072;&#1103;%20&#1087;&#1077;&#1089;&#1085;&#1103;%20%20(audiopoisk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upermif.com/greki/greki_A/Argonauts_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Цикл </a:t>
            </a:r>
            <a:r>
              <a:rPr lang="ru-RU" sz="2800" dirty="0" err="1" smtClean="0"/>
              <a:t>давньогрецьких</a:t>
            </a:r>
            <a:r>
              <a:rPr lang="ru-RU" sz="2800" dirty="0" smtClean="0"/>
              <a:t> м</a:t>
            </a:r>
            <a:r>
              <a:rPr lang="uk-UA" sz="2800" dirty="0" err="1" smtClean="0"/>
              <a:t>іфів</a:t>
            </a:r>
            <a:r>
              <a:rPr lang="uk-UA" sz="2800" dirty="0" smtClean="0"/>
              <a:t> про аргонавтів</a:t>
            </a:r>
            <a:endParaRPr lang="ru-RU" sz="2800" dirty="0"/>
          </a:p>
        </p:txBody>
      </p:sp>
      <p:sp>
        <p:nvSpPr>
          <p:cNvPr id="14339" name="Заголовок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52600"/>
          </a:xfrm>
        </p:spPr>
        <p:txBody>
          <a:bodyPr/>
          <a:lstStyle/>
          <a:p>
            <a:pPr eaLnBrk="1" hangingPunct="1"/>
            <a:r>
              <a:rPr lang="ru-RU" sz="4400" dirty="0" smtClean="0"/>
              <a:t>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uk-UA" sz="4800" b="1" dirty="0">
                <a:solidFill>
                  <a:srgbClr val="D16349"/>
                </a:solidFill>
              </a:rPr>
              <a:t>Міфи про аргонавтів </a:t>
            </a:r>
            <a:r>
              <a:rPr lang="ru-RU" sz="4400" b="1" dirty="0" err="1" smtClean="0"/>
              <a:t>Подорож</a:t>
            </a:r>
            <a:r>
              <a:rPr lang="ru-RU" sz="4400" b="1" dirty="0" smtClean="0"/>
              <a:t> </a:t>
            </a:r>
            <a:r>
              <a:rPr lang="ru-RU" sz="4400" b="1" dirty="0" smtClean="0"/>
              <a:t>за три моря:           у </a:t>
            </a:r>
            <a:r>
              <a:rPr lang="ru-RU" sz="4400" b="1" dirty="0" err="1" smtClean="0"/>
              <a:t>пошуках</a:t>
            </a:r>
            <a:r>
              <a:rPr lang="ru-RU" sz="4400" b="1" dirty="0" smtClean="0"/>
              <a:t> золотого руна</a:t>
            </a:r>
          </a:p>
        </p:txBody>
      </p:sp>
      <p:pic>
        <p:nvPicPr>
          <p:cNvPr id="4" name="Рисунок 3" descr="2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86200"/>
            <a:ext cx="4648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ок опера Аргонавты - Колхская песн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Геракл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Рубенс. Геракл,коронуемый Гениями.Брит.муз.1621г.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524000"/>
            <a:ext cx="3213100" cy="4724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038600" cy="4300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smtClean="0"/>
              <a:t>    Легендарний давньогрецький герой, який звершив дванадцять славних подвигів.</a:t>
            </a:r>
            <a:endParaRPr lang="ru-RU" sz="2400" smtClean="0"/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962400" y="6172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П. П. Рубенс. Геракл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будували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«Арго» 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Афина Античная скульптур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2971800" cy="4343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114800" y="2057400"/>
            <a:ext cx="4648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800">
                <a:latin typeface="Georgia" pitchFamily="18" charset="0"/>
              </a:rPr>
              <a:t>Богиня мудрості Афіна  сприяла  аргонавтам і вбудувала у корму шматок священного дуба з гаю Зевсового оракула в Додоні.</a:t>
            </a:r>
            <a:endParaRPr lang="ru-RU" sz="2800">
              <a:latin typeface="Georgia" pitchFamily="18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581400" y="5867400"/>
            <a:ext cx="349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Афіна.  Антична скульптура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еческий_корабль_Grechesky_korabl-500x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62000"/>
            <a:ext cx="44196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352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800">
                <a:latin typeface="Georgia" pitchFamily="18" charset="0"/>
              </a:rPr>
              <a:t>Священна колода Афіни </a:t>
            </a:r>
          </a:p>
          <a:p>
            <a:pPr eaLnBrk="1" hangingPunct="1"/>
            <a:r>
              <a:rPr lang="uk-UA" sz="2800">
                <a:latin typeface="Georgia" pitchFamily="18" charset="0"/>
              </a:rPr>
              <a:t>зберегла дар мовлення. </a:t>
            </a:r>
          </a:p>
          <a:p>
            <a:pPr eaLnBrk="1" hangingPunct="1"/>
            <a:r>
              <a:rPr lang="uk-UA" sz="2800">
                <a:latin typeface="Georgia" pitchFamily="18" charset="0"/>
              </a:rPr>
              <a:t>“Арго”  був оракулом, </a:t>
            </a:r>
          </a:p>
          <a:p>
            <a:pPr eaLnBrk="1" hangingPunct="1"/>
            <a:r>
              <a:rPr lang="uk-UA" sz="2800">
                <a:latin typeface="Georgia" pitchFamily="18" charset="0"/>
              </a:rPr>
              <a:t>провидцем – на його борту спеціально намальовані сині о</a:t>
            </a:r>
            <a:r>
              <a:rPr lang="uk-UA" sz="2400">
                <a:latin typeface="Georgia" pitchFamily="18" charset="0"/>
              </a:rPr>
              <a:t>чі.</a:t>
            </a:r>
          </a:p>
          <a:p>
            <a:pPr eaLnBrk="1" hangingPunct="1"/>
            <a:endParaRPr lang="ru-RU">
              <a:latin typeface="Georgia" pitchFamily="18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181600" y="58674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“АРГО”. Сучасна реконструкція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подорож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і – здобути золоте руно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603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828800"/>
            <a:ext cx="4038600" cy="42243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 </a:t>
            </a:r>
            <a:r>
              <a:rPr lang="uk-UA" sz="2800" smtClean="0"/>
              <a:t>Золоте руно – це шкура священного золотого барана, яку послано богами з небес.</a:t>
            </a: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5604" name="Содержимое 6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Скифская пектора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962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1143000" y="57912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Скіфська золота пектораль (фрагмент)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Чому треба знайти золоте руно?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38601" y="2209800"/>
            <a:ext cx="1066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n w="19050">
                  <a:solidFill>
                    <a:schemeClr val="tx1"/>
                  </a:solidFill>
                </a:ln>
                <a:latin typeface="+mn-lt"/>
                <a:cs typeface="+mn-cs"/>
              </a:rPr>
              <a:t> </a:t>
            </a:r>
            <a:endParaRPr lang="ru-RU" dirty="0">
              <a:ln w="19050"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28800" y="2133600"/>
            <a:ext cx="55626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86" name="Прямая со стрелкой 85"/>
          <p:cNvCxnSpPr>
            <a:stCxn id="38" idx="2"/>
          </p:cNvCxnSpPr>
          <p:nvPr/>
        </p:nvCxnSpPr>
        <p:spPr>
          <a:xfrm rot="16200000" flipH="1">
            <a:off x="4286250" y="344805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38" idx="2"/>
          </p:cNvCxnSpPr>
          <p:nvPr/>
        </p:nvCxnSpPr>
        <p:spPr>
          <a:xfrm rot="16200000" flipH="1">
            <a:off x="5353050" y="2381250"/>
            <a:ext cx="6096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38" idx="2"/>
          </p:cNvCxnSpPr>
          <p:nvPr/>
        </p:nvCxnSpPr>
        <p:spPr>
          <a:xfrm rot="5400000">
            <a:off x="3257550" y="2457450"/>
            <a:ext cx="685800" cy="2019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38" idx="2"/>
          </p:cNvCxnSpPr>
          <p:nvPr/>
        </p:nvCxnSpPr>
        <p:spPr>
          <a:xfrm rot="16200000" flipH="1">
            <a:off x="6038850" y="1695450"/>
            <a:ext cx="533400" cy="3390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38" idx="2"/>
          </p:cNvCxnSpPr>
          <p:nvPr/>
        </p:nvCxnSpPr>
        <p:spPr>
          <a:xfrm rot="5400000">
            <a:off x="2647950" y="1695450"/>
            <a:ext cx="533400" cy="3390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34" name="TextBox 102"/>
          <p:cNvSpPr txBox="1">
            <a:spLocks noChangeArrowheads="1"/>
          </p:cNvSpPr>
          <p:nvPr/>
        </p:nvSpPr>
        <p:spPr bwMode="auto">
          <a:xfrm>
            <a:off x="1981200" y="2362200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800">
                <a:latin typeface="Georgia" pitchFamily="18" charset="0"/>
              </a:rPr>
              <a:t>Золоте руно як мета подорожі</a:t>
            </a:r>
            <a:endParaRPr lang="ru-RU" sz="2800">
              <a:latin typeface="Georgia" pitchFamily="18" charset="0"/>
            </a:endParaRPr>
          </a:p>
        </p:txBody>
      </p:sp>
      <p:sp>
        <p:nvSpPr>
          <p:cNvPr id="26635" name="TextBox 103"/>
          <p:cNvSpPr txBox="1">
            <a:spLocks noChangeArrowheads="1"/>
          </p:cNvSpPr>
          <p:nvPr/>
        </p:nvSpPr>
        <p:spPr bwMode="auto">
          <a:xfrm>
            <a:off x="381000" y="3810000"/>
            <a:ext cx="144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400">
                <a:latin typeface="Georgia" pitchFamily="18" charset="0"/>
              </a:rPr>
              <a:t>Знання</a:t>
            </a:r>
            <a:endParaRPr lang="ru-RU" sz="2400">
              <a:latin typeface="Georgia" pitchFamily="18" charset="0"/>
            </a:endParaRPr>
          </a:p>
        </p:txBody>
      </p:sp>
      <p:sp>
        <p:nvSpPr>
          <p:cNvPr id="26636" name="TextBox 104"/>
          <p:cNvSpPr txBox="1">
            <a:spLocks noChangeArrowheads="1"/>
          </p:cNvSpPr>
          <p:nvPr/>
        </p:nvSpPr>
        <p:spPr bwMode="auto">
          <a:xfrm>
            <a:off x="2057400" y="396240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400">
                <a:latin typeface="Georgia" pitchFamily="18" charset="0"/>
              </a:rPr>
              <a:t>Піднесене і вічне</a:t>
            </a:r>
            <a:endParaRPr lang="ru-RU" sz="2400">
              <a:latin typeface="Georgia" pitchFamily="18" charset="0"/>
            </a:endParaRPr>
          </a:p>
        </p:txBody>
      </p:sp>
      <p:sp>
        <p:nvSpPr>
          <p:cNvPr id="26637" name="TextBox 105"/>
          <p:cNvSpPr txBox="1">
            <a:spLocks noChangeArrowheads="1"/>
          </p:cNvSpPr>
          <p:nvPr/>
        </p:nvSpPr>
        <p:spPr bwMode="auto">
          <a:xfrm>
            <a:off x="4114800" y="3886200"/>
            <a:ext cx="125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400">
                <a:latin typeface="Georgia" pitchFamily="18" charset="0"/>
              </a:rPr>
              <a:t>Мрія</a:t>
            </a:r>
            <a:endParaRPr lang="ru-RU" sz="2400">
              <a:latin typeface="Georgia" pitchFamily="18" charset="0"/>
            </a:endParaRPr>
          </a:p>
        </p:txBody>
      </p:sp>
      <p:sp>
        <p:nvSpPr>
          <p:cNvPr id="26638" name="TextBox 106"/>
          <p:cNvSpPr txBox="1">
            <a:spLocks noChangeArrowheads="1"/>
          </p:cNvSpPr>
          <p:nvPr/>
        </p:nvSpPr>
        <p:spPr bwMode="auto">
          <a:xfrm>
            <a:off x="5791200" y="38862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Georgia" pitchFamily="18" charset="0"/>
              </a:rPr>
              <a:t>Пошук духовних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скарбів</a:t>
            </a:r>
            <a:endParaRPr lang="ru-RU" sz="2400">
              <a:latin typeface="Georgia" pitchFamily="18" charset="0"/>
            </a:endParaRPr>
          </a:p>
        </p:txBody>
      </p:sp>
      <p:sp>
        <p:nvSpPr>
          <p:cNvPr id="26639" name="TextBox 107"/>
          <p:cNvSpPr txBox="1">
            <a:spLocks noChangeArrowheads="1"/>
          </p:cNvSpPr>
          <p:nvPr/>
        </p:nvSpPr>
        <p:spPr bwMode="auto">
          <a:xfrm>
            <a:off x="7543800" y="38100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Georgia" pitchFamily="18" charset="0"/>
              </a:rPr>
              <a:t>Вічна істина</a:t>
            </a:r>
            <a:endParaRPr lang="ru-RU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Пох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ід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до Колхіди – ланцюг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випрбувань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651" name="Содержимое 3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038600" cy="4452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 </a:t>
            </a:r>
            <a:r>
              <a:rPr lang="uk-UA" sz="2800" smtClean="0"/>
              <a:t>Жахливі фантастичні перешкоди на шляху аргонавтів – це відображення уявлень давніх греків про небезпеку морських подорожей. </a:t>
            </a:r>
            <a:endParaRPr lang="ru-RU" sz="2800" smtClean="0"/>
          </a:p>
        </p:txBody>
      </p:sp>
      <p:pic>
        <p:nvPicPr>
          <p:cNvPr id="6" name="Содержимое 5" descr="Р.Сальваторе Ясон приборкує дракон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676400"/>
            <a:ext cx="4057650" cy="4572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52400" y="59436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Р. Сальваторе.  Ясон приборкує дракона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Ясон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Медея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Д.У. Уотерхаус Ясон и Меде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24400" y="1600200"/>
            <a:ext cx="4114800" cy="4721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85800" y="5943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>
                <a:latin typeface="Georgia" pitchFamily="18" charset="0"/>
              </a:rPr>
              <a:t>Д. У. Уотерхаус .  Ясон і Медея</a:t>
            </a:r>
            <a:endParaRPr lang="ru-RU">
              <a:latin typeface="Georgia" pitchFamily="18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04800" y="1752600"/>
            <a:ext cx="403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Georgia" pitchFamily="18" charset="0"/>
              </a:rPr>
              <a:t>На шляху до золотого руна Ясонові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допомогала чаклунка Медея, дочка 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колхідського царя Еета, котрій боги 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навіяли любов до Ясона.</a:t>
            </a:r>
            <a:endParaRPr lang="ru-RU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Як було здобуто руно?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велинус Э. Ясон и золотое руно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4114800" cy="4648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038600" cy="4300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Цар Колхіди Еет не віддав золоте руно, навіть коли Ясон виконав усі його вимоги. Тоді Ясон викрав золоте руно.</a:t>
            </a:r>
            <a:endParaRPr lang="ru-RU" smtClean="0"/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4572000" y="60198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>
                <a:latin typeface="Georgia" pitchFamily="18" charset="0"/>
              </a:rPr>
              <a:t>Е. Квелінус. Ясон і золоте руно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0772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“Корабель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“Арго”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– одне із найдавніших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сузір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їв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argo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772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553200" y="56388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“Арго” на карті зоряного неба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Поміркуй</a:t>
            </a:r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та опиши: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676401"/>
            <a:ext cx="8229600" cy="2743200"/>
          </a:xfrm>
        </p:spPr>
        <p:txBody>
          <a:bodyPr/>
          <a:lstStyle/>
          <a:p>
            <a:pPr algn="just" eaLnBrk="1" hangingPunct="1">
              <a:buNone/>
            </a:pPr>
            <a:r>
              <a:rPr lang="uk-UA" dirty="0" smtClean="0"/>
              <a:t>   </a:t>
            </a:r>
            <a:r>
              <a:rPr lang="uk-UA" sz="2800" b="1" dirty="0" smtClean="0">
                <a:latin typeface="Times New Roman"/>
                <a:ea typeface="Times New Roman"/>
              </a:rPr>
              <a:t>а) </a:t>
            </a:r>
            <a:r>
              <a:rPr lang="uk-UA" sz="2800" b="1" dirty="0" smtClean="0">
                <a:latin typeface="Times New Roman"/>
                <a:ea typeface="Times New Roman"/>
              </a:rPr>
              <a:t>що означає вислів, що міф про аргонавтів - це розповідь  «про героїчну душу та її блукання у світі великих катастроф»? </a:t>
            </a:r>
          </a:p>
          <a:p>
            <a:pPr algn="just" eaLnBrk="1" hangingPunct="1">
              <a:buNone/>
            </a:pPr>
            <a:r>
              <a:rPr lang="uk-UA" sz="2800" b="1" dirty="0">
                <a:latin typeface="Times New Roman"/>
                <a:ea typeface="Times New Roman"/>
              </a:rPr>
              <a:t> </a:t>
            </a:r>
            <a:r>
              <a:rPr lang="uk-UA" sz="2800" b="1" dirty="0" smtClean="0">
                <a:latin typeface="Times New Roman"/>
                <a:ea typeface="Times New Roman"/>
              </a:rPr>
              <a:t>  </a:t>
            </a:r>
            <a:r>
              <a:rPr lang="ru-RU" sz="2800" b="1" dirty="0" smtClean="0">
                <a:latin typeface="Times New Roman"/>
                <a:ea typeface="Times New Roman"/>
              </a:rPr>
              <a:t>б) </a:t>
            </a:r>
            <a:r>
              <a:rPr lang="uk-UA" sz="2800" b="1" dirty="0" smtClean="0">
                <a:latin typeface="Times New Roman"/>
                <a:ea typeface="Times New Roman"/>
              </a:rPr>
              <a:t>перешкоди </a:t>
            </a:r>
            <a:r>
              <a:rPr lang="uk-UA" sz="2800" b="1" dirty="0" smtClean="0">
                <a:effectLst/>
                <a:latin typeface="Times New Roman"/>
                <a:ea typeface="Times New Roman"/>
              </a:rPr>
              <a:t>на шляху аргонавтів та їх психологічний зміст?</a:t>
            </a:r>
          </a:p>
          <a:p>
            <a:pPr algn="just" eaLnBrk="1" hangingPunct="1">
              <a:buNone/>
            </a:pPr>
            <a:r>
              <a:rPr lang="uk-UA" sz="2800" b="1" dirty="0" smtClean="0">
                <a:latin typeface="Times New Roman"/>
                <a:ea typeface="Times New Roman"/>
              </a:rPr>
              <a:t>   в) </a:t>
            </a:r>
            <a:r>
              <a:rPr lang="uk-UA" sz="2800" b="1" dirty="0" smtClean="0">
                <a:latin typeface="Times New Roman"/>
                <a:ea typeface="Times New Roman"/>
              </a:rPr>
              <a:t>подолання проблеми вибору як етапи становлення особистості героя;</a:t>
            </a:r>
          </a:p>
          <a:p>
            <a:pPr algn="just" eaLnBrk="1" hangingPunct="1">
              <a:buNone/>
            </a:pPr>
            <a:r>
              <a:rPr lang="uk-UA" sz="2800" b="1" dirty="0" smtClean="0">
                <a:latin typeface="Times New Roman"/>
                <a:ea typeface="Times New Roman"/>
              </a:rPr>
              <a:t>   г) </a:t>
            </a:r>
            <a:r>
              <a:rPr lang="uk-UA" sz="2800" b="1" dirty="0" smtClean="0">
                <a:latin typeface="Times New Roman"/>
                <a:ea typeface="Times New Roman"/>
              </a:rPr>
              <a:t>якими є уроки міфу – що можна взяти у сьогоднішнє життя?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800" b="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086600" cy="3478213"/>
          </a:xfrm>
          <a:custGeom>
            <a:avLst/>
            <a:gdLst>
              <a:gd name="connsiteX0" fmla="*/ 0 w 5184111"/>
              <a:gd name="connsiteY0" fmla="*/ 0 h 677108"/>
              <a:gd name="connsiteX1" fmla="*/ 5184111 w 5184111"/>
              <a:gd name="connsiteY1" fmla="*/ 0 h 677108"/>
              <a:gd name="connsiteX2" fmla="*/ 5184111 w 5184111"/>
              <a:gd name="connsiteY2" fmla="*/ 677108 h 677108"/>
              <a:gd name="connsiteX3" fmla="*/ 0 w 5184111"/>
              <a:gd name="connsiteY3" fmla="*/ 677108 h 677108"/>
              <a:gd name="connsiteX4" fmla="*/ 0 w 5184111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111" h="677108">
                <a:moveTo>
                  <a:pt x="0" y="0"/>
                </a:moveTo>
                <a:lnTo>
                  <a:pt x="5184111" y="0"/>
                </a:lnTo>
                <a:lnTo>
                  <a:pt x="5184111" y="677108"/>
                </a:lnTo>
                <a:lnTo>
                  <a:pt x="0" y="67710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Вже бачиш світлу ціль борні і трудних плавань: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Дуб з золотим руном і </a:t>
            </a:r>
            <a:r>
              <a:rPr lang="uk-UA" sz="4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колхідійську</a:t>
            </a: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гавань…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М. Зеров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524000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8001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  <a:cs typeface="+mn-cs"/>
              </a:rPr>
              <a:t>Список використаних джерел: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  <a:cs typeface="+mn-cs"/>
              </a:rPr>
              <a:t>                                                          Література: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latin typeface="+mn-lt"/>
                <a:cs typeface="+mn-cs"/>
              </a:rPr>
              <a:t> Кун </a:t>
            </a:r>
            <a:r>
              <a:rPr lang="uk-UA" sz="1600" dirty="0">
                <a:latin typeface="+mn-lt"/>
                <a:cs typeface="+mn-cs"/>
              </a:rPr>
              <a:t>Н. </a:t>
            </a:r>
            <a:r>
              <a:rPr lang="uk-UA" sz="1600" dirty="0">
                <a:latin typeface="+mn-lt"/>
                <a:cs typeface="+mn-cs"/>
              </a:rPr>
              <a:t>А.  Легенди  і  міфи  Стародавньої  Греції.  Пер. з рос.  Ю. О. Іванченко. Вид. 3-є. – К. : Рад. школа,  1967. - 494 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 smtClean="0">
                <a:latin typeface="+mn-lt"/>
                <a:cs typeface="+mn-cs"/>
              </a:rPr>
              <a:t> Словник </a:t>
            </a:r>
            <a:r>
              <a:rPr lang="uk-UA" sz="1600" dirty="0">
                <a:latin typeface="+mn-lt"/>
                <a:cs typeface="+mn-cs"/>
              </a:rPr>
              <a:t>античної міфології </a:t>
            </a:r>
            <a:r>
              <a:rPr lang="en-US" sz="1600" dirty="0">
                <a:latin typeface="+mn-lt"/>
                <a:cs typeface="+mn-cs"/>
              </a:rPr>
              <a:t>/ </a:t>
            </a:r>
            <a:r>
              <a:rPr lang="uk-UA" sz="1600" dirty="0">
                <a:latin typeface="+mn-lt"/>
                <a:cs typeface="+mn-cs"/>
              </a:rPr>
              <a:t>Уклад. І. Я. </a:t>
            </a:r>
            <a:r>
              <a:rPr lang="uk-UA" sz="1600" dirty="0" err="1">
                <a:latin typeface="+mn-lt"/>
                <a:cs typeface="+mn-cs"/>
              </a:rPr>
              <a:t>Козовик</a:t>
            </a:r>
            <a:r>
              <a:rPr lang="uk-UA" sz="1600" dirty="0">
                <a:latin typeface="+mn-lt"/>
                <a:cs typeface="+mn-cs"/>
              </a:rPr>
              <a:t>, О. Д. Пономарів. – К. : Наук. Думка, 1989. </a:t>
            </a:r>
            <a:r>
              <a:rPr lang="uk-UA" sz="1600" dirty="0">
                <a:latin typeface="+mn-lt"/>
                <a:cs typeface="+mn-cs"/>
              </a:rPr>
              <a:t>– 240 с.  </a:t>
            </a:r>
            <a:r>
              <a:rPr lang="uk-UA" sz="1600" dirty="0" smtClean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16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 smtClean="0">
                <a:latin typeface="+mn-lt"/>
                <a:cs typeface="+mn-cs"/>
              </a:rPr>
              <a:t>Інтернет-ресурси</a:t>
            </a:r>
            <a:r>
              <a:rPr lang="uk-UA" sz="1600" b="1" dirty="0">
                <a:latin typeface="+mn-lt"/>
                <a:cs typeface="+mn-cs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hlinkClick r:id="rId2"/>
              </a:rPr>
              <a:t>http://supermif.com/greki/greki_A/Argonauts_</a:t>
            </a:r>
            <a:endParaRPr lang="uk-U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Хто такі аргонавти?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762000" y="1905000"/>
            <a:ext cx="304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Georgia" pitchFamily="18" charset="0"/>
              </a:rPr>
              <a:t>Аргонавти – мандрівці, що пливуть на 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кораблі “Арго”.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Арго – означає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“швидкий”.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066800" y="5943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 К. Воланакіс . Аргонавти</a:t>
            </a:r>
            <a:endParaRPr lang="ru-RU">
              <a:latin typeface="Georgia" pitchFamily="18" charset="0"/>
            </a:endParaRPr>
          </a:p>
        </p:txBody>
      </p:sp>
      <p:pic>
        <p:nvPicPr>
          <p:cNvPr id="8" name="Рисунок 7" descr="Воланакіс Аргонав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8768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-838200" y="914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"/>
            <a:ext cx="758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Маршрут аргонавтів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457200" y="1295400"/>
            <a:ext cx="2209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Georgia" pitchFamily="18" charset="0"/>
              </a:rPr>
              <a:t>Аргонавти вирушили з грецького міста Іолка до Колхіди , давньої держави на березі Чорного моря.</a:t>
            </a:r>
            <a:endParaRPr lang="ru-RU" sz="2400">
              <a:latin typeface="Georgia" pitchFamily="18" charset="0"/>
            </a:endParaRPr>
          </a:p>
        </p:txBody>
      </p:sp>
      <p:pic>
        <p:nvPicPr>
          <p:cNvPr id="7" name="Рисунок 6" descr="i_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90600"/>
            <a:ext cx="578802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1143000" y="6096000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Карта “Шлях “АРГО”</a:t>
            </a:r>
            <a:endParaRPr lang="ru-RU">
              <a:latin typeface="Georgia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3549650"/>
              <a:ext cx="17463" cy="68263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6334" y="3540309"/>
                <a:ext cx="35995" cy="86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75" y="3900488"/>
              <a:ext cx="360363" cy="1782762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0515" y="3891128"/>
                <a:ext cx="379083" cy="1801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8975" y="2220913"/>
              <a:ext cx="2470150" cy="2751137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9616" y="2211553"/>
                <a:ext cx="2488869" cy="27698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8153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Ясон</a:t>
            </a:r>
            <a:r>
              <a:rPr lang="uk-UA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– ватажок аргонавтів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Рисунок 4" descr="Рассел Аргонав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3733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388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Georgia" pitchFamily="18" charset="0"/>
              </a:rPr>
              <a:t>Ясон вирушає до Колхіди на пошуки золотого руна. </a:t>
            </a:r>
          </a:p>
          <a:p>
            <a:pPr eaLnBrk="1" hangingPunct="1"/>
            <a:r>
              <a:rPr lang="uk-UA" sz="2400">
                <a:latin typeface="Georgia" pitchFamily="18" charset="0"/>
              </a:rPr>
              <a:t>Віднайти золоте руно необхідно, щоб повернути владу над Іолком.</a:t>
            </a:r>
            <a:endParaRPr lang="ru-RU" sz="2400">
              <a:latin typeface="Georgia" pitchFamily="18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286000" y="60198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Georgia" pitchFamily="18" charset="0"/>
              </a:rPr>
              <a:t>У. Р. Флінт. Ясон </a:t>
            </a:r>
            <a:r>
              <a:rPr lang="uk-UA">
                <a:latin typeface="Georgia" pitchFamily="18" charset="0"/>
              </a:rPr>
              <a:t>і аргонавти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777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Хто подорожував разом з </a:t>
            </a:r>
            <a:r>
              <a:rPr lang="uk-UA" sz="3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Ясоном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?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Рисунок 4" descr="Модель Ар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600"/>
            <a:ext cx="4191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09600" y="1676400"/>
            <a:ext cx="388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Georgia" pitchFamily="18" charset="0"/>
              </a:rPr>
              <a:t>На заклик Ясона відгукнулися 50 найславетніших героїв Еллади : </a:t>
            </a:r>
            <a:r>
              <a:rPr lang="ru-RU" sz="2400">
                <a:latin typeface="Georgia" pitchFamily="18" charset="0"/>
              </a:rPr>
              <a:t>Геракл, Тезей, батько Ахілла Пелей ,  Орфей, Асклепій та інші.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 rot="10800000" flipV="1">
            <a:off x="838200" y="58293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“АРГО” - сучасна реконструкція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Тезей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Р.Флінт Тесей убиває Мінотавр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725" y="1446213"/>
            <a:ext cx="3708400" cy="4533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733800" cy="45291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Тезей - син афінського царя Егея, який переміг Мінотавра й за допомогою рятівної нитки Аріадни вийшов із лабіринту.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990600" y="60198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У. Р. Флінт. Тесей убиває Мінотавра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Орфей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3" name="Содержимое 3" descr="К.Петров-Водкин Орфей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3581400" cy="4648200"/>
          </a:xfrm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572000" y="1676400"/>
            <a:ext cx="3581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Натхненний співець Орфей, який зачаровував грою на лірі навіть диких звірів і наважився піти до Аїду, щоб повернути свою кохану Еврідіку.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038600" y="5715000"/>
            <a:ext cx="3452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Georgia" pitchFamily="18" charset="0"/>
              </a:rPr>
              <a:t>К. Петров-Водкін. Орфей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Асклепій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 Бог медицини і цілительства, син Аполлона, народжений смертним, за досягнення у лікарському мистецтві отримав безсмертя.</a:t>
            </a:r>
            <a:endParaRPr lang="ru-RU" smtClean="0"/>
          </a:p>
        </p:txBody>
      </p:sp>
      <p:pic>
        <p:nvPicPr>
          <p:cNvPr id="5" name="Содержимое 4" descr="Д.У.Уоерхаус Асклепій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676400"/>
            <a:ext cx="4114800" cy="4343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724400" y="6096000"/>
            <a:ext cx="2922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Georgia" pitchFamily="18" charset="0"/>
              </a:rPr>
              <a:t>Д. У. Уотерхаус. Асклеп</a:t>
            </a:r>
            <a:r>
              <a:rPr lang="uk-UA">
                <a:latin typeface="Georgia" pitchFamily="18" charset="0"/>
              </a:rPr>
              <a:t>ій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993</TotalTime>
  <Words>641</Words>
  <Application>Microsoft Office PowerPoint</Application>
  <PresentationFormat>Екран (4:3)</PresentationFormat>
  <Paragraphs>82</Paragraphs>
  <Slides>20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Georgia</vt:lpstr>
      <vt:lpstr>Wingdings 2</vt:lpstr>
      <vt:lpstr>Wingdings</vt:lpstr>
      <vt:lpstr>Calibri</vt:lpstr>
      <vt:lpstr>Официальная</vt:lpstr>
      <vt:lpstr>  Міфи про аргонавтів Подорож за три моря:           у пошуках золотого руна</vt:lpstr>
      <vt:lpstr>Презентація PowerPoint</vt:lpstr>
      <vt:lpstr>Хто такі аргонавти?</vt:lpstr>
      <vt:lpstr>Презентація PowerPoint</vt:lpstr>
      <vt:lpstr>Презентація PowerPoint</vt:lpstr>
      <vt:lpstr>Презентація PowerPoint</vt:lpstr>
      <vt:lpstr>Тезей </vt:lpstr>
      <vt:lpstr>Орфей</vt:lpstr>
      <vt:lpstr>Асклепій</vt:lpstr>
      <vt:lpstr>Геракл</vt:lpstr>
      <vt:lpstr>Як будували «Арго» ?</vt:lpstr>
      <vt:lpstr>Презентація PowerPoint</vt:lpstr>
      <vt:lpstr>Мета подорожі – здобути золоте руно</vt:lpstr>
      <vt:lpstr>Чому треба знайти золоте руно?</vt:lpstr>
      <vt:lpstr>Похід до Колхіди – ланцюг випрбувань</vt:lpstr>
      <vt:lpstr>Ясон і Медея</vt:lpstr>
      <vt:lpstr>Як було здобуто руно?</vt:lpstr>
      <vt:lpstr>“Корабель “Арго” – одне із найдавніших сузір’їв</vt:lpstr>
      <vt:lpstr>Поміркуй та опиши: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Міф про аргонавтів</dc:title>
  <dc:creator>Бытя</dc:creator>
  <cp:lastModifiedBy>User</cp:lastModifiedBy>
  <cp:revision>59</cp:revision>
  <dcterms:created xsi:type="dcterms:W3CDTF">2014-02-01T18:18:31Z</dcterms:created>
  <dcterms:modified xsi:type="dcterms:W3CDTF">2020-11-26T11:22:41Z</dcterms:modified>
</cp:coreProperties>
</file>