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75" r:id="rId19"/>
    <p:sldId id="276" r:id="rId20"/>
    <p:sldId id="277" r:id="rId21"/>
    <p:sldId id="269" r:id="rId22"/>
    <p:sldId id="270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-5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6" name="TextBox 6"/>
          <p:cNvSpPr txBox="1"/>
          <p:nvPr/>
        </p:nvSpPr>
        <p:spPr>
          <a:xfrm>
            <a:off x="1066800" y="2095500"/>
            <a:ext cx="8458200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24"/>
              </a:lnSpc>
            </a:pPr>
            <a:r>
              <a:rPr lang="ru-RU" sz="7985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3: Технології </a:t>
            </a:r>
            <a:r>
              <a:rPr lang="ru-RU" sz="7985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7985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985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7985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985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en-US" sz="7985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1943100"/>
            <a:ext cx="11661368" cy="7754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1601" y="2552700"/>
            <a:ext cx="4114800" cy="6489026"/>
            <a:chOff x="0" y="0"/>
            <a:chExt cx="6459620" cy="672163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6459620" cy="6176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Обґрунтованість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вимоги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забезпечується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результатами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всебічного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аналізу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вихідних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соціально-політичних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умов конкретного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проекту. З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цією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метою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проводяться</a:t>
              </a:r>
              <a:endParaRPr lang="ru-RU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соціологічні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опитування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фокус-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групи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статистичних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порівняльний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ефективності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планованих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 та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методів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дається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аналітична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характеристика умов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52321" y="2649606"/>
            <a:ext cx="4271609" cy="5741538"/>
            <a:chOff x="-124244" y="40974"/>
            <a:chExt cx="6583864" cy="5595685"/>
          </a:xfrm>
        </p:grpSpPr>
        <p:sp>
          <p:nvSpPr>
            <p:cNvPr id="6" name="AutoShape 6"/>
            <p:cNvSpPr/>
            <p:nvPr/>
          </p:nvSpPr>
          <p:spPr>
            <a:xfrm>
              <a:off x="-124244" y="40974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17795"/>
              <a:ext cx="6459620" cy="5218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ru-RU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Конкретність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сформульовані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якомога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конкретнішим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зрозумілим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чином,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виключає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можливість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неоднозначного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тлумачення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Проект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лаконічним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формою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викладу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гранично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коротким, без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зайвої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деталізації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робочий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 без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додаткових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міркувань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обґрунтувань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проектів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виборчої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показує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практичний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досвід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повинен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перевищувати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40—50 </a:t>
              </a:r>
              <a:r>
                <a:rPr lang="ru-RU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сторінок</a:t>
              </a:r>
              <a:r>
                <a:rPr lang="ru-RU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тексту.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14372" y="1028700"/>
            <a:ext cx="111751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та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4449" r="14449"/>
          <a:stretch>
            <a:fillRect/>
          </a:stretch>
        </p:blipFill>
        <p:spPr>
          <a:xfrm>
            <a:off x="0" y="0"/>
            <a:ext cx="4873120" cy="10287000"/>
          </a:xfrm>
          <a:prstGeom prst="rect">
            <a:avLst/>
          </a:prstGeom>
        </p:spPr>
      </p:pic>
      <p:grpSp>
        <p:nvGrpSpPr>
          <p:cNvPr id="11" name="Group 5"/>
          <p:cNvGrpSpPr/>
          <p:nvPr/>
        </p:nvGrpSpPr>
        <p:grpSpPr>
          <a:xfrm>
            <a:off x="14356211" y="2649606"/>
            <a:ext cx="3626989" cy="2842411"/>
            <a:chOff x="0" y="0"/>
            <a:chExt cx="6459620" cy="2252707"/>
          </a:xfrm>
        </p:grpSpPr>
        <p:sp>
          <p:nvSpPr>
            <p:cNvPr id="12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545243"/>
              <a:ext cx="6459620" cy="170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47"/>
                </a:lnSpc>
              </a:pPr>
              <a:r>
                <a:rPr lang="en-US" sz="1898" dirty="0" err="1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</a:t>
              </a:r>
              <a:r>
                <a:rPr lang="uk-UA" sz="1898" dirty="0" err="1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ії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98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являются</a:t>
              </a:r>
              <a:r>
                <a:rPr lang="en-US" sz="1898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засобами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 можуть використовувати якості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98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речей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доповіді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іншого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Вони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багатофункціональні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 робить їх потужним інструментом </a:t>
              </a:r>
              <a:r>
                <a:rPr lang="en-US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98" dirty="0" err="1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новчання</a:t>
              </a:r>
              <a:r>
                <a:rPr lang="uk-UA" sz="1898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98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29030"/>
            <a:ext cx="8723781" cy="6121374"/>
            <a:chOff x="0" y="15105"/>
            <a:chExt cx="11631708" cy="8161833"/>
          </a:xfrm>
        </p:grpSpPr>
        <p:sp>
          <p:nvSpPr>
            <p:cNvPr id="3" name="AutoShape 3"/>
            <p:cNvSpPr/>
            <p:nvPr/>
          </p:nvSpPr>
          <p:spPr>
            <a:xfrm>
              <a:off x="0" y="4142671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29840"/>
              <a:ext cx="11631708" cy="3447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Важливим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етапом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розробка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тактики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ядром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Принципова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різниця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ними: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розкриває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змістовну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складову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тактика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містити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відповіді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зробити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якій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логічній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тимчасовій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послідовності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105"/>
              <a:ext cx="11631708" cy="275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39"/>
                </a:lnSpc>
              </a:pPr>
              <a:r>
                <a:rPr lang="ru-RU" sz="5400" dirty="0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Стратегія </a:t>
              </a:r>
              <a:r>
                <a:rPr lang="ru-RU" sz="5400" dirty="0" err="1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5400" dirty="0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5400" dirty="0" err="1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endParaRPr lang="en-US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59530" y="2088111"/>
            <a:ext cx="6299770" cy="61107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1217" y="442939"/>
            <a:ext cx="7217817" cy="89447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91400" y="114300"/>
            <a:ext cx="10744200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конкретна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мети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мети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мети, 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менеджерами.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Постановка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Конкретика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зоною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вид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мотивами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погляди,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16214B">
              <a:alpha val="67843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24000" y="723900"/>
            <a:ext cx="16002000" cy="5475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2596"/>
              </a:lnSpc>
            </a:pPr>
            <a:endParaRPr lang="en-US" sz="1730" dirty="0">
              <a:solidFill>
                <a:srgbClr val="16214B"/>
              </a:solidFill>
              <a:latin typeface="Montserrat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DCF60"/>
          </a:solid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372100"/>
            <a:ext cx="11125200" cy="400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2171700"/>
            <a:ext cx="8554254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Тактика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753600" y="1104900"/>
            <a:ext cx="7790646" cy="8002477"/>
            <a:chOff x="0" y="0"/>
            <a:chExt cx="9597949" cy="1066996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15935"/>
              <a:ext cx="9597949" cy="10054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Наступним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етапом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розробка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endParaRPr lang="ru-RU" sz="24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Найчастіше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тактика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прописується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окремому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т.зв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«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тактичний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малюнок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Тактика є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сукупність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прийомів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вирішення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Розробляючи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менеджери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вирішувати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треба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використовувати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прийоми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наскільки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адекватні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допоможуть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реалізувати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поставлені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мети.</a:t>
              </a:r>
            </a:p>
            <a:p>
              <a:pPr algn="just">
                <a:lnSpc>
                  <a:spcPts val="2847"/>
                </a:lnSpc>
              </a:pPr>
              <a:endParaRPr lang="ru-RU" sz="24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847"/>
                </a:lnSpc>
              </a:pP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Єдиний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підхід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вітчизняному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політичному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менеджменті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склався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Але основа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лежить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структуруванні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всередині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агітаційно-пропагандистський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організаційно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польовий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юридичний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робота з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медіа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спецпроекти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протидія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контрпропаганді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управління персоналом </a:t>
              </a:r>
              <a:r>
                <a:rPr lang="ru-RU" sz="24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штабів</a:t>
              </a:r>
              <a:r>
                <a:rPr lang="ru-RU" sz="24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4993" y="5430545"/>
            <a:ext cx="6008280" cy="50469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8095945" cy="10287000"/>
          </a:xfrm>
          <a:prstGeom prst="rect">
            <a:avLst/>
          </a:prstGeom>
          <a:solidFill>
            <a:srgbClr val="FDCF60"/>
          </a:solidFill>
        </p:spPr>
      </p:sp>
      <p:grpSp>
        <p:nvGrpSpPr>
          <p:cNvPr id="3" name="Group 3"/>
          <p:cNvGrpSpPr/>
          <p:nvPr/>
        </p:nvGrpSpPr>
        <p:grpSpPr>
          <a:xfrm>
            <a:off x="8098003" y="1028700"/>
            <a:ext cx="9161297" cy="8172045"/>
            <a:chOff x="0" y="0"/>
            <a:chExt cx="10997874" cy="1089606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54768"/>
              <a:ext cx="10997874" cy="10341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Тактична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частина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проекту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реалізовуватимуться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стратегічні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завдання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враховувати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взаємодії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усіма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агентами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процесу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передбачати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ресурсні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витрати</a:t>
              </a:r>
              <a:r>
                <a:rPr lang="ru-RU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кампанію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Вона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детально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описувати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коли і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кроки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зробити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 з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найбільш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уживаних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моделей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доданки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як: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організаційна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структура;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цільових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переліку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взаємодій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спрямованих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вирішення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цільових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завдань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план-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робота на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місцях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налагодження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громадськістю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фінансування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Кожен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вищенаведених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свою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чергу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включає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складові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елементи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Наприклад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організаційній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прописуються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en-US" sz="2800" dirty="0" smtClean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8850" y="1654910"/>
            <a:ext cx="5415166" cy="7014670"/>
            <a:chOff x="0" y="0"/>
            <a:chExt cx="7220221" cy="9352893"/>
          </a:xfrm>
        </p:grpSpPr>
        <p:sp>
          <p:nvSpPr>
            <p:cNvPr id="7" name="TextBox 7"/>
            <p:cNvSpPr txBox="1"/>
            <p:nvPr/>
          </p:nvSpPr>
          <p:spPr>
            <a:xfrm>
              <a:off x="0" y="4941429"/>
              <a:ext cx="7220221" cy="4411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uk-UA" sz="6600" dirty="0" smtClean="0">
                  <a:solidFill>
                    <a:srgbClr val="0C45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Тактика політичної кампанії</a:t>
              </a:r>
              <a:endParaRPr lang="en-US" sz="66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05456" y="0"/>
              <a:ext cx="3209309" cy="3890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95034" y="0"/>
            <a:ext cx="9892966" cy="10287000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8" name="TextBox 7"/>
          <p:cNvSpPr txBox="1"/>
          <p:nvPr/>
        </p:nvSpPr>
        <p:spPr>
          <a:xfrm>
            <a:off x="332824" y="711517"/>
            <a:ext cx="7543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медіаплан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прес-релізів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газет,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брошур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політико-технологічних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 за принципом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дверей до дверей»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016" y="1028700"/>
            <a:ext cx="8001001" cy="77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3543300"/>
            <a:ext cx="8115300" cy="4787835"/>
            <a:chOff x="0" y="0"/>
            <a:chExt cx="10820400" cy="638378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38618"/>
              <a:ext cx="10820400" cy="574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Цей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пов'язаний</a:t>
              </a:r>
              <a:r>
                <a:rPr lang="ru-RU" sz="28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плануванням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межах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тактики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трансформуватися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конкретний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виборчої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800" b="1" u="sng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</a:t>
              </a:r>
              <a:r>
                <a:rPr lang="ru-RU" sz="2800" b="1" u="sng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b="1" u="sng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u="sng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b="1" u="sng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письмовий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документ, 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якому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чітко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проходження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просторі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Скласти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такий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лише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того, як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зрозумілі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чотири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наступні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8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5071" y="1790700"/>
            <a:ext cx="8723781" cy="91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7"/>
              </a:lnSpc>
            </a:pPr>
            <a:r>
              <a:rPr lang="ru-RU" sz="5400" dirty="0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 </a:t>
            </a:r>
            <a:r>
              <a:rPr lang="ru-RU" sz="5400" dirty="0" err="1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5400" dirty="0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5400" dirty="0">
                <a:solidFill>
                  <a:srgbClr val="FDC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DCF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536261" y="0"/>
            <a:ext cx="7751739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89" b="20407"/>
          <a:stretch>
            <a:fillRect/>
          </a:stretch>
        </p:blipFill>
        <p:spPr>
          <a:xfrm>
            <a:off x="11369822" y="1028700"/>
            <a:ext cx="691817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56702"/>
            <a:ext cx="8991600" cy="8973596"/>
            <a:chOff x="0" y="0"/>
            <a:chExt cx="10820400" cy="1196480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38618"/>
              <a:ext cx="10820400" cy="1132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проводиться?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Відповісти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тільки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вироблення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тактичного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малюнка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пріоритетних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каналів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трансляції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можливостей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сформульованому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вигляді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переліком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починаючи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публікації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місцевій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пресі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закінчуючи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великим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масовим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заходом.</a:t>
              </a:r>
            </a:p>
            <a:p>
              <a:pPr indent="457200" algn="just"/>
              <a:endPara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 проводиться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Для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треба 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додаток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вищеназваного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знати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тимчасові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рамки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співвідносяться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один з одним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передбачувані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заходи,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наскільки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реальними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терміни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рекламної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масових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endPara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проводиться? 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додаток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сказаного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визначається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місце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акцій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районах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розміщуються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рекламні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щити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будинках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поширюються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листівки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endPara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ru-RU" sz="2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</a:t>
              </a:r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400" b="1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відповідальним</a:t>
              </a:r>
              <a:r>
                <a:rPr lang="ru-RU" sz="2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Кожен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захід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політичній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потребує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людських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ресурсів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чіткого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визначення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готує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зустріч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хтось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організує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подачу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пресу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хтось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розклеює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рекламні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плакати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тощо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536261" y="0"/>
            <a:ext cx="7751739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89" b="20407"/>
          <a:stretch>
            <a:fillRect/>
          </a:stretch>
        </p:blipFill>
        <p:spPr>
          <a:xfrm>
            <a:off x="11369822" y="1028700"/>
            <a:ext cx="691817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7200" y="571500"/>
            <a:ext cx="9677400" cy="9465960"/>
            <a:chOff x="0" y="0"/>
            <a:chExt cx="11682415" cy="1262127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91484"/>
              <a:ext cx="11682415" cy="11429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детально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прописані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кроки,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заходи,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особи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інше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робить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робочим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документом,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хоч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змінюється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через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обставини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єдиним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документом для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мережного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зустрічей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громадськістю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появи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припинення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публікації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мас-медіа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комплексу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схема, за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якою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проводитиметься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і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розроблятися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урахуванням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трьох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позицій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оцінки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ситуації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орієнтації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тактики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218" r="26332"/>
          <a:stretch>
            <a:fillRect/>
          </a:stretch>
        </p:blipFill>
        <p:spPr>
          <a:xfrm>
            <a:off x="10961941" y="0"/>
            <a:ext cx="732605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6600" y="1866900"/>
            <a:ext cx="10363200" cy="6703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Стратегія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Тактика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80"/>
              </a:lnSpc>
            </a:pP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8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48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564706"/>
            <a:ext cx="5317101" cy="5157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7200" y="571500"/>
            <a:ext cx="9677400" cy="8958128"/>
            <a:chOff x="0" y="0"/>
            <a:chExt cx="11682415" cy="1194416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91484"/>
              <a:ext cx="11682415" cy="10752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Зразкову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схему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подати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вигляді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кількох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узагальнення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вироблення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затвердження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критичний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перегляд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написаного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схвалення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суб'єктом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управління (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кампанією-замовником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контроль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Упорядкування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роботу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менеджерів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над проектом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ідеї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перекладаються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мовою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вчинити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членам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наблизитися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поставлених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218" r="26332"/>
          <a:stretch>
            <a:fillRect/>
          </a:stretch>
        </p:blipFill>
        <p:spPr>
          <a:xfrm>
            <a:off x="10961941" y="0"/>
            <a:ext cx="732605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48800" y="5943827"/>
            <a:ext cx="7723499" cy="3209794"/>
            <a:chOff x="0" y="0"/>
            <a:chExt cx="10297998" cy="427972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32628"/>
              <a:ext cx="10297998" cy="344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Важливим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етапом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ресурсне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здатності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керівників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забезпечити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залучення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ресурсів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необхідному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обсязі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у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встановлені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терміни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залежить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успіх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розробленої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800" dirty="0">
                  <a:solidFill>
                    <a:srgbClr val="1621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3400" y="6616003"/>
            <a:ext cx="8002119" cy="1912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7"/>
              </a:lnSpc>
            </a:pP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5400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54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40836" b="16950"/>
          <a:stretch>
            <a:fillRect/>
          </a:stretch>
        </p:blipFill>
        <p:spPr>
          <a:xfrm>
            <a:off x="0" y="0"/>
            <a:ext cx="1828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4000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5" name="TextBox 5"/>
          <p:cNvSpPr txBox="1"/>
          <p:nvPr/>
        </p:nvSpPr>
        <p:spPr>
          <a:xfrm>
            <a:off x="5486400" y="114300"/>
            <a:ext cx="12573000" cy="12064841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ресурс: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антирейтингу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образу,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воля до перемоги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стресостійкість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харизма кандидата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/бренд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приналежність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кандидата/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структур-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Кадри (команда)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висококласних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шанованих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(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"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ресурс"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(бюджет, транспорт,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endParaRPr lang="ru-RU" sz="1600" dirty="0" smtClean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доступ до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над ЗМІ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технологічне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оргтехніка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транспорт)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складу, у тому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районах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виборчих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ЦВК</a:t>
            </a: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суперників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союзників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почне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організовуватись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старту</a:t>
            </a: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для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плани-графіки</a:t>
            </a:r>
            <a:r>
              <a:rPr lang="ru-RU" sz="16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2030266"/>
            <a:ext cx="4457700" cy="6226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4000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5" name="TextBox 5"/>
          <p:cNvSpPr txBox="1"/>
          <p:nvPr/>
        </p:nvSpPr>
        <p:spPr>
          <a:xfrm>
            <a:off x="6477000" y="1362538"/>
            <a:ext cx="10668000" cy="7263527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благополучному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англомовним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кроки: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характер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endParaRPr lang="ru-RU" sz="1600" dirty="0">
              <a:solidFill>
                <a:srgbClr val="1621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2030266"/>
            <a:ext cx="4457700" cy="62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95034" y="0"/>
            <a:ext cx="9892966" cy="10287000"/>
          </a:xfrm>
          <a:prstGeom prst="rect">
            <a:avLst/>
          </a:prstGeom>
          <a:solidFill>
            <a:srgbClr val="0C45A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8348" r="18185"/>
          <a:stretch>
            <a:fillRect/>
          </a:stretch>
        </p:blipFill>
        <p:spPr>
          <a:xfrm>
            <a:off x="9431855" y="1028700"/>
            <a:ext cx="7839464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6006" y="647700"/>
            <a:ext cx="4401193" cy="2077944"/>
            <a:chOff x="0" y="0"/>
            <a:chExt cx="8425173" cy="185697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701776"/>
              <a:ext cx="8425173" cy="1155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Поняття політичної кампанії, її суб'єкти та об'єкти</a:t>
              </a:r>
              <a:endParaRPr lang="en-US" sz="2400" dirty="0">
                <a:solidFill>
                  <a:srgbClr val="1621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0500" y="-190500"/>
            <a:ext cx="3866506" cy="4686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897" y="4496174"/>
            <a:ext cx="75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</a:t>
            </a:r>
            <a:r>
              <a:rPr lang="ru-RU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ініційований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примусу.</a:t>
            </a: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лобістську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533400" y="1333500"/>
            <a:ext cx="84582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aa-E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будь-якої політичної кампанії лежить суб'єктивна воля певного політичного актора, спрямована на 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чітко окресленої мети.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aa-E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словами, політична кампанія не виникає сама собою. Потрібний поштовх у вигляді наміру політичного актора досягти бажаної мети та його готовність робити для цього відповідні кроки</a:t>
            </a:r>
            <a:r>
              <a:rPr lang="aa-E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aa-E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готовність проявляється насамперед у створенні групи, яка реалізовуватиме на практиці прийняте рішення про досягнення політичної мети.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цією групою ми будемо вважати «суб’єкта» політичної кампанії. </a:t>
            </a:r>
            <a:endParaRPr lang="en-US" sz="3200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1028700"/>
            <a:ext cx="9822924" cy="8349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231321" y="1019629"/>
            <a:ext cx="10586358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суб'єктно-об'єктні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контакту, 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9000" y="1028700"/>
            <a:ext cx="7917924" cy="83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95034" y="0"/>
            <a:ext cx="9892966" cy="10287000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8" name="TextBox 7"/>
          <p:cNvSpPr txBox="1"/>
          <p:nvPr/>
        </p:nvSpPr>
        <p:spPr>
          <a:xfrm>
            <a:off x="332824" y="711517"/>
            <a:ext cx="754380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та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проект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команду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менеджменту.</a:t>
            </a:r>
          </a:p>
          <a:p>
            <a:endParaRPr lang="ru-RU" dirty="0"/>
          </a:p>
        </p:txBody>
      </p:sp>
      <p:pic>
        <p:nvPicPr>
          <p:cNvPr id="1026" name="Picture 2" descr="Як виборча кампанія відкрила очі на кризу українських медіа - Вибори та ЗМ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95300"/>
            <a:ext cx="9144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5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067150"/>
            <a:ext cx="940951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39"/>
              </a:lnSpc>
            </a:pPr>
            <a:r>
              <a:rPr lang="ru-RU" sz="7032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032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7032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32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7032" dirty="0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32" dirty="0" err="1">
                <a:solidFill>
                  <a:srgbClr val="0C45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endParaRPr lang="en-US" sz="7032" dirty="0">
              <a:solidFill>
                <a:srgbClr val="0C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3390900"/>
            <a:ext cx="8761811" cy="5911140"/>
            <a:chOff x="0" y="0"/>
            <a:chExt cx="11682415" cy="788151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91484"/>
              <a:ext cx="11682415" cy="6690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Політичне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різновидом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менеджменту, в рамках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виробляються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оптимізації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продумуються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найперспективніших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розраховується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ресурсна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база проекту,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розробляється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конкретний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план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усієї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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визначаються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виконавців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відміну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менеджменту в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цілому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сенс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у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ефективності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найрізноманітніших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витрат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пов'язаних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практичним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втіленням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іншого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задуму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218" r="26332"/>
          <a:stretch>
            <a:fillRect/>
          </a:stretch>
        </p:blipFill>
        <p:spPr>
          <a:xfrm>
            <a:off x="10961941" y="0"/>
            <a:ext cx="732605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5448300"/>
            <a:ext cx="8153400" cy="3856030"/>
            <a:chOff x="0" y="0"/>
            <a:chExt cx="6459620" cy="514137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2"/>
              <a:ext cx="6459620" cy="4596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Політичне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здійснюється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умовах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високого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ризику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невизначеності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висуває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опрацьованості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елементів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кампанії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стадіях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завжди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прагне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мінімізувати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ризики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34600" y="5522400"/>
            <a:ext cx="8008834" cy="3856030"/>
            <a:chOff x="0" y="0"/>
            <a:chExt cx="6459620" cy="514137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459620" cy="459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Стратегічно-політичне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спрямоване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керованості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соціально-політичних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через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доцільний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планомірний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36286" y="-278871"/>
            <a:ext cx="18288000" cy="4322252"/>
          </a:xfrm>
          <a:prstGeom prst="rect">
            <a:avLst/>
          </a:prstGeom>
          <a:solidFill>
            <a:srgbClr val="0C45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127"/>
          <a:stretch>
            <a:fillRect/>
          </a:stretch>
        </p:blipFill>
        <p:spPr>
          <a:xfrm>
            <a:off x="12200334" y="774091"/>
            <a:ext cx="5943100" cy="354816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309043"/>
            <a:ext cx="1081543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2"/>
              </a:lnSpc>
            </a:pPr>
            <a:r>
              <a:rPr lang="uk-UA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Важливо:</a:t>
            </a:r>
            <a:endParaRPr lang="en-US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19200" y="495300"/>
            <a:ext cx="8761811" cy="755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проект як документ,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намічених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тактика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структура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бюджет);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план-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0"/>
            <a:ext cx="7620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2229</Words>
  <Application>Microsoft Office PowerPoint</Application>
  <PresentationFormat>Произвольный</PresentationFormat>
  <Paragraphs>230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Montserrat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Фиолетовый Корпоративная Командная Работа Основная Мысль Презентация</dc:title>
  <dc:creator>Адмін</dc:creator>
  <cp:lastModifiedBy>Учетная запись Майкрософт</cp:lastModifiedBy>
  <cp:revision>15</cp:revision>
  <dcterms:created xsi:type="dcterms:W3CDTF">2006-08-16T00:00:00Z</dcterms:created>
  <dcterms:modified xsi:type="dcterms:W3CDTF">2024-02-22T09:18:30Z</dcterms:modified>
  <dc:identifier>DAFcH8eJtjE</dc:identifier>
</cp:coreProperties>
</file>