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1" r:id="rId3"/>
    <p:sldId id="262" r:id="rId4"/>
    <p:sldId id="257" r:id="rId5"/>
    <p:sldId id="260" r:id="rId6"/>
    <p:sldId id="259" r:id="rId7"/>
    <p:sldId id="264" r:id="rId8"/>
    <p:sldId id="267" r:id="rId9"/>
    <p:sldId id="268" r:id="rId10"/>
    <p:sldId id="269" r:id="rId11"/>
    <p:sldId id="280" r:id="rId12"/>
    <p:sldId id="265" r:id="rId13"/>
    <p:sldId id="272" r:id="rId14"/>
    <p:sldId id="273" r:id="rId15"/>
    <p:sldId id="274" r:id="rId16"/>
    <p:sldId id="275" r:id="rId17"/>
    <p:sldId id="276" r:id="rId18"/>
    <p:sldId id="266" r:id="rId19"/>
    <p:sldId id="270" r:id="rId20"/>
    <p:sldId id="279" r:id="rId21"/>
    <p:sldId id="263" r:id="rId22"/>
    <p:sldId id="271" r:id="rId23"/>
    <p:sldId id="277" r:id="rId24"/>
    <p:sldId id="278" r:id="rId25"/>
  </p:sldIdLst>
  <p:sldSz cx="12192000" cy="6858000"/>
  <p:notesSz cx="6858000" cy="9144000"/>
  <p:defaultTextStyle>
    <a:defPPr>
      <a:defRPr lang="uk-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Средний стиль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8A107856-5554-42FB-B03E-39F5DBC370BA}" styleName="Средний стиль 4 — акцент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 styleId="{0505E3EF-67EA-436B-97B2-0124C06EBD24}" styleName="Средний стиль 4 — акцент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3" d="100"/>
          <a:sy n="83" d="100"/>
        </p:scale>
        <p:origin x="614"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3E86077-BF37-45B8-978C-FF272B337563}" type="doc">
      <dgm:prSet loTypeId="urn:microsoft.com/office/officeart/2005/8/layout/orgChart1" loCatId="hierarchy" qsTypeId="urn:microsoft.com/office/officeart/2005/8/quickstyle/simple1" qsCatId="simple" csTypeId="urn:microsoft.com/office/officeart/2005/8/colors/colorful4" csCatId="colorful" phldr="1"/>
      <dgm:spPr/>
      <dgm:t>
        <a:bodyPr/>
        <a:lstStyle/>
        <a:p>
          <a:endParaRPr lang="uk-UA"/>
        </a:p>
      </dgm:t>
    </dgm:pt>
    <dgm:pt modelId="{3D7CC29E-71A2-4E73-BCD2-BC18E12F7B0B}">
      <dgm:prSet phldrT="[Текст]" custT="1"/>
      <dgm:spPr>
        <a:ln>
          <a:solidFill>
            <a:srgbClr val="002060"/>
          </a:solidFill>
        </a:ln>
      </dgm:spPr>
      <dgm:t>
        <a:bodyPr/>
        <a:lstStyle/>
        <a:p>
          <a:r>
            <a:rPr lang="uk-UA" sz="3200" b="0" cap="none" spc="0" dirty="0">
              <a:ln w="0">
                <a:solidFill>
                  <a:schemeClr val="tx1"/>
                </a:solidFill>
              </a:ln>
              <a:solidFill>
                <a:schemeClr val="accent5">
                  <a:lumMod val="50000"/>
                </a:schemeClr>
              </a:solidFill>
              <a:effectLst>
                <a:outerShdw blurRad="38100" dist="19050" dir="2700000" algn="tl" rotWithShape="0">
                  <a:schemeClr val="dk1">
                    <a:alpha val="40000"/>
                  </a:schemeClr>
                </a:outerShdw>
              </a:effectLst>
            </a:rPr>
            <a:t>Тональність</a:t>
          </a:r>
        </a:p>
      </dgm:t>
    </dgm:pt>
    <dgm:pt modelId="{C28F53E0-3072-486A-BD43-63AE6E3198DD}" type="parTrans" cxnId="{A760F5AA-2DCE-4E58-B769-E8C95DA6A326}">
      <dgm:prSet/>
      <dgm:spPr/>
      <dgm:t>
        <a:bodyPr/>
        <a:lstStyle/>
        <a:p>
          <a:endParaRPr lang="uk-UA" b="0" cap="none" spc="0">
            <a:ln w="0"/>
            <a:solidFill>
              <a:schemeClr val="tx1"/>
            </a:solidFill>
            <a:effectLst>
              <a:outerShdw blurRad="38100" dist="19050" dir="2700000" algn="tl" rotWithShape="0">
                <a:schemeClr val="dk1">
                  <a:alpha val="40000"/>
                </a:schemeClr>
              </a:outerShdw>
            </a:effectLst>
          </a:endParaRPr>
        </a:p>
      </dgm:t>
    </dgm:pt>
    <dgm:pt modelId="{55C1443F-E980-4BE0-BE91-88DAF55676C1}" type="sibTrans" cxnId="{A760F5AA-2DCE-4E58-B769-E8C95DA6A326}">
      <dgm:prSet/>
      <dgm:spPr/>
      <dgm:t>
        <a:bodyPr/>
        <a:lstStyle/>
        <a:p>
          <a:endParaRPr lang="uk-UA" b="0" cap="none" spc="0">
            <a:ln w="0"/>
            <a:solidFill>
              <a:schemeClr val="tx1"/>
            </a:solidFill>
            <a:effectLst>
              <a:outerShdw blurRad="38100" dist="19050" dir="2700000" algn="tl" rotWithShape="0">
                <a:schemeClr val="dk1">
                  <a:alpha val="40000"/>
                </a:schemeClr>
              </a:outerShdw>
            </a:effectLst>
          </a:endParaRPr>
        </a:p>
      </dgm:t>
    </dgm:pt>
    <dgm:pt modelId="{9C4DF36B-CA57-4CE7-B48D-561455FB4876}">
      <dgm:prSet phldrT="[Текст]" custT="1"/>
      <dgm:spPr>
        <a:ln>
          <a:solidFill>
            <a:srgbClr val="002060"/>
          </a:solidFill>
        </a:ln>
      </dgm:spPr>
      <dgm:t>
        <a:bodyPr/>
        <a:lstStyle/>
        <a:p>
          <a:r>
            <a:rPr lang="uk-UA" sz="2800" b="0" cap="none" spc="0" dirty="0">
              <a:ln w="0"/>
              <a:solidFill>
                <a:schemeClr val="tx1"/>
              </a:solidFill>
              <a:effectLst>
                <a:outerShdw blurRad="38100" dist="19050" dir="2700000" algn="tl" rotWithShape="0">
                  <a:schemeClr val="dk1">
                    <a:alpha val="40000"/>
                  </a:schemeClr>
                </a:outerShdw>
              </a:effectLst>
            </a:rPr>
            <a:t>Позитивна</a:t>
          </a:r>
        </a:p>
      </dgm:t>
    </dgm:pt>
    <dgm:pt modelId="{26D3E6EA-CA87-4596-BD34-3946CFA4BAFA}" type="parTrans" cxnId="{06FEA6B3-CD98-4B92-8C05-81EF77456C17}">
      <dgm:prSet/>
      <dgm:spPr/>
      <dgm:t>
        <a:bodyPr/>
        <a:lstStyle/>
        <a:p>
          <a:endParaRPr lang="uk-UA" b="0" cap="none" spc="0">
            <a:ln w="0"/>
            <a:solidFill>
              <a:schemeClr val="tx1"/>
            </a:solidFill>
            <a:effectLst>
              <a:outerShdw blurRad="38100" dist="19050" dir="2700000" algn="tl" rotWithShape="0">
                <a:schemeClr val="dk1">
                  <a:alpha val="40000"/>
                </a:schemeClr>
              </a:outerShdw>
            </a:effectLst>
          </a:endParaRPr>
        </a:p>
      </dgm:t>
    </dgm:pt>
    <dgm:pt modelId="{841863CC-62FA-4417-B72B-AE7C470396F2}" type="sibTrans" cxnId="{06FEA6B3-CD98-4B92-8C05-81EF77456C17}">
      <dgm:prSet/>
      <dgm:spPr/>
      <dgm:t>
        <a:bodyPr/>
        <a:lstStyle/>
        <a:p>
          <a:endParaRPr lang="uk-UA" b="0" cap="none" spc="0">
            <a:ln w="0"/>
            <a:solidFill>
              <a:schemeClr val="tx1"/>
            </a:solidFill>
            <a:effectLst>
              <a:outerShdw blurRad="38100" dist="19050" dir="2700000" algn="tl" rotWithShape="0">
                <a:schemeClr val="dk1">
                  <a:alpha val="40000"/>
                </a:schemeClr>
              </a:outerShdw>
            </a:effectLst>
          </a:endParaRPr>
        </a:p>
      </dgm:t>
    </dgm:pt>
    <dgm:pt modelId="{4793A872-C5C7-42D5-A356-5A3F6411036C}">
      <dgm:prSet phldrT="[Текст]"/>
      <dgm:spPr>
        <a:ln>
          <a:solidFill>
            <a:srgbClr val="002060"/>
          </a:solidFill>
        </a:ln>
      </dgm:spPr>
      <dgm:t>
        <a:bodyPr/>
        <a:lstStyle/>
        <a:p>
          <a:r>
            <a:rPr lang="uk-UA" b="0" cap="none" spc="0" dirty="0">
              <a:ln w="0"/>
              <a:solidFill>
                <a:schemeClr val="tx1"/>
              </a:solidFill>
              <a:effectLst>
                <a:outerShdw blurRad="38100" dist="19050" dir="2700000" algn="tl" rotWithShape="0">
                  <a:schemeClr val="dk1">
                    <a:alpha val="40000"/>
                  </a:schemeClr>
                </a:outerShdw>
              </a:effectLst>
            </a:rPr>
            <a:t>Нейтральна</a:t>
          </a:r>
        </a:p>
      </dgm:t>
    </dgm:pt>
    <dgm:pt modelId="{7F9D8250-5B37-491D-BAAA-35F18341DD9F}" type="parTrans" cxnId="{67620074-53E9-49F2-B6C1-28F8CBAE2D3A}">
      <dgm:prSet/>
      <dgm:spPr/>
      <dgm:t>
        <a:bodyPr/>
        <a:lstStyle/>
        <a:p>
          <a:endParaRPr lang="uk-UA" b="0" cap="none" spc="0">
            <a:ln w="0"/>
            <a:solidFill>
              <a:schemeClr val="tx1"/>
            </a:solidFill>
            <a:effectLst>
              <a:outerShdw blurRad="38100" dist="19050" dir="2700000" algn="tl" rotWithShape="0">
                <a:schemeClr val="dk1">
                  <a:alpha val="40000"/>
                </a:schemeClr>
              </a:outerShdw>
            </a:effectLst>
          </a:endParaRPr>
        </a:p>
      </dgm:t>
    </dgm:pt>
    <dgm:pt modelId="{19FC17CB-6676-41AD-8EAD-61C43A7D6A4E}" type="sibTrans" cxnId="{67620074-53E9-49F2-B6C1-28F8CBAE2D3A}">
      <dgm:prSet/>
      <dgm:spPr/>
      <dgm:t>
        <a:bodyPr/>
        <a:lstStyle/>
        <a:p>
          <a:endParaRPr lang="uk-UA" b="0" cap="none" spc="0">
            <a:ln w="0"/>
            <a:solidFill>
              <a:schemeClr val="tx1"/>
            </a:solidFill>
            <a:effectLst>
              <a:outerShdw blurRad="38100" dist="19050" dir="2700000" algn="tl" rotWithShape="0">
                <a:schemeClr val="dk1">
                  <a:alpha val="40000"/>
                </a:schemeClr>
              </a:outerShdw>
            </a:effectLst>
          </a:endParaRPr>
        </a:p>
      </dgm:t>
    </dgm:pt>
    <dgm:pt modelId="{20AC152D-4BAE-4D41-B823-0E5262BE250C}">
      <dgm:prSet phldrT="[Текст]"/>
      <dgm:spPr>
        <a:ln>
          <a:solidFill>
            <a:srgbClr val="002060"/>
          </a:solidFill>
        </a:ln>
      </dgm:spPr>
      <dgm:t>
        <a:bodyPr/>
        <a:lstStyle/>
        <a:p>
          <a:r>
            <a:rPr lang="uk-UA" b="0" cap="none" spc="0" dirty="0">
              <a:ln w="0"/>
              <a:solidFill>
                <a:schemeClr val="tx1"/>
              </a:solidFill>
              <a:effectLst>
                <a:outerShdw blurRad="38100" dist="19050" dir="2700000" algn="tl" rotWithShape="0">
                  <a:schemeClr val="dk1">
                    <a:alpha val="40000"/>
                  </a:schemeClr>
                </a:outerShdw>
              </a:effectLst>
            </a:rPr>
            <a:t>Негативна</a:t>
          </a:r>
        </a:p>
      </dgm:t>
    </dgm:pt>
    <dgm:pt modelId="{9E802B67-AC77-4793-8F64-A6CBBC8A2986}" type="parTrans" cxnId="{1F8EEB6D-F08C-49BA-B796-1AE3EB8EC204}">
      <dgm:prSet/>
      <dgm:spPr/>
      <dgm:t>
        <a:bodyPr/>
        <a:lstStyle/>
        <a:p>
          <a:endParaRPr lang="uk-UA" b="0" cap="none" spc="0">
            <a:ln w="0"/>
            <a:solidFill>
              <a:schemeClr val="tx1"/>
            </a:solidFill>
            <a:effectLst>
              <a:outerShdw blurRad="38100" dist="19050" dir="2700000" algn="tl" rotWithShape="0">
                <a:schemeClr val="dk1">
                  <a:alpha val="40000"/>
                </a:schemeClr>
              </a:outerShdw>
            </a:effectLst>
          </a:endParaRPr>
        </a:p>
      </dgm:t>
    </dgm:pt>
    <dgm:pt modelId="{A5C09A8F-2979-4CDE-B7A5-5AAC2B50FE43}" type="sibTrans" cxnId="{1F8EEB6D-F08C-49BA-B796-1AE3EB8EC204}">
      <dgm:prSet/>
      <dgm:spPr/>
      <dgm:t>
        <a:bodyPr/>
        <a:lstStyle/>
        <a:p>
          <a:endParaRPr lang="uk-UA" b="0" cap="none" spc="0">
            <a:ln w="0"/>
            <a:solidFill>
              <a:schemeClr val="tx1"/>
            </a:solidFill>
            <a:effectLst>
              <a:outerShdw blurRad="38100" dist="19050" dir="2700000" algn="tl" rotWithShape="0">
                <a:schemeClr val="dk1">
                  <a:alpha val="40000"/>
                </a:schemeClr>
              </a:outerShdw>
            </a:effectLst>
          </a:endParaRPr>
        </a:p>
      </dgm:t>
    </dgm:pt>
    <dgm:pt modelId="{56A18871-8859-4F6B-A637-D1D1CE0874BE}" type="pres">
      <dgm:prSet presAssocID="{33E86077-BF37-45B8-978C-FF272B337563}" presName="hierChild1" presStyleCnt="0">
        <dgm:presLayoutVars>
          <dgm:orgChart val="1"/>
          <dgm:chPref val="1"/>
          <dgm:dir/>
          <dgm:animOne val="branch"/>
          <dgm:animLvl val="lvl"/>
          <dgm:resizeHandles/>
        </dgm:presLayoutVars>
      </dgm:prSet>
      <dgm:spPr/>
    </dgm:pt>
    <dgm:pt modelId="{AB04531F-77E7-4242-9F1C-0959942DD97B}" type="pres">
      <dgm:prSet presAssocID="{3D7CC29E-71A2-4E73-BCD2-BC18E12F7B0B}" presName="hierRoot1" presStyleCnt="0">
        <dgm:presLayoutVars>
          <dgm:hierBranch val="init"/>
        </dgm:presLayoutVars>
      </dgm:prSet>
      <dgm:spPr/>
    </dgm:pt>
    <dgm:pt modelId="{B24BFAB2-2082-4A4A-A3D0-C76AE8B567EF}" type="pres">
      <dgm:prSet presAssocID="{3D7CC29E-71A2-4E73-BCD2-BC18E12F7B0B}" presName="rootComposite1" presStyleCnt="0"/>
      <dgm:spPr/>
    </dgm:pt>
    <dgm:pt modelId="{90AD064E-9A6C-4510-9325-53E796A095B0}" type="pres">
      <dgm:prSet presAssocID="{3D7CC29E-71A2-4E73-BCD2-BC18E12F7B0B}" presName="rootText1" presStyleLbl="node0" presStyleIdx="0" presStyleCnt="1" custScaleX="174621" custLinFactNeighborX="1340" custLinFactNeighborY="1758">
        <dgm:presLayoutVars>
          <dgm:chPref val="3"/>
        </dgm:presLayoutVars>
      </dgm:prSet>
      <dgm:spPr/>
    </dgm:pt>
    <dgm:pt modelId="{5C962CC3-D80B-4B04-9F12-1DEA379CDDB0}" type="pres">
      <dgm:prSet presAssocID="{3D7CC29E-71A2-4E73-BCD2-BC18E12F7B0B}" presName="rootConnector1" presStyleLbl="node1" presStyleIdx="0" presStyleCnt="0"/>
      <dgm:spPr/>
    </dgm:pt>
    <dgm:pt modelId="{5EEE97CD-9ABB-4CC0-A0E5-C43B911111B9}" type="pres">
      <dgm:prSet presAssocID="{3D7CC29E-71A2-4E73-BCD2-BC18E12F7B0B}" presName="hierChild2" presStyleCnt="0"/>
      <dgm:spPr/>
    </dgm:pt>
    <dgm:pt modelId="{973D6019-7309-47BD-8857-B751F7CEFC61}" type="pres">
      <dgm:prSet presAssocID="{26D3E6EA-CA87-4596-BD34-3946CFA4BAFA}" presName="Name37" presStyleLbl="parChTrans1D2" presStyleIdx="0" presStyleCnt="3"/>
      <dgm:spPr/>
    </dgm:pt>
    <dgm:pt modelId="{1E2CF125-E23F-40A8-9CBF-00B95062C993}" type="pres">
      <dgm:prSet presAssocID="{9C4DF36B-CA57-4CE7-B48D-561455FB4876}" presName="hierRoot2" presStyleCnt="0">
        <dgm:presLayoutVars>
          <dgm:hierBranch val="init"/>
        </dgm:presLayoutVars>
      </dgm:prSet>
      <dgm:spPr/>
    </dgm:pt>
    <dgm:pt modelId="{9D868471-D297-4032-B3DC-7218D937DCFC}" type="pres">
      <dgm:prSet presAssocID="{9C4DF36B-CA57-4CE7-B48D-561455FB4876}" presName="rootComposite" presStyleCnt="0"/>
      <dgm:spPr/>
    </dgm:pt>
    <dgm:pt modelId="{4C1BCE9A-694B-432D-9544-0BDC6A997C29}" type="pres">
      <dgm:prSet presAssocID="{9C4DF36B-CA57-4CE7-B48D-561455FB4876}" presName="rootText" presStyleLbl="node2" presStyleIdx="0" presStyleCnt="3">
        <dgm:presLayoutVars>
          <dgm:chPref val="3"/>
        </dgm:presLayoutVars>
      </dgm:prSet>
      <dgm:spPr/>
    </dgm:pt>
    <dgm:pt modelId="{68C93A83-FD90-435C-9F8E-0FE8B5EA903C}" type="pres">
      <dgm:prSet presAssocID="{9C4DF36B-CA57-4CE7-B48D-561455FB4876}" presName="rootConnector" presStyleLbl="node2" presStyleIdx="0" presStyleCnt="3"/>
      <dgm:spPr/>
    </dgm:pt>
    <dgm:pt modelId="{656B22E3-CAD6-4A9C-A645-D81AA1CC048B}" type="pres">
      <dgm:prSet presAssocID="{9C4DF36B-CA57-4CE7-B48D-561455FB4876}" presName="hierChild4" presStyleCnt="0"/>
      <dgm:spPr/>
    </dgm:pt>
    <dgm:pt modelId="{C8B1D6BD-E690-4158-8F41-3CDBD3FFD974}" type="pres">
      <dgm:prSet presAssocID="{9C4DF36B-CA57-4CE7-B48D-561455FB4876}" presName="hierChild5" presStyleCnt="0"/>
      <dgm:spPr/>
    </dgm:pt>
    <dgm:pt modelId="{F85C49BF-0B85-4617-A2FD-AA9FE15ADA94}" type="pres">
      <dgm:prSet presAssocID="{7F9D8250-5B37-491D-BAAA-35F18341DD9F}" presName="Name37" presStyleLbl="parChTrans1D2" presStyleIdx="1" presStyleCnt="3"/>
      <dgm:spPr/>
    </dgm:pt>
    <dgm:pt modelId="{26198F2D-A60D-4A25-8CD3-0D16675B7896}" type="pres">
      <dgm:prSet presAssocID="{4793A872-C5C7-42D5-A356-5A3F6411036C}" presName="hierRoot2" presStyleCnt="0">
        <dgm:presLayoutVars>
          <dgm:hierBranch val="init"/>
        </dgm:presLayoutVars>
      </dgm:prSet>
      <dgm:spPr/>
    </dgm:pt>
    <dgm:pt modelId="{7EF72724-43E5-4FA7-BF7F-BD3463267FBF}" type="pres">
      <dgm:prSet presAssocID="{4793A872-C5C7-42D5-A356-5A3F6411036C}" presName="rootComposite" presStyleCnt="0"/>
      <dgm:spPr/>
    </dgm:pt>
    <dgm:pt modelId="{B3D793B1-B304-4E40-9877-A5D2029DF93A}" type="pres">
      <dgm:prSet presAssocID="{4793A872-C5C7-42D5-A356-5A3F6411036C}" presName="rootText" presStyleLbl="node2" presStyleIdx="1" presStyleCnt="3" custLinFactNeighborX="1786" custLinFactNeighborY="29">
        <dgm:presLayoutVars>
          <dgm:chPref val="3"/>
        </dgm:presLayoutVars>
      </dgm:prSet>
      <dgm:spPr/>
    </dgm:pt>
    <dgm:pt modelId="{CA7B3C17-94EB-4D6F-B0AE-6ACD8220B92A}" type="pres">
      <dgm:prSet presAssocID="{4793A872-C5C7-42D5-A356-5A3F6411036C}" presName="rootConnector" presStyleLbl="node2" presStyleIdx="1" presStyleCnt="3"/>
      <dgm:spPr/>
    </dgm:pt>
    <dgm:pt modelId="{0319DF86-9952-4E14-B8A8-08FE0FF78AB0}" type="pres">
      <dgm:prSet presAssocID="{4793A872-C5C7-42D5-A356-5A3F6411036C}" presName="hierChild4" presStyleCnt="0"/>
      <dgm:spPr/>
    </dgm:pt>
    <dgm:pt modelId="{A5DD8203-678F-4D06-AD3D-0F8E7F9D0DAB}" type="pres">
      <dgm:prSet presAssocID="{4793A872-C5C7-42D5-A356-5A3F6411036C}" presName="hierChild5" presStyleCnt="0"/>
      <dgm:spPr/>
    </dgm:pt>
    <dgm:pt modelId="{7FCA66F2-6DA2-418F-93C1-DE1B4904D50F}" type="pres">
      <dgm:prSet presAssocID="{9E802B67-AC77-4793-8F64-A6CBBC8A2986}" presName="Name37" presStyleLbl="parChTrans1D2" presStyleIdx="2" presStyleCnt="3"/>
      <dgm:spPr/>
    </dgm:pt>
    <dgm:pt modelId="{F9831638-8AF7-4EFC-A5C3-F3D26F7397A8}" type="pres">
      <dgm:prSet presAssocID="{20AC152D-4BAE-4D41-B823-0E5262BE250C}" presName="hierRoot2" presStyleCnt="0">
        <dgm:presLayoutVars>
          <dgm:hierBranch val="init"/>
        </dgm:presLayoutVars>
      </dgm:prSet>
      <dgm:spPr/>
    </dgm:pt>
    <dgm:pt modelId="{EA9A3430-A6F7-49D1-9248-AB6C4B3007F7}" type="pres">
      <dgm:prSet presAssocID="{20AC152D-4BAE-4D41-B823-0E5262BE250C}" presName="rootComposite" presStyleCnt="0"/>
      <dgm:spPr/>
    </dgm:pt>
    <dgm:pt modelId="{E37CF1B9-37AC-48D4-8970-D882B1344E69}" type="pres">
      <dgm:prSet presAssocID="{20AC152D-4BAE-4D41-B823-0E5262BE250C}" presName="rootText" presStyleLbl="node2" presStyleIdx="2" presStyleCnt="3">
        <dgm:presLayoutVars>
          <dgm:chPref val="3"/>
        </dgm:presLayoutVars>
      </dgm:prSet>
      <dgm:spPr/>
    </dgm:pt>
    <dgm:pt modelId="{D700F314-DCEE-404A-A5F6-F150D4D84F09}" type="pres">
      <dgm:prSet presAssocID="{20AC152D-4BAE-4D41-B823-0E5262BE250C}" presName="rootConnector" presStyleLbl="node2" presStyleIdx="2" presStyleCnt="3"/>
      <dgm:spPr/>
    </dgm:pt>
    <dgm:pt modelId="{6E5257FB-0E93-47E3-ACE1-37355BF9113C}" type="pres">
      <dgm:prSet presAssocID="{20AC152D-4BAE-4D41-B823-0E5262BE250C}" presName="hierChild4" presStyleCnt="0"/>
      <dgm:spPr/>
    </dgm:pt>
    <dgm:pt modelId="{E4223A7A-548A-4AB3-ABD0-F88B5EAA0624}" type="pres">
      <dgm:prSet presAssocID="{20AC152D-4BAE-4D41-B823-0E5262BE250C}" presName="hierChild5" presStyleCnt="0"/>
      <dgm:spPr/>
    </dgm:pt>
    <dgm:pt modelId="{F599955C-0936-41E4-99FF-7293A54887BB}" type="pres">
      <dgm:prSet presAssocID="{3D7CC29E-71A2-4E73-BCD2-BC18E12F7B0B}" presName="hierChild3" presStyleCnt="0"/>
      <dgm:spPr/>
    </dgm:pt>
  </dgm:ptLst>
  <dgm:cxnLst>
    <dgm:cxn modelId="{99B9DA1D-4DE8-46DA-BF28-35389DC04777}" type="presOf" srcId="{3D7CC29E-71A2-4E73-BCD2-BC18E12F7B0B}" destId="{90AD064E-9A6C-4510-9325-53E796A095B0}" srcOrd="0" destOrd="0" presId="urn:microsoft.com/office/officeart/2005/8/layout/orgChart1"/>
    <dgm:cxn modelId="{17E77B1E-3A5C-4866-B0B3-946CA8A3004D}" type="presOf" srcId="{20AC152D-4BAE-4D41-B823-0E5262BE250C}" destId="{D700F314-DCEE-404A-A5F6-F150D4D84F09}" srcOrd="1" destOrd="0" presId="urn:microsoft.com/office/officeart/2005/8/layout/orgChart1"/>
    <dgm:cxn modelId="{DFC03C41-B6D8-4137-8D0C-4D4C7E555B26}" type="presOf" srcId="{4793A872-C5C7-42D5-A356-5A3F6411036C}" destId="{B3D793B1-B304-4E40-9877-A5D2029DF93A}" srcOrd="0" destOrd="0" presId="urn:microsoft.com/office/officeart/2005/8/layout/orgChart1"/>
    <dgm:cxn modelId="{7C11F543-C875-443C-8DCF-00865D65D9E8}" type="presOf" srcId="{20AC152D-4BAE-4D41-B823-0E5262BE250C}" destId="{E37CF1B9-37AC-48D4-8970-D882B1344E69}" srcOrd="0" destOrd="0" presId="urn:microsoft.com/office/officeart/2005/8/layout/orgChart1"/>
    <dgm:cxn modelId="{1F8EEB6D-F08C-49BA-B796-1AE3EB8EC204}" srcId="{3D7CC29E-71A2-4E73-BCD2-BC18E12F7B0B}" destId="{20AC152D-4BAE-4D41-B823-0E5262BE250C}" srcOrd="2" destOrd="0" parTransId="{9E802B67-AC77-4793-8F64-A6CBBC8A2986}" sibTransId="{A5C09A8F-2979-4CDE-B7A5-5AAC2B50FE43}"/>
    <dgm:cxn modelId="{67620074-53E9-49F2-B6C1-28F8CBAE2D3A}" srcId="{3D7CC29E-71A2-4E73-BCD2-BC18E12F7B0B}" destId="{4793A872-C5C7-42D5-A356-5A3F6411036C}" srcOrd="1" destOrd="0" parTransId="{7F9D8250-5B37-491D-BAAA-35F18341DD9F}" sibTransId="{19FC17CB-6676-41AD-8EAD-61C43A7D6A4E}"/>
    <dgm:cxn modelId="{AA69BE54-DA03-4CC1-A7AC-69ACD19EC164}" type="presOf" srcId="{9C4DF36B-CA57-4CE7-B48D-561455FB4876}" destId="{68C93A83-FD90-435C-9F8E-0FE8B5EA903C}" srcOrd="1" destOrd="0" presId="urn:microsoft.com/office/officeart/2005/8/layout/orgChart1"/>
    <dgm:cxn modelId="{3690B47B-CBE1-4ED0-9748-5B20D0F63400}" type="presOf" srcId="{9C4DF36B-CA57-4CE7-B48D-561455FB4876}" destId="{4C1BCE9A-694B-432D-9544-0BDC6A997C29}" srcOrd="0" destOrd="0" presId="urn:microsoft.com/office/officeart/2005/8/layout/orgChart1"/>
    <dgm:cxn modelId="{68949D7E-211F-46F8-A6D9-3C458F4249F5}" type="presOf" srcId="{7F9D8250-5B37-491D-BAAA-35F18341DD9F}" destId="{F85C49BF-0B85-4617-A2FD-AA9FE15ADA94}" srcOrd="0" destOrd="0" presId="urn:microsoft.com/office/officeart/2005/8/layout/orgChart1"/>
    <dgm:cxn modelId="{25D1648F-DF4F-439C-BE7C-9A0574AB60C8}" type="presOf" srcId="{9E802B67-AC77-4793-8F64-A6CBBC8A2986}" destId="{7FCA66F2-6DA2-418F-93C1-DE1B4904D50F}" srcOrd="0" destOrd="0" presId="urn:microsoft.com/office/officeart/2005/8/layout/orgChart1"/>
    <dgm:cxn modelId="{1BED549F-FD5B-4660-A0B9-1228731E565C}" type="presOf" srcId="{4793A872-C5C7-42D5-A356-5A3F6411036C}" destId="{CA7B3C17-94EB-4D6F-B0AE-6ACD8220B92A}" srcOrd="1" destOrd="0" presId="urn:microsoft.com/office/officeart/2005/8/layout/orgChart1"/>
    <dgm:cxn modelId="{A760F5AA-2DCE-4E58-B769-E8C95DA6A326}" srcId="{33E86077-BF37-45B8-978C-FF272B337563}" destId="{3D7CC29E-71A2-4E73-BCD2-BC18E12F7B0B}" srcOrd="0" destOrd="0" parTransId="{C28F53E0-3072-486A-BD43-63AE6E3198DD}" sibTransId="{55C1443F-E980-4BE0-BE91-88DAF55676C1}"/>
    <dgm:cxn modelId="{121E7AB1-8585-4945-B262-EE8C958D8E60}" type="presOf" srcId="{26D3E6EA-CA87-4596-BD34-3946CFA4BAFA}" destId="{973D6019-7309-47BD-8857-B751F7CEFC61}" srcOrd="0" destOrd="0" presId="urn:microsoft.com/office/officeart/2005/8/layout/orgChart1"/>
    <dgm:cxn modelId="{06FEA6B3-CD98-4B92-8C05-81EF77456C17}" srcId="{3D7CC29E-71A2-4E73-BCD2-BC18E12F7B0B}" destId="{9C4DF36B-CA57-4CE7-B48D-561455FB4876}" srcOrd="0" destOrd="0" parTransId="{26D3E6EA-CA87-4596-BD34-3946CFA4BAFA}" sibTransId="{841863CC-62FA-4417-B72B-AE7C470396F2}"/>
    <dgm:cxn modelId="{5D9390BA-8430-487F-99AF-0B3888D2CE65}" type="presOf" srcId="{33E86077-BF37-45B8-978C-FF272B337563}" destId="{56A18871-8859-4F6B-A637-D1D1CE0874BE}" srcOrd="0" destOrd="0" presId="urn:microsoft.com/office/officeart/2005/8/layout/orgChart1"/>
    <dgm:cxn modelId="{B3AD90D5-D075-4492-911D-8647BBCA61D7}" type="presOf" srcId="{3D7CC29E-71A2-4E73-BCD2-BC18E12F7B0B}" destId="{5C962CC3-D80B-4B04-9F12-1DEA379CDDB0}" srcOrd="1" destOrd="0" presId="urn:microsoft.com/office/officeart/2005/8/layout/orgChart1"/>
    <dgm:cxn modelId="{2DB5E36B-FE23-4B01-B93C-52DEAB5C5548}" type="presParOf" srcId="{56A18871-8859-4F6B-A637-D1D1CE0874BE}" destId="{AB04531F-77E7-4242-9F1C-0959942DD97B}" srcOrd="0" destOrd="0" presId="urn:microsoft.com/office/officeart/2005/8/layout/orgChart1"/>
    <dgm:cxn modelId="{A5375812-D401-477F-A986-CFC0BE00DFAA}" type="presParOf" srcId="{AB04531F-77E7-4242-9F1C-0959942DD97B}" destId="{B24BFAB2-2082-4A4A-A3D0-C76AE8B567EF}" srcOrd="0" destOrd="0" presId="urn:microsoft.com/office/officeart/2005/8/layout/orgChart1"/>
    <dgm:cxn modelId="{18635A71-0650-44F2-928E-B85937C04528}" type="presParOf" srcId="{B24BFAB2-2082-4A4A-A3D0-C76AE8B567EF}" destId="{90AD064E-9A6C-4510-9325-53E796A095B0}" srcOrd="0" destOrd="0" presId="urn:microsoft.com/office/officeart/2005/8/layout/orgChart1"/>
    <dgm:cxn modelId="{8B0B8653-9140-4285-AFF0-440CBC3A50EB}" type="presParOf" srcId="{B24BFAB2-2082-4A4A-A3D0-C76AE8B567EF}" destId="{5C962CC3-D80B-4B04-9F12-1DEA379CDDB0}" srcOrd="1" destOrd="0" presId="urn:microsoft.com/office/officeart/2005/8/layout/orgChart1"/>
    <dgm:cxn modelId="{52ACDFE8-A4EB-4890-9193-2B8ED2C549E9}" type="presParOf" srcId="{AB04531F-77E7-4242-9F1C-0959942DD97B}" destId="{5EEE97CD-9ABB-4CC0-A0E5-C43B911111B9}" srcOrd="1" destOrd="0" presId="urn:microsoft.com/office/officeart/2005/8/layout/orgChart1"/>
    <dgm:cxn modelId="{8F2EAD20-4BE9-48E5-99B0-77FE42DF33C1}" type="presParOf" srcId="{5EEE97CD-9ABB-4CC0-A0E5-C43B911111B9}" destId="{973D6019-7309-47BD-8857-B751F7CEFC61}" srcOrd="0" destOrd="0" presId="urn:microsoft.com/office/officeart/2005/8/layout/orgChart1"/>
    <dgm:cxn modelId="{6024687C-C4CE-4A72-A195-9F70053D4C5D}" type="presParOf" srcId="{5EEE97CD-9ABB-4CC0-A0E5-C43B911111B9}" destId="{1E2CF125-E23F-40A8-9CBF-00B95062C993}" srcOrd="1" destOrd="0" presId="urn:microsoft.com/office/officeart/2005/8/layout/orgChart1"/>
    <dgm:cxn modelId="{65AD8833-39EC-4E01-9E11-200109244683}" type="presParOf" srcId="{1E2CF125-E23F-40A8-9CBF-00B95062C993}" destId="{9D868471-D297-4032-B3DC-7218D937DCFC}" srcOrd="0" destOrd="0" presId="urn:microsoft.com/office/officeart/2005/8/layout/orgChart1"/>
    <dgm:cxn modelId="{2FB7681A-8B77-4BE9-A2E3-595B29A08B1A}" type="presParOf" srcId="{9D868471-D297-4032-B3DC-7218D937DCFC}" destId="{4C1BCE9A-694B-432D-9544-0BDC6A997C29}" srcOrd="0" destOrd="0" presId="urn:microsoft.com/office/officeart/2005/8/layout/orgChart1"/>
    <dgm:cxn modelId="{13FC12E0-EEF3-4C17-8B4D-0F47A8F1034A}" type="presParOf" srcId="{9D868471-D297-4032-B3DC-7218D937DCFC}" destId="{68C93A83-FD90-435C-9F8E-0FE8B5EA903C}" srcOrd="1" destOrd="0" presId="urn:microsoft.com/office/officeart/2005/8/layout/orgChart1"/>
    <dgm:cxn modelId="{461D3F3F-F665-49E9-8C07-D8CF5B425DC6}" type="presParOf" srcId="{1E2CF125-E23F-40A8-9CBF-00B95062C993}" destId="{656B22E3-CAD6-4A9C-A645-D81AA1CC048B}" srcOrd="1" destOrd="0" presId="urn:microsoft.com/office/officeart/2005/8/layout/orgChart1"/>
    <dgm:cxn modelId="{5D486210-7D17-41A3-B07D-EE56F0B71975}" type="presParOf" srcId="{1E2CF125-E23F-40A8-9CBF-00B95062C993}" destId="{C8B1D6BD-E690-4158-8F41-3CDBD3FFD974}" srcOrd="2" destOrd="0" presId="urn:microsoft.com/office/officeart/2005/8/layout/orgChart1"/>
    <dgm:cxn modelId="{E155D231-D946-47AF-8EB9-A51558DA3C34}" type="presParOf" srcId="{5EEE97CD-9ABB-4CC0-A0E5-C43B911111B9}" destId="{F85C49BF-0B85-4617-A2FD-AA9FE15ADA94}" srcOrd="2" destOrd="0" presId="urn:microsoft.com/office/officeart/2005/8/layout/orgChart1"/>
    <dgm:cxn modelId="{1F3B4D29-7A0B-471D-B5EE-D0471C4FDEB1}" type="presParOf" srcId="{5EEE97CD-9ABB-4CC0-A0E5-C43B911111B9}" destId="{26198F2D-A60D-4A25-8CD3-0D16675B7896}" srcOrd="3" destOrd="0" presId="urn:microsoft.com/office/officeart/2005/8/layout/orgChart1"/>
    <dgm:cxn modelId="{5D389EA4-F852-4A4B-9533-5936E41C51EC}" type="presParOf" srcId="{26198F2D-A60D-4A25-8CD3-0D16675B7896}" destId="{7EF72724-43E5-4FA7-BF7F-BD3463267FBF}" srcOrd="0" destOrd="0" presId="urn:microsoft.com/office/officeart/2005/8/layout/orgChart1"/>
    <dgm:cxn modelId="{AA977EA1-1501-4BE9-84B2-EDCBA5CB68D2}" type="presParOf" srcId="{7EF72724-43E5-4FA7-BF7F-BD3463267FBF}" destId="{B3D793B1-B304-4E40-9877-A5D2029DF93A}" srcOrd="0" destOrd="0" presId="urn:microsoft.com/office/officeart/2005/8/layout/orgChart1"/>
    <dgm:cxn modelId="{DD827EA3-8980-4811-A9D9-7B6A9E237459}" type="presParOf" srcId="{7EF72724-43E5-4FA7-BF7F-BD3463267FBF}" destId="{CA7B3C17-94EB-4D6F-B0AE-6ACD8220B92A}" srcOrd="1" destOrd="0" presId="urn:microsoft.com/office/officeart/2005/8/layout/orgChart1"/>
    <dgm:cxn modelId="{B3716F49-0118-4BCF-9C68-5EA22D372284}" type="presParOf" srcId="{26198F2D-A60D-4A25-8CD3-0D16675B7896}" destId="{0319DF86-9952-4E14-B8A8-08FE0FF78AB0}" srcOrd="1" destOrd="0" presId="urn:microsoft.com/office/officeart/2005/8/layout/orgChart1"/>
    <dgm:cxn modelId="{17AD1193-B1EA-485E-8949-30BBAEC28827}" type="presParOf" srcId="{26198F2D-A60D-4A25-8CD3-0D16675B7896}" destId="{A5DD8203-678F-4D06-AD3D-0F8E7F9D0DAB}" srcOrd="2" destOrd="0" presId="urn:microsoft.com/office/officeart/2005/8/layout/orgChart1"/>
    <dgm:cxn modelId="{FD06AE6E-39D5-47A6-9C4A-BDE98FE9BFB0}" type="presParOf" srcId="{5EEE97CD-9ABB-4CC0-A0E5-C43B911111B9}" destId="{7FCA66F2-6DA2-418F-93C1-DE1B4904D50F}" srcOrd="4" destOrd="0" presId="urn:microsoft.com/office/officeart/2005/8/layout/orgChart1"/>
    <dgm:cxn modelId="{E3229153-F4B3-4651-9C8E-244AB36C5BFC}" type="presParOf" srcId="{5EEE97CD-9ABB-4CC0-A0E5-C43B911111B9}" destId="{F9831638-8AF7-4EFC-A5C3-F3D26F7397A8}" srcOrd="5" destOrd="0" presId="urn:microsoft.com/office/officeart/2005/8/layout/orgChart1"/>
    <dgm:cxn modelId="{5BEC2D7A-1171-43BA-AB97-BDC5CC3A09EC}" type="presParOf" srcId="{F9831638-8AF7-4EFC-A5C3-F3D26F7397A8}" destId="{EA9A3430-A6F7-49D1-9248-AB6C4B3007F7}" srcOrd="0" destOrd="0" presId="urn:microsoft.com/office/officeart/2005/8/layout/orgChart1"/>
    <dgm:cxn modelId="{FEF5A2A6-DC73-46FF-BED7-8354C831837A}" type="presParOf" srcId="{EA9A3430-A6F7-49D1-9248-AB6C4B3007F7}" destId="{E37CF1B9-37AC-48D4-8970-D882B1344E69}" srcOrd="0" destOrd="0" presId="urn:microsoft.com/office/officeart/2005/8/layout/orgChart1"/>
    <dgm:cxn modelId="{99358242-6C8E-42D3-8A2A-59EA7533979D}" type="presParOf" srcId="{EA9A3430-A6F7-49D1-9248-AB6C4B3007F7}" destId="{D700F314-DCEE-404A-A5F6-F150D4D84F09}" srcOrd="1" destOrd="0" presId="urn:microsoft.com/office/officeart/2005/8/layout/orgChart1"/>
    <dgm:cxn modelId="{775FD42E-3995-49AD-A501-17F089374114}" type="presParOf" srcId="{F9831638-8AF7-4EFC-A5C3-F3D26F7397A8}" destId="{6E5257FB-0E93-47E3-ACE1-37355BF9113C}" srcOrd="1" destOrd="0" presId="urn:microsoft.com/office/officeart/2005/8/layout/orgChart1"/>
    <dgm:cxn modelId="{252C5CCC-972A-43B3-9C28-E38071CF3FA8}" type="presParOf" srcId="{F9831638-8AF7-4EFC-A5C3-F3D26F7397A8}" destId="{E4223A7A-548A-4AB3-ABD0-F88B5EAA0624}" srcOrd="2" destOrd="0" presId="urn:microsoft.com/office/officeart/2005/8/layout/orgChart1"/>
    <dgm:cxn modelId="{E52F630A-1206-415B-8A03-1B1B05F6A37F}" type="presParOf" srcId="{AB04531F-77E7-4242-9F1C-0959942DD97B}" destId="{F599955C-0936-41E4-99FF-7293A54887BB}" srcOrd="2" destOrd="0" presId="urn:microsoft.com/office/officeart/2005/8/layout/orgChart1"/>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FCA66F2-6DA2-418F-93C1-DE1B4904D50F}">
      <dsp:nvSpPr>
        <dsp:cNvPr id="0" name=""/>
        <dsp:cNvSpPr/>
      </dsp:nvSpPr>
      <dsp:spPr>
        <a:xfrm>
          <a:off x="4931549" y="1011674"/>
          <a:ext cx="2378638" cy="399971"/>
        </a:xfrm>
        <a:custGeom>
          <a:avLst/>
          <a:gdLst/>
          <a:ahLst/>
          <a:cxnLst/>
          <a:rect l="0" t="0" r="0" b="0"/>
          <a:pathLst>
            <a:path>
              <a:moveTo>
                <a:pt x="0" y="0"/>
              </a:moveTo>
              <a:lnTo>
                <a:pt x="0" y="191249"/>
              </a:lnTo>
              <a:lnTo>
                <a:pt x="2378638" y="191249"/>
              </a:lnTo>
              <a:lnTo>
                <a:pt x="2378638" y="399971"/>
              </a:lnTo>
            </a:path>
          </a:pathLst>
        </a:custGeom>
        <a:noFill/>
        <a:ln w="12700" cap="flat" cmpd="sng" algn="ctr">
          <a:solidFill>
            <a:schemeClr val="accent5">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F85C49BF-0B85-4617-A2FD-AA9FE15ADA94}">
      <dsp:nvSpPr>
        <dsp:cNvPr id="0" name=""/>
        <dsp:cNvSpPr/>
      </dsp:nvSpPr>
      <dsp:spPr>
        <a:xfrm>
          <a:off x="4885829" y="1011674"/>
          <a:ext cx="91440" cy="400257"/>
        </a:xfrm>
        <a:custGeom>
          <a:avLst/>
          <a:gdLst/>
          <a:ahLst/>
          <a:cxnLst/>
          <a:rect l="0" t="0" r="0" b="0"/>
          <a:pathLst>
            <a:path>
              <a:moveTo>
                <a:pt x="45720" y="0"/>
              </a:moveTo>
              <a:lnTo>
                <a:pt x="45720" y="191535"/>
              </a:lnTo>
              <a:lnTo>
                <a:pt x="54585" y="191535"/>
              </a:lnTo>
              <a:lnTo>
                <a:pt x="54585" y="400257"/>
              </a:lnTo>
            </a:path>
          </a:pathLst>
        </a:custGeom>
        <a:noFill/>
        <a:ln w="12700" cap="flat" cmpd="sng" algn="ctr">
          <a:solidFill>
            <a:schemeClr val="accent5">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973D6019-7309-47BD-8857-B751F7CEFC61}">
      <dsp:nvSpPr>
        <dsp:cNvPr id="0" name=""/>
        <dsp:cNvSpPr/>
      </dsp:nvSpPr>
      <dsp:spPr>
        <a:xfrm>
          <a:off x="2499637" y="1011674"/>
          <a:ext cx="2431912" cy="399971"/>
        </a:xfrm>
        <a:custGeom>
          <a:avLst/>
          <a:gdLst/>
          <a:ahLst/>
          <a:cxnLst/>
          <a:rect l="0" t="0" r="0" b="0"/>
          <a:pathLst>
            <a:path>
              <a:moveTo>
                <a:pt x="2431912" y="0"/>
              </a:moveTo>
              <a:lnTo>
                <a:pt x="2431912" y="191249"/>
              </a:lnTo>
              <a:lnTo>
                <a:pt x="0" y="191249"/>
              </a:lnTo>
              <a:lnTo>
                <a:pt x="0" y="399971"/>
              </a:lnTo>
            </a:path>
          </a:pathLst>
        </a:custGeom>
        <a:noFill/>
        <a:ln w="12700" cap="flat" cmpd="sng" algn="ctr">
          <a:solidFill>
            <a:schemeClr val="accent5">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90AD064E-9A6C-4510-9325-53E796A095B0}">
      <dsp:nvSpPr>
        <dsp:cNvPr id="0" name=""/>
        <dsp:cNvSpPr/>
      </dsp:nvSpPr>
      <dsp:spPr>
        <a:xfrm>
          <a:off x="3195964" y="17759"/>
          <a:ext cx="3471170" cy="993915"/>
        </a:xfrm>
        <a:prstGeom prst="rect">
          <a:avLst/>
        </a:prstGeom>
        <a:solidFill>
          <a:schemeClr val="accent3">
            <a:hueOff val="0"/>
            <a:satOff val="0"/>
            <a:lumOff val="0"/>
            <a:alphaOff val="0"/>
          </a:schemeClr>
        </a:solidFill>
        <a:ln w="12700" cap="flat" cmpd="sng" algn="ctr">
          <a:solidFill>
            <a:srgbClr val="002060"/>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marL="0" lvl="0" indent="0" algn="ctr" defTabSz="1422400">
            <a:lnSpc>
              <a:spcPct val="90000"/>
            </a:lnSpc>
            <a:spcBef>
              <a:spcPct val="0"/>
            </a:spcBef>
            <a:spcAft>
              <a:spcPct val="35000"/>
            </a:spcAft>
            <a:buNone/>
          </a:pPr>
          <a:r>
            <a:rPr lang="uk-UA" sz="3200" b="0" kern="1200" cap="none" spc="0" dirty="0">
              <a:ln w="0">
                <a:solidFill>
                  <a:schemeClr val="tx1"/>
                </a:solidFill>
              </a:ln>
              <a:solidFill>
                <a:schemeClr val="accent5">
                  <a:lumMod val="50000"/>
                </a:schemeClr>
              </a:solidFill>
              <a:effectLst>
                <a:outerShdw blurRad="38100" dist="19050" dir="2700000" algn="tl" rotWithShape="0">
                  <a:schemeClr val="dk1">
                    <a:alpha val="40000"/>
                  </a:schemeClr>
                </a:outerShdw>
              </a:effectLst>
            </a:rPr>
            <a:t>Тональність</a:t>
          </a:r>
        </a:p>
      </dsp:txBody>
      <dsp:txXfrm>
        <a:off x="3195964" y="17759"/>
        <a:ext cx="3471170" cy="993915"/>
      </dsp:txXfrm>
    </dsp:sp>
    <dsp:sp modelId="{4C1BCE9A-694B-432D-9544-0BDC6A997C29}">
      <dsp:nvSpPr>
        <dsp:cNvPr id="0" name=""/>
        <dsp:cNvSpPr/>
      </dsp:nvSpPr>
      <dsp:spPr>
        <a:xfrm>
          <a:off x="1505722" y="1411646"/>
          <a:ext cx="1987830" cy="993915"/>
        </a:xfrm>
        <a:prstGeom prst="rect">
          <a:avLst/>
        </a:prstGeom>
        <a:solidFill>
          <a:schemeClr val="accent5">
            <a:hueOff val="0"/>
            <a:satOff val="0"/>
            <a:lumOff val="0"/>
            <a:alphaOff val="0"/>
          </a:schemeClr>
        </a:solidFill>
        <a:ln w="12700" cap="flat" cmpd="sng" algn="ctr">
          <a:solidFill>
            <a:srgbClr val="002060"/>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marL="0" lvl="0" indent="0" algn="ctr" defTabSz="1244600">
            <a:lnSpc>
              <a:spcPct val="90000"/>
            </a:lnSpc>
            <a:spcBef>
              <a:spcPct val="0"/>
            </a:spcBef>
            <a:spcAft>
              <a:spcPct val="35000"/>
            </a:spcAft>
            <a:buNone/>
          </a:pPr>
          <a:r>
            <a:rPr lang="uk-UA" sz="2800" b="0" kern="1200" cap="none" spc="0" dirty="0">
              <a:ln w="0"/>
              <a:solidFill>
                <a:schemeClr val="tx1"/>
              </a:solidFill>
              <a:effectLst>
                <a:outerShdw blurRad="38100" dist="19050" dir="2700000" algn="tl" rotWithShape="0">
                  <a:schemeClr val="dk1">
                    <a:alpha val="40000"/>
                  </a:schemeClr>
                </a:outerShdw>
              </a:effectLst>
            </a:rPr>
            <a:t>Позитивна</a:t>
          </a:r>
        </a:p>
      </dsp:txBody>
      <dsp:txXfrm>
        <a:off x="1505722" y="1411646"/>
        <a:ext cx="1987830" cy="993915"/>
      </dsp:txXfrm>
    </dsp:sp>
    <dsp:sp modelId="{B3D793B1-B304-4E40-9877-A5D2029DF93A}">
      <dsp:nvSpPr>
        <dsp:cNvPr id="0" name=""/>
        <dsp:cNvSpPr/>
      </dsp:nvSpPr>
      <dsp:spPr>
        <a:xfrm>
          <a:off x="3946500" y="1411932"/>
          <a:ext cx="1987830" cy="993915"/>
        </a:xfrm>
        <a:prstGeom prst="rect">
          <a:avLst/>
        </a:prstGeom>
        <a:solidFill>
          <a:schemeClr val="accent5">
            <a:hueOff val="0"/>
            <a:satOff val="0"/>
            <a:lumOff val="0"/>
            <a:alphaOff val="0"/>
          </a:schemeClr>
        </a:solidFill>
        <a:ln w="12700" cap="flat" cmpd="sng" algn="ctr">
          <a:solidFill>
            <a:srgbClr val="002060"/>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9050" tIns="19050" rIns="19050" bIns="19050" numCol="1" spcCol="1270" anchor="ctr" anchorCtr="0">
          <a:noAutofit/>
        </a:bodyPr>
        <a:lstStyle/>
        <a:p>
          <a:pPr marL="0" lvl="0" indent="0" algn="ctr" defTabSz="1333500">
            <a:lnSpc>
              <a:spcPct val="90000"/>
            </a:lnSpc>
            <a:spcBef>
              <a:spcPct val="0"/>
            </a:spcBef>
            <a:spcAft>
              <a:spcPct val="35000"/>
            </a:spcAft>
            <a:buNone/>
          </a:pPr>
          <a:r>
            <a:rPr lang="uk-UA" sz="3000" b="0" kern="1200" cap="none" spc="0" dirty="0">
              <a:ln w="0"/>
              <a:solidFill>
                <a:schemeClr val="tx1"/>
              </a:solidFill>
              <a:effectLst>
                <a:outerShdw blurRad="38100" dist="19050" dir="2700000" algn="tl" rotWithShape="0">
                  <a:schemeClr val="dk1">
                    <a:alpha val="40000"/>
                  </a:schemeClr>
                </a:outerShdw>
              </a:effectLst>
            </a:rPr>
            <a:t>Нейтральна</a:t>
          </a:r>
        </a:p>
      </dsp:txBody>
      <dsp:txXfrm>
        <a:off x="3946500" y="1411932"/>
        <a:ext cx="1987830" cy="993915"/>
      </dsp:txXfrm>
    </dsp:sp>
    <dsp:sp modelId="{E37CF1B9-37AC-48D4-8970-D882B1344E69}">
      <dsp:nvSpPr>
        <dsp:cNvPr id="0" name=""/>
        <dsp:cNvSpPr/>
      </dsp:nvSpPr>
      <dsp:spPr>
        <a:xfrm>
          <a:off x="6316272" y="1411646"/>
          <a:ext cx="1987830" cy="993915"/>
        </a:xfrm>
        <a:prstGeom prst="rect">
          <a:avLst/>
        </a:prstGeom>
        <a:solidFill>
          <a:schemeClr val="accent5">
            <a:hueOff val="0"/>
            <a:satOff val="0"/>
            <a:lumOff val="0"/>
            <a:alphaOff val="0"/>
          </a:schemeClr>
        </a:solidFill>
        <a:ln w="12700" cap="flat" cmpd="sng" algn="ctr">
          <a:solidFill>
            <a:srgbClr val="002060"/>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9050" tIns="19050" rIns="19050" bIns="19050" numCol="1" spcCol="1270" anchor="ctr" anchorCtr="0">
          <a:noAutofit/>
        </a:bodyPr>
        <a:lstStyle/>
        <a:p>
          <a:pPr marL="0" lvl="0" indent="0" algn="ctr" defTabSz="1333500">
            <a:lnSpc>
              <a:spcPct val="90000"/>
            </a:lnSpc>
            <a:spcBef>
              <a:spcPct val="0"/>
            </a:spcBef>
            <a:spcAft>
              <a:spcPct val="35000"/>
            </a:spcAft>
            <a:buNone/>
          </a:pPr>
          <a:r>
            <a:rPr lang="uk-UA" sz="3000" b="0" kern="1200" cap="none" spc="0" dirty="0">
              <a:ln w="0"/>
              <a:solidFill>
                <a:schemeClr val="tx1"/>
              </a:solidFill>
              <a:effectLst>
                <a:outerShdw blurRad="38100" dist="19050" dir="2700000" algn="tl" rotWithShape="0">
                  <a:schemeClr val="dk1">
                    <a:alpha val="40000"/>
                  </a:schemeClr>
                </a:outerShdw>
              </a:effectLst>
            </a:rPr>
            <a:t>Негативна</a:t>
          </a:r>
        </a:p>
      </dsp:txBody>
      <dsp:txXfrm>
        <a:off x="6316272" y="1411646"/>
        <a:ext cx="1987830" cy="993915"/>
      </dsp:txXfrm>
    </dsp:sp>
  </dsp:spTree>
</dsp:drawing>
</file>

<file path=ppt/diagrams/layout1.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524000" y="1122363"/>
            <a:ext cx="9144000" cy="2387600"/>
          </a:xfrm>
        </p:spPr>
        <p:txBody>
          <a:bodyPr anchor="b"/>
          <a:lstStyle>
            <a:lvl1pPr algn="ctr">
              <a:defRPr sz="6000"/>
            </a:lvl1pPr>
          </a:lstStyle>
          <a:p>
            <a:r>
              <a:rPr lang="ru-RU"/>
              <a:t>Образец заголовка</a:t>
            </a:r>
            <a:endParaRPr lang="uk-UA"/>
          </a:p>
        </p:txBody>
      </p:sp>
      <p:sp>
        <p:nvSpPr>
          <p:cNvPr id="3" name="Подзаголовок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a:t>Образец подзаголовка</a:t>
            </a:r>
            <a:endParaRPr lang="uk-UA"/>
          </a:p>
        </p:txBody>
      </p:sp>
      <p:sp>
        <p:nvSpPr>
          <p:cNvPr id="4" name="Дата 3"/>
          <p:cNvSpPr>
            <a:spLocks noGrp="1"/>
          </p:cNvSpPr>
          <p:nvPr>
            <p:ph type="dt" sz="half" idx="10"/>
          </p:nvPr>
        </p:nvSpPr>
        <p:spPr/>
        <p:txBody>
          <a:bodyPr/>
          <a:lstStyle/>
          <a:p>
            <a:fld id="{7A3BBD7D-1836-4F4B-812F-BB696DC6A033}" type="datetimeFigureOut">
              <a:rPr lang="uk-UA" smtClean="0"/>
              <a:t>14.11.2025</a:t>
            </a:fld>
            <a:endParaRPr lang="uk-UA"/>
          </a:p>
        </p:txBody>
      </p:sp>
      <p:sp>
        <p:nvSpPr>
          <p:cNvPr id="5" name="Нижний колонтитул 4"/>
          <p:cNvSpPr>
            <a:spLocks noGrp="1"/>
          </p:cNvSpPr>
          <p:nvPr>
            <p:ph type="ftr" sz="quarter" idx="11"/>
          </p:nvPr>
        </p:nvSpPr>
        <p:spPr/>
        <p:txBody>
          <a:bodyPr/>
          <a:lstStyle/>
          <a:p>
            <a:endParaRPr lang="uk-UA"/>
          </a:p>
        </p:txBody>
      </p:sp>
      <p:sp>
        <p:nvSpPr>
          <p:cNvPr id="6" name="Номер слайда 5"/>
          <p:cNvSpPr>
            <a:spLocks noGrp="1"/>
          </p:cNvSpPr>
          <p:nvPr>
            <p:ph type="sldNum" sz="quarter" idx="12"/>
          </p:nvPr>
        </p:nvSpPr>
        <p:spPr/>
        <p:txBody>
          <a:bodyPr/>
          <a:lstStyle/>
          <a:p>
            <a:fld id="{9DF2731F-C5C2-4B06-B77E-664E43B13560}" type="slidenum">
              <a:rPr lang="uk-UA" smtClean="0"/>
              <a:t>‹№›</a:t>
            </a:fld>
            <a:endParaRPr lang="uk-UA"/>
          </a:p>
        </p:txBody>
      </p:sp>
    </p:spTree>
    <p:extLst>
      <p:ext uri="{BB962C8B-B14F-4D97-AF65-F5344CB8AC3E}">
        <p14:creationId xmlns:p14="http://schemas.microsoft.com/office/powerpoint/2010/main" val="229208346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endParaRPr lang="uk-UA"/>
          </a:p>
        </p:txBody>
      </p:sp>
      <p:sp>
        <p:nvSpPr>
          <p:cNvPr id="3" name="Вертикальный текст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uk-UA"/>
          </a:p>
        </p:txBody>
      </p:sp>
      <p:sp>
        <p:nvSpPr>
          <p:cNvPr id="4" name="Дата 3"/>
          <p:cNvSpPr>
            <a:spLocks noGrp="1"/>
          </p:cNvSpPr>
          <p:nvPr>
            <p:ph type="dt" sz="half" idx="10"/>
          </p:nvPr>
        </p:nvSpPr>
        <p:spPr/>
        <p:txBody>
          <a:bodyPr/>
          <a:lstStyle/>
          <a:p>
            <a:fld id="{7A3BBD7D-1836-4F4B-812F-BB696DC6A033}" type="datetimeFigureOut">
              <a:rPr lang="uk-UA" smtClean="0"/>
              <a:t>14.11.2025</a:t>
            </a:fld>
            <a:endParaRPr lang="uk-UA"/>
          </a:p>
        </p:txBody>
      </p:sp>
      <p:sp>
        <p:nvSpPr>
          <p:cNvPr id="5" name="Нижний колонтитул 4"/>
          <p:cNvSpPr>
            <a:spLocks noGrp="1"/>
          </p:cNvSpPr>
          <p:nvPr>
            <p:ph type="ftr" sz="quarter" idx="11"/>
          </p:nvPr>
        </p:nvSpPr>
        <p:spPr/>
        <p:txBody>
          <a:bodyPr/>
          <a:lstStyle/>
          <a:p>
            <a:endParaRPr lang="uk-UA"/>
          </a:p>
        </p:txBody>
      </p:sp>
      <p:sp>
        <p:nvSpPr>
          <p:cNvPr id="6" name="Номер слайда 5"/>
          <p:cNvSpPr>
            <a:spLocks noGrp="1"/>
          </p:cNvSpPr>
          <p:nvPr>
            <p:ph type="sldNum" sz="quarter" idx="12"/>
          </p:nvPr>
        </p:nvSpPr>
        <p:spPr/>
        <p:txBody>
          <a:bodyPr/>
          <a:lstStyle/>
          <a:p>
            <a:fld id="{9DF2731F-C5C2-4B06-B77E-664E43B13560}" type="slidenum">
              <a:rPr lang="uk-UA" smtClean="0"/>
              <a:t>‹№›</a:t>
            </a:fld>
            <a:endParaRPr lang="uk-UA"/>
          </a:p>
        </p:txBody>
      </p:sp>
    </p:spTree>
    <p:extLst>
      <p:ext uri="{BB962C8B-B14F-4D97-AF65-F5344CB8AC3E}">
        <p14:creationId xmlns:p14="http://schemas.microsoft.com/office/powerpoint/2010/main" val="317358145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8724900" y="365125"/>
            <a:ext cx="2628900" cy="5811838"/>
          </a:xfrm>
        </p:spPr>
        <p:txBody>
          <a:bodyPr vert="eaVert"/>
          <a:lstStyle/>
          <a:p>
            <a:r>
              <a:rPr lang="ru-RU"/>
              <a:t>Образец заголовка</a:t>
            </a:r>
            <a:endParaRPr lang="uk-UA"/>
          </a:p>
        </p:txBody>
      </p:sp>
      <p:sp>
        <p:nvSpPr>
          <p:cNvPr id="3" name="Вертикальный текст 2"/>
          <p:cNvSpPr>
            <a:spLocks noGrp="1"/>
          </p:cNvSpPr>
          <p:nvPr>
            <p:ph type="body" orient="vert" idx="1"/>
          </p:nvPr>
        </p:nvSpPr>
        <p:spPr>
          <a:xfrm>
            <a:off x="838200" y="365125"/>
            <a:ext cx="7734300" cy="5811838"/>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uk-UA"/>
          </a:p>
        </p:txBody>
      </p:sp>
      <p:sp>
        <p:nvSpPr>
          <p:cNvPr id="4" name="Дата 3"/>
          <p:cNvSpPr>
            <a:spLocks noGrp="1"/>
          </p:cNvSpPr>
          <p:nvPr>
            <p:ph type="dt" sz="half" idx="10"/>
          </p:nvPr>
        </p:nvSpPr>
        <p:spPr/>
        <p:txBody>
          <a:bodyPr/>
          <a:lstStyle/>
          <a:p>
            <a:fld id="{7A3BBD7D-1836-4F4B-812F-BB696DC6A033}" type="datetimeFigureOut">
              <a:rPr lang="uk-UA" smtClean="0"/>
              <a:t>14.11.2025</a:t>
            </a:fld>
            <a:endParaRPr lang="uk-UA"/>
          </a:p>
        </p:txBody>
      </p:sp>
      <p:sp>
        <p:nvSpPr>
          <p:cNvPr id="5" name="Нижний колонтитул 4"/>
          <p:cNvSpPr>
            <a:spLocks noGrp="1"/>
          </p:cNvSpPr>
          <p:nvPr>
            <p:ph type="ftr" sz="quarter" idx="11"/>
          </p:nvPr>
        </p:nvSpPr>
        <p:spPr/>
        <p:txBody>
          <a:bodyPr/>
          <a:lstStyle/>
          <a:p>
            <a:endParaRPr lang="uk-UA"/>
          </a:p>
        </p:txBody>
      </p:sp>
      <p:sp>
        <p:nvSpPr>
          <p:cNvPr id="6" name="Номер слайда 5"/>
          <p:cNvSpPr>
            <a:spLocks noGrp="1"/>
          </p:cNvSpPr>
          <p:nvPr>
            <p:ph type="sldNum" sz="quarter" idx="12"/>
          </p:nvPr>
        </p:nvSpPr>
        <p:spPr/>
        <p:txBody>
          <a:bodyPr/>
          <a:lstStyle/>
          <a:p>
            <a:fld id="{9DF2731F-C5C2-4B06-B77E-664E43B13560}" type="slidenum">
              <a:rPr lang="uk-UA" smtClean="0"/>
              <a:t>‹№›</a:t>
            </a:fld>
            <a:endParaRPr lang="uk-UA"/>
          </a:p>
        </p:txBody>
      </p:sp>
    </p:spTree>
    <p:extLst>
      <p:ext uri="{BB962C8B-B14F-4D97-AF65-F5344CB8AC3E}">
        <p14:creationId xmlns:p14="http://schemas.microsoft.com/office/powerpoint/2010/main" val="28996811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endParaRPr lang="uk-UA"/>
          </a:p>
        </p:txBody>
      </p:sp>
      <p:sp>
        <p:nvSpPr>
          <p:cNvPr id="3" name="Объект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uk-UA"/>
          </a:p>
        </p:txBody>
      </p:sp>
      <p:sp>
        <p:nvSpPr>
          <p:cNvPr id="4" name="Дата 3"/>
          <p:cNvSpPr>
            <a:spLocks noGrp="1"/>
          </p:cNvSpPr>
          <p:nvPr>
            <p:ph type="dt" sz="half" idx="10"/>
          </p:nvPr>
        </p:nvSpPr>
        <p:spPr/>
        <p:txBody>
          <a:bodyPr/>
          <a:lstStyle/>
          <a:p>
            <a:fld id="{7A3BBD7D-1836-4F4B-812F-BB696DC6A033}" type="datetimeFigureOut">
              <a:rPr lang="uk-UA" smtClean="0"/>
              <a:t>14.11.2025</a:t>
            </a:fld>
            <a:endParaRPr lang="uk-UA"/>
          </a:p>
        </p:txBody>
      </p:sp>
      <p:sp>
        <p:nvSpPr>
          <p:cNvPr id="5" name="Нижний колонтитул 4"/>
          <p:cNvSpPr>
            <a:spLocks noGrp="1"/>
          </p:cNvSpPr>
          <p:nvPr>
            <p:ph type="ftr" sz="quarter" idx="11"/>
          </p:nvPr>
        </p:nvSpPr>
        <p:spPr/>
        <p:txBody>
          <a:bodyPr/>
          <a:lstStyle/>
          <a:p>
            <a:endParaRPr lang="uk-UA"/>
          </a:p>
        </p:txBody>
      </p:sp>
      <p:sp>
        <p:nvSpPr>
          <p:cNvPr id="6" name="Номер слайда 5"/>
          <p:cNvSpPr>
            <a:spLocks noGrp="1"/>
          </p:cNvSpPr>
          <p:nvPr>
            <p:ph type="sldNum" sz="quarter" idx="12"/>
          </p:nvPr>
        </p:nvSpPr>
        <p:spPr/>
        <p:txBody>
          <a:bodyPr/>
          <a:lstStyle/>
          <a:p>
            <a:fld id="{9DF2731F-C5C2-4B06-B77E-664E43B13560}" type="slidenum">
              <a:rPr lang="uk-UA" smtClean="0"/>
              <a:t>‹№›</a:t>
            </a:fld>
            <a:endParaRPr lang="uk-UA"/>
          </a:p>
        </p:txBody>
      </p:sp>
    </p:spTree>
    <p:extLst>
      <p:ext uri="{BB962C8B-B14F-4D97-AF65-F5344CB8AC3E}">
        <p14:creationId xmlns:p14="http://schemas.microsoft.com/office/powerpoint/2010/main" val="76842703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1850" y="1709738"/>
            <a:ext cx="10515600" cy="2852737"/>
          </a:xfrm>
        </p:spPr>
        <p:txBody>
          <a:bodyPr anchor="b"/>
          <a:lstStyle>
            <a:lvl1pPr>
              <a:defRPr sz="6000"/>
            </a:lvl1pPr>
          </a:lstStyle>
          <a:p>
            <a:r>
              <a:rPr lang="ru-RU"/>
              <a:t>Образец заголовка</a:t>
            </a:r>
            <a:endParaRPr lang="uk-UA"/>
          </a:p>
        </p:txBody>
      </p:sp>
      <p:sp>
        <p:nvSpPr>
          <p:cNvPr id="3" name="Текст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a:t>Образец текста</a:t>
            </a:r>
          </a:p>
        </p:txBody>
      </p:sp>
      <p:sp>
        <p:nvSpPr>
          <p:cNvPr id="4" name="Дата 3"/>
          <p:cNvSpPr>
            <a:spLocks noGrp="1"/>
          </p:cNvSpPr>
          <p:nvPr>
            <p:ph type="dt" sz="half" idx="10"/>
          </p:nvPr>
        </p:nvSpPr>
        <p:spPr/>
        <p:txBody>
          <a:bodyPr/>
          <a:lstStyle/>
          <a:p>
            <a:fld id="{7A3BBD7D-1836-4F4B-812F-BB696DC6A033}" type="datetimeFigureOut">
              <a:rPr lang="uk-UA" smtClean="0"/>
              <a:t>14.11.2025</a:t>
            </a:fld>
            <a:endParaRPr lang="uk-UA"/>
          </a:p>
        </p:txBody>
      </p:sp>
      <p:sp>
        <p:nvSpPr>
          <p:cNvPr id="5" name="Нижний колонтитул 4"/>
          <p:cNvSpPr>
            <a:spLocks noGrp="1"/>
          </p:cNvSpPr>
          <p:nvPr>
            <p:ph type="ftr" sz="quarter" idx="11"/>
          </p:nvPr>
        </p:nvSpPr>
        <p:spPr/>
        <p:txBody>
          <a:bodyPr/>
          <a:lstStyle/>
          <a:p>
            <a:endParaRPr lang="uk-UA"/>
          </a:p>
        </p:txBody>
      </p:sp>
      <p:sp>
        <p:nvSpPr>
          <p:cNvPr id="6" name="Номер слайда 5"/>
          <p:cNvSpPr>
            <a:spLocks noGrp="1"/>
          </p:cNvSpPr>
          <p:nvPr>
            <p:ph type="sldNum" sz="quarter" idx="12"/>
          </p:nvPr>
        </p:nvSpPr>
        <p:spPr/>
        <p:txBody>
          <a:bodyPr/>
          <a:lstStyle/>
          <a:p>
            <a:fld id="{9DF2731F-C5C2-4B06-B77E-664E43B13560}" type="slidenum">
              <a:rPr lang="uk-UA" smtClean="0"/>
              <a:t>‹№›</a:t>
            </a:fld>
            <a:endParaRPr lang="uk-UA"/>
          </a:p>
        </p:txBody>
      </p:sp>
    </p:spTree>
    <p:extLst>
      <p:ext uri="{BB962C8B-B14F-4D97-AF65-F5344CB8AC3E}">
        <p14:creationId xmlns:p14="http://schemas.microsoft.com/office/powerpoint/2010/main" val="283195398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endParaRPr lang="uk-UA"/>
          </a:p>
        </p:txBody>
      </p:sp>
      <p:sp>
        <p:nvSpPr>
          <p:cNvPr id="3" name="Объект 2"/>
          <p:cNvSpPr>
            <a:spLocks noGrp="1"/>
          </p:cNvSpPr>
          <p:nvPr>
            <p:ph sz="half" idx="1"/>
          </p:nvPr>
        </p:nvSpPr>
        <p:spPr>
          <a:xfrm>
            <a:off x="838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uk-UA"/>
          </a:p>
        </p:txBody>
      </p:sp>
      <p:sp>
        <p:nvSpPr>
          <p:cNvPr id="4" name="Объект 3"/>
          <p:cNvSpPr>
            <a:spLocks noGrp="1"/>
          </p:cNvSpPr>
          <p:nvPr>
            <p:ph sz="half" idx="2"/>
          </p:nvPr>
        </p:nvSpPr>
        <p:spPr>
          <a:xfrm>
            <a:off x="6172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uk-UA"/>
          </a:p>
        </p:txBody>
      </p:sp>
      <p:sp>
        <p:nvSpPr>
          <p:cNvPr id="5" name="Дата 4"/>
          <p:cNvSpPr>
            <a:spLocks noGrp="1"/>
          </p:cNvSpPr>
          <p:nvPr>
            <p:ph type="dt" sz="half" idx="10"/>
          </p:nvPr>
        </p:nvSpPr>
        <p:spPr/>
        <p:txBody>
          <a:bodyPr/>
          <a:lstStyle/>
          <a:p>
            <a:fld id="{7A3BBD7D-1836-4F4B-812F-BB696DC6A033}" type="datetimeFigureOut">
              <a:rPr lang="uk-UA" smtClean="0"/>
              <a:t>14.11.2025</a:t>
            </a:fld>
            <a:endParaRPr lang="uk-UA"/>
          </a:p>
        </p:txBody>
      </p:sp>
      <p:sp>
        <p:nvSpPr>
          <p:cNvPr id="6" name="Нижний колонтитул 5"/>
          <p:cNvSpPr>
            <a:spLocks noGrp="1"/>
          </p:cNvSpPr>
          <p:nvPr>
            <p:ph type="ftr" sz="quarter" idx="11"/>
          </p:nvPr>
        </p:nvSpPr>
        <p:spPr/>
        <p:txBody>
          <a:bodyPr/>
          <a:lstStyle/>
          <a:p>
            <a:endParaRPr lang="uk-UA"/>
          </a:p>
        </p:txBody>
      </p:sp>
      <p:sp>
        <p:nvSpPr>
          <p:cNvPr id="7" name="Номер слайда 6"/>
          <p:cNvSpPr>
            <a:spLocks noGrp="1"/>
          </p:cNvSpPr>
          <p:nvPr>
            <p:ph type="sldNum" sz="quarter" idx="12"/>
          </p:nvPr>
        </p:nvSpPr>
        <p:spPr/>
        <p:txBody>
          <a:bodyPr/>
          <a:lstStyle/>
          <a:p>
            <a:fld id="{9DF2731F-C5C2-4B06-B77E-664E43B13560}" type="slidenum">
              <a:rPr lang="uk-UA" smtClean="0"/>
              <a:t>‹№›</a:t>
            </a:fld>
            <a:endParaRPr lang="uk-UA"/>
          </a:p>
        </p:txBody>
      </p:sp>
    </p:spTree>
    <p:extLst>
      <p:ext uri="{BB962C8B-B14F-4D97-AF65-F5344CB8AC3E}">
        <p14:creationId xmlns:p14="http://schemas.microsoft.com/office/powerpoint/2010/main" val="42940265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365125"/>
            <a:ext cx="10515600" cy="1325563"/>
          </a:xfrm>
        </p:spPr>
        <p:txBody>
          <a:bodyPr/>
          <a:lstStyle/>
          <a:p>
            <a:r>
              <a:rPr lang="ru-RU"/>
              <a:t>Образец заголовка</a:t>
            </a:r>
            <a:endParaRPr lang="uk-UA"/>
          </a:p>
        </p:txBody>
      </p:sp>
      <p:sp>
        <p:nvSpPr>
          <p:cNvPr id="3" name="Текст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Объект 3"/>
          <p:cNvSpPr>
            <a:spLocks noGrp="1"/>
          </p:cNvSpPr>
          <p:nvPr>
            <p:ph sz="half" idx="2"/>
          </p:nvPr>
        </p:nvSpPr>
        <p:spPr>
          <a:xfrm>
            <a:off x="839788" y="2505075"/>
            <a:ext cx="5157787"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uk-UA"/>
          </a:p>
        </p:txBody>
      </p:sp>
      <p:sp>
        <p:nvSpPr>
          <p:cNvPr id="5" name="Текст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Объект 5"/>
          <p:cNvSpPr>
            <a:spLocks noGrp="1"/>
          </p:cNvSpPr>
          <p:nvPr>
            <p:ph sz="quarter" idx="4"/>
          </p:nvPr>
        </p:nvSpPr>
        <p:spPr>
          <a:xfrm>
            <a:off x="6172200" y="2505075"/>
            <a:ext cx="5183188"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uk-UA"/>
          </a:p>
        </p:txBody>
      </p:sp>
      <p:sp>
        <p:nvSpPr>
          <p:cNvPr id="7" name="Дата 6"/>
          <p:cNvSpPr>
            <a:spLocks noGrp="1"/>
          </p:cNvSpPr>
          <p:nvPr>
            <p:ph type="dt" sz="half" idx="10"/>
          </p:nvPr>
        </p:nvSpPr>
        <p:spPr/>
        <p:txBody>
          <a:bodyPr/>
          <a:lstStyle/>
          <a:p>
            <a:fld id="{7A3BBD7D-1836-4F4B-812F-BB696DC6A033}" type="datetimeFigureOut">
              <a:rPr lang="uk-UA" smtClean="0"/>
              <a:t>14.11.2025</a:t>
            </a:fld>
            <a:endParaRPr lang="uk-UA"/>
          </a:p>
        </p:txBody>
      </p:sp>
      <p:sp>
        <p:nvSpPr>
          <p:cNvPr id="8" name="Нижний колонтитул 7"/>
          <p:cNvSpPr>
            <a:spLocks noGrp="1"/>
          </p:cNvSpPr>
          <p:nvPr>
            <p:ph type="ftr" sz="quarter" idx="11"/>
          </p:nvPr>
        </p:nvSpPr>
        <p:spPr/>
        <p:txBody>
          <a:bodyPr/>
          <a:lstStyle/>
          <a:p>
            <a:endParaRPr lang="uk-UA"/>
          </a:p>
        </p:txBody>
      </p:sp>
      <p:sp>
        <p:nvSpPr>
          <p:cNvPr id="9" name="Номер слайда 8"/>
          <p:cNvSpPr>
            <a:spLocks noGrp="1"/>
          </p:cNvSpPr>
          <p:nvPr>
            <p:ph type="sldNum" sz="quarter" idx="12"/>
          </p:nvPr>
        </p:nvSpPr>
        <p:spPr/>
        <p:txBody>
          <a:bodyPr/>
          <a:lstStyle/>
          <a:p>
            <a:fld id="{9DF2731F-C5C2-4B06-B77E-664E43B13560}" type="slidenum">
              <a:rPr lang="uk-UA" smtClean="0"/>
              <a:t>‹№›</a:t>
            </a:fld>
            <a:endParaRPr lang="uk-UA"/>
          </a:p>
        </p:txBody>
      </p:sp>
    </p:spTree>
    <p:extLst>
      <p:ext uri="{BB962C8B-B14F-4D97-AF65-F5344CB8AC3E}">
        <p14:creationId xmlns:p14="http://schemas.microsoft.com/office/powerpoint/2010/main" val="296694074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endParaRPr lang="uk-UA"/>
          </a:p>
        </p:txBody>
      </p:sp>
      <p:sp>
        <p:nvSpPr>
          <p:cNvPr id="3" name="Дата 2"/>
          <p:cNvSpPr>
            <a:spLocks noGrp="1"/>
          </p:cNvSpPr>
          <p:nvPr>
            <p:ph type="dt" sz="half" idx="10"/>
          </p:nvPr>
        </p:nvSpPr>
        <p:spPr/>
        <p:txBody>
          <a:bodyPr/>
          <a:lstStyle/>
          <a:p>
            <a:fld id="{7A3BBD7D-1836-4F4B-812F-BB696DC6A033}" type="datetimeFigureOut">
              <a:rPr lang="uk-UA" smtClean="0"/>
              <a:t>14.11.2025</a:t>
            </a:fld>
            <a:endParaRPr lang="uk-UA"/>
          </a:p>
        </p:txBody>
      </p:sp>
      <p:sp>
        <p:nvSpPr>
          <p:cNvPr id="4" name="Нижний колонтитул 3"/>
          <p:cNvSpPr>
            <a:spLocks noGrp="1"/>
          </p:cNvSpPr>
          <p:nvPr>
            <p:ph type="ftr" sz="quarter" idx="11"/>
          </p:nvPr>
        </p:nvSpPr>
        <p:spPr/>
        <p:txBody>
          <a:bodyPr/>
          <a:lstStyle/>
          <a:p>
            <a:endParaRPr lang="uk-UA"/>
          </a:p>
        </p:txBody>
      </p:sp>
      <p:sp>
        <p:nvSpPr>
          <p:cNvPr id="5" name="Номер слайда 4"/>
          <p:cNvSpPr>
            <a:spLocks noGrp="1"/>
          </p:cNvSpPr>
          <p:nvPr>
            <p:ph type="sldNum" sz="quarter" idx="12"/>
          </p:nvPr>
        </p:nvSpPr>
        <p:spPr/>
        <p:txBody>
          <a:bodyPr/>
          <a:lstStyle/>
          <a:p>
            <a:fld id="{9DF2731F-C5C2-4B06-B77E-664E43B13560}" type="slidenum">
              <a:rPr lang="uk-UA" smtClean="0"/>
              <a:t>‹№›</a:t>
            </a:fld>
            <a:endParaRPr lang="uk-UA"/>
          </a:p>
        </p:txBody>
      </p:sp>
    </p:spTree>
    <p:extLst>
      <p:ext uri="{BB962C8B-B14F-4D97-AF65-F5344CB8AC3E}">
        <p14:creationId xmlns:p14="http://schemas.microsoft.com/office/powerpoint/2010/main" val="5340073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7A3BBD7D-1836-4F4B-812F-BB696DC6A033}" type="datetimeFigureOut">
              <a:rPr lang="uk-UA" smtClean="0"/>
              <a:t>14.11.2025</a:t>
            </a:fld>
            <a:endParaRPr lang="uk-UA"/>
          </a:p>
        </p:txBody>
      </p:sp>
      <p:sp>
        <p:nvSpPr>
          <p:cNvPr id="3" name="Нижний колонтитул 2"/>
          <p:cNvSpPr>
            <a:spLocks noGrp="1"/>
          </p:cNvSpPr>
          <p:nvPr>
            <p:ph type="ftr" sz="quarter" idx="11"/>
          </p:nvPr>
        </p:nvSpPr>
        <p:spPr/>
        <p:txBody>
          <a:bodyPr/>
          <a:lstStyle/>
          <a:p>
            <a:endParaRPr lang="uk-UA"/>
          </a:p>
        </p:txBody>
      </p:sp>
      <p:sp>
        <p:nvSpPr>
          <p:cNvPr id="4" name="Номер слайда 3"/>
          <p:cNvSpPr>
            <a:spLocks noGrp="1"/>
          </p:cNvSpPr>
          <p:nvPr>
            <p:ph type="sldNum" sz="quarter" idx="12"/>
          </p:nvPr>
        </p:nvSpPr>
        <p:spPr/>
        <p:txBody>
          <a:bodyPr/>
          <a:lstStyle/>
          <a:p>
            <a:fld id="{9DF2731F-C5C2-4B06-B77E-664E43B13560}" type="slidenum">
              <a:rPr lang="uk-UA" smtClean="0"/>
              <a:t>‹№›</a:t>
            </a:fld>
            <a:endParaRPr lang="uk-UA"/>
          </a:p>
        </p:txBody>
      </p:sp>
    </p:spTree>
    <p:extLst>
      <p:ext uri="{BB962C8B-B14F-4D97-AF65-F5344CB8AC3E}">
        <p14:creationId xmlns:p14="http://schemas.microsoft.com/office/powerpoint/2010/main" val="178336860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a:t>Образец заголовка</a:t>
            </a:r>
            <a:endParaRPr lang="uk-UA"/>
          </a:p>
        </p:txBody>
      </p:sp>
      <p:sp>
        <p:nvSpPr>
          <p:cNvPr id="3" name="Объект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uk-UA"/>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4"/>
          <p:cNvSpPr>
            <a:spLocks noGrp="1"/>
          </p:cNvSpPr>
          <p:nvPr>
            <p:ph type="dt" sz="half" idx="10"/>
          </p:nvPr>
        </p:nvSpPr>
        <p:spPr/>
        <p:txBody>
          <a:bodyPr/>
          <a:lstStyle/>
          <a:p>
            <a:fld id="{7A3BBD7D-1836-4F4B-812F-BB696DC6A033}" type="datetimeFigureOut">
              <a:rPr lang="uk-UA" smtClean="0"/>
              <a:t>14.11.2025</a:t>
            </a:fld>
            <a:endParaRPr lang="uk-UA"/>
          </a:p>
        </p:txBody>
      </p:sp>
      <p:sp>
        <p:nvSpPr>
          <p:cNvPr id="6" name="Нижний колонтитул 5"/>
          <p:cNvSpPr>
            <a:spLocks noGrp="1"/>
          </p:cNvSpPr>
          <p:nvPr>
            <p:ph type="ftr" sz="quarter" idx="11"/>
          </p:nvPr>
        </p:nvSpPr>
        <p:spPr/>
        <p:txBody>
          <a:bodyPr/>
          <a:lstStyle/>
          <a:p>
            <a:endParaRPr lang="uk-UA"/>
          </a:p>
        </p:txBody>
      </p:sp>
      <p:sp>
        <p:nvSpPr>
          <p:cNvPr id="7" name="Номер слайда 6"/>
          <p:cNvSpPr>
            <a:spLocks noGrp="1"/>
          </p:cNvSpPr>
          <p:nvPr>
            <p:ph type="sldNum" sz="quarter" idx="12"/>
          </p:nvPr>
        </p:nvSpPr>
        <p:spPr/>
        <p:txBody>
          <a:bodyPr/>
          <a:lstStyle/>
          <a:p>
            <a:fld id="{9DF2731F-C5C2-4B06-B77E-664E43B13560}" type="slidenum">
              <a:rPr lang="uk-UA" smtClean="0"/>
              <a:t>‹№›</a:t>
            </a:fld>
            <a:endParaRPr lang="uk-UA"/>
          </a:p>
        </p:txBody>
      </p:sp>
    </p:spTree>
    <p:extLst>
      <p:ext uri="{BB962C8B-B14F-4D97-AF65-F5344CB8AC3E}">
        <p14:creationId xmlns:p14="http://schemas.microsoft.com/office/powerpoint/2010/main" val="54196068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a:t>Образец заголовка</a:t>
            </a:r>
            <a:endParaRPr lang="uk-UA"/>
          </a:p>
        </p:txBody>
      </p:sp>
      <p:sp>
        <p:nvSpPr>
          <p:cNvPr id="3" name="Рисунок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uk-UA"/>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4"/>
          <p:cNvSpPr>
            <a:spLocks noGrp="1"/>
          </p:cNvSpPr>
          <p:nvPr>
            <p:ph type="dt" sz="half" idx="10"/>
          </p:nvPr>
        </p:nvSpPr>
        <p:spPr/>
        <p:txBody>
          <a:bodyPr/>
          <a:lstStyle/>
          <a:p>
            <a:fld id="{7A3BBD7D-1836-4F4B-812F-BB696DC6A033}" type="datetimeFigureOut">
              <a:rPr lang="uk-UA" smtClean="0"/>
              <a:t>14.11.2025</a:t>
            </a:fld>
            <a:endParaRPr lang="uk-UA"/>
          </a:p>
        </p:txBody>
      </p:sp>
      <p:sp>
        <p:nvSpPr>
          <p:cNvPr id="6" name="Нижний колонтитул 5"/>
          <p:cNvSpPr>
            <a:spLocks noGrp="1"/>
          </p:cNvSpPr>
          <p:nvPr>
            <p:ph type="ftr" sz="quarter" idx="11"/>
          </p:nvPr>
        </p:nvSpPr>
        <p:spPr/>
        <p:txBody>
          <a:bodyPr/>
          <a:lstStyle/>
          <a:p>
            <a:endParaRPr lang="uk-UA"/>
          </a:p>
        </p:txBody>
      </p:sp>
      <p:sp>
        <p:nvSpPr>
          <p:cNvPr id="7" name="Номер слайда 6"/>
          <p:cNvSpPr>
            <a:spLocks noGrp="1"/>
          </p:cNvSpPr>
          <p:nvPr>
            <p:ph type="sldNum" sz="quarter" idx="12"/>
          </p:nvPr>
        </p:nvSpPr>
        <p:spPr/>
        <p:txBody>
          <a:bodyPr/>
          <a:lstStyle/>
          <a:p>
            <a:fld id="{9DF2731F-C5C2-4B06-B77E-664E43B13560}" type="slidenum">
              <a:rPr lang="uk-UA" smtClean="0"/>
              <a:t>‹№›</a:t>
            </a:fld>
            <a:endParaRPr lang="uk-UA"/>
          </a:p>
        </p:txBody>
      </p:sp>
    </p:spTree>
    <p:extLst>
      <p:ext uri="{BB962C8B-B14F-4D97-AF65-F5344CB8AC3E}">
        <p14:creationId xmlns:p14="http://schemas.microsoft.com/office/powerpoint/2010/main" val="394847686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uk-UA"/>
          </a:p>
        </p:txBody>
      </p:sp>
      <p:sp>
        <p:nvSpPr>
          <p:cNvPr id="3" name="Текст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uk-UA"/>
          </a:p>
        </p:txBody>
      </p:sp>
      <p:sp>
        <p:nvSpPr>
          <p:cNvPr id="4" name="Дата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A3BBD7D-1836-4F4B-812F-BB696DC6A033}" type="datetimeFigureOut">
              <a:rPr lang="uk-UA" smtClean="0"/>
              <a:t>14.11.2025</a:t>
            </a:fld>
            <a:endParaRPr lang="uk-UA"/>
          </a:p>
        </p:txBody>
      </p:sp>
      <p:sp>
        <p:nvSpPr>
          <p:cNvPr id="5" name="Нижний колонтитул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uk-UA"/>
          </a:p>
        </p:txBody>
      </p:sp>
      <p:sp>
        <p:nvSpPr>
          <p:cNvPr id="6" name="Номер слайда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DF2731F-C5C2-4B06-B77E-664E43B13560}" type="slidenum">
              <a:rPr lang="uk-UA" smtClean="0"/>
              <a:t>‹№›</a:t>
            </a:fld>
            <a:endParaRPr lang="uk-UA"/>
          </a:p>
        </p:txBody>
      </p:sp>
    </p:spTree>
    <p:extLst>
      <p:ext uri="{BB962C8B-B14F-4D97-AF65-F5344CB8AC3E}">
        <p14:creationId xmlns:p14="http://schemas.microsoft.com/office/powerpoint/2010/main" val="212525929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uk-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8" Type="http://schemas.openxmlformats.org/officeDocument/2006/relationships/diagramLayout" Target="../diagrams/layout1.xml"/><Relationship Id="rId3" Type="http://schemas.openxmlformats.org/officeDocument/2006/relationships/hyperlink" Target="https://www.wiki.uk-ua.nina.az/%D0%9E%D0%B1%D1%80%D0%BE%D0%B1%D0%BA%D0%B0_%D0%BF%D1%80%D0%B8%D1%80%D0%BE%D0%B4%D0%BD%D0%BE%D1%97_%D0%BC%D0%BE%D0%B2%D0%B8.html" TargetMode="External"/><Relationship Id="rId7" Type="http://schemas.openxmlformats.org/officeDocument/2006/relationships/diagramData" Target="../diagrams/data1.xml"/><Relationship Id="rId2" Type="http://schemas.openxmlformats.org/officeDocument/2006/relationships/hyperlink" Target="https://www.wiki.uk-ua.nina.az/%D0%90%D0%BB%D0%B3%D0%BE%D1%80%D0%B8%D1%82%D0%BC.html" TargetMode="External"/><Relationship Id="rId1" Type="http://schemas.openxmlformats.org/officeDocument/2006/relationships/slideLayout" Target="../slideLayouts/slideLayout2.xml"/><Relationship Id="rId6" Type="http://schemas.openxmlformats.org/officeDocument/2006/relationships/hyperlink" Target="https://www.wiki.uk-ua.nina.az/%D0%A1%D0%BE%D1%86%D1%96%D0%B0%D0%BB%D1%8C%D0%BD%D1%96_%D0%BC%D0%B5%D0%B4%D1%96%D0%B0.html" TargetMode="External"/><Relationship Id="rId11" Type="http://schemas.microsoft.com/office/2007/relationships/diagramDrawing" Target="../diagrams/drawing1.xml"/><Relationship Id="rId5" Type="http://schemas.openxmlformats.org/officeDocument/2006/relationships/hyperlink" Target="https://www.wiki.uk-ua.nina.az/%D0%92%D0%B5%D0%B1-%D1%81%D1%82%D0%BE%D1%80%D1%96%D0%BD%D0%BA%D0%B0.html" TargetMode="External"/><Relationship Id="rId10" Type="http://schemas.openxmlformats.org/officeDocument/2006/relationships/diagramColors" Target="../diagrams/colors1.xml"/><Relationship Id="rId4" Type="http://schemas.openxmlformats.org/officeDocument/2006/relationships/hyperlink" Target="https://www.wiki.uk-ua.nina.az/%D0%9C%D0%B0%D1%81%D0%B8%D0%B2_(%D1%81%D1%82%D1%80%D1%83%D0%BA%D1%82%D1%83%D1%80%D0%B0_%D0%B4%D0%B0%D0%BD%D0%B8%D1%85).html" TargetMode="External"/><Relationship Id="rId9"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hyperlink" Target="https://lang.org.ua/uk/dictionaries/"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lstStyle/>
          <a:p>
            <a:r>
              <a:rPr lang="uk-UA" dirty="0">
                <a:latin typeface="Times New Roman" panose="02020603050405020304" pitchFamily="18" charset="0"/>
                <a:cs typeface="Times New Roman" panose="02020603050405020304" pitchFamily="18" charset="0"/>
              </a:rPr>
              <a:t>Аналіз тональності</a:t>
            </a:r>
            <a:endParaRPr lang="uk-UA" dirty="0"/>
          </a:p>
        </p:txBody>
      </p:sp>
      <p:sp>
        <p:nvSpPr>
          <p:cNvPr id="3" name="Подзаголовок 2"/>
          <p:cNvSpPr>
            <a:spLocks noGrp="1"/>
          </p:cNvSpPr>
          <p:nvPr>
            <p:ph type="subTitle" idx="1"/>
          </p:nvPr>
        </p:nvSpPr>
        <p:spPr/>
        <p:txBody>
          <a:bodyPr/>
          <a:lstStyle/>
          <a:p>
            <a:r>
              <a:rPr lang="uk-UA"/>
              <a:t>Лекція 7</a:t>
            </a:r>
            <a:endParaRPr lang="uk-UA" dirty="0"/>
          </a:p>
        </p:txBody>
      </p:sp>
    </p:spTree>
    <p:extLst>
      <p:ext uri="{BB962C8B-B14F-4D97-AF65-F5344CB8AC3E}">
        <p14:creationId xmlns:p14="http://schemas.microsoft.com/office/powerpoint/2010/main" val="184004671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pic>
        <p:nvPicPr>
          <p:cNvPr id="4" name="Объект 3"/>
          <p:cNvPicPr>
            <a:picLocks noGrp="1" noChangeAspect="1"/>
          </p:cNvPicPr>
          <p:nvPr>
            <p:ph idx="1"/>
          </p:nvPr>
        </p:nvPicPr>
        <p:blipFill>
          <a:blip r:embed="rId2"/>
          <a:stretch>
            <a:fillRect/>
          </a:stretch>
        </p:blipFill>
        <p:spPr>
          <a:xfrm>
            <a:off x="923278" y="310718"/>
            <a:ext cx="10635448" cy="6312024"/>
          </a:xfrm>
          <a:prstGeom prst="rect">
            <a:avLst/>
          </a:prstGeom>
        </p:spPr>
      </p:pic>
    </p:spTree>
    <p:extLst>
      <p:ext uri="{BB962C8B-B14F-4D97-AF65-F5344CB8AC3E}">
        <p14:creationId xmlns:p14="http://schemas.microsoft.com/office/powerpoint/2010/main" val="313349564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E0F544E7-8184-4904-86EC-833CF857BFF3}"/>
              </a:ext>
            </a:extLst>
          </p:cNvPr>
          <p:cNvSpPr>
            <a:spLocks noGrp="1"/>
          </p:cNvSpPr>
          <p:nvPr>
            <p:ph type="title"/>
          </p:nvPr>
        </p:nvSpPr>
        <p:spPr>
          <a:xfrm>
            <a:off x="838200" y="365126"/>
            <a:ext cx="10515600" cy="613929"/>
          </a:xfrm>
        </p:spPr>
        <p:txBody>
          <a:bodyPr>
            <a:normAutofit fontScale="90000"/>
          </a:bodyPr>
          <a:lstStyle/>
          <a:p>
            <a:pPr algn="ctr"/>
            <a:br>
              <a:rPr lang="en-US" b="1" dirty="0"/>
            </a:br>
            <a:r>
              <a:rPr lang="ru-RU" sz="3600" b="1" dirty="0" err="1">
                <a:latin typeface="Times New Roman" panose="02020603050405020304" pitchFamily="18" charset="0"/>
                <a:cs typeface="Times New Roman" panose="02020603050405020304" pitchFamily="18" charset="0"/>
              </a:rPr>
              <a:t>Тональний</a:t>
            </a:r>
            <a:r>
              <a:rPr lang="ru-RU" sz="3600" b="1" dirty="0">
                <a:latin typeface="Times New Roman" panose="02020603050405020304" pitchFamily="18" charset="0"/>
                <a:cs typeface="Times New Roman" panose="02020603050405020304" pitchFamily="18" charset="0"/>
              </a:rPr>
              <a:t> словник </a:t>
            </a:r>
            <a:r>
              <a:rPr lang="ru-RU" sz="3600" b="1" dirty="0" err="1">
                <a:latin typeface="Times New Roman" panose="02020603050405020304" pitchFamily="18" charset="0"/>
                <a:cs typeface="Times New Roman" panose="02020603050405020304" pitchFamily="18" charset="0"/>
              </a:rPr>
              <a:t>української</a:t>
            </a:r>
            <a:r>
              <a:rPr lang="ru-RU" sz="3600" b="1" dirty="0">
                <a:latin typeface="Times New Roman" panose="02020603050405020304" pitchFamily="18" charset="0"/>
                <a:cs typeface="Times New Roman" panose="02020603050405020304" pitchFamily="18" charset="0"/>
              </a:rPr>
              <a:t> </a:t>
            </a:r>
            <a:r>
              <a:rPr lang="ru-RU" sz="3600" b="1" dirty="0" err="1">
                <a:latin typeface="Times New Roman" panose="02020603050405020304" pitchFamily="18" charset="0"/>
                <a:cs typeface="Times New Roman" panose="02020603050405020304" pitchFamily="18" charset="0"/>
              </a:rPr>
              <a:t>мови</a:t>
            </a:r>
            <a:br>
              <a:rPr lang="ru-RU" b="1" dirty="0"/>
            </a:br>
            <a:endParaRPr lang="uk-UA" dirty="0"/>
          </a:p>
        </p:txBody>
      </p:sp>
      <p:sp>
        <p:nvSpPr>
          <p:cNvPr id="3" name="Місце для вмісту 2">
            <a:extLst>
              <a:ext uri="{FF2B5EF4-FFF2-40B4-BE49-F238E27FC236}">
                <a16:creationId xmlns:a16="http://schemas.microsoft.com/office/drawing/2014/main" id="{3839F10D-6AC5-4FB2-9431-F0AE78079793}"/>
              </a:ext>
            </a:extLst>
          </p:cNvPr>
          <p:cNvSpPr>
            <a:spLocks noGrp="1"/>
          </p:cNvSpPr>
          <p:nvPr>
            <p:ph idx="1"/>
          </p:nvPr>
        </p:nvSpPr>
        <p:spPr>
          <a:xfrm>
            <a:off x="838200" y="1173018"/>
            <a:ext cx="10515600" cy="5539509"/>
          </a:xfrm>
        </p:spPr>
        <p:txBody>
          <a:bodyPr>
            <a:normAutofit fontScale="77500" lnSpcReduction="20000"/>
          </a:bodyPr>
          <a:lstStyle/>
          <a:p>
            <a:pPr marL="0" indent="0">
              <a:buNone/>
            </a:pPr>
            <a:r>
              <a:rPr lang="uk-UA" dirty="0">
                <a:latin typeface="Times New Roman" panose="02020603050405020304" pitchFamily="18" charset="0"/>
                <a:cs typeface="Times New Roman" panose="02020603050405020304" pitchFamily="18" charset="0"/>
              </a:rPr>
              <a:t>Словник містить </a:t>
            </a:r>
            <a:r>
              <a:rPr lang="uk-UA" b="1" dirty="0">
                <a:latin typeface="Times New Roman" panose="02020603050405020304" pitchFamily="18" charset="0"/>
                <a:cs typeface="Times New Roman" panose="02020603050405020304" pitchFamily="18" charset="0"/>
              </a:rPr>
              <a:t>3442 слів </a:t>
            </a:r>
            <a:r>
              <a:rPr lang="uk-UA" dirty="0">
                <a:latin typeface="Times New Roman" panose="02020603050405020304" pitchFamily="18" charset="0"/>
                <a:cs typeface="Times New Roman" panose="02020603050405020304" pitchFamily="18" charset="0"/>
              </a:rPr>
              <a:t>української мови, які мають не нейтральну тональність (-2, -1, 1, 2).</a:t>
            </a:r>
          </a:p>
          <a:p>
            <a:pPr marL="0" indent="0">
              <a:buNone/>
            </a:pPr>
            <a:endParaRPr lang="uk-UA" dirty="0">
              <a:latin typeface="Times New Roman" panose="02020603050405020304" pitchFamily="18" charset="0"/>
              <a:cs typeface="Times New Roman" panose="02020603050405020304" pitchFamily="18" charset="0"/>
            </a:endParaRPr>
          </a:p>
          <a:p>
            <a:pPr marL="0" indent="0">
              <a:buNone/>
            </a:pPr>
            <a:r>
              <a:rPr lang="uk-UA" dirty="0">
                <a:latin typeface="Times New Roman" panose="02020603050405020304" pitchFamily="18" charset="0"/>
                <a:cs typeface="Times New Roman" panose="02020603050405020304" pitchFamily="18" charset="0"/>
              </a:rPr>
              <a:t>Дані отримані з двох джерел:</a:t>
            </a:r>
          </a:p>
          <a:p>
            <a:pPr marL="0" indent="0">
              <a:lnSpc>
                <a:spcPct val="120000"/>
              </a:lnSpc>
              <a:buNone/>
            </a:pPr>
            <a:r>
              <a:rPr lang="uk-UA" dirty="0">
                <a:latin typeface="Times New Roman" panose="02020603050405020304" pitchFamily="18" charset="0"/>
                <a:cs typeface="Times New Roman" panose="02020603050405020304" pitchFamily="18" charset="0"/>
              </a:rPr>
              <a:t>файл </a:t>
            </a:r>
            <a:r>
              <a:rPr lang="en-US" b="1" dirty="0">
                <a:latin typeface="Times New Roman" panose="02020603050405020304" pitchFamily="18" charset="0"/>
                <a:cs typeface="Times New Roman" panose="02020603050405020304" pitchFamily="18" charset="0"/>
              </a:rPr>
              <a:t>tone-</a:t>
            </a:r>
            <a:r>
              <a:rPr lang="en-US" b="1" dirty="0" err="1">
                <a:latin typeface="Times New Roman" panose="02020603050405020304" pitchFamily="18" charset="0"/>
                <a:cs typeface="Times New Roman" panose="02020603050405020304" pitchFamily="18" charset="0"/>
              </a:rPr>
              <a:t>dict</a:t>
            </a:r>
            <a:r>
              <a:rPr lang="en-US" b="1" dirty="0">
                <a:latin typeface="Times New Roman" panose="02020603050405020304" pitchFamily="18" charset="0"/>
                <a:cs typeface="Times New Roman" panose="02020603050405020304" pitchFamily="18" charset="0"/>
              </a:rPr>
              <a:t>-</a:t>
            </a:r>
            <a:r>
              <a:rPr lang="en-US" b="1" dirty="0" err="1">
                <a:latin typeface="Times New Roman" panose="02020603050405020304" pitchFamily="18" charset="0"/>
                <a:cs typeface="Times New Roman" panose="02020603050405020304" pitchFamily="18" charset="0"/>
              </a:rPr>
              <a:t>uk-manual.tsv</a:t>
            </a:r>
            <a:r>
              <a:rPr lang="en-US" dirty="0">
                <a:latin typeface="Times New Roman" panose="02020603050405020304" pitchFamily="18" charset="0"/>
                <a:cs typeface="Times New Roman" panose="02020603050405020304" pitchFamily="18" charset="0"/>
              </a:rPr>
              <a:t> </a:t>
            </a:r>
            <a:r>
              <a:rPr lang="uk-UA" dirty="0">
                <a:latin typeface="Times New Roman" panose="02020603050405020304" pitchFamily="18" charset="0"/>
                <a:cs typeface="Times New Roman" panose="02020603050405020304" pitchFamily="18" charset="0"/>
              </a:rPr>
              <a:t>отриманий усередненням оцінок декількох експертів</a:t>
            </a:r>
          </a:p>
          <a:p>
            <a:pPr marL="0" indent="0">
              <a:lnSpc>
                <a:spcPct val="120000"/>
              </a:lnSpc>
              <a:buNone/>
            </a:pPr>
            <a:r>
              <a:rPr lang="uk-UA" dirty="0">
                <a:latin typeface="Times New Roman" panose="02020603050405020304" pitchFamily="18" charset="0"/>
                <a:cs typeface="Times New Roman" panose="02020603050405020304" pitchFamily="18" charset="0"/>
              </a:rPr>
              <a:t>файл </a:t>
            </a:r>
            <a:r>
              <a:rPr lang="en-US" b="1" dirty="0">
                <a:latin typeface="Times New Roman" panose="02020603050405020304" pitchFamily="18" charset="0"/>
                <a:cs typeface="Times New Roman" panose="02020603050405020304" pitchFamily="18" charset="0"/>
              </a:rPr>
              <a:t>tone-</a:t>
            </a:r>
            <a:r>
              <a:rPr lang="en-US" b="1" dirty="0" err="1">
                <a:latin typeface="Times New Roman" panose="02020603050405020304" pitchFamily="18" charset="0"/>
                <a:cs typeface="Times New Roman" panose="02020603050405020304" pitchFamily="18" charset="0"/>
              </a:rPr>
              <a:t>dict</a:t>
            </a:r>
            <a:r>
              <a:rPr lang="en-US" b="1" dirty="0">
                <a:latin typeface="Times New Roman" panose="02020603050405020304" pitchFamily="18" charset="0"/>
                <a:cs typeface="Times New Roman" panose="02020603050405020304" pitchFamily="18" charset="0"/>
              </a:rPr>
              <a:t>-</a:t>
            </a:r>
            <a:r>
              <a:rPr lang="en-US" b="1" dirty="0" err="1">
                <a:latin typeface="Times New Roman" panose="02020603050405020304" pitchFamily="18" charset="0"/>
                <a:cs typeface="Times New Roman" panose="02020603050405020304" pitchFamily="18" charset="0"/>
              </a:rPr>
              <a:t>uk-auto.tsv</a:t>
            </a:r>
            <a:r>
              <a:rPr lang="en-US" b="1" dirty="0">
                <a:latin typeface="Times New Roman" panose="02020603050405020304" pitchFamily="18" charset="0"/>
                <a:cs typeface="Times New Roman" panose="02020603050405020304" pitchFamily="18" charset="0"/>
              </a:rPr>
              <a:t> </a:t>
            </a:r>
            <a:r>
              <a:rPr lang="uk-UA" dirty="0" err="1">
                <a:latin typeface="Times New Roman" panose="02020603050405020304" pitchFamily="18" charset="0"/>
                <a:cs typeface="Times New Roman" panose="02020603050405020304" pitchFamily="18" charset="0"/>
              </a:rPr>
              <a:t>сгенеровано</a:t>
            </a:r>
            <a:r>
              <a:rPr lang="uk-UA" dirty="0">
                <a:latin typeface="Times New Roman" panose="02020603050405020304" pitchFamily="18" charset="0"/>
                <a:cs typeface="Times New Roman" panose="02020603050405020304" pitchFamily="18" charset="0"/>
              </a:rPr>
              <a:t> автоматичним розширенням словника </a:t>
            </a:r>
            <a:r>
              <a:rPr lang="en-US" b="1" dirty="0">
                <a:latin typeface="Times New Roman" panose="02020603050405020304" pitchFamily="18" charset="0"/>
                <a:cs typeface="Times New Roman" panose="02020603050405020304" pitchFamily="18" charset="0"/>
              </a:rPr>
              <a:t>tone-</a:t>
            </a:r>
            <a:r>
              <a:rPr lang="en-US" b="1" dirty="0" err="1">
                <a:latin typeface="Times New Roman" panose="02020603050405020304" pitchFamily="18" charset="0"/>
                <a:cs typeface="Times New Roman" panose="02020603050405020304" pitchFamily="18" charset="0"/>
              </a:rPr>
              <a:t>dict</a:t>
            </a:r>
            <a:r>
              <a:rPr lang="en-US" b="1" dirty="0">
                <a:latin typeface="Times New Roman" panose="02020603050405020304" pitchFamily="18" charset="0"/>
                <a:cs typeface="Times New Roman" panose="02020603050405020304" pitchFamily="18" charset="0"/>
              </a:rPr>
              <a:t>-</a:t>
            </a:r>
            <a:r>
              <a:rPr lang="en-US" b="1" dirty="0" err="1">
                <a:latin typeface="Times New Roman" panose="02020603050405020304" pitchFamily="18" charset="0"/>
                <a:cs typeface="Times New Roman" panose="02020603050405020304" pitchFamily="18" charset="0"/>
              </a:rPr>
              <a:t>uk</a:t>
            </a:r>
            <a:r>
              <a:rPr lang="en-US" b="1" dirty="0">
                <a:latin typeface="Times New Roman" panose="02020603050405020304" pitchFamily="18" charset="0"/>
                <a:cs typeface="Times New Roman" panose="02020603050405020304" pitchFamily="18" charset="0"/>
              </a:rPr>
              <a:t>-manual</a:t>
            </a:r>
            <a:r>
              <a:rPr lang="en-US" dirty="0">
                <a:latin typeface="Times New Roman" panose="02020603050405020304" pitchFamily="18" charset="0"/>
                <a:cs typeface="Times New Roman" panose="02020603050405020304" pitchFamily="18" charset="0"/>
              </a:rPr>
              <a:t> </a:t>
            </a:r>
            <a:r>
              <a:rPr lang="uk-UA" dirty="0">
                <a:latin typeface="Times New Roman" panose="02020603050405020304" pitchFamily="18" charset="0"/>
                <a:cs typeface="Times New Roman" panose="02020603050405020304" pitchFamily="18" charset="0"/>
              </a:rPr>
              <a:t>за допомогою </a:t>
            </a:r>
            <a:r>
              <a:rPr lang="en-US" dirty="0">
                <a:latin typeface="Times New Roman" panose="02020603050405020304" pitchFamily="18" charset="0"/>
                <a:cs typeface="Times New Roman" panose="02020603050405020304" pitchFamily="18" charset="0"/>
              </a:rPr>
              <a:t>ML-</a:t>
            </a:r>
            <a:r>
              <a:rPr lang="uk-UA" dirty="0">
                <a:latin typeface="Times New Roman" panose="02020603050405020304" pitchFamily="18" charset="0"/>
                <a:cs typeface="Times New Roman" panose="02020603050405020304" pitchFamily="18" charset="0"/>
              </a:rPr>
              <a:t>моделі з використанням векторів слів </a:t>
            </a:r>
            <a:r>
              <a:rPr lang="en-US" b="1" dirty="0">
                <a:latin typeface="Times New Roman" panose="02020603050405020304" pitchFamily="18" charset="0"/>
                <a:cs typeface="Times New Roman" panose="02020603050405020304" pitchFamily="18" charset="0"/>
              </a:rPr>
              <a:t>word2vec</a:t>
            </a:r>
            <a:r>
              <a:rPr lang="en-US" dirty="0">
                <a:latin typeface="Times New Roman" panose="02020603050405020304" pitchFamily="18" charset="0"/>
                <a:cs typeface="Times New Roman" panose="02020603050405020304" pitchFamily="18" charset="0"/>
              </a:rPr>
              <a:t> </a:t>
            </a:r>
            <a:r>
              <a:rPr lang="uk-UA" dirty="0">
                <a:latin typeface="Times New Roman" panose="02020603050405020304" pitchFamily="18" charset="0"/>
                <a:cs typeface="Times New Roman" panose="02020603050405020304" pitchFamily="18" charset="0"/>
              </a:rPr>
              <a:t>та </a:t>
            </a:r>
            <a:r>
              <a:rPr lang="en-US" b="1" dirty="0">
                <a:latin typeface="Times New Roman" panose="02020603050405020304" pitchFamily="18" charset="0"/>
                <a:cs typeface="Times New Roman" panose="02020603050405020304" pitchFamily="18" charset="0"/>
              </a:rPr>
              <a:t>lex2vec</a:t>
            </a:r>
            <a:r>
              <a:rPr lang="en-US" dirty="0">
                <a:latin typeface="Times New Roman" panose="02020603050405020304" pitchFamily="18" charset="0"/>
                <a:cs typeface="Times New Roman" panose="02020603050405020304" pitchFamily="18" charset="0"/>
              </a:rPr>
              <a:t>, </a:t>
            </a:r>
            <a:r>
              <a:rPr lang="uk-UA" dirty="0">
                <a:latin typeface="Times New Roman" panose="02020603050405020304" pitchFamily="18" charset="0"/>
                <a:cs typeface="Times New Roman" panose="02020603050405020304" pitchFamily="18" charset="0"/>
              </a:rPr>
              <a:t>а також незначною пост-обробкою людиною</a:t>
            </a:r>
            <a:endParaRPr lang="en-US" dirty="0">
              <a:latin typeface="Times New Roman" panose="02020603050405020304" pitchFamily="18" charset="0"/>
              <a:cs typeface="Times New Roman" panose="02020603050405020304" pitchFamily="18" charset="0"/>
            </a:endParaRPr>
          </a:p>
          <a:p>
            <a:pPr marL="0" indent="0">
              <a:lnSpc>
                <a:spcPct val="120000"/>
              </a:lnSpc>
              <a:buNone/>
            </a:pPr>
            <a:endParaRPr lang="uk-UA" dirty="0">
              <a:latin typeface="Times New Roman" panose="02020603050405020304" pitchFamily="18" charset="0"/>
              <a:cs typeface="Times New Roman" panose="02020603050405020304" pitchFamily="18" charset="0"/>
            </a:endParaRPr>
          </a:p>
          <a:p>
            <a:pPr marL="0" indent="0">
              <a:buNone/>
            </a:pPr>
            <a:r>
              <a:rPr lang="uk-UA" b="1" i="1" dirty="0">
                <a:latin typeface="Times New Roman" panose="02020603050405020304" pitchFamily="18" charset="0"/>
                <a:cs typeface="Times New Roman" panose="02020603050405020304" pitchFamily="18" charset="0"/>
              </a:rPr>
              <a:t>Формат даних — </a:t>
            </a:r>
            <a:r>
              <a:rPr lang="en-US" b="1" i="1" dirty="0">
                <a:latin typeface="Times New Roman" panose="02020603050405020304" pitchFamily="18" charset="0"/>
                <a:cs typeface="Times New Roman" panose="02020603050405020304" pitchFamily="18" charset="0"/>
              </a:rPr>
              <a:t>tab-separated </a:t>
            </a:r>
            <a:r>
              <a:rPr lang="uk-UA" b="1" i="1" dirty="0">
                <a:latin typeface="Times New Roman" panose="02020603050405020304" pitchFamily="18" charset="0"/>
                <a:cs typeface="Times New Roman" panose="02020603050405020304" pitchFamily="18" charset="0"/>
              </a:rPr>
              <a:t>з наступними колонками:</a:t>
            </a:r>
          </a:p>
          <a:p>
            <a:pPr marL="0" indent="0">
              <a:buNone/>
            </a:pPr>
            <a:r>
              <a:rPr lang="uk-UA" dirty="0">
                <a:solidFill>
                  <a:srgbClr val="7030A0"/>
                </a:solidFill>
                <a:latin typeface="Times New Roman" panose="02020603050405020304" pitchFamily="18" charset="0"/>
                <a:cs typeface="Times New Roman" panose="02020603050405020304" pitchFamily="18" charset="0"/>
              </a:rPr>
              <a:t>Слово</a:t>
            </a:r>
            <a:r>
              <a:rPr lang="en-US" dirty="0">
                <a:solidFill>
                  <a:srgbClr val="7030A0"/>
                </a:solidFill>
                <a:latin typeface="Times New Roman" panose="02020603050405020304" pitchFamily="18" charset="0"/>
                <a:cs typeface="Times New Roman" panose="02020603050405020304" pitchFamily="18" charset="0"/>
              </a:rPr>
              <a:t>         </a:t>
            </a:r>
            <a:r>
              <a:rPr lang="uk-UA" dirty="0">
                <a:solidFill>
                  <a:srgbClr val="7030A0"/>
                </a:solidFill>
                <a:latin typeface="Times New Roman" panose="02020603050405020304" pitchFamily="18" charset="0"/>
                <a:cs typeface="Times New Roman" panose="02020603050405020304" pitchFamily="18" charset="0"/>
              </a:rPr>
              <a:t>дискретна тональність (з діапазону: -2, -1, 0, 1, 2)</a:t>
            </a:r>
            <a:endParaRPr lang="en-US" dirty="0">
              <a:solidFill>
                <a:srgbClr val="7030A0"/>
              </a:solidFill>
              <a:latin typeface="Times New Roman" panose="02020603050405020304" pitchFamily="18" charset="0"/>
              <a:cs typeface="Times New Roman" panose="02020603050405020304" pitchFamily="18" charset="0"/>
            </a:endParaRPr>
          </a:p>
          <a:p>
            <a:pPr marL="0" indent="0">
              <a:buNone/>
            </a:pPr>
            <a:endParaRPr lang="uk-UA" dirty="0">
              <a:solidFill>
                <a:srgbClr val="7030A0"/>
              </a:solidFill>
              <a:latin typeface="Times New Roman" panose="02020603050405020304" pitchFamily="18" charset="0"/>
              <a:cs typeface="Times New Roman" panose="02020603050405020304" pitchFamily="18" charset="0"/>
            </a:endParaRPr>
          </a:p>
          <a:p>
            <a:pPr marL="0" indent="0">
              <a:buNone/>
            </a:pPr>
            <a:r>
              <a:rPr lang="en-US" dirty="0">
                <a:latin typeface="Times New Roman" panose="02020603050405020304" pitchFamily="18" charset="0"/>
                <a:cs typeface="Times New Roman" panose="02020603050405020304" pitchFamily="18" charset="0"/>
              </a:rPr>
              <a:t>!!!!!!!!!    </a:t>
            </a:r>
            <a:r>
              <a:rPr lang="uk-UA" dirty="0">
                <a:latin typeface="Times New Roman" panose="02020603050405020304" pitchFamily="18" charset="0"/>
                <a:cs typeface="Times New Roman" panose="02020603050405020304" pitchFamily="18" charset="0"/>
              </a:rPr>
              <a:t>В словнику по-можливості всі слова приведені до базової граматичної форми, а також прислівники замінені на спільнокореневі прикметники.</a:t>
            </a:r>
          </a:p>
        </p:txBody>
      </p:sp>
    </p:spTree>
    <p:extLst>
      <p:ext uri="{BB962C8B-B14F-4D97-AF65-F5344CB8AC3E}">
        <p14:creationId xmlns:p14="http://schemas.microsoft.com/office/powerpoint/2010/main" val="355039607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6"/>
            <a:ext cx="10515600" cy="673562"/>
          </a:xfrm>
        </p:spPr>
        <p:txBody>
          <a:bodyPr>
            <a:normAutofit fontScale="90000"/>
          </a:bodyPr>
          <a:lstStyle/>
          <a:p>
            <a:pPr algn="ctr"/>
            <a:br>
              <a:rPr lang="ru-RU" sz="3600" b="1" dirty="0">
                <a:latin typeface="Times New Roman" panose="02020603050405020304" pitchFamily="18" charset="0"/>
                <a:cs typeface="Times New Roman" panose="02020603050405020304" pitchFamily="18" charset="0"/>
              </a:rPr>
            </a:br>
            <a:r>
              <a:rPr lang="ru-RU" sz="3600" b="1" dirty="0" err="1">
                <a:latin typeface="Times New Roman" panose="02020603050405020304" pitchFamily="18" charset="0"/>
                <a:cs typeface="Times New Roman" panose="02020603050405020304" pitchFamily="18" charset="0"/>
              </a:rPr>
              <a:t>Машинне</a:t>
            </a:r>
            <a:r>
              <a:rPr lang="ru-RU" sz="3600" b="1" dirty="0">
                <a:latin typeface="Times New Roman" panose="02020603050405020304" pitchFamily="18" charset="0"/>
                <a:cs typeface="Times New Roman" panose="02020603050405020304" pitchFamily="18" charset="0"/>
              </a:rPr>
              <a:t> </a:t>
            </a:r>
            <a:r>
              <a:rPr lang="ru-RU" sz="3600" b="1" dirty="0" err="1">
                <a:latin typeface="Times New Roman" panose="02020603050405020304" pitchFamily="18" charset="0"/>
                <a:cs typeface="Times New Roman" panose="02020603050405020304" pitchFamily="18" charset="0"/>
              </a:rPr>
              <a:t>навчання</a:t>
            </a:r>
            <a:r>
              <a:rPr lang="ru-RU" sz="3600" b="1" dirty="0">
                <a:latin typeface="Times New Roman" panose="02020603050405020304" pitchFamily="18" charset="0"/>
                <a:cs typeface="Times New Roman" panose="02020603050405020304" pitchFamily="18" charset="0"/>
              </a:rPr>
              <a:t> з </a:t>
            </a:r>
            <a:r>
              <a:rPr lang="ru-RU" sz="3600" b="1" dirty="0" err="1">
                <a:latin typeface="Times New Roman" panose="02020603050405020304" pitchFamily="18" charset="0"/>
                <a:cs typeface="Times New Roman" panose="02020603050405020304" pitchFamily="18" charset="0"/>
              </a:rPr>
              <a:t>вчителем</a:t>
            </a:r>
            <a:br>
              <a:rPr lang="ru-RU" b="1" dirty="0">
                <a:latin typeface="Times New Roman" panose="02020603050405020304" pitchFamily="18" charset="0"/>
                <a:cs typeface="Times New Roman" panose="02020603050405020304" pitchFamily="18" charset="0"/>
              </a:rPr>
            </a:br>
            <a:endParaRPr lang="uk-UA" dirty="0"/>
          </a:p>
        </p:txBody>
      </p:sp>
      <p:sp>
        <p:nvSpPr>
          <p:cNvPr id="3" name="Объект 2"/>
          <p:cNvSpPr>
            <a:spLocks noGrp="1"/>
          </p:cNvSpPr>
          <p:nvPr>
            <p:ph idx="1"/>
          </p:nvPr>
        </p:nvSpPr>
        <p:spPr>
          <a:xfrm>
            <a:off x="838200" y="967666"/>
            <a:ext cx="10515600" cy="5209297"/>
          </a:xfrm>
        </p:spPr>
        <p:txBody>
          <a:bodyPr>
            <a:normAutofit fontScale="77500" lnSpcReduction="20000"/>
          </a:bodyPr>
          <a:lstStyle/>
          <a:p>
            <a:pPr marL="0" indent="457200" algn="just">
              <a:lnSpc>
                <a:spcPct val="120000"/>
              </a:lnSpc>
              <a:spcBef>
                <a:spcPts val="0"/>
              </a:spcBef>
              <a:buNone/>
            </a:pPr>
            <a:r>
              <a:rPr lang="ru-RU" dirty="0">
                <a:latin typeface="Times New Roman" panose="02020603050405020304" pitchFamily="18" charset="0"/>
                <a:cs typeface="Times New Roman" panose="02020603050405020304" pitchFamily="18" charset="0"/>
              </a:rPr>
              <a:t>У наш час </a:t>
            </a:r>
            <a:r>
              <a:rPr lang="ru-RU" dirty="0" err="1">
                <a:latin typeface="Times New Roman" panose="02020603050405020304" pitchFamily="18" charset="0"/>
                <a:cs typeface="Times New Roman" panose="02020603050405020304" pitchFamily="18" charset="0"/>
              </a:rPr>
              <a:t>найбільш</a:t>
            </a:r>
            <a:r>
              <a:rPr lang="ru-RU" dirty="0">
                <a:latin typeface="Times New Roman" panose="02020603050405020304" pitchFamily="18" charset="0"/>
                <a:cs typeface="Times New Roman" panose="02020603050405020304" pitchFamily="18" charset="0"/>
              </a:rPr>
              <a:t> часто </a:t>
            </a:r>
            <a:r>
              <a:rPr lang="ru-RU" dirty="0" err="1">
                <a:latin typeface="Times New Roman" panose="02020603050405020304" pitchFamily="18" charset="0"/>
                <a:cs typeface="Times New Roman" panose="02020603050405020304" pitchFamily="18" charset="0"/>
              </a:rPr>
              <a:t>використовуваними</a:t>
            </a:r>
            <a:r>
              <a:rPr lang="ru-RU" dirty="0">
                <a:latin typeface="Times New Roman" panose="02020603050405020304" pitchFamily="18" charset="0"/>
                <a:cs typeface="Times New Roman" panose="02020603050405020304" pitchFamily="18" charset="0"/>
              </a:rPr>
              <a:t> в </a:t>
            </a:r>
            <a:r>
              <a:rPr lang="ru-RU" dirty="0" err="1">
                <a:latin typeface="Times New Roman" panose="02020603050405020304" pitchFamily="18" charset="0"/>
                <a:cs typeface="Times New Roman" panose="02020603050405020304" pitchFamily="18" charset="0"/>
              </a:rPr>
              <a:t>дослідженнях</a:t>
            </a:r>
            <a:r>
              <a:rPr lang="ru-RU" dirty="0">
                <a:latin typeface="Times New Roman" panose="02020603050405020304" pitchFamily="18" charset="0"/>
                <a:cs typeface="Times New Roman" panose="02020603050405020304" pitchFamily="18" charset="0"/>
              </a:rPr>
              <a:t> методами є </a:t>
            </a:r>
            <a:r>
              <a:rPr lang="ru-RU" dirty="0" err="1">
                <a:latin typeface="Times New Roman" panose="02020603050405020304" pitchFamily="18" charset="0"/>
                <a:cs typeface="Times New Roman" panose="02020603050405020304" pitchFamily="18" charset="0"/>
              </a:rPr>
              <a:t>методи</a:t>
            </a:r>
            <a:r>
              <a:rPr lang="ru-RU" dirty="0">
                <a:latin typeface="Times New Roman" panose="02020603050405020304" pitchFamily="18" charset="0"/>
                <a:cs typeface="Times New Roman" panose="02020603050405020304" pitchFamily="18" charset="0"/>
              </a:rPr>
              <a:t> на </a:t>
            </a:r>
            <a:r>
              <a:rPr lang="ru-RU" dirty="0" err="1">
                <a:latin typeface="Times New Roman" panose="02020603050405020304" pitchFamily="18" charset="0"/>
                <a:cs typeface="Times New Roman" panose="02020603050405020304" pitchFamily="18" charset="0"/>
              </a:rPr>
              <a:t>основі</a:t>
            </a:r>
            <a:r>
              <a:rPr lang="ru-RU" dirty="0">
                <a:latin typeface="Times New Roman" panose="02020603050405020304" pitchFamily="18" charset="0"/>
                <a:cs typeface="Times New Roman" panose="02020603050405020304" pitchFamily="18" charset="0"/>
              </a:rPr>
              <a:t> машинного </a:t>
            </a:r>
            <a:r>
              <a:rPr lang="ru-RU" dirty="0" err="1">
                <a:latin typeface="Times New Roman" panose="02020603050405020304" pitchFamily="18" charset="0"/>
                <a:cs typeface="Times New Roman" panose="02020603050405020304" pitchFamily="18" charset="0"/>
              </a:rPr>
              <a:t>навчання</a:t>
            </a:r>
            <a:r>
              <a:rPr lang="ru-RU" dirty="0">
                <a:latin typeface="Times New Roman" panose="02020603050405020304" pitchFamily="18" charset="0"/>
                <a:cs typeface="Times New Roman" panose="02020603050405020304" pitchFamily="18" charset="0"/>
              </a:rPr>
              <a:t> з учителем. </a:t>
            </a:r>
            <a:r>
              <a:rPr lang="ru-RU" dirty="0" err="1">
                <a:latin typeface="Times New Roman" panose="02020603050405020304" pitchFamily="18" charset="0"/>
                <a:cs typeface="Times New Roman" panose="02020603050405020304" pitchFamily="18" charset="0"/>
              </a:rPr>
              <a:t>Суттю</a:t>
            </a:r>
            <a:r>
              <a:rPr lang="ru-RU" dirty="0">
                <a:latin typeface="Times New Roman" panose="02020603050405020304" pitchFamily="18" charset="0"/>
                <a:cs typeface="Times New Roman" panose="02020603050405020304" pitchFamily="18" charset="0"/>
              </a:rPr>
              <a:t> таких </a:t>
            </a:r>
            <a:r>
              <a:rPr lang="ru-RU" dirty="0" err="1">
                <a:latin typeface="Times New Roman" panose="02020603050405020304" pitchFamily="18" charset="0"/>
                <a:cs typeface="Times New Roman" panose="02020603050405020304" pitchFamily="18" charset="0"/>
              </a:rPr>
              <a:t>методів</a:t>
            </a:r>
            <a:r>
              <a:rPr lang="ru-RU" dirty="0">
                <a:latin typeface="Times New Roman" panose="02020603050405020304" pitchFamily="18" charset="0"/>
                <a:cs typeface="Times New Roman" panose="02020603050405020304" pitchFamily="18" charset="0"/>
              </a:rPr>
              <a:t> є те, </a:t>
            </a:r>
            <a:r>
              <a:rPr lang="ru-RU" dirty="0" err="1">
                <a:latin typeface="Times New Roman" panose="02020603050405020304" pitchFamily="18" charset="0"/>
                <a:cs typeface="Times New Roman" panose="02020603050405020304" pitchFamily="18" charset="0"/>
              </a:rPr>
              <a:t>що</a:t>
            </a:r>
            <a:r>
              <a:rPr lang="ru-RU" dirty="0">
                <a:latin typeface="Times New Roman" panose="02020603050405020304" pitchFamily="18" charset="0"/>
                <a:cs typeface="Times New Roman" panose="02020603050405020304" pitchFamily="18" charset="0"/>
              </a:rPr>
              <a:t> на </a:t>
            </a:r>
            <a:r>
              <a:rPr lang="ru-RU" dirty="0" err="1">
                <a:latin typeface="Times New Roman" panose="02020603050405020304" pitchFamily="18" charset="0"/>
                <a:cs typeface="Times New Roman" panose="02020603050405020304" pitchFamily="18" charset="0"/>
              </a:rPr>
              <a:t>першому</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етапі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навчається</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машинний</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класифікатор</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наприклад</a:t>
            </a:r>
            <a:r>
              <a:rPr lang="ru-RU" dirty="0">
                <a:latin typeface="Times New Roman" panose="02020603050405020304" pitchFamily="18" charset="0"/>
                <a:cs typeface="Times New Roman" panose="02020603050405020304" pitchFamily="18" charset="0"/>
              </a:rPr>
              <a:t>, байесовский) на </a:t>
            </a:r>
            <a:r>
              <a:rPr lang="ru-RU" dirty="0" err="1">
                <a:latin typeface="Times New Roman" panose="02020603050405020304" pitchFamily="18" charset="0"/>
                <a:cs typeface="Times New Roman" panose="02020603050405020304" pitchFamily="18" charset="0"/>
              </a:rPr>
              <a:t>заздалегідь</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розмічених</a:t>
            </a:r>
            <a:r>
              <a:rPr lang="ru-RU" dirty="0">
                <a:latin typeface="Times New Roman" panose="02020603050405020304" pitchFamily="18" charset="0"/>
                <a:cs typeface="Times New Roman" panose="02020603050405020304" pitchFamily="18" charset="0"/>
              </a:rPr>
              <a:t> текстах, а </a:t>
            </a:r>
            <a:r>
              <a:rPr lang="ru-RU" dirty="0" err="1">
                <a:latin typeface="Times New Roman" panose="02020603050405020304" pitchFamily="18" charset="0"/>
                <a:cs typeface="Times New Roman" panose="02020603050405020304" pitchFamily="18" charset="0"/>
              </a:rPr>
              <a:t>потім</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використовують</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отриману</a:t>
            </a:r>
            <a:r>
              <a:rPr lang="ru-RU" dirty="0">
                <a:latin typeface="Times New Roman" panose="02020603050405020304" pitchFamily="18" charset="0"/>
                <a:cs typeface="Times New Roman" panose="02020603050405020304" pitchFamily="18" charset="0"/>
              </a:rPr>
              <a:t> модель при </a:t>
            </a:r>
            <a:r>
              <a:rPr lang="ru-RU" dirty="0" err="1">
                <a:latin typeface="Times New Roman" panose="02020603050405020304" pitchFamily="18" charset="0"/>
                <a:cs typeface="Times New Roman" panose="02020603050405020304" pitchFamily="18" charset="0"/>
              </a:rPr>
              <a:t>аналізі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нових</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документів</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Наведемо</a:t>
            </a:r>
            <a:r>
              <a:rPr lang="ru-RU" dirty="0">
                <a:latin typeface="Times New Roman" panose="02020603050405020304" pitchFamily="18" charset="0"/>
                <a:cs typeface="Times New Roman" panose="02020603050405020304" pitchFamily="18" charset="0"/>
              </a:rPr>
              <a:t> короткий алгоритм:</a:t>
            </a:r>
          </a:p>
          <a:p>
            <a:pPr marL="514350" indent="-514350" algn="just">
              <a:lnSpc>
                <a:spcPct val="120000"/>
              </a:lnSpc>
              <a:spcBef>
                <a:spcPts val="0"/>
              </a:spcBef>
              <a:buFont typeface="+mj-lt"/>
              <a:buAutoNum type="arabicPeriod"/>
            </a:pPr>
            <a:r>
              <a:rPr lang="ru-RU" dirty="0" err="1">
                <a:latin typeface="Times New Roman" panose="02020603050405020304" pitchFamily="18" charset="0"/>
                <a:cs typeface="Times New Roman" panose="02020603050405020304" pitchFamily="18" charset="0"/>
              </a:rPr>
              <a:t>спочатку</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збирається</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колекція</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документів</a:t>
            </a:r>
            <a:r>
              <a:rPr lang="ru-RU" dirty="0">
                <a:latin typeface="Times New Roman" panose="02020603050405020304" pitchFamily="18" charset="0"/>
                <a:cs typeface="Times New Roman" panose="02020603050405020304" pitchFamily="18" charset="0"/>
              </a:rPr>
              <a:t>, на </a:t>
            </a:r>
            <a:r>
              <a:rPr lang="ru-RU" dirty="0" err="1">
                <a:latin typeface="Times New Roman" panose="02020603050405020304" pitchFamily="18" charset="0"/>
                <a:cs typeface="Times New Roman" panose="02020603050405020304" pitchFamily="18" charset="0"/>
              </a:rPr>
              <a:t>основі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якої</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навчається</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машинний</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класифікатор</a:t>
            </a:r>
            <a:r>
              <a:rPr lang="ru-RU" dirty="0">
                <a:latin typeface="Times New Roman" panose="02020603050405020304" pitchFamily="18" charset="0"/>
                <a:cs typeface="Times New Roman" panose="02020603050405020304" pitchFamily="18" charset="0"/>
              </a:rPr>
              <a:t>;</a:t>
            </a:r>
          </a:p>
          <a:p>
            <a:pPr marL="514350" indent="-514350" algn="just">
              <a:lnSpc>
                <a:spcPct val="120000"/>
              </a:lnSpc>
              <a:spcBef>
                <a:spcPts val="0"/>
              </a:spcBef>
              <a:buFont typeface="+mj-lt"/>
              <a:buAutoNum type="arabicPeriod"/>
            </a:pPr>
            <a:r>
              <a:rPr lang="ru-RU" dirty="0" err="1">
                <a:latin typeface="Times New Roman" panose="02020603050405020304" pitchFamily="18" charset="0"/>
                <a:cs typeface="Times New Roman" panose="02020603050405020304" pitchFamily="18" charset="0"/>
              </a:rPr>
              <a:t>кожен</a:t>
            </a:r>
            <a:r>
              <a:rPr lang="ru-RU" dirty="0">
                <a:latin typeface="Times New Roman" panose="02020603050405020304" pitchFamily="18" charset="0"/>
                <a:cs typeface="Times New Roman" panose="02020603050405020304" pitchFamily="18" charset="0"/>
              </a:rPr>
              <a:t> документ </a:t>
            </a:r>
            <a:r>
              <a:rPr lang="ru-RU" dirty="0" err="1">
                <a:latin typeface="Times New Roman" panose="02020603050405020304" pitchFamily="18" charset="0"/>
                <a:cs typeface="Times New Roman" panose="02020603050405020304" pitchFamily="18" charset="0"/>
              </a:rPr>
              <a:t>розкладається</a:t>
            </a:r>
            <a:r>
              <a:rPr lang="ru-RU" dirty="0">
                <a:latin typeface="Times New Roman" panose="02020603050405020304" pitchFamily="18" charset="0"/>
                <a:cs typeface="Times New Roman" panose="02020603050405020304" pitchFamily="18" charset="0"/>
              </a:rPr>
              <a:t> у </a:t>
            </a:r>
            <a:r>
              <a:rPr lang="ru-RU" dirty="0" err="1">
                <a:latin typeface="Times New Roman" panose="02020603050405020304" pitchFamily="18" charset="0"/>
                <a:cs typeface="Times New Roman" panose="02020603050405020304" pitchFamily="18" charset="0"/>
              </a:rPr>
              <a:t>вигляді</a:t>
            </a:r>
            <a:r>
              <a:rPr lang="ru-RU" dirty="0">
                <a:latin typeface="Times New Roman" panose="02020603050405020304" pitchFamily="18" charset="0"/>
                <a:cs typeface="Times New Roman" panose="02020603050405020304" pitchFamily="18" charset="0"/>
              </a:rPr>
              <a:t> вектора </a:t>
            </a:r>
            <a:r>
              <a:rPr lang="ru-RU" dirty="0" err="1">
                <a:latin typeface="Times New Roman" panose="02020603050405020304" pitchFamily="18" charset="0"/>
                <a:cs typeface="Times New Roman" panose="02020603050405020304" pitchFamily="18" charset="0"/>
              </a:rPr>
              <a:t>ознак</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аспектів</a:t>
            </a:r>
            <a:r>
              <a:rPr lang="ru-RU" dirty="0">
                <a:latin typeface="Times New Roman" panose="02020603050405020304" pitchFamily="18" charset="0"/>
                <a:cs typeface="Times New Roman" panose="02020603050405020304" pitchFamily="18" charset="0"/>
              </a:rPr>
              <a:t>), за </a:t>
            </a:r>
            <a:r>
              <a:rPr lang="ru-RU" dirty="0" err="1">
                <a:latin typeface="Times New Roman" panose="02020603050405020304" pitchFamily="18" charset="0"/>
                <a:cs typeface="Times New Roman" panose="02020603050405020304" pitchFamily="18" charset="0"/>
              </a:rPr>
              <a:t>якими</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він</a:t>
            </a:r>
            <a:r>
              <a:rPr lang="ru-RU" dirty="0">
                <a:latin typeface="Times New Roman" panose="02020603050405020304" pitchFamily="18" charset="0"/>
                <a:cs typeface="Times New Roman" panose="02020603050405020304" pitchFamily="18" charset="0"/>
              </a:rPr>
              <a:t> буде </a:t>
            </a:r>
            <a:r>
              <a:rPr lang="ru-RU" dirty="0" err="1">
                <a:latin typeface="Times New Roman" panose="02020603050405020304" pitchFamily="18" charset="0"/>
                <a:cs typeface="Times New Roman" panose="02020603050405020304" pitchFamily="18" charset="0"/>
              </a:rPr>
              <a:t>досліджуватися</a:t>
            </a:r>
            <a:r>
              <a:rPr lang="ru-RU" dirty="0">
                <a:latin typeface="Times New Roman" panose="02020603050405020304" pitchFamily="18" charset="0"/>
                <a:cs typeface="Times New Roman" panose="02020603050405020304" pitchFamily="18" charset="0"/>
              </a:rPr>
              <a:t>;</a:t>
            </a:r>
          </a:p>
          <a:p>
            <a:pPr marL="514350" indent="-514350" algn="just">
              <a:lnSpc>
                <a:spcPct val="120000"/>
              </a:lnSpc>
              <a:spcBef>
                <a:spcPts val="0"/>
              </a:spcBef>
              <a:buFont typeface="+mj-lt"/>
              <a:buAutoNum type="arabicPeriod"/>
            </a:pPr>
            <a:r>
              <a:rPr lang="ru-RU" dirty="0" err="1">
                <a:latin typeface="Times New Roman" panose="02020603050405020304" pitchFamily="18" charset="0"/>
                <a:cs typeface="Times New Roman" panose="02020603050405020304" pitchFamily="18" charset="0"/>
              </a:rPr>
              <a:t>вказується</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правильний</a:t>
            </a:r>
            <a:r>
              <a:rPr lang="ru-RU" dirty="0">
                <a:latin typeface="Times New Roman" panose="02020603050405020304" pitchFamily="18" charset="0"/>
                <a:cs typeface="Times New Roman" panose="02020603050405020304" pitchFamily="18" charset="0"/>
              </a:rPr>
              <a:t> тип </a:t>
            </a:r>
            <a:r>
              <a:rPr lang="ru-RU" dirty="0" err="1">
                <a:latin typeface="Times New Roman" panose="02020603050405020304" pitchFamily="18" charset="0"/>
                <a:cs typeface="Times New Roman" panose="02020603050405020304" pitchFamily="18" charset="0"/>
              </a:rPr>
              <a:t>тональності</a:t>
            </a:r>
            <a:r>
              <a:rPr lang="ru-RU" dirty="0">
                <a:latin typeface="Times New Roman" panose="02020603050405020304" pitchFamily="18" charset="0"/>
                <a:cs typeface="Times New Roman" panose="02020603050405020304" pitchFamily="18" charset="0"/>
              </a:rPr>
              <a:t> для кожного документа;</a:t>
            </a:r>
          </a:p>
          <a:p>
            <a:pPr marL="514350" indent="-514350" algn="just">
              <a:lnSpc>
                <a:spcPct val="120000"/>
              </a:lnSpc>
              <a:spcBef>
                <a:spcPts val="0"/>
              </a:spcBef>
              <a:buFont typeface="+mj-lt"/>
              <a:buAutoNum type="arabicPeriod"/>
            </a:pPr>
            <a:r>
              <a:rPr lang="ru-RU" dirty="0">
                <a:latin typeface="Times New Roman" panose="02020603050405020304" pitchFamily="18" charset="0"/>
                <a:cs typeface="Times New Roman" panose="02020603050405020304" pitchFamily="18" charset="0"/>
              </a:rPr>
              <a:t>проводиться </a:t>
            </a:r>
            <a:r>
              <a:rPr lang="ru-RU" dirty="0" err="1">
                <a:latin typeface="Times New Roman" panose="02020603050405020304" pitchFamily="18" charset="0"/>
                <a:cs typeface="Times New Roman" panose="02020603050405020304" pitchFamily="18" charset="0"/>
              </a:rPr>
              <a:t>вибір</a:t>
            </a:r>
            <a:r>
              <a:rPr lang="ru-RU" dirty="0">
                <a:latin typeface="Times New Roman" panose="02020603050405020304" pitchFamily="18" charset="0"/>
                <a:cs typeface="Times New Roman" panose="02020603050405020304" pitchFamily="18" charset="0"/>
              </a:rPr>
              <a:t> алгоритму </a:t>
            </a:r>
            <a:r>
              <a:rPr lang="ru-RU" dirty="0" err="1">
                <a:latin typeface="Times New Roman" panose="02020603050405020304" pitchFamily="18" charset="0"/>
                <a:cs typeface="Times New Roman" panose="02020603050405020304" pitchFamily="18" charset="0"/>
              </a:rPr>
              <a:t>класифікації</a:t>
            </a:r>
            <a:r>
              <a:rPr lang="ru-RU" dirty="0">
                <a:latin typeface="Times New Roman" panose="02020603050405020304" pitchFamily="18" charset="0"/>
                <a:cs typeface="Times New Roman" panose="02020603050405020304" pitchFamily="18" charset="0"/>
              </a:rPr>
              <a:t> і метод для </a:t>
            </a:r>
            <a:r>
              <a:rPr lang="ru-RU" dirty="0" err="1">
                <a:latin typeface="Times New Roman" panose="02020603050405020304" pitchFamily="18" charset="0"/>
                <a:cs typeface="Times New Roman" panose="02020603050405020304" pitchFamily="18" charset="0"/>
              </a:rPr>
              <a:t>навчання</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класифікатора</a:t>
            </a:r>
            <a:r>
              <a:rPr lang="ru-RU" dirty="0">
                <a:latin typeface="Times New Roman" panose="02020603050405020304" pitchFamily="18" charset="0"/>
                <a:cs typeface="Times New Roman" panose="02020603050405020304" pitchFamily="18" charset="0"/>
              </a:rPr>
              <a:t>;</a:t>
            </a:r>
          </a:p>
          <a:p>
            <a:pPr marL="514350" indent="-514350" algn="just">
              <a:lnSpc>
                <a:spcPct val="120000"/>
              </a:lnSpc>
              <a:spcBef>
                <a:spcPts val="0"/>
              </a:spcBef>
              <a:buFont typeface="+mj-lt"/>
              <a:buAutoNum type="arabicPeriod"/>
            </a:pPr>
            <a:r>
              <a:rPr lang="ru-RU" dirty="0" err="1">
                <a:latin typeface="Times New Roman" panose="02020603050405020304" pitchFamily="18" charset="0"/>
                <a:cs typeface="Times New Roman" panose="02020603050405020304" pitchFamily="18" charset="0"/>
              </a:rPr>
              <a:t>отриману</a:t>
            </a:r>
            <a:r>
              <a:rPr lang="ru-RU" dirty="0">
                <a:latin typeface="Times New Roman" panose="02020603050405020304" pitchFamily="18" charset="0"/>
                <a:cs typeface="Times New Roman" panose="02020603050405020304" pitchFamily="18" charset="0"/>
              </a:rPr>
              <a:t> модель </a:t>
            </a:r>
            <a:r>
              <a:rPr lang="ru-RU" dirty="0" err="1">
                <a:latin typeface="Times New Roman" panose="02020603050405020304" pitchFamily="18" charset="0"/>
                <a:cs typeface="Times New Roman" panose="02020603050405020304" pitchFamily="18" charset="0"/>
              </a:rPr>
              <a:t>використовуємо</a:t>
            </a:r>
            <a:r>
              <a:rPr lang="ru-RU" dirty="0">
                <a:latin typeface="Times New Roman" panose="02020603050405020304" pitchFamily="18" charset="0"/>
                <a:cs typeface="Times New Roman" panose="02020603050405020304" pitchFamily="18" charset="0"/>
              </a:rPr>
              <a:t> для </a:t>
            </a:r>
            <a:r>
              <a:rPr lang="ru-RU" dirty="0" err="1">
                <a:latin typeface="Times New Roman" panose="02020603050405020304" pitchFamily="18" charset="0"/>
                <a:cs typeface="Times New Roman" panose="02020603050405020304" pitchFamily="18" charset="0"/>
              </a:rPr>
              <a:t>визначення</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тональності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документів</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нової</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колекції</a:t>
            </a:r>
            <a:r>
              <a:rPr lang="ru-RU" dirty="0">
                <a:latin typeface="Times New Roman" panose="02020603050405020304" pitchFamily="18" charset="0"/>
                <a:cs typeface="Times New Roman" panose="02020603050405020304" pitchFamily="18" charset="0"/>
              </a:rPr>
              <a:t>.</a:t>
            </a:r>
          </a:p>
          <a:p>
            <a:pPr marL="514350" indent="-514350">
              <a:buFont typeface="+mj-lt"/>
              <a:buAutoNum type="arabicPeriod"/>
            </a:pPr>
            <a:endParaRPr lang="uk-UA" dirty="0"/>
          </a:p>
        </p:txBody>
      </p:sp>
    </p:spTree>
    <p:extLst>
      <p:ext uri="{BB962C8B-B14F-4D97-AF65-F5344CB8AC3E}">
        <p14:creationId xmlns:p14="http://schemas.microsoft.com/office/powerpoint/2010/main" val="414302329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380599"/>
          </a:xfrm>
        </p:spPr>
        <p:txBody>
          <a:bodyPr>
            <a:normAutofit fontScale="90000"/>
          </a:bodyPr>
          <a:lstStyle/>
          <a:p>
            <a:pPr algn="ctr"/>
            <a:r>
              <a:rPr lang="uk-UA" dirty="0">
                <a:latin typeface="Times New Roman" panose="02020603050405020304" pitchFamily="18" charset="0"/>
                <a:cs typeface="Times New Roman" panose="02020603050405020304" pitchFamily="18" charset="0"/>
              </a:rPr>
              <a:t>Кількість класів</a:t>
            </a:r>
            <a:endParaRPr lang="uk-UA" dirty="0"/>
          </a:p>
        </p:txBody>
      </p:sp>
      <p:sp>
        <p:nvSpPr>
          <p:cNvPr id="3" name="Объект 2"/>
          <p:cNvSpPr>
            <a:spLocks noGrp="1"/>
          </p:cNvSpPr>
          <p:nvPr>
            <p:ph idx="1"/>
          </p:nvPr>
        </p:nvSpPr>
        <p:spPr>
          <a:xfrm>
            <a:off x="355107" y="905522"/>
            <a:ext cx="11319029" cy="5539666"/>
          </a:xfrm>
        </p:spPr>
        <p:txBody>
          <a:bodyPr>
            <a:normAutofit fontScale="77500" lnSpcReduction="20000"/>
          </a:bodyPr>
          <a:lstStyle/>
          <a:p>
            <a:pPr marL="0" indent="457200" algn="just">
              <a:lnSpc>
                <a:spcPct val="120000"/>
              </a:lnSpc>
              <a:spcBef>
                <a:spcPts val="0"/>
              </a:spcBef>
              <a:buNone/>
            </a:pPr>
            <a:r>
              <a:rPr lang="uk-UA" dirty="0">
                <a:latin typeface="Times New Roman" panose="02020603050405020304" pitchFamily="18" charset="0"/>
                <a:cs typeface="Times New Roman" panose="02020603050405020304" pitchFamily="18" charset="0"/>
              </a:rPr>
              <a:t>Кількість класів, куди ділять тональність, зазвичай задається зі специфікації системи. Наприклад, замовнику потрібно, щоб система розрізняла три види тональності: "позитивна", "нейтральна", "негативна". У дослідженнях зазвичай розглядається завдання бінарної класифікації тональності, тобто класів всього два: «позитивний» та «негативний». Класифікація тональності на більш ніж два класи — це дуже складне завдання. Навіть із трьома класами дуже складно досягти хорошої точності незалежно від підходу. Якщо стоїть завдання класифікації більш ніж на два класи, то тут можливі такі варіанти для навчання класифікатора:</a:t>
            </a:r>
          </a:p>
          <a:p>
            <a:pPr marL="0" indent="457200" algn="just">
              <a:lnSpc>
                <a:spcPct val="120000"/>
              </a:lnSpc>
              <a:spcBef>
                <a:spcPts val="0"/>
              </a:spcBef>
              <a:buNone/>
            </a:pPr>
            <a:r>
              <a:rPr lang="uk-UA" b="1" dirty="0">
                <a:latin typeface="Times New Roman" panose="02020603050405020304" pitchFamily="18" charset="0"/>
                <a:cs typeface="Times New Roman" panose="02020603050405020304" pitchFamily="18" charset="0"/>
              </a:rPr>
              <a:t>Плоска класифікація </a:t>
            </a:r>
            <a:r>
              <a:rPr lang="uk-UA" dirty="0">
                <a:latin typeface="Times New Roman" panose="02020603050405020304" pitchFamily="18" charset="0"/>
                <a:cs typeface="Times New Roman" panose="02020603050405020304" pitchFamily="18" charset="0"/>
              </a:rPr>
              <a:t>- навчаємо лише один класифікатор для всіх класів.</a:t>
            </a:r>
          </a:p>
          <a:p>
            <a:pPr marL="0" indent="457200" algn="just">
              <a:lnSpc>
                <a:spcPct val="120000"/>
              </a:lnSpc>
              <a:spcBef>
                <a:spcPts val="0"/>
              </a:spcBef>
              <a:buNone/>
            </a:pPr>
            <a:r>
              <a:rPr lang="uk-UA" b="1" dirty="0">
                <a:latin typeface="Times New Roman" panose="02020603050405020304" pitchFamily="18" charset="0"/>
                <a:cs typeface="Times New Roman" panose="02020603050405020304" pitchFamily="18" charset="0"/>
              </a:rPr>
              <a:t>Ієрархічна класифікація </a:t>
            </a:r>
            <a:r>
              <a:rPr lang="uk-UA" dirty="0">
                <a:latin typeface="Times New Roman" panose="02020603050405020304" pitchFamily="18" charset="0"/>
                <a:cs typeface="Times New Roman" panose="02020603050405020304" pitchFamily="18" charset="0"/>
              </a:rPr>
              <a:t>- ділимо класи на групи та навчаємо кілька класифікаторів для визначення груп. Наприклад, якщо ми маємо 5 класів («дуже позитивний», «середньо позитивний», «нейтральний», «середньо негативний», «дуже негативний»), то можна спочатку навчити бінарний класифікатор, який відокремлює нейтральні тексти від суб'єктивних; потім навчити класифікатор, який відокремлює позитивні думки від негативних; й у результаті класифікатор, який відокремлює сильно виражені думки середніх.</a:t>
            </a:r>
          </a:p>
        </p:txBody>
      </p:sp>
    </p:spTree>
    <p:extLst>
      <p:ext uri="{BB962C8B-B14F-4D97-AF65-F5344CB8AC3E}">
        <p14:creationId xmlns:p14="http://schemas.microsoft.com/office/powerpoint/2010/main" val="337336028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540397"/>
          </a:xfrm>
        </p:spPr>
        <p:txBody>
          <a:bodyPr>
            <a:normAutofit fontScale="90000"/>
          </a:bodyPr>
          <a:lstStyle/>
          <a:p>
            <a:pPr algn="ctr"/>
            <a:r>
              <a:rPr lang="uk-UA" dirty="0">
                <a:latin typeface="Times New Roman" panose="02020603050405020304" pitchFamily="18" charset="0"/>
                <a:cs typeface="Times New Roman" panose="02020603050405020304" pitchFamily="18" charset="0"/>
              </a:rPr>
              <a:t>Вибір ознак</a:t>
            </a:r>
            <a:endParaRPr lang="uk-UA" dirty="0"/>
          </a:p>
        </p:txBody>
      </p:sp>
      <p:sp>
        <p:nvSpPr>
          <p:cNvPr id="3" name="Объект 2"/>
          <p:cNvSpPr>
            <a:spLocks noGrp="1"/>
          </p:cNvSpPr>
          <p:nvPr>
            <p:ph idx="1"/>
          </p:nvPr>
        </p:nvSpPr>
        <p:spPr>
          <a:xfrm>
            <a:off x="497151" y="1047565"/>
            <a:ext cx="11150352" cy="5129398"/>
          </a:xfrm>
        </p:spPr>
        <p:txBody>
          <a:bodyPr>
            <a:noAutofit/>
          </a:bodyPr>
          <a:lstStyle/>
          <a:p>
            <a:pPr marL="0" indent="457200" algn="just">
              <a:lnSpc>
                <a:spcPct val="100000"/>
              </a:lnSpc>
              <a:spcBef>
                <a:spcPts val="0"/>
              </a:spcBef>
              <a:buNone/>
            </a:pPr>
            <a:r>
              <a:rPr lang="uk-UA" sz="2400" dirty="0">
                <a:latin typeface="Times New Roman" panose="02020603050405020304" pitchFamily="18" charset="0"/>
                <a:cs typeface="Times New Roman" panose="02020603050405020304" pitchFamily="18" charset="0"/>
              </a:rPr>
              <a:t>Якість результатів залежать від того, як ми представимо документ для класифікатора, а саме, який набір характеристик ми будемо використовувати для складання вектору ознак. </a:t>
            </a:r>
          </a:p>
          <a:p>
            <a:pPr marL="0" indent="457200" algn="just">
              <a:lnSpc>
                <a:spcPct val="100000"/>
              </a:lnSpc>
              <a:spcBef>
                <a:spcPts val="0"/>
              </a:spcBef>
              <a:buNone/>
            </a:pPr>
            <a:r>
              <a:rPr lang="uk-UA" sz="2400" dirty="0">
                <a:latin typeface="Times New Roman" panose="02020603050405020304" pitchFamily="18" charset="0"/>
                <a:cs typeface="Times New Roman" panose="02020603050405020304" pitchFamily="18" charset="0"/>
              </a:rPr>
              <a:t>Найбільш поширений спосіб подання документа в завданнях </a:t>
            </a:r>
            <a:r>
              <a:rPr lang="uk-UA" sz="2400" dirty="0" err="1">
                <a:latin typeface="Times New Roman" panose="02020603050405020304" pitchFamily="18" charset="0"/>
                <a:cs typeface="Times New Roman" panose="02020603050405020304" pitchFamily="18" charset="0"/>
              </a:rPr>
              <a:t>комп</a:t>
            </a:r>
            <a:r>
              <a:rPr lang="en-US" sz="2400" dirty="0">
                <a:latin typeface="Times New Roman" panose="02020603050405020304" pitchFamily="18" charset="0"/>
                <a:cs typeface="Times New Roman" panose="02020603050405020304" pitchFamily="18" charset="0"/>
              </a:rPr>
              <a:t>’</a:t>
            </a:r>
            <a:r>
              <a:rPr lang="uk-UA" sz="2400" dirty="0" err="1">
                <a:latin typeface="Times New Roman" panose="02020603050405020304" pitchFamily="18" charset="0"/>
                <a:cs typeface="Times New Roman" panose="02020603050405020304" pitchFamily="18" charset="0"/>
              </a:rPr>
              <a:t>ютерної</a:t>
            </a:r>
            <a:r>
              <a:rPr lang="uk-UA" sz="2400" dirty="0">
                <a:latin typeface="Times New Roman" panose="02020603050405020304" pitchFamily="18" charset="0"/>
                <a:cs typeface="Times New Roman" panose="02020603050405020304" pitchFamily="18" charset="0"/>
              </a:rPr>
              <a:t> лінгвістики та пошуку - це або у вигляді набору слів (</a:t>
            </a:r>
            <a:r>
              <a:rPr lang="de-DE" sz="2400" dirty="0" err="1">
                <a:latin typeface="Times New Roman" panose="02020603050405020304" pitchFamily="18" charset="0"/>
                <a:cs typeface="Times New Roman" panose="02020603050405020304" pitchFamily="18" charset="0"/>
              </a:rPr>
              <a:t>bag-of-words</a:t>
            </a:r>
            <a:r>
              <a:rPr lang="de-DE" sz="2400" dirty="0">
                <a:latin typeface="Times New Roman" panose="02020603050405020304" pitchFamily="18" charset="0"/>
                <a:cs typeface="Times New Roman" panose="02020603050405020304" pitchFamily="18" charset="0"/>
              </a:rPr>
              <a:t>) </a:t>
            </a:r>
            <a:r>
              <a:rPr lang="uk-UA" sz="2400" dirty="0">
                <a:latin typeface="Times New Roman" panose="02020603050405020304" pitchFamily="18" charset="0"/>
                <a:cs typeface="Times New Roman" panose="02020603050405020304" pitchFamily="18" charset="0"/>
              </a:rPr>
              <a:t>або у вигляді набору </a:t>
            </a:r>
            <a:r>
              <a:rPr lang="de-DE" sz="2400" dirty="0">
                <a:latin typeface="Times New Roman" panose="02020603050405020304" pitchFamily="18" charset="0"/>
                <a:cs typeface="Times New Roman" panose="02020603050405020304" pitchFamily="18" charset="0"/>
              </a:rPr>
              <a:t>N-</a:t>
            </a:r>
            <a:r>
              <a:rPr lang="uk-UA" sz="2400" dirty="0">
                <a:latin typeface="Times New Roman" panose="02020603050405020304" pitchFamily="18" charset="0"/>
                <a:cs typeface="Times New Roman" panose="02020603050405020304" pitchFamily="18" charset="0"/>
              </a:rPr>
              <a:t>грам. </a:t>
            </a:r>
          </a:p>
          <a:p>
            <a:pPr marL="0" indent="457200" algn="just">
              <a:lnSpc>
                <a:spcPct val="100000"/>
              </a:lnSpc>
              <a:spcBef>
                <a:spcPts val="0"/>
              </a:spcBef>
              <a:buNone/>
            </a:pPr>
            <a:r>
              <a:rPr lang="uk-UA" sz="1800" dirty="0">
                <a:latin typeface="Times New Roman" panose="02020603050405020304" pitchFamily="18" charset="0"/>
                <a:cs typeface="Times New Roman" panose="02020603050405020304" pitchFamily="18" charset="0"/>
              </a:rPr>
              <a:t>Так, наприклад, пропозицію «Я люблю чорну каву» можна подати у вигляді набору </a:t>
            </a:r>
            <a:r>
              <a:rPr lang="uk-UA" sz="1800" dirty="0" err="1">
                <a:latin typeface="Times New Roman" panose="02020603050405020304" pitchFamily="18" charset="0"/>
                <a:cs typeface="Times New Roman" panose="02020603050405020304" pitchFamily="18" charset="0"/>
              </a:rPr>
              <a:t>уніграм</a:t>
            </a:r>
            <a:r>
              <a:rPr lang="uk-UA" sz="1800" dirty="0">
                <a:latin typeface="Times New Roman" panose="02020603050405020304" pitchFamily="18" charset="0"/>
                <a:cs typeface="Times New Roman" panose="02020603050405020304" pitchFamily="18" charset="0"/>
              </a:rPr>
              <a:t> (Я, люблю, чорну, каву) або </a:t>
            </a:r>
            <a:r>
              <a:rPr lang="uk-UA" sz="1800" dirty="0" err="1">
                <a:latin typeface="Times New Roman" panose="02020603050405020304" pitchFamily="18" charset="0"/>
                <a:cs typeface="Times New Roman" panose="02020603050405020304" pitchFamily="18" charset="0"/>
              </a:rPr>
              <a:t>біграм</a:t>
            </a:r>
            <a:r>
              <a:rPr lang="uk-UA" sz="1800" dirty="0">
                <a:latin typeface="Times New Roman" panose="02020603050405020304" pitchFamily="18" charset="0"/>
                <a:cs typeface="Times New Roman" panose="02020603050405020304" pitchFamily="18" charset="0"/>
              </a:rPr>
              <a:t> (Я люблю, люблю чорну, чорну каву). </a:t>
            </a:r>
          </a:p>
          <a:p>
            <a:pPr marL="0" indent="457200" algn="just">
              <a:lnSpc>
                <a:spcPct val="100000"/>
              </a:lnSpc>
              <a:spcBef>
                <a:spcPts val="0"/>
              </a:spcBef>
              <a:buNone/>
            </a:pPr>
            <a:r>
              <a:rPr lang="uk-UA" sz="2400" dirty="0">
                <a:latin typeface="Times New Roman" panose="02020603050405020304" pitchFamily="18" charset="0"/>
                <a:cs typeface="Times New Roman" panose="02020603050405020304" pitchFamily="18" charset="0"/>
              </a:rPr>
              <a:t>Зазвичай </a:t>
            </a:r>
            <a:r>
              <a:rPr lang="uk-UA" sz="2400" dirty="0" err="1">
                <a:latin typeface="Times New Roman" panose="02020603050405020304" pitchFamily="18" charset="0"/>
                <a:cs typeface="Times New Roman" panose="02020603050405020304" pitchFamily="18" charset="0"/>
              </a:rPr>
              <a:t>уніграми</a:t>
            </a:r>
            <a:r>
              <a:rPr lang="uk-UA" sz="2400" dirty="0">
                <a:latin typeface="Times New Roman" panose="02020603050405020304" pitchFamily="18" charset="0"/>
                <a:cs typeface="Times New Roman" panose="02020603050405020304" pitchFamily="18" charset="0"/>
              </a:rPr>
              <a:t> та </a:t>
            </a:r>
            <a:r>
              <a:rPr lang="uk-UA" sz="2400" dirty="0" err="1">
                <a:latin typeface="Times New Roman" panose="02020603050405020304" pitchFamily="18" charset="0"/>
                <a:cs typeface="Times New Roman" panose="02020603050405020304" pitchFamily="18" charset="0"/>
              </a:rPr>
              <a:t>біграми</a:t>
            </a:r>
            <a:r>
              <a:rPr lang="uk-UA" sz="2400" dirty="0">
                <a:latin typeface="Times New Roman" panose="02020603050405020304" pitchFamily="18" charset="0"/>
                <a:cs typeface="Times New Roman" panose="02020603050405020304" pitchFamily="18" charset="0"/>
              </a:rPr>
              <a:t> дають кращі результати ніж </a:t>
            </a:r>
            <a:r>
              <a:rPr lang="de-DE" sz="2400" dirty="0">
                <a:latin typeface="Times New Roman" panose="02020603050405020304" pitchFamily="18" charset="0"/>
                <a:cs typeface="Times New Roman" panose="02020603050405020304" pitchFamily="18" charset="0"/>
              </a:rPr>
              <a:t>N-</a:t>
            </a:r>
            <a:r>
              <a:rPr lang="uk-UA" sz="2400" dirty="0">
                <a:latin typeface="Times New Roman" panose="02020603050405020304" pitchFamily="18" charset="0"/>
                <a:cs typeface="Times New Roman" panose="02020603050405020304" pitchFamily="18" charset="0"/>
              </a:rPr>
              <a:t>грами вищих порядків (</a:t>
            </a:r>
            <a:r>
              <a:rPr lang="uk-UA" sz="2400" dirty="0" err="1">
                <a:latin typeface="Times New Roman" panose="02020603050405020304" pitchFamily="18" charset="0"/>
                <a:cs typeface="Times New Roman" panose="02020603050405020304" pitchFamily="18" charset="0"/>
              </a:rPr>
              <a:t>триграми</a:t>
            </a:r>
            <a:r>
              <a:rPr lang="uk-UA" sz="2400" dirty="0">
                <a:latin typeface="Times New Roman" panose="02020603050405020304" pitchFamily="18" charset="0"/>
                <a:cs typeface="Times New Roman" panose="02020603050405020304" pitchFamily="18" charset="0"/>
              </a:rPr>
              <a:t> та вище), так як вибірка для навчання найчастіше недостатньо велика підрахунку </a:t>
            </a:r>
            <a:r>
              <a:rPr lang="de-DE" sz="2400" dirty="0">
                <a:latin typeface="Times New Roman" panose="02020603050405020304" pitchFamily="18" charset="0"/>
                <a:cs typeface="Times New Roman" panose="02020603050405020304" pitchFamily="18" charset="0"/>
              </a:rPr>
              <a:t>N-</a:t>
            </a:r>
            <a:r>
              <a:rPr lang="uk-UA" sz="2400" dirty="0">
                <a:latin typeface="Times New Roman" panose="02020603050405020304" pitchFamily="18" charset="0"/>
                <a:cs typeface="Times New Roman" panose="02020603050405020304" pitchFamily="18" charset="0"/>
              </a:rPr>
              <a:t>грам вищих порядків. Завжди має сенс протестувати результати із застосуванням </a:t>
            </a:r>
            <a:r>
              <a:rPr lang="uk-UA" sz="2400" dirty="0" err="1">
                <a:latin typeface="Times New Roman" panose="02020603050405020304" pitchFamily="18" charset="0"/>
                <a:cs typeface="Times New Roman" panose="02020603050405020304" pitchFamily="18" charset="0"/>
              </a:rPr>
              <a:t>уніграм</a:t>
            </a:r>
            <a:r>
              <a:rPr lang="uk-UA" sz="2400" dirty="0">
                <a:latin typeface="Times New Roman" panose="02020603050405020304" pitchFamily="18" charset="0"/>
                <a:cs typeface="Times New Roman" panose="02020603050405020304" pitchFamily="18" charset="0"/>
              </a:rPr>
              <a:t>, </a:t>
            </a:r>
            <a:r>
              <a:rPr lang="uk-UA" sz="2400" dirty="0" err="1">
                <a:latin typeface="Times New Roman" panose="02020603050405020304" pitchFamily="18" charset="0"/>
                <a:cs typeface="Times New Roman" panose="02020603050405020304" pitchFamily="18" charset="0"/>
              </a:rPr>
              <a:t>біграм</a:t>
            </a:r>
            <a:r>
              <a:rPr lang="uk-UA" sz="2400" dirty="0">
                <a:latin typeface="Times New Roman" panose="02020603050405020304" pitchFamily="18" charset="0"/>
                <a:cs typeface="Times New Roman" panose="02020603050405020304" pitchFamily="18" charset="0"/>
              </a:rPr>
              <a:t> та їх комбінації. Залежно від типу даних </a:t>
            </a:r>
            <a:r>
              <a:rPr lang="uk-UA" sz="2400" dirty="0" err="1">
                <a:latin typeface="Times New Roman" panose="02020603050405020304" pitchFamily="18" charset="0"/>
                <a:cs typeface="Times New Roman" panose="02020603050405020304" pitchFamily="18" charset="0"/>
              </a:rPr>
              <a:t>уніграми</a:t>
            </a:r>
            <a:r>
              <a:rPr lang="uk-UA" sz="2400" dirty="0">
                <a:latin typeface="Times New Roman" panose="02020603050405020304" pitchFamily="18" charset="0"/>
                <a:cs typeface="Times New Roman" panose="02020603050405020304" pitchFamily="18" charset="0"/>
              </a:rPr>
              <a:t> можуть показати кращі результати, ніж </a:t>
            </a:r>
            <a:r>
              <a:rPr lang="uk-UA" sz="2400" dirty="0" err="1">
                <a:latin typeface="Times New Roman" panose="02020603050405020304" pitchFamily="18" charset="0"/>
                <a:cs typeface="Times New Roman" panose="02020603050405020304" pitchFamily="18" charset="0"/>
              </a:rPr>
              <a:t>біграми</a:t>
            </a:r>
            <a:r>
              <a:rPr lang="uk-UA" sz="2400" dirty="0">
                <a:latin typeface="Times New Roman" panose="02020603050405020304" pitchFamily="18" charset="0"/>
                <a:cs typeface="Times New Roman" panose="02020603050405020304" pitchFamily="18" charset="0"/>
              </a:rPr>
              <a:t>, а можуть і навпаки. Також іноді комбінація </a:t>
            </a:r>
            <a:r>
              <a:rPr lang="uk-UA" sz="2400" dirty="0" err="1">
                <a:latin typeface="Times New Roman" panose="02020603050405020304" pitchFamily="18" charset="0"/>
                <a:cs typeface="Times New Roman" panose="02020603050405020304" pitchFamily="18" charset="0"/>
              </a:rPr>
              <a:t>уніграмів</a:t>
            </a:r>
            <a:r>
              <a:rPr lang="uk-UA" sz="2400" dirty="0">
                <a:latin typeface="Times New Roman" panose="02020603050405020304" pitchFamily="18" charset="0"/>
                <a:cs typeface="Times New Roman" panose="02020603050405020304" pitchFamily="18" charset="0"/>
              </a:rPr>
              <a:t> та </a:t>
            </a:r>
            <a:r>
              <a:rPr lang="uk-UA" sz="2400" dirty="0" err="1">
                <a:latin typeface="Times New Roman" panose="02020603050405020304" pitchFamily="18" charset="0"/>
                <a:cs typeface="Times New Roman" panose="02020603050405020304" pitchFamily="18" charset="0"/>
              </a:rPr>
              <a:t>біграмів</a:t>
            </a:r>
            <a:r>
              <a:rPr lang="uk-UA" sz="2400" dirty="0">
                <a:latin typeface="Times New Roman" panose="02020603050405020304" pitchFamily="18" charset="0"/>
                <a:cs typeface="Times New Roman" panose="02020603050405020304" pitchFamily="18" charset="0"/>
              </a:rPr>
              <a:t> дозволяє покращити результати.</a:t>
            </a:r>
          </a:p>
        </p:txBody>
      </p:sp>
    </p:spTree>
    <p:extLst>
      <p:ext uri="{BB962C8B-B14F-4D97-AF65-F5344CB8AC3E}">
        <p14:creationId xmlns:p14="http://schemas.microsoft.com/office/powerpoint/2010/main" val="310597610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6"/>
            <a:ext cx="10515600" cy="638052"/>
          </a:xfrm>
        </p:spPr>
        <p:txBody>
          <a:bodyPr>
            <a:normAutofit fontScale="90000"/>
          </a:bodyPr>
          <a:lstStyle/>
          <a:p>
            <a:pPr algn="ctr"/>
            <a:r>
              <a:rPr lang="uk-UA" dirty="0">
                <a:latin typeface="Times New Roman" panose="02020603050405020304" pitchFamily="18" charset="0"/>
                <a:cs typeface="Times New Roman" panose="02020603050405020304" pitchFamily="18" charset="0"/>
              </a:rPr>
              <a:t>Зважений вектор</a:t>
            </a:r>
            <a:endParaRPr lang="uk-UA" dirty="0"/>
          </a:p>
        </p:txBody>
      </p:sp>
      <p:sp>
        <p:nvSpPr>
          <p:cNvPr id="3" name="Объект 2"/>
          <p:cNvSpPr>
            <a:spLocks noGrp="1"/>
          </p:cNvSpPr>
          <p:nvPr>
            <p:ph idx="1"/>
          </p:nvPr>
        </p:nvSpPr>
        <p:spPr>
          <a:xfrm>
            <a:off x="838200" y="1003178"/>
            <a:ext cx="10515600" cy="5173785"/>
          </a:xfrm>
        </p:spPr>
        <p:txBody>
          <a:bodyPr>
            <a:normAutofit fontScale="77500" lnSpcReduction="20000"/>
          </a:bodyPr>
          <a:lstStyle/>
          <a:p>
            <a:pPr marL="0" indent="457200" algn="just">
              <a:lnSpc>
                <a:spcPct val="120000"/>
              </a:lnSpc>
              <a:spcBef>
                <a:spcPts val="0"/>
              </a:spcBef>
              <a:buNone/>
            </a:pPr>
            <a:r>
              <a:rPr lang="uk-UA" dirty="0">
                <a:latin typeface="Times New Roman" panose="02020603050405020304" pitchFamily="18" charset="0"/>
                <a:cs typeface="Times New Roman" panose="02020603050405020304" pitchFamily="18" charset="0"/>
              </a:rPr>
              <a:t>Наступним кроком у складанні </a:t>
            </a:r>
            <a:r>
              <a:rPr lang="uk-UA" dirty="0" err="1">
                <a:latin typeface="Times New Roman" panose="02020603050405020304" pitchFamily="18" charset="0"/>
                <a:cs typeface="Times New Roman" panose="02020603050405020304" pitchFamily="18" charset="0"/>
              </a:rPr>
              <a:t>вектора</a:t>
            </a:r>
            <a:r>
              <a:rPr lang="uk-UA" dirty="0">
                <a:latin typeface="Times New Roman" panose="02020603050405020304" pitchFamily="18" charset="0"/>
                <a:cs typeface="Times New Roman" panose="02020603050405020304" pitchFamily="18" charset="0"/>
              </a:rPr>
              <a:t> ознак є присвоєння кожній ознаці її ваги. Для деяких класифікаторів це є необов'язковим, наприклад, для класифікатора </a:t>
            </a:r>
            <a:r>
              <a:rPr lang="uk-UA" dirty="0" err="1">
                <a:latin typeface="Times New Roman" panose="02020603050405020304" pitchFamily="18" charset="0"/>
                <a:cs typeface="Times New Roman" panose="02020603050405020304" pitchFamily="18" charset="0"/>
              </a:rPr>
              <a:t>байєсівського</a:t>
            </a:r>
            <a:r>
              <a:rPr lang="uk-UA" dirty="0">
                <a:latin typeface="Times New Roman" panose="02020603050405020304" pitchFamily="18" charset="0"/>
                <a:cs typeface="Times New Roman" panose="02020603050405020304" pitchFamily="18" charset="0"/>
              </a:rPr>
              <a:t>, він сам вираховує ймовірність ознак. Але якщо ви використовуєте метод опорних векторів, завдання ваг може помітно поліпшити результати. В інформаційному пошуку найпоширенішим методом оцінки ваги ознак є </a:t>
            </a:r>
            <a:r>
              <a:rPr lang="de-DE" dirty="0">
                <a:latin typeface="Times New Roman" panose="02020603050405020304" pitchFamily="18" charset="0"/>
                <a:cs typeface="Times New Roman" panose="02020603050405020304" pitchFamily="18" charset="0"/>
              </a:rPr>
              <a:t>TF-IDF. </a:t>
            </a:r>
            <a:r>
              <a:rPr lang="uk-UA" dirty="0">
                <a:latin typeface="Times New Roman" panose="02020603050405020304" pitchFamily="18" charset="0"/>
                <a:cs typeface="Times New Roman" panose="02020603050405020304" pitchFamily="18" charset="0"/>
              </a:rPr>
              <a:t>Для аналізу тональності цей метод не дає добрих результатів. Причиною тому є те, що для аналізу тональності не настільки важливі слова, які часто повторюються в тексті (тобто слова з високим </a:t>
            </a:r>
            <a:r>
              <a:rPr lang="de-DE" dirty="0">
                <a:latin typeface="Times New Roman" panose="02020603050405020304" pitchFamily="18" charset="0"/>
                <a:cs typeface="Times New Roman" panose="02020603050405020304" pitchFamily="18" charset="0"/>
              </a:rPr>
              <a:t>TF), </a:t>
            </a:r>
            <a:r>
              <a:rPr lang="uk-UA" dirty="0">
                <a:latin typeface="Times New Roman" panose="02020603050405020304" pitchFamily="18" charset="0"/>
                <a:cs typeface="Times New Roman" panose="02020603050405020304" pitchFamily="18" charset="0"/>
              </a:rPr>
              <a:t>на відміну від завдання пошуку. Тому зазвичай використовують бінарну вагу, тобто ознакам (якщо використовуємо </a:t>
            </a:r>
            <a:r>
              <a:rPr lang="uk-UA" dirty="0" err="1">
                <a:latin typeface="Times New Roman" panose="02020603050405020304" pitchFamily="18" charset="0"/>
                <a:cs typeface="Times New Roman" panose="02020603050405020304" pitchFamily="18" charset="0"/>
              </a:rPr>
              <a:t>уніграми</a:t>
            </a:r>
            <a:r>
              <a:rPr lang="uk-UA" dirty="0">
                <a:latin typeface="Times New Roman" panose="02020603050405020304" pitchFamily="18" charset="0"/>
                <a:cs typeface="Times New Roman" panose="02020603050405020304" pitchFamily="18" charset="0"/>
              </a:rPr>
              <a:t>, то словам) присвоюється одинична вага, якщо ті присутні в тексті. В іншому випадку вага дорівнює нулю. Наприклад, "я люблю чорну каву" буде представлений у вигляді наступного </a:t>
            </a:r>
            <a:r>
              <a:rPr lang="uk-UA" dirty="0" err="1">
                <a:latin typeface="Times New Roman" panose="02020603050405020304" pitchFamily="18" charset="0"/>
                <a:cs typeface="Times New Roman" panose="02020603050405020304" pitchFamily="18" charset="0"/>
              </a:rPr>
              <a:t>вектора</a:t>
            </a:r>
            <a:r>
              <a:rPr lang="uk-UA" dirty="0">
                <a:latin typeface="Times New Roman" panose="02020603050405020304" pitchFamily="18" charset="0"/>
                <a:cs typeface="Times New Roman" panose="02020603050405020304" pitchFamily="18" charset="0"/>
              </a:rPr>
              <a:t> (ми опускаємо слова з вагою = 0):</a:t>
            </a:r>
          </a:p>
          <a:p>
            <a:pPr marL="0" indent="457200" algn="just">
              <a:lnSpc>
                <a:spcPct val="120000"/>
              </a:lnSpc>
              <a:spcBef>
                <a:spcPts val="0"/>
              </a:spcBef>
              <a:buNone/>
            </a:pPr>
            <a:r>
              <a:rPr lang="uk-UA" dirty="0">
                <a:latin typeface="Times New Roman" panose="02020603050405020304" pitchFamily="18" charset="0"/>
                <a:cs typeface="Times New Roman" panose="02020603050405020304" pitchFamily="18" charset="0"/>
              </a:rPr>
              <a:t>{"я": 1, "люблю": 1, "чорна": 1, "кава": 1}</a:t>
            </a:r>
          </a:p>
          <a:p>
            <a:pPr marL="0" indent="457200" algn="just">
              <a:lnSpc>
                <a:spcPct val="120000"/>
              </a:lnSpc>
              <a:spcBef>
                <a:spcPts val="0"/>
              </a:spcBef>
              <a:buNone/>
            </a:pPr>
            <a:r>
              <a:rPr lang="uk-UA" dirty="0">
                <a:latin typeface="Times New Roman" panose="02020603050405020304" pitchFamily="18" charset="0"/>
                <a:cs typeface="Times New Roman" panose="02020603050405020304" pitchFamily="18" charset="0"/>
              </a:rPr>
              <a:t>Однак, існують методи оцінки важливості слів, які обчислюють ваги слів, що дають кращі результати при класифікації тональності, наприклад, дельта </a:t>
            </a:r>
            <a:r>
              <a:rPr lang="de-DE" dirty="0">
                <a:latin typeface="Times New Roman" panose="02020603050405020304" pitchFamily="18" charset="0"/>
                <a:cs typeface="Times New Roman" panose="02020603050405020304" pitchFamily="18" charset="0"/>
              </a:rPr>
              <a:t>TF-IDF.</a:t>
            </a:r>
            <a:endParaRPr lang="uk-UA"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05774624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6"/>
            <a:ext cx="10515600" cy="797849"/>
          </a:xfrm>
        </p:spPr>
        <p:txBody>
          <a:bodyPr>
            <a:normAutofit/>
          </a:bodyPr>
          <a:lstStyle/>
          <a:p>
            <a:pPr algn="ctr"/>
            <a:r>
              <a:rPr lang="uk-UA" sz="3600" dirty="0">
                <a:latin typeface="Times New Roman" panose="02020603050405020304" pitchFamily="18" charset="0"/>
                <a:cs typeface="Times New Roman" panose="02020603050405020304" pitchFamily="18" charset="0"/>
              </a:rPr>
              <a:t>Метод дельта </a:t>
            </a:r>
            <a:r>
              <a:rPr lang="de-DE" sz="3600" dirty="0">
                <a:latin typeface="Times New Roman" panose="02020603050405020304" pitchFamily="18" charset="0"/>
                <a:cs typeface="Times New Roman" panose="02020603050405020304" pitchFamily="18" charset="0"/>
              </a:rPr>
              <a:t>TF-IDF</a:t>
            </a:r>
            <a:endParaRPr lang="uk-UA" sz="3600" dirty="0"/>
          </a:p>
        </p:txBody>
      </p:sp>
      <p:sp>
        <p:nvSpPr>
          <p:cNvPr id="3" name="Объект 2"/>
          <p:cNvSpPr>
            <a:spLocks noGrp="1"/>
          </p:cNvSpPr>
          <p:nvPr>
            <p:ph idx="1"/>
          </p:nvPr>
        </p:nvSpPr>
        <p:spPr>
          <a:xfrm>
            <a:off x="838200" y="1269507"/>
            <a:ext cx="10515600" cy="4934089"/>
          </a:xfrm>
        </p:spPr>
        <p:txBody>
          <a:bodyPr>
            <a:normAutofit fontScale="92500" lnSpcReduction="10000"/>
          </a:bodyPr>
          <a:lstStyle/>
          <a:p>
            <a:pPr marL="0" indent="0">
              <a:buNone/>
            </a:pPr>
            <a:r>
              <a:rPr lang="uk-UA" dirty="0">
                <a:latin typeface="Times New Roman" panose="02020603050405020304" pitchFamily="18" charset="0"/>
                <a:cs typeface="Times New Roman" panose="02020603050405020304" pitchFamily="18" charset="0"/>
              </a:rPr>
              <a:t>Ідея методу </a:t>
            </a:r>
            <a:r>
              <a:rPr lang="uk-UA" b="1" dirty="0">
                <a:latin typeface="Times New Roman" panose="02020603050405020304" pitchFamily="18" charset="0"/>
                <a:cs typeface="Times New Roman" panose="02020603050405020304" pitchFamily="18" charset="0"/>
              </a:rPr>
              <a:t>дельта </a:t>
            </a:r>
            <a:r>
              <a:rPr lang="de-DE" b="1" dirty="0">
                <a:latin typeface="Times New Roman" panose="02020603050405020304" pitchFamily="18" charset="0"/>
                <a:cs typeface="Times New Roman" panose="02020603050405020304" pitchFamily="18" charset="0"/>
              </a:rPr>
              <a:t>TF-IDF </a:t>
            </a:r>
            <a:r>
              <a:rPr lang="uk-UA" dirty="0">
                <a:latin typeface="Times New Roman" panose="02020603050405020304" pitchFamily="18" charset="0"/>
                <a:cs typeface="Times New Roman" panose="02020603050405020304" pitchFamily="18" charset="0"/>
              </a:rPr>
              <a:t>полягає в тому, щоб дати більшу вагу для слів, які мають не нейтральну тональність, тому що саме такі слова визначають тональність всього тексту.</a:t>
            </a:r>
          </a:p>
          <a:p>
            <a:pPr marL="0" indent="0">
              <a:buNone/>
            </a:pPr>
            <a:r>
              <a:rPr lang="uk-UA" dirty="0">
                <a:latin typeface="Times New Roman" panose="02020603050405020304" pitchFamily="18" charset="0"/>
                <a:cs typeface="Times New Roman" panose="02020603050405020304" pitchFamily="18" charset="0"/>
              </a:rPr>
              <a:t> Формула для розрахунку ваги слова </a:t>
            </a:r>
            <a:r>
              <a:rPr lang="de-DE" dirty="0">
                <a:latin typeface="Times New Roman" panose="02020603050405020304" pitchFamily="18" charset="0"/>
                <a:cs typeface="Times New Roman" panose="02020603050405020304" pitchFamily="18" charset="0"/>
              </a:rPr>
              <a:t>w </a:t>
            </a:r>
            <a:r>
              <a:rPr lang="uk-UA" dirty="0">
                <a:latin typeface="Times New Roman" panose="02020603050405020304" pitchFamily="18" charset="0"/>
                <a:cs typeface="Times New Roman" panose="02020603050405020304" pitchFamily="18" charset="0"/>
              </a:rPr>
              <a:t>наступна:</a:t>
            </a:r>
          </a:p>
          <a:p>
            <a:pPr marL="0" indent="0">
              <a:buNone/>
            </a:pPr>
            <a:r>
              <a:rPr lang="de-DE" dirty="0" err="1">
                <a:latin typeface="Times New Roman" panose="02020603050405020304" pitchFamily="18" charset="0"/>
                <a:cs typeface="Times New Roman" panose="02020603050405020304" pitchFamily="18" charset="0"/>
              </a:rPr>
              <a:t>V</a:t>
            </a:r>
            <a:r>
              <a:rPr lang="de-DE" baseline="-25000" dirty="0" err="1">
                <a:latin typeface="Times New Roman" panose="02020603050405020304" pitchFamily="18" charset="0"/>
                <a:cs typeface="Times New Roman" panose="02020603050405020304" pitchFamily="18" charset="0"/>
              </a:rPr>
              <a:t>t</a:t>
            </a:r>
            <a:r>
              <a:rPr lang="de-DE" baseline="-25000" dirty="0">
                <a:latin typeface="Times New Roman" panose="02020603050405020304" pitchFamily="18" charset="0"/>
                <a:cs typeface="Times New Roman" panose="02020603050405020304" pitchFamily="18" charset="0"/>
              </a:rPr>
              <a:t>, d </a:t>
            </a:r>
            <a:r>
              <a:rPr lang="de-DE" dirty="0">
                <a:latin typeface="Times New Roman" panose="02020603050405020304" pitchFamily="18" charset="0"/>
                <a:cs typeface="Times New Roman" panose="02020603050405020304" pitchFamily="18" charset="0"/>
              </a:rPr>
              <a:t>= </a:t>
            </a:r>
            <a:r>
              <a:rPr lang="de-DE" dirty="0" err="1">
                <a:latin typeface="Times New Roman" panose="02020603050405020304" pitchFamily="18" charset="0"/>
                <a:cs typeface="Times New Roman" panose="02020603050405020304" pitchFamily="18" charset="0"/>
              </a:rPr>
              <a:t>C</a:t>
            </a:r>
            <a:r>
              <a:rPr lang="de-DE" baseline="-25000" dirty="0" err="1">
                <a:latin typeface="Times New Roman" panose="02020603050405020304" pitchFamily="18" charset="0"/>
                <a:cs typeface="Times New Roman" panose="02020603050405020304" pitchFamily="18" charset="0"/>
              </a:rPr>
              <a:t>t,d</a:t>
            </a:r>
            <a:r>
              <a:rPr lang="uk-UA" dirty="0">
                <a:latin typeface="Times New Roman" panose="02020603050405020304" pitchFamily="18" charset="0"/>
                <a:cs typeface="Times New Roman" panose="02020603050405020304" pitchFamily="18" charset="0"/>
              </a:rPr>
              <a:t> *</a:t>
            </a:r>
            <a:r>
              <a:rPr lang="de-DE" dirty="0">
                <a:latin typeface="Times New Roman" panose="02020603050405020304" pitchFamily="18" charset="0"/>
                <a:cs typeface="Times New Roman" panose="02020603050405020304" pitchFamily="18" charset="0"/>
              </a:rPr>
              <a:t>log (| N | </a:t>
            </a:r>
            <a:r>
              <a:rPr lang="uk-UA" dirty="0">
                <a:latin typeface="Times New Roman" panose="02020603050405020304" pitchFamily="18" charset="0"/>
                <a:cs typeface="Times New Roman" panose="02020603050405020304" pitchFamily="18" charset="0"/>
              </a:rPr>
              <a:t>*</a:t>
            </a:r>
            <a:r>
              <a:rPr lang="de-DE" dirty="0">
                <a:latin typeface="Times New Roman" panose="02020603050405020304" pitchFamily="18" charset="0"/>
                <a:cs typeface="Times New Roman" panose="02020603050405020304" pitchFamily="18" charset="0"/>
              </a:rPr>
              <a:t>P</a:t>
            </a:r>
            <a:r>
              <a:rPr lang="de-DE" baseline="-25000" dirty="0">
                <a:latin typeface="Times New Roman" panose="02020603050405020304" pitchFamily="18" charset="0"/>
                <a:cs typeface="Times New Roman" panose="02020603050405020304" pitchFamily="18" charset="0"/>
              </a:rPr>
              <a:t>t</a:t>
            </a:r>
            <a:r>
              <a:rPr lang="de-DE" dirty="0">
                <a:latin typeface="Times New Roman" panose="02020603050405020304" pitchFamily="18" charset="0"/>
                <a:cs typeface="Times New Roman" panose="02020603050405020304" pitchFamily="18" charset="0"/>
              </a:rPr>
              <a:t> </a:t>
            </a:r>
            <a:r>
              <a:rPr lang="uk-UA" b="1" dirty="0">
                <a:latin typeface="Times New Roman" panose="02020603050405020304" pitchFamily="18" charset="0"/>
                <a:cs typeface="Times New Roman" panose="02020603050405020304" pitchFamily="18" charset="0"/>
              </a:rPr>
              <a:t>/</a:t>
            </a:r>
            <a:r>
              <a:rPr lang="de-DE" dirty="0">
                <a:latin typeface="Times New Roman" panose="02020603050405020304" pitchFamily="18" charset="0"/>
                <a:cs typeface="Times New Roman" panose="02020603050405020304" pitchFamily="18" charset="0"/>
              </a:rPr>
              <a:t>| P |</a:t>
            </a:r>
            <a:r>
              <a:rPr lang="uk-UA" dirty="0">
                <a:latin typeface="Times New Roman" panose="02020603050405020304" pitchFamily="18" charset="0"/>
                <a:cs typeface="Times New Roman" panose="02020603050405020304" pitchFamily="18" charset="0"/>
              </a:rPr>
              <a:t>*</a:t>
            </a:r>
            <a:r>
              <a:rPr lang="de-DE" dirty="0">
                <a:latin typeface="Times New Roman" panose="02020603050405020304" pitchFamily="18" charset="0"/>
                <a:cs typeface="Times New Roman" panose="02020603050405020304" pitchFamily="18" charset="0"/>
              </a:rPr>
              <a:t> </a:t>
            </a:r>
            <a:r>
              <a:rPr lang="de-DE" dirty="0" err="1">
                <a:latin typeface="Times New Roman" panose="02020603050405020304" pitchFamily="18" charset="0"/>
                <a:cs typeface="Times New Roman" panose="02020603050405020304" pitchFamily="18" charset="0"/>
              </a:rPr>
              <a:t>N</a:t>
            </a:r>
            <a:r>
              <a:rPr lang="de-DE" baseline="-25000" dirty="0" err="1">
                <a:latin typeface="Times New Roman" panose="02020603050405020304" pitchFamily="18" charset="0"/>
                <a:cs typeface="Times New Roman" panose="02020603050405020304" pitchFamily="18" charset="0"/>
              </a:rPr>
              <a:t>t</a:t>
            </a:r>
            <a:r>
              <a:rPr lang="de-DE" dirty="0">
                <a:latin typeface="Times New Roman" panose="02020603050405020304" pitchFamily="18" charset="0"/>
                <a:cs typeface="Times New Roman" panose="02020603050405020304" pitchFamily="18" charset="0"/>
              </a:rPr>
              <a:t>)</a:t>
            </a:r>
            <a:endParaRPr lang="uk-UA" dirty="0">
              <a:latin typeface="Times New Roman" panose="02020603050405020304" pitchFamily="18" charset="0"/>
              <a:cs typeface="Times New Roman" panose="02020603050405020304" pitchFamily="18" charset="0"/>
            </a:endParaRPr>
          </a:p>
          <a:p>
            <a:pPr marL="0" indent="0">
              <a:buNone/>
            </a:pPr>
            <a:r>
              <a:rPr lang="uk-UA" dirty="0">
                <a:latin typeface="Times New Roman" panose="02020603050405020304" pitchFamily="18" charset="0"/>
                <a:cs typeface="Times New Roman" panose="02020603050405020304" pitchFamily="18" charset="0"/>
              </a:rPr>
              <a:t>де: </a:t>
            </a:r>
            <a:r>
              <a:rPr lang="de-DE" dirty="0" err="1">
                <a:latin typeface="Times New Roman" panose="02020603050405020304" pitchFamily="18" charset="0"/>
                <a:cs typeface="Times New Roman" panose="02020603050405020304" pitchFamily="18" charset="0"/>
              </a:rPr>
              <a:t>Vt,d</a:t>
            </a:r>
            <a:r>
              <a:rPr lang="de-DE" dirty="0">
                <a:latin typeface="Times New Roman" panose="02020603050405020304" pitchFamily="18" charset="0"/>
                <a:cs typeface="Times New Roman" panose="02020603050405020304" pitchFamily="18" charset="0"/>
              </a:rPr>
              <a:t> - </a:t>
            </a:r>
            <a:r>
              <a:rPr lang="uk-UA" dirty="0">
                <a:latin typeface="Times New Roman" panose="02020603050405020304" pitchFamily="18" charset="0"/>
                <a:cs typeface="Times New Roman" panose="02020603050405020304" pitchFamily="18" charset="0"/>
              </a:rPr>
              <a:t>вага слова </a:t>
            </a:r>
            <a:r>
              <a:rPr lang="de-DE" dirty="0">
                <a:latin typeface="Times New Roman" panose="02020603050405020304" pitchFamily="18" charset="0"/>
                <a:cs typeface="Times New Roman" panose="02020603050405020304" pitchFamily="18" charset="0"/>
              </a:rPr>
              <a:t>t </a:t>
            </a:r>
            <a:r>
              <a:rPr lang="uk-UA" dirty="0">
                <a:latin typeface="Times New Roman" panose="02020603050405020304" pitchFamily="18" charset="0"/>
                <a:cs typeface="Times New Roman" panose="02020603050405020304" pitchFamily="18" charset="0"/>
              </a:rPr>
              <a:t>у документі </a:t>
            </a:r>
            <a:r>
              <a:rPr lang="de-DE" dirty="0">
                <a:latin typeface="Times New Roman" panose="02020603050405020304" pitchFamily="18" charset="0"/>
                <a:cs typeface="Times New Roman" panose="02020603050405020304" pitchFamily="18" charset="0"/>
              </a:rPr>
              <a:t>d</a:t>
            </a:r>
            <a:endParaRPr lang="uk-UA" dirty="0">
              <a:latin typeface="Times New Roman" panose="02020603050405020304" pitchFamily="18" charset="0"/>
              <a:cs typeface="Times New Roman" panose="02020603050405020304" pitchFamily="18" charset="0"/>
            </a:endParaRPr>
          </a:p>
          <a:p>
            <a:pPr marL="0" indent="0">
              <a:buNone/>
            </a:pPr>
            <a:r>
              <a:rPr lang="uk-UA" dirty="0">
                <a:latin typeface="Times New Roman" panose="02020603050405020304" pitchFamily="18" charset="0"/>
                <a:cs typeface="Times New Roman" panose="02020603050405020304" pitchFamily="18" charset="0"/>
              </a:rPr>
              <a:t>С</a:t>
            </a:r>
            <a:r>
              <a:rPr lang="de-DE" dirty="0" err="1">
                <a:latin typeface="Times New Roman" panose="02020603050405020304" pitchFamily="18" charset="0"/>
                <a:cs typeface="Times New Roman" panose="02020603050405020304" pitchFamily="18" charset="0"/>
              </a:rPr>
              <a:t>t,d</a:t>
            </a:r>
            <a:r>
              <a:rPr lang="de-DE" dirty="0">
                <a:latin typeface="Times New Roman" panose="02020603050405020304" pitchFamily="18" charset="0"/>
                <a:cs typeface="Times New Roman" panose="02020603050405020304" pitchFamily="18" charset="0"/>
              </a:rPr>
              <a:t> - </a:t>
            </a:r>
            <a:r>
              <a:rPr lang="uk-UA" dirty="0">
                <a:latin typeface="Times New Roman" panose="02020603050405020304" pitchFamily="18" charset="0"/>
                <a:cs typeface="Times New Roman" panose="02020603050405020304" pitchFamily="18" charset="0"/>
              </a:rPr>
              <a:t>скільки раз слово </a:t>
            </a:r>
            <a:r>
              <a:rPr lang="de-DE" dirty="0">
                <a:latin typeface="Times New Roman" panose="02020603050405020304" pitchFamily="18" charset="0"/>
                <a:cs typeface="Times New Roman" panose="02020603050405020304" pitchFamily="18" charset="0"/>
              </a:rPr>
              <a:t>t </a:t>
            </a:r>
            <a:r>
              <a:rPr lang="uk-UA" dirty="0">
                <a:latin typeface="Times New Roman" panose="02020603050405020304" pitchFamily="18" charset="0"/>
                <a:cs typeface="Times New Roman" panose="02020603050405020304" pitchFamily="18" charset="0"/>
              </a:rPr>
              <a:t>зустрічається в документі </a:t>
            </a:r>
            <a:r>
              <a:rPr lang="de-DE" dirty="0">
                <a:latin typeface="Times New Roman" panose="02020603050405020304" pitchFamily="18" charset="0"/>
                <a:cs typeface="Times New Roman" panose="02020603050405020304" pitchFamily="18" charset="0"/>
              </a:rPr>
              <a:t>d</a:t>
            </a:r>
            <a:endParaRPr lang="uk-UA" dirty="0">
              <a:latin typeface="Times New Roman" panose="02020603050405020304" pitchFamily="18" charset="0"/>
              <a:cs typeface="Times New Roman" panose="02020603050405020304" pitchFamily="18" charset="0"/>
            </a:endParaRPr>
          </a:p>
          <a:p>
            <a:pPr marL="0" indent="0">
              <a:buNone/>
            </a:pPr>
            <a:r>
              <a:rPr lang="de-DE" dirty="0">
                <a:latin typeface="Times New Roman" panose="02020603050405020304" pitchFamily="18" charset="0"/>
                <a:cs typeface="Times New Roman" panose="02020603050405020304" pitchFamily="18" charset="0"/>
              </a:rPr>
              <a:t>|P| - </a:t>
            </a:r>
            <a:r>
              <a:rPr lang="uk-UA" dirty="0">
                <a:latin typeface="Times New Roman" panose="02020603050405020304" pitchFamily="18" charset="0"/>
                <a:cs typeface="Times New Roman" panose="02020603050405020304" pitchFamily="18" charset="0"/>
              </a:rPr>
              <a:t>кількість документів з позитивною тональністю</a:t>
            </a:r>
          </a:p>
          <a:p>
            <a:pPr marL="0" indent="0">
              <a:buNone/>
            </a:pPr>
            <a:r>
              <a:rPr lang="uk-UA" dirty="0">
                <a:latin typeface="Times New Roman" panose="02020603050405020304" pitchFamily="18" charset="0"/>
                <a:cs typeface="Times New Roman" panose="02020603050405020304" pitchFamily="18" charset="0"/>
              </a:rPr>
              <a:t>|</a:t>
            </a:r>
            <a:r>
              <a:rPr lang="de-DE" dirty="0">
                <a:latin typeface="Times New Roman" panose="02020603050405020304" pitchFamily="18" charset="0"/>
                <a:cs typeface="Times New Roman" panose="02020603050405020304" pitchFamily="18" charset="0"/>
              </a:rPr>
              <a:t>N| - </a:t>
            </a:r>
            <a:r>
              <a:rPr lang="uk-UA" dirty="0">
                <a:latin typeface="Times New Roman" panose="02020603050405020304" pitchFamily="18" charset="0"/>
                <a:cs typeface="Times New Roman" panose="02020603050405020304" pitchFamily="18" charset="0"/>
              </a:rPr>
              <a:t>кількість документів з негативною тональністю</a:t>
            </a:r>
          </a:p>
          <a:p>
            <a:pPr marL="0" indent="0">
              <a:buNone/>
            </a:pPr>
            <a:r>
              <a:rPr lang="de-DE" dirty="0">
                <a:latin typeface="Times New Roman" panose="02020603050405020304" pitchFamily="18" charset="0"/>
                <a:cs typeface="Times New Roman" panose="02020603050405020304" pitchFamily="18" charset="0"/>
              </a:rPr>
              <a:t>Pt – </a:t>
            </a:r>
            <a:r>
              <a:rPr lang="uk-UA" dirty="0">
                <a:latin typeface="Times New Roman" panose="02020603050405020304" pitchFamily="18" charset="0"/>
                <a:cs typeface="Times New Roman" panose="02020603050405020304" pitchFamily="18" charset="0"/>
              </a:rPr>
              <a:t>кількість позитивних документів, де зустрічається слово </a:t>
            </a:r>
            <a:r>
              <a:rPr lang="de-DE" dirty="0">
                <a:latin typeface="Times New Roman" panose="02020603050405020304" pitchFamily="18" charset="0"/>
                <a:cs typeface="Times New Roman" panose="02020603050405020304" pitchFamily="18" charset="0"/>
              </a:rPr>
              <a:t>t</a:t>
            </a:r>
            <a:endParaRPr lang="uk-UA" dirty="0">
              <a:latin typeface="Times New Roman" panose="02020603050405020304" pitchFamily="18" charset="0"/>
              <a:cs typeface="Times New Roman" panose="02020603050405020304" pitchFamily="18" charset="0"/>
            </a:endParaRPr>
          </a:p>
          <a:p>
            <a:pPr marL="0" indent="0">
              <a:buNone/>
            </a:pPr>
            <a:r>
              <a:rPr lang="de-DE" dirty="0" err="1">
                <a:latin typeface="Times New Roman" panose="02020603050405020304" pitchFamily="18" charset="0"/>
                <a:cs typeface="Times New Roman" panose="02020603050405020304" pitchFamily="18" charset="0"/>
              </a:rPr>
              <a:t>Nt</a:t>
            </a:r>
            <a:r>
              <a:rPr lang="de-DE" dirty="0">
                <a:latin typeface="Times New Roman" panose="02020603050405020304" pitchFamily="18" charset="0"/>
                <a:cs typeface="Times New Roman" panose="02020603050405020304" pitchFamily="18" charset="0"/>
              </a:rPr>
              <a:t> </a:t>
            </a:r>
            <a:r>
              <a:rPr lang="uk-UA" dirty="0">
                <a:latin typeface="Times New Roman" panose="02020603050405020304" pitchFamily="18" charset="0"/>
                <a:cs typeface="Times New Roman" panose="02020603050405020304" pitchFamily="18" charset="0"/>
              </a:rPr>
              <a:t>-</a:t>
            </a:r>
            <a:r>
              <a:rPr lang="de-DE" dirty="0">
                <a:latin typeface="Times New Roman" panose="02020603050405020304" pitchFamily="18" charset="0"/>
                <a:cs typeface="Times New Roman" panose="02020603050405020304" pitchFamily="18" charset="0"/>
              </a:rPr>
              <a:t> </a:t>
            </a:r>
            <a:r>
              <a:rPr lang="uk-UA" dirty="0">
                <a:latin typeface="Times New Roman" panose="02020603050405020304" pitchFamily="18" charset="0"/>
                <a:cs typeface="Times New Roman" panose="02020603050405020304" pitchFamily="18" charset="0"/>
              </a:rPr>
              <a:t>кількість негативних документів, де зустрічається слово </a:t>
            </a:r>
            <a:r>
              <a:rPr lang="de-DE" dirty="0">
                <a:latin typeface="Times New Roman" panose="02020603050405020304" pitchFamily="18" charset="0"/>
                <a:cs typeface="Times New Roman" panose="02020603050405020304" pitchFamily="18" charset="0"/>
              </a:rPr>
              <a:t>t</a:t>
            </a:r>
            <a:endParaRPr lang="uk-UA"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01286355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540397"/>
          </a:xfrm>
        </p:spPr>
        <p:txBody>
          <a:bodyPr>
            <a:normAutofit fontScale="90000"/>
          </a:bodyPr>
          <a:lstStyle/>
          <a:p>
            <a:pPr algn="ctr"/>
            <a:r>
              <a:rPr lang="uk-UA" dirty="0">
                <a:latin typeface="Times New Roman" panose="02020603050405020304" pitchFamily="18" charset="0"/>
                <a:cs typeface="Times New Roman" panose="02020603050405020304" pitchFamily="18" charset="0"/>
              </a:rPr>
              <a:t>Приклад</a:t>
            </a:r>
          </a:p>
        </p:txBody>
      </p:sp>
      <p:sp>
        <p:nvSpPr>
          <p:cNvPr id="3" name="Объект 2"/>
          <p:cNvSpPr>
            <a:spLocks noGrp="1"/>
          </p:cNvSpPr>
          <p:nvPr>
            <p:ph idx="1"/>
          </p:nvPr>
        </p:nvSpPr>
        <p:spPr>
          <a:xfrm>
            <a:off x="838200" y="1118586"/>
            <a:ext cx="10515600" cy="5049500"/>
          </a:xfrm>
        </p:spPr>
        <p:txBody>
          <a:bodyPr>
            <a:normAutofit fontScale="70000" lnSpcReduction="20000"/>
          </a:bodyPr>
          <a:lstStyle/>
          <a:p>
            <a:pPr marL="0" indent="457200" algn="just">
              <a:lnSpc>
                <a:spcPct val="120000"/>
              </a:lnSpc>
              <a:spcBef>
                <a:spcPts val="0"/>
              </a:spcBef>
              <a:buNone/>
            </a:pPr>
            <a:r>
              <a:rPr lang="uk-UA" dirty="0">
                <a:latin typeface="Times New Roman" panose="02020603050405020304" pitchFamily="18" charset="0"/>
                <a:cs typeface="Times New Roman" panose="02020603050405020304" pitchFamily="18" charset="0"/>
              </a:rPr>
              <a:t>Допустимо, ми працюємо з колекцією відгуків фільмів.</a:t>
            </a:r>
          </a:p>
          <a:p>
            <a:pPr marL="0" indent="457200" algn="just">
              <a:lnSpc>
                <a:spcPct val="120000"/>
              </a:lnSpc>
              <a:spcBef>
                <a:spcPts val="0"/>
              </a:spcBef>
              <a:buNone/>
            </a:pPr>
            <a:r>
              <a:rPr lang="uk-UA" dirty="0">
                <a:latin typeface="Times New Roman" panose="02020603050405020304" pitchFamily="18" charset="0"/>
                <a:cs typeface="Times New Roman" panose="02020603050405020304" pitchFamily="18" charset="0"/>
              </a:rPr>
              <a:t> Розглянемо три слова: </a:t>
            </a:r>
            <a:r>
              <a:rPr lang="uk-UA" sz="3400" b="1" i="1" dirty="0">
                <a:latin typeface="Times New Roman" panose="02020603050405020304" pitchFamily="18" charset="0"/>
                <a:cs typeface="Times New Roman" panose="02020603050405020304" pitchFamily="18" charset="0"/>
              </a:rPr>
              <a:t>відмінний, нудний, сценарій. </a:t>
            </a:r>
          </a:p>
          <a:p>
            <a:pPr marL="0" indent="457200" algn="just">
              <a:lnSpc>
                <a:spcPct val="120000"/>
              </a:lnSpc>
              <a:spcBef>
                <a:spcPts val="0"/>
              </a:spcBef>
              <a:buNone/>
            </a:pPr>
            <a:r>
              <a:rPr lang="uk-UA" dirty="0">
                <a:latin typeface="Times New Roman" panose="02020603050405020304" pitchFamily="18" charset="0"/>
                <a:cs typeface="Times New Roman" panose="02020603050405020304" pitchFamily="18" charset="0"/>
              </a:rPr>
              <a:t>Найголовніше у формулі дельта </a:t>
            </a:r>
            <a:r>
              <a:rPr lang="de-DE" dirty="0">
                <a:latin typeface="Times New Roman" panose="02020603050405020304" pitchFamily="18" charset="0"/>
                <a:cs typeface="Times New Roman" panose="02020603050405020304" pitchFamily="18" charset="0"/>
              </a:rPr>
              <a:t>TF-IDF - </a:t>
            </a:r>
            <a:r>
              <a:rPr lang="uk-UA" dirty="0">
                <a:latin typeface="Times New Roman" panose="02020603050405020304" pitchFamily="18" charset="0"/>
                <a:cs typeface="Times New Roman" panose="02020603050405020304" pitchFamily="18" charset="0"/>
              </a:rPr>
              <a:t>це другий множник </a:t>
            </a:r>
            <a:r>
              <a:rPr lang="de-DE" dirty="0">
                <a:latin typeface="Times New Roman" panose="02020603050405020304" pitchFamily="18" charset="0"/>
                <a:cs typeface="Times New Roman" panose="02020603050405020304" pitchFamily="18" charset="0"/>
              </a:rPr>
              <a:t>log(...). </a:t>
            </a:r>
            <a:r>
              <a:rPr lang="uk-UA" dirty="0">
                <a:latin typeface="Times New Roman" panose="02020603050405020304" pitchFamily="18" charset="0"/>
                <a:cs typeface="Times New Roman" panose="02020603050405020304" pitchFamily="18" charset="0"/>
              </a:rPr>
              <a:t>Саме він буде різним у цих трьох слів:</a:t>
            </a:r>
          </a:p>
          <a:p>
            <a:pPr marL="0" indent="457200" algn="just">
              <a:lnSpc>
                <a:spcPct val="120000"/>
              </a:lnSpc>
              <a:spcBef>
                <a:spcPts val="0"/>
              </a:spcBef>
              <a:buNone/>
            </a:pPr>
            <a:r>
              <a:rPr lang="uk-UA" dirty="0">
                <a:latin typeface="Times New Roman" panose="02020603050405020304" pitchFamily="18" charset="0"/>
                <a:cs typeface="Times New Roman" panose="02020603050405020304" pitchFamily="18" charset="0"/>
              </a:rPr>
              <a:t>Слово </a:t>
            </a:r>
            <a:r>
              <a:rPr lang="uk-UA" b="1" i="1" dirty="0">
                <a:latin typeface="Times New Roman" panose="02020603050405020304" pitchFamily="18" charset="0"/>
                <a:cs typeface="Times New Roman" panose="02020603050405020304" pitchFamily="18" charset="0"/>
              </a:rPr>
              <a:t>«відмінний» </a:t>
            </a:r>
            <a:r>
              <a:rPr lang="uk-UA" dirty="0">
                <a:latin typeface="Times New Roman" panose="02020603050405020304" pitchFamily="18" charset="0"/>
                <a:cs typeface="Times New Roman" panose="02020603050405020304" pitchFamily="18" charset="0"/>
              </a:rPr>
              <a:t>швидше за все зустрічається в більшості позитивних (</a:t>
            </a:r>
            <a:r>
              <a:rPr lang="de-DE" dirty="0">
                <a:latin typeface="Times New Roman" panose="02020603050405020304" pitchFamily="18" charset="0"/>
                <a:cs typeface="Times New Roman" panose="02020603050405020304" pitchFamily="18" charset="0"/>
              </a:rPr>
              <a:t>Pt) </a:t>
            </a:r>
            <a:r>
              <a:rPr lang="uk-UA" dirty="0">
                <a:latin typeface="Times New Roman" panose="02020603050405020304" pitchFamily="18" charset="0"/>
                <a:cs typeface="Times New Roman" panose="02020603050405020304" pitchFamily="18" charset="0"/>
              </a:rPr>
              <a:t>відгуків і майже не зустрічається в негативних (</a:t>
            </a:r>
            <a:r>
              <a:rPr lang="de-DE" dirty="0" err="1">
                <a:latin typeface="Times New Roman" panose="02020603050405020304" pitchFamily="18" charset="0"/>
                <a:cs typeface="Times New Roman" panose="02020603050405020304" pitchFamily="18" charset="0"/>
              </a:rPr>
              <a:t>Nt</a:t>
            </a:r>
            <a:r>
              <a:rPr lang="de-DE" dirty="0">
                <a:latin typeface="Times New Roman" panose="02020603050405020304" pitchFamily="18" charset="0"/>
                <a:cs typeface="Times New Roman" panose="02020603050405020304" pitchFamily="18" charset="0"/>
              </a:rPr>
              <a:t>), </a:t>
            </a:r>
            <a:r>
              <a:rPr lang="uk-UA" dirty="0">
                <a:latin typeface="Times New Roman" panose="02020603050405020304" pitchFamily="18" charset="0"/>
                <a:cs typeface="Times New Roman" panose="02020603050405020304" pitchFamily="18" charset="0"/>
              </a:rPr>
              <a:t>в результаті вага буде більшим позитивним числом, відношення </a:t>
            </a:r>
            <a:r>
              <a:rPr lang="de-DE" dirty="0">
                <a:latin typeface="Times New Roman" panose="02020603050405020304" pitchFamily="18" charset="0"/>
                <a:cs typeface="Times New Roman" panose="02020603050405020304" pitchFamily="18" charset="0"/>
              </a:rPr>
              <a:t>Pt/</a:t>
            </a:r>
            <a:r>
              <a:rPr lang="de-DE" dirty="0" err="1">
                <a:latin typeface="Times New Roman" panose="02020603050405020304" pitchFamily="18" charset="0"/>
                <a:cs typeface="Times New Roman" panose="02020603050405020304" pitchFamily="18" charset="0"/>
              </a:rPr>
              <a:t>Nt</a:t>
            </a:r>
            <a:r>
              <a:rPr lang="de-DE" dirty="0">
                <a:latin typeface="Times New Roman" panose="02020603050405020304" pitchFamily="18" charset="0"/>
                <a:cs typeface="Times New Roman" panose="02020603050405020304" pitchFamily="18" charset="0"/>
              </a:rPr>
              <a:t> </a:t>
            </a:r>
            <a:r>
              <a:rPr lang="uk-UA" dirty="0">
                <a:latin typeface="Times New Roman" panose="02020603050405020304" pitchFamily="18" charset="0"/>
                <a:cs typeface="Times New Roman" panose="02020603050405020304" pitchFamily="18" charset="0"/>
              </a:rPr>
              <a:t>буде числом набагато більшим за 1. </a:t>
            </a:r>
          </a:p>
          <a:p>
            <a:pPr marL="0" indent="457200" algn="just">
              <a:lnSpc>
                <a:spcPct val="120000"/>
              </a:lnSpc>
              <a:spcBef>
                <a:spcPts val="0"/>
              </a:spcBef>
              <a:buNone/>
            </a:pPr>
            <a:r>
              <a:rPr lang="uk-UA" dirty="0">
                <a:latin typeface="Times New Roman" panose="02020603050405020304" pitchFamily="18" charset="0"/>
                <a:cs typeface="Times New Roman" panose="02020603050405020304" pitchFamily="18" charset="0"/>
              </a:rPr>
              <a:t>Слово </a:t>
            </a:r>
            <a:r>
              <a:rPr lang="uk-UA" b="1" i="1" dirty="0">
                <a:latin typeface="Times New Roman" panose="02020603050405020304" pitchFamily="18" charset="0"/>
                <a:cs typeface="Times New Roman" panose="02020603050405020304" pitchFamily="18" charset="0"/>
              </a:rPr>
              <a:t>"нудний" </a:t>
            </a:r>
            <a:r>
              <a:rPr lang="uk-UA" dirty="0">
                <a:latin typeface="Times New Roman" panose="02020603050405020304" pitchFamily="18" charset="0"/>
                <a:cs typeface="Times New Roman" panose="02020603050405020304" pitchFamily="18" charset="0"/>
              </a:rPr>
              <a:t>навпаки зустрічається в основному в негативних відгуках, тому відношення </a:t>
            </a:r>
            <a:r>
              <a:rPr lang="de-DE" dirty="0">
                <a:latin typeface="Times New Roman" panose="02020603050405020304" pitchFamily="18" charset="0"/>
                <a:cs typeface="Times New Roman" panose="02020603050405020304" pitchFamily="18" charset="0"/>
              </a:rPr>
              <a:t>Pt/</a:t>
            </a:r>
            <a:r>
              <a:rPr lang="de-DE" dirty="0" err="1">
                <a:latin typeface="Times New Roman" panose="02020603050405020304" pitchFamily="18" charset="0"/>
                <a:cs typeface="Times New Roman" panose="02020603050405020304" pitchFamily="18" charset="0"/>
              </a:rPr>
              <a:t>Nt</a:t>
            </a:r>
            <a:r>
              <a:rPr lang="de-DE" dirty="0">
                <a:latin typeface="Times New Roman" panose="02020603050405020304" pitchFamily="18" charset="0"/>
                <a:cs typeface="Times New Roman" panose="02020603050405020304" pitchFamily="18" charset="0"/>
              </a:rPr>
              <a:t> </a:t>
            </a:r>
            <a:r>
              <a:rPr lang="uk-UA" dirty="0">
                <a:latin typeface="Times New Roman" panose="02020603050405020304" pitchFamily="18" charset="0"/>
                <a:cs typeface="Times New Roman" panose="02020603050405020304" pitchFamily="18" charset="0"/>
              </a:rPr>
              <a:t>буде менше одиниці і в результаті логарифм буде від</a:t>
            </a:r>
            <a:r>
              <a:rPr lang="en-US" dirty="0">
                <a:latin typeface="Times New Roman" panose="02020603050405020304" pitchFamily="18" charset="0"/>
                <a:cs typeface="Times New Roman" panose="02020603050405020304" pitchFamily="18" charset="0"/>
              </a:rPr>
              <a:t>’</a:t>
            </a:r>
            <a:r>
              <a:rPr lang="uk-UA" dirty="0">
                <a:latin typeface="Times New Roman" panose="02020603050405020304" pitchFamily="18" charset="0"/>
                <a:cs typeface="Times New Roman" panose="02020603050405020304" pitchFamily="18" charset="0"/>
              </a:rPr>
              <a:t>ємним. У результаті вага слова буде від</a:t>
            </a:r>
            <a:r>
              <a:rPr lang="en-US" dirty="0">
                <a:latin typeface="Times New Roman" panose="02020603050405020304" pitchFamily="18" charset="0"/>
                <a:cs typeface="Times New Roman" panose="02020603050405020304" pitchFamily="18" charset="0"/>
              </a:rPr>
              <a:t>’</a:t>
            </a:r>
            <a:r>
              <a:rPr lang="uk-UA" dirty="0">
                <a:latin typeface="Times New Roman" panose="02020603050405020304" pitchFamily="18" charset="0"/>
                <a:cs typeface="Times New Roman" panose="02020603050405020304" pitchFamily="18" charset="0"/>
              </a:rPr>
              <a:t>ємним числом, але більшим за модулем. Слово </a:t>
            </a:r>
            <a:r>
              <a:rPr lang="uk-UA" b="1" i="1" dirty="0">
                <a:latin typeface="Times New Roman" panose="02020603050405020304" pitchFamily="18" charset="0"/>
                <a:cs typeface="Times New Roman" panose="02020603050405020304" pitchFamily="18" charset="0"/>
              </a:rPr>
              <a:t>«сценарій» </a:t>
            </a:r>
            <a:r>
              <a:rPr lang="uk-UA" dirty="0">
                <a:latin typeface="Times New Roman" panose="02020603050405020304" pitchFamily="18" charset="0"/>
                <a:cs typeface="Times New Roman" panose="02020603050405020304" pitchFamily="18" charset="0"/>
              </a:rPr>
              <a:t>може зустрічатися з однаковою ймовірністю і в позитивних, так і в негативних відгуках, тому ставлення </a:t>
            </a:r>
            <a:r>
              <a:rPr lang="de-DE" dirty="0">
                <a:latin typeface="Times New Roman" panose="02020603050405020304" pitchFamily="18" charset="0"/>
                <a:cs typeface="Times New Roman" panose="02020603050405020304" pitchFamily="18" charset="0"/>
              </a:rPr>
              <a:t>Pt/</a:t>
            </a:r>
            <a:r>
              <a:rPr lang="de-DE" dirty="0" err="1">
                <a:latin typeface="Times New Roman" panose="02020603050405020304" pitchFamily="18" charset="0"/>
                <a:cs typeface="Times New Roman" panose="02020603050405020304" pitchFamily="18" charset="0"/>
              </a:rPr>
              <a:t>Nt</a:t>
            </a:r>
            <a:r>
              <a:rPr lang="de-DE" dirty="0">
                <a:latin typeface="Times New Roman" panose="02020603050405020304" pitchFamily="18" charset="0"/>
                <a:cs typeface="Times New Roman" panose="02020603050405020304" pitchFamily="18" charset="0"/>
              </a:rPr>
              <a:t> </a:t>
            </a:r>
            <a:r>
              <a:rPr lang="uk-UA" dirty="0">
                <a:latin typeface="Times New Roman" panose="02020603050405020304" pitchFamily="18" charset="0"/>
                <a:cs typeface="Times New Roman" panose="02020603050405020304" pitchFamily="18" charset="0"/>
              </a:rPr>
              <a:t>буде дуже близьким до одиниці, і в результаті логарифм буде близьким до нуля. Вага слова буде практично дорівнювати нулю. У результаті вага слів з позитивною тональністю буде більшим позитивним числом, вага слів з негативною тональністю буде від</a:t>
            </a:r>
            <a:r>
              <a:rPr lang="en-US" dirty="0">
                <a:latin typeface="Times New Roman" panose="02020603050405020304" pitchFamily="18" charset="0"/>
                <a:cs typeface="Times New Roman" panose="02020603050405020304" pitchFamily="18" charset="0"/>
              </a:rPr>
              <a:t>’</a:t>
            </a:r>
            <a:r>
              <a:rPr lang="uk-UA" dirty="0">
                <a:latin typeface="Times New Roman" panose="02020603050405020304" pitchFamily="18" charset="0"/>
                <a:cs typeface="Times New Roman" panose="02020603050405020304" pitchFamily="18" charset="0"/>
              </a:rPr>
              <a:t>ємним числом, вага нейтральних слів буде близькою до нуля. Таке зважування </a:t>
            </a:r>
            <a:r>
              <a:rPr lang="uk-UA" dirty="0" err="1">
                <a:latin typeface="Times New Roman" panose="02020603050405020304" pitchFamily="18" charset="0"/>
                <a:cs typeface="Times New Roman" panose="02020603050405020304" pitchFamily="18" charset="0"/>
              </a:rPr>
              <a:t>вектора</a:t>
            </a:r>
            <a:r>
              <a:rPr lang="uk-UA" dirty="0">
                <a:latin typeface="Times New Roman" panose="02020603050405020304" pitchFamily="18" charset="0"/>
                <a:cs typeface="Times New Roman" panose="02020603050405020304" pitchFamily="18" charset="0"/>
              </a:rPr>
              <a:t> ознак у більшості випадків дозволяє покращити точність класифікації тональності.</a:t>
            </a:r>
          </a:p>
        </p:txBody>
      </p:sp>
    </p:spTree>
    <p:extLst>
      <p:ext uri="{BB962C8B-B14F-4D97-AF65-F5344CB8AC3E}">
        <p14:creationId xmlns:p14="http://schemas.microsoft.com/office/powerpoint/2010/main" val="374771580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540397"/>
          </a:xfrm>
        </p:spPr>
        <p:txBody>
          <a:bodyPr>
            <a:normAutofit fontScale="90000"/>
          </a:bodyPr>
          <a:lstStyle/>
          <a:p>
            <a:pPr algn="ctr"/>
            <a:br>
              <a:rPr lang="uk-UA" sz="3600" b="1" dirty="0">
                <a:latin typeface="Times New Roman" panose="02020603050405020304" pitchFamily="18" charset="0"/>
                <a:cs typeface="Times New Roman" panose="02020603050405020304" pitchFamily="18" charset="0"/>
              </a:rPr>
            </a:br>
            <a:r>
              <a:rPr lang="uk-UA" sz="3600" b="1" dirty="0">
                <a:latin typeface="Times New Roman" panose="02020603050405020304" pitchFamily="18" charset="0"/>
                <a:cs typeface="Times New Roman" panose="02020603050405020304" pitchFamily="18" charset="0"/>
              </a:rPr>
              <a:t>Машинне навчання без вчителя</a:t>
            </a:r>
            <a:br>
              <a:rPr lang="uk-UA" b="1" dirty="0">
                <a:latin typeface="Times New Roman" panose="02020603050405020304" pitchFamily="18" charset="0"/>
                <a:cs typeface="Times New Roman" panose="02020603050405020304" pitchFamily="18" charset="0"/>
              </a:rPr>
            </a:br>
            <a:endParaRPr lang="uk-UA" dirty="0"/>
          </a:p>
        </p:txBody>
      </p:sp>
      <p:sp>
        <p:nvSpPr>
          <p:cNvPr id="3" name="Объект 2"/>
          <p:cNvSpPr>
            <a:spLocks noGrp="1"/>
          </p:cNvSpPr>
          <p:nvPr>
            <p:ph idx="1"/>
          </p:nvPr>
        </p:nvSpPr>
        <p:spPr>
          <a:xfrm>
            <a:off x="838200" y="1159800"/>
            <a:ext cx="10515600" cy="4351338"/>
          </a:xfrm>
        </p:spPr>
        <p:txBody>
          <a:bodyPr>
            <a:normAutofit lnSpcReduction="10000"/>
          </a:bodyPr>
          <a:lstStyle/>
          <a:p>
            <a:pPr marL="0" indent="457200" algn="just">
              <a:lnSpc>
                <a:spcPct val="100000"/>
              </a:lnSpc>
              <a:spcBef>
                <a:spcPts val="0"/>
              </a:spcBef>
              <a:buNone/>
            </a:pPr>
            <a:r>
              <a:rPr lang="uk-UA" dirty="0">
                <a:latin typeface="Times New Roman" panose="02020603050405020304" pitchFamily="18" charset="0"/>
                <a:cs typeface="Times New Roman" panose="02020603050405020304" pitchFamily="18" charset="0"/>
              </a:rPr>
              <a:t>В основі цього підходу лежить ідея, що терміни, які найчастіше зустрічаються в цьому тексті і в той же час присутні в невеликій кількості текстів у всій колекції мають найбільшу вагу в тексті. Виділивши ці терміни, а потім визначивши їх тональність, можна зробити висновок про тональності всього тексту.</a:t>
            </a:r>
          </a:p>
          <a:p>
            <a:pPr marL="0" indent="457200" algn="just">
              <a:lnSpc>
                <a:spcPct val="100000"/>
              </a:lnSpc>
              <a:spcBef>
                <a:spcPts val="0"/>
              </a:spcBef>
              <a:buNone/>
            </a:pPr>
            <a:r>
              <a:rPr lang="uk-UA" dirty="0">
                <a:latin typeface="Times New Roman" panose="02020603050405020304" pitchFamily="18" charset="0"/>
                <a:cs typeface="Times New Roman" panose="02020603050405020304" pitchFamily="18" charset="0"/>
              </a:rPr>
              <a:t>Для тренування алгоритму використовується навчальна вибірка нерозмічених заздалегідь текстів. При такому підході найбільшу вагу отримують терміни що найбільш часто зустрічаються в тексті, але які при цьому присутні тільки в обмеженій кількості текстів всієї множини.</a:t>
            </a:r>
          </a:p>
          <a:p>
            <a:pPr marL="0" indent="0">
              <a:buNone/>
            </a:pPr>
            <a:endParaRPr lang="uk-UA" dirty="0"/>
          </a:p>
        </p:txBody>
      </p:sp>
    </p:spTree>
    <p:extLst>
      <p:ext uri="{BB962C8B-B14F-4D97-AF65-F5344CB8AC3E}">
        <p14:creationId xmlns:p14="http://schemas.microsoft.com/office/powerpoint/2010/main" val="102290613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pPr algn="ctr"/>
            <a:r>
              <a:rPr lang="uk-UA" sz="3600" dirty="0">
                <a:latin typeface="Times New Roman" panose="02020603050405020304" pitchFamily="18" charset="0"/>
                <a:cs typeface="Times New Roman" panose="02020603050405020304" pitchFamily="18" charset="0"/>
              </a:rPr>
              <a:t>Порівняння</a:t>
            </a:r>
          </a:p>
        </p:txBody>
      </p:sp>
      <p:graphicFrame>
        <p:nvGraphicFramePr>
          <p:cNvPr id="4" name="Объект 3"/>
          <p:cNvGraphicFramePr>
            <a:graphicFrameLocks noGrp="1"/>
          </p:cNvGraphicFramePr>
          <p:nvPr>
            <p:ph idx="1"/>
            <p:extLst>
              <p:ext uri="{D42A27DB-BD31-4B8C-83A1-F6EECF244321}">
                <p14:modId xmlns:p14="http://schemas.microsoft.com/office/powerpoint/2010/main" val="603243604"/>
              </p:ext>
            </p:extLst>
          </p:nvPr>
        </p:nvGraphicFramePr>
        <p:xfrm>
          <a:off x="838200" y="1825625"/>
          <a:ext cx="10515600" cy="3561937"/>
        </p:xfrm>
        <a:graphic>
          <a:graphicData uri="http://schemas.openxmlformats.org/drawingml/2006/table">
            <a:tbl>
              <a:tblPr firstRow="1" bandRow="1">
                <a:tableStyleId>{0505E3EF-67EA-436B-97B2-0124C06EBD24}</a:tableStyleId>
              </a:tblPr>
              <a:tblGrid>
                <a:gridCol w="3505200">
                  <a:extLst>
                    <a:ext uri="{9D8B030D-6E8A-4147-A177-3AD203B41FA5}">
                      <a16:colId xmlns:a16="http://schemas.microsoft.com/office/drawing/2014/main" val="20000"/>
                    </a:ext>
                  </a:extLst>
                </a:gridCol>
                <a:gridCol w="3505200">
                  <a:extLst>
                    <a:ext uri="{9D8B030D-6E8A-4147-A177-3AD203B41FA5}">
                      <a16:colId xmlns:a16="http://schemas.microsoft.com/office/drawing/2014/main" val="20001"/>
                    </a:ext>
                  </a:extLst>
                </a:gridCol>
                <a:gridCol w="3505200">
                  <a:extLst>
                    <a:ext uri="{9D8B030D-6E8A-4147-A177-3AD203B41FA5}">
                      <a16:colId xmlns:a16="http://schemas.microsoft.com/office/drawing/2014/main" val="20002"/>
                    </a:ext>
                  </a:extLst>
                </a:gridCol>
              </a:tblGrid>
              <a:tr h="757777">
                <a:tc>
                  <a:txBody>
                    <a:bodyPr/>
                    <a:lstStyle/>
                    <a:p>
                      <a:pPr algn="ctr"/>
                      <a:r>
                        <a:rPr lang="uk-UA" sz="2000" dirty="0">
                          <a:latin typeface="Times New Roman" panose="02020603050405020304" pitchFamily="18" charset="0"/>
                          <a:cs typeface="Times New Roman" panose="02020603050405020304" pitchFamily="18" charset="0"/>
                        </a:rPr>
                        <a:t>метод</a:t>
                      </a:r>
                    </a:p>
                  </a:txBody>
                  <a:tcPr anchor="ctr"/>
                </a:tc>
                <a:tc>
                  <a:txBody>
                    <a:bodyPr/>
                    <a:lstStyle/>
                    <a:p>
                      <a:pPr algn="ctr"/>
                      <a:r>
                        <a:rPr lang="uk-UA" sz="2000" dirty="0">
                          <a:latin typeface="Times New Roman" panose="02020603050405020304" pitchFamily="18" charset="0"/>
                          <a:cs typeface="Times New Roman" panose="02020603050405020304" pitchFamily="18" charset="0"/>
                        </a:rPr>
                        <a:t>переваги</a:t>
                      </a:r>
                    </a:p>
                  </a:txBody>
                  <a:tcPr anchor="ctr"/>
                </a:tc>
                <a:tc>
                  <a:txBody>
                    <a:bodyPr/>
                    <a:lstStyle/>
                    <a:p>
                      <a:pPr algn="ctr"/>
                      <a:r>
                        <a:rPr lang="uk-UA" sz="2000" dirty="0">
                          <a:latin typeface="Times New Roman" panose="02020603050405020304" pitchFamily="18" charset="0"/>
                          <a:cs typeface="Times New Roman" panose="02020603050405020304" pitchFamily="18" charset="0"/>
                        </a:rPr>
                        <a:t>недоліки</a:t>
                      </a:r>
                    </a:p>
                  </a:txBody>
                  <a:tcPr anchor="ctr"/>
                </a:tc>
                <a:extLst>
                  <a:ext uri="{0D108BD9-81ED-4DB2-BD59-A6C34878D82A}">
                    <a16:rowId xmlns:a16="http://schemas.microsoft.com/office/drawing/2014/main" val="10000"/>
                  </a:ext>
                </a:extLst>
              </a:tr>
              <a:tr h="370840">
                <a:tc>
                  <a:txBody>
                    <a:bodyPr/>
                    <a:lstStyle/>
                    <a:p>
                      <a:r>
                        <a:rPr lang="ru-RU" sz="2000" dirty="0">
                          <a:latin typeface="Times New Roman" panose="02020603050405020304" pitchFamily="18" charset="0"/>
                          <a:cs typeface="Times New Roman" panose="02020603050405020304" pitchFamily="18" charset="0"/>
                        </a:rPr>
                        <a:t>На </a:t>
                      </a:r>
                      <a:r>
                        <a:rPr lang="ru-RU" sz="2000" dirty="0" err="1">
                          <a:latin typeface="Times New Roman" panose="02020603050405020304" pitchFamily="18" charset="0"/>
                          <a:cs typeface="Times New Roman" panose="02020603050405020304" pitchFamily="18" charset="0"/>
                        </a:rPr>
                        <a:t>основі</a:t>
                      </a:r>
                      <a:r>
                        <a:rPr lang="ru-RU" sz="2000" dirty="0">
                          <a:latin typeface="Times New Roman" panose="02020603050405020304" pitchFamily="18" charset="0"/>
                          <a:cs typeface="Times New Roman" panose="02020603050405020304" pitchFamily="18" charset="0"/>
                        </a:rPr>
                        <a:t> правил</a:t>
                      </a:r>
                      <a:endParaRPr lang="uk-UA" sz="2000" dirty="0">
                        <a:latin typeface="Times New Roman" panose="02020603050405020304" pitchFamily="18" charset="0"/>
                        <a:cs typeface="Times New Roman" panose="02020603050405020304" pitchFamily="18" charset="0"/>
                      </a:endParaRPr>
                    </a:p>
                  </a:txBody>
                  <a:tcPr/>
                </a:tc>
                <a:tc>
                  <a:txBody>
                    <a:bodyPr/>
                    <a:lstStyle/>
                    <a:p>
                      <a:r>
                        <a:rPr lang="uk-UA" sz="2000" dirty="0">
                          <a:latin typeface="Times New Roman" panose="02020603050405020304" pitchFamily="18" charset="0"/>
                          <a:cs typeface="Times New Roman" panose="02020603050405020304" pitchFamily="18" charset="0"/>
                        </a:rPr>
                        <a:t>Найбільш точний, використовується</a:t>
                      </a:r>
                      <a:r>
                        <a:rPr lang="uk-UA" sz="2000" baseline="0" dirty="0">
                          <a:latin typeface="Times New Roman" panose="02020603050405020304" pitchFamily="18" charset="0"/>
                          <a:cs typeface="Times New Roman" panose="02020603050405020304" pitchFamily="18" charset="0"/>
                        </a:rPr>
                        <a:t> в комерційних системах</a:t>
                      </a:r>
                      <a:endParaRPr lang="uk-UA" sz="2000" dirty="0">
                        <a:latin typeface="Times New Roman" panose="02020603050405020304" pitchFamily="18" charset="0"/>
                        <a:cs typeface="Times New Roman" panose="02020603050405020304" pitchFamily="18" charset="0"/>
                      </a:endParaRPr>
                    </a:p>
                  </a:txBody>
                  <a:tcPr/>
                </a:tc>
                <a:tc>
                  <a:txBody>
                    <a:bodyPr/>
                    <a:lstStyle/>
                    <a:p>
                      <a:r>
                        <a:rPr lang="uk-UA" sz="2000" dirty="0">
                          <a:latin typeface="Times New Roman" panose="02020603050405020304" pitchFamily="18" charset="0"/>
                          <a:cs typeface="Times New Roman" panose="02020603050405020304" pitchFamily="18" charset="0"/>
                        </a:rPr>
                        <a:t>Не цікавий для розробників, </a:t>
                      </a:r>
                      <a:r>
                        <a:rPr lang="uk-UA" sz="2000" dirty="0" err="1">
                          <a:latin typeface="Times New Roman" panose="02020603050405020304" pitchFamily="18" charset="0"/>
                          <a:cs typeface="Times New Roman" panose="02020603050405020304" pitchFamily="18" charset="0"/>
                        </a:rPr>
                        <a:t>трудозатратний</a:t>
                      </a:r>
                      <a:endParaRPr lang="uk-UA" sz="2000"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10001"/>
                  </a:ext>
                </a:extLst>
              </a:tr>
              <a:tr h="370840">
                <a:tc>
                  <a:txBody>
                    <a:bodyPr/>
                    <a:lstStyle/>
                    <a:p>
                      <a:r>
                        <a:rPr lang="ru-RU" sz="2000" dirty="0">
                          <a:latin typeface="Times New Roman" panose="02020603050405020304" pitchFamily="18" charset="0"/>
                          <a:cs typeface="Times New Roman" panose="02020603050405020304" pitchFamily="18" charset="0"/>
                        </a:rPr>
                        <a:t>На </a:t>
                      </a:r>
                      <a:r>
                        <a:rPr lang="ru-RU" sz="2000" dirty="0" err="1">
                          <a:latin typeface="Times New Roman" panose="02020603050405020304" pitchFamily="18" charset="0"/>
                          <a:cs typeface="Times New Roman" panose="02020603050405020304" pitchFamily="18" charset="0"/>
                        </a:rPr>
                        <a:t>основі</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словників</a:t>
                      </a:r>
                      <a:endParaRPr lang="uk-UA" sz="2000" dirty="0">
                        <a:latin typeface="Times New Roman" panose="02020603050405020304" pitchFamily="18" charset="0"/>
                        <a:cs typeface="Times New Roman" panose="02020603050405020304" pitchFamily="18" charset="0"/>
                      </a:endParaRPr>
                    </a:p>
                  </a:txBody>
                  <a:tcPr/>
                </a:tc>
                <a:tc>
                  <a:txBody>
                    <a:bodyPr/>
                    <a:lstStyle/>
                    <a:p>
                      <a:r>
                        <a:rPr lang="uk-UA" sz="2000" dirty="0">
                          <a:latin typeface="Times New Roman" panose="02020603050405020304" pitchFamily="18" charset="0"/>
                          <a:cs typeface="Times New Roman" panose="02020603050405020304" pitchFamily="18" charset="0"/>
                        </a:rPr>
                        <a:t>Простий у використанні </a:t>
                      </a:r>
                    </a:p>
                  </a:txBody>
                  <a:tcPr/>
                </a:tc>
                <a:tc>
                  <a:txBody>
                    <a:bodyPr/>
                    <a:lstStyle/>
                    <a:p>
                      <a:r>
                        <a:rPr lang="uk-UA" sz="2000" dirty="0">
                          <a:latin typeface="Times New Roman" panose="02020603050405020304" pitchFamily="18" charset="0"/>
                          <a:cs typeface="Times New Roman" panose="02020603050405020304" pitchFamily="18" charset="0"/>
                        </a:rPr>
                        <a:t>неуніверсальний</a:t>
                      </a:r>
                    </a:p>
                  </a:txBody>
                  <a:tcPr/>
                </a:tc>
                <a:extLst>
                  <a:ext uri="{0D108BD9-81ED-4DB2-BD59-A6C34878D82A}">
                    <a16:rowId xmlns:a16="http://schemas.microsoft.com/office/drawing/2014/main" val="10002"/>
                  </a:ext>
                </a:extLst>
              </a:tr>
              <a:tr h="370840">
                <a:tc>
                  <a:txBody>
                    <a:bodyPr/>
                    <a:lstStyle/>
                    <a:p>
                      <a:r>
                        <a:rPr lang="ru-RU" sz="2000" dirty="0" err="1">
                          <a:latin typeface="Times New Roman" panose="02020603050405020304" pitchFamily="18" charset="0"/>
                          <a:cs typeface="Times New Roman" panose="02020603050405020304" pitchFamily="18" charset="0"/>
                        </a:rPr>
                        <a:t>Машинне</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навчання</a:t>
                      </a:r>
                      <a:r>
                        <a:rPr lang="ru-RU" sz="2000" dirty="0">
                          <a:latin typeface="Times New Roman" panose="02020603050405020304" pitchFamily="18" charset="0"/>
                          <a:cs typeface="Times New Roman" panose="02020603050405020304" pitchFamily="18" charset="0"/>
                        </a:rPr>
                        <a:t> з учителем</a:t>
                      </a:r>
                      <a:endParaRPr lang="uk-UA" sz="2000" dirty="0">
                        <a:latin typeface="Times New Roman" panose="02020603050405020304" pitchFamily="18" charset="0"/>
                        <a:cs typeface="Times New Roman" panose="02020603050405020304" pitchFamily="18" charset="0"/>
                      </a:endParaRPr>
                    </a:p>
                  </a:txBody>
                  <a:tcPr/>
                </a:tc>
                <a:tc>
                  <a:txBody>
                    <a:bodyPr/>
                    <a:lstStyle/>
                    <a:p>
                      <a:r>
                        <a:rPr lang="uk-UA" sz="2000" dirty="0">
                          <a:latin typeface="Times New Roman" panose="02020603050405020304" pitchFamily="18" charset="0"/>
                          <a:cs typeface="Times New Roman" panose="02020603050405020304" pitchFamily="18" charset="0"/>
                        </a:rPr>
                        <a:t>Автоматичний </a:t>
                      </a:r>
                    </a:p>
                  </a:txBody>
                  <a:tcPr/>
                </a:tc>
                <a:tc>
                  <a:txBody>
                    <a:bodyPr/>
                    <a:lstStyle/>
                    <a:p>
                      <a:r>
                        <a:rPr lang="uk-UA" sz="2000" dirty="0">
                          <a:latin typeface="Times New Roman" panose="02020603050405020304" pitchFamily="18" charset="0"/>
                          <a:cs typeface="Times New Roman" panose="02020603050405020304" pitchFamily="18" charset="0"/>
                        </a:rPr>
                        <a:t>Вимагає дані</a:t>
                      </a:r>
                      <a:r>
                        <a:rPr lang="uk-UA" sz="2000" baseline="0" dirty="0">
                          <a:latin typeface="Times New Roman" panose="02020603050405020304" pitchFamily="18" charset="0"/>
                          <a:cs typeface="Times New Roman" panose="02020603050405020304" pitchFamily="18" charset="0"/>
                        </a:rPr>
                        <a:t> для навчання</a:t>
                      </a:r>
                      <a:endParaRPr lang="uk-UA" sz="2000"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10003"/>
                  </a:ext>
                </a:extLst>
              </a:tr>
              <a:tr h="370840">
                <a:tc>
                  <a:txBody>
                    <a:bodyPr/>
                    <a:lstStyle/>
                    <a:p>
                      <a:r>
                        <a:rPr lang="ru-RU" sz="2000" dirty="0" err="1">
                          <a:latin typeface="Times New Roman" panose="02020603050405020304" pitchFamily="18" charset="0"/>
                          <a:cs typeface="Times New Roman" panose="02020603050405020304" pitchFamily="18" charset="0"/>
                        </a:rPr>
                        <a:t>Машинне</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навчання</a:t>
                      </a:r>
                      <a:r>
                        <a:rPr lang="ru-RU" sz="2000" dirty="0">
                          <a:latin typeface="Times New Roman" panose="02020603050405020304" pitchFamily="18" charset="0"/>
                          <a:cs typeface="Times New Roman" panose="02020603050405020304" pitchFamily="18" charset="0"/>
                        </a:rPr>
                        <a:t> без учителя</a:t>
                      </a:r>
                      <a:endParaRPr lang="uk-UA" sz="2000" dirty="0">
                        <a:latin typeface="Times New Roman" panose="02020603050405020304" pitchFamily="18" charset="0"/>
                        <a:cs typeface="Times New Roman" panose="02020603050405020304" pitchFamily="18" charset="0"/>
                      </a:endParaRPr>
                    </a:p>
                  </a:txBody>
                  <a:tcPr/>
                </a:tc>
                <a:tc>
                  <a:txBody>
                    <a:bodyPr/>
                    <a:lstStyle/>
                    <a:p>
                      <a:r>
                        <a:rPr lang="uk-UA" sz="2000" dirty="0">
                          <a:latin typeface="Times New Roman" panose="02020603050405020304" pitchFamily="18" charset="0"/>
                          <a:cs typeface="Times New Roman" panose="02020603050405020304" pitchFamily="18" charset="0"/>
                        </a:rPr>
                        <a:t>Автоматичний,</a:t>
                      </a:r>
                      <a:r>
                        <a:rPr lang="uk-UA" sz="2000" baseline="0" dirty="0">
                          <a:latin typeface="Times New Roman" panose="02020603050405020304" pitchFamily="18" charset="0"/>
                          <a:cs typeface="Times New Roman" panose="02020603050405020304" pitchFamily="18" charset="0"/>
                        </a:rPr>
                        <a:t> не вимагає дані для навчання</a:t>
                      </a:r>
                      <a:endParaRPr lang="uk-UA" sz="2000" dirty="0">
                        <a:latin typeface="Times New Roman" panose="02020603050405020304" pitchFamily="18" charset="0"/>
                        <a:cs typeface="Times New Roman" panose="02020603050405020304" pitchFamily="18" charset="0"/>
                      </a:endParaRPr>
                    </a:p>
                  </a:txBody>
                  <a:tcPr/>
                </a:tc>
                <a:tc>
                  <a:txBody>
                    <a:bodyPr/>
                    <a:lstStyle/>
                    <a:p>
                      <a:r>
                        <a:rPr lang="uk-UA" sz="2000" dirty="0">
                          <a:latin typeface="Times New Roman" panose="02020603050405020304" pitchFamily="18" charset="0"/>
                          <a:cs typeface="Times New Roman" panose="02020603050405020304" pitchFamily="18" charset="0"/>
                        </a:rPr>
                        <a:t>Низька</a:t>
                      </a:r>
                      <a:r>
                        <a:rPr lang="uk-UA" sz="2000" baseline="0" dirty="0">
                          <a:latin typeface="Times New Roman" panose="02020603050405020304" pitchFamily="18" charset="0"/>
                          <a:cs typeface="Times New Roman" panose="02020603050405020304" pitchFamily="18" charset="0"/>
                        </a:rPr>
                        <a:t> точність</a:t>
                      </a:r>
                      <a:endParaRPr lang="uk-UA" sz="2000"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10004"/>
                  </a:ext>
                </a:extLst>
              </a:tr>
            </a:tbl>
          </a:graphicData>
        </a:graphic>
      </p:graphicFrame>
    </p:spTree>
    <p:extLst>
      <p:ext uri="{BB962C8B-B14F-4D97-AF65-F5344CB8AC3E}">
        <p14:creationId xmlns:p14="http://schemas.microsoft.com/office/powerpoint/2010/main" val="126212798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611419"/>
          </a:xfrm>
        </p:spPr>
        <p:txBody>
          <a:bodyPr>
            <a:normAutofit/>
          </a:bodyPr>
          <a:lstStyle/>
          <a:p>
            <a:pPr algn="ctr"/>
            <a:r>
              <a:rPr lang="uk-UA" sz="3600" dirty="0">
                <a:latin typeface="Times New Roman" panose="02020603050405020304" pitchFamily="18" charset="0"/>
                <a:cs typeface="Times New Roman" panose="02020603050405020304" pitchFamily="18" charset="0"/>
              </a:rPr>
              <a:t>Практичне використання аналізу тональності</a:t>
            </a:r>
          </a:p>
        </p:txBody>
      </p:sp>
      <p:sp>
        <p:nvSpPr>
          <p:cNvPr id="3" name="Объект 2"/>
          <p:cNvSpPr>
            <a:spLocks noGrp="1"/>
          </p:cNvSpPr>
          <p:nvPr>
            <p:ph idx="1"/>
          </p:nvPr>
        </p:nvSpPr>
        <p:spPr>
          <a:xfrm>
            <a:off x="838200" y="1154097"/>
            <a:ext cx="10515600" cy="5362113"/>
          </a:xfrm>
        </p:spPr>
        <p:txBody>
          <a:bodyPr>
            <a:normAutofit fontScale="77500" lnSpcReduction="20000"/>
          </a:bodyPr>
          <a:lstStyle/>
          <a:p>
            <a:pPr marL="0" indent="457200" algn="just">
              <a:lnSpc>
                <a:spcPct val="110000"/>
              </a:lnSpc>
              <a:buNone/>
            </a:pPr>
            <a:r>
              <a:rPr lang="ru-RU" b="1" dirty="0" err="1">
                <a:latin typeface="Times New Roman" panose="02020603050405020304" pitchFamily="18" charset="0"/>
                <a:cs typeface="Times New Roman" panose="02020603050405020304" pitchFamily="18" charset="0"/>
              </a:rPr>
              <a:t>Тональність</a:t>
            </a:r>
            <a:r>
              <a:rPr lang="ru-RU" dirty="0">
                <a:latin typeface="Times New Roman" panose="02020603050405020304" pitchFamily="18" charset="0"/>
                <a:cs typeface="Times New Roman" panose="02020603050405020304" pitchFamily="18" charset="0"/>
              </a:rPr>
              <a:t> — </a:t>
            </a:r>
            <a:r>
              <a:rPr lang="ru-RU" dirty="0" err="1">
                <a:latin typeface="Times New Roman" panose="02020603050405020304" pitchFamily="18" charset="0"/>
                <a:cs typeface="Times New Roman" panose="02020603050405020304" pitchFamily="18" charset="0"/>
              </a:rPr>
              <a:t>емоційне</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ставлення</a:t>
            </a:r>
            <a:r>
              <a:rPr lang="ru-RU" dirty="0">
                <a:latin typeface="Times New Roman" panose="02020603050405020304" pitchFamily="18" charset="0"/>
                <a:cs typeface="Times New Roman" panose="02020603050405020304" pitchFamily="18" charset="0"/>
              </a:rPr>
              <a:t> автора </a:t>
            </a:r>
            <a:r>
              <a:rPr lang="ru-RU" dirty="0" err="1">
                <a:latin typeface="Times New Roman" panose="02020603050405020304" pitchFamily="18" charset="0"/>
                <a:cs typeface="Times New Roman" panose="02020603050405020304" pitchFamily="18" charset="0"/>
              </a:rPr>
              <a:t>висловлювання</a:t>
            </a:r>
            <a:r>
              <a:rPr lang="ru-RU" dirty="0">
                <a:latin typeface="Times New Roman" panose="02020603050405020304" pitchFamily="18" charset="0"/>
                <a:cs typeface="Times New Roman" panose="02020603050405020304" pitchFamily="18" charset="0"/>
              </a:rPr>
              <a:t> до </a:t>
            </a:r>
            <a:r>
              <a:rPr lang="ru-RU" dirty="0" err="1">
                <a:latin typeface="Times New Roman" panose="02020603050405020304" pitchFamily="18" charset="0"/>
                <a:cs typeface="Times New Roman" panose="02020603050405020304" pitchFamily="18" charset="0"/>
              </a:rPr>
              <a:t>деякого</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об'єкту</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об'єкту</a:t>
            </a:r>
            <a:r>
              <a:rPr lang="ru-RU" dirty="0">
                <a:latin typeface="Times New Roman" panose="02020603050405020304" pitchFamily="18" charset="0"/>
                <a:cs typeface="Times New Roman" panose="02020603050405020304" pitchFamily="18" charset="0"/>
              </a:rPr>
              <a:t> реального </a:t>
            </a:r>
            <a:r>
              <a:rPr lang="ru-RU" dirty="0" err="1">
                <a:latin typeface="Times New Roman" panose="02020603050405020304" pitchFamily="18" charset="0"/>
                <a:cs typeface="Times New Roman" panose="02020603050405020304" pitchFamily="18" charset="0"/>
              </a:rPr>
              <a:t>світу</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події</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процесу</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або</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їх</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властивостями</a:t>
            </a:r>
            <a:r>
              <a:rPr lang="ru-RU" dirty="0">
                <a:latin typeface="Times New Roman" panose="02020603050405020304" pitchFamily="18" charset="0"/>
                <a:cs typeface="Times New Roman" panose="02020603050405020304" pitchFamily="18" charset="0"/>
              </a:rPr>
              <a:t> / атрибутам), </a:t>
            </a:r>
            <a:r>
              <a:rPr lang="ru-RU" dirty="0" err="1">
                <a:latin typeface="Times New Roman" panose="02020603050405020304" pitchFamily="18" charset="0"/>
                <a:cs typeface="Times New Roman" panose="02020603050405020304" pitchFamily="18" charset="0"/>
              </a:rPr>
              <a:t>виражене</a:t>
            </a:r>
            <a:r>
              <a:rPr lang="ru-RU" dirty="0">
                <a:latin typeface="Times New Roman" panose="02020603050405020304" pitchFamily="18" charset="0"/>
                <a:cs typeface="Times New Roman" panose="02020603050405020304" pitchFamily="18" charset="0"/>
              </a:rPr>
              <a:t> в </a:t>
            </a:r>
            <a:r>
              <a:rPr lang="ru-RU" dirty="0" err="1">
                <a:latin typeface="Times New Roman" panose="02020603050405020304" pitchFamily="18" charset="0"/>
                <a:cs typeface="Times New Roman" panose="02020603050405020304" pitchFamily="18" charset="0"/>
              </a:rPr>
              <a:t>тексті</a:t>
            </a:r>
            <a:r>
              <a:rPr lang="ru-RU" dirty="0">
                <a:latin typeface="Times New Roman" panose="02020603050405020304" pitchFamily="18" charset="0"/>
                <a:cs typeface="Times New Roman" panose="02020603050405020304" pitchFamily="18" charset="0"/>
              </a:rPr>
              <a:t>.</a:t>
            </a:r>
            <a:endParaRPr lang="uk-UA" dirty="0">
              <a:latin typeface="Times New Roman" panose="02020603050405020304" pitchFamily="18" charset="0"/>
              <a:cs typeface="Times New Roman" panose="02020603050405020304" pitchFamily="18" charset="0"/>
            </a:endParaRPr>
          </a:p>
          <a:p>
            <a:pPr marL="0" indent="457200" algn="just">
              <a:lnSpc>
                <a:spcPct val="110000"/>
              </a:lnSpc>
              <a:buNone/>
            </a:pPr>
            <a:r>
              <a:rPr lang="uk-UA" dirty="0">
                <a:latin typeface="Times New Roman" panose="02020603050405020304" pitchFamily="18" charset="0"/>
                <a:cs typeface="Times New Roman" panose="02020603050405020304" pitchFamily="18" charset="0"/>
              </a:rPr>
              <a:t>Аналіз тональності знаходить своє практичне застосування у різних галузях:</a:t>
            </a:r>
          </a:p>
          <a:p>
            <a:pPr marL="0" indent="457200" algn="just">
              <a:lnSpc>
                <a:spcPct val="110000"/>
              </a:lnSpc>
              <a:buNone/>
            </a:pPr>
            <a:r>
              <a:rPr lang="uk-UA" b="1" i="1" dirty="0">
                <a:latin typeface="Times New Roman" panose="02020603050405020304" pitchFamily="18" charset="0"/>
                <a:cs typeface="Times New Roman" panose="02020603050405020304" pitchFamily="18" charset="0"/>
              </a:rPr>
              <a:t>соціологія </a:t>
            </a:r>
            <a:r>
              <a:rPr lang="uk-UA" dirty="0">
                <a:latin typeface="Times New Roman" panose="02020603050405020304" pitchFamily="18" charset="0"/>
                <a:cs typeface="Times New Roman" panose="02020603050405020304" pitchFamily="18" charset="0"/>
              </a:rPr>
              <a:t>- збираються дані із соціальних мереж (наприклад, про релігійні погляди);</a:t>
            </a:r>
          </a:p>
          <a:p>
            <a:pPr marL="0" indent="457200" algn="just">
              <a:lnSpc>
                <a:spcPct val="110000"/>
              </a:lnSpc>
              <a:buNone/>
            </a:pPr>
            <a:r>
              <a:rPr lang="uk-UA" b="1" i="1" dirty="0">
                <a:latin typeface="Times New Roman" panose="02020603050405020304" pitchFamily="18" charset="0"/>
                <a:cs typeface="Times New Roman" panose="02020603050405020304" pitchFamily="18" charset="0"/>
              </a:rPr>
              <a:t>політологія </a:t>
            </a:r>
            <a:r>
              <a:rPr lang="uk-UA" dirty="0">
                <a:latin typeface="Times New Roman" panose="02020603050405020304" pitchFamily="18" charset="0"/>
                <a:cs typeface="Times New Roman" panose="02020603050405020304" pitchFamily="18" charset="0"/>
              </a:rPr>
              <a:t>- збираються дані з блогів про політичні погляди населення;</a:t>
            </a:r>
          </a:p>
          <a:p>
            <a:pPr marL="0" indent="457200" algn="just">
              <a:lnSpc>
                <a:spcPct val="110000"/>
              </a:lnSpc>
              <a:buNone/>
            </a:pPr>
            <a:r>
              <a:rPr lang="uk-UA" b="1" i="1" dirty="0">
                <a:latin typeface="Times New Roman" panose="02020603050405020304" pitchFamily="18" charset="0"/>
                <a:cs typeface="Times New Roman" panose="02020603050405020304" pitchFamily="18" charset="0"/>
              </a:rPr>
              <a:t>маркетинг</a:t>
            </a:r>
            <a:r>
              <a:rPr lang="uk-UA" dirty="0">
                <a:latin typeface="Times New Roman" panose="02020603050405020304" pitchFamily="18" charset="0"/>
                <a:cs typeface="Times New Roman" panose="02020603050405020304" pitchFamily="18" charset="0"/>
              </a:rPr>
              <a:t> - збираються тексти, щоб дізнатися який товар чи послуга   користується найбільшим попитом;</a:t>
            </a:r>
          </a:p>
          <a:p>
            <a:pPr marL="0" indent="457200" algn="just">
              <a:lnSpc>
                <a:spcPct val="110000"/>
              </a:lnSpc>
              <a:buNone/>
            </a:pPr>
            <a:r>
              <a:rPr lang="uk-UA" b="1" i="1" dirty="0">
                <a:latin typeface="Times New Roman" panose="02020603050405020304" pitchFamily="18" charset="0"/>
                <a:cs typeface="Times New Roman" panose="02020603050405020304" pitchFamily="18" charset="0"/>
              </a:rPr>
              <a:t>реклама</a:t>
            </a:r>
            <a:r>
              <a:rPr lang="uk-UA" dirty="0">
                <a:latin typeface="Times New Roman" panose="02020603050405020304" pitchFamily="18" charset="0"/>
                <a:cs typeface="Times New Roman" panose="02020603050405020304" pitchFamily="18" charset="0"/>
              </a:rPr>
              <a:t> - </a:t>
            </a:r>
            <a:r>
              <a:rPr lang="ru-RU" dirty="0" err="1">
                <a:latin typeface="Times New Roman" panose="02020603050405020304" pitchFamily="18" charset="0"/>
                <a:cs typeface="Times New Roman" panose="02020603050405020304" pitchFamily="18" charset="0"/>
              </a:rPr>
              <a:t>використовує</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відгуки</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покупців</a:t>
            </a:r>
            <a:r>
              <a:rPr lang="ru-RU" dirty="0">
                <a:latin typeface="Times New Roman" panose="02020603050405020304" pitchFamily="18" charset="0"/>
                <a:cs typeface="Times New Roman" panose="02020603050405020304" pitchFamily="18" charset="0"/>
              </a:rPr>
              <a:t> для </a:t>
            </a:r>
            <a:r>
              <a:rPr lang="ru-RU" dirty="0" err="1">
                <a:latin typeface="Times New Roman" panose="02020603050405020304" pitchFamily="18" charset="0"/>
                <a:cs typeface="Times New Roman" panose="02020603050405020304" pitchFamily="18" charset="0"/>
              </a:rPr>
              <a:t>просування</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товарів</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чи</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послуг</a:t>
            </a:r>
            <a:r>
              <a:rPr lang="ru-RU" dirty="0">
                <a:latin typeface="Times New Roman" panose="02020603050405020304" pitchFamily="18" charset="0"/>
                <a:cs typeface="Times New Roman" panose="02020603050405020304" pitchFamily="18" charset="0"/>
              </a:rPr>
              <a:t>;</a:t>
            </a:r>
            <a:endParaRPr lang="uk-UA" dirty="0">
              <a:latin typeface="Times New Roman" panose="02020603050405020304" pitchFamily="18" charset="0"/>
              <a:cs typeface="Times New Roman" panose="02020603050405020304" pitchFamily="18" charset="0"/>
            </a:endParaRPr>
          </a:p>
          <a:p>
            <a:pPr marL="0" indent="457200" algn="just">
              <a:lnSpc>
                <a:spcPct val="110000"/>
              </a:lnSpc>
              <a:buNone/>
            </a:pPr>
            <a:r>
              <a:rPr lang="uk-UA" b="1" i="1" dirty="0">
                <a:latin typeface="Times New Roman" panose="02020603050405020304" pitchFamily="18" charset="0"/>
                <a:cs typeface="Times New Roman" panose="02020603050405020304" pitchFamily="18" charset="0"/>
              </a:rPr>
              <a:t>медицина та психологія</a:t>
            </a:r>
            <a:r>
              <a:rPr lang="uk-UA" dirty="0">
                <a:latin typeface="Times New Roman" panose="02020603050405020304" pitchFamily="18" charset="0"/>
                <a:cs typeface="Times New Roman" panose="02020603050405020304" pitchFamily="18" charset="0"/>
              </a:rPr>
              <a:t> - визначаються депресія чи настрої у користувачів соціальних мереж та інше.</a:t>
            </a:r>
          </a:p>
        </p:txBody>
      </p:sp>
    </p:spTree>
    <p:extLst>
      <p:ext uri="{BB962C8B-B14F-4D97-AF65-F5344CB8AC3E}">
        <p14:creationId xmlns:p14="http://schemas.microsoft.com/office/powerpoint/2010/main" val="82837160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dirty="0">
                <a:latin typeface="Times New Roman" panose="02020603050405020304" pitchFamily="18" charset="0"/>
                <a:cs typeface="Times New Roman" panose="02020603050405020304" pitchFamily="18" charset="0"/>
              </a:rPr>
              <a:t>Приклад</a:t>
            </a:r>
          </a:p>
        </p:txBody>
      </p:sp>
      <p:sp>
        <p:nvSpPr>
          <p:cNvPr id="3" name="Объект 2"/>
          <p:cNvSpPr>
            <a:spLocks noGrp="1"/>
          </p:cNvSpPr>
          <p:nvPr>
            <p:ph idx="1"/>
          </p:nvPr>
        </p:nvSpPr>
        <p:spPr/>
        <p:txBody>
          <a:bodyPr/>
          <a:lstStyle/>
          <a:p>
            <a:pPr marL="0" indent="0" algn="just">
              <a:buNone/>
            </a:pPr>
            <a:r>
              <a:rPr lang="uk-UA" b="1" dirty="0">
                <a:latin typeface="Times New Roman" panose="02020603050405020304" pitchFamily="18" charset="0"/>
                <a:cs typeface="Times New Roman" panose="02020603050405020304" pitchFamily="18" charset="0"/>
              </a:rPr>
              <a:t>Думаю</a:t>
            </a:r>
            <a:r>
              <a:rPr lang="uk-UA" dirty="0">
                <a:latin typeface="Times New Roman" panose="02020603050405020304" pitchFamily="18" charset="0"/>
                <a:cs typeface="Times New Roman" panose="02020603050405020304" pitchFamily="18" charset="0"/>
              </a:rPr>
              <a:t>, що Івана пробачили. (1) </a:t>
            </a:r>
          </a:p>
          <a:p>
            <a:pPr marL="0" indent="0" algn="just">
              <a:buNone/>
            </a:pPr>
            <a:r>
              <a:rPr lang="uk-UA" b="1" dirty="0">
                <a:latin typeface="Times New Roman" panose="02020603050405020304" pitchFamily="18" charset="0"/>
                <a:cs typeface="Times New Roman" panose="02020603050405020304" pitchFamily="18" charset="0"/>
              </a:rPr>
              <a:t>Боюся</a:t>
            </a:r>
            <a:r>
              <a:rPr lang="uk-UA" dirty="0">
                <a:latin typeface="Times New Roman" panose="02020603050405020304" pitchFamily="18" charset="0"/>
                <a:cs typeface="Times New Roman" panose="02020603050405020304" pitchFamily="18" charset="0"/>
              </a:rPr>
              <a:t>, що Івана пробачили. (2) </a:t>
            </a:r>
          </a:p>
          <a:p>
            <a:pPr marL="0" indent="0" algn="just">
              <a:buNone/>
            </a:pPr>
            <a:r>
              <a:rPr lang="uk-UA" b="1" dirty="0">
                <a:latin typeface="Times New Roman" panose="02020603050405020304" pitchFamily="18" charset="0"/>
                <a:cs typeface="Times New Roman" panose="02020603050405020304" pitchFamily="18" charset="0"/>
              </a:rPr>
              <a:t>Сподіваюся</a:t>
            </a:r>
            <a:r>
              <a:rPr lang="uk-UA" dirty="0">
                <a:latin typeface="Times New Roman" panose="02020603050405020304" pitchFamily="18" charset="0"/>
                <a:cs typeface="Times New Roman" panose="02020603050405020304" pitchFamily="18" charset="0"/>
              </a:rPr>
              <a:t>, що Івана пробачили. (3)</a:t>
            </a:r>
          </a:p>
          <a:p>
            <a:pPr marL="0" indent="0" algn="just">
              <a:buNone/>
            </a:pPr>
            <a:r>
              <a:rPr lang="uk-UA" dirty="0">
                <a:latin typeface="Times New Roman" panose="02020603050405020304" pitchFamily="18" charset="0"/>
                <a:cs typeface="Times New Roman" panose="02020603050405020304" pitchFamily="18" charset="0"/>
              </a:rPr>
              <a:t>Всі вони висловлюють деяку частку впевненості мовця у події «Івана пробачили», але, крім того, в (2) і (3) висловлено ставлення мовця до цієї події: негативне в (2) і позитивне в (3). Смислові відмінності між (1), (2) і (3) очевидним чином пов'язані зі словами «думати», «боятися» і «сподіватися».</a:t>
            </a:r>
          </a:p>
          <a:p>
            <a:endParaRPr lang="uk-UA" dirty="0"/>
          </a:p>
        </p:txBody>
      </p:sp>
    </p:spTree>
    <p:extLst>
      <p:ext uri="{BB962C8B-B14F-4D97-AF65-F5344CB8AC3E}">
        <p14:creationId xmlns:p14="http://schemas.microsoft.com/office/powerpoint/2010/main" val="139781424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3" name="Объект 2"/>
          <p:cNvSpPr>
            <a:spLocks noGrp="1"/>
          </p:cNvSpPr>
          <p:nvPr>
            <p:ph idx="1"/>
          </p:nvPr>
        </p:nvSpPr>
        <p:spPr>
          <a:xfrm>
            <a:off x="452761" y="426128"/>
            <a:ext cx="11336785" cy="6187736"/>
          </a:xfrm>
        </p:spPr>
        <p:txBody>
          <a:bodyPr>
            <a:normAutofit/>
          </a:bodyPr>
          <a:lstStyle/>
          <a:p>
            <a:pPr marL="0" indent="457200">
              <a:lnSpc>
                <a:spcPct val="100000"/>
              </a:lnSpc>
              <a:spcBef>
                <a:spcPts val="0"/>
              </a:spcBef>
              <a:buNone/>
            </a:pPr>
            <a:r>
              <a:rPr lang="uk-UA" sz="1800" dirty="0">
                <a:latin typeface="Times New Roman" panose="02020603050405020304" pitchFamily="18" charset="0"/>
                <a:cs typeface="Times New Roman" panose="02020603050405020304" pitchFamily="18" charset="0"/>
              </a:rPr>
              <a:t>Для прикладу аналізу тональності було вибрано наступний відгук про придбаний фотоапарат з сайту </a:t>
            </a:r>
            <a:r>
              <a:rPr lang="de-DE" sz="1800" dirty="0">
                <a:latin typeface="Times New Roman" panose="02020603050405020304" pitchFamily="18" charset="0"/>
                <a:cs typeface="Times New Roman" panose="02020603050405020304" pitchFamily="18" charset="0"/>
              </a:rPr>
              <a:t>http://deshevshe.ua (</a:t>
            </a:r>
            <a:r>
              <a:rPr lang="uk-UA" sz="1800" dirty="0">
                <a:latin typeface="Times New Roman" panose="02020603050405020304" pitchFamily="18" charset="0"/>
                <a:cs typeface="Times New Roman" panose="02020603050405020304" pitchFamily="18" charset="0"/>
              </a:rPr>
              <a:t>лексика автора збережена):</a:t>
            </a:r>
          </a:p>
          <a:p>
            <a:pPr marL="0" indent="457200">
              <a:lnSpc>
                <a:spcPct val="100000"/>
              </a:lnSpc>
              <a:spcBef>
                <a:spcPts val="0"/>
              </a:spcBef>
              <a:buNone/>
            </a:pPr>
            <a:r>
              <a:rPr lang="uk-UA" sz="1800" dirty="0">
                <a:latin typeface="Times New Roman" panose="02020603050405020304" pitchFamily="18" charset="0"/>
                <a:cs typeface="Times New Roman" panose="02020603050405020304" pitchFamily="18" charset="0"/>
              </a:rPr>
              <a:t> </a:t>
            </a:r>
            <a:r>
              <a:rPr lang="uk-UA" sz="2400" dirty="0">
                <a:latin typeface="Times New Roman" panose="02020603050405020304" pitchFamily="18" charset="0"/>
                <a:cs typeface="Times New Roman" panose="02020603050405020304" pitchFamily="18" charset="0"/>
              </a:rPr>
              <a:t>Наталія. 02.12.2021 (1)Дуже гарна камера. (2)</a:t>
            </a:r>
            <a:r>
              <a:rPr lang="uk-UA" sz="2400" dirty="0" err="1">
                <a:latin typeface="Times New Roman" panose="02020603050405020304" pitchFamily="18" charset="0"/>
                <a:cs typeface="Times New Roman" panose="02020603050405020304" pitchFamily="18" charset="0"/>
              </a:rPr>
              <a:t>Получаються</a:t>
            </a:r>
            <a:r>
              <a:rPr lang="uk-UA" sz="2400" dirty="0">
                <a:latin typeface="Times New Roman" panose="02020603050405020304" pitchFamily="18" charset="0"/>
                <a:cs typeface="Times New Roman" panose="02020603050405020304" pitchFamily="18" charset="0"/>
              </a:rPr>
              <a:t> якісні фото. (3)Невеликі габарити і вага. (4)Відео ще не знімали, бо чекаємо на карту пам’яті. (5)Але хотілося би, щоби у каталозі вказувалася рекомендована модель сумочки, бо важко вгадати просто за розмірами і фото. </a:t>
            </a:r>
          </a:p>
          <a:p>
            <a:pPr marL="0" indent="457200">
              <a:lnSpc>
                <a:spcPct val="100000"/>
              </a:lnSpc>
              <a:spcBef>
                <a:spcPts val="0"/>
              </a:spcBef>
              <a:buNone/>
            </a:pPr>
            <a:r>
              <a:rPr lang="uk-UA" sz="1800" dirty="0">
                <a:latin typeface="Times New Roman" panose="02020603050405020304" pitchFamily="18" charset="0"/>
                <a:cs typeface="Times New Roman" panose="02020603050405020304" pitchFamily="18" charset="0"/>
              </a:rPr>
              <a:t>З цього відгуку ми можемо виокремити декілька важливих пунктів: </a:t>
            </a:r>
          </a:p>
          <a:p>
            <a:pPr marL="342900" indent="-342900">
              <a:lnSpc>
                <a:spcPct val="100000"/>
              </a:lnSpc>
              <a:spcBef>
                <a:spcPts val="0"/>
              </a:spcBef>
              <a:buAutoNum type="arabicPeriod"/>
            </a:pPr>
            <a:r>
              <a:rPr lang="uk-UA" sz="1800" dirty="0">
                <a:latin typeface="Times New Roman" panose="02020603050405020304" pitchFamily="18" charset="0"/>
                <a:cs typeface="Times New Roman" panose="02020603050405020304" pitchFamily="18" charset="0"/>
              </a:rPr>
              <a:t>Відгук має нумерацію основних тез як позитивних і негативних, так і нейтральних. Речення (1)-(3) виражають позитивне значення про камеру загалом. Речення (4) має нейтральне значення щодо якості відео, оскільки користувачі ще не отримали карту пам’яті і не змогли його оцінити. Речення (5) має негативне значення щодо вибору сумки для камери, оскільки в описі чітко не вказано рекомендації щодо моделі сумки, яка підходила б для вибраного фотоапарату. Таким чином, можна виділити два ключових компоненти</a:t>
            </a:r>
            <a:r>
              <a:rPr lang="uk-UA" sz="1800" b="1" dirty="0">
                <a:latin typeface="Times New Roman" panose="02020603050405020304" pitchFamily="18" charset="0"/>
                <a:cs typeface="Times New Roman" panose="02020603050405020304" pitchFamily="18" charset="0"/>
              </a:rPr>
              <a:t>: </a:t>
            </a:r>
            <a:r>
              <a:rPr lang="de-DE" sz="1800" b="1" dirty="0">
                <a:latin typeface="Times New Roman" panose="02020603050405020304" pitchFamily="18" charset="0"/>
                <a:cs typeface="Times New Roman" panose="02020603050405020304" pitchFamily="18" charset="0"/>
              </a:rPr>
              <a:t>g – </a:t>
            </a:r>
            <a:r>
              <a:rPr lang="uk-UA" sz="1800" b="1" dirty="0">
                <a:latin typeface="Times New Roman" panose="02020603050405020304" pitchFamily="18" charset="0"/>
                <a:cs typeface="Times New Roman" panose="02020603050405020304" pitchFamily="18" charset="0"/>
              </a:rPr>
              <a:t>об’єкт [1] і </a:t>
            </a:r>
            <a:r>
              <a:rPr lang="de-DE" sz="1800" b="1" dirty="0">
                <a:latin typeface="Times New Roman" panose="02020603050405020304" pitchFamily="18" charset="0"/>
                <a:cs typeface="Times New Roman" panose="02020603050405020304" pitchFamily="18" charset="0"/>
              </a:rPr>
              <a:t>s – </a:t>
            </a:r>
            <a:r>
              <a:rPr lang="uk-UA" sz="1800" b="1" dirty="0">
                <a:latin typeface="Times New Roman" panose="02020603050405020304" pitchFamily="18" charset="0"/>
                <a:cs typeface="Times New Roman" panose="02020603050405020304" pitchFamily="18" charset="0"/>
              </a:rPr>
              <a:t>тональність або емоційне забарвлення цього об’єкту </a:t>
            </a:r>
            <a:r>
              <a:rPr lang="uk-UA" sz="1800" dirty="0">
                <a:latin typeface="Times New Roman" panose="02020603050405020304" pitchFamily="18" charset="0"/>
                <a:cs typeface="Times New Roman" panose="02020603050405020304" pitchFamily="18" charset="0"/>
              </a:rPr>
              <a:t>[1]. Отже, можна виділити (</a:t>
            </a:r>
            <a:r>
              <a:rPr lang="de-DE" sz="1800" dirty="0">
                <a:latin typeface="Times New Roman" panose="02020603050405020304" pitchFamily="18" charset="0"/>
                <a:cs typeface="Times New Roman" panose="02020603050405020304" pitchFamily="18" charset="0"/>
              </a:rPr>
              <a:t>g, s) [1]. </a:t>
            </a:r>
            <a:endParaRPr lang="uk-UA" sz="1800" dirty="0">
              <a:latin typeface="Times New Roman" panose="02020603050405020304" pitchFamily="18" charset="0"/>
              <a:cs typeface="Times New Roman" panose="02020603050405020304" pitchFamily="18" charset="0"/>
            </a:endParaRPr>
          </a:p>
          <a:p>
            <a:pPr marL="342900" indent="-342900">
              <a:lnSpc>
                <a:spcPct val="100000"/>
              </a:lnSpc>
              <a:spcBef>
                <a:spcPts val="0"/>
              </a:spcBef>
              <a:buAutoNum type="arabicPeriod"/>
            </a:pPr>
            <a:r>
              <a:rPr lang="de-DE" sz="1800" dirty="0">
                <a:latin typeface="Times New Roman" panose="02020603050405020304" pitchFamily="18" charset="0"/>
                <a:cs typeface="Times New Roman" panose="02020603050405020304" pitchFamily="18" charset="0"/>
              </a:rPr>
              <a:t> </a:t>
            </a:r>
            <a:r>
              <a:rPr lang="uk-UA" sz="1800" dirty="0">
                <a:latin typeface="Times New Roman" panose="02020603050405020304" pitchFamily="18" charset="0"/>
                <a:cs typeface="Times New Roman" panose="02020603050405020304" pitchFamily="18" charset="0"/>
              </a:rPr>
              <a:t>Існує багато відгуків, коли автор під час його написання опирається на думки та відгуки інших людей і вказує це в тексті самого повідомлення. Цей відгук відображає безпосередньо думку однієї людини – самого автора. Він позначається як </a:t>
            </a:r>
            <a:r>
              <a:rPr lang="uk-UA" sz="1800" b="1" dirty="0">
                <a:latin typeface="Times New Roman" panose="02020603050405020304" pitchFamily="18" charset="0"/>
                <a:cs typeface="Times New Roman" panose="02020603050405020304" pitchFamily="18" charset="0"/>
              </a:rPr>
              <a:t>власник думки </a:t>
            </a:r>
            <a:r>
              <a:rPr lang="de-DE" sz="1800" b="1" dirty="0">
                <a:latin typeface="Times New Roman" panose="02020603050405020304" pitchFamily="18" charset="0"/>
                <a:cs typeface="Times New Roman" panose="02020603050405020304" pitchFamily="18" charset="0"/>
              </a:rPr>
              <a:t>h</a:t>
            </a:r>
            <a:r>
              <a:rPr lang="uk-UA" sz="1800" dirty="0">
                <a:latin typeface="Times New Roman" panose="02020603050405020304" pitchFamily="18" charset="0"/>
                <a:cs typeface="Times New Roman" panose="02020603050405020304" pitchFamily="18" charset="0"/>
              </a:rPr>
              <a:t>.</a:t>
            </a:r>
          </a:p>
          <a:p>
            <a:pPr marL="342900" indent="-342900">
              <a:lnSpc>
                <a:spcPct val="100000"/>
              </a:lnSpc>
              <a:spcBef>
                <a:spcPts val="0"/>
              </a:spcBef>
              <a:buAutoNum type="arabicPeriod"/>
            </a:pPr>
            <a:r>
              <a:rPr lang="uk-UA" sz="1800" dirty="0">
                <a:latin typeface="Times New Roman" panose="02020603050405020304" pitchFamily="18" charset="0"/>
                <a:cs typeface="Times New Roman" panose="02020603050405020304" pitchFamily="18" charset="0"/>
              </a:rPr>
              <a:t> Дата написання відгуку 02.12.2021. Ця дата є важливою для тих, хто бажає в подальшому слідкувати за зміною тональності думок з часом. Завдяки цим трьом пунктам можна зробити висновок, що висловлена думка складається з чотирьох частин і її можна записати як </a:t>
            </a:r>
            <a:r>
              <a:rPr lang="uk-UA" sz="1800" b="1" dirty="0">
                <a:latin typeface="Times New Roman" panose="02020603050405020304" pitchFamily="18" charset="0"/>
                <a:cs typeface="Times New Roman" panose="02020603050405020304" pitchFamily="18" charset="0"/>
              </a:rPr>
              <a:t>(</a:t>
            </a:r>
            <a:r>
              <a:rPr lang="de-DE" sz="1800" b="1" dirty="0">
                <a:latin typeface="Times New Roman" panose="02020603050405020304" pitchFamily="18" charset="0"/>
                <a:cs typeface="Times New Roman" panose="02020603050405020304" pitchFamily="18" charset="0"/>
              </a:rPr>
              <a:t>g, s, h, t) </a:t>
            </a:r>
            <a:r>
              <a:rPr lang="de-DE" sz="1800" dirty="0">
                <a:latin typeface="Times New Roman" panose="02020603050405020304" pitchFamily="18" charset="0"/>
                <a:cs typeface="Times New Roman" panose="02020603050405020304" pitchFamily="18" charset="0"/>
              </a:rPr>
              <a:t>[1]</a:t>
            </a:r>
            <a:r>
              <a:rPr lang="uk-UA" sz="1800" dirty="0">
                <a:latin typeface="Times New Roman" panose="02020603050405020304" pitchFamily="18" charset="0"/>
                <a:cs typeface="Times New Roman" panose="02020603050405020304" pitchFamily="18" charset="0"/>
              </a:rPr>
              <a:t>.</a:t>
            </a:r>
            <a:r>
              <a:rPr lang="de-DE" sz="1800" dirty="0">
                <a:latin typeface="Times New Roman" panose="02020603050405020304" pitchFamily="18" charset="0"/>
                <a:cs typeface="Times New Roman" panose="02020603050405020304" pitchFamily="18" charset="0"/>
              </a:rPr>
              <a:t> </a:t>
            </a:r>
            <a:endParaRPr lang="uk-UA" sz="1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42450625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3" name="Объект 2"/>
          <p:cNvSpPr>
            <a:spLocks noGrp="1"/>
          </p:cNvSpPr>
          <p:nvPr>
            <p:ph idx="1"/>
          </p:nvPr>
        </p:nvSpPr>
        <p:spPr>
          <a:xfrm>
            <a:off x="523783" y="884592"/>
            <a:ext cx="10883283" cy="5631618"/>
          </a:xfrm>
        </p:spPr>
        <p:txBody>
          <a:bodyPr>
            <a:normAutofit fontScale="77500" lnSpcReduction="20000"/>
          </a:bodyPr>
          <a:lstStyle/>
          <a:p>
            <a:pPr marL="0" indent="0">
              <a:buNone/>
            </a:pPr>
            <a:endParaRPr lang="uk-UA" dirty="0"/>
          </a:p>
          <a:p>
            <a:pPr marL="0" indent="457200">
              <a:lnSpc>
                <a:spcPct val="120000"/>
              </a:lnSpc>
              <a:spcBef>
                <a:spcPts val="0"/>
              </a:spcBef>
              <a:buNone/>
            </a:pPr>
            <a:r>
              <a:rPr lang="uk-UA" dirty="0">
                <a:latin typeface="Times New Roman" panose="02020603050405020304" pitchFamily="18" charset="0"/>
                <a:cs typeface="Times New Roman" panose="02020603050405020304" pitchFamily="18" charset="0"/>
              </a:rPr>
              <a:t>висловлена думка - </a:t>
            </a:r>
            <a:r>
              <a:rPr lang="uk-UA" b="1" dirty="0">
                <a:latin typeface="Times New Roman" panose="02020603050405020304" pitchFamily="18" charset="0"/>
                <a:cs typeface="Times New Roman" panose="02020603050405020304" pitchFamily="18" charset="0"/>
              </a:rPr>
              <a:t>(</a:t>
            </a:r>
            <a:r>
              <a:rPr lang="de-DE" b="1" dirty="0">
                <a:latin typeface="Times New Roman" panose="02020603050405020304" pitchFamily="18" charset="0"/>
                <a:cs typeface="Times New Roman" panose="02020603050405020304" pitchFamily="18" charset="0"/>
              </a:rPr>
              <a:t>g, s, h, t) </a:t>
            </a:r>
            <a:r>
              <a:rPr lang="de-DE" dirty="0">
                <a:latin typeface="Times New Roman" panose="02020603050405020304" pitchFamily="18" charset="0"/>
                <a:cs typeface="Times New Roman" panose="02020603050405020304" pitchFamily="18" charset="0"/>
              </a:rPr>
              <a:t>[1]</a:t>
            </a:r>
            <a:endParaRPr lang="uk-UA" dirty="0">
              <a:latin typeface="Times New Roman" panose="02020603050405020304" pitchFamily="18" charset="0"/>
              <a:cs typeface="Times New Roman" panose="02020603050405020304" pitchFamily="18" charset="0"/>
            </a:endParaRPr>
          </a:p>
          <a:p>
            <a:pPr marL="0" indent="457200">
              <a:lnSpc>
                <a:spcPct val="120000"/>
              </a:lnSpc>
              <a:spcBef>
                <a:spcPts val="0"/>
              </a:spcBef>
              <a:buNone/>
            </a:pPr>
            <a:r>
              <a:rPr lang="uk-UA" dirty="0">
                <a:latin typeface="Times New Roman" panose="02020603050405020304" pitchFamily="18" charset="0"/>
                <a:cs typeface="Times New Roman" panose="02020603050405020304" pitchFamily="18" charset="0"/>
              </a:rPr>
              <a:t>де: </a:t>
            </a:r>
            <a:r>
              <a:rPr lang="de-DE" dirty="0">
                <a:latin typeface="Times New Roman" panose="02020603050405020304" pitchFamily="18" charset="0"/>
                <a:cs typeface="Times New Roman" panose="02020603050405020304" pitchFamily="18" charset="0"/>
              </a:rPr>
              <a:t>g – </a:t>
            </a:r>
            <a:r>
              <a:rPr lang="uk-UA" dirty="0">
                <a:latin typeface="Times New Roman" panose="02020603050405020304" pitchFamily="18" charset="0"/>
                <a:cs typeface="Times New Roman" panose="02020603050405020304" pitchFamily="18" charset="0"/>
              </a:rPr>
              <a:t>це об’єкт, про який ведеться мова в реченні; </a:t>
            </a:r>
            <a:r>
              <a:rPr lang="de-DE" dirty="0">
                <a:latin typeface="Times New Roman" panose="02020603050405020304" pitchFamily="18" charset="0"/>
                <a:cs typeface="Times New Roman" panose="02020603050405020304" pitchFamily="18" charset="0"/>
              </a:rPr>
              <a:t>s – </a:t>
            </a:r>
            <a:r>
              <a:rPr lang="uk-UA" dirty="0">
                <a:latin typeface="Times New Roman" panose="02020603050405020304" pitchFamily="18" charset="0"/>
                <a:cs typeface="Times New Roman" panose="02020603050405020304" pitchFamily="18" charset="0"/>
              </a:rPr>
              <a:t>це тональність речення, в якому автор висловлює думку про об’єкт; </a:t>
            </a:r>
            <a:r>
              <a:rPr lang="de-DE" dirty="0">
                <a:latin typeface="Times New Roman" panose="02020603050405020304" pitchFamily="18" charset="0"/>
                <a:cs typeface="Times New Roman" panose="02020603050405020304" pitchFamily="18" charset="0"/>
              </a:rPr>
              <a:t>h – </a:t>
            </a:r>
            <a:r>
              <a:rPr lang="uk-UA" dirty="0">
                <a:latin typeface="Times New Roman" panose="02020603050405020304" pitchFamily="18" charset="0"/>
                <a:cs typeface="Times New Roman" panose="02020603050405020304" pitchFamily="18" charset="0"/>
              </a:rPr>
              <a:t>власник або автор відгуку і </a:t>
            </a:r>
            <a:r>
              <a:rPr lang="de-DE" dirty="0">
                <a:latin typeface="Times New Roman" panose="02020603050405020304" pitchFamily="18" charset="0"/>
                <a:cs typeface="Times New Roman" panose="02020603050405020304" pitchFamily="18" charset="0"/>
              </a:rPr>
              <a:t>t – </a:t>
            </a:r>
            <a:r>
              <a:rPr lang="uk-UA" dirty="0">
                <a:latin typeface="Times New Roman" panose="02020603050405020304" pitchFamily="18" charset="0"/>
                <a:cs typeface="Times New Roman" panose="02020603050405020304" pitchFamily="18" charset="0"/>
              </a:rPr>
              <a:t>це час [1], коли був написаний відгук. </a:t>
            </a:r>
          </a:p>
          <a:p>
            <a:pPr marL="0" indent="457200">
              <a:lnSpc>
                <a:spcPct val="120000"/>
              </a:lnSpc>
              <a:spcBef>
                <a:spcPts val="0"/>
              </a:spcBef>
              <a:buNone/>
            </a:pPr>
            <a:r>
              <a:rPr lang="uk-UA" dirty="0">
                <a:latin typeface="Times New Roman" panose="02020603050405020304" pitchFamily="18" charset="0"/>
                <a:cs typeface="Times New Roman" panose="02020603050405020304" pitchFamily="18" charset="0"/>
              </a:rPr>
              <a:t>Але уважно прочитавши відгук ще раз, можна зазначити, що лише в реченні (1) автор пише про саму камеру. В реченнях (2), (3) і (4) йде мова про характеристики самого фотоапарату. Наприклад, в реченні (2) об’єктом є якість фото обраної камери, але в реченні вказано лише «якість фото». В такому випадку об’єктом стає не тільки «якість фото», але й «якість фото описаної камери», тому що якість фото без додавання камери втрачає свій зміст. </a:t>
            </a:r>
          </a:p>
          <a:p>
            <a:pPr marL="0" indent="457200">
              <a:lnSpc>
                <a:spcPct val="120000"/>
              </a:lnSpc>
              <a:spcBef>
                <a:spcPts val="0"/>
              </a:spcBef>
              <a:buNone/>
            </a:pPr>
            <a:r>
              <a:rPr lang="uk-UA" dirty="0">
                <a:latin typeface="Times New Roman" panose="02020603050405020304" pitchFamily="18" charset="0"/>
                <a:cs typeface="Times New Roman" panose="02020603050405020304" pitchFamily="18" charset="0"/>
              </a:rPr>
              <a:t>Як правило, об’єкт може мати доволі складну структуру, наприклад, як в реченні (3), де йде мова про габарити та вагу камери. Тому об’єкт може мати досить складну ієрархічну будову і складатися з частин та атрибутів. В такому випадку можна записати (е, а, </a:t>
            </a:r>
            <a:r>
              <a:rPr lang="de-DE" dirty="0">
                <a:latin typeface="Times New Roman" panose="02020603050405020304" pitchFamily="18" charset="0"/>
                <a:cs typeface="Times New Roman" panose="02020603050405020304" pitchFamily="18" charset="0"/>
              </a:rPr>
              <a:t>s, h, t) [1], </a:t>
            </a:r>
            <a:r>
              <a:rPr lang="uk-UA" dirty="0">
                <a:latin typeface="Times New Roman" panose="02020603050405020304" pitchFamily="18" charset="0"/>
                <a:cs typeface="Times New Roman" panose="02020603050405020304" pitchFamily="18" charset="0"/>
              </a:rPr>
              <a:t>де е – об’єкт або продукт, послуга, тема, особа, організація чи подія; а – це частина, характеристика чи ознака об’єкту [1]. </a:t>
            </a:r>
          </a:p>
          <a:p>
            <a:endParaRPr lang="uk-UA" dirty="0"/>
          </a:p>
        </p:txBody>
      </p:sp>
    </p:spTree>
    <p:extLst>
      <p:ext uri="{BB962C8B-B14F-4D97-AF65-F5344CB8AC3E}">
        <p14:creationId xmlns:p14="http://schemas.microsoft.com/office/powerpoint/2010/main" val="319699283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uk-UA" dirty="0"/>
          </a:p>
        </p:txBody>
      </p:sp>
      <p:sp>
        <p:nvSpPr>
          <p:cNvPr id="3" name="Объект 2"/>
          <p:cNvSpPr>
            <a:spLocks noGrp="1"/>
          </p:cNvSpPr>
          <p:nvPr>
            <p:ph idx="1"/>
          </p:nvPr>
        </p:nvSpPr>
        <p:spPr/>
        <p:txBody>
          <a:bodyPr>
            <a:normAutofit fontScale="62500" lnSpcReduction="20000"/>
          </a:bodyPr>
          <a:lstStyle/>
          <a:p>
            <a:r>
              <a:rPr lang="uk-UA" dirty="0"/>
              <a:t>Я не </a:t>
            </a:r>
            <a:r>
              <a:rPr lang="uk-UA" dirty="0" err="1"/>
              <a:t>не</a:t>
            </a:r>
            <a:r>
              <a:rPr lang="uk-UA" dirty="0"/>
              <a:t> люблю старі будинки з маленькими вікнами. (Уловлювання заперечення)</a:t>
            </a:r>
          </a:p>
          <a:p>
            <a:r>
              <a:rPr lang="uk-UA" dirty="0"/>
              <a:t>Мені не подобається керувати машиною. (Заперечення, перевернутий порядок слів)</a:t>
            </a:r>
          </a:p>
          <a:p>
            <a:r>
              <a:rPr lang="uk-UA" dirty="0"/>
              <a:t>Іноді я дійсно ненавиджу тебе</a:t>
            </a:r>
            <a:r>
              <a:rPr lang="de-DE" dirty="0"/>
              <a:t>. (</a:t>
            </a:r>
            <a:r>
              <a:rPr lang="uk-UA" dirty="0"/>
              <a:t>Обставинна зміна ствердження)</a:t>
            </a:r>
          </a:p>
          <a:p>
            <a:r>
              <a:rPr lang="uk-UA" dirty="0"/>
              <a:t>Я би дійсно дуже хотів би піти прогулятись у таку погоду! (Можливий сарказм)</a:t>
            </a:r>
          </a:p>
          <a:p>
            <a:r>
              <a:rPr lang="uk-UA" dirty="0"/>
              <a:t>Кріс Крафт виглядає краще, ніж </a:t>
            </a:r>
            <a:r>
              <a:rPr lang="uk-UA" dirty="0" err="1"/>
              <a:t>Лаймстоун</a:t>
            </a:r>
            <a:r>
              <a:rPr lang="uk-UA" dirty="0"/>
              <a:t> (Дві торгові марки, що роблять визначення цілі дуже важким)</a:t>
            </a:r>
          </a:p>
          <a:p>
            <a:r>
              <a:rPr lang="uk-UA" dirty="0"/>
              <a:t>Кріс Крафт виглядає краще, ніж </a:t>
            </a:r>
            <a:r>
              <a:rPr lang="uk-UA" dirty="0" err="1"/>
              <a:t>Лаймстоун</a:t>
            </a:r>
            <a:r>
              <a:rPr lang="uk-UA" dirty="0"/>
              <a:t>, але </a:t>
            </a:r>
            <a:r>
              <a:rPr lang="uk-UA" dirty="0" err="1"/>
              <a:t>Лаймстоун</a:t>
            </a:r>
            <a:r>
              <a:rPr lang="uk-UA" dirty="0"/>
              <a:t> розробляє мореплавність та надійність. (Дві торгові марки, дві позиції)</a:t>
            </a:r>
          </a:p>
          <a:p>
            <a:r>
              <a:rPr lang="uk-UA" dirty="0"/>
              <a:t>Фільм здивував великою кількістю несподіваних сюжетних поворотів. (Негативний термін використовується в позитивному значенні в деяких областях)</a:t>
            </a:r>
          </a:p>
          <a:p>
            <a:r>
              <a:rPr lang="uk-UA" dirty="0"/>
              <a:t>Ви повинні побачити своє декадентське десертне меню. (Позитивний термін нещодавно став протилежним в певних областях)</a:t>
            </a:r>
          </a:p>
          <a:p>
            <a:r>
              <a:rPr lang="uk-UA" dirty="0"/>
              <a:t>Я люблю свій телефон, але не порекомендую його будь-кому з моїх колег. (Кваліфіковані позитивні настрої, важко класифікувати)</a:t>
            </a:r>
          </a:p>
          <a:p>
            <a:r>
              <a:rPr lang="uk-UA" dirty="0"/>
              <a:t>Наступного тижня концерт буде під правами </a:t>
            </a:r>
            <a:r>
              <a:rPr lang="de-DE" dirty="0"/>
              <a:t>koide9! (</a:t>
            </a:r>
            <a:r>
              <a:rPr lang="uk-UA" dirty="0"/>
              <a:t>Нові терміни можуть бути дуже позитивними, але є нестійкі протилежності, а часто і з відомих словників).</a:t>
            </a:r>
          </a:p>
          <a:p>
            <a:endParaRPr lang="uk-UA" dirty="0"/>
          </a:p>
        </p:txBody>
      </p:sp>
    </p:spTree>
    <p:extLst>
      <p:ext uri="{BB962C8B-B14F-4D97-AF65-F5344CB8AC3E}">
        <p14:creationId xmlns:p14="http://schemas.microsoft.com/office/powerpoint/2010/main" val="216786753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dirty="0">
                <a:latin typeface="Times New Roman" panose="02020603050405020304" pitchFamily="18" charset="0"/>
                <a:cs typeface="Times New Roman" panose="02020603050405020304" pitchFamily="18" charset="0"/>
              </a:rPr>
              <a:t>Висновок</a:t>
            </a:r>
          </a:p>
        </p:txBody>
      </p:sp>
      <p:sp>
        <p:nvSpPr>
          <p:cNvPr id="3" name="Объект 2"/>
          <p:cNvSpPr>
            <a:spLocks noGrp="1"/>
          </p:cNvSpPr>
          <p:nvPr>
            <p:ph idx="1"/>
          </p:nvPr>
        </p:nvSpPr>
        <p:spPr/>
        <p:txBody>
          <a:bodyPr>
            <a:normAutofit lnSpcReduction="10000"/>
          </a:bodyPr>
          <a:lstStyle/>
          <a:p>
            <a:pPr marL="0" indent="457200" algn="just">
              <a:lnSpc>
                <a:spcPct val="100000"/>
              </a:lnSpc>
              <a:spcBef>
                <a:spcPts val="0"/>
              </a:spcBef>
              <a:buNone/>
            </a:pPr>
            <a:r>
              <a:rPr lang="uk-UA" dirty="0">
                <a:latin typeface="Times New Roman" panose="02020603050405020304" pitchFamily="18" charset="0"/>
                <a:cs typeface="Times New Roman" panose="02020603050405020304" pitchFamily="18" charset="0"/>
              </a:rPr>
              <a:t>Створення системи аналізу думок є складним завданням, але цілком посильним, якщо є дані для навчання та заздалегідь визначений домен (тема). При використанні машинного навчання важливо тестувати різні параметри, щоб підібрати ті, які працюють краще на тестових даних. Зокрема, потрібно тестувати різні алгоритми класифікації (</a:t>
            </a:r>
            <a:r>
              <a:rPr lang="de-DE" dirty="0">
                <a:latin typeface="Times New Roman" panose="02020603050405020304" pitchFamily="18" charset="0"/>
                <a:cs typeface="Times New Roman" panose="02020603050405020304" pitchFamily="18" charset="0"/>
              </a:rPr>
              <a:t>NB, SVM), </a:t>
            </a:r>
            <a:r>
              <a:rPr lang="uk-UA" dirty="0">
                <a:latin typeface="Times New Roman" panose="02020603050405020304" pitchFamily="18" charset="0"/>
                <a:cs typeface="Times New Roman" panose="02020603050405020304" pitchFamily="18" charset="0"/>
              </a:rPr>
              <a:t>набір ознак (</a:t>
            </a:r>
            <a:r>
              <a:rPr lang="uk-UA" dirty="0" err="1">
                <a:latin typeface="Times New Roman" panose="02020603050405020304" pitchFamily="18" charset="0"/>
                <a:cs typeface="Times New Roman" panose="02020603050405020304" pitchFamily="18" charset="0"/>
              </a:rPr>
              <a:t>уніграми</a:t>
            </a:r>
            <a:r>
              <a:rPr lang="uk-UA" dirty="0">
                <a:latin typeface="Times New Roman" panose="02020603050405020304" pitchFamily="18" charset="0"/>
                <a:cs typeface="Times New Roman" panose="02020603050405020304" pitchFamily="18" charset="0"/>
              </a:rPr>
              <a:t>, </a:t>
            </a:r>
            <a:r>
              <a:rPr lang="uk-UA" dirty="0" err="1">
                <a:latin typeface="Times New Roman" panose="02020603050405020304" pitchFamily="18" charset="0"/>
                <a:cs typeface="Times New Roman" panose="02020603050405020304" pitchFamily="18" charset="0"/>
              </a:rPr>
              <a:t>біграми</a:t>
            </a:r>
            <a:r>
              <a:rPr lang="uk-UA" dirty="0">
                <a:latin typeface="Times New Roman" panose="02020603050405020304" pitchFamily="18" charset="0"/>
                <a:cs typeface="Times New Roman" panose="02020603050405020304" pitchFamily="18" charset="0"/>
              </a:rPr>
              <a:t>, символьні </a:t>
            </a:r>
            <a:r>
              <a:rPr lang="de-DE" dirty="0">
                <a:latin typeface="Times New Roman" panose="02020603050405020304" pitchFamily="18" charset="0"/>
                <a:cs typeface="Times New Roman" panose="02020603050405020304" pitchFamily="18" charset="0"/>
              </a:rPr>
              <a:t>N-</a:t>
            </a:r>
            <a:r>
              <a:rPr lang="uk-UA" dirty="0">
                <a:latin typeface="Times New Roman" panose="02020603050405020304" pitchFamily="18" charset="0"/>
                <a:cs typeface="Times New Roman" panose="02020603050405020304" pitchFamily="18" charset="0"/>
              </a:rPr>
              <a:t>грами), функцію зважування ознак. Існує ще купа способів поліпшення класифікації тональності, такі як використання тональних словників, додаткові лінгвістичні ознаки (наприклад, частини мови), і загальні способи поліпшення машинного навчання (</a:t>
            </a:r>
            <a:r>
              <a:rPr lang="uk-UA" dirty="0" err="1">
                <a:latin typeface="Times New Roman" panose="02020603050405020304" pitchFamily="18" charset="0"/>
                <a:cs typeface="Times New Roman" panose="02020603050405020304" pitchFamily="18" charset="0"/>
              </a:rPr>
              <a:t>бустинг</a:t>
            </a:r>
            <a:r>
              <a:rPr lang="uk-UA" dirty="0">
                <a:latin typeface="Times New Roman" panose="02020603050405020304" pitchFamily="18" charset="0"/>
                <a:cs typeface="Times New Roman" panose="02020603050405020304" pitchFamily="18" charset="0"/>
              </a:rPr>
              <a:t>, </a:t>
            </a:r>
            <a:r>
              <a:rPr lang="uk-UA" dirty="0" err="1">
                <a:latin typeface="Times New Roman" panose="02020603050405020304" pitchFamily="18" charset="0"/>
                <a:cs typeface="Times New Roman" panose="02020603050405020304" pitchFamily="18" charset="0"/>
              </a:rPr>
              <a:t>баггинг</a:t>
            </a:r>
            <a:r>
              <a:rPr lang="uk-UA" dirty="0">
                <a:latin typeface="Times New Roman" panose="02020603050405020304" pitchFamily="18" charset="0"/>
                <a:cs typeface="Times New Roman" panose="02020603050405020304" pitchFamily="18" charset="0"/>
              </a:rPr>
              <a:t> та інших.)</a:t>
            </a:r>
          </a:p>
        </p:txBody>
      </p:sp>
    </p:spTree>
    <p:extLst>
      <p:ext uri="{BB962C8B-B14F-4D97-AF65-F5344CB8AC3E}">
        <p14:creationId xmlns:p14="http://schemas.microsoft.com/office/powerpoint/2010/main" val="73452058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3" name="Объект 2"/>
          <p:cNvSpPr>
            <a:spLocks noGrp="1"/>
          </p:cNvSpPr>
          <p:nvPr>
            <p:ph idx="1"/>
          </p:nvPr>
        </p:nvSpPr>
        <p:spPr>
          <a:xfrm>
            <a:off x="838200" y="292963"/>
            <a:ext cx="10515600" cy="6294268"/>
          </a:xfrm>
        </p:spPr>
        <p:txBody>
          <a:bodyPr>
            <a:normAutofit/>
          </a:bodyPr>
          <a:lstStyle/>
          <a:p>
            <a:pPr marL="0" indent="0">
              <a:lnSpc>
                <a:spcPct val="100000"/>
              </a:lnSpc>
              <a:spcBef>
                <a:spcPts val="0"/>
              </a:spcBef>
              <a:buNone/>
            </a:pPr>
            <a:r>
              <a:rPr lang="uk-UA" dirty="0">
                <a:latin typeface="Times New Roman" panose="02020603050405020304" pitchFamily="18" charset="0"/>
                <a:cs typeface="Times New Roman" panose="02020603050405020304" pitchFamily="18" charset="0"/>
              </a:rPr>
              <a:t>Аналіз тональності може бути розділений на дві окремі категорії:</a:t>
            </a:r>
          </a:p>
          <a:p>
            <a:pPr>
              <a:lnSpc>
                <a:spcPct val="100000"/>
              </a:lnSpc>
              <a:spcBef>
                <a:spcPts val="0"/>
              </a:spcBef>
              <a:buFont typeface="Calibri" panose="020F0502020204030204" pitchFamily="34" charset="0"/>
              <a:buChar char="-"/>
            </a:pPr>
            <a:r>
              <a:rPr lang="uk-UA" b="1" dirty="0">
                <a:latin typeface="Times New Roman" panose="02020603050405020304" pitchFamily="18" charset="0"/>
                <a:cs typeface="Times New Roman" panose="02020603050405020304" pitchFamily="18" charset="0"/>
              </a:rPr>
              <a:t>ручний</a:t>
            </a:r>
            <a:r>
              <a:rPr lang="uk-UA" dirty="0">
                <a:latin typeface="Times New Roman" panose="02020603050405020304" pitchFamily="18" charset="0"/>
                <a:cs typeface="Times New Roman" panose="02020603050405020304" pitchFamily="18" charset="0"/>
              </a:rPr>
              <a:t> (або аналіз тональності експертами);</a:t>
            </a:r>
          </a:p>
          <a:p>
            <a:pPr>
              <a:lnSpc>
                <a:spcPct val="100000"/>
              </a:lnSpc>
              <a:spcBef>
                <a:spcPts val="0"/>
              </a:spcBef>
              <a:buFont typeface="Calibri" panose="020F0502020204030204" pitchFamily="34" charset="0"/>
              <a:buChar char="-"/>
            </a:pPr>
            <a:r>
              <a:rPr lang="uk-UA" b="1" dirty="0">
                <a:latin typeface="Times New Roman" panose="02020603050405020304" pitchFamily="18" charset="0"/>
                <a:cs typeface="Times New Roman" panose="02020603050405020304" pitchFamily="18" charset="0"/>
              </a:rPr>
              <a:t>автоматизований</a:t>
            </a:r>
            <a:r>
              <a:rPr lang="uk-UA" dirty="0">
                <a:latin typeface="Times New Roman" panose="02020603050405020304" pitchFamily="18" charset="0"/>
                <a:cs typeface="Times New Roman" panose="02020603050405020304" pitchFamily="18" charset="0"/>
              </a:rPr>
              <a:t> аналіз тональності.</a:t>
            </a:r>
          </a:p>
          <a:p>
            <a:pPr marL="0" indent="457200" algn="just">
              <a:lnSpc>
                <a:spcPct val="100000"/>
              </a:lnSpc>
              <a:spcBef>
                <a:spcPts val="0"/>
              </a:spcBef>
              <a:buNone/>
            </a:pPr>
            <a:r>
              <a:rPr lang="uk-UA" sz="2400" dirty="0">
                <a:latin typeface="Times New Roman" panose="02020603050405020304" pitchFamily="18" charset="0"/>
                <a:cs typeface="Times New Roman" panose="02020603050405020304" pitchFamily="18" charset="0"/>
              </a:rPr>
              <a:t>Найбільш помітні відмінності між ними лежать в ефективності системи і точності аналізу. У комп'ютерних програмах автоматизованого аналізу тональності застосовують </a:t>
            </a:r>
            <a:r>
              <a:rPr lang="uk-UA" sz="2400" dirty="0">
                <a:latin typeface="Times New Roman" panose="02020603050405020304" pitchFamily="18" charset="0"/>
                <a:cs typeface="Times New Roman" panose="02020603050405020304" pitchFamily="18" charset="0"/>
                <a:hlinkClick r:id="rId2" tooltip="Алгоритм"/>
              </a:rPr>
              <a:t>алгоритми</a:t>
            </a:r>
            <a:r>
              <a:rPr lang="uk-UA" sz="2400" dirty="0">
                <a:latin typeface="Times New Roman" panose="02020603050405020304" pitchFamily="18" charset="0"/>
                <a:cs typeface="Times New Roman" panose="02020603050405020304" pitchFamily="18" charset="0"/>
              </a:rPr>
              <a:t>  машинного навчання, інструменти статистики і </a:t>
            </a:r>
            <a:r>
              <a:rPr lang="uk-UA" sz="2400" dirty="0">
                <a:latin typeface="Times New Roman" panose="02020603050405020304" pitchFamily="18" charset="0"/>
                <a:cs typeface="Times New Roman" panose="02020603050405020304" pitchFamily="18" charset="0"/>
                <a:hlinkClick r:id="rId3" tooltip="Обробка природної мови"/>
              </a:rPr>
              <a:t>обробки природної мови</a:t>
            </a:r>
            <a:r>
              <a:rPr lang="uk-UA" sz="2400" dirty="0">
                <a:latin typeface="Times New Roman" panose="02020603050405020304" pitchFamily="18" charset="0"/>
                <a:cs typeface="Times New Roman" panose="02020603050405020304" pitchFamily="18" charset="0"/>
              </a:rPr>
              <a:t>, що дозволяє обробляти великі </a:t>
            </a:r>
            <a:r>
              <a:rPr lang="uk-UA" sz="2400" dirty="0">
                <a:latin typeface="Times New Roman" panose="02020603050405020304" pitchFamily="18" charset="0"/>
                <a:cs typeface="Times New Roman" panose="02020603050405020304" pitchFamily="18" charset="0"/>
                <a:hlinkClick r:id="rId4" tooltip="Масив (структура даних)"/>
              </a:rPr>
              <a:t>масиви</a:t>
            </a:r>
            <a:r>
              <a:rPr lang="uk-UA" sz="2400" dirty="0">
                <a:latin typeface="Times New Roman" panose="02020603050405020304" pitchFamily="18" charset="0"/>
                <a:cs typeface="Times New Roman" panose="02020603050405020304" pitchFamily="18" charset="0"/>
              </a:rPr>
              <a:t> тексту, включаючи </a:t>
            </a:r>
            <a:r>
              <a:rPr lang="uk-UA" sz="2400" dirty="0">
                <a:latin typeface="Times New Roman" panose="02020603050405020304" pitchFamily="18" charset="0"/>
                <a:cs typeface="Times New Roman" panose="02020603050405020304" pitchFamily="18" charset="0"/>
                <a:hlinkClick r:id="rId5" tooltip="Веб-сторінка"/>
              </a:rPr>
              <a:t>веб-сторінки</a:t>
            </a:r>
            <a:r>
              <a:rPr lang="uk-UA" sz="2400" dirty="0">
                <a:latin typeface="Times New Roman" panose="02020603050405020304" pitchFamily="18" charset="0"/>
                <a:cs typeface="Times New Roman" panose="02020603050405020304" pitchFamily="18" charset="0"/>
              </a:rPr>
              <a:t>, онлайн-новини, тексти дискусійних груп в мережі Інтернет, онлайн-огляди, веб-блоги та </a:t>
            </a:r>
            <a:r>
              <a:rPr lang="uk-UA" sz="2400" dirty="0">
                <a:latin typeface="Times New Roman" panose="02020603050405020304" pitchFamily="18" charset="0"/>
                <a:cs typeface="Times New Roman" panose="02020603050405020304" pitchFamily="18" charset="0"/>
                <a:hlinkClick r:id="rId6" tooltip="Соціальні медіа"/>
              </a:rPr>
              <a:t>соціальні медіа</a:t>
            </a:r>
            <a:r>
              <a:rPr lang="uk-UA" sz="2400" dirty="0">
                <a:latin typeface="Times New Roman" panose="02020603050405020304" pitchFamily="18" charset="0"/>
                <a:cs typeface="Times New Roman" panose="02020603050405020304" pitchFamily="18" charset="0"/>
              </a:rPr>
              <a:t>.</a:t>
            </a:r>
          </a:p>
          <a:p>
            <a:pPr marL="0" indent="0">
              <a:buNone/>
            </a:pPr>
            <a:endParaRPr lang="uk-UA" dirty="0">
              <a:latin typeface="Times New Roman" panose="02020603050405020304" pitchFamily="18" charset="0"/>
              <a:cs typeface="Times New Roman" panose="02020603050405020304" pitchFamily="18" charset="0"/>
            </a:endParaRPr>
          </a:p>
        </p:txBody>
      </p:sp>
      <p:graphicFrame>
        <p:nvGraphicFramePr>
          <p:cNvPr id="4" name="Схема 3"/>
          <p:cNvGraphicFramePr/>
          <p:nvPr>
            <p:extLst>
              <p:ext uri="{D42A27DB-BD31-4B8C-83A1-F6EECF244321}">
                <p14:modId xmlns:p14="http://schemas.microsoft.com/office/powerpoint/2010/main" val="1678022179"/>
              </p:ext>
            </p:extLst>
          </p:nvPr>
        </p:nvGraphicFramePr>
        <p:xfrm>
          <a:off x="1012054" y="4181383"/>
          <a:ext cx="9809826" cy="2405848"/>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extLst>
      <p:ext uri="{BB962C8B-B14F-4D97-AF65-F5344CB8AC3E}">
        <p14:creationId xmlns:p14="http://schemas.microsoft.com/office/powerpoint/2010/main" val="98315791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815605"/>
          </a:xfrm>
        </p:spPr>
        <p:txBody>
          <a:bodyPr/>
          <a:lstStyle/>
          <a:p>
            <a:pPr algn="ctr"/>
            <a:r>
              <a:rPr lang="uk-UA" dirty="0">
                <a:latin typeface="Times New Roman" panose="02020603050405020304" pitchFamily="18" charset="0"/>
                <a:cs typeface="Times New Roman" panose="02020603050405020304" pitchFamily="18" charset="0"/>
              </a:rPr>
              <a:t>Автоматичний аналіз тональності</a:t>
            </a:r>
            <a:endParaRPr lang="uk-UA" dirty="0"/>
          </a:p>
        </p:txBody>
      </p:sp>
      <p:sp>
        <p:nvSpPr>
          <p:cNvPr id="3" name="Объект 2"/>
          <p:cNvSpPr>
            <a:spLocks noGrp="1"/>
          </p:cNvSpPr>
          <p:nvPr>
            <p:ph idx="1"/>
          </p:nvPr>
        </p:nvSpPr>
        <p:spPr>
          <a:xfrm>
            <a:off x="838200" y="1390618"/>
            <a:ext cx="10515600" cy="5010181"/>
          </a:xfrm>
        </p:spPr>
        <p:txBody>
          <a:bodyPr>
            <a:normAutofit fontScale="92500" lnSpcReduction="10000"/>
          </a:bodyPr>
          <a:lstStyle/>
          <a:p>
            <a:pPr marL="0" indent="457200" algn="just">
              <a:lnSpc>
                <a:spcPct val="110000"/>
              </a:lnSpc>
              <a:buNone/>
            </a:pPr>
            <a:r>
              <a:rPr lang="de-DE" b="1" i="1" dirty="0">
                <a:latin typeface="Times New Roman" panose="02020603050405020304" pitchFamily="18" charset="0"/>
                <a:cs typeface="Times New Roman" panose="02020603050405020304" pitchFamily="18" charset="0"/>
              </a:rPr>
              <a:t>Sentiment </a:t>
            </a:r>
            <a:r>
              <a:rPr lang="de-DE" b="1" i="1" dirty="0" err="1">
                <a:latin typeface="Times New Roman" panose="02020603050405020304" pitchFamily="18" charset="0"/>
                <a:cs typeface="Times New Roman" panose="02020603050405020304" pitchFamily="18" charset="0"/>
              </a:rPr>
              <a:t>analysis</a:t>
            </a:r>
            <a:r>
              <a:rPr lang="de-DE" b="1" i="1" dirty="0">
                <a:latin typeface="Times New Roman" panose="02020603050405020304" pitchFamily="18" charset="0"/>
                <a:cs typeface="Times New Roman" panose="02020603050405020304" pitchFamily="18" charset="0"/>
              </a:rPr>
              <a:t> </a:t>
            </a:r>
            <a:r>
              <a:rPr lang="uk-UA" dirty="0">
                <a:latin typeface="Times New Roman" panose="02020603050405020304" pitchFamily="18" charset="0"/>
                <a:cs typeface="Times New Roman" panose="02020603050405020304" pitchFamily="18" charset="0"/>
              </a:rPr>
              <a:t>(аналіз тональності) — це область комп'ютерної лінгвістики, яка займається вивченням думок та емоцій у текстових документах. </a:t>
            </a:r>
          </a:p>
          <a:p>
            <a:pPr marL="0" indent="457200" algn="just">
              <a:lnSpc>
                <a:spcPct val="110000"/>
              </a:lnSpc>
              <a:buNone/>
            </a:pPr>
            <a:r>
              <a:rPr lang="ru-RU" b="1" i="1" dirty="0">
                <a:latin typeface="Times New Roman" panose="02020603050405020304" pitchFamily="18" charset="0"/>
                <a:cs typeface="Times New Roman" panose="02020603050405020304" pitchFamily="18" charset="0"/>
              </a:rPr>
              <a:t>Метою </a:t>
            </a:r>
            <a:r>
              <a:rPr lang="ru-RU" b="1" i="1" dirty="0" err="1">
                <a:latin typeface="Times New Roman" panose="02020603050405020304" pitchFamily="18" charset="0"/>
                <a:cs typeface="Times New Roman" panose="02020603050405020304" pitchFamily="18" charset="0"/>
              </a:rPr>
              <a:t>аналізу</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тональності</a:t>
            </a:r>
            <a:r>
              <a:rPr lang="ru-RU" dirty="0">
                <a:latin typeface="Times New Roman" panose="02020603050405020304" pitchFamily="18" charset="0"/>
                <a:cs typeface="Times New Roman" panose="02020603050405020304" pitchFamily="18" charset="0"/>
              </a:rPr>
              <a:t> є </a:t>
            </a:r>
            <a:r>
              <a:rPr lang="ru-RU" dirty="0" err="1">
                <a:latin typeface="Times New Roman" panose="02020603050405020304" pitchFamily="18" charset="0"/>
                <a:cs typeface="Times New Roman" panose="02020603050405020304" pitchFamily="18" charset="0"/>
              </a:rPr>
              <a:t>знаходження</a:t>
            </a:r>
            <a:r>
              <a:rPr lang="ru-RU" dirty="0">
                <a:latin typeface="Times New Roman" panose="02020603050405020304" pitchFamily="18" charset="0"/>
                <a:cs typeface="Times New Roman" panose="02020603050405020304" pitchFamily="18" charset="0"/>
              </a:rPr>
              <a:t> думок у </a:t>
            </a:r>
            <a:r>
              <a:rPr lang="ru-RU" dirty="0" err="1">
                <a:latin typeface="Times New Roman" panose="02020603050405020304" pitchFamily="18" charset="0"/>
                <a:cs typeface="Times New Roman" panose="02020603050405020304" pitchFamily="18" charset="0"/>
              </a:rPr>
              <a:t>тексті</a:t>
            </a:r>
            <a:r>
              <a:rPr lang="ru-RU" dirty="0">
                <a:latin typeface="Times New Roman" panose="02020603050405020304" pitchFamily="18" charset="0"/>
                <a:cs typeface="Times New Roman" panose="02020603050405020304" pitchFamily="18" charset="0"/>
              </a:rPr>
              <a:t> та </a:t>
            </a:r>
            <a:r>
              <a:rPr lang="ru-RU" dirty="0" err="1">
                <a:latin typeface="Times New Roman" panose="02020603050405020304" pitchFamily="18" charset="0"/>
                <a:cs typeface="Times New Roman" panose="02020603050405020304" pitchFamily="18" charset="0"/>
              </a:rPr>
              <a:t>визначення</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їх</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властивостей</a:t>
            </a:r>
            <a:r>
              <a:rPr lang="ru-RU" dirty="0">
                <a:latin typeface="Times New Roman" panose="02020603050405020304" pitchFamily="18" charset="0"/>
                <a:cs typeface="Times New Roman" panose="02020603050405020304" pitchFamily="18" charset="0"/>
              </a:rPr>
              <a:t>. </a:t>
            </a:r>
          </a:p>
          <a:p>
            <a:pPr marL="0" indent="457200" algn="just">
              <a:lnSpc>
                <a:spcPct val="110000"/>
              </a:lnSpc>
              <a:buNone/>
            </a:pPr>
            <a:r>
              <a:rPr lang="ru-RU" dirty="0" err="1">
                <a:latin typeface="Times New Roman" panose="02020603050405020304" pitchFamily="18" charset="0"/>
                <a:cs typeface="Times New Roman" panose="02020603050405020304" pitchFamily="18" charset="0"/>
              </a:rPr>
              <a:t>Залежно</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від</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поставленого</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завдання</a:t>
            </a:r>
            <a:r>
              <a:rPr lang="ru-RU" dirty="0">
                <a:latin typeface="Times New Roman" panose="02020603050405020304" pitchFamily="18" charset="0"/>
                <a:cs typeface="Times New Roman" panose="02020603050405020304" pitchFamily="18" charset="0"/>
              </a:rPr>
              <a:t> нас </a:t>
            </a:r>
            <a:r>
              <a:rPr lang="ru-RU" dirty="0" err="1">
                <a:latin typeface="Times New Roman" panose="02020603050405020304" pitchFamily="18" charset="0"/>
                <a:cs typeface="Times New Roman" panose="02020603050405020304" pitchFamily="18" charset="0"/>
              </a:rPr>
              <a:t>можуть</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цікавити</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різні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властивості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наприклад</a:t>
            </a:r>
            <a:r>
              <a:rPr lang="ru-RU" dirty="0">
                <a:latin typeface="Times New Roman" panose="02020603050405020304" pitchFamily="18" charset="0"/>
                <a:cs typeface="Times New Roman" panose="02020603050405020304" pitchFamily="18" charset="0"/>
              </a:rPr>
              <a:t>:</a:t>
            </a:r>
          </a:p>
          <a:p>
            <a:pPr marL="1074738">
              <a:buFont typeface="Wingdings" panose="05000000000000000000" pitchFamily="2" charset="2"/>
              <a:buChar char="ü"/>
            </a:pPr>
            <a:r>
              <a:rPr lang="ru-RU" b="1" dirty="0">
                <a:latin typeface="Times New Roman" panose="02020603050405020304" pitchFamily="18" charset="0"/>
                <a:cs typeface="Times New Roman" panose="02020603050405020304" pitchFamily="18" charset="0"/>
              </a:rPr>
              <a:t>автор</a:t>
            </a:r>
            <a:r>
              <a:rPr lang="ru-RU" dirty="0">
                <a:latin typeface="Times New Roman" panose="02020603050405020304" pitchFamily="18" charset="0"/>
                <a:cs typeface="Times New Roman" panose="02020603050405020304" pitchFamily="18" charset="0"/>
              </a:rPr>
              <a:t> - кому </a:t>
            </a:r>
            <a:r>
              <a:rPr lang="ru-RU" dirty="0" err="1">
                <a:latin typeface="Times New Roman" panose="02020603050405020304" pitchFamily="18" charset="0"/>
                <a:cs typeface="Times New Roman" panose="02020603050405020304" pitchFamily="18" charset="0"/>
              </a:rPr>
              <a:t>належить</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ця</a:t>
            </a:r>
            <a:r>
              <a:rPr lang="ru-RU" dirty="0">
                <a:latin typeface="Times New Roman" panose="02020603050405020304" pitchFamily="18" charset="0"/>
                <a:cs typeface="Times New Roman" panose="02020603050405020304" pitchFamily="18" charset="0"/>
              </a:rPr>
              <a:t> думка</a:t>
            </a:r>
          </a:p>
          <a:p>
            <a:pPr marL="1074738">
              <a:buFont typeface="Wingdings" panose="05000000000000000000" pitchFamily="2" charset="2"/>
              <a:buChar char="ü"/>
            </a:pPr>
            <a:r>
              <a:rPr lang="ru-RU" b="1" dirty="0">
                <a:latin typeface="Times New Roman" panose="02020603050405020304" pitchFamily="18" charset="0"/>
                <a:cs typeface="Times New Roman" panose="02020603050405020304" pitchFamily="18" charset="0"/>
              </a:rPr>
              <a:t>тема</a:t>
            </a:r>
            <a:r>
              <a:rPr lang="ru-RU" dirty="0">
                <a:latin typeface="Times New Roman" panose="02020603050405020304" pitchFamily="18" charset="0"/>
                <a:cs typeface="Times New Roman" panose="02020603050405020304" pitchFamily="18" charset="0"/>
              </a:rPr>
              <a:t> - про </a:t>
            </a:r>
            <a:r>
              <a:rPr lang="ru-RU" dirty="0" err="1">
                <a:latin typeface="Times New Roman" panose="02020603050405020304" pitchFamily="18" charset="0"/>
                <a:cs typeface="Times New Roman" panose="02020603050405020304" pitchFamily="18" charset="0"/>
              </a:rPr>
              <a:t>що</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йдеться</a:t>
            </a:r>
            <a:r>
              <a:rPr lang="ru-RU" dirty="0">
                <a:latin typeface="Times New Roman" panose="02020603050405020304" pitchFamily="18" charset="0"/>
                <a:cs typeface="Times New Roman" panose="02020603050405020304" pitchFamily="18" charset="0"/>
              </a:rPr>
              <a:t> у </a:t>
            </a:r>
            <a:r>
              <a:rPr lang="ru-RU" dirty="0" err="1">
                <a:latin typeface="Times New Roman" panose="02020603050405020304" pitchFamily="18" charset="0"/>
                <a:cs typeface="Times New Roman" panose="02020603050405020304" pitchFamily="18" charset="0"/>
              </a:rPr>
              <a:t>думці</a:t>
            </a:r>
            <a:endParaRPr lang="ru-RU" dirty="0">
              <a:latin typeface="Times New Roman" panose="02020603050405020304" pitchFamily="18" charset="0"/>
              <a:cs typeface="Times New Roman" panose="02020603050405020304" pitchFamily="18" charset="0"/>
            </a:endParaRPr>
          </a:p>
          <a:p>
            <a:pPr marL="1074738">
              <a:buFont typeface="Wingdings" panose="05000000000000000000" pitchFamily="2" charset="2"/>
              <a:buChar char="ü"/>
            </a:pPr>
            <a:r>
              <a:rPr lang="ru-RU" b="1" dirty="0" err="1">
                <a:latin typeface="Times New Roman" panose="02020603050405020304" pitchFamily="18" charset="0"/>
                <a:cs typeface="Times New Roman" panose="02020603050405020304" pitchFamily="18" charset="0"/>
              </a:rPr>
              <a:t>тональність</a:t>
            </a:r>
            <a:r>
              <a:rPr lang="ru-RU" dirty="0">
                <a:latin typeface="Times New Roman" panose="02020603050405020304" pitchFamily="18" charset="0"/>
                <a:cs typeface="Times New Roman" panose="02020603050405020304" pitchFamily="18" charset="0"/>
              </a:rPr>
              <a:t> - </a:t>
            </a:r>
            <a:r>
              <a:rPr lang="ru-RU" dirty="0" err="1">
                <a:latin typeface="Times New Roman" panose="02020603050405020304" pitchFamily="18" charset="0"/>
                <a:cs typeface="Times New Roman" panose="02020603050405020304" pitchFamily="18" charset="0"/>
              </a:rPr>
              <a:t>позиція</a:t>
            </a:r>
            <a:r>
              <a:rPr lang="ru-RU" dirty="0">
                <a:latin typeface="Times New Roman" panose="02020603050405020304" pitchFamily="18" charset="0"/>
                <a:cs typeface="Times New Roman" panose="02020603050405020304" pitchFamily="18" charset="0"/>
              </a:rPr>
              <a:t> автора </a:t>
            </a:r>
            <a:r>
              <a:rPr lang="ru-RU" dirty="0" err="1">
                <a:latin typeface="Times New Roman" panose="02020603050405020304" pitchFamily="18" charset="0"/>
                <a:cs typeface="Times New Roman" panose="02020603050405020304" pitchFamily="18" charset="0"/>
              </a:rPr>
              <a:t>щодо</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згаданої</a:t>
            </a:r>
            <a:r>
              <a:rPr lang="ru-RU" dirty="0">
                <a:latin typeface="Times New Roman" panose="02020603050405020304" pitchFamily="18" charset="0"/>
                <a:cs typeface="Times New Roman" panose="02020603050405020304" pitchFamily="18" charset="0"/>
              </a:rPr>
              <a:t> теми (</a:t>
            </a:r>
            <a:r>
              <a:rPr lang="ru-RU" dirty="0" err="1">
                <a:latin typeface="Times New Roman" panose="02020603050405020304" pitchFamily="18" charset="0"/>
                <a:cs typeface="Times New Roman" panose="02020603050405020304" pitchFamily="18" charset="0"/>
              </a:rPr>
              <a:t>зазвичай</a:t>
            </a:r>
            <a:r>
              <a:rPr lang="ru-RU" dirty="0">
                <a:latin typeface="Times New Roman" panose="02020603050405020304" pitchFamily="18" charset="0"/>
                <a:cs typeface="Times New Roman" panose="02020603050405020304" pitchFamily="18" charset="0"/>
              </a:rPr>
              <a:t> "позитивна" </a:t>
            </a:r>
            <a:r>
              <a:rPr lang="ru-RU" dirty="0" err="1">
                <a:latin typeface="Times New Roman" panose="02020603050405020304" pitchFamily="18" charset="0"/>
                <a:cs typeface="Times New Roman" panose="02020603050405020304" pitchFamily="18" charset="0"/>
              </a:rPr>
              <a:t>або</a:t>
            </a:r>
            <a:r>
              <a:rPr lang="ru-RU" dirty="0">
                <a:latin typeface="Times New Roman" panose="02020603050405020304" pitchFamily="18" charset="0"/>
                <a:cs typeface="Times New Roman" panose="02020603050405020304" pitchFamily="18" charset="0"/>
              </a:rPr>
              <a:t> "негативна")</a:t>
            </a:r>
            <a:endParaRPr lang="uk-UA"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28947661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3" name="Объект 2"/>
          <p:cNvSpPr>
            <a:spLocks noGrp="1"/>
          </p:cNvSpPr>
          <p:nvPr>
            <p:ph idx="1"/>
          </p:nvPr>
        </p:nvSpPr>
        <p:spPr>
          <a:xfrm>
            <a:off x="594803" y="337351"/>
            <a:ext cx="11150353" cy="5839612"/>
          </a:xfrm>
        </p:spPr>
        <p:txBody>
          <a:bodyPr>
            <a:normAutofit fontScale="92500" lnSpcReduction="20000"/>
          </a:bodyPr>
          <a:lstStyle/>
          <a:p>
            <a:pPr indent="457200" algn="just">
              <a:lnSpc>
                <a:spcPct val="120000"/>
              </a:lnSpc>
              <a:spcBef>
                <a:spcPts val="600"/>
              </a:spcBef>
            </a:pPr>
            <a:r>
              <a:rPr lang="uk-UA" dirty="0">
                <a:latin typeface="Times New Roman" panose="02020603050405020304" pitchFamily="18" charset="0"/>
                <a:cs typeface="Times New Roman" panose="02020603050405020304" pitchFamily="18" charset="0"/>
              </a:rPr>
              <a:t>Визначення автора і теми є набагато складнішими завданнями, ніж класифікація тональності, тому має сенс спочатку вирішити простіше завдання.</a:t>
            </a:r>
          </a:p>
          <a:p>
            <a:pPr indent="457200" algn="just">
              <a:lnSpc>
                <a:spcPct val="120000"/>
              </a:lnSpc>
              <a:spcBef>
                <a:spcPts val="600"/>
              </a:spcBef>
            </a:pPr>
            <a:r>
              <a:rPr lang="uk-UA" dirty="0">
                <a:latin typeface="Times New Roman" panose="02020603050405020304" pitchFamily="18" charset="0"/>
                <a:cs typeface="Times New Roman" panose="02020603050405020304" pitchFamily="18" charset="0"/>
              </a:rPr>
              <a:t>Досить часто достатньо визначити лише тональність, так як інші характеристики вже відомі. </a:t>
            </a:r>
          </a:p>
          <a:p>
            <a:pPr marL="0" indent="457200" algn="just">
              <a:lnSpc>
                <a:spcPct val="120000"/>
              </a:lnSpc>
              <a:spcBef>
                <a:spcPts val="600"/>
              </a:spcBef>
              <a:buNone/>
            </a:pPr>
            <a:r>
              <a:rPr lang="uk-UA" dirty="0">
                <a:latin typeface="Times New Roman" panose="02020603050405020304" pitchFamily="18" charset="0"/>
                <a:cs typeface="Times New Roman" panose="02020603050405020304" pitchFamily="18" charset="0"/>
              </a:rPr>
              <a:t>Наприклад, коли ми збираємо думки з блогів, зазвичай авторами думок є автори постів і  визначати автора нам не потрібно. </a:t>
            </a:r>
          </a:p>
          <a:p>
            <a:pPr marL="0" indent="457200" algn="just">
              <a:lnSpc>
                <a:spcPct val="120000"/>
              </a:lnSpc>
              <a:spcBef>
                <a:spcPts val="600"/>
              </a:spcBef>
              <a:buNone/>
            </a:pPr>
            <a:r>
              <a:rPr lang="uk-UA" dirty="0">
                <a:latin typeface="Times New Roman" panose="02020603050405020304" pitchFamily="18" charset="0"/>
                <a:cs typeface="Times New Roman" panose="02020603050405020304" pitchFamily="18" charset="0"/>
              </a:rPr>
              <a:t>Також часто нам вже відома тема яку ми досліджуємо: наприклад, якщо ми проводимо в </a:t>
            </a:r>
            <a:r>
              <a:rPr lang="de-DE" dirty="0">
                <a:latin typeface="Times New Roman" panose="02020603050405020304" pitchFamily="18" charset="0"/>
                <a:cs typeface="Times New Roman" panose="02020603050405020304" pitchFamily="18" charset="0"/>
              </a:rPr>
              <a:t>Twitter</a:t>
            </a:r>
            <a:r>
              <a:rPr lang="uk-UA" dirty="0">
                <a:latin typeface="Times New Roman" panose="02020603050405020304" pitchFamily="18" charset="0"/>
                <a:cs typeface="Times New Roman" panose="02020603050405020304" pitchFamily="18" charset="0"/>
              </a:rPr>
              <a:t> чи </a:t>
            </a:r>
            <a:r>
              <a:rPr lang="de-DE" dirty="0">
                <a:latin typeface="Times New Roman" panose="02020603050405020304" pitchFamily="18" charset="0"/>
                <a:cs typeface="Times New Roman" panose="02020603050405020304" pitchFamily="18" charset="0"/>
              </a:rPr>
              <a:t>Facebook</a:t>
            </a:r>
            <a:r>
              <a:rPr lang="uk-UA" dirty="0">
                <a:latin typeface="Times New Roman" panose="02020603050405020304" pitchFamily="18" charset="0"/>
                <a:cs typeface="Times New Roman" panose="02020603050405020304" pitchFamily="18" charset="0"/>
              </a:rPr>
              <a:t> пошук за ключовим словом «</a:t>
            </a:r>
            <a:r>
              <a:rPr lang="de-DE" dirty="0">
                <a:latin typeface="Times New Roman" panose="02020603050405020304" pitchFamily="18" charset="0"/>
                <a:cs typeface="Times New Roman" panose="02020603050405020304" pitchFamily="18" charset="0"/>
              </a:rPr>
              <a:t>Windows», </a:t>
            </a:r>
            <a:r>
              <a:rPr lang="uk-UA" dirty="0">
                <a:latin typeface="Times New Roman" panose="02020603050405020304" pitchFamily="18" charset="0"/>
                <a:cs typeface="Times New Roman" panose="02020603050405020304" pitchFamily="18" charset="0"/>
              </a:rPr>
              <a:t>то нам потрібно лише визначити тональність знайдених </a:t>
            </a:r>
            <a:r>
              <a:rPr lang="uk-UA" dirty="0" err="1">
                <a:latin typeface="Times New Roman" panose="02020603050405020304" pitchFamily="18" charset="0"/>
                <a:cs typeface="Times New Roman" panose="02020603050405020304" pitchFamily="18" charset="0"/>
              </a:rPr>
              <a:t>твітів</a:t>
            </a:r>
            <a:r>
              <a:rPr lang="uk-UA" dirty="0">
                <a:latin typeface="Times New Roman" panose="02020603050405020304" pitchFamily="18" charset="0"/>
                <a:cs typeface="Times New Roman" panose="02020603050405020304" pitchFamily="18" charset="0"/>
              </a:rPr>
              <a:t>. Звичайно ж, це працює не у всіх випадках, а лише у більшості з них. Але ці припущення дозволяють значною мірою спростити  завдання визначення тональності повідомлень.</a:t>
            </a:r>
          </a:p>
        </p:txBody>
      </p:sp>
    </p:spTree>
    <p:extLst>
      <p:ext uri="{BB962C8B-B14F-4D97-AF65-F5344CB8AC3E}">
        <p14:creationId xmlns:p14="http://schemas.microsoft.com/office/powerpoint/2010/main" val="22496902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dirty="0">
                <a:latin typeface="Times New Roman" panose="02020603050405020304" pitchFamily="18" charset="0"/>
                <a:cs typeface="Times New Roman" panose="02020603050405020304" pitchFamily="18" charset="0"/>
              </a:rPr>
              <a:t>Підходи до аналізу тональності:</a:t>
            </a:r>
          </a:p>
        </p:txBody>
      </p:sp>
      <p:sp>
        <p:nvSpPr>
          <p:cNvPr id="5" name="Объект 4"/>
          <p:cNvSpPr>
            <a:spLocks noGrp="1"/>
          </p:cNvSpPr>
          <p:nvPr>
            <p:ph idx="1"/>
          </p:nvPr>
        </p:nvSpPr>
        <p:spPr>
          <a:xfrm>
            <a:off x="838200" y="1825625"/>
            <a:ext cx="10515600" cy="3074849"/>
          </a:xfrm>
        </p:spPr>
        <p:txBody>
          <a:bodyPr/>
          <a:lstStyle/>
          <a:p>
            <a:endParaRPr lang="uk-UA" dirty="0"/>
          </a:p>
          <a:p>
            <a:endParaRPr lang="uk-UA" dirty="0"/>
          </a:p>
          <a:p>
            <a:endParaRPr lang="uk-UA" dirty="0"/>
          </a:p>
          <a:p>
            <a:endParaRPr lang="uk-UA" dirty="0"/>
          </a:p>
          <a:p>
            <a:endParaRPr lang="uk-UA" dirty="0"/>
          </a:p>
          <a:p>
            <a:endParaRPr lang="uk-UA" dirty="0"/>
          </a:p>
          <a:p>
            <a:endParaRPr lang="uk-UA" dirty="0"/>
          </a:p>
        </p:txBody>
      </p:sp>
      <p:pic>
        <p:nvPicPr>
          <p:cNvPr id="6" name="Рисунок 5"/>
          <p:cNvPicPr>
            <a:picLocks noChangeAspect="1"/>
          </p:cNvPicPr>
          <p:nvPr/>
        </p:nvPicPr>
        <p:blipFill>
          <a:blip r:embed="rId2"/>
          <a:stretch>
            <a:fillRect/>
          </a:stretch>
        </p:blipFill>
        <p:spPr>
          <a:xfrm>
            <a:off x="953578" y="2252370"/>
            <a:ext cx="10284843" cy="2353260"/>
          </a:xfrm>
          <a:prstGeom prst="rect">
            <a:avLst/>
          </a:prstGeom>
        </p:spPr>
      </p:pic>
      <p:sp>
        <p:nvSpPr>
          <p:cNvPr id="9" name="Прямоугольник 8"/>
          <p:cNvSpPr/>
          <p:nvPr/>
        </p:nvSpPr>
        <p:spPr>
          <a:xfrm>
            <a:off x="594805" y="4826814"/>
            <a:ext cx="2503502" cy="70927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dirty="0" err="1">
                <a:solidFill>
                  <a:schemeClr val="tx1"/>
                </a:solidFill>
              </a:rPr>
              <a:t>підходи</a:t>
            </a:r>
            <a:r>
              <a:rPr lang="ru-RU" dirty="0">
                <a:solidFill>
                  <a:schemeClr val="tx1"/>
                </a:solidFill>
              </a:rPr>
              <a:t>, </a:t>
            </a:r>
            <a:r>
              <a:rPr lang="ru-RU" dirty="0" err="1">
                <a:solidFill>
                  <a:schemeClr val="tx1"/>
                </a:solidFill>
              </a:rPr>
              <a:t>засновані</a:t>
            </a:r>
            <a:r>
              <a:rPr lang="ru-RU" dirty="0">
                <a:solidFill>
                  <a:schemeClr val="tx1"/>
                </a:solidFill>
              </a:rPr>
              <a:t> на правилах</a:t>
            </a:r>
            <a:endParaRPr lang="uk-UA" dirty="0">
              <a:solidFill>
                <a:schemeClr val="tx1"/>
              </a:solidFill>
            </a:endParaRPr>
          </a:p>
        </p:txBody>
      </p:sp>
      <p:sp>
        <p:nvSpPr>
          <p:cNvPr id="14" name="Прямоугольник 13"/>
          <p:cNvSpPr/>
          <p:nvPr/>
        </p:nvSpPr>
        <p:spPr>
          <a:xfrm>
            <a:off x="3543671" y="4789400"/>
            <a:ext cx="2503502" cy="70927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dirty="0" err="1">
                <a:solidFill>
                  <a:schemeClr val="tx1"/>
                </a:solidFill>
              </a:rPr>
              <a:t>підходи</a:t>
            </a:r>
            <a:r>
              <a:rPr lang="ru-RU" dirty="0">
                <a:solidFill>
                  <a:schemeClr val="tx1"/>
                </a:solidFill>
              </a:rPr>
              <a:t>, </a:t>
            </a:r>
            <a:r>
              <a:rPr lang="ru-RU" dirty="0" err="1">
                <a:solidFill>
                  <a:schemeClr val="tx1"/>
                </a:solidFill>
              </a:rPr>
              <a:t>засновані</a:t>
            </a:r>
            <a:r>
              <a:rPr lang="ru-RU" dirty="0">
                <a:solidFill>
                  <a:schemeClr val="tx1"/>
                </a:solidFill>
              </a:rPr>
              <a:t> на словниках</a:t>
            </a:r>
            <a:endParaRPr lang="uk-UA" dirty="0">
              <a:solidFill>
                <a:schemeClr val="tx1"/>
              </a:solidFill>
            </a:endParaRPr>
          </a:p>
        </p:txBody>
      </p:sp>
      <p:sp>
        <p:nvSpPr>
          <p:cNvPr id="16" name="Прямоугольник 15"/>
          <p:cNvSpPr/>
          <p:nvPr/>
        </p:nvSpPr>
        <p:spPr>
          <a:xfrm>
            <a:off x="6290568" y="4759210"/>
            <a:ext cx="2503502" cy="70927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dirty="0" err="1">
                <a:solidFill>
                  <a:schemeClr val="tx1"/>
                </a:solidFill>
              </a:rPr>
              <a:t>підходи</a:t>
            </a:r>
            <a:r>
              <a:rPr lang="ru-RU" dirty="0">
                <a:solidFill>
                  <a:schemeClr val="tx1"/>
                </a:solidFill>
              </a:rPr>
              <a:t>, </a:t>
            </a:r>
            <a:r>
              <a:rPr lang="ru-RU" dirty="0" err="1">
                <a:solidFill>
                  <a:schemeClr val="tx1"/>
                </a:solidFill>
              </a:rPr>
              <a:t>засновані</a:t>
            </a:r>
            <a:r>
              <a:rPr lang="ru-RU" dirty="0">
                <a:solidFill>
                  <a:schemeClr val="tx1"/>
                </a:solidFill>
              </a:rPr>
              <a:t> на машинному </a:t>
            </a:r>
            <a:r>
              <a:rPr lang="ru-RU" dirty="0" err="1">
                <a:solidFill>
                  <a:schemeClr val="tx1"/>
                </a:solidFill>
              </a:rPr>
              <a:t>навчанні</a:t>
            </a:r>
            <a:r>
              <a:rPr lang="ru-RU" dirty="0">
                <a:solidFill>
                  <a:schemeClr val="tx1"/>
                </a:solidFill>
              </a:rPr>
              <a:t> з учителем </a:t>
            </a:r>
            <a:endParaRPr lang="uk-UA" dirty="0">
              <a:solidFill>
                <a:schemeClr val="tx1"/>
              </a:solidFill>
            </a:endParaRPr>
          </a:p>
        </p:txBody>
      </p:sp>
      <p:sp>
        <p:nvSpPr>
          <p:cNvPr id="18" name="Прямоугольник 17"/>
          <p:cNvSpPr/>
          <p:nvPr/>
        </p:nvSpPr>
        <p:spPr>
          <a:xfrm>
            <a:off x="8996039" y="4759210"/>
            <a:ext cx="2503502" cy="70927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dirty="0" err="1">
                <a:solidFill>
                  <a:schemeClr val="tx1"/>
                </a:solidFill>
              </a:rPr>
              <a:t>підходи</a:t>
            </a:r>
            <a:r>
              <a:rPr lang="ru-RU" dirty="0">
                <a:solidFill>
                  <a:schemeClr val="tx1"/>
                </a:solidFill>
              </a:rPr>
              <a:t>, </a:t>
            </a:r>
            <a:r>
              <a:rPr lang="ru-RU" dirty="0" err="1">
                <a:solidFill>
                  <a:schemeClr val="tx1"/>
                </a:solidFill>
              </a:rPr>
              <a:t>засновані</a:t>
            </a:r>
            <a:r>
              <a:rPr lang="ru-RU" dirty="0">
                <a:solidFill>
                  <a:schemeClr val="tx1"/>
                </a:solidFill>
              </a:rPr>
              <a:t> на машинному </a:t>
            </a:r>
            <a:r>
              <a:rPr lang="ru-RU" dirty="0" err="1">
                <a:solidFill>
                  <a:schemeClr val="tx1"/>
                </a:solidFill>
              </a:rPr>
              <a:t>навчанні</a:t>
            </a:r>
            <a:r>
              <a:rPr lang="ru-RU" dirty="0">
                <a:solidFill>
                  <a:schemeClr val="tx1"/>
                </a:solidFill>
              </a:rPr>
              <a:t> без учителя </a:t>
            </a:r>
            <a:endParaRPr lang="uk-UA" dirty="0">
              <a:solidFill>
                <a:schemeClr val="tx1"/>
              </a:solidFill>
            </a:endParaRPr>
          </a:p>
        </p:txBody>
      </p:sp>
    </p:spTree>
    <p:extLst>
      <p:ext uri="{BB962C8B-B14F-4D97-AF65-F5344CB8AC3E}">
        <p14:creationId xmlns:p14="http://schemas.microsoft.com/office/powerpoint/2010/main" val="312568951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76056" y="231960"/>
            <a:ext cx="10515600" cy="1325563"/>
          </a:xfrm>
        </p:spPr>
        <p:txBody>
          <a:bodyPr/>
          <a:lstStyle/>
          <a:p>
            <a:r>
              <a:rPr lang="ru-RU" b="1" dirty="0" err="1"/>
              <a:t>Методи</a:t>
            </a:r>
            <a:r>
              <a:rPr lang="ru-RU" b="1" dirty="0"/>
              <a:t>, </a:t>
            </a:r>
            <a:r>
              <a:rPr lang="ru-RU" b="1" dirty="0" err="1"/>
              <a:t>засновані</a:t>
            </a:r>
            <a:r>
              <a:rPr lang="ru-RU" b="1" dirty="0"/>
              <a:t> на правилах і словниках</a:t>
            </a:r>
            <a:endParaRPr lang="uk-UA" dirty="0"/>
          </a:p>
        </p:txBody>
      </p:sp>
      <p:sp>
        <p:nvSpPr>
          <p:cNvPr id="3" name="Объект 2"/>
          <p:cNvSpPr>
            <a:spLocks noGrp="1"/>
          </p:cNvSpPr>
          <p:nvPr>
            <p:ph idx="1"/>
          </p:nvPr>
        </p:nvSpPr>
        <p:spPr>
          <a:xfrm>
            <a:off x="838200" y="1473693"/>
            <a:ext cx="10515600" cy="4703270"/>
          </a:xfrm>
        </p:spPr>
        <p:txBody>
          <a:bodyPr>
            <a:normAutofit fontScale="62500" lnSpcReduction="20000"/>
          </a:bodyPr>
          <a:lstStyle/>
          <a:p>
            <a:pPr marL="0" indent="457200" algn="just">
              <a:lnSpc>
                <a:spcPct val="120000"/>
              </a:lnSpc>
              <a:spcBef>
                <a:spcPts val="0"/>
              </a:spcBef>
              <a:buNone/>
            </a:pPr>
            <a:r>
              <a:rPr lang="ru-RU" dirty="0" err="1">
                <a:latin typeface="Times New Roman" panose="02020603050405020304" pitchFamily="18" charset="0"/>
                <a:cs typeface="Times New Roman" panose="02020603050405020304" pitchFamily="18" charset="0"/>
              </a:rPr>
              <a:t>Цей</a:t>
            </a:r>
            <a:r>
              <a:rPr lang="ru-RU" dirty="0">
                <a:latin typeface="Times New Roman" panose="02020603050405020304" pitchFamily="18" charset="0"/>
                <a:cs typeface="Times New Roman" panose="02020603050405020304" pitchFamily="18" charset="0"/>
              </a:rPr>
              <a:t> метод </a:t>
            </a:r>
            <a:r>
              <a:rPr lang="ru-RU" dirty="0" err="1">
                <a:latin typeface="Times New Roman" panose="02020603050405020304" pitchFamily="18" charset="0"/>
                <a:cs typeface="Times New Roman" panose="02020603050405020304" pitchFamily="18" charset="0"/>
              </a:rPr>
              <a:t>заснований</a:t>
            </a:r>
            <a:r>
              <a:rPr lang="ru-RU" dirty="0">
                <a:latin typeface="Times New Roman" panose="02020603050405020304" pitchFamily="18" charset="0"/>
                <a:cs typeface="Times New Roman" panose="02020603050405020304" pitchFamily="18" charset="0"/>
              </a:rPr>
              <a:t> на </a:t>
            </a:r>
            <a:r>
              <a:rPr lang="ru-RU" dirty="0" err="1">
                <a:latin typeface="Times New Roman" panose="02020603050405020304" pitchFamily="18" charset="0"/>
                <a:cs typeface="Times New Roman" panose="02020603050405020304" pitchFamily="18" charset="0"/>
              </a:rPr>
              <a:t>пошуку</a:t>
            </a:r>
            <a:r>
              <a:rPr lang="ru-RU" dirty="0">
                <a:latin typeface="Times New Roman" panose="02020603050405020304" pitchFamily="18" charset="0"/>
                <a:cs typeface="Times New Roman" panose="02020603050405020304" pitchFamily="18" charset="0"/>
              </a:rPr>
              <a:t> </a:t>
            </a:r>
            <a:r>
              <a:rPr lang="ru-RU" i="1" dirty="0" err="1">
                <a:latin typeface="Times New Roman" panose="02020603050405020304" pitchFamily="18" charset="0"/>
                <a:cs typeface="Times New Roman" panose="02020603050405020304" pitchFamily="18" charset="0"/>
              </a:rPr>
              <a:t>емотивної</a:t>
            </a:r>
            <a:r>
              <a:rPr lang="ru-RU" i="1" dirty="0">
                <a:latin typeface="Times New Roman" panose="02020603050405020304" pitchFamily="18" charset="0"/>
                <a:cs typeface="Times New Roman" panose="02020603050405020304" pitchFamily="18" charset="0"/>
              </a:rPr>
              <a:t> лексики</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лексичної</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тональності</a:t>
            </a:r>
            <a:r>
              <a:rPr lang="ru-RU" dirty="0">
                <a:latin typeface="Times New Roman" panose="02020603050405020304" pitchFamily="18" charset="0"/>
                <a:cs typeface="Times New Roman" panose="02020603050405020304" pitchFamily="18" charset="0"/>
              </a:rPr>
              <a:t>) в </a:t>
            </a:r>
            <a:r>
              <a:rPr lang="ru-RU" dirty="0" err="1">
                <a:latin typeface="Times New Roman" panose="02020603050405020304" pitchFamily="18" charset="0"/>
                <a:cs typeface="Times New Roman" panose="02020603050405020304" pitchFamily="18" charset="0"/>
              </a:rPr>
              <a:t>тексті</a:t>
            </a:r>
            <a:r>
              <a:rPr lang="ru-RU" dirty="0">
                <a:latin typeface="Times New Roman" panose="02020603050405020304" pitchFamily="18" charset="0"/>
                <a:cs typeface="Times New Roman" panose="02020603050405020304" pitchFamily="18" charset="0"/>
              </a:rPr>
              <a:t> по </a:t>
            </a:r>
            <a:r>
              <a:rPr lang="ru-RU" dirty="0" err="1">
                <a:latin typeface="Times New Roman" panose="02020603050405020304" pitchFamily="18" charset="0"/>
                <a:cs typeface="Times New Roman" panose="02020603050405020304" pitchFamily="18" charset="0"/>
              </a:rPr>
              <a:t>заздалегідь</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складеним</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тональним</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словників</a:t>
            </a:r>
            <a:r>
              <a:rPr lang="ru-RU" dirty="0">
                <a:latin typeface="Times New Roman" panose="02020603050405020304" pitchFamily="18" charset="0"/>
                <a:cs typeface="Times New Roman" panose="02020603050405020304" pitchFamily="18" charset="0"/>
              </a:rPr>
              <a:t> і правилам </a:t>
            </a:r>
            <a:r>
              <a:rPr lang="ru-RU" dirty="0" err="1">
                <a:latin typeface="Times New Roman" panose="02020603050405020304" pitchFamily="18" charset="0"/>
                <a:cs typeface="Times New Roman" panose="02020603050405020304" pitchFamily="18" charset="0"/>
              </a:rPr>
              <a:t>із</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застосуванням</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лінгвістичного</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аналізу</a:t>
            </a:r>
            <a:r>
              <a:rPr lang="ru-RU" dirty="0">
                <a:latin typeface="Times New Roman" panose="02020603050405020304" pitchFamily="18" charset="0"/>
                <a:cs typeface="Times New Roman" panose="02020603050405020304" pitchFamily="18" charset="0"/>
              </a:rPr>
              <a:t>. За </a:t>
            </a:r>
            <a:r>
              <a:rPr lang="ru-RU" dirty="0" err="1">
                <a:latin typeface="Times New Roman" panose="02020603050405020304" pitchFamily="18" charset="0"/>
                <a:cs typeface="Times New Roman" panose="02020603050405020304" pitchFamily="18" charset="0"/>
              </a:rPr>
              <a:t>сукупністю</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знайденої</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емотивної</a:t>
            </a:r>
            <a:r>
              <a:rPr lang="ru-RU" dirty="0">
                <a:latin typeface="Times New Roman" panose="02020603050405020304" pitchFamily="18" charset="0"/>
                <a:cs typeface="Times New Roman" panose="02020603050405020304" pitchFamily="18" charset="0"/>
              </a:rPr>
              <a:t> лексики текст </a:t>
            </a:r>
            <a:r>
              <a:rPr lang="ru-RU" dirty="0" err="1">
                <a:latin typeface="Times New Roman" panose="02020603050405020304" pitchFamily="18" charset="0"/>
                <a:cs typeface="Times New Roman" panose="02020603050405020304" pitchFamily="18" charset="0"/>
              </a:rPr>
              <a:t>може</a:t>
            </a:r>
            <a:r>
              <a:rPr lang="ru-RU" dirty="0">
                <a:latin typeface="Times New Roman" panose="02020603050405020304" pitchFamily="18" charset="0"/>
                <a:cs typeface="Times New Roman" panose="02020603050405020304" pitchFamily="18" charset="0"/>
              </a:rPr>
              <a:t> бути </a:t>
            </a:r>
            <a:r>
              <a:rPr lang="ru-RU" dirty="0" err="1">
                <a:latin typeface="Times New Roman" panose="02020603050405020304" pitchFamily="18" charset="0"/>
                <a:cs typeface="Times New Roman" panose="02020603050405020304" pitchFamily="18" charset="0"/>
              </a:rPr>
              <a:t>оцінений</a:t>
            </a:r>
            <a:r>
              <a:rPr lang="ru-RU" dirty="0">
                <a:latin typeface="Times New Roman" panose="02020603050405020304" pitchFamily="18" charset="0"/>
                <a:cs typeface="Times New Roman" panose="02020603050405020304" pitchFamily="18" charset="0"/>
              </a:rPr>
              <a:t> за шкалою, </a:t>
            </a:r>
            <a:r>
              <a:rPr lang="ru-RU" dirty="0" err="1">
                <a:latin typeface="Times New Roman" panose="02020603050405020304" pitchFamily="18" charset="0"/>
                <a:cs typeface="Times New Roman" panose="02020603050405020304" pitchFamily="18" charset="0"/>
              </a:rPr>
              <a:t>що</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містить</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кількість</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негативної</a:t>
            </a:r>
            <a:r>
              <a:rPr lang="ru-RU" dirty="0">
                <a:latin typeface="Times New Roman" panose="02020603050405020304" pitchFamily="18" charset="0"/>
                <a:cs typeface="Times New Roman" panose="02020603050405020304" pitchFamily="18" charset="0"/>
              </a:rPr>
              <a:t> та </a:t>
            </a:r>
            <a:r>
              <a:rPr lang="ru-RU" dirty="0" err="1">
                <a:latin typeface="Times New Roman" panose="02020603050405020304" pitchFamily="18" charset="0"/>
                <a:cs typeface="Times New Roman" panose="02020603050405020304" pitchFamily="18" charset="0"/>
              </a:rPr>
              <a:t>позитивної</a:t>
            </a:r>
            <a:r>
              <a:rPr lang="ru-RU" dirty="0">
                <a:latin typeface="Times New Roman" panose="02020603050405020304" pitchFamily="18" charset="0"/>
                <a:cs typeface="Times New Roman" panose="02020603050405020304" pitchFamily="18" charset="0"/>
              </a:rPr>
              <a:t> лексики. Даний метод </a:t>
            </a:r>
            <a:r>
              <a:rPr lang="ru-RU" dirty="0" err="1">
                <a:latin typeface="Times New Roman" panose="02020603050405020304" pitchFamily="18" charset="0"/>
                <a:cs typeface="Times New Roman" panose="02020603050405020304" pitchFamily="18" charset="0"/>
              </a:rPr>
              <a:t>може</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використовувати</a:t>
            </a:r>
            <a:r>
              <a:rPr lang="ru-RU" dirty="0">
                <a:latin typeface="Times New Roman" panose="02020603050405020304" pitchFamily="18" charset="0"/>
                <a:cs typeface="Times New Roman" panose="02020603050405020304" pitchFamily="18" charset="0"/>
              </a:rPr>
              <a:t> як списки правил, </a:t>
            </a:r>
            <a:r>
              <a:rPr lang="ru-RU" dirty="0" err="1">
                <a:latin typeface="Times New Roman" panose="02020603050405020304" pitchFamily="18" charset="0"/>
                <a:cs typeface="Times New Roman" panose="02020603050405020304" pitchFamily="18" charset="0"/>
              </a:rPr>
              <a:t>підставляються</a:t>
            </a:r>
            <a:r>
              <a:rPr lang="ru-RU" dirty="0">
                <a:latin typeface="Times New Roman" panose="02020603050405020304" pitchFamily="18" charset="0"/>
                <a:cs typeface="Times New Roman" panose="02020603050405020304" pitchFamily="18" charset="0"/>
              </a:rPr>
              <a:t> в </a:t>
            </a:r>
            <a:r>
              <a:rPr lang="ru-RU" dirty="0" err="1">
                <a:latin typeface="Times New Roman" panose="02020603050405020304" pitchFamily="18" charset="0"/>
                <a:cs typeface="Times New Roman" panose="02020603050405020304" pitchFamily="18" charset="0"/>
              </a:rPr>
              <a:t>регулярні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вирази</a:t>
            </a:r>
            <a:r>
              <a:rPr lang="ru-RU" dirty="0">
                <a:latin typeface="Times New Roman" panose="02020603050405020304" pitchFamily="18" charset="0"/>
                <a:cs typeface="Times New Roman" panose="02020603050405020304" pitchFamily="18" charset="0"/>
              </a:rPr>
              <a:t>, так і </a:t>
            </a:r>
            <a:r>
              <a:rPr lang="ru-RU" dirty="0" err="1">
                <a:latin typeface="Times New Roman" panose="02020603050405020304" pitchFamily="18" charset="0"/>
                <a:cs typeface="Times New Roman" panose="02020603050405020304" pitchFamily="18" charset="0"/>
              </a:rPr>
              <a:t>спеціальні</a:t>
            </a:r>
            <a:r>
              <a:rPr lang="ru-RU" dirty="0">
                <a:latin typeface="Times New Roman" panose="02020603050405020304" pitchFamily="18" charset="0"/>
                <a:cs typeface="Times New Roman" panose="02020603050405020304" pitchFamily="18" charset="0"/>
              </a:rPr>
              <a:t> правила </a:t>
            </a:r>
            <a:r>
              <a:rPr lang="ru-RU" dirty="0" err="1">
                <a:latin typeface="Times New Roman" panose="02020603050405020304" pitchFamily="18" charset="0"/>
                <a:cs typeface="Times New Roman" panose="02020603050405020304" pitchFamily="18" charset="0"/>
              </a:rPr>
              <a:t>з'єднання</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тональної</a:t>
            </a:r>
            <a:r>
              <a:rPr lang="ru-RU" dirty="0">
                <a:latin typeface="Times New Roman" panose="02020603050405020304" pitchFamily="18" charset="0"/>
                <a:cs typeface="Times New Roman" panose="02020603050405020304" pitchFamily="18" charset="0"/>
              </a:rPr>
              <a:t> лексики </a:t>
            </a:r>
            <a:r>
              <a:rPr lang="ru-RU" dirty="0" err="1">
                <a:latin typeface="Times New Roman" panose="02020603050405020304" pitchFamily="18" charset="0"/>
                <a:cs typeface="Times New Roman" panose="02020603050405020304" pitchFamily="18" charset="0"/>
              </a:rPr>
              <a:t>всередині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пропозиції</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Щоб</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проаналізувати</a:t>
            </a:r>
            <a:r>
              <a:rPr lang="ru-RU" dirty="0">
                <a:latin typeface="Times New Roman" panose="02020603050405020304" pitchFamily="18" charset="0"/>
                <a:cs typeface="Times New Roman" panose="02020603050405020304" pitchFamily="18" charset="0"/>
              </a:rPr>
              <a:t> текст, </a:t>
            </a:r>
            <a:r>
              <a:rPr lang="ru-RU" dirty="0" err="1">
                <a:latin typeface="Times New Roman" panose="02020603050405020304" pitchFamily="18" charset="0"/>
                <a:cs typeface="Times New Roman" panose="02020603050405020304" pitchFamily="18" charset="0"/>
              </a:rPr>
              <a:t>можна</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скористатися</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наступним</a:t>
            </a:r>
            <a:r>
              <a:rPr lang="ru-RU" dirty="0">
                <a:latin typeface="Times New Roman" panose="02020603050405020304" pitchFamily="18" charset="0"/>
                <a:cs typeface="Times New Roman" panose="02020603050405020304" pitchFamily="18" charset="0"/>
              </a:rPr>
              <a:t> алгоритмом: </a:t>
            </a:r>
            <a:r>
              <a:rPr lang="ru-RU" dirty="0" err="1">
                <a:latin typeface="Times New Roman" panose="02020603050405020304" pitchFamily="18" charset="0"/>
                <a:cs typeface="Times New Roman" panose="02020603050405020304" pitchFamily="18" charset="0"/>
              </a:rPr>
              <a:t>спочатку</a:t>
            </a:r>
            <a:r>
              <a:rPr lang="ru-RU" dirty="0">
                <a:latin typeface="Times New Roman" panose="02020603050405020304" pitchFamily="18" charset="0"/>
                <a:cs typeface="Times New Roman" panose="02020603050405020304" pitchFamily="18" charset="0"/>
              </a:rPr>
              <a:t> кожному слову в </a:t>
            </a:r>
            <a:r>
              <a:rPr lang="ru-RU" dirty="0" err="1">
                <a:latin typeface="Times New Roman" panose="02020603050405020304" pitchFamily="18" charset="0"/>
                <a:cs typeface="Times New Roman" panose="02020603050405020304" pitchFamily="18" charset="0"/>
              </a:rPr>
              <a:t>тексті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привласнити</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його</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значення</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тональності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зі</a:t>
            </a:r>
            <a:r>
              <a:rPr lang="ru-RU" dirty="0">
                <a:latin typeface="Times New Roman" panose="02020603050405020304" pitchFamily="18" charset="0"/>
                <a:cs typeface="Times New Roman" panose="02020603050405020304" pitchFamily="18" charset="0"/>
              </a:rPr>
              <a:t> словника (</a:t>
            </a:r>
            <a:r>
              <a:rPr lang="ru-RU" dirty="0" err="1">
                <a:latin typeface="Times New Roman" panose="02020603050405020304" pitchFamily="18" charset="0"/>
                <a:cs typeface="Times New Roman" panose="02020603050405020304" pitchFamily="18" charset="0"/>
              </a:rPr>
              <a:t>якщо</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воно</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присутнє</a:t>
            </a:r>
            <a:r>
              <a:rPr lang="ru-RU" dirty="0">
                <a:latin typeface="Times New Roman" panose="02020603050405020304" pitchFamily="18" charset="0"/>
                <a:cs typeface="Times New Roman" panose="02020603050405020304" pitchFamily="18" charset="0"/>
              </a:rPr>
              <a:t> в словнику), а </a:t>
            </a:r>
            <a:r>
              <a:rPr lang="ru-RU" dirty="0" err="1">
                <a:latin typeface="Times New Roman" panose="02020603050405020304" pitchFamily="18" charset="0"/>
                <a:cs typeface="Times New Roman" panose="02020603050405020304" pitchFamily="18" charset="0"/>
              </a:rPr>
              <a:t>потім</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обчислити</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загальну</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тональність</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всього</a:t>
            </a:r>
            <a:r>
              <a:rPr lang="ru-RU" dirty="0">
                <a:latin typeface="Times New Roman" panose="02020603050405020304" pitchFamily="18" charset="0"/>
                <a:cs typeface="Times New Roman" panose="02020603050405020304" pitchFamily="18" charset="0"/>
              </a:rPr>
              <a:t> тексту шляхом </a:t>
            </a:r>
            <a:r>
              <a:rPr lang="ru-RU" dirty="0" err="1">
                <a:latin typeface="Times New Roman" panose="02020603050405020304" pitchFamily="18" charset="0"/>
                <a:cs typeface="Times New Roman" panose="02020603050405020304" pitchFamily="18" charset="0"/>
              </a:rPr>
              <a:t>підсумовування</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значення</a:t>
            </a:r>
            <a:r>
              <a:rPr lang="ru-RU" dirty="0">
                <a:latin typeface="Times New Roman" panose="02020603050405020304" pitchFamily="18" charset="0"/>
                <a:cs typeface="Times New Roman" panose="02020603050405020304" pitchFamily="18" charset="0"/>
              </a:rPr>
              <a:t> тональностей кожного </a:t>
            </a:r>
            <a:r>
              <a:rPr lang="ru-RU" dirty="0" err="1">
                <a:latin typeface="Times New Roman" panose="02020603050405020304" pitchFamily="18" charset="0"/>
                <a:cs typeface="Times New Roman" panose="02020603050405020304" pitchFamily="18" charset="0"/>
              </a:rPr>
              <a:t>окремого</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пропозиції</a:t>
            </a:r>
            <a:r>
              <a:rPr lang="ru-RU" dirty="0">
                <a:latin typeface="Times New Roman" panose="02020603050405020304" pitchFamily="18" charset="0"/>
                <a:cs typeface="Times New Roman" panose="02020603050405020304" pitchFamily="18" charset="0"/>
              </a:rPr>
              <a:t>.</a:t>
            </a:r>
          </a:p>
          <a:p>
            <a:pPr marL="0" indent="457200" algn="just">
              <a:lnSpc>
                <a:spcPct val="120000"/>
              </a:lnSpc>
              <a:spcBef>
                <a:spcPts val="0"/>
              </a:spcBef>
              <a:buNone/>
            </a:pPr>
            <a:r>
              <a:rPr lang="ru-RU" dirty="0">
                <a:latin typeface="Times New Roman" panose="02020603050405020304" pitchFamily="18" charset="0"/>
                <a:cs typeface="Times New Roman" panose="02020603050405020304" pitchFamily="18" charset="0"/>
              </a:rPr>
              <a:t>Основною проблемою </a:t>
            </a:r>
            <a:r>
              <a:rPr lang="ru-RU" dirty="0" err="1">
                <a:latin typeface="Times New Roman" panose="02020603050405020304" pitchFamily="18" charset="0"/>
                <a:cs typeface="Times New Roman" panose="02020603050405020304" pitchFamily="18" charset="0"/>
              </a:rPr>
              <a:t>методів</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заснованих</a:t>
            </a:r>
            <a:r>
              <a:rPr lang="ru-RU" dirty="0">
                <a:latin typeface="Times New Roman" panose="02020603050405020304" pitchFamily="18" charset="0"/>
                <a:cs typeface="Times New Roman" panose="02020603050405020304" pitchFamily="18" charset="0"/>
              </a:rPr>
              <a:t> на словниках і правилах, </a:t>
            </a:r>
            <a:r>
              <a:rPr lang="ru-RU" dirty="0" err="1">
                <a:latin typeface="Times New Roman" panose="02020603050405020304" pitchFamily="18" charset="0"/>
                <a:cs typeface="Times New Roman" panose="02020603050405020304" pitchFamily="18" charset="0"/>
              </a:rPr>
              <a:t>вважається</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трудомісткість</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процесу</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складання</a:t>
            </a:r>
            <a:r>
              <a:rPr lang="ru-RU" dirty="0">
                <a:latin typeface="Times New Roman" panose="02020603050405020304" pitchFamily="18" charset="0"/>
                <a:cs typeface="Times New Roman" panose="02020603050405020304" pitchFamily="18" charset="0"/>
              </a:rPr>
              <a:t> словника. Для того, </a:t>
            </a:r>
            <a:r>
              <a:rPr lang="ru-RU" dirty="0" err="1">
                <a:latin typeface="Times New Roman" panose="02020603050405020304" pitchFamily="18" charset="0"/>
                <a:cs typeface="Times New Roman" panose="02020603050405020304" pitchFamily="18" charset="0"/>
              </a:rPr>
              <a:t>щоб</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отримати</a:t>
            </a:r>
            <a:r>
              <a:rPr lang="ru-RU" dirty="0">
                <a:latin typeface="Times New Roman" panose="02020603050405020304" pitchFamily="18" charset="0"/>
                <a:cs typeface="Times New Roman" panose="02020603050405020304" pitchFamily="18" charset="0"/>
              </a:rPr>
              <a:t> метод, </a:t>
            </a:r>
            <a:r>
              <a:rPr lang="ru-RU" dirty="0" err="1">
                <a:latin typeface="Times New Roman" panose="02020603050405020304" pitchFamily="18" charset="0"/>
                <a:cs typeface="Times New Roman" panose="02020603050405020304" pitchFamily="18" charset="0"/>
              </a:rPr>
              <a:t>що</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класифікує</a:t>
            </a:r>
            <a:r>
              <a:rPr lang="ru-RU" dirty="0">
                <a:latin typeface="Times New Roman" panose="02020603050405020304" pitchFamily="18" charset="0"/>
                <a:cs typeface="Times New Roman" panose="02020603050405020304" pitchFamily="18" charset="0"/>
              </a:rPr>
              <a:t> документ з </a:t>
            </a:r>
            <a:r>
              <a:rPr lang="ru-RU" dirty="0" err="1">
                <a:latin typeface="Times New Roman" panose="02020603050405020304" pitchFamily="18" charset="0"/>
                <a:cs typeface="Times New Roman" panose="02020603050405020304" pitchFamily="18" charset="0"/>
              </a:rPr>
              <a:t>високою</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точністю</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терміни</a:t>
            </a:r>
            <a:r>
              <a:rPr lang="ru-RU" dirty="0">
                <a:latin typeface="Times New Roman" panose="02020603050405020304" pitchFamily="18" charset="0"/>
                <a:cs typeface="Times New Roman" panose="02020603050405020304" pitchFamily="18" charset="0"/>
              </a:rPr>
              <a:t> словника </a:t>
            </a:r>
            <a:r>
              <a:rPr lang="ru-RU" dirty="0" err="1">
                <a:latin typeface="Times New Roman" panose="02020603050405020304" pitchFamily="18" charset="0"/>
                <a:cs typeface="Times New Roman" panose="02020603050405020304" pitchFamily="18" charset="0"/>
              </a:rPr>
              <a:t>повинні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мати</a:t>
            </a:r>
            <a:r>
              <a:rPr lang="ru-RU" dirty="0">
                <a:latin typeface="Times New Roman" panose="02020603050405020304" pitchFamily="18" charset="0"/>
                <a:cs typeface="Times New Roman" panose="02020603050405020304" pitchFamily="18" charset="0"/>
              </a:rPr>
              <a:t> вагу, </a:t>
            </a:r>
            <a:r>
              <a:rPr lang="ru-RU" dirty="0" err="1">
                <a:latin typeface="Times New Roman" panose="02020603050405020304" pitchFamily="18" charset="0"/>
                <a:cs typeface="Times New Roman" panose="02020603050405020304" pitchFamily="18" charset="0"/>
              </a:rPr>
              <a:t>адекватний</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предметної</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області</a:t>
            </a:r>
            <a:r>
              <a:rPr lang="ru-RU" dirty="0">
                <a:latin typeface="Times New Roman" panose="02020603050405020304" pitchFamily="18" charset="0"/>
                <a:cs typeface="Times New Roman" panose="02020603050405020304" pitchFamily="18" charset="0"/>
              </a:rPr>
              <a:t> документа. </a:t>
            </a:r>
            <a:r>
              <a:rPr lang="ru-RU" dirty="0" err="1">
                <a:latin typeface="Times New Roman" panose="02020603050405020304" pitchFamily="18" charset="0"/>
                <a:cs typeface="Times New Roman" panose="02020603050405020304" pitchFamily="18" charset="0"/>
              </a:rPr>
              <a:t>Наприклад</a:t>
            </a:r>
            <a:r>
              <a:rPr lang="ru-RU" dirty="0">
                <a:latin typeface="Times New Roman" panose="02020603050405020304" pitchFamily="18" charset="0"/>
                <a:cs typeface="Times New Roman" panose="02020603050405020304" pitchFamily="18" charset="0"/>
              </a:rPr>
              <a:t>, слово «</a:t>
            </a:r>
            <a:r>
              <a:rPr lang="ru-RU" dirty="0" err="1">
                <a:latin typeface="Times New Roman" panose="02020603050405020304" pitchFamily="18" charset="0"/>
                <a:cs typeface="Times New Roman" panose="02020603050405020304" pitchFamily="18" charset="0"/>
              </a:rPr>
              <a:t>величезний</a:t>
            </a:r>
            <a:r>
              <a:rPr lang="ru-RU" dirty="0">
                <a:latin typeface="Times New Roman" panose="02020603050405020304" pitchFamily="18" charset="0"/>
                <a:cs typeface="Times New Roman" panose="02020603050405020304" pitchFamily="18" charset="0"/>
              </a:rPr>
              <a:t>» по </a:t>
            </a:r>
            <a:r>
              <a:rPr lang="ru-RU" dirty="0" err="1">
                <a:latin typeface="Times New Roman" panose="02020603050405020304" pitchFamily="18" charset="0"/>
                <a:cs typeface="Times New Roman" panose="02020603050405020304" pitchFamily="18" charset="0"/>
              </a:rPr>
              <a:t>відношенню</a:t>
            </a:r>
            <a:r>
              <a:rPr lang="ru-RU" dirty="0">
                <a:latin typeface="Times New Roman" panose="02020603050405020304" pitchFamily="18" charset="0"/>
                <a:cs typeface="Times New Roman" panose="02020603050405020304" pitchFamily="18" charset="0"/>
              </a:rPr>
              <a:t> до </a:t>
            </a:r>
            <a:r>
              <a:rPr lang="ru-RU" dirty="0" err="1">
                <a:latin typeface="Times New Roman" panose="02020603050405020304" pitchFamily="18" charset="0"/>
                <a:cs typeface="Times New Roman" panose="02020603050405020304" pitchFamily="18" charset="0"/>
              </a:rPr>
              <a:t>обсягу</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пам'яті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жорсткого</a:t>
            </a:r>
            <a:r>
              <a:rPr lang="ru-RU" dirty="0">
                <a:latin typeface="Times New Roman" panose="02020603050405020304" pitchFamily="18" charset="0"/>
                <a:cs typeface="Times New Roman" panose="02020603050405020304" pitchFamily="18" charset="0"/>
              </a:rPr>
              <a:t> диска є позитивною характеристикою, але негативною по </a:t>
            </a:r>
            <a:r>
              <a:rPr lang="ru-RU" dirty="0" err="1">
                <a:latin typeface="Times New Roman" panose="02020603050405020304" pitchFamily="18" charset="0"/>
                <a:cs typeface="Times New Roman" panose="02020603050405020304" pitchFamily="18" charset="0"/>
              </a:rPr>
              <a:t>відношенню</a:t>
            </a:r>
            <a:r>
              <a:rPr lang="ru-RU" dirty="0">
                <a:latin typeface="Times New Roman" panose="02020603050405020304" pitchFamily="18" charset="0"/>
                <a:cs typeface="Times New Roman" panose="02020603050405020304" pitchFamily="18" charset="0"/>
              </a:rPr>
              <a:t> до </a:t>
            </a:r>
            <a:r>
              <a:rPr lang="ru-RU" dirty="0" err="1">
                <a:latin typeface="Times New Roman" panose="02020603050405020304" pitchFamily="18" charset="0"/>
                <a:cs typeface="Times New Roman" panose="02020603050405020304" pitchFamily="18" charset="0"/>
              </a:rPr>
              <a:t>розміру</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мобільного</a:t>
            </a:r>
            <a:r>
              <a:rPr lang="ru-RU" dirty="0">
                <a:latin typeface="Times New Roman" panose="02020603050405020304" pitchFamily="18" charset="0"/>
                <a:cs typeface="Times New Roman" panose="02020603050405020304" pitchFamily="18" charset="0"/>
              </a:rPr>
              <a:t> телефону. Тому </a:t>
            </a:r>
            <a:r>
              <a:rPr lang="ru-RU" dirty="0" err="1">
                <a:latin typeface="Times New Roman" panose="02020603050405020304" pitchFamily="18" charset="0"/>
                <a:cs typeface="Times New Roman" panose="02020603050405020304" pitchFamily="18" charset="0"/>
              </a:rPr>
              <a:t>даний</a:t>
            </a:r>
            <a:r>
              <a:rPr lang="ru-RU" dirty="0">
                <a:latin typeface="Times New Roman" panose="02020603050405020304" pitchFamily="18" charset="0"/>
                <a:cs typeface="Times New Roman" panose="02020603050405020304" pitchFamily="18" charset="0"/>
              </a:rPr>
              <a:t> метод </a:t>
            </a:r>
            <a:r>
              <a:rPr lang="ru-RU" dirty="0" err="1">
                <a:latin typeface="Times New Roman" panose="02020603050405020304" pitchFamily="18" charset="0"/>
                <a:cs typeface="Times New Roman" panose="02020603050405020304" pitchFamily="18" charset="0"/>
              </a:rPr>
              <a:t>вимагає</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значних</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трудовитрат</a:t>
            </a:r>
            <a:r>
              <a:rPr lang="ru-RU" dirty="0">
                <a:latin typeface="Times New Roman" panose="02020603050405020304" pitchFamily="18" charset="0"/>
                <a:cs typeface="Times New Roman" panose="02020603050405020304" pitchFamily="18" charset="0"/>
              </a:rPr>
              <a:t>, так як для </a:t>
            </a:r>
            <a:r>
              <a:rPr lang="ru-RU" dirty="0" err="1">
                <a:latin typeface="Times New Roman" panose="02020603050405020304" pitchFamily="18" charset="0"/>
                <a:cs typeface="Times New Roman" panose="02020603050405020304" pitchFamily="18" charset="0"/>
              </a:rPr>
              <a:t>хорошої</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роботи</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системи</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необхідно</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скласти</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велику</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кількість</a:t>
            </a:r>
            <a:r>
              <a:rPr lang="ru-RU" dirty="0">
                <a:latin typeface="Times New Roman" panose="02020603050405020304" pitchFamily="18" charset="0"/>
                <a:cs typeface="Times New Roman" panose="02020603050405020304" pitchFamily="18" charset="0"/>
              </a:rPr>
              <a:t> правил. </a:t>
            </a:r>
            <a:r>
              <a:rPr lang="ru-RU" dirty="0" err="1">
                <a:latin typeface="Times New Roman" panose="02020603050405020304" pitchFamily="18" charset="0"/>
                <a:cs typeface="Times New Roman" panose="02020603050405020304" pitchFamily="18" charset="0"/>
              </a:rPr>
              <a:t>Існує</a:t>
            </a:r>
            <a:r>
              <a:rPr lang="ru-RU" dirty="0">
                <a:latin typeface="Times New Roman" panose="02020603050405020304" pitchFamily="18" charset="0"/>
                <a:cs typeface="Times New Roman" panose="02020603050405020304" pitchFamily="18" charset="0"/>
              </a:rPr>
              <a:t> ряд </a:t>
            </a:r>
            <a:r>
              <a:rPr lang="ru-RU" dirty="0" err="1">
                <a:latin typeface="Times New Roman" panose="02020603050405020304" pitchFamily="18" charset="0"/>
                <a:cs typeface="Times New Roman" panose="02020603050405020304" pitchFamily="18" charset="0"/>
              </a:rPr>
              <a:t>підходів</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що</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дозволяють</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автоматизувати</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складання</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словників</a:t>
            </a:r>
            <a:r>
              <a:rPr lang="ru-RU" dirty="0">
                <a:latin typeface="Times New Roman" panose="02020603050405020304" pitchFamily="18" charset="0"/>
                <a:cs typeface="Times New Roman" panose="02020603050405020304" pitchFamily="18" charset="0"/>
              </a:rPr>
              <a:t> для </a:t>
            </a:r>
            <a:r>
              <a:rPr lang="ru-RU" dirty="0" err="1">
                <a:latin typeface="Times New Roman" panose="02020603050405020304" pitchFamily="18" charset="0"/>
                <a:cs typeface="Times New Roman" panose="02020603050405020304" pitchFamily="18" charset="0"/>
              </a:rPr>
              <a:t>конкретної</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предметної</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області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наприклад</a:t>
            </a:r>
            <a:r>
              <a:rPr lang="ru-RU" dirty="0">
                <a:latin typeface="Times New Roman" panose="02020603050405020304" pitchFamily="18" charset="0"/>
                <a:cs typeface="Times New Roman" panose="02020603050405020304" pitchFamily="18" charset="0"/>
              </a:rPr>
              <a:t>, тематика </a:t>
            </a:r>
            <a:r>
              <a:rPr lang="ru-RU" dirty="0" err="1">
                <a:latin typeface="Times New Roman" panose="02020603050405020304" pitchFamily="18" charset="0"/>
                <a:cs typeface="Times New Roman" panose="02020603050405020304" pitchFamily="18" charset="0"/>
              </a:rPr>
              <a:t>ресторанів</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або</a:t>
            </a:r>
            <a:r>
              <a:rPr lang="ru-RU" dirty="0">
                <a:latin typeface="Times New Roman" panose="02020603050405020304" pitchFamily="18" charset="0"/>
                <a:cs typeface="Times New Roman" panose="02020603050405020304" pitchFamily="18" charset="0"/>
              </a:rPr>
              <a:t> тематика </a:t>
            </a:r>
            <a:r>
              <a:rPr lang="ru-RU" dirty="0" err="1">
                <a:latin typeface="Times New Roman" panose="02020603050405020304" pitchFamily="18" charset="0"/>
                <a:cs typeface="Times New Roman" panose="02020603050405020304" pitchFamily="18" charset="0"/>
              </a:rPr>
              <a:t>мобільних</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телефонів</a:t>
            </a:r>
            <a:r>
              <a:rPr lang="ru-RU" dirty="0">
                <a:latin typeface="Times New Roman" panose="02020603050405020304" pitchFamily="18" charset="0"/>
                <a:cs typeface="Times New Roman" panose="02020603050405020304" pitchFamily="18" charset="0"/>
              </a:rPr>
              <a:t>).</a:t>
            </a:r>
          </a:p>
          <a:p>
            <a:pPr marL="0" indent="0">
              <a:buNone/>
            </a:pPr>
            <a:endParaRPr lang="uk-UA" dirty="0"/>
          </a:p>
        </p:txBody>
      </p:sp>
    </p:spTree>
    <p:extLst>
      <p:ext uri="{BB962C8B-B14F-4D97-AF65-F5344CB8AC3E}">
        <p14:creationId xmlns:p14="http://schemas.microsoft.com/office/powerpoint/2010/main" val="308003749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8" name="Заголовок 7"/>
          <p:cNvSpPr>
            <a:spLocks noGrp="1"/>
          </p:cNvSpPr>
          <p:nvPr>
            <p:ph type="title"/>
          </p:nvPr>
        </p:nvSpPr>
        <p:spPr>
          <a:xfrm>
            <a:off x="838200" y="365126"/>
            <a:ext cx="10515600" cy="851116"/>
          </a:xfrm>
        </p:spPr>
        <p:txBody>
          <a:bodyPr/>
          <a:lstStyle/>
          <a:p>
            <a:pPr algn="ctr"/>
            <a:r>
              <a:rPr lang="ru-RU" b="1" dirty="0"/>
              <a:t>Метод </a:t>
            </a:r>
            <a:r>
              <a:rPr lang="ru-RU" b="1" dirty="0" err="1"/>
              <a:t>заснований</a:t>
            </a:r>
            <a:r>
              <a:rPr lang="ru-RU" b="1" dirty="0"/>
              <a:t> на правилах </a:t>
            </a:r>
            <a:endParaRPr lang="uk-UA" dirty="0"/>
          </a:p>
        </p:txBody>
      </p:sp>
      <p:sp>
        <p:nvSpPr>
          <p:cNvPr id="3" name="Объект 2"/>
          <p:cNvSpPr>
            <a:spLocks noGrp="1"/>
          </p:cNvSpPr>
          <p:nvPr>
            <p:ph idx="1"/>
          </p:nvPr>
        </p:nvSpPr>
        <p:spPr>
          <a:xfrm>
            <a:off x="838200" y="1497152"/>
            <a:ext cx="10515600" cy="4351338"/>
          </a:xfrm>
        </p:spPr>
        <p:txBody>
          <a:bodyPr>
            <a:normAutofit fontScale="77500" lnSpcReduction="20000"/>
          </a:bodyPr>
          <a:lstStyle/>
          <a:p>
            <a:pPr marL="0" indent="0">
              <a:buNone/>
            </a:pPr>
            <a:r>
              <a:rPr lang="ru-RU" dirty="0">
                <a:latin typeface="Times New Roman" panose="02020603050405020304" pitchFamily="18" charset="0"/>
                <a:cs typeface="Times New Roman" panose="02020603050405020304" pitchFamily="18" charset="0"/>
              </a:rPr>
              <a:t>Я люблю </a:t>
            </a:r>
            <a:r>
              <a:rPr lang="ru-RU" dirty="0" err="1">
                <a:latin typeface="Times New Roman" panose="02020603050405020304" pitchFamily="18" charset="0"/>
                <a:cs typeface="Times New Roman" panose="02020603050405020304" pitchFamily="18" charset="0"/>
              </a:rPr>
              <a:t>каву</a:t>
            </a:r>
            <a:r>
              <a:rPr lang="ru-RU" dirty="0">
                <a:latin typeface="Times New Roman" panose="02020603050405020304" pitchFamily="18" charset="0"/>
                <a:cs typeface="Times New Roman" panose="02020603050405020304" pitchFamily="18" charset="0"/>
              </a:rPr>
              <a:t>.</a:t>
            </a:r>
          </a:p>
          <a:p>
            <a:pPr marL="0" indent="0">
              <a:buNone/>
            </a:pPr>
            <a:r>
              <a:rPr lang="ru-RU" dirty="0">
                <a:latin typeface="Times New Roman" panose="02020603050405020304" pitchFamily="18" charset="0"/>
                <a:cs typeface="Times New Roman" panose="02020603050405020304" pitchFamily="18" charset="0"/>
              </a:rPr>
              <a:t>Правило: </a:t>
            </a:r>
          </a:p>
          <a:p>
            <a:pPr marL="0" indent="0">
              <a:lnSpc>
                <a:spcPct val="120000"/>
              </a:lnSpc>
              <a:buNone/>
            </a:pPr>
            <a:r>
              <a:rPr lang="ru-RU" dirty="0" err="1">
                <a:latin typeface="Times New Roman" panose="02020603050405020304" pitchFamily="18" charset="0"/>
                <a:cs typeface="Times New Roman" panose="02020603050405020304" pitchFamily="18" charset="0"/>
              </a:rPr>
              <a:t>Якщо</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присудок</a:t>
            </a:r>
            <a:r>
              <a:rPr lang="ru-RU" dirty="0">
                <a:latin typeface="Times New Roman" panose="02020603050405020304" pitchFamily="18" charset="0"/>
                <a:cs typeface="Times New Roman" panose="02020603050405020304" pitchFamily="18" charset="0"/>
              </a:rPr>
              <a:t> ("люблю") входить у </a:t>
            </a:r>
            <a:r>
              <a:rPr lang="ru-RU" dirty="0" err="1">
                <a:latin typeface="Times New Roman" panose="02020603050405020304" pitchFamily="18" charset="0"/>
                <a:cs typeface="Times New Roman" panose="02020603050405020304" pitchFamily="18" charset="0"/>
              </a:rPr>
              <a:t>позитивний</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набір</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дієслів</a:t>
            </a:r>
            <a:r>
              <a:rPr lang="ru-RU" dirty="0">
                <a:latin typeface="Times New Roman" panose="02020603050405020304" pitchFamily="18" charset="0"/>
                <a:cs typeface="Times New Roman" panose="02020603050405020304" pitchFamily="18" charset="0"/>
              </a:rPr>
              <a:t> ("люблю", "люблю", "</a:t>
            </a:r>
            <a:r>
              <a:rPr lang="ru-RU" dirty="0" err="1">
                <a:latin typeface="Times New Roman" panose="02020603050405020304" pitchFamily="18" charset="0"/>
                <a:cs typeface="Times New Roman" panose="02020603050405020304" pitchFamily="18" charset="0"/>
              </a:rPr>
              <a:t>схвалюю</a:t>
            </a:r>
            <a:r>
              <a:rPr lang="ru-RU" dirty="0">
                <a:latin typeface="Times New Roman" panose="02020603050405020304" pitchFamily="18" charset="0"/>
                <a:cs typeface="Times New Roman" panose="02020603050405020304" pitchFamily="18" charset="0"/>
              </a:rPr>
              <a:t>" ...) і в </a:t>
            </a:r>
            <a:r>
              <a:rPr lang="ru-RU" dirty="0" err="1">
                <a:latin typeface="Times New Roman" panose="02020603050405020304" pitchFamily="18" charset="0"/>
                <a:cs typeface="Times New Roman" panose="02020603050405020304" pitchFamily="18" charset="0"/>
              </a:rPr>
              <a:t>реченні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немає</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заперечень</a:t>
            </a:r>
            <a:r>
              <a:rPr lang="ru-RU" dirty="0">
                <a:latin typeface="Times New Roman" panose="02020603050405020304" pitchFamily="18" charset="0"/>
                <a:cs typeface="Times New Roman" panose="02020603050405020304" pitchFamily="18" charset="0"/>
              </a:rPr>
              <a:t>, то </a:t>
            </a:r>
            <a:r>
              <a:rPr lang="ru-RU" dirty="0" err="1">
                <a:latin typeface="Times New Roman" panose="02020603050405020304" pitchFamily="18" charset="0"/>
                <a:cs typeface="Times New Roman" panose="02020603050405020304" pitchFamily="18" charset="0"/>
              </a:rPr>
              <a:t>тональність</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класифікується</a:t>
            </a:r>
            <a:r>
              <a:rPr lang="ru-RU" dirty="0">
                <a:latin typeface="Times New Roman" panose="02020603050405020304" pitchFamily="18" charset="0"/>
                <a:cs typeface="Times New Roman" panose="02020603050405020304" pitchFamily="18" charset="0"/>
              </a:rPr>
              <a:t> як позитивна.</a:t>
            </a:r>
          </a:p>
          <a:p>
            <a:pPr marL="0" indent="0">
              <a:buNone/>
            </a:pPr>
            <a:endParaRPr lang="ru-RU" dirty="0">
              <a:latin typeface="Times New Roman" panose="02020603050405020304" pitchFamily="18" charset="0"/>
              <a:cs typeface="Times New Roman" panose="02020603050405020304" pitchFamily="18" charset="0"/>
            </a:endParaRPr>
          </a:p>
          <a:p>
            <a:pPr marL="0" indent="457200" algn="just">
              <a:lnSpc>
                <a:spcPct val="110000"/>
              </a:lnSpc>
              <a:spcBef>
                <a:spcPts val="0"/>
              </a:spcBef>
              <a:buNone/>
            </a:pPr>
            <a:r>
              <a:rPr lang="ru-RU" dirty="0" err="1">
                <a:latin typeface="Times New Roman" panose="02020603050405020304" pitchFamily="18" charset="0"/>
                <a:cs typeface="Times New Roman" panose="02020603050405020304" pitchFamily="18" charset="0"/>
              </a:rPr>
              <a:t>Багато</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комерційних</a:t>
            </a:r>
            <a:r>
              <a:rPr lang="ru-RU" dirty="0">
                <a:latin typeface="Times New Roman" panose="02020603050405020304" pitchFamily="18" charset="0"/>
                <a:cs typeface="Times New Roman" panose="02020603050405020304" pitchFamily="18" charset="0"/>
              </a:rPr>
              <a:t> систем </a:t>
            </a:r>
            <a:r>
              <a:rPr lang="ru-RU" dirty="0" err="1">
                <a:latin typeface="Times New Roman" panose="02020603050405020304" pitchFamily="18" charset="0"/>
                <a:cs typeface="Times New Roman" panose="02020603050405020304" pitchFamily="18" charset="0"/>
              </a:rPr>
              <a:t>використовують</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даний</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підхід</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незважаючи</a:t>
            </a:r>
            <a:r>
              <a:rPr lang="ru-RU" dirty="0">
                <a:latin typeface="Times New Roman" panose="02020603050405020304" pitchFamily="18" charset="0"/>
                <a:cs typeface="Times New Roman" panose="02020603050405020304" pitchFamily="18" charset="0"/>
              </a:rPr>
              <a:t> на те, </a:t>
            </a:r>
            <a:r>
              <a:rPr lang="ru-RU" dirty="0" err="1">
                <a:latin typeface="Times New Roman" panose="02020603050405020304" pitchFamily="18" charset="0"/>
                <a:cs typeface="Times New Roman" panose="02020603050405020304" pitchFamily="18" charset="0"/>
              </a:rPr>
              <a:t>що</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він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вимагає</a:t>
            </a:r>
            <a:r>
              <a:rPr lang="ru-RU" dirty="0">
                <a:latin typeface="Times New Roman" panose="02020603050405020304" pitchFamily="18" charset="0"/>
                <a:cs typeface="Times New Roman" panose="02020603050405020304" pitchFamily="18" charset="0"/>
              </a:rPr>
              <a:t> великих </a:t>
            </a:r>
            <a:r>
              <a:rPr lang="ru-RU" dirty="0" err="1">
                <a:latin typeface="Times New Roman" panose="02020603050405020304" pitchFamily="18" charset="0"/>
                <a:cs typeface="Times New Roman" panose="02020603050405020304" pitchFamily="18" charset="0"/>
              </a:rPr>
              <a:t>витрат</a:t>
            </a:r>
            <a:r>
              <a:rPr lang="ru-RU" dirty="0">
                <a:latin typeface="Times New Roman" panose="02020603050405020304" pitchFamily="18" charset="0"/>
                <a:cs typeface="Times New Roman" panose="02020603050405020304" pitchFamily="18" charset="0"/>
              </a:rPr>
              <a:t>.  Для </a:t>
            </a:r>
            <a:r>
              <a:rPr lang="ru-RU" dirty="0" err="1">
                <a:latin typeface="Times New Roman" panose="02020603050405020304" pitchFamily="18" charset="0"/>
                <a:cs typeface="Times New Roman" panose="02020603050405020304" pitchFamily="18" charset="0"/>
              </a:rPr>
              <a:t>хорошої</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роботи</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системи</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необхідно</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скласти</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велику</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кількість</a:t>
            </a:r>
            <a:r>
              <a:rPr lang="ru-RU" dirty="0">
                <a:latin typeface="Times New Roman" panose="02020603050405020304" pitchFamily="18" charset="0"/>
                <a:cs typeface="Times New Roman" panose="02020603050405020304" pitchFamily="18" charset="0"/>
              </a:rPr>
              <a:t> правил. </a:t>
            </a:r>
            <a:r>
              <a:rPr lang="ru-RU" dirty="0" err="1">
                <a:latin typeface="Times New Roman" panose="02020603050405020304" pitchFamily="18" charset="0"/>
                <a:cs typeface="Times New Roman" panose="02020603050405020304" pitchFamily="18" charset="0"/>
              </a:rPr>
              <a:t>Найчастіше</a:t>
            </a:r>
            <a:r>
              <a:rPr lang="ru-RU" dirty="0">
                <a:latin typeface="Times New Roman" panose="02020603050405020304" pitchFamily="18" charset="0"/>
                <a:cs typeface="Times New Roman" panose="02020603050405020304" pitchFamily="18" charset="0"/>
              </a:rPr>
              <a:t> правила </a:t>
            </a:r>
            <a:r>
              <a:rPr lang="ru-RU" dirty="0" err="1">
                <a:latin typeface="Times New Roman" panose="02020603050405020304" pitchFamily="18" charset="0"/>
                <a:cs typeface="Times New Roman" panose="02020603050405020304" pitchFamily="18" charset="0"/>
              </a:rPr>
              <a:t>прив'язані</a:t>
            </a:r>
            <a:r>
              <a:rPr lang="ru-RU" dirty="0">
                <a:latin typeface="Times New Roman" panose="02020603050405020304" pitchFamily="18" charset="0"/>
                <a:cs typeface="Times New Roman" panose="02020603050405020304" pitchFamily="18" charset="0"/>
              </a:rPr>
              <a:t> до </a:t>
            </a:r>
            <a:r>
              <a:rPr lang="ru-RU" dirty="0" err="1">
                <a:latin typeface="Times New Roman" panose="02020603050405020304" pitchFamily="18" charset="0"/>
                <a:cs typeface="Times New Roman" panose="02020603050405020304" pitchFamily="18" charset="0"/>
              </a:rPr>
              <a:t>певного</a:t>
            </a:r>
            <a:r>
              <a:rPr lang="ru-RU" dirty="0">
                <a:latin typeface="Times New Roman" panose="02020603050405020304" pitchFamily="18" charset="0"/>
                <a:cs typeface="Times New Roman" panose="02020603050405020304" pitchFamily="18" charset="0"/>
              </a:rPr>
              <a:t> домену (</a:t>
            </a:r>
            <a:r>
              <a:rPr lang="ru-RU" dirty="0" err="1">
                <a:latin typeface="Times New Roman" panose="02020603050405020304" pitchFamily="18" charset="0"/>
                <a:cs typeface="Times New Roman" panose="02020603050405020304" pitchFamily="18" charset="0"/>
              </a:rPr>
              <a:t>наприклад</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ресторанна</a:t>
            </a:r>
            <a:r>
              <a:rPr lang="ru-RU" dirty="0">
                <a:latin typeface="Times New Roman" panose="02020603050405020304" pitchFamily="18" charset="0"/>
                <a:cs typeface="Times New Roman" panose="02020603050405020304" pitchFamily="18" charset="0"/>
              </a:rPr>
              <a:t> тематика») і при </a:t>
            </a:r>
            <a:r>
              <a:rPr lang="ru-RU" dirty="0" err="1">
                <a:latin typeface="Times New Roman" panose="02020603050405020304" pitchFamily="18" charset="0"/>
                <a:cs typeface="Times New Roman" panose="02020603050405020304" pitchFamily="18" charset="0"/>
              </a:rPr>
              <a:t>зміні</a:t>
            </a:r>
            <a:r>
              <a:rPr lang="ru-RU" dirty="0">
                <a:latin typeface="Times New Roman" panose="02020603050405020304" pitchFamily="18" charset="0"/>
                <a:cs typeface="Times New Roman" panose="02020603050405020304" pitchFamily="18" charset="0"/>
              </a:rPr>
              <a:t> домену («</a:t>
            </a:r>
            <a:r>
              <a:rPr lang="ru-RU" dirty="0" err="1">
                <a:latin typeface="Times New Roman" panose="02020603050405020304" pitchFamily="18" charset="0"/>
                <a:cs typeface="Times New Roman" panose="02020603050405020304" pitchFamily="18" charset="0"/>
              </a:rPr>
              <a:t>огляд</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принтерів</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потрібно</a:t>
            </a:r>
            <a:r>
              <a:rPr lang="ru-RU" dirty="0">
                <a:latin typeface="Times New Roman" panose="02020603050405020304" pitchFamily="18" charset="0"/>
                <a:cs typeface="Times New Roman" panose="02020603050405020304" pitchFamily="18" charset="0"/>
              </a:rPr>
              <a:t> заново </a:t>
            </a:r>
            <a:r>
              <a:rPr lang="ru-RU" dirty="0" err="1">
                <a:latin typeface="Times New Roman" panose="02020603050405020304" pitchFamily="18" charset="0"/>
                <a:cs typeface="Times New Roman" panose="02020603050405020304" pitchFamily="18" charset="0"/>
              </a:rPr>
              <a:t>складати</a:t>
            </a:r>
            <a:r>
              <a:rPr lang="ru-RU" dirty="0">
                <a:latin typeface="Times New Roman" panose="02020603050405020304" pitchFamily="18" charset="0"/>
                <a:cs typeface="Times New Roman" panose="02020603050405020304" pitchFamily="18" charset="0"/>
              </a:rPr>
              <a:t> правила. </a:t>
            </a:r>
            <a:r>
              <a:rPr lang="ru-RU" dirty="0" err="1">
                <a:latin typeface="Times New Roman" panose="02020603050405020304" pitchFamily="18" charset="0"/>
                <a:cs typeface="Times New Roman" panose="02020603050405020304" pitchFamily="18" charset="0"/>
              </a:rPr>
              <a:t>Проте</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цей</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підхід</a:t>
            </a:r>
            <a:r>
              <a:rPr lang="ru-RU" dirty="0">
                <a:latin typeface="Times New Roman" panose="02020603050405020304" pitchFamily="18" charset="0"/>
                <a:cs typeface="Times New Roman" panose="02020603050405020304" pitchFamily="18" charset="0"/>
              </a:rPr>
              <a:t> є </a:t>
            </a:r>
            <a:r>
              <a:rPr lang="ru-RU" dirty="0" err="1">
                <a:latin typeface="Times New Roman" panose="02020603050405020304" pitchFamily="18" charset="0"/>
                <a:cs typeface="Times New Roman" panose="02020603050405020304" pitchFamily="18" charset="0"/>
              </a:rPr>
              <a:t>найбільш</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точним</a:t>
            </a:r>
            <a:r>
              <a:rPr lang="ru-RU" dirty="0">
                <a:latin typeface="Times New Roman" panose="02020603050405020304" pitchFamily="18" charset="0"/>
                <a:cs typeface="Times New Roman" panose="02020603050405020304" pitchFamily="18" charset="0"/>
              </a:rPr>
              <a:t> за </a:t>
            </a:r>
            <a:r>
              <a:rPr lang="ru-RU" dirty="0" err="1">
                <a:latin typeface="Times New Roman" panose="02020603050405020304" pitchFamily="18" charset="0"/>
                <a:cs typeface="Times New Roman" panose="02020603050405020304" pitchFamily="18" charset="0"/>
              </a:rPr>
              <a:t>наявності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хорошої</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бази</a:t>
            </a:r>
            <a:r>
              <a:rPr lang="ru-RU" dirty="0">
                <a:latin typeface="Times New Roman" panose="02020603050405020304" pitchFamily="18" charset="0"/>
                <a:cs typeface="Times New Roman" panose="02020603050405020304" pitchFamily="18" charset="0"/>
              </a:rPr>
              <a:t> правил, але </a:t>
            </a:r>
            <a:r>
              <a:rPr lang="ru-RU" dirty="0" err="1">
                <a:latin typeface="Times New Roman" panose="02020603050405020304" pitchFamily="18" charset="0"/>
                <a:cs typeface="Times New Roman" panose="02020603050405020304" pitchFamily="18" charset="0"/>
              </a:rPr>
              <a:t>зовсім</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нецікавим</a:t>
            </a:r>
            <a:r>
              <a:rPr lang="ru-RU" dirty="0">
                <a:latin typeface="Times New Roman" panose="02020603050405020304" pitchFamily="18" charset="0"/>
                <a:cs typeface="Times New Roman" panose="02020603050405020304" pitchFamily="18" charset="0"/>
              </a:rPr>
              <a:t> для </a:t>
            </a:r>
            <a:r>
              <a:rPr lang="ru-RU" dirty="0" err="1">
                <a:latin typeface="Times New Roman" panose="02020603050405020304" pitchFamily="18" charset="0"/>
                <a:cs typeface="Times New Roman" panose="02020603050405020304" pitchFamily="18" charset="0"/>
              </a:rPr>
              <a:t>дослідження</a:t>
            </a:r>
            <a:r>
              <a:rPr lang="ru-RU" dirty="0">
                <a:latin typeface="Times New Roman" panose="02020603050405020304" pitchFamily="18" charset="0"/>
                <a:cs typeface="Times New Roman" panose="02020603050405020304" pitchFamily="18" charset="0"/>
              </a:rPr>
              <a:t>.</a:t>
            </a:r>
            <a:endParaRPr lang="uk-UA"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09479064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47078" y="187571"/>
            <a:ext cx="10515600" cy="469377"/>
          </a:xfrm>
        </p:spPr>
        <p:txBody>
          <a:bodyPr>
            <a:noAutofit/>
          </a:bodyPr>
          <a:lstStyle/>
          <a:p>
            <a:pPr algn="ctr"/>
            <a:r>
              <a:rPr lang="ru-RU" sz="2800" b="1" dirty="0">
                <a:latin typeface="Times New Roman" panose="02020603050405020304" pitchFamily="18" charset="0"/>
                <a:cs typeface="Times New Roman" panose="02020603050405020304" pitchFamily="18" charset="0"/>
              </a:rPr>
              <a:t>Метод </a:t>
            </a:r>
            <a:r>
              <a:rPr lang="ru-RU" sz="2800" b="1" dirty="0" err="1">
                <a:latin typeface="Times New Roman" panose="02020603050405020304" pitchFamily="18" charset="0"/>
                <a:cs typeface="Times New Roman" panose="02020603050405020304" pitchFamily="18" charset="0"/>
              </a:rPr>
              <a:t>заснований</a:t>
            </a:r>
            <a:r>
              <a:rPr lang="ru-RU" sz="2800" b="1" dirty="0">
                <a:latin typeface="Times New Roman" panose="02020603050405020304" pitchFamily="18" charset="0"/>
                <a:cs typeface="Times New Roman" panose="02020603050405020304" pitchFamily="18" charset="0"/>
              </a:rPr>
              <a:t> на  словниках</a:t>
            </a:r>
            <a:endParaRPr lang="uk-UA" sz="2800" dirty="0">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a:xfrm>
            <a:off x="258933" y="532664"/>
            <a:ext cx="11691890" cy="6116714"/>
          </a:xfrm>
        </p:spPr>
        <p:txBody>
          <a:bodyPr/>
          <a:lstStyle/>
          <a:p>
            <a:pPr marL="0" indent="457200" algn="just">
              <a:lnSpc>
                <a:spcPct val="100000"/>
              </a:lnSpc>
              <a:spcBef>
                <a:spcPts val="0"/>
              </a:spcBef>
              <a:buNone/>
            </a:pPr>
            <a:r>
              <a:rPr lang="ru-RU" sz="2400" dirty="0" err="1">
                <a:latin typeface="Times New Roman" panose="02020603050405020304" pitchFamily="18" charset="0"/>
                <a:cs typeface="Times New Roman" panose="02020603050405020304" pitchFamily="18" charset="0"/>
              </a:rPr>
              <a:t>Підходи</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засновані</a:t>
            </a:r>
            <a:r>
              <a:rPr lang="ru-RU" sz="2400" dirty="0">
                <a:latin typeface="Times New Roman" panose="02020603050405020304" pitchFamily="18" charset="0"/>
                <a:cs typeface="Times New Roman" panose="02020603050405020304" pitchFamily="18" charset="0"/>
              </a:rPr>
              <a:t> на словниках, </a:t>
            </a:r>
            <a:r>
              <a:rPr lang="ru-RU" sz="2400" dirty="0" err="1">
                <a:latin typeface="Times New Roman" panose="02020603050405020304" pitchFamily="18" charset="0"/>
                <a:cs typeface="Times New Roman" panose="02020603050405020304" pitchFamily="18" charset="0"/>
              </a:rPr>
              <a:t>використовують</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звані</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тональні</a:t>
            </a:r>
            <a:r>
              <a:rPr lang="ru-RU" sz="2400" dirty="0">
                <a:latin typeface="Times New Roman" panose="02020603050405020304" pitchFamily="18" charset="0"/>
                <a:cs typeface="Times New Roman" panose="02020603050405020304" pitchFamily="18" charset="0"/>
              </a:rPr>
              <a:t> словники (</a:t>
            </a:r>
            <a:r>
              <a:rPr lang="ru-RU" sz="2400" dirty="0" err="1">
                <a:latin typeface="Times New Roman" panose="02020603050405020304" pitchFamily="18" charset="0"/>
                <a:cs typeface="Times New Roman" panose="02020603050405020304" pitchFamily="18" charset="0"/>
              </a:rPr>
              <a:t>affective</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lexicons</a:t>
            </a:r>
            <a:r>
              <a:rPr lang="ru-RU" sz="2400" dirty="0">
                <a:latin typeface="Times New Roman" panose="02020603050405020304" pitchFamily="18" charset="0"/>
                <a:cs typeface="Times New Roman" panose="02020603050405020304" pitchFamily="18" charset="0"/>
              </a:rPr>
              <a:t>) для </a:t>
            </a:r>
            <a:r>
              <a:rPr lang="ru-RU" sz="2400" dirty="0" err="1">
                <a:latin typeface="Times New Roman" panose="02020603050405020304" pitchFamily="18" charset="0"/>
                <a:cs typeface="Times New Roman" panose="02020603050405020304" pitchFamily="18" charset="0"/>
              </a:rPr>
              <a:t>аналізу</a:t>
            </a:r>
            <a:r>
              <a:rPr lang="ru-RU" sz="2400" dirty="0">
                <a:latin typeface="Times New Roman" panose="02020603050405020304" pitchFamily="18" charset="0"/>
                <a:cs typeface="Times New Roman" panose="02020603050405020304" pitchFamily="18" charset="0"/>
              </a:rPr>
              <a:t> тексту. У простому </a:t>
            </a:r>
            <a:r>
              <a:rPr lang="ru-RU" sz="2400" dirty="0" err="1">
                <a:latin typeface="Times New Roman" panose="02020603050405020304" pitchFamily="18" charset="0"/>
                <a:cs typeface="Times New Roman" panose="02020603050405020304" pitchFamily="18" charset="0"/>
              </a:rPr>
              <a:t>вигляді</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тональний</a:t>
            </a:r>
            <a:r>
              <a:rPr lang="ru-RU" sz="2400" dirty="0">
                <a:latin typeface="Times New Roman" panose="02020603050405020304" pitchFamily="18" charset="0"/>
                <a:cs typeface="Times New Roman" panose="02020603050405020304" pitchFamily="18" charset="0"/>
              </a:rPr>
              <a:t> словник є список </a:t>
            </a:r>
            <a:r>
              <a:rPr lang="ru-RU" sz="2400" dirty="0" err="1">
                <a:latin typeface="Times New Roman" panose="02020603050405020304" pitchFamily="18" charset="0"/>
                <a:cs typeface="Times New Roman" panose="02020603050405020304" pitchFamily="18" charset="0"/>
              </a:rPr>
              <a:t>слів</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зі</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значенням</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тональності</a:t>
            </a:r>
            <a:r>
              <a:rPr lang="ru-RU" sz="2400" dirty="0">
                <a:latin typeface="Times New Roman" panose="02020603050405020304" pitchFamily="18" charset="0"/>
                <a:cs typeface="Times New Roman" panose="02020603050405020304" pitchFamily="18" charset="0"/>
              </a:rPr>
              <a:t> для кожного слова. </a:t>
            </a:r>
            <a:r>
              <a:rPr lang="de-DE" sz="2400" dirty="0">
                <a:latin typeface="Times New Roman" panose="02020603050405020304" pitchFamily="18" charset="0"/>
                <a:cs typeface="Times New Roman" panose="02020603050405020304" pitchFamily="18" charset="0"/>
                <a:hlinkClick r:id="rId2"/>
              </a:rPr>
              <a:t>https://lang.org.ua/uk/dictionaries/</a:t>
            </a:r>
            <a:endParaRPr lang="uk-UA" sz="2400" dirty="0">
              <a:latin typeface="Times New Roman" panose="02020603050405020304" pitchFamily="18" charset="0"/>
              <a:cs typeface="Times New Roman" panose="02020603050405020304" pitchFamily="18" charset="0"/>
            </a:endParaRPr>
          </a:p>
          <a:p>
            <a:pPr marL="0" indent="457200" algn="just">
              <a:lnSpc>
                <a:spcPct val="100000"/>
              </a:lnSpc>
              <a:spcBef>
                <a:spcPts val="0"/>
              </a:spcBef>
              <a:buNone/>
            </a:pPr>
            <a:r>
              <a:rPr lang="ru-RU" sz="1800" dirty="0" err="1">
                <a:latin typeface="Times New Roman" panose="02020603050405020304" pitchFamily="18" charset="0"/>
                <a:cs typeface="Times New Roman" panose="02020603050405020304" pitchFamily="18" charset="0"/>
              </a:rPr>
              <a:t>Щоб</a:t>
            </a:r>
            <a:r>
              <a:rPr lang="ru-RU" sz="1800" dirty="0">
                <a:latin typeface="Times New Roman" panose="02020603050405020304" pitchFamily="18" charset="0"/>
                <a:cs typeface="Times New Roman" panose="02020603050405020304" pitchFamily="18" charset="0"/>
              </a:rPr>
              <a:t> </a:t>
            </a:r>
            <a:r>
              <a:rPr lang="ru-RU" sz="1800" dirty="0" err="1">
                <a:latin typeface="Times New Roman" panose="02020603050405020304" pitchFamily="18" charset="0"/>
                <a:cs typeface="Times New Roman" panose="02020603050405020304" pitchFamily="18" charset="0"/>
              </a:rPr>
              <a:t>проаналізувати</a:t>
            </a:r>
            <a:r>
              <a:rPr lang="ru-RU" sz="1800" dirty="0">
                <a:latin typeface="Times New Roman" panose="02020603050405020304" pitchFamily="18" charset="0"/>
                <a:cs typeface="Times New Roman" panose="02020603050405020304" pitchFamily="18" charset="0"/>
              </a:rPr>
              <a:t> текст, </a:t>
            </a:r>
            <a:r>
              <a:rPr lang="ru-RU" sz="1800" dirty="0" err="1">
                <a:latin typeface="Times New Roman" panose="02020603050405020304" pitchFamily="18" charset="0"/>
                <a:cs typeface="Times New Roman" panose="02020603050405020304" pitchFamily="18" charset="0"/>
              </a:rPr>
              <a:t>можна</a:t>
            </a:r>
            <a:r>
              <a:rPr lang="ru-RU" sz="1800" dirty="0">
                <a:latin typeface="Times New Roman" panose="02020603050405020304" pitchFamily="18" charset="0"/>
                <a:cs typeface="Times New Roman" panose="02020603050405020304" pitchFamily="18" charset="0"/>
              </a:rPr>
              <a:t> </a:t>
            </a:r>
            <a:r>
              <a:rPr lang="ru-RU" sz="1800" dirty="0" err="1">
                <a:latin typeface="Times New Roman" panose="02020603050405020304" pitchFamily="18" charset="0"/>
                <a:cs typeface="Times New Roman" panose="02020603050405020304" pitchFamily="18" charset="0"/>
              </a:rPr>
              <a:t>скористатися</a:t>
            </a:r>
            <a:r>
              <a:rPr lang="ru-RU" sz="1800" dirty="0">
                <a:latin typeface="Times New Roman" panose="02020603050405020304" pitchFamily="18" charset="0"/>
                <a:cs typeface="Times New Roman" panose="02020603050405020304" pitchFamily="18" charset="0"/>
              </a:rPr>
              <a:t> </a:t>
            </a:r>
            <a:r>
              <a:rPr lang="ru-RU" sz="1800" dirty="0" err="1">
                <a:latin typeface="Times New Roman" panose="02020603050405020304" pitchFamily="18" charset="0"/>
                <a:cs typeface="Times New Roman" panose="02020603050405020304" pitchFamily="18" charset="0"/>
              </a:rPr>
              <a:t>наступним</a:t>
            </a:r>
            <a:r>
              <a:rPr lang="ru-RU" sz="1800" dirty="0">
                <a:latin typeface="Times New Roman" panose="02020603050405020304" pitchFamily="18" charset="0"/>
                <a:cs typeface="Times New Roman" panose="02020603050405020304" pitchFamily="18" charset="0"/>
              </a:rPr>
              <a:t> алгоритмом: </a:t>
            </a:r>
            <a:r>
              <a:rPr lang="ru-RU" sz="1800" dirty="0" err="1">
                <a:latin typeface="Times New Roman" panose="02020603050405020304" pitchFamily="18" charset="0"/>
                <a:cs typeface="Times New Roman" panose="02020603050405020304" pitchFamily="18" charset="0"/>
              </a:rPr>
              <a:t>спочатку</a:t>
            </a:r>
            <a:r>
              <a:rPr lang="ru-RU" sz="1800" dirty="0">
                <a:latin typeface="Times New Roman" panose="02020603050405020304" pitchFamily="18" charset="0"/>
                <a:cs typeface="Times New Roman" panose="02020603050405020304" pitchFamily="18" charset="0"/>
              </a:rPr>
              <a:t> кожному слову в </a:t>
            </a:r>
            <a:r>
              <a:rPr lang="ru-RU" sz="1800" dirty="0" err="1">
                <a:latin typeface="Times New Roman" panose="02020603050405020304" pitchFamily="18" charset="0"/>
                <a:cs typeface="Times New Roman" panose="02020603050405020304" pitchFamily="18" charset="0"/>
              </a:rPr>
              <a:t>тексті</a:t>
            </a:r>
            <a:r>
              <a:rPr lang="ru-RU" sz="1800" dirty="0">
                <a:latin typeface="Times New Roman" panose="02020603050405020304" pitchFamily="18" charset="0"/>
                <a:cs typeface="Times New Roman" panose="02020603050405020304" pitchFamily="18" charset="0"/>
              </a:rPr>
              <a:t> </a:t>
            </a:r>
            <a:r>
              <a:rPr lang="ru-RU" sz="1800" dirty="0" err="1">
                <a:latin typeface="Times New Roman" panose="02020603050405020304" pitchFamily="18" charset="0"/>
                <a:cs typeface="Times New Roman" panose="02020603050405020304" pitchFamily="18" charset="0"/>
              </a:rPr>
              <a:t>привласнити</a:t>
            </a:r>
            <a:r>
              <a:rPr lang="ru-RU" sz="1800" dirty="0">
                <a:latin typeface="Times New Roman" panose="02020603050405020304" pitchFamily="18" charset="0"/>
                <a:cs typeface="Times New Roman" panose="02020603050405020304" pitchFamily="18" charset="0"/>
              </a:rPr>
              <a:t> </a:t>
            </a:r>
            <a:r>
              <a:rPr lang="ru-RU" sz="1800" dirty="0" err="1">
                <a:latin typeface="Times New Roman" panose="02020603050405020304" pitchFamily="18" charset="0"/>
                <a:cs typeface="Times New Roman" panose="02020603050405020304" pitchFamily="18" charset="0"/>
              </a:rPr>
              <a:t>його</a:t>
            </a:r>
            <a:r>
              <a:rPr lang="ru-RU" sz="1800" dirty="0">
                <a:latin typeface="Times New Roman" panose="02020603050405020304" pitchFamily="18" charset="0"/>
                <a:cs typeface="Times New Roman" panose="02020603050405020304" pitchFamily="18" charset="0"/>
              </a:rPr>
              <a:t> </a:t>
            </a:r>
            <a:r>
              <a:rPr lang="ru-RU" sz="1800" dirty="0" err="1">
                <a:latin typeface="Times New Roman" panose="02020603050405020304" pitchFamily="18" charset="0"/>
                <a:cs typeface="Times New Roman" panose="02020603050405020304" pitchFamily="18" charset="0"/>
              </a:rPr>
              <a:t>значенням</a:t>
            </a:r>
            <a:r>
              <a:rPr lang="ru-RU" sz="1800" dirty="0">
                <a:latin typeface="Times New Roman" panose="02020603050405020304" pitchFamily="18" charset="0"/>
                <a:cs typeface="Times New Roman" panose="02020603050405020304" pitchFamily="18" charset="0"/>
              </a:rPr>
              <a:t> </a:t>
            </a:r>
            <a:r>
              <a:rPr lang="ru-RU" sz="1800" dirty="0" err="1">
                <a:latin typeface="Times New Roman" panose="02020603050405020304" pitchFamily="18" charset="0"/>
                <a:cs typeface="Times New Roman" panose="02020603050405020304" pitchFamily="18" charset="0"/>
              </a:rPr>
              <a:t>тональності</a:t>
            </a:r>
            <a:r>
              <a:rPr lang="ru-RU" sz="1800" dirty="0">
                <a:latin typeface="Times New Roman" panose="02020603050405020304" pitchFamily="18" charset="0"/>
                <a:cs typeface="Times New Roman" panose="02020603050405020304" pitchFamily="18" charset="0"/>
              </a:rPr>
              <a:t> </a:t>
            </a:r>
            <a:r>
              <a:rPr lang="ru-RU" sz="1800" dirty="0" err="1">
                <a:latin typeface="Times New Roman" panose="02020603050405020304" pitchFamily="18" charset="0"/>
                <a:cs typeface="Times New Roman" panose="02020603050405020304" pitchFamily="18" charset="0"/>
              </a:rPr>
              <a:t>зі</a:t>
            </a:r>
            <a:r>
              <a:rPr lang="ru-RU" sz="1800" dirty="0">
                <a:latin typeface="Times New Roman" panose="02020603050405020304" pitchFamily="18" charset="0"/>
                <a:cs typeface="Times New Roman" panose="02020603050405020304" pitchFamily="18" charset="0"/>
              </a:rPr>
              <a:t> словника (</a:t>
            </a:r>
            <a:r>
              <a:rPr lang="ru-RU" sz="1800" dirty="0" err="1">
                <a:latin typeface="Times New Roman" panose="02020603050405020304" pitchFamily="18" charset="0"/>
                <a:cs typeface="Times New Roman" panose="02020603050405020304" pitchFamily="18" charset="0"/>
              </a:rPr>
              <a:t>якщо</a:t>
            </a:r>
            <a:r>
              <a:rPr lang="ru-RU" sz="1800" dirty="0">
                <a:latin typeface="Times New Roman" panose="02020603050405020304" pitchFamily="18" charset="0"/>
                <a:cs typeface="Times New Roman" panose="02020603050405020304" pitchFamily="18" charset="0"/>
              </a:rPr>
              <a:t> </a:t>
            </a:r>
            <a:r>
              <a:rPr lang="ru-RU" sz="1800" dirty="0" err="1">
                <a:latin typeface="Times New Roman" panose="02020603050405020304" pitchFamily="18" charset="0"/>
                <a:cs typeface="Times New Roman" panose="02020603050405020304" pitchFamily="18" charset="0"/>
              </a:rPr>
              <a:t>воно</a:t>
            </a:r>
            <a:r>
              <a:rPr lang="ru-RU" sz="1800" dirty="0">
                <a:latin typeface="Times New Roman" panose="02020603050405020304" pitchFamily="18" charset="0"/>
                <a:cs typeface="Times New Roman" panose="02020603050405020304" pitchFamily="18" charset="0"/>
              </a:rPr>
              <a:t> є у словнику), а </a:t>
            </a:r>
            <a:r>
              <a:rPr lang="ru-RU" sz="1800" dirty="0" err="1">
                <a:latin typeface="Times New Roman" panose="02020603050405020304" pitchFamily="18" charset="0"/>
                <a:cs typeface="Times New Roman" panose="02020603050405020304" pitchFamily="18" charset="0"/>
              </a:rPr>
              <a:t>потім</a:t>
            </a:r>
            <a:r>
              <a:rPr lang="ru-RU" sz="1800" dirty="0">
                <a:latin typeface="Times New Roman" panose="02020603050405020304" pitchFamily="18" charset="0"/>
                <a:cs typeface="Times New Roman" panose="02020603050405020304" pitchFamily="18" charset="0"/>
              </a:rPr>
              <a:t> </a:t>
            </a:r>
            <a:r>
              <a:rPr lang="ru-RU" sz="1800" dirty="0" err="1">
                <a:latin typeface="Times New Roman" panose="02020603050405020304" pitchFamily="18" charset="0"/>
                <a:cs typeface="Times New Roman" panose="02020603050405020304" pitchFamily="18" charset="0"/>
              </a:rPr>
              <a:t>обчислити</a:t>
            </a:r>
            <a:r>
              <a:rPr lang="ru-RU" sz="1800" dirty="0">
                <a:latin typeface="Times New Roman" panose="02020603050405020304" pitchFamily="18" charset="0"/>
                <a:cs typeface="Times New Roman" panose="02020603050405020304" pitchFamily="18" charset="0"/>
              </a:rPr>
              <a:t> </a:t>
            </a:r>
            <a:r>
              <a:rPr lang="ru-RU" sz="1800" dirty="0" err="1">
                <a:latin typeface="Times New Roman" panose="02020603050405020304" pitchFamily="18" charset="0"/>
                <a:cs typeface="Times New Roman" panose="02020603050405020304" pitchFamily="18" charset="0"/>
              </a:rPr>
              <a:t>загальну</a:t>
            </a:r>
            <a:r>
              <a:rPr lang="ru-RU" sz="1800" dirty="0">
                <a:latin typeface="Times New Roman" panose="02020603050405020304" pitchFamily="18" charset="0"/>
                <a:cs typeface="Times New Roman" panose="02020603050405020304" pitchFamily="18" charset="0"/>
              </a:rPr>
              <a:t> </a:t>
            </a:r>
            <a:r>
              <a:rPr lang="ru-RU" sz="1800" dirty="0" err="1">
                <a:latin typeface="Times New Roman" panose="02020603050405020304" pitchFamily="18" charset="0"/>
                <a:cs typeface="Times New Roman" panose="02020603050405020304" pitchFamily="18" charset="0"/>
              </a:rPr>
              <a:t>тональність</a:t>
            </a:r>
            <a:r>
              <a:rPr lang="ru-RU" sz="1800" dirty="0">
                <a:latin typeface="Times New Roman" panose="02020603050405020304" pitchFamily="18" charset="0"/>
                <a:cs typeface="Times New Roman" panose="02020603050405020304" pitchFamily="18" charset="0"/>
              </a:rPr>
              <a:t> </a:t>
            </a:r>
            <a:r>
              <a:rPr lang="ru-RU" sz="1800" dirty="0" err="1">
                <a:latin typeface="Times New Roman" panose="02020603050405020304" pitchFamily="18" charset="0"/>
                <a:cs typeface="Times New Roman" panose="02020603050405020304" pitchFamily="18" charset="0"/>
              </a:rPr>
              <a:t>всього</a:t>
            </a:r>
            <a:r>
              <a:rPr lang="ru-RU" sz="1800" dirty="0">
                <a:latin typeface="Times New Roman" panose="02020603050405020304" pitchFamily="18" charset="0"/>
                <a:cs typeface="Times New Roman" panose="02020603050405020304" pitchFamily="18" charset="0"/>
              </a:rPr>
              <a:t> тексту. </a:t>
            </a:r>
            <a:r>
              <a:rPr lang="ru-RU" sz="1800" dirty="0" err="1">
                <a:latin typeface="Times New Roman" panose="02020603050405020304" pitchFamily="18" charset="0"/>
                <a:cs typeface="Times New Roman" panose="02020603050405020304" pitchFamily="18" charset="0"/>
              </a:rPr>
              <a:t>Обчислювати</a:t>
            </a:r>
            <a:r>
              <a:rPr lang="ru-RU" sz="1800" dirty="0">
                <a:latin typeface="Times New Roman" panose="02020603050405020304" pitchFamily="18" charset="0"/>
                <a:cs typeface="Times New Roman" panose="02020603050405020304" pitchFamily="18" charset="0"/>
              </a:rPr>
              <a:t> </a:t>
            </a:r>
            <a:r>
              <a:rPr lang="ru-RU" sz="1800" dirty="0" err="1">
                <a:latin typeface="Times New Roman" panose="02020603050405020304" pitchFamily="18" charset="0"/>
                <a:cs typeface="Times New Roman" panose="02020603050405020304" pitchFamily="18" charset="0"/>
              </a:rPr>
              <a:t>загальну</a:t>
            </a:r>
            <a:r>
              <a:rPr lang="ru-RU" sz="1800" dirty="0">
                <a:latin typeface="Times New Roman" panose="02020603050405020304" pitchFamily="18" charset="0"/>
                <a:cs typeface="Times New Roman" panose="02020603050405020304" pitchFamily="18" charset="0"/>
              </a:rPr>
              <a:t> </a:t>
            </a:r>
            <a:r>
              <a:rPr lang="ru-RU" sz="1800" dirty="0" err="1">
                <a:latin typeface="Times New Roman" panose="02020603050405020304" pitchFamily="18" charset="0"/>
                <a:cs typeface="Times New Roman" panose="02020603050405020304" pitchFamily="18" charset="0"/>
              </a:rPr>
              <a:t>тональність</a:t>
            </a:r>
            <a:r>
              <a:rPr lang="ru-RU" sz="1800" dirty="0">
                <a:latin typeface="Times New Roman" panose="02020603050405020304" pitchFamily="18" charset="0"/>
                <a:cs typeface="Times New Roman" panose="02020603050405020304" pitchFamily="18" charset="0"/>
              </a:rPr>
              <a:t> </a:t>
            </a:r>
            <a:r>
              <a:rPr lang="ru-RU" sz="1800" dirty="0" err="1">
                <a:latin typeface="Times New Roman" panose="02020603050405020304" pitchFamily="18" charset="0"/>
                <a:cs typeface="Times New Roman" panose="02020603050405020304" pitchFamily="18" charset="0"/>
              </a:rPr>
              <a:t>можна</a:t>
            </a:r>
            <a:r>
              <a:rPr lang="ru-RU" sz="1800" dirty="0">
                <a:latin typeface="Times New Roman" panose="02020603050405020304" pitchFamily="18" charset="0"/>
                <a:cs typeface="Times New Roman" panose="02020603050405020304" pitchFamily="18" charset="0"/>
              </a:rPr>
              <a:t> у </a:t>
            </a:r>
            <a:r>
              <a:rPr lang="ru-RU" sz="1800" dirty="0" err="1">
                <a:latin typeface="Times New Roman" panose="02020603050405020304" pitchFamily="18" charset="0"/>
                <a:cs typeface="Times New Roman" panose="02020603050405020304" pitchFamily="18" charset="0"/>
              </a:rPr>
              <a:t>різний</a:t>
            </a:r>
            <a:r>
              <a:rPr lang="ru-RU" sz="1800" dirty="0">
                <a:latin typeface="Times New Roman" panose="02020603050405020304" pitchFamily="18" charset="0"/>
                <a:cs typeface="Times New Roman" panose="02020603050405020304" pitchFamily="18" charset="0"/>
              </a:rPr>
              <a:t> </a:t>
            </a:r>
            <a:r>
              <a:rPr lang="ru-RU" sz="1800" dirty="0" err="1">
                <a:latin typeface="Times New Roman" panose="02020603050405020304" pitchFamily="18" charset="0"/>
                <a:cs typeface="Times New Roman" panose="02020603050405020304" pitchFamily="18" charset="0"/>
              </a:rPr>
              <a:t>спосіб</a:t>
            </a:r>
            <a:r>
              <a:rPr lang="ru-RU" sz="1800" dirty="0">
                <a:latin typeface="Times New Roman" panose="02020603050405020304" pitchFamily="18" charset="0"/>
                <a:cs typeface="Times New Roman" panose="02020603050405020304" pitchFamily="18" charset="0"/>
              </a:rPr>
              <a:t>. </a:t>
            </a:r>
            <a:r>
              <a:rPr lang="ru-RU" sz="1800" dirty="0" err="1">
                <a:latin typeface="Times New Roman" panose="02020603050405020304" pitchFamily="18" charset="0"/>
                <a:cs typeface="Times New Roman" panose="02020603050405020304" pitchFamily="18" charset="0"/>
              </a:rPr>
              <a:t>Найпростіший</a:t>
            </a:r>
            <a:r>
              <a:rPr lang="ru-RU" sz="1800" dirty="0">
                <a:latin typeface="Times New Roman" panose="02020603050405020304" pitchFamily="18" charset="0"/>
                <a:cs typeface="Times New Roman" panose="02020603050405020304" pitchFamily="18" charset="0"/>
              </a:rPr>
              <a:t> </a:t>
            </a:r>
            <a:r>
              <a:rPr lang="ru-RU" sz="1800" dirty="0" err="1">
                <a:latin typeface="Times New Roman" panose="02020603050405020304" pitchFamily="18" charset="0"/>
                <a:cs typeface="Times New Roman" panose="02020603050405020304" pitchFamily="18" charset="0"/>
              </a:rPr>
              <a:t>із</a:t>
            </a:r>
            <a:r>
              <a:rPr lang="ru-RU" sz="1800" dirty="0">
                <a:latin typeface="Times New Roman" panose="02020603050405020304" pitchFamily="18" charset="0"/>
                <a:cs typeface="Times New Roman" panose="02020603050405020304" pitchFamily="18" charset="0"/>
              </a:rPr>
              <a:t> них — </a:t>
            </a:r>
            <a:r>
              <a:rPr lang="ru-RU" sz="1800" dirty="0" err="1">
                <a:latin typeface="Times New Roman" panose="02020603050405020304" pitchFamily="18" charset="0"/>
                <a:cs typeface="Times New Roman" panose="02020603050405020304" pitchFamily="18" charset="0"/>
              </a:rPr>
              <a:t>середнє</a:t>
            </a:r>
            <a:r>
              <a:rPr lang="ru-RU" sz="1800" dirty="0">
                <a:latin typeface="Times New Roman" panose="02020603050405020304" pitchFamily="18" charset="0"/>
                <a:cs typeface="Times New Roman" panose="02020603050405020304" pitchFamily="18" charset="0"/>
              </a:rPr>
              <a:t> </a:t>
            </a:r>
            <a:r>
              <a:rPr lang="ru-RU" sz="1800" dirty="0" err="1">
                <a:latin typeface="Times New Roman" panose="02020603050405020304" pitchFamily="18" charset="0"/>
                <a:cs typeface="Times New Roman" panose="02020603050405020304" pitchFamily="18" charset="0"/>
              </a:rPr>
              <a:t>арифметичне</a:t>
            </a:r>
            <a:r>
              <a:rPr lang="ru-RU" sz="1800" dirty="0">
                <a:latin typeface="Times New Roman" panose="02020603050405020304" pitchFamily="18" charset="0"/>
                <a:cs typeface="Times New Roman" panose="02020603050405020304" pitchFamily="18" charset="0"/>
              </a:rPr>
              <a:t> </a:t>
            </a:r>
            <a:r>
              <a:rPr lang="ru-RU" sz="1800" dirty="0" err="1">
                <a:latin typeface="Times New Roman" panose="02020603050405020304" pitchFamily="18" charset="0"/>
                <a:cs typeface="Times New Roman" panose="02020603050405020304" pitchFamily="18" charset="0"/>
              </a:rPr>
              <a:t>всіх</a:t>
            </a:r>
            <a:r>
              <a:rPr lang="ru-RU" sz="1800" dirty="0">
                <a:latin typeface="Times New Roman" panose="02020603050405020304" pitchFamily="18" charset="0"/>
                <a:cs typeface="Times New Roman" panose="02020603050405020304" pitchFamily="18" charset="0"/>
              </a:rPr>
              <a:t> </a:t>
            </a:r>
            <a:r>
              <a:rPr lang="ru-RU" sz="1800" dirty="0" err="1">
                <a:latin typeface="Times New Roman" panose="02020603050405020304" pitchFamily="18" charset="0"/>
                <a:cs typeface="Times New Roman" panose="02020603050405020304" pitchFamily="18" charset="0"/>
              </a:rPr>
              <a:t>значень</a:t>
            </a:r>
            <a:r>
              <a:rPr lang="ru-RU" sz="1800" dirty="0">
                <a:latin typeface="Times New Roman" panose="02020603050405020304" pitchFamily="18" charset="0"/>
                <a:cs typeface="Times New Roman" panose="02020603050405020304" pitchFamily="18" charset="0"/>
              </a:rPr>
              <a:t>.</a:t>
            </a:r>
            <a:endParaRPr lang="uk-UA" sz="1800" dirty="0">
              <a:latin typeface="Times New Roman" panose="02020603050405020304" pitchFamily="18" charset="0"/>
              <a:cs typeface="Times New Roman" panose="02020603050405020304" pitchFamily="18" charset="0"/>
            </a:endParaRPr>
          </a:p>
          <a:p>
            <a:pPr marL="0" indent="0">
              <a:buNone/>
            </a:pPr>
            <a:endParaRPr lang="uk-UA" sz="2400" dirty="0">
              <a:latin typeface="Times New Roman" panose="02020603050405020304" pitchFamily="18" charset="0"/>
              <a:cs typeface="Times New Roman" panose="02020603050405020304" pitchFamily="18" charset="0"/>
            </a:endParaRPr>
          </a:p>
          <a:p>
            <a:pPr marL="0" indent="0">
              <a:buNone/>
            </a:pPr>
            <a:endParaRPr lang="ru-RU" sz="2400" dirty="0">
              <a:latin typeface="Times New Roman" panose="02020603050405020304" pitchFamily="18" charset="0"/>
              <a:cs typeface="Times New Roman" panose="02020603050405020304" pitchFamily="18" charset="0"/>
            </a:endParaRPr>
          </a:p>
          <a:p>
            <a:pPr marL="0" indent="0">
              <a:buNone/>
            </a:pPr>
            <a:endParaRPr lang="uk-UA" dirty="0">
              <a:latin typeface="Times New Roman" panose="02020603050405020304" pitchFamily="18" charset="0"/>
              <a:cs typeface="Times New Roman" panose="02020603050405020304" pitchFamily="18" charset="0"/>
            </a:endParaRPr>
          </a:p>
        </p:txBody>
      </p:sp>
      <p:graphicFrame>
        <p:nvGraphicFramePr>
          <p:cNvPr id="4" name="Таблица 3"/>
          <p:cNvGraphicFramePr>
            <a:graphicFrameLocks noGrp="1"/>
          </p:cNvGraphicFramePr>
          <p:nvPr>
            <p:extLst>
              <p:ext uri="{D42A27DB-BD31-4B8C-83A1-F6EECF244321}">
                <p14:modId xmlns:p14="http://schemas.microsoft.com/office/powerpoint/2010/main" val="2003357013"/>
              </p:ext>
            </p:extLst>
          </p:nvPr>
        </p:nvGraphicFramePr>
        <p:xfrm>
          <a:off x="1836691" y="2805346"/>
          <a:ext cx="8017522" cy="3551064"/>
        </p:xfrm>
        <a:graphic>
          <a:graphicData uri="http://schemas.openxmlformats.org/drawingml/2006/table">
            <a:tbl>
              <a:tblPr firstRow="1" bandRow="1">
                <a:tableStyleId>{5C22544A-7EE6-4342-B048-85BDC9FD1C3A}</a:tableStyleId>
              </a:tblPr>
              <a:tblGrid>
                <a:gridCol w="4102470">
                  <a:extLst>
                    <a:ext uri="{9D8B030D-6E8A-4147-A177-3AD203B41FA5}">
                      <a16:colId xmlns:a16="http://schemas.microsoft.com/office/drawing/2014/main" val="20000"/>
                    </a:ext>
                  </a:extLst>
                </a:gridCol>
                <a:gridCol w="3915052">
                  <a:extLst>
                    <a:ext uri="{9D8B030D-6E8A-4147-A177-3AD203B41FA5}">
                      <a16:colId xmlns:a16="http://schemas.microsoft.com/office/drawing/2014/main" val="20001"/>
                    </a:ext>
                  </a:extLst>
                </a:gridCol>
              </a:tblGrid>
              <a:tr h="443883">
                <a:tc>
                  <a:txBody>
                    <a:bodyPr/>
                    <a:lstStyle/>
                    <a:p>
                      <a:r>
                        <a:rPr lang="uk-UA" dirty="0"/>
                        <a:t>Слово</a:t>
                      </a:r>
                    </a:p>
                  </a:txBody>
                  <a:tcPr/>
                </a:tc>
                <a:tc>
                  <a:txBody>
                    <a:bodyPr/>
                    <a:lstStyle/>
                    <a:p>
                      <a:r>
                        <a:rPr lang="uk-UA" dirty="0"/>
                        <a:t>Тональність</a:t>
                      </a:r>
                    </a:p>
                  </a:txBody>
                  <a:tcPr/>
                </a:tc>
                <a:extLst>
                  <a:ext uri="{0D108BD9-81ED-4DB2-BD59-A6C34878D82A}">
                    <a16:rowId xmlns:a16="http://schemas.microsoft.com/office/drawing/2014/main" val="10000"/>
                  </a:ext>
                </a:extLst>
              </a:tr>
              <a:tr h="443883">
                <a:tc>
                  <a:txBody>
                    <a:bodyPr/>
                    <a:lstStyle/>
                    <a:p>
                      <a:r>
                        <a:rPr lang="uk-UA" dirty="0"/>
                        <a:t>бадьорий</a:t>
                      </a:r>
                    </a:p>
                  </a:txBody>
                  <a:tcPr/>
                </a:tc>
                <a:tc>
                  <a:txBody>
                    <a:bodyPr/>
                    <a:lstStyle/>
                    <a:p>
                      <a:r>
                        <a:rPr lang="uk-UA" dirty="0"/>
                        <a:t>1</a:t>
                      </a:r>
                    </a:p>
                  </a:txBody>
                  <a:tcPr/>
                </a:tc>
                <a:extLst>
                  <a:ext uri="{0D108BD9-81ED-4DB2-BD59-A6C34878D82A}">
                    <a16:rowId xmlns:a16="http://schemas.microsoft.com/office/drawing/2014/main" val="10001"/>
                  </a:ext>
                </a:extLst>
              </a:tr>
              <a:tr h="443883">
                <a:tc>
                  <a:txBody>
                    <a:bodyPr/>
                    <a:lstStyle/>
                    <a:p>
                      <a:r>
                        <a:rPr lang="uk-UA" dirty="0"/>
                        <a:t>аварія</a:t>
                      </a:r>
                    </a:p>
                  </a:txBody>
                  <a:tcPr/>
                </a:tc>
                <a:tc>
                  <a:txBody>
                    <a:bodyPr/>
                    <a:lstStyle/>
                    <a:p>
                      <a:r>
                        <a:rPr lang="uk-UA" dirty="0"/>
                        <a:t>-2</a:t>
                      </a:r>
                    </a:p>
                  </a:txBody>
                  <a:tcPr/>
                </a:tc>
                <a:extLst>
                  <a:ext uri="{0D108BD9-81ED-4DB2-BD59-A6C34878D82A}">
                    <a16:rowId xmlns:a16="http://schemas.microsoft.com/office/drawing/2014/main" val="10002"/>
                  </a:ext>
                </a:extLst>
              </a:tr>
              <a:tr h="443883">
                <a:tc>
                  <a:txBody>
                    <a:bodyPr/>
                    <a:lstStyle/>
                    <a:p>
                      <a:r>
                        <a:rPr lang="uk-UA" dirty="0"/>
                        <a:t>безцінний</a:t>
                      </a:r>
                    </a:p>
                  </a:txBody>
                  <a:tcPr/>
                </a:tc>
                <a:tc>
                  <a:txBody>
                    <a:bodyPr/>
                    <a:lstStyle/>
                    <a:p>
                      <a:r>
                        <a:rPr lang="uk-UA" dirty="0"/>
                        <a:t>2</a:t>
                      </a:r>
                    </a:p>
                  </a:txBody>
                  <a:tcPr/>
                </a:tc>
                <a:extLst>
                  <a:ext uri="{0D108BD9-81ED-4DB2-BD59-A6C34878D82A}">
                    <a16:rowId xmlns:a16="http://schemas.microsoft.com/office/drawing/2014/main" val="10003"/>
                  </a:ext>
                </a:extLst>
              </a:tr>
              <a:tr h="443883">
                <a:tc>
                  <a:txBody>
                    <a:bodyPr/>
                    <a:lstStyle/>
                    <a:p>
                      <a:r>
                        <a:rPr lang="uk-UA" sz="1800" b="0" i="0" kern="1200" dirty="0">
                          <a:solidFill>
                            <a:schemeClr val="dk1"/>
                          </a:solidFill>
                          <a:effectLst/>
                          <a:latin typeface="+mn-lt"/>
                          <a:ea typeface="+mn-ea"/>
                          <a:cs typeface="+mn-cs"/>
                        </a:rPr>
                        <a:t>багатомільйонний</a:t>
                      </a:r>
                      <a:endParaRPr lang="uk-UA" dirty="0"/>
                    </a:p>
                  </a:txBody>
                  <a:tcPr/>
                </a:tc>
                <a:tc>
                  <a:txBody>
                    <a:bodyPr/>
                    <a:lstStyle/>
                    <a:p>
                      <a:r>
                        <a:rPr lang="uk-UA" dirty="0"/>
                        <a:t>-1</a:t>
                      </a:r>
                    </a:p>
                  </a:txBody>
                  <a:tcPr/>
                </a:tc>
                <a:extLst>
                  <a:ext uri="{0D108BD9-81ED-4DB2-BD59-A6C34878D82A}">
                    <a16:rowId xmlns:a16="http://schemas.microsoft.com/office/drawing/2014/main" val="10004"/>
                  </a:ext>
                </a:extLst>
              </a:tr>
              <a:tr h="443883">
                <a:tc>
                  <a:txBody>
                    <a:bodyPr/>
                    <a:lstStyle/>
                    <a:p>
                      <a:r>
                        <a:rPr lang="uk-UA" dirty="0"/>
                        <a:t>афганський</a:t>
                      </a:r>
                    </a:p>
                  </a:txBody>
                  <a:tcPr/>
                </a:tc>
                <a:tc>
                  <a:txBody>
                    <a:bodyPr/>
                    <a:lstStyle/>
                    <a:p>
                      <a:r>
                        <a:rPr lang="uk-UA" dirty="0"/>
                        <a:t>-1</a:t>
                      </a:r>
                    </a:p>
                  </a:txBody>
                  <a:tcPr/>
                </a:tc>
                <a:extLst>
                  <a:ext uri="{0D108BD9-81ED-4DB2-BD59-A6C34878D82A}">
                    <a16:rowId xmlns:a16="http://schemas.microsoft.com/office/drawing/2014/main" val="10005"/>
                  </a:ext>
                </a:extLst>
              </a:tr>
              <a:tr h="443883">
                <a:tc>
                  <a:txBody>
                    <a:bodyPr/>
                    <a:lstStyle/>
                    <a:p>
                      <a:r>
                        <a:rPr lang="uk-UA" dirty="0"/>
                        <a:t>волонтер</a:t>
                      </a:r>
                    </a:p>
                  </a:txBody>
                  <a:tcPr/>
                </a:tc>
                <a:tc>
                  <a:txBody>
                    <a:bodyPr/>
                    <a:lstStyle/>
                    <a:p>
                      <a:r>
                        <a:rPr lang="uk-UA" dirty="0"/>
                        <a:t>1</a:t>
                      </a:r>
                    </a:p>
                  </a:txBody>
                  <a:tcPr/>
                </a:tc>
                <a:extLst>
                  <a:ext uri="{0D108BD9-81ED-4DB2-BD59-A6C34878D82A}">
                    <a16:rowId xmlns:a16="http://schemas.microsoft.com/office/drawing/2014/main" val="10006"/>
                  </a:ext>
                </a:extLst>
              </a:tr>
              <a:tr h="443883">
                <a:tc>
                  <a:txBody>
                    <a:bodyPr/>
                    <a:lstStyle/>
                    <a:p>
                      <a:r>
                        <a:rPr lang="uk-UA" dirty="0"/>
                        <a:t>гарний</a:t>
                      </a:r>
                    </a:p>
                  </a:txBody>
                  <a:tcPr/>
                </a:tc>
                <a:tc>
                  <a:txBody>
                    <a:bodyPr/>
                    <a:lstStyle/>
                    <a:p>
                      <a:r>
                        <a:rPr lang="uk-UA" dirty="0"/>
                        <a:t>2</a:t>
                      </a:r>
                    </a:p>
                  </a:txBody>
                  <a:tcPr/>
                </a:tc>
                <a:extLst>
                  <a:ext uri="{0D108BD9-81ED-4DB2-BD59-A6C34878D82A}">
                    <a16:rowId xmlns:a16="http://schemas.microsoft.com/office/drawing/2014/main" val="10007"/>
                  </a:ext>
                </a:extLst>
              </a:tr>
            </a:tbl>
          </a:graphicData>
        </a:graphic>
      </p:graphicFrame>
    </p:spTree>
    <p:extLst>
      <p:ext uri="{BB962C8B-B14F-4D97-AF65-F5344CB8AC3E}">
        <p14:creationId xmlns:p14="http://schemas.microsoft.com/office/powerpoint/2010/main" val="3654521183"/>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773</TotalTime>
  <Words>3129</Words>
  <Application>Microsoft Office PowerPoint</Application>
  <PresentationFormat>Широкий екран</PresentationFormat>
  <Paragraphs>162</Paragraphs>
  <Slides>24</Slides>
  <Notes>0</Notes>
  <HiddenSlides>0</HiddenSlides>
  <MMClips>0</MMClips>
  <ScaleCrop>false</ScaleCrop>
  <HeadingPairs>
    <vt:vector size="6" baseType="variant">
      <vt:variant>
        <vt:lpstr>Використані шрифти</vt:lpstr>
      </vt:variant>
      <vt:variant>
        <vt:i4>5</vt:i4>
      </vt:variant>
      <vt:variant>
        <vt:lpstr>Тема</vt:lpstr>
      </vt:variant>
      <vt:variant>
        <vt:i4>1</vt:i4>
      </vt:variant>
      <vt:variant>
        <vt:lpstr>Заголовки слайдів</vt:lpstr>
      </vt:variant>
      <vt:variant>
        <vt:i4>24</vt:i4>
      </vt:variant>
    </vt:vector>
  </HeadingPairs>
  <TitlesOfParts>
    <vt:vector size="30" baseType="lpstr">
      <vt:lpstr>Arial</vt:lpstr>
      <vt:lpstr>Calibri</vt:lpstr>
      <vt:lpstr>Calibri Light</vt:lpstr>
      <vt:lpstr>Times New Roman</vt:lpstr>
      <vt:lpstr>Wingdings</vt:lpstr>
      <vt:lpstr>Тема Office</vt:lpstr>
      <vt:lpstr>Аналіз тональності</vt:lpstr>
      <vt:lpstr>Практичне використання аналізу тональності</vt:lpstr>
      <vt:lpstr>Презентація PowerPoint</vt:lpstr>
      <vt:lpstr>Автоматичний аналіз тональності</vt:lpstr>
      <vt:lpstr>Презентація PowerPoint</vt:lpstr>
      <vt:lpstr>Підходи до аналізу тональності:</vt:lpstr>
      <vt:lpstr>Методи, засновані на правилах і словниках</vt:lpstr>
      <vt:lpstr>Метод заснований на правилах </vt:lpstr>
      <vt:lpstr>Метод заснований на  словниках</vt:lpstr>
      <vt:lpstr>Презентація PowerPoint</vt:lpstr>
      <vt:lpstr> Тональний словник української мови </vt:lpstr>
      <vt:lpstr> Машинне навчання з вчителем </vt:lpstr>
      <vt:lpstr>Кількість класів</vt:lpstr>
      <vt:lpstr>Вибір ознак</vt:lpstr>
      <vt:lpstr>Зважений вектор</vt:lpstr>
      <vt:lpstr>Метод дельта TF-IDF</vt:lpstr>
      <vt:lpstr>Приклад</vt:lpstr>
      <vt:lpstr> Машинне навчання без вчителя </vt:lpstr>
      <vt:lpstr>Порівняння</vt:lpstr>
      <vt:lpstr>Приклад</vt:lpstr>
      <vt:lpstr>Презентація PowerPoint</vt:lpstr>
      <vt:lpstr>Презентація PowerPoint</vt:lpstr>
      <vt:lpstr>Презентація PowerPoint</vt:lpstr>
      <vt:lpstr>Висновок</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Аналіз тональності</dc:title>
  <dc:creator>Admin</dc:creator>
  <cp:lastModifiedBy>Oksana Okunkova</cp:lastModifiedBy>
  <cp:revision>39</cp:revision>
  <dcterms:created xsi:type="dcterms:W3CDTF">2022-11-29T16:01:48Z</dcterms:created>
  <dcterms:modified xsi:type="dcterms:W3CDTF">2025-11-14T11:19:55Z</dcterms:modified>
</cp:coreProperties>
</file>