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SemiBold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3FE703-E55C-4BC1-8DD1-994BBF018D6D}">
  <a:tblStyle styleId="{EE3FE703-E55C-4BC1-8DD1-994BBF018D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3146"/>
            <a:ext cx="12192000" cy="644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131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14300" y="76200"/>
            <a:ext cx="1485900" cy="25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1704975" y="0"/>
            <a:ext cx="9525" cy="4036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828800" y="76200"/>
            <a:ext cx="8153400" cy="25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5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МІНІСТЕРСТВО ОСВІТИ І НАУКИ УКРАЇНИ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ДЕРЖАВНИЙ УНІВЕРСИТЕТ «ЖИТОМИРСЬКА ПОЛІТЕХНІКА»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0086975" y="0"/>
            <a:ext cx="9525" cy="4036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0210800" y="76200"/>
            <a:ext cx="1866900" cy="25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5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Ф-23.07-05.01/103.00.1/Б/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ОК 29-2-2025 | Арк 25/1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5619750" y="2124967"/>
            <a:ext cx="952500" cy="5715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575434" y="2372617"/>
            <a:ext cx="904113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ОСНОВИ ЗЕМЛЕУСТРОЮ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172075" y="4784228"/>
            <a:ext cx="18478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Житомир, 2025-2026 н.р.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4C8DB-F689-A42F-5721-789D294A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522654"/>
            <a:ext cx="7772400" cy="340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C8B39-6C6F-5773-5801-0AF2CB93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85" y="4181720"/>
            <a:ext cx="7772400" cy="2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/>
          <p:nvPr/>
        </p:nvSpPr>
        <p:spPr>
          <a:xfrm>
            <a:off x="571500" y="1252686"/>
            <a:ext cx="952500" cy="5715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571500" y="1500336"/>
            <a:ext cx="52006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Індивідуальні</a:t>
            </a:r>
            <a:r>
              <a:rPr lang="en-US" sz="300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strike="noStrike" cap="none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завдання</a:t>
            </a:r>
            <a:endParaRPr dirty="0"/>
          </a:p>
        </p:txBody>
      </p:sp>
      <p:sp>
        <p:nvSpPr>
          <p:cNvPr id="275" name="Google Shape;275;p22"/>
          <p:cNvSpPr txBox="1"/>
          <p:nvPr/>
        </p:nvSpPr>
        <p:spPr>
          <a:xfrm>
            <a:off x="571500" y="2443311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Студенти можуть обрати один із форматів виконання: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571500" y="5243363"/>
            <a:ext cx="49530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E7D32"/>
                </a:solidFill>
                <a:latin typeface="Open Sans"/>
                <a:ea typeface="Open Sans"/>
                <a:cs typeface="Open Sans"/>
                <a:sym typeface="Open Sans"/>
              </a:rPr>
              <a:t>Максимальна оцінка: 6 балів.</a:t>
            </a: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952500" y="3348186"/>
            <a:ext cx="4572000" cy="50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Есе (Завдання 1):</a:t>
            </a: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Аналіз ролі землеустрою в сталому розвитку або цифровізація галузі.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952500" y="3997672"/>
            <a:ext cx="4572000" cy="75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Презентація (Завдання 2):</a:t>
            </a: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Історія розвитку землеустрою, геодезичне забезпечення або правові основи.</a:t>
            </a:r>
            <a:endParaRPr/>
          </a:p>
        </p:txBody>
      </p:sp>
      <p:pic>
        <p:nvPicPr>
          <p:cNvPr id="279" name="Google Shape;27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348186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997672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ІНФОРМАЦІЙНІ РЕСУРСИ</a:t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89" name="Google Shape;289;p23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Ресурси</a:t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25/25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571500" y="3254722"/>
            <a:ext cx="56007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Нормативна база: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6286500" y="3254722"/>
            <a:ext cx="56007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Онлайн ресурси: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952500" y="3616672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Земельний Кодекс України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952500" y="4012852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ЗУ «Про землеустрій»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952500" y="4409033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ЗУ «Про охорону земель»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6667500" y="3616672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learn.ztu.edu.ua (Освітній портал)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6667500" y="4012852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land.gov.ua (Держгеокадастр)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6667500" y="4409033"/>
            <a:ext cx="495300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e.land.gov.ua (Електронні сервіси)</a:t>
            </a:r>
            <a:endParaRPr/>
          </a:p>
        </p:txBody>
      </p:sp>
      <p:pic>
        <p:nvPicPr>
          <p:cNvPr id="301" name="Google Shape;30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61667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01285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409033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361667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401285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4409033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225" y="4149030"/>
            <a:ext cx="19145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50" y="4149030"/>
            <a:ext cx="2486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Контакти</a:t>
            </a: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25/25</a:t>
            </a:r>
            <a:endParaRPr/>
          </a:p>
        </p:txBody>
      </p:sp>
      <p:pic>
        <p:nvPicPr>
          <p:cNvPr id="319" name="Google Shape;319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9750" y="100578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4"/>
          <p:cNvSpPr txBox="1"/>
          <p:nvPr/>
        </p:nvSpPr>
        <p:spPr>
          <a:xfrm>
            <a:off x="3870721" y="2244030"/>
            <a:ext cx="4450556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ЗАПИТАННЯ?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3348037" y="3358455"/>
            <a:ext cx="5495925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Дякуємо за увагу до курсу «Основи землеустрою»</a:t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4105275" y="5634930"/>
            <a:ext cx="39814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© Державний університет «Житомирська політехніка», 2025</a:t>
            </a:r>
            <a:endParaRPr/>
          </a:p>
        </p:txBody>
      </p:sp>
      <p:sp>
        <p:nvSpPr>
          <p:cNvPr id="323" name="Google Shape;323;p24"/>
          <p:cNvSpPr txBox="1"/>
          <p:nvPr/>
        </p:nvSpPr>
        <p:spPr>
          <a:xfrm>
            <a:off x="3905250" y="4501455"/>
            <a:ext cx="151447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Веб-сайт: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ztu.edu.ua</a:t>
            </a:r>
            <a:endParaRPr/>
          </a:p>
        </p:txBody>
      </p:sp>
      <p:sp>
        <p:nvSpPr>
          <p:cNvPr id="324" name="Google Shape;324;p24"/>
          <p:cNvSpPr txBox="1"/>
          <p:nvPr/>
        </p:nvSpPr>
        <p:spPr>
          <a:xfrm>
            <a:off x="6200775" y="4501455"/>
            <a:ext cx="208597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Адреса: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вул. Чуднівська, 103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/>
          <p:nvPr/>
        </p:nvSpPr>
        <p:spPr>
          <a:xfrm>
            <a:off x="1524000" y="1143000"/>
            <a:ext cx="100012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IMAGE SOURCES</a:t>
            </a: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952500" y="762000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65283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/>
        </p:nvSpPr>
        <p:spPr>
          <a:xfrm>
            <a:off x="2238375" y="3676650"/>
            <a:ext cx="88106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https://www.sundersurveying.com/wp-content/uploads/2022/08/WhatsApp-Image-2024-05-07-at-7.32.06-AM-1.jpeg</a:t>
            </a:r>
            <a:endParaRPr/>
          </a:p>
        </p:txBody>
      </p:sp>
      <p:sp>
        <p:nvSpPr>
          <p:cNvPr id="333" name="Google Shape;333;p25"/>
          <p:cNvSpPr txBox="1"/>
          <p:nvPr/>
        </p:nvSpPr>
        <p:spPr>
          <a:xfrm>
            <a:off x="2238375" y="3895725"/>
            <a:ext cx="881062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www.sundersurveying.com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67855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РОЗРОБНИКИ ПРОГРАМИ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Система управління якістю ДСТУ ISO 9001:2015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Зміни 0 | Випуск 2 | Арк 25/2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476750" y="2978497"/>
            <a:ext cx="7500937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Провідні фахівці: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4857750" y="3540472"/>
            <a:ext cx="6762750" cy="50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Вікторія МЕЛЬНИК-ШАМРАЙ</a:t>
            </a: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к.с.-г.н., доцент кафедри екології та природоохоронних технологій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4857750" y="4189958"/>
            <a:ext cx="6762750" cy="2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Лариса ШЕВЧУК</a:t>
            </a:r>
            <a:r>
              <a:rPr lang="en-US" sz="14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д.б.н., професор кафедри наук про Землю</a:t>
            </a:r>
            <a:endParaRPr/>
          </a:p>
        </p:txBody>
      </p:sp>
      <p:pic>
        <p:nvPicPr>
          <p:cNvPr id="113" name="Google Shape;113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750" y="354047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750" y="4189958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ХАРАКТЕРИСТИКА ДИСЦИПЛІНИ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Опис навчальної дисципліни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Випуск 2 | Арк 25/3</a:t>
            </a:r>
            <a:endParaRPr/>
          </a:p>
        </p:txBody>
      </p:sp>
      <p:graphicFrame>
        <p:nvGraphicFramePr>
          <p:cNvPr id="127" name="Google Shape;127;p15"/>
          <p:cNvGraphicFramePr/>
          <p:nvPr/>
        </p:nvGraphicFramePr>
        <p:xfrm>
          <a:off x="571500" y="2277367"/>
          <a:ext cx="11039475" cy="3152725"/>
        </p:xfrm>
        <a:graphic>
          <a:graphicData uri="http://schemas.openxmlformats.org/drawingml/2006/table">
            <a:tbl>
              <a:tblPr firstRow="1" bandRow="1">
                <a:noFill/>
                <a:tableStyleId>{EE3FE703-E55C-4BC1-8DD1-994BBF018D6D}</a:tableStyleId>
              </a:tblPr>
              <a:tblGrid>
                <a:gridCol w="61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33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Показник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33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Значення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Кількість кредитів /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ECTS / 120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Рік підготовки /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2-й рік / 4-й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Лекції / Практичні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 год / 32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Самостійна робота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Вид контролю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Екзамен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8" name="Google Shape;128;p15"/>
          <p:cNvSpPr txBox="1"/>
          <p:nvPr/>
        </p:nvSpPr>
        <p:spPr>
          <a:xfrm>
            <a:off x="571500" y="5620642"/>
            <a:ext cx="110490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Аудиторні заняття: 53% | Самостійна робота: 47%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839342"/>
            <a:ext cx="3492549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799" y="2839342"/>
            <a:ext cx="3492549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99" y="2839342"/>
            <a:ext cx="3492549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ЦІЛІ НАВЧАЛЬНОГО КУРСУ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Мета та завдання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25/4</a:t>
            </a:r>
            <a:endParaRPr/>
          </a:p>
        </p:txBody>
      </p:sp>
      <p:pic>
        <p:nvPicPr>
          <p:cNvPr id="144" name="Google Shape;144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313461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794225" y="3782317"/>
            <a:ext cx="3047099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Охорона земель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866775" y="4153792"/>
            <a:ext cx="2901999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Оволодіння методами раціонального використання та захисту земельних ресурсів від деградації.</a:t>
            </a:r>
            <a:endParaRPr/>
          </a:p>
        </p:txBody>
      </p:sp>
      <p:pic>
        <p:nvPicPr>
          <p:cNvPr id="147" name="Google Shape;147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313461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4572524" y="3782317"/>
            <a:ext cx="3047099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Регулювання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4645074" y="4153792"/>
            <a:ext cx="2901999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Вивчення нормативно-правової бази та механізмів управління земельними відносинами в Україні.</a:t>
            </a:r>
            <a:endParaRPr/>
          </a:p>
        </p:txBody>
      </p:sp>
      <p:pic>
        <p:nvPicPr>
          <p:cNvPr id="150" name="Google Shape;150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4274" y="3134617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8350824" y="3782317"/>
            <a:ext cx="3047099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Кадастр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8423374" y="4153792"/>
            <a:ext cx="2901999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Формування практичних навичок ведення обліку земель та економічної оцінки ділянок.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674691"/>
            <a:ext cx="11049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ФАХОВІ КОМПЕТЕНТНОСТІ</a:t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Компетентності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25/6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762000" y="5017591"/>
            <a:ext cx="106680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Здатність розв'язувати складні спеціалізовані задачі у предметній області наук про Землю.</a:t>
            </a:r>
            <a:endParaRPr/>
          </a:p>
        </p:txBody>
      </p:sp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651819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04800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4418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840360"/>
            <a:ext cx="2095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0F8A4-11EF-7275-6D74-406FB41E522D}"/>
              </a:ext>
            </a:extLst>
          </p:cNvPr>
          <p:cNvSpPr txBox="1"/>
          <p:nvPr/>
        </p:nvSpPr>
        <p:spPr>
          <a:xfrm>
            <a:off x="781050" y="1852246"/>
            <a:ext cx="76712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К03.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К09.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К16.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геосфер.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К18.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синтезу і 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К22.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геосферах,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К23.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535"/>
            <a:ext cx="12192000" cy="65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Змістові модулі</a:t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25/7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1855469" y="3927127"/>
            <a:ext cx="848106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ПРОГРАМА НАВЧАННЯ</a:t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5619750" y="4860577"/>
            <a:ext cx="952500" cy="5715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209925" y="5336827"/>
            <a:ext cx="57721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Детальний огляд структури змістових модулів курсу</a:t>
            </a:r>
            <a:endParaRPr/>
          </a:p>
        </p:txBody>
      </p:sp>
      <p:pic>
        <p:nvPicPr>
          <p:cNvPr id="189" name="Google Shape;18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375" y="1260127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121372"/>
            <a:ext cx="5334000" cy="18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3121372"/>
            <a:ext cx="5334000" cy="18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ТЕОРЕТИЧНІ ОСНОВИ</a:t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Модулі 1 та 2</a:t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25/7-8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857250" y="3407122"/>
            <a:ext cx="50006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2E7D32"/>
                </a:solidFill>
                <a:latin typeface="Montserrat"/>
                <a:ea typeface="Montserrat"/>
                <a:cs typeface="Montserrat"/>
                <a:sym typeface="Montserrat"/>
              </a:rPr>
              <a:t>ЗМ 1. Передумови розвитку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6572250" y="3407122"/>
            <a:ext cx="50006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565C0"/>
                </a:solidFill>
                <a:latin typeface="Montserrat"/>
                <a:ea typeface="Montserrat"/>
                <a:cs typeface="Montserrat"/>
                <a:sym typeface="Montserrat"/>
              </a:rPr>
              <a:t>ЗМ 2. Наукові основи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1181100" y="377669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1238250" y="377859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Земля як об'єкт суспільних відносин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1181100" y="402047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1238250" y="402237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Право власності та земельні ділянки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1181100" y="4264253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1238250" y="4266158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Законодавство у галузі охорони ґрунтів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6896100" y="377669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6953250" y="377859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Земельний устрій та реформи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6896100" y="402047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6953250" y="402237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Види і форми землеустрою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6896100" y="4264253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6953250" y="4266158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Державний земельний кадастр та земельний фонд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121372"/>
            <a:ext cx="5334000" cy="18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3121372"/>
            <a:ext cx="5334000" cy="18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ОРГАНІЗАЦІЯ ТА РІВНІ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Модулі 3 та 4</a:t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25/9-10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857250" y="3407122"/>
            <a:ext cx="50006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EF6C00"/>
                </a:solidFill>
                <a:latin typeface="Montserrat"/>
                <a:ea typeface="Montserrat"/>
                <a:cs typeface="Montserrat"/>
                <a:sym typeface="Montserrat"/>
              </a:rPr>
              <a:t>ЗМ 3. Організація робіт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6572250" y="3407122"/>
            <a:ext cx="50006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7B1FA2"/>
                </a:solidFill>
                <a:latin typeface="Montserrat"/>
                <a:ea typeface="Montserrat"/>
                <a:cs typeface="Montserrat"/>
                <a:sym typeface="Montserrat"/>
              </a:rPr>
              <a:t>ЗМ 4. Рівні землеустрою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1181100" y="377669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1238250" y="377859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Районування та класифікація земель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1181100" y="402047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1238250" y="402237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Обстежувальні та вишукувальні роботи</a:t>
            </a: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1181100" y="4264253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1238250" y="4266158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Грошова та економічна оцінка земель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6896100" y="377669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6953250" y="377859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Національний та регіональний рівні</a:t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6896100" y="4020472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6953250" y="4022377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Проектна документація на місцевому рівні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6896100" y="4264253"/>
            <a:ext cx="571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6953250" y="4266158"/>
            <a:ext cx="438150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Управління та контроль системою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8753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/>
          <p:nvPr/>
        </p:nvSpPr>
        <p:spPr>
          <a:xfrm>
            <a:off x="952500" y="859035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ОЦІНЮВАННЯ</a:t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381000" y="478035"/>
            <a:ext cx="95250" cy="923925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14300" y="76200"/>
            <a:ext cx="1485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1704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1828800" y="76200"/>
            <a:ext cx="81534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Оцінювання</a:t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10086975" y="0"/>
            <a:ext cx="9525" cy="2780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10210800" y="76200"/>
            <a:ext cx="1866900" cy="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Арк 25/17</a:t>
            </a:r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3838575" y="3644205"/>
            <a:ext cx="32385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571500" y="3187005"/>
            <a:ext cx="26955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2E7D32"/>
                </a:solidFill>
                <a:latin typeface="Open Sans"/>
                <a:ea typeface="Open Sans"/>
                <a:cs typeface="Open Sans"/>
                <a:sym typeface="Open Sans"/>
              </a:rPr>
              <a:t>60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571500" y="4520505"/>
            <a:ext cx="26955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Open Sans"/>
                <a:ea typeface="Open Sans"/>
                <a:cs typeface="Open Sans"/>
                <a:sym typeface="Open Sans"/>
              </a:rPr>
              <a:t>Поточний контроль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4733925" y="3187005"/>
            <a:ext cx="290512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2E7D32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4733925" y="4520505"/>
            <a:ext cx="29051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Open Sans"/>
                <a:ea typeface="Open Sans"/>
                <a:cs typeface="Open Sans"/>
                <a:sym typeface="Open Sans"/>
              </a:rPr>
              <a:t>Модульний контроль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8610600" y="4582417"/>
            <a:ext cx="2857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Разом: 100 балів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607</Words>
  <Application>Microsoft Macintosh PowerPoint</Application>
  <PresentationFormat>Widescreen</PresentationFormat>
  <Paragraphs>134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Open Sans</vt:lpstr>
      <vt:lpstr>Open Sans SemiBold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2026-02-05T16:33:25Z</dcterms:modified>
</cp:coreProperties>
</file>