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68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Montserrat" pitchFamily="2" charset="77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  <p:embeddedFont>
      <p:font typeface="Open Sans SemiBold" panose="020F050202020403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E3FE703-E55C-4BC1-8DD1-994BBF018D6D}">
  <a:tblStyle styleId="{EE3FE703-E55C-4BC1-8DD1-994BBF018D6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1"/>
  </p:normalViewPr>
  <p:slideViewPr>
    <p:cSldViewPr snapToGrid="0">
      <p:cViewPr varScale="1">
        <p:scale>
          <a:sx n="109" d="100"/>
          <a:sy n="109" d="100"/>
        </p:scale>
        <p:origin x="68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13146"/>
            <a:ext cx="12192000" cy="6444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41314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114300" y="76200"/>
            <a:ext cx="1485900" cy="251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87" name="Google Shape;87;p13"/>
          <p:cNvSpPr/>
          <p:nvPr/>
        </p:nvSpPr>
        <p:spPr>
          <a:xfrm>
            <a:off x="1704975" y="0"/>
            <a:ext cx="9525" cy="40362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1828800" y="76200"/>
            <a:ext cx="8153400" cy="251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54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МІНІСТЕРСТВО ОСВІТИ І НАУКИ УКРАЇНИ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ДЕРЖАВНИЙ УНІВЕРСИТЕТ «ЖИТОМИРСЬКА ПОЛІТЕХНІКА»</a:t>
            </a:r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10086975" y="0"/>
            <a:ext cx="9525" cy="40362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10210800" y="76200"/>
            <a:ext cx="1866900" cy="251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54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Ф-23.07-05.01/103.00.1/Б/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ОК 29-2-2025 | Арк 25/1</a:t>
            </a:r>
            <a:endParaRPr/>
          </a:p>
        </p:txBody>
      </p:sp>
      <p:sp>
        <p:nvSpPr>
          <p:cNvPr id="91" name="Google Shape;91;p13"/>
          <p:cNvSpPr/>
          <p:nvPr/>
        </p:nvSpPr>
        <p:spPr>
          <a:xfrm>
            <a:off x="5619750" y="2124967"/>
            <a:ext cx="952500" cy="5715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1575434" y="2372617"/>
            <a:ext cx="904113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ОСНОВИ ЗЕМЛЕУСТРОЮ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5172075" y="4784228"/>
            <a:ext cx="184785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Житомир, 2025-2026 н.р.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B4C8DB-F689-A42F-5721-789D294AB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350" y="522654"/>
            <a:ext cx="7772400" cy="34023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2C8B39-6C6F-5773-5801-0AF2CB93C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7285" y="4181720"/>
            <a:ext cx="7772400" cy="22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1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2"/>
          <p:cNvSpPr/>
          <p:nvPr/>
        </p:nvSpPr>
        <p:spPr>
          <a:xfrm>
            <a:off x="571500" y="1252686"/>
            <a:ext cx="952500" cy="5715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2"/>
          <p:cNvSpPr txBox="1"/>
          <p:nvPr/>
        </p:nvSpPr>
        <p:spPr>
          <a:xfrm>
            <a:off x="571500" y="1500336"/>
            <a:ext cx="520065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 err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Індивідуальні</a:t>
            </a:r>
            <a:r>
              <a:rPr lang="en-US" sz="3000" b="1" i="0" u="none" strike="noStrike" cap="none" dirty="0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i="0" u="none" strike="noStrike" cap="none" dirty="0" err="1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завдання</a:t>
            </a:r>
            <a:endParaRPr dirty="0"/>
          </a:p>
        </p:txBody>
      </p:sp>
      <p:sp>
        <p:nvSpPr>
          <p:cNvPr id="275" name="Google Shape;275;p22"/>
          <p:cNvSpPr txBox="1"/>
          <p:nvPr/>
        </p:nvSpPr>
        <p:spPr>
          <a:xfrm>
            <a:off x="571500" y="2443311"/>
            <a:ext cx="4953000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Студенти можуть обрати один із форматів виконання:</a:t>
            </a:r>
            <a:endParaRPr/>
          </a:p>
        </p:txBody>
      </p:sp>
      <p:sp>
        <p:nvSpPr>
          <p:cNvPr id="276" name="Google Shape;276;p22"/>
          <p:cNvSpPr txBox="1"/>
          <p:nvPr/>
        </p:nvSpPr>
        <p:spPr>
          <a:xfrm>
            <a:off x="571500" y="5243363"/>
            <a:ext cx="495300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2E7D32"/>
                </a:solidFill>
                <a:latin typeface="Open Sans"/>
                <a:ea typeface="Open Sans"/>
                <a:cs typeface="Open Sans"/>
                <a:sym typeface="Open Sans"/>
              </a:rPr>
              <a:t>Максимальна оцінка: 6 балів.</a:t>
            </a:r>
            <a:endParaRPr/>
          </a:p>
        </p:txBody>
      </p:sp>
      <p:sp>
        <p:nvSpPr>
          <p:cNvPr id="277" name="Google Shape;277;p22"/>
          <p:cNvSpPr txBox="1"/>
          <p:nvPr/>
        </p:nvSpPr>
        <p:spPr>
          <a:xfrm>
            <a:off x="952500" y="3348186"/>
            <a:ext cx="4572000" cy="50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Есе (Завдання 1):</a:t>
            </a:r>
            <a:r>
              <a:rPr lang="en-US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Аналіз ролі землеустрою в сталому розвитку або цифровізація галузі.</a:t>
            </a:r>
            <a:endParaRPr/>
          </a:p>
        </p:txBody>
      </p:sp>
      <p:sp>
        <p:nvSpPr>
          <p:cNvPr id="278" name="Google Shape;278;p22"/>
          <p:cNvSpPr txBox="1"/>
          <p:nvPr/>
        </p:nvSpPr>
        <p:spPr>
          <a:xfrm>
            <a:off x="952500" y="3997672"/>
            <a:ext cx="4572000" cy="759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Презентація (Завдання 2):</a:t>
            </a:r>
            <a:r>
              <a:rPr lang="en-US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Історія розвитку землеустрою, геодезичне забезпечення або правові основи.</a:t>
            </a:r>
            <a:endParaRPr/>
          </a:p>
        </p:txBody>
      </p:sp>
      <p:pic>
        <p:nvPicPr>
          <p:cNvPr id="279" name="Google Shape;279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3348186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3997672"/>
            <a:ext cx="209550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28753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3"/>
          <p:cNvSpPr txBox="1"/>
          <p:nvPr/>
        </p:nvSpPr>
        <p:spPr>
          <a:xfrm>
            <a:off x="952500" y="859035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ІНФОРМАЦІЙНІ РЕСУРСИ</a:t>
            </a:r>
            <a:endParaRPr/>
          </a:p>
        </p:txBody>
      </p:sp>
      <p:sp>
        <p:nvSpPr>
          <p:cNvPr id="287" name="Google Shape;287;p23"/>
          <p:cNvSpPr/>
          <p:nvPr/>
        </p:nvSpPr>
        <p:spPr>
          <a:xfrm>
            <a:off x="381000" y="478035"/>
            <a:ext cx="95250" cy="923925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3"/>
          <p:cNvSpPr txBox="1"/>
          <p:nvPr/>
        </p:nvSpPr>
        <p:spPr>
          <a:xfrm>
            <a:off x="114300" y="76200"/>
            <a:ext cx="1485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89" name="Google Shape;289;p23"/>
          <p:cNvSpPr/>
          <p:nvPr/>
        </p:nvSpPr>
        <p:spPr>
          <a:xfrm>
            <a:off x="1704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3"/>
          <p:cNvSpPr txBox="1"/>
          <p:nvPr/>
        </p:nvSpPr>
        <p:spPr>
          <a:xfrm>
            <a:off x="1828800" y="76200"/>
            <a:ext cx="8153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Ресурси</a:t>
            </a:r>
            <a:endParaRPr/>
          </a:p>
        </p:txBody>
      </p:sp>
      <p:sp>
        <p:nvSpPr>
          <p:cNvPr id="291" name="Google Shape;291;p23"/>
          <p:cNvSpPr/>
          <p:nvPr/>
        </p:nvSpPr>
        <p:spPr>
          <a:xfrm>
            <a:off x="10086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3"/>
          <p:cNvSpPr txBox="1"/>
          <p:nvPr/>
        </p:nvSpPr>
        <p:spPr>
          <a:xfrm>
            <a:off x="10210800" y="76200"/>
            <a:ext cx="1866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25/25</a:t>
            </a:r>
            <a:endParaRPr/>
          </a:p>
        </p:txBody>
      </p:sp>
      <p:sp>
        <p:nvSpPr>
          <p:cNvPr id="293" name="Google Shape;293;p23"/>
          <p:cNvSpPr txBox="1"/>
          <p:nvPr/>
        </p:nvSpPr>
        <p:spPr>
          <a:xfrm>
            <a:off x="571500" y="3254722"/>
            <a:ext cx="560070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Нормативна база:</a:t>
            </a:r>
            <a:endParaRPr/>
          </a:p>
        </p:txBody>
      </p:sp>
      <p:sp>
        <p:nvSpPr>
          <p:cNvPr id="294" name="Google Shape;294;p23"/>
          <p:cNvSpPr txBox="1"/>
          <p:nvPr/>
        </p:nvSpPr>
        <p:spPr>
          <a:xfrm>
            <a:off x="6286500" y="3254722"/>
            <a:ext cx="560070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Онлайн ресурси:</a:t>
            </a:r>
            <a:endParaRPr/>
          </a:p>
        </p:txBody>
      </p:sp>
      <p:sp>
        <p:nvSpPr>
          <p:cNvPr id="295" name="Google Shape;295;p23"/>
          <p:cNvSpPr txBox="1"/>
          <p:nvPr/>
        </p:nvSpPr>
        <p:spPr>
          <a:xfrm>
            <a:off x="952500" y="3616672"/>
            <a:ext cx="4953000" cy="25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Земельний Кодекс України</a:t>
            </a:r>
            <a:endParaRPr/>
          </a:p>
        </p:txBody>
      </p:sp>
      <p:sp>
        <p:nvSpPr>
          <p:cNvPr id="296" name="Google Shape;296;p23"/>
          <p:cNvSpPr txBox="1"/>
          <p:nvPr/>
        </p:nvSpPr>
        <p:spPr>
          <a:xfrm>
            <a:off x="952500" y="4012852"/>
            <a:ext cx="4953000" cy="25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ЗУ «Про землеустрій»</a:t>
            </a:r>
            <a:endParaRPr/>
          </a:p>
        </p:txBody>
      </p:sp>
      <p:sp>
        <p:nvSpPr>
          <p:cNvPr id="297" name="Google Shape;297;p23"/>
          <p:cNvSpPr txBox="1"/>
          <p:nvPr/>
        </p:nvSpPr>
        <p:spPr>
          <a:xfrm>
            <a:off x="952500" y="4409033"/>
            <a:ext cx="4953000" cy="25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ЗУ «Про охорону земель»</a:t>
            </a:r>
            <a:endParaRPr/>
          </a:p>
        </p:txBody>
      </p:sp>
      <p:sp>
        <p:nvSpPr>
          <p:cNvPr id="298" name="Google Shape;298;p23"/>
          <p:cNvSpPr txBox="1"/>
          <p:nvPr/>
        </p:nvSpPr>
        <p:spPr>
          <a:xfrm>
            <a:off x="6667500" y="3616672"/>
            <a:ext cx="4953000" cy="25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learn.ztu.edu.ua (Освітній портал)</a:t>
            </a:r>
            <a:endParaRPr/>
          </a:p>
        </p:txBody>
      </p:sp>
      <p:sp>
        <p:nvSpPr>
          <p:cNvPr id="299" name="Google Shape;299;p23"/>
          <p:cNvSpPr txBox="1"/>
          <p:nvPr/>
        </p:nvSpPr>
        <p:spPr>
          <a:xfrm>
            <a:off x="6667500" y="4012852"/>
            <a:ext cx="4953000" cy="25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land.gov.ua (Держгеокадастр)</a:t>
            </a:r>
            <a:endParaRPr/>
          </a:p>
        </p:txBody>
      </p:sp>
      <p:sp>
        <p:nvSpPr>
          <p:cNvPr id="300" name="Google Shape;300;p23"/>
          <p:cNvSpPr txBox="1"/>
          <p:nvPr/>
        </p:nvSpPr>
        <p:spPr>
          <a:xfrm>
            <a:off x="6667500" y="4409033"/>
            <a:ext cx="4953000" cy="25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e.land.gov.ua (Електронні сервіси)</a:t>
            </a:r>
            <a:endParaRPr/>
          </a:p>
        </p:txBody>
      </p:sp>
      <p:pic>
        <p:nvPicPr>
          <p:cNvPr id="301" name="Google Shape;301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61667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01285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409033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361667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401285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4409033"/>
            <a:ext cx="209550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5225" y="4149030"/>
            <a:ext cx="191452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00750" y="4149030"/>
            <a:ext cx="248602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28753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24"/>
          <p:cNvSpPr txBox="1"/>
          <p:nvPr/>
        </p:nvSpPr>
        <p:spPr>
          <a:xfrm>
            <a:off x="114300" y="76200"/>
            <a:ext cx="1485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315" name="Google Shape;315;p24"/>
          <p:cNvSpPr/>
          <p:nvPr/>
        </p:nvSpPr>
        <p:spPr>
          <a:xfrm>
            <a:off x="1704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4"/>
          <p:cNvSpPr txBox="1"/>
          <p:nvPr/>
        </p:nvSpPr>
        <p:spPr>
          <a:xfrm>
            <a:off x="1828800" y="76200"/>
            <a:ext cx="8153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Контакти</a:t>
            </a:r>
            <a:endParaRPr/>
          </a:p>
        </p:txBody>
      </p:sp>
      <p:sp>
        <p:nvSpPr>
          <p:cNvPr id="317" name="Google Shape;317;p24"/>
          <p:cNvSpPr/>
          <p:nvPr/>
        </p:nvSpPr>
        <p:spPr>
          <a:xfrm>
            <a:off x="10086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4"/>
          <p:cNvSpPr txBox="1"/>
          <p:nvPr/>
        </p:nvSpPr>
        <p:spPr>
          <a:xfrm>
            <a:off x="10210800" y="76200"/>
            <a:ext cx="1866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25/25</a:t>
            </a:r>
            <a:endParaRPr/>
          </a:p>
        </p:txBody>
      </p:sp>
      <p:pic>
        <p:nvPicPr>
          <p:cNvPr id="319" name="Google Shape;319;p2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19750" y="1005780"/>
            <a:ext cx="952500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4"/>
          <p:cNvSpPr txBox="1"/>
          <p:nvPr/>
        </p:nvSpPr>
        <p:spPr>
          <a:xfrm>
            <a:off x="3870721" y="2244030"/>
            <a:ext cx="4450556" cy="69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ЗАПИТАННЯ?</a:t>
            </a:r>
            <a:endParaRPr/>
          </a:p>
        </p:txBody>
      </p:sp>
      <p:sp>
        <p:nvSpPr>
          <p:cNvPr id="321" name="Google Shape;321;p24"/>
          <p:cNvSpPr txBox="1"/>
          <p:nvPr/>
        </p:nvSpPr>
        <p:spPr>
          <a:xfrm>
            <a:off x="3348037" y="3358455"/>
            <a:ext cx="549592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Дякуємо за увагу до курсу «Основи землеустрою»</a:t>
            </a:r>
            <a:endParaRPr/>
          </a:p>
        </p:txBody>
      </p:sp>
      <p:sp>
        <p:nvSpPr>
          <p:cNvPr id="322" name="Google Shape;322;p24"/>
          <p:cNvSpPr txBox="1"/>
          <p:nvPr/>
        </p:nvSpPr>
        <p:spPr>
          <a:xfrm>
            <a:off x="4105275" y="5634930"/>
            <a:ext cx="398145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© Державний університет «Житомирська політехніка», 2025</a:t>
            </a:r>
            <a:endParaRPr/>
          </a:p>
        </p:txBody>
      </p:sp>
      <p:sp>
        <p:nvSpPr>
          <p:cNvPr id="323" name="Google Shape;323;p24"/>
          <p:cNvSpPr txBox="1"/>
          <p:nvPr/>
        </p:nvSpPr>
        <p:spPr>
          <a:xfrm>
            <a:off x="3905250" y="4501455"/>
            <a:ext cx="151447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Веб-сайт: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ztu.edu.ua</a:t>
            </a:r>
            <a:endParaRPr/>
          </a:p>
        </p:txBody>
      </p:sp>
      <p:sp>
        <p:nvSpPr>
          <p:cNvPr id="324" name="Google Shape;324;p24"/>
          <p:cNvSpPr txBox="1"/>
          <p:nvPr/>
        </p:nvSpPr>
        <p:spPr>
          <a:xfrm>
            <a:off x="6200775" y="4501455"/>
            <a:ext cx="208597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Адреса: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вул. Чуднівська, 103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5"/>
          <p:cNvSpPr txBox="1"/>
          <p:nvPr/>
        </p:nvSpPr>
        <p:spPr>
          <a:xfrm>
            <a:off x="1524000" y="1143000"/>
            <a:ext cx="1000125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IMAGE SOURCES</a:t>
            </a:r>
            <a:endParaRPr/>
          </a:p>
        </p:txBody>
      </p:sp>
      <p:sp>
        <p:nvSpPr>
          <p:cNvPr id="330" name="Google Shape;330;p25"/>
          <p:cNvSpPr/>
          <p:nvPr/>
        </p:nvSpPr>
        <p:spPr>
          <a:xfrm>
            <a:off x="952500" y="762000"/>
            <a:ext cx="95250" cy="923925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1" name="Google Shape;331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365283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5"/>
          <p:cNvSpPr txBox="1"/>
          <p:nvPr/>
        </p:nvSpPr>
        <p:spPr>
          <a:xfrm>
            <a:off x="2238375" y="3676650"/>
            <a:ext cx="881062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https://www.sundersurveying.com/wp-content/uploads/2022/08/WhatsApp-Image-2024-05-07-at-7.32.06-AM-1.jpeg</a:t>
            </a:r>
            <a:endParaRPr/>
          </a:p>
        </p:txBody>
      </p:sp>
      <p:sp>
        <p:nvSpPr>
          <p:cNvPr id="333" name="Google Shape;333;p25"/>
          <p:cNvSpPr txBox="1"/>
          <p:nvPr/>
        </p:nvSpPr>
        <p:spPr>
          <a:xfrm>
            <a:off x="2238375" y="3895725"/>
            <a:ext cx="8810625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Open Sans"/>
                <a:ea typeface="Open Sans"/>
                <a:cs typeface="Open Sans"/>
                <a:sym typeface="Open Sans"/>
              </a:rPr>
              <a:t>www.sundersurveying.com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367855"/>
            <a:ext cx="3333750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28753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/>
        </p:nvSpPr>
        <p:spPr>
          <a:xfrm>
            <a:off x="952500" y="859035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РОЗРОБНИКИ ПРОГРАМИ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381000" y="478035"/>
            <a:ext cx="95250" cy="923925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114300" y="76200"/>
            <a:ext cx="1485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1704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1828800" y="76200"/>
            <a:ext cx="8153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Система управління якістю ДСТУ ISO 9001:2015</a:t>
            </a:r>
            <a:endParaRPr/>
          </a:p>
        </p:txBody>
      </p:sp>
      <p:sp>
        <p:nvSpPr>
          <p:cNvPr id="106" name="Google Shape;106;p14"/>
          <p:cNvSpPr/>
          <p:nvPr/>
        </p:nvSpPr>
        <p:spPr>
          <a:xfrm>
            <a:off x="10086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10210800" y="76200"/>
            <a:ext cx="1866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Зміни 0 | Випуск 2 | Арк 25/2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4476750" y="2978497"/>
            <a:ext cx="7500937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Провідні фахівці: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4857750" y="3540472"/>
            <a:ext cx="6762750" cy="50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Вікторія МЕЛЬНИК-ШАМРАЙ</a:t>
            </a:r>
            <a:r>
              <a:rPr lang="en-US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– к.с.-г.н., доцент кафедри екології та природоохоронних технологій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4857750" y="4189958"/>
            <a:ext cx="6762750" cy="25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Лариса ШЕВЧУК</a:t>
            </a:r>
            <a:r>
              <a:rPr lang="en-US" sz="14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– д.б.н., професор кафедри наук про Землю</a:t>
            </a:r>
            <a:endParaRPr/>
          </a:p>
        </p:txBody>
      </p:sp>
      <p:pic>
        <p:nvPicPr>
          <p:cNvPr id="113" name="Google Shape;113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6750" y="354047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6750" y="4189958"/>
            <a:ext cx="209550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28753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952500" y="859035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ХАРАКТЕРИСТИКА ДИСЦИПЛІНИ</a:t>
            </a:r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381000" y="478035"/>
            <a:ext cx="95250" cy="923925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114300" y="76200"/>
            <a:ext cx="1485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23" name="Google Shape;123;p15"/>
          <p:cNvSpPr/>
          <p:nvPr/>
        </p:nvSpPr>
        <p:spPr>
          <a:xfrm>
            <a:off x="1704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1828800" y="76200"/>
            <a:ext cx="8153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Опис навчальної дисципліни</a:t>
            </a:r>
            <a:endParaRPr/>
          </a:p>
        </p:txBody>
      </p:sp>
      <p:sp>
        <p:nvSpPr>
          <p:cNvPr id="125" name="Google Shape;125;p15"/>
          <p:cNvSpPr/>
          <p:nvPr/>
        </p:nvSpPr>
        <p:spPr>
          <a:xfrm>
            <a:off x="10086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10210800" y="76200"/>
            <a:ext cx="1866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Випуск 2 | Арк 25/3</a:t>
            </a:r>
            <a:endParaRPr/>
          </a:p>
        </p:txBody>
      </p:sp>
      <p:graphicFrame>
        <p:nvGraphicFramePr>
          <p:cNvPr id="127" name="Google Shape;127;p15"/>
          <p:cNvGraphicFramePr/>
          <p:nvPr/>
        </p:nvGraphicFramePr>
        <p:xfrm>
          <a:off x="571500" y="2277367"/>
          <a:ext cx="11039475" cy="3152725"/>
        </p:xfrm>
        <a:graphic>
          <a:graphicData uri="http://schemas.openxmlformats.org/drawingml/2006/table">
            <a:tbl>
              <a:tblPr firstRow="1" bandRow="1">
                <a:noFill/>
                <a:tableStyleId>{EE3FE703-E55C-4BC1-8DD1-994BBF018D6D}</a:tableStyleId>
              </a:tblPr>
              <a:tblGrid>
                <a:gridCol w="6114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00336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Показник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003366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Значення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Кількість кредитів / годин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 ECTS / 120 годин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Рік підготовки / Семестр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2-й рік / 4-й семестр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Лекції / Практичні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32 год / 32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Самостійна робота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56 год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Вид контролю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Екзамен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8" name="Google Shape;128;p15"/>
          <p:cNvSpPr txBox="1"/>
          <p:nvPr/>
        </p:nvSpPr>
        <p:spPr>
          <a:xfrm>
            <a:off x="571500" y="5620642"/>
            <a:ext cx="1104900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Аудиторні заняття: 53% | Самостійна робота: 47%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839342"/>
            <a:ext cx="3492549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9799" y="2839342"/>
            <a:ext cx="3492549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28099" y="2839342"/>
            <a:ext cx="3492549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12192000" cy="28753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 txBox="1"/>
          <p:nvPr/>
        </p:nvSpPr>
        <p:spPr>
          <a:xfrm>
            <a:off x="952500" y="859035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ЦІЛІ НАВЧАЛЬНОГО КУРСУ</a:t>
            </a:r>
            <a:endParaRPr/>
          </a:p>
        </p:txBody>
      </p:sp>
      <p:sp>
        <p:nvSpPr>
          <p:cNvPr id="138" name="Google Shape;138;p16"/>
          <p:cNvSpPr/>
          <p:nvPr/>
        </p:nvSpPr>
        <p:spPr>
          <a:xfrm>
            <a:off x="381000" y="478035"/>
            <a:ext cx="95250" cy="923925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114300" y="76200"/>
            <a:ext cx="1485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40" name="Google Shape;140;p16"/>
          <p:cNvSpPr/>
          <p:nvPr/>
        </p:nvSpPr>
        <p:spPr>
          <a:xfrm>
            <a:off x="1704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6"/>
          <p:cNvSpPr txBox="1"/>
          <p:nvPr/>
        </p:nvSpPr>
        <p:spPr>
          <a:xfrm>
            <a:off x="1828800" y="76200"/>
            <a:ext cx="8153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Мета та завдання</a:t>
            </a:r>
            <a:endParaRPr/>
          </a:p>
        </p:txBody>
      </p:sp>
      <p:sp>
        <p:nvSpPr>
          <p:cNvPr id="142" name="Google Shape;142;p16"/>
          <p:cNvSpPr/>
          <p:nvPr/>
        </p:nvSpPr>
        <p:spPr>
          <a:xfrm>
            <a:off x="10086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10210800" y="76200"/>
            <a:ext cx="1866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25/4</a:t>
            </a:r>
            <a:endParaRPr/>
          </a:p>
        </p:txBody>
      </p:sp>
      <p:pic>
        <p:nvPicPr>
          <p:cNvPr id="144" name="Google Shape;144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89100" y="3134617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6"/>
          <p:cNvSpPr txBox="1"/>
          <p:nvPr/>
        </p:nvSpPr>
        <p:spPr>
          <a:xfrm>
            <a:off x="794225" y="3782317"/>
            <a:ext cx="3047099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Охорона земель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866775" y="4153792"/>
            <a:ext cx="2901999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Оволодіння методами раціонального використання та захисту земельних ресурсів від деградації.</a:t>
            </a:r>
            <a:endParaRPr/>
          </a:p>
        </p:txBody>
      </p:sp>
      <p:pic>
        <p:nvPicPr>
          <p:cNvPr id="147" name="Google Shape;147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67400" y="3134617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4572524" y="3782317"/>
            <a:ext cx="3047099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Регулювання</a:t>
            </a: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4645074" y="4153792"/>
            <a:ext cx="2901999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Вивчення нормативно-правової бази та механізмів управління земельними відносинами в Україні.</a:t>
            </a:r>
            <a:endParaRPr/>
          </a:p>
        </p:txBody>
      </p:sp>
      <p:pic>
        <p:nvPicPr>
          <p:cNvPr id="150" name="Google Shape;150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74274" y="3134617"/>
            <a:ext cx="4000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6"/>
          <p:cNvSpPr txBox="1"/>
          <p:nvPr/>
        </p:nvSpPr>
        <p:spPr>
          <a:xfrm>
            <a:off x="8350824" y="3782317"/>
            <a:ext cx="3047099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Кадастр</a:t>
            </a:r>
            <a:endParaRPr/>
          </a:p>
        </p:txBody>
      </p:sp>
      <p:sp>
        <p:nvSpPr>
          <p:cNvPr id="152" name="Google Shape;152;p16"/>
          <p:cNvSpPr txBox="1"/>
          <p:nvPr/>
        </p:nvSpPr>
        <p:spPr>
          <a:xfrm>
            <a:off x="8423374" y="4153792"/>
            <a:ext cx="2901999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Формування практичних навичок ведення обліку земель та економічної оцінки ділянок.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4674691"/>
            <a:ext cx="110490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28753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7"/>
          <p:cNvSpPr txBox="1"/>
          <p:nvPr/>
        </p:nvSpPr>
        <p:spPr>
          <a:xfrm>
            <a:off x="952500" y="859035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ФАХОВІ КОМПЕТЕНТНОСТІ</a:t>
            </a:r>
            <a:endParaRPr/>
          </a:p>
        </p:txBody>
      </p:sp>
      <p:sp>
        <p:nvSpPr>
          <p:cNvPr id="160" name="Google Shape;160;p17"/>
          <p:cNvSpPr/>
          <p:nvPr/>
        </p:nvSpPr>
        <p:spPr>
          <a:xfrm>
            <a:off x="381000" y="478035"/>
            <a:ext cx="95250" cy="923925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7"/>
          <p:cNvSpPr txBox="1"/>
          <p:nvPr/>
        </p:nvSpPr>
        <p:spPr>
          <a:xfrm>
            <a:off x="114300" y="76200"/>
            <a:ext cx="1485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62" name="Google Shape;162;p17"/>
          <p:cNvSpPr/>
          <p:nvPr/>
        </p:nvSpPr>
        <p:spPr>
          <a:xfrm>
            <a:off x="1704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7"/>
          <p:cNvSpPr txBox="1"/>
          <p:nvPr/>
        </p:nvSpPr>
        <p:spPr>
          <a:xfrm>
            <a:off x="1828800" y="76200"/>
            <a:ext cx="8153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Компетентності</a:t>
            </a:r>
            <a:endParaRPr/>
          </a:p>
        </p:txBody>
      </p:sp>
      <p:sp>
        <p:nvSpPr>
          <p:cNvPr id="164" name="Google Shape;164;p17"/>
          <p:cNvSpPr/>
          <p:nvPr/>
        </p:nvSpPr>
        <p:spPr>
          <a:xfrm>
            <a:off x="10086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7"/>
          <p:cNvSpPr txBox="1"/>
          <p:nvPr/>
        </p:nvSpPr>
        <p:spPr>
          <a:xfrm>
            <a:off x="10210800" y="76200"/>
            <a:ext cx="1866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25/6</a:t>
            </a:r>
            <a:endParaRPr/>
          </a:p>
        </p:txBody>
      </p:sp>
      <p:sp>
        <p:nvSpPr>
          <p:cNvPr id="170" name="Google Shape;170;p17"/>
          <p:cNvSpPr txBox="1"/>
          <p:nvPr/>
        </p:nvSpPr>
        <p:spPr>
          <a:xfrm>
            <a:off x="762000" y="5017591"/>
            <a:ext cx="1066800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Результат: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Здатність розв'язувати складні спеціалізовані задачі у предметній області наук про Землю.</a:t>
            </a:r>
            <a:endParaRPr/>
          </a:p>
        </p:txBody>
      </p:sp>
      <p:pic>
        <p:nvPicPr>
          <p:cNvPr id="171" name="Google Shape;171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651819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04800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44418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840360"/>
            <a:ext cx="20955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70F8A4-11EF-7275-6D74-406FB41E522D}"/>
              </a:ext>
            </a:extLst>
          </p:cNvPr>
          <p:cNvSpPr txBox="1"/>
          <p:nvPr/>
        </p:nvSpPr>
        <p:spPr>
          <a:xfrm>
            <a:off x="781050" y="1852246"/>
            <a:ext cx="767128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К03.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К09.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команді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К16.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геосфер. </a:t>
            </a:r>
          </a:p>
          <a:p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К18.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інтегрувати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польові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лабораторні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 </a:t>
            </a:r>
          </a:p>
          <a:p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теорією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розпізнавання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синтезу і </a:t>
            </a:r>
          </a:p>
          <a:p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К22.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ідентифікувати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класифікувати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реєструвати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геосферах,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притаманні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К23.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земельних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водних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врахуванням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сталого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територій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87535"/>
            <a:ext cx="12192000" cy="6570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28753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8"/>
          <p:cNvSpPr txBox="1"/>
          <p:nvPr/>
        </p:nvSpPr>
        <p:spPr>
          <a:xfrm>
            <a:off x="114300" y="76200"/>
            <a:ext cx="1485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182" name="Google Shape;182;p18"/>
          <p:cNvSpPr/>
          <p:nvPr/>
        </p:nvSpPr>
        <p:spPr>
          <a:xfrm>
            <a:off x="1704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8"/>
          <p:cNvSpPr txBox="1"/>
          <p:nvPr/>
        </p:nvSpPr>
        <p:spPr>
          <a:xfrm>
            <a:off x="1828800" y="76200"/>
            <a:ext cx="8153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Змістові модулі</a:t>
            </a:r>
            <a:endParaRPr/>
          </a:p>
        </p:txBody>
      </p:sp>
      <p:sp>
        <p:nvSpPr>
          <p:cNvPr id="184" name="Google Shape;184;p18"/>
          <p:cNvSpPr/>
          <p:nvPr/>
        </p:nvSpPr>
        <p:spPr>
          <a:xfrm>
            <a:off x="10086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8"/>
          <p:cNvSpPr txBox="1"/>
          <p:nvPr/>
        </p:nvSpPr>
        <p:spPr>
          <a:xfrm>
            <a:off x="10210800" y="76200"/>
            <a:ext cx="1866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25/7</a:t>
            </a:r>
            <a:endParaRPr/>
          </a:p>
        </p:txBody>
      </p:sp>
      <p:sp>
        <p:nvSpPr>
          <p:cNvPr id="186" name="Google Shape;186;p18"/>
          <p:cNvSpPr txBox="1"/>
          <p:nvPr/>
        </p:nvSpPr>
        <p:spPr>
          <a:xfrm>
            <a:off x="1855469" y="3927127"/>
            <a:ext cx="8481060" cy="74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ПРОГРАМА НАВЧАННЯ</a:t>
            </a:r>
            <a:endParaRPr/>
          </a:p>
        </p:txBody>
      </p:sp>
      <p:sp>
        <p:nvSpPr>
          <p:cNvPr id="187" name="Google Shape;187;p18"/>
          <p:cNvSpPr/>
          <p:nvPr/>
        </p:nvSpPr>
        <p:spPr>
          <a:xfrm>
            <a:off x="5619750" y="4860577"/>
            <a:ext cx="952500" cy="5715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8"/>
          <p:cNvSpPr txBox="1"/>
          <p:nvPr/>
        </p:nvSpPr>
        <p:spPr>
          <a:xfrm>
            <a:off x="3209925" y="5336827"/>
            <a:ext cx="577215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444444"/>
                </a:solidFill>
                <a:latin typeface="Open Sans"/>
                <a:ea typeface="Open Sans"/>
                <a:cs typeface="Open Sans"/>
                <a:sym typeface="Open Sans"/>
              </a:rPr>
              <a:t>Детальний огляд структури змістових модулів курсу</a:t>
            </a:r>
            <a:endParaRPr/>
          </a:p>
        </p:txBody>
      </p:sp>
      <p:pic>
        <p:nvPicPr>
          <p:cNvPr id="189" name="Google Shape;189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05375" y="1260127"/>
            <a:ext cx="2381250" cy="238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3121372"/>
            <a:ext cx="5334000" cy="182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3121372"/>
            <a:ext cx="5334000" cy="182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28753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9"/>
          <p:cNvSpPr txBox="1"/>
          <p:nvPr/>
        </p:nvSpPr>
        <p:spPr>
          <a:xfrm>
            <a:off x="952500" y="859035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ТЕОРЕТИЧНІ ОСНОВИ</a:t>
            </a:r>
            <a:endParaRPr/>
          </a:p>
        </p:txBody>
      </p:sp>
      <p:sp>
        <p:nvSpPr>
          <p:cNvPr id="198" name="Google Shape;198;p19"/>
          <p:cNvSpPr/>
          <p:nvPr/>
        </p:nvSpPr>
        <p:spPr>
          <a:xfrm>
            <a:off x="381000" y="478035"/>
            <a:ext cx="95250" cy="923925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114300" y="76200"/>
            <a:ext cx="1485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00" name="Google Shape;200;p19"/>
          <p:cNvSpPr/>
          <p:nvPr/>
        </p:nvSpPr>
        <p:spPr>
          <a:xfrm>
            <a:off x="1704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9"/>
          <p:cNvSpPr txBox="1"/>
          <p:nvPr/>
        </p:nvSpPr>
        <p:spPr>
          <a:xfrm>
            <a:off x="1828800" y="76200"/>
            <a:ext cx="8153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Модулі 1 та 2</a:t>
            </a:r>
            <a:endParaRPr/>
          </a:p>
        </p:txBody>
      </p:sp>
      <p:sp>
        <p:nvSpPr>
          <p:cNvPr id="202" name="Google Shape;202;p19"/>
          <p:cNvSpPr/>
          <p:nvPr/>
        </p:nvSpPr>
        <p:spPr>
          <a:xfrm>
            <a:off x="10086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9"/>
          <p:cNvSpPr txBox="1"/>
          <p:nvPr/>
        </p:nvSpPr>
        <p:spPr>
          <a:xfrm>
            <a:off x="10210800" y="76200"/>
            <a:ext cx="1866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25/7-8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857250" y="3407122"/>
            <a:ext cx="50006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2E7D32"/>
                </a:solidFill>
                <a:latin typeface="Montserrat"/>
                <a:ea typeface="Montserrat"/>
                <a:cs typeface="Montserrat"/>
                <a:sym typeface="Montserrat"/>
              </a:rPr>
              <a:t>ЗМ 1. Передумови розвитку</a:t>
            </a:r>
            <a:endParaRPr/>
          </a:p>
        </p:txBody>
      </p:sp>
      <p:sp>
        <p:nvSpPr>
          <p:cNvPr id="205" name="Google Shape;205;p19"/>
          <p:cNvSpPr txBox="1"/>
          <p:nvPr/>
        </p:nvSpPr>
        <p:spPr>
          <a:xfrm>
            <a:off x="6572250" y="3407122"/>
            <a:ext cx="50006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1565C0"/>
                </a:solidFill>
                <a:latin typeface="Montserrat"/>
                <a:ea typeface="Montserrat"/>
                <a:cs typeface="Montserrat"/>
                <a:sym typeface="Montserrat"/>
              </a:rPr>
              <a:t>ЗМ 2. Наукові основи</a:t>
            </a:r>
            <a:endParaRPr/>
          </a:p>
        </p:txBody>
      </p:sp>
      <p:sp>
        <p:nvSpPr>
          <p:cNvPr id="206" name="Google Shape;206;p19"/>
          <p:cNvSpPr txBox="1"/>
          <p:nvPr/>
        </p:nvSpPr>
        <p:spPr>
          <a:xfrm>
            <a:off x="1181100" y="3776692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07" name="Google Shape;207;p19"/>
          <p:cNvSpPr txBox="1"/>
          <p:nvPr/>
        </p:nvSpPr>
        <p:spPr>
          <a:xfrm>
            <a:off x="1238250" y="3778597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Земля як об'єкт суспільних відносин</a:t>
            </a:r>
            <a:endParaRPr/>
          </a:p>
        </p:txBody>
      </p:sp>
      <p:sp>
        <p:nvSpPr>
          <p:cNvPr id="208" name="Google Shape;208;p19"/>
          <p:cNvSpPr txBox="1"/>
          <p:nvPr/>
        </p:nvSpPr>
        <p:spPr>
          <a:xfrm>
            <a:off x="1181100" y="4020472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09" name="Google Shape;209;p19"/>
          <p:cNvSpPr txBox="1"/>
          <p:nvPr/>
        </p:nvSpPr>
        <p:spPr>
          <a:xfrm>
            <a:off x="1238250" y="4022377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Право власності та земельні ділянки</a:t>
            </a:r>
            <a:endParaRPr/>
          </a:p>
        </p:txBody>
      </p:sp>
      <p:sp>
        <p:nvSpPr>
          <p:cNvPr id="210" name="Google Shape;210;p19"/>
          <p:cNvSpPr txBox="1"/>
          <p:nvPr/>
        </p:nvSpPr>
        <p:spPr>
          <a:xfrm>
            <a:off x="1181100" y="4264253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11" name="Google Shape;211;p19"/>
          <p:cNvSpPr txBox="1"/>
          <p:nvPr/>
        </p:nvSpPr>
        <p:spPr>
          <a:xfrm>
            <a:off x="1238250" y="4266158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Законодавство у галузі охорони ґрунтів</a:t>
            </a:r>
            <a:endParaRPr/>
          </a:p>
        </p:txBody>
      </p:sp>
      <p:sp>
        <p:nvSpPr>
          <p:cNvPr id="212" name="Google Shape;212;p19"/>
          <p:cNvSpPr txBox="1"/>
          <p:nvPr/>
        </p:nvSpPr>
        <p:spPr>
          <a:xfrm>
            <a:off x="6896100" y="3776692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13" name="Google Shape;213;p19"/>
          <p:cNvSpPr txBox="1"/>
          <p:nvPr/>
        </p:nvSpPr>
        <p:spPr>
          <a:xfrm>
            <a:off x="6953250" y="3778597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Земельний устрій та реформи</a:t>
            </a:r>
            <a:endParaRPr/>
          </a:p>
        </p:txBody>
      </p:sp>
      <p:sp>
        <p:nvSpPr>
          <p:cNvPr id="214" name="Google Shape;214;p19"/>
          <p:cNvSpPr txBox="1"/>
          <p:nvPr/>
        </p:nvSpPr>
        <p:spPr>
          <a:xfrm>
            <a:off x="6896100" y="4020472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15" name="Google Shape;215;p19"/>
          <p:cNvSpPr txBox="1"/>
          <p:nvPr/>
        </p:nvSpPr>
        <p:spPr>
          <a:xfrm>
            <a:off x="6953250" y="4022377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Види і форми землеустрою</a:t>
            </a:r>
            <a:endParaRPr/>
          </a:p>
        </p:txBody>
      </p:sp>
      <p:sp>
        <p:nvSpPr>
          <p:cNvPr id="216" name="Google Shape;216;p19"/>
          <p:cNvSpPr txBox="1"/>
          <p:nvPr/>
        </p:nvSpPr>
        <p:spPr>
          <a:xfrm>
            <a:off x="6896100" y="4264253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17" name="Google Shape;217;p19"/>
          <p:cNvSpPr txBox="1"/>
          <p:nvPr/>
        </p:nvSpPr>
        <p:spPr>
          <a:xfrm>
            <a:off x="6953250" y="4266158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Державний земельний кадастр та земельний фонд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3121372"/>
            <a:ext cx="5334000" cy="182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3121372"/>
            <a:ext cx="5334000" cy="182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2192000" cy="28753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0"/>
          <p:cNvSpPr txBox="1"/>
          <p:nvPr/>
        </p:nvSpPr>
        <p:spPr>
          <a:xfrm>
            <a:off x="952500" y="859035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ОРГАНІЗАЦІЯ ТА РІВНІ</a:t>
            </a:r>
            <a:endParaRPr/>
          </a:p>
        </p:txBody>
      </p:sp>
      <p:sp>
        <p:nvSpPr>
          <p:cNvPr id="226" name="Google Shape;226;p20"/>
          <p:cNvSpPr/>
          <p:nvPr/>
        </p:nvSpPr>
        <p:spPr>
          <a:xfrm>
            <a:off x="381000" y="478035"/>
            <a:ext cx="95250" cy="923925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0"/>
          <p:cNvSpPr txBox="1"/>
          <p:nvPr/>
        </p:nvSpPr>
        <p:spPr>
          <a:xfrm>
            <a:off x="114300" y="76200"/>
            <a:ext cx="1485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28" name="Google Shape;228;p20"/>
          <p:cNvSpPr/>
          <p:nvPr/>
        </p:nvSpPr>
        <p:spPr>
          <a:xfrm>
            <a:off x="1704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0"/>
          <p:cNvSpPr txBox="1"/>
          <p:nvPr/>
        </p:nvSpPr>
        <p:spPr>
          <a:xfrm>
            <a:off x="1828800" y="76200"/>
            <a:ext cx="8153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Модулі 3 та 4</a:t>
            </a:r>
            <a:endParaRPr/>
          </a:p>
        </p:txBody>
      </p:sp>
      <p:sp>
        <p:nvSpPr>
          <p:cNvPr id="230" name="Google Shape;230;p20"/>
          <p:cNvSpPr/>
          <p:nvPr/>
        </p:nvSpPr>
        <p:spPr>
          <a:xfrm>
            <a:off x="10086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0"/>
          <p:cNvSpPr txBox="1"/>
          <p:nvPr/>
        </p:nvSpPr>
        <p:spPr>
          <a:xfrm>
            <a:off x="10210800" y="76200"/>
            <a:ext cx="1866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25/9-10</a:t>
            </a:r>
            <a:endParaRPr/>
          </a:p>
        </p:txBody>
      </p:sp>
      <p:sp>
        <p:nvSpPr>
          <p:cNvPr id="232" name="Google Shape;232;p20"/>
          <p:cNvSpPr txBox="1"/>
          <p:nvPr/>
        </p:nvSpPr>
        <p:spPr>
          <a:xfrm>
            <a:off x="857250" y="3407122"/>
            <a:ext cx="50006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EF6C00"/>
                </a:solidFill>
                <a:latin typeface="Montserrat"/>
                <a:ea typeface="Montserrat"/>
                <a:cs typeface="Montserrat"/>
                <a:sym typeface="Montserrat"/>
              </a:rPr>
              <a:t>ЗМ 3. Організація робіт</a:t>
            </a:r>
            <a:endParaRPr/>
          </a:p>
        </p:txBody>
      </p:sp>
      <p:sp>
        <p:nvSpPr>
          <p:cNvPr id="233" name="Google Shape;233;p20"/>
          <p:cNvSpPr txBox="1"/>
          <p:nvPr/>
        </p:nvSpPr>
        <p:spPr>
          <a:xfrm>
            <a:off x="6572250" y="3407122"/>
            <a:ext cx="5000625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7B1FA2"/>
                </a:solidFill>
                <a:latin typeface="Montserrat"/>
                <a:ea typeface="Montserrat"/>
                <a:cs typeface="Montserrat"/>
                <a:sym typeface="Montserrat"/>
              </a:rPr>
              <a:t>ЗМ 4. Рівні землеустрою</a:t>
            </a:r>
            <a:endParaRPr/>
          </a:p>
        </p:txBody>
      </p:sp>
      <p:sp>
        <p:nvSpPr>
          <p:cNvPr id="234" name="Google Shape;234;p20"/>
          <p:cNvSpPr txBox="1"/>
          <p:nvPr/>
        </p:nvSpPr>
        <p:spPr>
          <a:xfrm>
            <a:off x="1181100" y="3776692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35" name="Google Shape;235;p20"/>
          <p:cNvSpPr txBox="1"/>
          <p:nvPr/>
        </p:nvSpPr>
        <p:spPr>
          <a:xfrm>
            <a:off x="1238250" y="3778597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Районування та класифікація земель</a:t>
            </a:r>
            <a:endParaRPr/>
          </a:p>
        </p:txBody>
      </p:sp>
      <p:sp>
        <p:nvSpPr>
          <p:cNvPr id="236" name="Google Shape;236;p20"/>
          <p:cNvSpPr txBox="1"/>
          <p:nvPr/>
        </p:nvSpPr>
        <p:spPr>
          <a:xfrm>
            <a:off x="1181100" y="4020472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37" name="Google Shape;237;p20"/>
          <p:cNvSpPr txBox="1"/>
          <p:nvPr/>
        </p:nvSpPr>
        <p:spPr>
          <a:xfrm>
            <a:off x="1238250" y="4022377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Обстежувальні та вишукувальні роботи</a:t>
            </a:r>
            <a:endParaRPr/>
          </a:p>
        </p:txBody>
      </p:sp>
      <p:sp>
        <p:nvSpPr>
          <p:cNvPr id="238" name="Google Shape;238;p20"/>
          <p:cNvSpPr txBox="1"/>
          <p:nvPr/>
        </p:nvSpPr>
        <p:spPr>
          <a:xfrm>
            <a:off x="1181100" y="4264253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39" name="Google Shape;239;p20"/>
          <p:cNvSpPr txBox="1"/>
          <p:nvPr/>
        </p:nvSpPr>
        <p:spPr>
          <a:xfrm>
            <a:off x="1238250" y="4266158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Грошова та економічна оцінка земель</a:t>
            </a:r>
            <a:endParaRPr/>
          </a:p>
        </p:txBody>
      </p:sp>
      <p:sp>
        <p:nvSpPr>
          <p:cNvPr id="240" name="Google Shape;240;p20"/>
          <p:cNvSpPr txBox="1"/>
          <p:nvPr/>
        </p:nvSpPr>
        <p:spPr>
          <a:xfrm>
            <a:off x="6896100" y="3776692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41" name="Google Shape;241;p20"/>
          <p:cNvSpPr txBox="1"/>
          <p:nvPr/>
        </p:nvSpPr>
        <p:spPr>
          <a:xfrm>
            <a:off x="6953250" y="3778597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Національний та регіональний рівні</a:t>
            </a:r>
            <a:endParaRPr/>
          </a:p>
        </p:txBody>
      </p:sp>
      <p:sp>
        <p:nvSpPr>
          <p:cNvPr id="242" name="Google Shape;242;p20"/>
          <p:cNvSpPr txBox="1"/>
          <p:nvPr/>
        </p:nvSpPr>
        <p:spPr>
          <a:xfrm>
            <a:off x="6896100" y="4020472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43" name="Google Shape;243;p20"/>
          <p:cNvSpPr txBox="1"/>
          <p:nvPr/>
        </p:nvSpPr>
        <p:spPr>
          <a:xfrm>
            <a:off x="6953250" y="4022377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Проектна документація на місцевому рівні</a:t>
            </a:r>
            <a:endParaRPr/>
          </a:p>
        </p:txBody>
      </p:sp>
      <p:sp>
        <p:nvSpPr>
          <p:cNvPr id="244" name="Google Shape;244;p20"/>
          <p:cNvSpPr txBox="1"/>
          <p:nvPr/>
        </p:nvSpPr>
        <p:spPr>
          <a:xfrm>
            <a:off x="6896100" y="4264253"/>
            <a:ext cx="57150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endParaRPr/>
          </a:p>
        </p:txBody>
      </p:sp>
      <p:sp>
        <p:nvSpPr>
          <p:cNvPr id="245" name="Google Shape;245;p20"/>
          <p:cNvSpPr txBox="1"/>
          <p:nvPr/>
        </p:nvSpPr>
        <p:spPr>
          <a:xfrm>
            <a:off x="6953250" y="4266158"/>
            <a:ext cx="43815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Управління та контроль системою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28753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1"/>
          <p:cNvSpPr txBox="1"/>
          <p:nvPr/>
        </p:nvSpPr>
        <p:spPr>
          <a:xfrm>
            <a:off x="952500" y="859035"/>
            <a:ext cx="11201400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03366"/>
                </a:solidFill>
                <a:latin typeface="Montserrat"/>
                <a:ea typeface="Montserrat"/>
                <a:cs typeface="Montserrat"/>
                <a:sym typeface="Montserrat"/>
              </a:rPr>
              <a:t>СИСТЕМА ОЦІНЮВАННЯ</a:t>
            </a:r>
            <a:endParaRPr/>
          </a:p>
        </p:txBody>
      </p:sp>
      <p:sp>
        <p:nvSpPr>
          <p:cNvPr id="252" name="Google Shape;252;p21"/>
          <p:cNvSpPr/>
          <p:nvPr/>
        </p:nvSpPr>
        <p:spPr>
          <a:xfrm>
            <a:off x="381000" y="478035"/>
            <a:ext cx="95250" cy="923925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1"/>
          <p:cNvSpPr txBox="1"/>
          <p:nvPr/>
        </p:nvSpPr>
        <p:spPr>
          <a:xfrm>
            <a:off x="114300" y="76200"/>
            <a:ext cx="1485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Житомирська політехніка</a:t>
            </a:r>
            <a:endParaRPr/>
          </a:p>
        </p:txBody>
      </p:sp>
      <p:sp>
        <p:nvSpPr>
          <p:cNvPr id="254" name="Google Shape;254;p21"/>
          <p:cNvSpPr/>
          <p:nvPr/>
        </p:nvSpPr>
        <p:spPr>
          <a:xfrm>
            <a:off x="1704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1"/>
          <p:cNvSpPr txBox="1"/>
          <p:nvPr/>
        </p:nvSpPr>
        <p:spPr>
          <a:xfrm>
            <a:off x="1828800" y="76200"/>
            <a:ext cx="81534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Оцінювання</a:t>
            </a:r>
            <a:endParaRPr/>
          </a:p>
        </p:txBody>
      </p:sp>
      <p:sp>
        <p:nvSpPr>
          <p:cNvPr id="256" name="Google Shape;256;p21"/>
          <p:cNvSpPr/>
          <p:nvPr/>
        </p:nvSpPr>
        <p:spPr>
          <a:xfrm>
            <a:off x="10086975" y="0"/>
            <a:ext cx="9525" cy="2780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1"/>
          <p:cNvSpPr txBox="1"/>
          <p:nvPr/>
        </p:nvSpPr>
        <p:spPr>
          <a:xfrm>
            <a:off x="10210800" y="76200"/>
            <a:ext cx="1866900" cy="125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198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Арк 25/17</a:t>
            </a:r>
            <a:endParaRPr/>
          </a:p>
        </p:txBody>
      </p:sp>
      <p:sp>
        <p:nvSpPr>
          <p:cNvPr id="258" name="Google Shape;258;p21"/>
          <p:cNvSpPr txBox="1"/>
          <p:nvPr/>
        </p:nvSpPr>
        <p:spPr>
          <a:xfrm>
            <a:off x="3838575" y="3644205"/>
            <a:ext cx="323850" cy="78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0" i="0" u="none" strike="noStrike" cap="none">
                <a:solidFill>
                  <a:srgbClr val="CCCCCC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endParaRPr/>
          </a:p>
        </p:txBody>
      </p:sp>
      <p:sp>
        <p:nvSpPr>
          <p:cNvPr id="259" name="Google Shape;259;p21"/>
          <p:cNvSpPr txBox="1"/>
          <p:nvPr/>
        </p:nvSpPr>
        <p:spPr>
          <a:xfrm>
            <a:off x="571500" y="3187005"/>
            <a:ext cx="2695575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0" b="1" i="0" u="none" strike="noStrike" cap="none">
                <a:solidFill>
                  <a:srgbClr val="2E7D32"/>
                </a:solidFill>
                <a:latin typeface="Open Sans"/>
                <a:ea typeface="Open Sans"/>
                <a:cs typeface="Open Sans"/>
                <a:sym typeface="Open Sans"/>
              </a:rPr>
              <a:t>60</a:t>
            </a:r>
            <a:endParaRPr/>
          </a:p>
        </p:txBody>
      </p:sp>
      <p:sp>
        <p:nvSpPr>
          <p:cNvPr id="260" name="Google Shape;260;p21"/>
          <p:cNvSpPr txBox="1"/>
          <p:nvPr/>
        </p:nvSpPr>
        <p:spPr>
          <a:xfrm>
            <a:off x="571500" y="4520505"/>
            <a:ext cx="2695575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Поточний контроль</a:t>
            </a:r>
            <a:endParaRPr/>
          </a:p>
        </p:txBody>
      </p:sp>
      <p:sp>
        <p:nvSpPr>
          <p:cNvPr id="261" name="Google Shape;261;p21"/>
          <p:cNvSpPr txBox="1"/>
          <p:nvPr/>
        </p:nvSpPr>
        <p:spPr>
          <a:xfrm>
            <a:off x="4733925" y="3187005"/>
            <a:ext cx="2905125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0" b="1" i="0" u="none" strike="noStrike" cap="none">
                <a:solidFill>
                  <a:srgbClr val="2E7D32"/>
                </a:solidFill>
                <a:latin typeface="Open Sans"/>
                <a:ea typeface="Open Sans"/>
                <a:cs typeface="Open Sans"/>
                <a:sym typeface="Open Sans"/>
              </a:rPr>
              <a:t>40</a:t>
            </a:r>
            <a:endParaRPr/>
          </a:p>
        </p:txBody>
      </p:sp>
      <p:sp>
        <p:nvSpPr>
          <p:cNvPr id="262" name="Google Shape;262;p21"/>
          <p:cNvSpPr txBox="1"/>
          <p:nvPr/>
        </p:nvSpPr>
        <p:spPr>
          <a:xfrm>
            <a:off x="4733925" y="4520505"/>
            <a:ext cx="2905125" cy="36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>
                <a:solidFill>
                  <a:srgbClr val="003366"/>
                </a:solidFill>
                <a:latin typeface="Open Sans"/>
                <a:ea typeface="Open Sans"/>
                <a:cs typeface="Open Sans"/>
                <a:sym typeface="Open Sans"/>
              </a:rPr>
              <a:t>Модульний контроль</a:t>
            </a:r>
            <a:endParaRPr/>
          </a:p>
        </p:txBody>
      </p:sp>
      <p:sp>
        <p:nvSpPr>
          <p:cNvPr id="267" name="Google Shape;267;p21"/>
          <p:cNvSpPr txBox="1"/>
          <p:nvPr/>
        </p:nvSpPr>
        <p:spPr>
          <a:xfrm>
            <a:off x="8610600" y="4582417"/>
            <a:ext cx="2857500" cy="20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Разом: 100 балів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607</Words>
  <Application>Microsoft Macintosh PowerPoint</Application>
  <PresentationFormat>Widescreen</PresentationFormat>
  <Paragraphs>134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Times New Roman</vt:lpstr>
      <vt:lpstr>Open Sans</vt:lpstr>
      <vt:lpstr>Open Sans SemiBold</vt:lpstr>
      <vt:lpstr>Montserrat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3</cp:revision>
  <dcterms:modified xsi:type="dcterms:W3CDTF">2026-02-05T16:33:25Z</dcterms:modified>
</cp:coreProperties>
</file>