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012" r:id="rId1"/>
  </p:sldMasterIdLst>
  <p:sldIdLst>
    <p:sldId id="256" r:id="rId2"/>
    <p:sldId id="257" r:id="rId3"/>
    <p:sldId id="265" r:id="rId4"/>
    <p:sldId id="266" r:id="rId5"/>
    <p:sldId id="261" r:id="rId6"/>
    <p:sldId id="260" r:id="rId7"/>
    <p:sldId id="258" r:id="rId8"/>
    <p:sldId id="267" r:id="rId9"/>
    <p:sldId id="262" r:id="rId10"/>
    <p:sldId id="263" r:id="rId11"/>
    <p:sldId id="264" r:id="rId12"/>
    <p:sldId id="269" r:id="rId13"/>
    <p:sldId id="270" r:id="rId14"/>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Помір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1285" autoAdjust="0"/>
    <p:restoredTop sz="94637" autoAdjust="0"/>
  </p:normalViewPr>
  <p:slideViewPr>
    <p:cSldViewPr>
      <p:cViewPr varScale="1">
        <p:scale>
          <a:sx n="100" d="100"/>
          <a:sy n="100" d="100"/>
        </p:scale>
        <p:origin x="1147" y="5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и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866442" y="1447801"/>
            <a:ext cx="6620968" cy="3329581"/>
          </a:xfrm>
        </p:spPr>
        <p:txBody>
          <a:bodyPr anchor="b"/>
          <a:lstStyle>
            <a:lvl1pPr>
              <a:defRPr sz="7200"/>
            </a:lvl1pPr>
          </a:lstStyle>
          <a:p>
            <a:r>
              <a:rPr lang="uk-UA"/>
              <a:t>Клацніть, щоб редагувати стиль зразка заголовка</a:t>
            </a:r>
            <a:endParaRPr lang="en-US" dirty="0"/>
          </a:p>
        </p:txBody>
      </p:sp>
      <p:sp>
        <p:nvSpPr>
          <p:cNvPr id="3" name="Subtitle 2"/>
          <p:cNvSpPr>
            <a:spLocks noGrp="1"/>
          </p:cNvSpPr>
          <p:nvPr>
            <p:ph type="subTitle" idx="1"/>
          </p:nvPr>
        </p:nvSpPr>
        <p:spPr>
          <a:xfrm>
            <a:off x="866442" y="4777380"/>
            <a:ext cx="6620968"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uk-UA"/>
              <a:t>Клацніть, щоб редагувати стиль зразка підзаголовка</a:t>
            </a:r>
            <a:endParaRPr lang="en-US" dirty="0"/>
          </a:p>
        </p:txBody>
      </p:sp>
      <p:sp>
        <p:nvSpPr>
          <p:cNvPr id="4" name="Date Placeholder 3"/>
          <p:cNvSpPr>
            <a:spLocks noGrp="1"/>
          </p:cNvSpPr>
          <p:nvPr>
            <p:ph type="dt" sz="half" idx="10"/>
          </p:nvPr>
        </p:nvSpPr>
        <p:spPr/>
        <p:txBody>
          <a:bodyPr/>
          <a:lstStyle/>
          <a:p>
            <a:fld id="{7EAF463A-BC7C-46EE-9F1E-7F377CCA4891}" type="datetimeFigureOut">
              <a:rPr lang="en-US" smtClean="0"/>
              <a:pPr/>
              <a:t>9/1/2024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483448D-3A78-4528-A469-B745A65DA480}" type="slidenum">
              <a:rPr lang="en-US" smtClean="0"/>
              <a:pPr/>
              <a:t>‹№›</a:t>
            </a:fld>
            <a:endParaRPr lang="en-US" dirty="0"/>
          </a:p>
        </p:txBody>
      </p:sp>
    </p:spTree>
    <p:extLst>
      <p:ext uri="{BB962C8B-B14F-4D97-AF65-F5344CB8AC3E}">
        <p14:creationId xmlns:p14="http://schemas.microsoft.com/office/powerpoint/2010/main" val="19509910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 фотографія з підписом">
    <p:spTree>
      <p:nvGrpSpPr>
        <p:cNvPr id="1" name=""/>
        <p:cNvGrpSpPr/>
        <p:nvPr/>
      </p:nvGrpSpPr>
      <p:grpSpPr>
        <a:xfrm>
          <a:off x="0" y="0"/>
          <a:ext cx="0" cy="0"/>
          <a:chOff x="0" y="0"/>
          <a:chExt cx="0" cy="0"/>
        </a:xfrm>
      </p:grpSpPr>
      <p:sp>
        <p:nvSpPr>
          <p:cNvPr id="2" name="Title 1"/>
          <p:cNvSpPr>
            <a:spLocks noGrp="1"/>
          </p:cNvSpPr>
          <p:nvPr>
            <p:ph type="title"/>
          </p:nvPr>
        </p:nvSpPr>
        <p:spPr>
          <a:xfrm>
            <a:off x="866443" y="4800587"/>
            <a:ext cx="6620967" cy="566738"/>
          </a:xfrm>
        </p:spPr>
        <p:txBody>
          <a:bodyPr anchor="b">
            <a:normAutofit/>
          </a:bodyPr>
          <a:lstStyle>
            <a:lvl1pPr algn="l">
              <a:defRPr sz="2400" b="0"/>
            </a:lvl1pPr>
          </a:lstStyle>
          <a:p>
            <a:r>
              <a:rPr lang="uk-UA"/>
              <a:t>Клацніть, щоб редагувати стиль зразка заголовка</a:t>
            </a:r>
            <a:endParaRPr lang="en-US" dirty="0"/>
          </a:p>
        </p:txBody>
      </p:sp>
      <p:sp>
        <p:nvSpPr>
          <p:cNvPr id="3" name="Picture Placeholder 2"/>
          <p:cNvSpPr>
            <a:spLocks noGrp="1" noChangeAspect="1"/>
          </p:cNvSpPr>
          <p:nvPr>
            <p:ph type="pic" idx="1"/>
          </p:nvPr>
        </p:nvSpPr>
        <p:spPr>
          <a:xfrm>
            <a:off x="866442" y="685800"/>
            <a:ext cx="662096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uk-UA" dirty="0"/>
              <a:t>Клацніть піктограму, щоб додати зображення</a:t>
            </a:r>
            <a:endParaRPr lang="en-US" dirty="0"/>
          </a:p>
        </p:txBody>
      </p:sp>
      <p:sp>
        <p:nvSpPr>
          <p:cNvPr id="4" name="Text Placeholder 3"/>
          <p:cNvSpPr>
            <a:spLocks noGrp="1"/>
          </p:cNvSpPr>
          <p:nvPr>
            <p:ph type="body" sz="half" idx="2"/>
          </p:nvPr>
        </p:nvSpPr>
        <p:spPr>
          <a:xfrm>
            <a:off x="866443" y="5367325"/>
            <a:ext cx="662096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7EAF463A-BC7C-46EE-9F1E-7F377CCA4891}" type="datetimeFigureOut">
              <a:rPr lang="en-US" smtClean="0"/>
              <a:pPr/>
              <a:t>9/1/2024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483448D-3A78-4528-A469-B745A65DA480}" type="slidenum">
              <a:rPr lang="en-US" smtClean="0"/>
              <a:pPr/>
              <a:t>‹№›</a:t>
            </a:fld>
            <a:endParaRPr lang="en-US" dirty="0"/>
          </a:p>
        </p:txBody>
      </p:sp>
    </p:spTree>
    <p:extLst>
      <p:ext uri="{BB962C8B-B14F-4D97-AF65-F5344CB8AC3E}">
        <p14:creationId xmlns:p14="http://schemas.microsoft.com/office/powerpoint/2010/main" val="29557362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Назва та підпис">
    <p:spTree>
      <p:nvGrpSpPr>
        <p:cNvPr id="1" name=""/>
        <p:cNvGrpSpPr/>
        <p:nvPr/>
      </p:nvGrpSpPr>
      <p:grpSpPr>
        <a:xfrm>
          <a:off x="0" y="0"/>
          <a:ext cx="0" cy="0"/>
          <a:chOff x="0" y="0"/>
          <a:chExt cx="0" cy="0"/>
        </a:xfrm>
      </p:grpSpPr>
      <p:sp>
        <p:nvSpPr>
          <p:cNvPr id="2" name="Title 1"/>
          <p:cNvSpPr>
            <a:spLocks noGrp="1"/>
          </p:cNvSpPr>
          <p:nvPr>
            <p:ph type="title"/>
          </p:nvPr>
        </p:nvSpPr>
        <p:spPr>
          <a:xfrm>
            <a:off x="866442" y="1447800"/>
            <a:ext cx="6620968" cy="1981200"/>
          </a:xfrm>
        </p:spPr>
        <p:txBody>
          <a:bodyPr/>
          <a:lstStyle>
            <a:lvl1pPr>
              <a:defRPr sz="4800"/>
            </a:lvl1pPr>
          </a:lstStyle>
          <a:p>
            <a:r>
              <a:rPr lang="uk-UA"/>
              <a:t>Клацніть, щоб редагувати стиль зразка заголовка</a:t>
            </a:r>
            <a:endParaRPr lang="en-US" dirty="0"/>
          </a:p>
        </p:txBody>
      </p:sp>
      <p:sp>
        <p:nvSpPr>
          <p:cNvPr id="8" name="Text Placeholder 3"/>
          <p:cNvSpPr>
            <a:spLocks noGrp="1"/>
          </p:cNvSpPr>
          <p:nvPr>
            <p:ph type="body" sz="half" idx="2"/>
          </p:nvPr>
        </p:nvSpPr>
        <p:spPr>
          <a:xfrm>
            <a:off x="866442" y="3657600"/>
            <a:ext cx="6620968"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p:txBody>
          <a:bodyPr/>
          <a:lstStyle/>
          <a:p>
            <a:fld id="{7EAF463A-BC7C-46EE-9F1E-7F377CCA4891}" type="datetimeFigureOut">
              <a:rPr lang="en-US" smtClean="0"/>
              <a:pPr/>
              <a:t>9/1/2024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483448D-3A78-4528-A469-B745A65DA480}" type="slidenum">
              <a:rPr lang="en-US" smtClean="0"/>
              <a:pPr/>
              <a:t>‹№›</a:t>
            </a:fld>
            <a:endParaRPr lang="en-US" dirty="0"/>
          </a:p>
        </p:txBody>
      </p:sp>
    </p:spTree>
    <p:extLst>
      <p:ext uri="{BB962C8B-B14F-4D97-AF65-F5344CB8AC3E}">
        <p14:creationId xmlns:p14="http://schemas.microsoft.com/office/powerpoint/2010/main" val="331361003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з підписом">
    <p:spTree>
      <p:nvGrpSpPr>
        <p:cNvPr id="1" name=""/>
        <p:cNvGrpSpPr/>
        <p:nvPr/>
      </p:nvGrpSpPr>
      <p:grpSpPr>
        <a:xfrm>
          <a:off x="0" y="0"/>
          <a:ext cx="0" cy="0"/>
          <a:chOff x="0" y="0"/>
          <a:chExt cx="0" cy="0"/>
        </a:xfrm>
      </p:grpSpPr>
      <p:sp>
        <p:nvSpPr>
          <p:cNvPr id="2" name="Title 1"/>
          <p:cNvSpPr>
            <a:spLocks noGrp="1"/>
          </p:cNvSpPr>
          <p:nvPr>
            <p:ph type="title"/>
          </p:nvPr>
        </p:nvSpPr>
        <p:spPr>
          <a:xfrm>
            <a:off x="1181409" y="1447800"/>
            <a:ext cx="6001049" cy="2317649"/>
          </a:xfrm>
        </p:spPr>
        <p:txBody>
          <a:bodyPr/>
          <a:lstStyle>
            <a:lvl1pPr>
              <a:defRPr sz="4800"/>
            </a:lvl1pPr>
          </a:lstStyle>
          <a:p>
            <a:r>
              <a:rPr lang="uk-UA"/>
              <a:t>Клацніть, щоб редагувати стиль зразка заголовка</a:t>
            </a:r>
            <a:endParaRPr lang="en-US" dirty="0"/>
          </a:p>
        </p:txBody>
      </p:sp>
      <p:sp>
        <p:nvSpPr>
          <p:cNvPr id="14" name="Text Placeholder 3"/>
          <p:cNvSpPr>
            <a:spLocks noGrp="1"/>
          </p:cNvSpPr>
          <p:nvPr>
            <p:ph type="body" sz="half" idx="13"/>
          </p:nvPr>
        </p:nvSpPr>
        <p:spPr>
          <a:xfrm>
            <a:off x="1454530" y="3765449"/>
            <a:ext cx="5449871" cy="342174"/>
          </a:xfrm>
        </p:spPr>
        <p:txBody>
          <a:bodyPr anchor="t">
            <a:normAutofit/>
          </a:bodyPr>
          <a:lstStyle>
            <a:lvl1pPr marL="0" indent="0">
              <a:buNone/>
              <a:defRPr lang="en-US" sz="1400" b="0" i="0" kern="1200" cap="small" dirty="0">
                <a:solidFill>
                  <a:schemeClr val="accent1"/>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10" name="Text Placeholder 3"/>
          <p:cNvSpPr>
            <a:spLocks noGrp="1"/>
          </p:cNvSpPr>
          <p:nvPr>
            <p:ph type="body" sz="half" idx="2"/>
          </p:nvPr>
        </p:nvSpPr>
        <p:spPr>
          <a:xfrm>
            <a:off x="866442" y="4350657"/>
            <a:ext cx="6620968"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p:txBody>
          <a:bodyPr/>
          <a:lstStyle/>
          <a:p>
            <a:fld id="{7EAF463A-BC7C-46EE-9F1E-7F377CCA4891}" type="datetimeFigureOut">
              <a:rPr lang="en-US" smtClean="0"/>
              <a:pPr/>
              <a:t>9/1/2024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483448D-3A78-4528-A469-B745A65DA480}" type="slidenum">
              <a:rPr lang="en-US" smtClean="0"/>
              <a:pPr/>
              <a:t>‹№›</a:t>
            </a:fld>
            <a:endParaRPr lang="en-US" dirty="0"/>
          </a:p>
        </p:txBody>
      </p:sp>
      <p:sp>
        <p:nvSpPr>
          <p:cNvPr id="9" name="TextBox 8"/>
          <p:cNvSpPr txBox="1"/>
          <p:nvPr/>
        </p:nvSpPr>
        <p:spPr>
          <a:xfrm>
            <a:off x="673897" y="971253"/>
            <a:ext cx="601591"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sz="12200" dirty="0"/>
              <a:t>“</a:t>
            </a:r>
          </a:p>
        </p:txBody>
      </p:sp>
      <p:sp>
        <p:nvSpPr>
          <p:cNvPr id="13" name="TextBox 12"/>
          <p:cNvSpPr txBox="1"/>
          <p:nvPr/>
        </p:nvSpPr>
        <p:spPr>
          <a:xfrm>
            <a:off x="6999690" y="2613787"/>
            <a:ext cx="601591"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sz="12200" dirty="0"/>
              <a:t>”</a:t>
            </a:r>
          </a:p>
        </p:txBody>
      </p:sp>
    </p:spTree>
    <p:extLst>
      <p:ext uri="{BB962C8B-B14F-4D97-AF65-F5344CB8AC3E}">
        <p14:creationId xmlns:p14="http://schemas.microsoft.com/office/powerpoint/2010/main" val="249111907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ка назви">
    <p:spTree>
      <p:nvGrpSpPr>
        <p:cNvPr id="1" name=""/>
        <p:cNvGrpSpPr/>
        <p:nvPr/>
      </p:nvGrpSpPr>
      <p:grpSpPr>
        <a:xfrm>
          <a:off x="0" y="0"/>
          <a:ext cx="0" cy="0"/>
          <a:chOff x="0" y="0"/>
          <a:chExt cx="0" cy="0"/>
        </a:xfrm>
      </p:grpSpPr>
      <p:sp>
        <p:nvSpPr>
          <p:cNvPr id="2" name="Title 1"/>
          <p:cNvSpPr>
            <a:spLocks noGrp="1"/>
          </p:cNvSpPr>
          <p:nvPr>
            <p:ph type="title"/>
          </p:nvPr>
        </p:nvSpPr>
        <p:spPr>
          <a:xfrm>
            <a:off x="866441" y="3124201"/>
            <a:ext cx="6620969" cy="1653180"/>
          </a:xfrm>
        </p:spPr>
        <p:txBody>
          <a:bodyPr anchor="b"/>
          <a:lstStyle>
            <a:lvl1pPr algn="l">
              <a:defRPr sz="4000" b="0" cap="none"/>
            </a:lvl1p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866442" y="4777381"/>
            <a:ext cx="6620968"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p:txBody>
          <a:bodyPr/>
          <a:lstStyle/>
          <a:p>
            <a:fld id="{7EAF463A-BC7C-46EE-9F1E-7F377CCA4891}" type="datetimeFigureOut">
              <a:rPr lang="en-US" smtClean="0"/>
              <a:pPr/>
              <a:t>9/1/2024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483448D-3A78-4528-A469-B745A65DA480}" type="slidenum">
              <a:rPr lang="en-US" smtClean="0"/>
              <a:pPr/>
              <a:t>‹№›</a:t>
            </a:fld>
            <a:endParaRPr lang="en-US" dirty="0"/>
          </a:p>
        </p:txBody>
      </p:sp>
    </p:spTree>
    <p:extLst>
      <p:ext uri="{BB962C8B-B14F-4D97-AF65-F5344CB8AC3E}">
        <p14:creationId xmlns:p14="http://schemas.microsoft.com/office/powerpoint/2010/main" val="297860989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колонк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474834" y="1981200"/>
            <a:ext cx="2210725"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16" name="Text Placeholder 3"/>
          <p:cNvSpPr>
            <a:spLocks noGrp="1"/>
          </p:cNvSpPr>
          <p:nvPr>
            <p:ph type="body" sz="half" idx="15"/>
          </p:nvPr>
        </p:nvSpPr>
        <p:spPr>
          <a:xfrm>
            <a:off x="489475" y="2667000"/>
            <a:ext cx="219608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5" name="Text Placeholder 4"/>
          <p:cNvSpPr>
            <a:spLocks noGrp="1"/>
          </p:cNvSpPr>
          <p:nvPr>
            <p:ph type="body" sz="quarter" idx="3"/>
          </p:nvPr>
        </p:nvSpPr>
        <p:spPr>
          <a:xfrm>
            <a:off x="2913504" y="1981200"/>
            <a:ext cx="2202754"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19" name="Text Placeholder 3"/>
          <p:cNvSpPr>
            <a:spLocks noGrp="1"/>
          </p:cNvSpPr>
          <p:nvPr>
            <p:ph type="body" sz="half" idx="16"/>
          </p:nvPr>
        </p:nvSpPr>
        <p:spPr>
          <a:xfrm>
            <a:off x="2905586" y="2667000"/>
            <a:ext cx="2210671"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14" name="Text Placeholder 4"/>
          <p:cNvSpPr>
            <a:spLocks noGrp="1"/>
          </p:cNvSpPr>
          <p:nvPr>
            <p:ph type="body" sz="quarter" idx="13"/>
          </p:nvPr>
        </p:nvSpPr>
        <p:spPr>
          <a:xfrm>
            <a:off x="5344917" y="1981200"/>
            <a:ext cx="219965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20" name="Text Placeholder 3"/>
          <p:cNvSpPr>
            <a:spLocks noGrp="1"/>
          </p:cNvSpPr>
          <p:nvPr>
            <p:ph type="body" sz="half" idx="17"/>
          </p:nvPr>
        </p:nvSpPr>
        <p:spPr>
          <a:xfrm>
            <a:off x="5344917" y="2667000"/>
            <a:ext cx="2199658"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cxnSp>
        <p:nvCxnSpPr>
          <p:cNvPr id="17" name="Straight Connector 16"/>
          <p:cNvCxnSpPr/>
          <p:nvPr/>
        </p:nvCxnSpPr>
        <p:spPr>
          <a:xfrm>
            <a:off x="2795334"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5223030"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7EAF463A-BC7C-46EE-9F1E-7F377CCA4891}" type="datetimeFigureOut">
              <a:rPr lang="en-US" smtClean="0"/>
              <a:pPr/>
              <a:t>9/1/2024</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483448D-3A78-4528-A469-B745A65DA480}" type="slidenum">
              <a:rPr lang="en-US" smtClean="0"/>
              <a:pPr/>
              <a:t>‹№›</a:t>
            </a:fld>
            <a:endParaRPr lang="en-US" dirty="0"/>
          </a:p>
        </p:txBody>
      </p:sp>
    </p:spTree>
    <p:extLst>
      <p:ext uri="{BB962C8B-B14F-4D97-AF65-F5344CB8AC3E}">
        <p14:creationId xmlns:p14="http://schemas.microsoft.com/office/powerpoint/2010/main" val="61686273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колонки з малюнкам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489475" y="4250949"/>
            <a:ext cx="2205612"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29" name="Picture Placeholder 2"/>
          <p:cNvSpPr>
            <a:spLocks noGrp="1" noChangeAspect="1"/>
          </p:cNvSpPr>
          <p:nvPr>
            <p:ph type="pic" idx="15"/>
          </p:nvPr>
        </p:nvSpPr>
        <p:spPr>
          <a:xfrm>
            <a:off x="489475" y="2209800"/>
            <a:ext cx="2205612"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uk-UA" dirty="0"/>
              <a:t>Клацніть піктограму, щоб додати зображення</a:t>
            </a:r>
            <a:endParaRPr lang="en-US" dirty="0"/>
          </a:p>
        </p:txBody>
      </p:sp>
      <p:sp>
        <p:nvSpPr>
          <p:cNvPr id="22" name="Text Placeholder 3"/>
          <p:cNvSpPr>
            <a:spLocks noGrp="1"/>
          </p:cNvSpPr>
          <p:nvPr>
            <p:ph type="body" sz="half" idx="18"/>
          </p:nvPr>
        </p:nvSpPr>
        <p:spPr>
          <a:xfrm>
            <a:off x="489475" y="4827212"/>
            <a:ext cx="2205612"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5" name="Text Placeholder 4"/>
          <p:cNvSpPr>
            <a:spLocks noGrp="1"/>
          </p:cNvSpPr>
          <p:nvPr>
            <p:ph type="body" sz="quarter" idx="3"/>
          </p:nvPr>
        </p:nvSpPr>
        <p:spPr>
          <a:xfrm>
            <a:off x="2917792" y="4250949"/>
            <a:ext cx="2198466"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30" name="Picture Placeholder 2"/>
          <p:cNvSpPr>
            <a:spLocks noGrp="1" noChangeAspect="1"/>
          </p:cNvSpPr>
          <p:nvPr>
            <p:ph type="pic" idx="21"/>
          </p:nvPr>
        </p:nvSpPr>
        <p:spPr>
          <a:xfrm>
            <a:off x="2917791" y="2209800"/>
            <a:ext cx="2198466"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uk-UA" dirty="0"/>
              <a:t>Клацніть піктограму, щоб додати зображення</a:t>
            </a:r>
            <a:endParaRPr lang="en-US" dirty="0"/>
          </a:p>
        </p:txBody>
      </p:sp>
      <p:sp>
        <p:nvSpPr>
          <p:cNvPr id="23" name="Text Placeholder 3"/>
          <p:cNvSpPr>
            <a:spLocks noGrp="1"/>
          </p:cNvSpPr>
          <p:nvPr>
            <p:ph type="body" sz="half" idx="19"/>
          </p:nvPr>
        </p:nvSpPr>
        <p:spPr>
          <a:xfrm>
            <a:off x="2916776" y="4827211"/>
            <a:ext cx="2201378"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14" name="Text Placeholder 4"/>
          <p:cNvSpPr>
            <a:spLocks noGrp="1"/>
          </p:cNvSpPr>
          <p:nvPr>
            <p:ph type="body" sz="quarter" idx="13"/>
          </p:nvPr>
        </p:nvSpPr>
        <p:spPr>
          <a:xfrm>
            <a:off x="5344917" y="4250949"/>
            <a:ext cx="219965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31" name="Picture Placeholder 2"/>
          <p:cNvSpPr>
            <a:spLocks noGrp="1" noChangeAspect="1"/>
          </p:cNvSpPr>
          <p:nvPr>
            <p:ph type="pic" idx="22"/>
          </p:nvPr>
        </p:nvSpPr>
        <p:spPr>
          <a:xfrm>
            <a:off x="5344916" y="2209800"/>
            <a:ext cx="2199658"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uk-UA" dirty="0"/>
              <a:t>Клацніть піктограму, щоб додати зображення</a:t>
            </a:r>
            <a:endParaRPr lang="en-US" dirty="0"/>
          </a:p>
        </p:txBody>
      </p:sp>
      <p:sp>
        <p:nvSpPr>
          <p:cNvPr id="24" name="Text Placeholder 3"/>
          <p:cNvSpPr>
            <a:spLocks noGrp="1"/>
          </p:cNvSpPr>
          <p:nvPr>
            <p:ph type="body" sz="half" idx="20"/>
          </p:nvPr>
        </p:nvSpPr>
        <p:spPr>
          <a:xfrm>
            <a:off x="5344824" y="4827209"/>
            <a:ext cx="2202571"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cxnSp>
        <p:nvCxnSpPr>
          <p:cNvPr id="17" name="Straight Connector 16"/>
          <p:cNvCxnSpPr/>
          <p:nvPr/>
        </p:nvCxnSpPr>
        <p:spPr>
          <a:xfrm>
            <a:off x="2795334"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5223030"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7EAF463A-BC7C-46EE-9F1E-7F377CCA4891}" type="datetimeFigureOut">
              <a:rPr lang="en-US" smtClean="0"/>
              <a:pPr/>
              <a:t>9/1/2024</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483448D-3A78-4528-A469-B745A65DA480}" type="slidenum">
              <a:rPr lang="en-US" smtClean="0"/>
              <a:pPr/>
              <a:t>‹№›</a:t>
            </a:fld>
            <a:endParaRPr lang="en-US" dirty="0"/>
          </a:p>
        </p:txBody>
      </p:sp>
    </p:spTree>
    <p:extLst>
      <p:ext uri="{BB962C8B-B14F-4D97-AF65-F5344CB8AC3E}">
        <p14:creationId xmlns:p14="http://schemas.microsoft.com/office/powerpoint/2010/main" val="86255647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і вертикальни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Vertical Text Placeholder 2"/>
          <p:cNvSpPr>
            <a:spLocks noGrp="1"/>
          </p:cNvSpPr>
          <p:nvPr>
            <p:ph type="body" orient="vert" idx="1"/>
          </p:nvPr>
        </p:nvSpPr>
        <p:spPr/>
        <p:txBody>
          <a:bodyPr vert="eaVert" anchor="t" anchorCtr="0"/>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7EAF463A-BC7C-46EE-9F1E-7F377CCA4891}" type="datetimeFigureOut">
              <a:rPr lang="en-US" smtClean="0"/>
              <a:pPr/>
              <a:t>9/1/2024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483448D-3A78-4528-A469-B745A65DA480}" type="slidenum">
              <a:rPr lang="en-US" smtClean="0"/>
              <a:pPr/>
              <a:t>‹№›</a:t>
            </a:fld>
            <a:endParaRPr lang="en-US" dirty="0"/>
          </a:p>
        </p:txBody>
      </p:sp>
    </p:spTree>
    <p:extLst>
      <p:ext uri="{BB962C8B-B14F-4D97-AF65-F5344CB8AC3E}">
        <p14:creationId xmlns:p14="http://schemas.microsoft.com/office/powerpoint/2010/main" val="369735004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ий заголовок і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229782" y="430214"/>
            <a:ext cx="1314793" cy="5826125"/>
          </a:xfrm>
        </p:spPr>
        <p:txBody>
          <a:bodyPr vert="eaVert" anchor="b" anchorCtr="0"/>
          <a:lstStyle/>
          <a:p>
            <a:r>
              <a:rPr lang="uk-UA"/>
              <a:t>Клацніть, щоб редагувати стиль зразка заголовка</a:t>
            </a:r>
            <a:endParaRPr lang="en-US" dirty="0"/>
          </a:p>
        </p:txBody>
      </p:sp>
      <p:sp>
        <p:nvSpPr>
          <p:cNvPr id="3" name="Vertical Text Placeholder 2"/>
          <p:cNvSpPr>
            <a:spLocks noGrp="1"/>
          </p:cNvSpPr>
          <p:nvPr>
            <p:ph type="body" orient="vert" idx="1"/>
          </p:nvPr>
        </p:nvSpPr>
        <p:spPr>
          <a:xfrm>
            <a:off x="489475" y="773205"/>
            <a:ext cx="5568812" cy="5483134"/>
          </a:xfrm>
        </p:spPr>
        <p:txBody>
          <a:bodyPr vert="eaVert"/>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7EAF463A-BC7C-46EE-9F1E-7F377CCA4891}" type="datetimeFigureOut">
              <a:rPr lang="en-US" smtClean="0"/>
              <a:pPr/>
              <a:t>9/1/2024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483448D-3A78-4528-A469-B745A65DA480}" type="slidenum">
              <a:rPr lang="en-US" smtClean="0"/>
              <a:pPr/>
              <a:t>‹№›</a:t>
            </a:fld>
            <a:endParaRPr lang="en-US" dirty="0"/>
          </a:p>
        </p:txBody>
      </p:sp>
    </p:spTree>
    <p:extLst>
      <p:ext uri="{BB962C8B-B14F-4D97-AF65-F5344CB8AC3E}">
        <p14:creationId xmlns:p14="http://schemas.microsoft.com/office/powerpoint/2010/main" val="14592983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Назва та вмі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Content Placeholder 2"/>
          <p:cNvSpPr>
            <a:spLocks noGrp="1"/>
          </p:cNvSpPr>
          <p:nvPr>
            <p:ph idx="1"/>
          </p:nvPr>
        </p:nvSpPr>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7EAF463A-BC7C-46EE-9F1E-7F377CCA4891}" type="datetimeFigureOut">
              <a:rPr lang="en-US" smtClean="0"/>
              <a:pPr/>
              <a:t>9/1/2024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483448D-3A78-4528-A469-B745A65DA480}" type="slidenum">
              <a:rPr lang="en-US" smtClean="0"/>
              <a:pPr/>
              <a:t>‹№›</a:t>
            </a:fld>
            <a:endParaRPr lang="en-US" dirty="0"/>
          </a:p>
        </p:txBody>
      </p:sp>
    </p:spTree>
    <p:extLst>
      <p:ext uri="{BB962C8B-B14F-4D97-AF65-F5344CB8AC3E}">
        <p14:creationId xmlns:p14="http://schemas.microsoft.com/office/powerpoint/2010/main" val="38373423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Назва розділу">
    <p:spTree>
      <p:nvGrpSpPr>
        <p:cNvPr id="1" name=""/>
        <p:cNvGrpSpPr/>
        <p:nvPr/>
      </p:nvGrpSpPr>
      <p:grpSpPr>
        <a:xfrm>
          <a:off x="0" y="0"/>
          <a:ext cx="0" cy="0"/>
          <a:chOff x="0" y="0"/>
          <a:chExt cx="0" cy="0"/>
        </a:xfrm>
      </p:grpSpPr>
      <p:sp>
        <p:nvSpPr>
          <p:cNvPr id="2" name="Title 1"/>
          <p:cNvSpPr>
            <a:spLocks noGrp="1"/>
          </p:cNvSpPr>
          <p:nvPr>
            <p:ph type="title"/>
          </p:nvPr>
        </p:nvSpPr>
        <p:spPr>
          <a:xfrm>
            <a:off x="866443" y="2861734"/>
            <a:ext cx="6620967" cy="1915647"/>
          </a:xfrm>
        </p:spPr>
        <p:txBody>
          <a:bodyPr anchor="b"/>
          <a:lstStyle>
            <a:lvl1pPr algn="l">
              <a:defRPr sz="4000" b="0" cap="none"/>
            </a:lvl1p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866442" y="4777381"/>
            <a:ext cx="6620968" cy="860400"/>
          </a:xfrm>
        </p:spPr>
        <p:txBody>
          <a:bodyPr anchor="t"/>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p:txBody>
          <a:bodyPr/>
          <a:lstStyle/>
          <a:p>
            <a:fld id="{7EAF463A-BC7C-46EE-9F1E-7F377CCA4891}" type="datetimeFigureOut">
              <a:rPr lang="en-US" smtClean="0"/>
              <a:pPr/>
              <a:t>9/1/2024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483448D-3A78-4528-A469-B745A65DA480}" type="slidenum">
              <a:rPr lang="en-US" smtClean="0"/>
              <a:pPr/>
              <a:t>‹№›</a:t>
            </a:fld>
            <a:endParaRPr lang="en-US" dirty="0"/>
          </a:p>
        </p:txBody>
      </p:sp>
    </p:spTree>
    <p:extLst>
      <p:ext uri="{BB962C8B-B14F-4D97-AF65-F5344CB8AC3E}">
        <p14:creationId xmlns:p14="http://schemas.microsoft.com/office/powerpoint/2010/main" val="20431550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єкт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Content Placeholder 2"/>
          <p:cNvSpPr>
            <a:spLocks noGrp="1"/>
          </p:cNvSpPr>
          <p:nvPr>
            <p:ph sz="half" idx="1"/>
          </p:nvPr>
        </p:nvSpPr>
        <p:spPr>
          <a:xfrm>
            <a:off x="827700" y="2060576"/>
            <a:ext cx="3298113"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Content Placeholder 3"/>
          <p:cNvSpPr>
            <a:spLocks noGrp="1"/>
          </p:cNvSpPr>
          <p:nvPr>
            <p:ph sz="half" idx="2"/>
          </p:nvPr>
        </p:nvSpPr>
        <p:spPr>
          <a:xfrm>
            <a:off x="4241975" y="2056093"/>
            <a:ext cx="3298115"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5" name="Date Placeholder 4"/>
          <p:cNvSpPr>
            <a:spLocks noGrp="1"/>
          </p:cNvSpPr>
          <p:nvPr>
            <p:ph type="dt" sz="half" idx="10"/>
          </p:nvPr>
        </p:nvSpPr>
        <p:spPr/>
        <p:txBody>
          <a:bodyPr/>
          <a:lstStyle/>
          <a:p>
            <a:fld id="{7EAF463A-BC7C-46EE-9F1E-7F377CCA4891}" type="datetimeFigureOut">
              <a:rPr lang="en-US" smtClean="0"/>
              <a:pPr/>
              <a:t>9/1/2024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483448D-3A78-4528-A469-B745A65DA480}" type="slidenum">
              <a:rPr lang="en-US" smtClean="0"/>
              <a:pPr/>
              <a:t>‹№›</a:t>
            </a:fld>
            <a:endParaRPr lang="en-US" dirty="0"/>
          </a:p>
        </p:txBody>
      </p:sp>
    </p:spTree>
    <p:extLst>
      <p:ext uri="{BB962C8B-B14F-4D97-AF65-F5344CB8AC3E}">
        <p14:creationId xmlns:p14="http://schemas.microsoft.com/office/powerpoint/2010/main" val="13284307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Порівняння">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827700" y="1905000"/>
            <a:ext cx="3298112"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4" name="Content Placeholder 3"/>
          <p:cNvSpPr>
            <a:spLocks noGrp="1"/>
          </p:cNvSpPr>
          <p:nvPr>
            <p:ph sz="half" idx="2"/>
          </p:nvPr>
        </p:nvSpPr>
        <p:spPr>
          <a:xfrm>
            <a:off x="827700"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5" name="Text Placeholder 4"/>
          <p:cNvSpPr>
            <a:spLocks noGrp="1"/>
          </p:cNvSpPr>
          <p:nvPr>
            <p:ph type="body" sz="quarter" idx="3"/>
          </p:nvPr>
        </p:nvSpPr>
        <p:spPr>
          <a:xfrm>
            <a:off x="4241976" y="1905000"/>
            <a:ext cx="3298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6" name="Content Placeholder 5"/>
          <p:cNvSpPr>
            <a:spLocks noGrp="1"/>
          </p:cNvSpPr>
          <p:nvPr>
            <p:ph sz="quarter" idx="4"/>
          </p:nvPr>
        </p:nvSpPr>
        <p:spPr>
          <a:xfrm>
            <a:off x="4241976"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7" name="Date Placeholder 6"/>
          <p:cNvSpPr>
            <a:spLocks noGrp="1"/>
          </p:cNvSpPr>
          <p:nvPr>
            <p:ph type="dt" sz="half" idx="10"/>
          </p:nvPr>
        </p:nvSpPr>
        <p:spPr/>
        <p:txBody>
          <a:bodyPr/>
          <a:lstStyle/>
          <a:p>
            <a:fld id="{7EAF463A-BC7C-46EE-9F1E-7F377CCA4891}" type="datetimeFigureOut">
              <a:rPr lang="en-US" smtClean="0"/>
              <a:pPr/>
              <a:t>9/1/2024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A483448D-3A78-4528-A469-B745A65DA480}" type="slidenum">
              <a:rPr lang="en-US" smtClean="0"/>
              <a:pPr/>
              <a:t>‹№›</a:t>
            </a:fld>
            <a:endParaRPr lang="en-US" dirty="0"/>
          </a:p>
        </p:txBody>
      </p:sp>
    </p:spTree>
    <p:extLst>
      <p:ext uri="{BB962C8B-B14F-4D97-AF65-F5344CB8AC3E}">
        <p14:creationId xmlns:p14="http://schemas.microsoft.com/office/powerpoint/2010/main" val="8434244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Лише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7" name="Date Placeholder 2"/>
          <p:cNvSpPr>
            <a:spLocks noGrp="1"/>
          </p:cNvSpPr>
          <p:nvPr>
            <p:ph type="dt" sz="half" idx="10"/>
          </p:nvPr>
        </p:nvSpPr>
        <p:spPr/>
        <p:txBody>
          <a:bodyPr/>
          <a:lstStyle/>
          <a:p>
            <a:fld id="{7EAF463A-BC7C-46EE-9F1E-7F377CCA4891}" type="datetimeFigureOut">
              <a:rPr lang="en-US" smtClean="0"/>
              <a:pPr/>
              <a:t>9/1/2024</a:t>
            </a:fld>
            <a:endParaRPr lang="en-US" dirty="0"/>
          </a:p>
        </p:txBody>
      </p:sp>
      <p:sp>
        <p:nvSpPr>
          <p:cNvPr id="5" name="Footer Placeholder 3"/>
          <p:cNvSpPr>
            <a:spLocks noGrp="1"/>
          </p:cNvSpPr>
          <p:nvPr>
            <p:ph type="ftr" sz="quarter" idx="11"/>
          </p:nvPr>
        </p:nvSpPr>
        <p:spPr/>
        <p:txBody>
          <a:bodyPr/>
          <a:lstStyle/>
          <a:p>
            <a:endParaRPr lang="en-US" dirty="0"/>
          </a:p>
        </p:txBody>
      </p:sp>
      <p:sp>
        <p:nvSpPr>
          <p:cNvPr id="6" name="Slide Number Placeholder 4"/>
          <p:cNvSpPr>
            <a:spLocks noGrp="1"/>
          </p:cNvSpPr>
          <p:nvPr>
            <p:ph type="sldNum" sz="quarter" idx="12"/>
          </p:nvPr>
        </p:nvSpPr>
        <p:spPr/>
        <p:txBody>
          <a:bodyPr/>
          <a:lstStyle/>
          <a:p>
            <a:fld id="{A483448D-3A78-4528-A469-B745A65DA480}" type="slidenum">
              <a:rPr lang="en-US" smtClean="0"/>
              <a:pPr/>
              <a:t>‹№›</a:t>
            </a:fld>
            <a:endParaRPr lang="en-US" dirty="0"/>
          </a:p>
        </p:txBody>
      </p:sp>
    </p:spTree>
    <p:extLst>
      <p:ext uri="{BB962C8B-B14F-4D97-AF65-F5344CB8AC3E}">
        <p14:creationId xmlns:p14="http://schemas.microsoft.com/office/powerpoint/2010/main" val="13579654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ий слайд">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7EAF463A-BC7C-46EE-9F1E-7F377CCA4891}" type="datetimeFigureOut">
              <a:rPr lang="en-US" smtClean="0"/>
              <a:pPr/>
              <a:t>9/1/2024</a:t>
            </a:fld>
            <a:endParaRPr lang="en-US" dirty="0"/>
          </a:p>
        </p:txBody>
      </p:sp>
      <p:sp>
        <p:nvSpPr>
          <p:cNvPr id="5" name="Footer Placeholder 2"/>
          <p:cNvSpPr>
            <a:spLocks noGrp="1"/>
          </p:cNvSpPr>
          <p:nvPr>
            <p:ph type="ftr" sz="quarter" idx="11"/>
          </p:nvPr>
        </p:nvSpPr>
        <p:spPr/>
        <p:txBody>
          <a:bodyPr/>
          <a:lstStyle/>
          <a:p>
            <a:endParaRPr lang="en-US" dirty="0"/>
          </a:p>
        </p:txBody>
      </p:sp>
      <p:sp>
        <p:nvSpPr>
          <p:cNvPr id="6" name="Slide Number Placeholder 3"/>
          <p:cNvSpPr>
            <a:spLocks noGrp="1"/>
          </p:cNvSpPr>
          <p:nvPr>
            <p:ph type="sldNum" sz="quarter" idx="12"/>
          </p:nvPr>
        </p:nvSpPr>
        <p:spPr/>
        <p:txBody>
          <a:bodyPr/>
          <a:lstStyle/>
          <a:p>
            <a:fld id="{A483448D-3A78-4528-A469-B745A65DA480}" type="slidenum">
              <a:rPr lang="en-US" smtClean="0"/>
              <a:pPr/>
              <a:t>‹№›</a:t>
            </a:fld>
            <a:endParaRPr lang="en-US" dirty="0"/>
          </a:p>
        </p:txBody>
      </p:sp>
    </p:spTree>
    <p:extLst>
      <p:ext uri="{BB962C8B-B14F-4D97-AF65-F5344CB8AC3E}">
        <p14:creationId xmlns:p14="http://schemas.microsoft.com/office/powerpoint/2010/main" val="4039212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Вміст і підпис">
    <p:spTree>
      <p:nvGrpSpPr>
        <p:cNvPr id="1" name=""/>
        <p:cNvGrpSpPr/>
        <p:nvPr/>
      </p:nvGrpSpPr>
      <p:grpSpPr>
        <a:xfrm>
          <a:off x="0" y="0"/>
          <a:ext cx="0" cy="0"/>
          <a:chOff x="0" y="0"/>
          <a:chExt cx="0" cy="0"/>
        </a:xfrm>
      </p:grpSpPr>
      <p:sp>
        <p:nvSpPr>
          <p:cNvPr id="2" name="Title 1"/>
          <p:cNvSpPr>
            <a:spLocks noGrp="1"/>
          </p:cNvSpPr>
          <p:nvPr>
            <p:ph type="title"/>
          </p:nvPr>
        </p:nvSpPr>
        <p:spPr>
          <a:xfrm>
            <a:off x="866441" y="1447800"/>
            <a:ext cx="2551462" cy="1447800"/>
          </a:xfrm>
        </p:spPr>
        <p:txBody>
          <a:bodyPr anchor="b"/>
          <a:lstStyle>
            <a:lvl1pPr algn="l">
              <a:defRPr sz="2400" b="0"/>
            </a:lvl1pPr>
          </a:lstStyle>
          <a:p>
            <a:r>
              <a:rPr lang="uk-UA"/>
              <a:t>Клацніть, щоб редагувати стиль зразка заголовка</a:t>
            </a:r>
            <a:endParaRPr lang="en-US" dirty="0"/>
          </a:p>
        </p:txBody>
      </p:sp>
      <p:sp>
        <p:nvSpPr>
          <p:cNvPr id="3" name="Content Placeholder 2"/>
          <p:cNvSpPr>
            <a:spLocks noGrp="1"/>
          </p:cNvSpPr>
          <p:nvPr>
            <p:ph idx="1"/>
          </p:nvPr>
        </p:nvSpPr>
        <p:spPr>
          <a:xfrm>
            <a:off x="3589397" y="1447800"/>
            <a:ext cx="3898013"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Text Placeholder 3"/>
          <p:cNvSpPr>
            <a:spLocks noGrp="1"/>
          </p:cNvSpPr>
          <p:nvPr>
            <p:ph type="body" sz="half" idx="2"/>
          </p:nvPr>
        </p:nvSpPr>
        <p:spPr>
          <a:xfrm>
            <a:off x="866441" y="3129281"/>
            <a:ext cx="2551462"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7" name="Date Placeholder 4"/>
          <p:cNvSpPr>
            <a:spLocks noGrp="1"/>
          </p:cNvSpPr>
          <p:nvPr>
            <p:ph type="dt" sz="half" idx="10"/>
          </p:nvPr>
        </p:nvSpPr>
        <p:spPr/>
        <p:txBody>
          <a:bodyPr/>
          <a:lstStyle/>
          <a:p>
            <a:fld id="{7EAF463A-BC7C-46EE-9F1E-7F377CCA4891}" type="datetimeFigureOut">
              <a:rPr lang="en-US" smtClean="0"/>
              <a:pPr/>
              <a:t>9/1/2024</a:t>
            </a:fld>
            <a:endParaRPr lang="en-US" dirty="0"/>
          </a:p>
        </p:txBody>
      </p:sp>
      <p:sp>
        <p:nvSpPr>
          <p:cNvPr id="5" name="Footer Placeholder 5"/>
          <p:cNvSpPr>
            <a:spLocks noGrp="1"/>
          </p:cNvSpPr>
          <p:nvPr>
            <p:ph type="ftr" sz="quarter" idx="11"/>
          </p:nvPr>
        </p:nvSpPr>
        <p:spPr/>
        <p:txBody>
          <a:bodyPr/>
          <a:lstStyle/>
          <a:p>
            <a:endParaRPr lang="en-US" dirty="0"/>
          </a:p>
        </p:txBody>
      </p:sp>
      <p:sp>
        <p:nvSpPr>
          <p:cNvPr id="6" name="Slide Number Placeholder 6"/>
          <p:cNvSpPr>
            <a:spLocks noGrp="1"/>
          </p:cNvSpPr>
          <p:nvPr>
            <p:ph type="sldNum" sz="quarter" idx="12"/>
          </p:nvPr>
        </p:nvSpPr>
        <p:spPr/>
        <p:txBody>
          <a:bodyPr/>
          <a:lstStyle/>
          <a:p>
            <a:fld id="{A483448D-3A78-4528-A469-B745A65DA480}" type="slidenum">
              <a:rPr lang="en-US" smtClean="0"/>
              <a:pPr/>
              <a:t>‹№›</a:t>
            </a:fld>
            <a:endParaRPr lang="en-US" dirty="0"/>
          </a:p>
        </p:txBody>
      </p:sp>
    </p:spTree>
    <p:extLst>
      <p:ext uri="{BB962C8B-B14F-4D97-AF65-F5344CB8AC3E}">
        <p14:creationId xmlns:p14="http://schemas.microsoft.com/office/powerpoint/2010/main" val="29509783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і підпис">
    <p:spTree>
      <p:nvGrpSpPr>
        <p:cNvPr id="1" name=""/>
        <p:cNvGrpSpPr/>
        <p:nvPr/>
      </p:nvGrpSpPr>
      <p:grpSpPr>
        <a:xfrm>
          <a:off x="0" y="0"/>
          <a:ext cx="0" cy="0"/>
          <a:chOff x="0" y="0"/>
          <a:chExt cx="0" cy="0"/>
        </a:xfrm>
      </p:grpSpPr>
      <p:sp>
        <p:nvSpPr>
          <p:cNvPr id="2" name="Title 1"/>
          <p:cNvSpPr>
            <a:spLocks noGrp="1"/>
          </p:cNvSpPr>
          <p:nvPr>
            <p:ph type="title"/>
          </p:nvPr>
        </p:nvSpPr>
        <p:spPr>
          <a:xfrm>
            <a:off x="865656" y="1854192"/>
            <a:ext cx="3820674" cy="1574808"/>
          </a:xfrm>
        </p:spPr>
        <p:txBody>
          <a:bodyPr anchor="b">
            <a:normAutofit/>
          </a:bodyPr>
          <a:lstStyle>
            <a:lvl1pPr algn="l">
              <a:defRPr sz="3600" b="0"/>
            </a:lvl1pPr>
          </a:lstStyle>
          <a:p>
            <a:r>
              <a:rPr lang="uk-UA"/>
              <a:t>Клацніть, щоб редагувати стиль зразка заголовка</a:t>
            </a:r>
            <a:endParaRPr lang="en-US" dirty="0"/>
          </a:p>
        </p:txBody>
      </p:sp>
      <p:sp>
        <p:nvSpPr>
          <p:cNvPr id="3" name="Picture Placeholder 2"/>
          <p:cNvSpPr>
            <a:spLocks noGrp="1" noChangeAspect="1"/>
          </p:cNvSpPr>
          <p:nvPr>
            <p:ph type="pic" idx="1"/>
          </p:nvPr>
        </p:nvSpPr>
        <p:spPr>
          <a:xfrm>
            <a:off x="5213517" y="1143000"/>
            <a:ext cx="2400925"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uk-UA" dirty="0"/>
              <a:t>Клацніть піктограму, щоб додати зображення</a:t>
            </a:r>
            <a:endParaRPr lang="en-US" dirty="0"/>
          </a:p>
        </p:txBody>
      </p:sp>
      <p:sp>
        <p:nvSpPr>
          <p:cNvPr id="4" name="Text Placeholder 3"/>
          <p:cNvSpPr>
            <a:spLocks noGrp="1"/>
          </p:cNvSpPr>
          <p:nvPr>
            <p:ph type="body" sz="half" idx="2"/>
          </p:nvPr>
        </p:nvSpPr>
        <p:spPr>
          <a:xfrm>
            <a:off x="866441" y="3657600"/>
            <a:ext cx="3814728"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7EAF463A-BC7C-46EE-9F1E-7F377CCA4891}" type="datetimeFigureOut">
              <a:rPr lang="en-US" smtClean="0"/>
              <a:pPr/>
              <a:t>9/1/2024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483448D-3A78-4528-A469-B745A65DA480}" type="slidenum">
              <a:rPr lang="en-US" smtClean="0"/>
              <a:pPr/>
              <a:t>‹№›</a:t>
            </a:fld>
            <a:endParaRPr lang="en-US" dirty="0"/>
          </a:p>
        </p:txBody>
      </p:sp>
    </p:spTree>
    <p:extLst>
      <p:ext uri="{BB962C8B-B14F-4D97-AF65-F5344CB8AC3E}">
        <p14:creationId xmlns:p14="http://schemas.microsoft.com/office/powerpoint/2010/main" val="21730399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Oval 21"/>
          <p:cNvSpPr/>
          <p:nvPr/>
        </p:nvSpPr>
        <p:spPr>
          <a:xfrm>
            <a:off x="629943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5689832" y="-457200"/>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6299432" y="6096000"/>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153988"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39788"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Rectangle 18"/>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484710" y="452718"/>
            <a:ext cx="7055380" cy="1400530"/>
          </a:xfrm>
          <a:prstGeom prst="rect">
            <a:avLst/>
          </a:prstGeom>
        </p:spPr>
        <p:txBody>
          <a:bodyPr vert="horz" lIns="91440" tIns="45720" rIns="91440" bIns="45720" rtlCol="0" anchor="t">
            <a:noAutofit/>
          </a:body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827700" y="2052925"/>
            <a:ext cx="6711654" cy="4195481"/>
          </a:xfrm>
          <a:prstGeom prst="rect">
            <a:avLst/>
          </a:prstGeom>
        </p:spPr>
        <p:txBody>
          <a:bodyPr vert="horz" lIns="91440" tIns="45720" rIns="91440" bIns="45720" rtlCol="0">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2"/>
          </p:nvPr>
        </p:nvSpPr>
        <p:spPr>
          <a:xfrm rot="5400000">
            <a:off x="7494989" y="1828771"/>
            <a:ext cx="990599" cy="22865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7EAF463A-BC7C-46EE-9F1E-7F377CCA4891}" type="datetimeFigureOut">
              <a:rPr lang="en-US" smtClean="0"/>
              <a:pPr/>
              <a:t>9/1/2024</a:t>
            </a:fld>
            <a:endParaRPr lang="en-US" dirty="0"/>
          </a:p>
        </p:txBody>
      </p:sp>
      <p:sp>
        <p:nvSpPr>
          <p:cNvPr id="5" name="Footer Placeholder 4"/>
          <p:cNvSpPr>
            <a:spLocks noGrp="1"/>
          </p:cNvSpPr>
          <p:nvPr>
            <p:ph type="ftr" sz="quarter" idx="3"/>
          </p:nvPr>
        </p:nvSpPr>
        <p:spPr>
          <a:xfrm rot="5400000">
            <a:off x="6233335" y="3263371"/>
            <a:ext cx="3859795" cy="228660"/>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dirty="0"/>
          </a:p>
        </p:txBody>
      </p:sp>
      <p:sp>
        <p:nvSpPr>
          <p:cNvPr id="6" name="Slide Number Placeholder 5"/>
          <p:cNvSpPr>
            <a:spLocks noGrp="1"/>
          </p:cNvSpPr>
          <p:nvPr>
            <p:ph type="sldNum" sz="quarter" idx="4"/>
          </p:nvPr>
        </p:nvSpPr>
        <p:spPr>
          <a:xfrm>
            <a:off x="7766431" y="295736"/>
            <a:ext cx="628813" cy="767687"/>
          </a:xfrm>
          <a:prstGeom prst="rect">
            <a:avLst/>
          </a:prstGeom>
        </p:spPr>
        <p:txBody>
          <a:bodyPr vert="horz" lIns="91440" tIns="45720" rIns="91440" bIns="45720" rtlCol="0" anchor="b"/>
          <a:lstStyle>
            <a:lvl1pPr algn="ctr">
              <a:defRPr sz="2801" b="0" i="0">
                <a:solidFill>
                  <a:schemeClr val="tx1">
                    <a:tint val="75000"/>
                  </a:schemeClr>
                </a:solidFill>
              </a:defRPr>
            </a:lvl1pPr>
          </a:lstStyle>
          <a:p>
            <a:fld id="{A483448D-3A78-4528-A469-B745A65DA480}" type="slidenum">
              <a:rPr lang="en-US" smtClean="0"/>
              <a:pPr/>
              <a:t>‹№›</a:t>
            </a:fld>
            <a:endParaRPr lang="en-US" dirty="0"/>
          </a:p>
        </p:txBody>
      </p:sp>
    </p:spTree>
    <p:extLst>
      <p:ext uri="{BB962C8B-B14F-4D97-AF65-F5344CB8AC3E}">
        <p14:creationId xmlns:p14="http://schemas.microsoft.com/office/powerpoint/2010/main" val="1532110753"/>
      </p:ext>
    </p:extLst>
  </p:cSld>
  <p:clrMap bg1="dk1" tx1="lt1" bg2="dk2" tx2="lt2" accent1="accent1" accent2="accent2" accent3="accent3" accent4="accent4" accent5="accent5" accent6="accent6" hlink="hlink" folHlink="folHlink"/>
  <p:sldLayoutIdLst>
    <p:sldLayoutId id="2147484013" r:id="rId1"/>
    <p:sldLayoutId id="2147484014" r:id="rId2"/>
    <p:sldLayoutId id="2147484015" r:id="rId3"/>
    <p:sldLayoutId id="2147484016" r:id="rId4"/>
    <p:sldLayoutId id="2147484017" r:id="rId5"/>
    <p:sldLayoutId id="2147484018" r:id="rId6"/>
    <p:sldLayoutId id="2147484019" r:id="rId7"/>
    <p:sldLayoutId id="2147484020" r:id="rId8"/>
    <p:sldLayoutId id="2147484021" r:id="rId9"/>
    <p:sldLayoutId id="2147484022" r:id="rId10"/>
    <p:sldLayoutId id="2147484023" r:id="rId11"/>
    <p:sldLayoutId id="2147484024" r:id="rId12"/>
    <p:sldLayoutId id="2147484025" r:id="rId13"/>
    <p:sldLayoutId id="2147484026" r:id="rId14"/>
    <p:sldLayoutId id="2147484027" r:id="rId15"/>
    <p:sldLayoutId id="2147484028" r:id="rId16"/>
    <p:sldLayoutId id="2147484029"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1">
          <a:gsLst>
            <a:gs pos="41000">
              <a:schemeClr val="bg2">
                <a:tint val="96000"/>
                <a:shade val="100000"/>
                <a:hueMod val="270000"/>
                <a:satMod val="200000"/>
                <a:lumMod val="128000"/>
              </a:schemeClr>
            </a:gs>
            <a:gs pos="17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04800"/>
            <a:ext cx="8229600" cy="6019800"/>
          </a:xfrm>
          <a:solidFill>
            <a:schemeClr val="accent4">
              <a:lumMod val="75000"/>
              <a:alpha val="0"/>
            </a:schemeClr>
          </a:solidFill>
        </p:spPr>
        <p:style>
          <a:lnRef idx="1">
            <a:schemeClr val="accent5"/>
          </a:lnRef>
          <a:fillRef idx="3">
            <a:schemeClr val="accent5"/>
          </a:fillRef>
          <a:effectRef idx="2">
            <a:schemeClr val="accent5"/>
          </a:effectRef>
          <a:fontRef idx="minor">
            <a:schemeClr val="lt1"/>
          </a:fontRef>
        </p:style>
        <p:txBody>
          <a:bodyPr anchor="t">
            <a:normAutofit/>
          </a:bodyPr>
          <a:lstStyle/>
          <a:p>
            <a:pPr algn="ctr"/>
            <a:r>
              <a:rPr lang="ru-RU" sz="2800" b="1" dirty="0">
                <a:solidFill>
                  <a:schemeClr val="bg1"/>
                </a:solidFill>
              </a:rPr>
              <a:t/>
            </a:r>
            <a:br>
              <a:rPr lang="ru-RU" sz="2800" b="1" dirty="0">
                <a:solidFill>
                  <a:schemeClr val="bg1"/>
                </a:solidFill>
              </a:rPr>
            </a:br>
            <a:r>
              <a:rPr lang="ru-RU" sz="2800" b="1" dirty="0">
                <a:solidFill>
                  <a:schemeClr val="bg1"/>
                </a:solidFill>
              </a:rPr>
              <a:t/>
            </a:r>
            <a:br>
              <a:rPr lang="ru-RU" sz="2800" b="1" dirty="0">
                <a:solidFill>
                  <a:schemeClr val="bg1"/>
                </a:solidFill>
              </a:rPr>
            </a:br>
            <a:r>
              <a:rPr lang="ru-RU" sz="2800" b="1" dirty="0">
                <a:solidFill>
                  <a:schemeClr val="bg1"/>
                </a:solidFill>
              </a:rPr>
              <a:t/>
            </a:r>
            <a:br>
              <a:rPr lang="ru-RU" sz="2800" b="1" dirty="0">
                <a:solidFill>
                  <a:schemeClr val="bg1"/>
                </a:solidFill>
              </a:rPr>
            </a:br>
            <a:r>
              <a:rPr lang="ru-RU" sz="2800" b="1" dirty="0">
                <a:solidFill>
                  <a:schemeClr val="bg1"/>
                </a:solidFill>
              </a:rPr>
              <a:t/>
            </a:r>
            <a:br>
              <a:rPr lang="ru-RU" sz="2800" b="1" dirty="0">
                <a:solidFill>
                  <a:schemeClr val="bg1"/>
                </a:solidFill>
              </a:rPr>
            </a:br>
            <a:r>
              <a:rPr lang="ru-RU" sz="2800" b="1" dirty="0">
                <a:solidFill>
                  <a:schemeClr val="bg1"/>
                </a:solidFill>
              </a:rPr>
              <a:t>ЛОГ</a:t>
            </a:r>
            <a:r>
              <a:rPr lang="uk-UA" sz="2800" b="1" dirty="0">
                <a:solidFill>
                  <a:schemeClr val="bg1"/>
                </a:solidFill>
              </a:rPr>
              <a:t>ІСТИК</a:t>
            </a:r>
            <a:r>
              <a:rPr lang="ru-RU" sz="2800" b="1" dirty="0">
                <a:solidFill>
                  <a:schemeClr val="bg1"/>
                </a:solidFill>
              </a:rPr>
              <a:t>А</a:t>
            </a:r>
            <a:br>
              <a:rPr lang="ru-RU" sz="2800" b="1" dirty="0">
                <a:solidFill>
                  <a:schemeClr val="bg1"/>
                </a:solidFill>
              </a:rPr>
            </a:br>
            <a:r>
              <a:rPr lang="uk-UA" sz="2800" b="1" dirty="0">
                <a:solidFill>
                  <a:schemeClr val="bg1"/>
                </a:solidFill>
              </a:rPr>
              <a:t/>
            </a:r>
            <a:br>
              <a:rPr lang="uk-UA" sz="2800" b="1" dirty="0">
                <a:solidFill>
                  <a:schemeClr val="bg1"/>
                </a:solidFill>
              </a:rPr>
            </a:br>
            <a:r>
              <a:rPr lang="uk-UA" sz="2800" b="1" dirty="0">
                <a:solidFill>
                  <a:schemeClr val="bg1"/>
                </a:solidFill>
              </a:rPr>
              <a:t/>
            </a:r>
            <a:br>
              <a:rPr lang="uk-UA" sz="2800" b="1" dirty="0">
                <a:solidFill>
                  <a:schemeClr val="bg1"/>
                </a:solidFill>
              </a:rPr>
            </a:br>
            <a:r>
              <a:rPr lang="uk-UA" sz="2800" b="1" dirty="0">
                <a:solidFill>
                  <a:schemeClr val="bg1"/>
                </a:solidFill>
              </a:rPr>
              <a:t/>
            </a:r>
            <a:br>
              <a:rPr lang="uk-UA" sz="2800" b="1" dirty="0">
                <a:solidFill>
                  <a:schemeClr val="bg1"/>
                </a:solidFill>
              </a:rPr>
            </a:br>
            <a:r>
              <a:rPr lang="uk-UA" sz="2800" b="1" dirty="0">
                <a:solidFill>
                  <a:schemeClr val="bg1"/>
                </a:solidFill>
              </a:rPr>
              <a:t/>
            </a:r>
            <a:br>
              <a:rPr lang="uk-UA" sz="2800" b="1" dirty="0">
                <a:solidFill>
                  <a:schemeClr val="bg1"/>
                </a:solidFill>
              </a:rPr>
            </a:br>
            <a:r>
              <a:rPr lang="uk-UA" sz="2800" b="1" dirty="0">
                <a:solidFill>
                  <a:schemeClr val="bg1"/>
                </a:solidFill>
              </a:rPr>
              <a:t/>
            </a:r>
            <a:br>
              <a:rPr lang="uk-UA" sz="2800" b="1" dirty="0">
                <a:solidFill>
                  <a:schemeClr val="bg1"/>
                </a:solidFill>
              </a:rPr>
            </a:br>
            <a:r>
              <a:rPr lang="uk-UA" sz="2800" b="1" dirty="0">
                <a:solidFill>
                  <a:schemeClr val="bg1"/>
                </a:solidFill>
              </a:rPr>
              <a:t>Викладач: Володимир Георгійович Виговський</a:t>
            </a:r>
            <a:endParaRPr lang="ru-RU" sz="2800" b="1" dirty="0">
              <a:solidFill>
                <a:schemeClr val="bg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2400" y="152400"/>
            <a:ext cx="8229600" cy="6705600"/>
          </a:xfrm>
          <a:solidFill>
            <a:schemeClr val="accent4">
              <a:lumMod val="75000"/>
              <a:alpha val="10000"/>
            </a:schemeClr>
          </a:solidFill>
        </p:spPr>
        <p:style>
          <a:lnRef idx="1">
            <a:schemeClr val="accent5"/>
          </a:lnRef>
          <a:fillRef idx="3">
            <a:schemeClr val="accent5"/>
          </a:fillRef>
          <a:effectRef idx="2">
            <a:schemeClr val="accent5"/>
          </a:effectRef>
          <a:fontRef idx="minor">
            <a:schemeClr val="lt1"/>
          </a:fontRef>
        </p:style>
        <p:txBody>
          <a:bodyPr anchor="t">
            <a:normAutofit/>
          </a:bodyPr>
          <a:lstStyle/>
          <a:p>
            <a:pPr algn="ctr"/>
            <a:r>
              <a:rPr lang="ru-RU" sz="2400" dirty="0">
                <a:solidFill>
                  <a:schemeClr val="bg1"/>
                </a:solidFill>
              </a:rPr>
              <a:t>Таблиця</a:t>
            </a:r>
            <a:r>
              <a:rPr lang="ru-RU" sz="2400" dirty="0">
                <a:solidFill>
                  <a:schemeClr val="bg1"/>
                </a:solidFill>
              </a:rPr>
              <a:t> 2. </a:t>
            </a:r>
            <a:r>
              <a:rPr lang="ru-RU" sz="2400" dirty="0">
                <a:solidFill>
                  <a:schemeClr val="bg1"/>
                </a:solidFill>
              </a:rPr>
              <a:t>Функції</a:t>
            </a:r>
            <a:r>
              <a:rPr lang="ru-RU" sz="2400" dirty="0">
                <a:solidFill>
                  <a:schemeClr val="bg1"/>
                </a:solidFill>
              </a:rPr>
              <a:t> </a:t>
            </a:r>
            <a:r>
              <a:rPr lang="ru-RU" sz="2400" dirty="0">
                <a:solidFill>
                  <a:schemeClr val="bg1"/>
                </a:solidFill>
              </a:rPr>
              <a:t>логістики</a:t>
            </a:r>
            <a:endParaRPr lang="ru-RU" sz="2400" dirty="0">
              <a:solidFill>
                <a:schemeClr val="bg1"/>
              </a:solidFill>
            </a:endParaRPr>
          </a:p>
        </p:txBody>
      </p:sp>
      <p:graphicFrame>
        <p:nvGraphicFramePr>
          <p:cNvPr id="8" name="Таблиця 7"/>
          <p:cNvGraphicFramePr>
            <a:graphicFrameLocks noGrp="1"/>
          </p:cNvGraphicFramePr>
          <p:nvPr>
            <p:extLst>
              <p:ext uri="{D42A27DB-BD31-4B8C-83A1-F6EECF244321}">
                <p14:modId xmlns:p14="http://schemas.microsoft.com/office/powerpoint/2010/main" val="4117343676"/>
              </p:ext>
            </p:extLst>
          </p:nvPr>
        </p:nvGraphicFramePr>
        <p:xfrm>
          <a:off x="342900" y="609601"/>
          <a:ext cx="7848600" cy="6424926"/>
        </p:xfrm>
        <a:graphic>
          <a:graphicData uri="http://schemas.openxmlformats.org/drawingml/2006/table">
            <a:tbl>
              <a:tblPr firstRow="1" firstCol="1" lastRow="1" lastCol="1" bandRow="1" bandCol="1">
                <a:tableStyleId>{5C22544A-7EE6-4342-B048-85BDC9FD1C3A}</a:tableStyleId>
              </a:tblPr>
              <a:tblGrid>
                <a:gridCol w="1638300">
                  <a:extLst>
                    <a:ext uri="{9D8B030D-6E8A-4147-A177-3AD203B41FA5}">
                      <a16:colId xmlns:a16="http://schemas.microsoft.com/office/drawing/2014/main" val="50547282"/>
                    </a:ext>
                  </a:extLst>
                </a:gridCol>
                <a:gridCol w="6210300">
                  <a:extLst>
                    <a:ext uri="{9D8B030D-6E8A-4147-A177-3AD203B41FA5}">
                      <a16:colId xmlns:a16="http://schemas.microsoft.com/office/drawing/2014/main" val="3701569348"/>
                    </a:ext>
                  </a:extLst>
                </a:gridCol>
              </a:tblGrid>
              <a:tr h="380999">
                <a:tc>
                  <a:txBody>
                    <a:bodyPr/>
                    <a:lstStyle/>
                    <a:p>
                      <a:pPr algn="ctr">
                        <a:spcAft>
                          <a:spcPts val="0"/>
                        </a:spcAft>
                      </a:pPr>
                      <a:r>
                        <a:rPr lang="uk-UA" sz="1500" b="0" dirty="0">
                          <a:solidFill>
                            <a:schemeClr val="bg1"/>
                          </a:solidFill>
                          <a:effectLst/>
                          <a:latin typeface="Times New Roman" panose="02020603050405020304" pitchFamily="18" charset="0"/>
                          <a:cs typeface="Times New Roman" panose="02020603050405020304" pitchFamily="18" charset="0"/>
                        </a:rPr>
                        <a:t>Група функцій</a:t>
                      </a:r>
                      <a:endParaRPr lang="uk-UA" sz="1500" b="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chemeClr val="accent1">
                        <a:alpha val="0"/>
                      </a:schemeClr>
                    </a:solidFill>
                  </a:tcPr>
                </a:tc>
                <a:tc>
                  <a:txBody>
                    <a:bodyPr/>
                    <a:lstStyle/>
                    <a:p>
                      <a:pPr algn="ctr">
                        <a:spcAft>
                          <a:spcPts val="0"/>
                        </a:spcAft>
                      </a:pPr>
                      <a:r>
                        <a:rPr lang="uk-UA" sz="1500" b="0" dirty="0">
                          <a:solidFill>
                            <a:schemeClr val="bg1"/>
                          </a:solidFill>
                          <a:effectLst/>
                          <a:latin typeface="Times New Roman" panose="02020603050405020304" pitchFamily="18" charset="0"/>
                          <a:cs typeface="Times New Roman" panose="02020603050405020304" pitchFamily="18" charset="0"/>
                        </a:rPr>
                        <a:t>Функції</a:t>
                      </a:r>
                      <a:endParaRPr lang="uk-UA" sz="1500" b="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chemeClr val="accent1">
                        <a:alpha val="0"/>
                      </a:schemeClr>
                    </a:solidFill>
                  </a:tcPr>
                </a:tc>
                <a:extLst>
                  <a:ext uri="{0D108BD9-81ED-4DB2-BD59-A6C34878D82A}">
                    <a16:rowId xmlns:a16="http://schemas.microsoft.com/office/drawing/2014/main" val="1504988801"/>
                  </a:ext>
                </a:extLst>
              </a:tr>
              <a:tr h="1815835">
                <a:tc>
                  <a:txBody>
                    <a:bodyPr/>
                    <a:lstStyle/>
                    <a:p>
                      <a:pPr algn="ctr">
                        <a:spcAft>
                          <a:spcPts val="0"/>
                        </a:spcAft>
                      </a:pPr>
                      <a:r>
                        <a:rPr lang="uk-UA" sz="1500" b="0" dirty="0">
                          <a:solidFill>
                            <a:schemeClr val="bg1"/>
                          </a:solidFill>
                          <a:effectLst/>
                          <a:latin typeface="Times New Roman" panose="02020603050405020304" pitchFamily="18" charset="0"/>
                          <a:cs typeface="Times New Roman" panose="02020603050405020304" pitchFamily="18" charset="0"/>
                        </a:rPr>
                        <a:t>Основні функції</a:t>
                      </a:r>
                      <a:endParaRPr lang="uk-UA" sz="1500" b="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chemeClr val="accent1">
                        <a:alpha val="0"/>
                      </a:schemeClr>
                    </a:solidFill>
                  </a:tcPr>
                </a:tc>
                <a:tc>
                  <a:txBody>
                    <a:bodyPr/>
                    <a:lstStyle/>
                    <a:p>
                      <a:r>
                        <a:rPr lang="uk-UA" sz="1500" b="0" i="1" kern="1200" dirty="0">
                          <a:solidFill>
                            <a:schemeClr val="bg1"/>
                          </a:solidFill>
                          <a:effectLst/>
                          <a:latin typeface="Times New Roman" panose="02020603050405020304" pitchFamily="18" charset="0"/>
                          <a:ea typeface="+mn-ea"/>
                          <a:cs typeface="Times New Roman" panose="02020603050405020304" pitchFamily="18" charset="0"/>
                        </a:rPr>
                        <a:t>в сфері постачання</a:t>
                      </a:r>
                      <a:r>
                        <a:rPr lang="uk-UA" sz="1500" b="0" kern="1200" dirty="0">
                          <a:solidFill>
                            <a:schemeClr val="bg1"/>
                          </a:solidFill>
                          <a:effectLst/>
                          <a:latin typeface="Times New Roman" panose="02020603050405020304" pitchFamily="18" charset="0"/>
                          <a:ea typeface="+mn-ea"/>
                          <a:cs typeface="Times New Roman" panose="02020603050405020304" pitchFamily="18" charset="0"/>
                        </a:rPr>
                        <a:t> – це: управління рухом сировини, матеріалів і готової продукції від постачальника до виробничого підприємства, складів чи сховищ; </a:t>
                      </a:r>
                    </a:p>
                    <a:p>
                      <a:r>
                        <a:rPr lang="uk-UA" sz="1500" b="0" i="1" kern="1200" dirty="0">
                          <a:solidFill>
                            <a:schemeClr val="bg1"/>
                          </a:solidFill>
                          <a:effectLst/>
                          <a:latin typeface="Times New Roman" panose="02020603050405020304" pitchFamily="18" charset="0"/>
                          <a:ea typeface="+mn-ea"/>
                          <a:cs typeface="Times New Roman" panose="02020603050405020304" pitchFamily="18" charset="0"/>
                        </a:rPr>
                        <a:t>• в сфері виробництва</a:t>
                      </a:r>
                      <a:r>
                        <a:rPr lang="uk-UA" sz="1500" b="0" kern="1200" dirty="0">
                          <a:solidFill>
                            <a:schemeClr val="bg1"/>
                          </a:solidFill>
                          <a:effectLst/>
                          <a:latin typeface="Times New Roman" panose="02020603050405020304" pitchFamily="18" charset="0"/>
                          <a:ea typeface="+mn-ea"/>
                          <a:cs typeface="Times New Roman" panose="02020603050405020304" pitchFamily="18" charset="0"/>
                        </a:rPr>
                        <a:t> – це: управління запасами на кожній стадії виробничого процесу, а також переміщення готової продукції на оптові склади та роздрібні ринки збуту; </a:t>
                      </a:r>
                    </a:p>
                    <a:p>
                      <a:r>
                        <a:rPr lang="ru-RU" sz="1500" b="0" kern="1200" dirty="0">
                          <a:solidFill>
                            <a:schemeClr val="bg1"/>
                          </a:solidFill>
                          <a:effectLst/>
                          <a:latin typeface="Times New Roman" panose="02020603050405020304" pitchFamily="18" charset="0"/>
                          <a:ea typeface="+mn-ea"/>
                          <a:cs typeface="Times New Roman" panose="02020603050405020304" pitchFamily="18" charset="0"/>
                        </a:rPr>
                        <a:t>• </a:t>
                      </a:r>
                      <a:r>
                        <a:rPr lang="ru-RU" sz="1500" b="0" i="1" kern="1200" dirty="0">
                          <a:solidFill>
                            <a:schemeClr val="bg1"/>
                          </a:solidFill>
                          <a:effectLst/>
                          <a:latin typeface="Times New Roman" panose="02020603050405020304" pitchFamily="18" charset="0"/>
                          <a:ea typeface="+mn-ea"/>
                          <a:cs typeface="Times New Roman" panose="02020603050405020304" pitchFamily="18" charset="0"/>
                        </a:rPr>
                        <a:t>в сфері розподілу продукції</a:t>
                      </a:r>
                      <a:r>
                        <a:rPr lang="ru-RU" sz="1500" b="0" kern="1200" dirty="0">
                          <a:solidFill>
                            <a:schemeClr val="bg1"/>
                          </a:solidFill>
                          <a:effectLst/>
                          <a:latin typeface="Times New Roman" panose="02020603050405020304" pitchFamily="18" charset="0"/>
                          <a:ea typeface="+mn-ea"/>
                          <a:cs typeface="Times New Roman" panose="02020603050405020304" pitchFamily="18" charset="0"/>
                        </a:rPr>
                        <a:t> – це формування та використання каналів розподілу готової продукції по яких вона потрапляє від виробників до кінцевих споживачів. </a:t>
                      </a:r>
                      <a:endParaRPr lang="uk-UA" sz="1500" b="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chemeClr val="accent1">
                        <a:alpha val="0"/>
                      </a:schemeClr>
                    </a:solidFill>
                  </a:tcPr>
                </a:tc>
                <a:extLst>
                  <a:ext uri="{0D108BD9-81ED-4DB2-BD59-A6C34878D82A}">
                    <a16:rowId xmlns:a16="http://schemas.microsoft.com/office/drawing/2014/main" val="2263233283"/>
                  </a:ext>
                </a:extLst>
              </a:tr>
              <a:tr h="2285251">
                <a:tc>
                  <a:txBody>
                    <a:bodyPr/>
                    <a:lstStyle/>
                    <a:p>
                      <a:pPr algn="ctr">
                        <a:spcAft>
                          <a:spcPts val="0"/>
                        </a:spcAft>
                      </a:pPr>
                      <a:r>
                        <a:rPr lang="uk-UA" sz="1500" b="0" dirty="0">
                          <a:solidFill>
                            <a:schemeClr val="bg1"/>
                          </a:solidFill>
                          <a:effectLst/>
                          <a:latin typeface="Times New Roman" panose="02020603050405020304" pitchFamily="18" charset="0"/>
                          <a:cs typeface="Times New Roman" panose="02020603050405020304" pitchFamily="18" charset="0"/>
                        </a:rPr>
                        <a:t>Функції управління потоками</a:t>
                      </a:r>
                      <a:endParaRPr lang="uk-UA" sz="1500" b="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chemeClr val="accent1">
                        <a:alpha val="0"/>
                      </a:schemeClr>
                    </a:solidFill>
                  </a:tcPr>
                </a:tc>
                <a:tc>
                  <a:txBody>
                    <a:bodyPr/>
                    <a:lstStyle/>
                    <a:p>
                      <a:pPr marL="342900" lvl="0" indent="-342900" algn="just">
                        <a:spcAft>
                          <a:spcPts val="0"/>
                        </a:spcAft>
                        <a:buFont typeface="Symbol" panose="05050102010706020507" pitchFamily="18" charset="2"/>
                        <a:buChar char=""/>
                        <a:tabLst>
                          <a:tab pos="215900" algn="l"/>
                          <a:tab pos="685800" algn="l"/>
                        </a:tabLst>
                      </a:pPr>
                      <a:r>
                        <a:rPr lang="uk-UA" sz="1500" b="0" dirty="0">
                          <a:solidFill>
                            <a:schemeClr val="bg1"/>
                          </a:solidFill>
                          <a:effectLst/>
                          <a:latin typeface="Times New Roman" panose="02020603050405020304" pitchFamily="18" charset="0"/>
                          <a:cs typeface="Times New Roman" panose="02020603050405020304" pitchFamily="18" charset="0"/>
                        </a:rPr>
                        <a:t>планування (встановлення оптимальної траєкторії руху, розробка розкладу або графіку слідування потоку);</a:t>
                      </a:r>
                    </a:p>
                    <a:p>
                      <a:pPr marL="342900" lvl="0" indent="-342900" algn="just">
                        <a:spcAft>
                          <a:spcPts val="0"/>
                        </a:spcAft>
                        <a:buFont typeface="Symbol" panose="05050102010706020507" pitchFamily="18" charset="2"/>
                        <a:buChar char=""/>
                        <a:tabLst>
                          <a:tab pos="215900" algn="l"/>
                          <a:tab pos="685800" algn="l"/>
                          <a:tab pos="1170305" algn="l"/>
                        </a:tabLst>
                      </a:pPr>
                      <a:r>
                        <a:rPr lang="uk-UA" sz="1500" b="0" dirty="0">
                          <a:solidFill>
                            <a:schemeClr val="bg1"/>
                          </a:solidFill>
                          <a:effectLst/>
                          <a:latin typeface="Times New Roman" panose="02020603050405020304" pitchFamily="18" charset="0"/>
                          <a:cs typeface="Times New Roman" panose="02020603050405020304" pitchFamily="18" charset="0"/>
                        </a:rPr>
                        <a:t>оперативне регулювання (відстеження кожного об’єкта потоку, відповідно до графіка руху, вироблення та застосування управлінських впливів);</a:t>
                      </a:r>
                    </a:p>
                    <a:p>
                      <a:pPr marL="342900" lvl="0" indent="-342900" algn="just">
                        <a:spcAft>
                          <a:spcPts val="0"/>
                        </a:spcAft>
                        <a:buFont typeface="Symbol" panose="05050102010706020507" pitchFamily="18" charset="2"/>
                        <a:buChar char=""/>
                        <a:tabLst>
                          <a:tab pos="215900" algn="l"/>
                          <a:tab pos="685800" algn="l"/>
                          <a:tab pos="1170305" algn="l"/>
                        </a:tabLst>
                      </a:pPr>
                      <a:r>
                        <a:rPr lang="uk-UA" sz="1500" b="0" dirty="0">
                          <a:solidFill>
                            <a:schemeClr val="bg1"/>
                          </a:solidFill>
                          <a:effectLst/>
                          <a:latin typeface="Times New Roman" panose="02020603050405020304" pitchFamily="18" charset="0"/>
                          <a:cs typeface="Times New Roman" panose="02020603050405020304" pitchFamily="18" charset="0"/>
                        </a:rPr>
                        <a:t>облік, збір, обробка, зберігання і видача інформації про матеріальні потоки, складання звітності);</a:t>
                      </a:r>
                    </a:p>
                    <a:p>
                      <a:pPr marL="342900" lvl="0" indent="-342900" algn="just">
                        <a:spcAft>
                          <a:spcPts val="0"/>
                        </a:spcAft>
                        <a:buFont typeface="Symbol" panose="05050102010706020507" pitchFamily="18" charset="2"/>
                        <a:buChar char=""/>
                        <a:tabLst>
                          <a:tab pos="215900" algn="l"/>
                          <a:tab pos="685800" algn="l"/>
                          <a:tab pos="1170305" algn="l"/>
                        </a:tabLst>
                      </a:pPr>
                      <a:r>
                        <a:rPr lang="uk-UA" sz="1500" b="0" dirty="0">
                          <a:solidFill>
                            <a:schemeClr val="bg1"/>
                          </a:solidFill>
                          <a:effectLst/>
                          <a:latin typeface="Times New Roman" panose="02020603050405020304" pitchFamily="18" charset="0"/>
                          <a:cs typeface="Times New Roman" panose="02020603050405020304" pitchFamily="18" charset="0"/>
                        </a:rPr>
                        <a:t>контроль (ступінь відповідності фактичних параметрів потоку плановим);</a:t>
                      </a:r>
                    </a:p>
                    <a:p>
                      <a:pPr marL="342900" lvl="0" indent="-342900" algn="just">
                        <a:spcAft>
                          <a:spcPts val="0"/>
                        </a:spcAft>
                        <a:buFont typeface="Symbol" panose="05050102010706020507" pitchFamily="18" charset="2"/>
                        <a:buChar char=""/>
                        <a:tabLst>
                          <a:tab pos="215900" algn="l"/>
                          <a:tab pos="685800" algn="l"/>
                          <a:tab pos="1170305" algn="l"/>
                        </a:tabLst>
                      </a:pPr>
                      <a:r>
                        <a:rPr lang="uk-UA" sz="1500" b="0" dirty="0">
                          <a:solidFill>
                            <a:schemeClr val="bg1"/>
                          </a:solidFill>
                          <a:effectLst/>
                          <a:latin typeface="Times New Roman" panose="02020603050405020304" pitchFamily="18" charset="0"/>
                          <a:cs typeface="Times New Roman" panose="02020603050405020304" pitchFamily="18" charset="0"/>
                        </a:rPr>
                        <a:t>аналіз (причини не відповідності плану);</a:t>
                      </a:r>
                    </a:p>
                    <a:p>
                      <a:pPr marL="342900" lvl="0" indent="-342900">
                        <a:spcAft>
                          <a:spcPts val="0"/>
                        </a:spcAft>
                        <a:buFont typeface="Symbol" panose="05050102010706020507" pitchFamily="18" charset="2"/>
                        <a:buChar char=""/>
                        <a:tabLst>
                          <a:tab pos="215900" algn="l"/>
                        </a:tabLst>
                      </a:pPr>
                      <a:r>
                        <a:rPr lang="uk-UA" sz="1500" b="0" dirty="0">
                          <a:solidFill>
                            <a:schemeClr val="bg1"/>
                          </a:solidFill>
                          <a:effectLst/>
                          <a:latin typeface="Times New Roman" panose="02020603050405020304" pitchFamily="18" charset="0"/>
                          <a:cs typeface="Times New Roman" panose="02020603050405020304" pitchFamily="18" charset="0"/>
                        </a:rPr>
                        <a:t>координація (координація процесів закупівлі, збуту)</a:t>
                      </a:r>
                      <a:endParaRPr lang="uk-UA" sz="1500" b="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chemeClr val="accent1">
                        <a:alpha val="0"/>
                      </a:schemeClr>
                    </a:solidFill>
                  </a:tcPr>
                </a:tc>
                <a:extLst>
                  <a:ext uri="{0D108BD9-81ED-4DB2-BD59-A6C34878D82A}">
                    <a16:rowId xmlns:a16="http://schemas.microsoft.com/office/drawing/2014/main" val="730868716"/>
                  </a:ext>
                </a:extLst>
              </a:tr>
              <a:tr h="1471927">
                <a:tc>
                  <a:txBody>
                    <a:bodyPr/>
                    <a:lstStyle/>
                    <a:p>
                      <a:pPr algn="ctr">
                        <a:spcAft>
                          <a:spcPts val="0"/>
                        </a:spcAft>
                      </a:pPr>
                      <a:r>
                        <a:rPr lang="uk-UA" sz="1500" b="0" dirty="0">
                          <a:solidFill>
                            <a:schemeClr val="bg1"/>
                          </a:solidFill>
                          <a:effectLst/>
                          <a:latin typeface="Times New Roman" panose="02020603050405020304" pitchFamily="18" charset="0"/>
                          <a:cs typeface="Times New Roman" panose="02020603050405020304" pitchFamily="18" charset="0"/>
                        </a:rPr>
                        <a:t>Функції за роллю в логістичному процесі</a:t>
                      </a:r>
                      <a:endParaRPr lang="uk-UA" sz="1500" b="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chemeClr val="accent1">
                        <a:alpha val="0"/>
                      </a:schemeClr>
                    </a:solidFill>
                  </a:tcPr>
                </a:tc>
                <a:tc>
                  <a:txBody>
                    <a:bodyPr/>
                    <a:lstStyle/>
                    <a:p>
                      <a:pPr marL="342900" lvl="0" indent="-342900">
                        <a:spcAft>
                          <a:spcPts val="0"/>
                        </a:spcAft>
                        <a:buFont typeface="Symbol" panose="05050102010706020507" pitchFamily="18" charset="2"/>
                        <a:buChar char=""/>
                        <a:tabLst>
                          <a:tab pos="215900" algn="l"/>
                        </a:tabLst>
                      </a:pPr>
                      <a:r>
                        <a:rPr lang="uk-UA" sz="1500" b="0" dirty="0">
                          <a:solidFill>
                            <a:schemeClr val="bg1"/>
                          </a:solidFill>
                          <a:effectLst/>
                          <a:latin typeface="Times New Roman" panose="02020603050405020304" pitchFamily="18" charset="0"/>
                          <a:cs typeface="Times New Roman" panose="02020603050405020304" pitchFamily="18" charset="0"/>
                        </a:rPr>
                        <a:t>оперативні функції пов'язані з безпосереднім управлінням рухом , матеріальних цінностей у сфері постачання, виробництва й розподілу;</a:t>
                      </a:r>
                    </a:p>
                    <a:p>
                      <a:pPr marL="342900" lvl="0" indent="-342900">
                        <a:spcAft>
                          <a:spcPts val="0"/>
                        </a:spcAft>
                        <a:buFont typeface="Symbol" panose="05050102010706020507" pitchFamily="18" charset="2"/>
                        <a:buChar char=""/>
                        <a:tabLst>
                          <a:tab pos="215900" algn="l"/>
                        </a:tabLst>
                      </a:pPr>
                      <a:r>
                        <a:rPr lang="uk-UA" sz="1500" b="0" dirty="0">
                          <a:solidFill>
                            <a:schemeClr val="bg1"/>
                          </a:solidFill>
                          <a:effectLst/>
                          <a:latin typeface="Times New Roman" panose="02020603050405020304" pitchFamily="18" charset="0"/>
                          <a:cs typeface="Times New Roman" panose="02020603050405020304" pitchFamily="18" charset="0"/>
                        </a:rPr>
                        <a:t>функції логістичної координації  пов’язані з координацією попиту та пропозиції на товари</a:t>
                      </a:r>
                      <a:endParaRPr lang="uk-UA" sz="1500" b="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chemeClr val="accent1">
                        <a:alpha val="0"/>
                      </a:schemeClr>
                    </a:solidFill>
                  </a:tcPr>
                </a:tc>
                <a:extLst>
                  <a:ext uri="{0D108BD9-81ED-4DB2-BD59-A6C34878D82A}">
                    <a16:rowId xmlns:a16="http://schemas.microsoft.com/office/drawing/2014/main" val="2072183794"/>
                  </a:ext>
                </a:extLst>
              </a:tr>
            </a:tbl>
          </a:graphicData>
        </a:graphic>
      </p:graphicFrame>
    </p:spTree>
    <p:extLst>
      <p:ext uri="{BB962C8B-B14F-4D97-AF65-F5344CB8AC3E}">
        <p14:creationId xmlns:p14="http://schemas.microsoft.com/office/powerpoint/2010/main" val="17580383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4800" y="0"/>
            <a:ext cx="8382000" cy="6705600"/>
          </a:xfrm>
          <a:solidFill>
            <a:schemeClr val="accent4">
              <a:lumMod val="75000"/>
              <a:alpha val="10000"/>
            </a:schemeClr>
          </a:solidFill>
        </p:spPr>
        <p:style>
          <a:lnRef idx="1">
            <a:schemeClr val="accent5"/>
          </a:lnRef>
          <a:fillRef idx="3">
            <a:schemeClr val="accent5"/>
          </a:fillRef>
          <a:effectRef idx="2">
            <a:schemeClr val="accent5"/>
          </a:effectRef>
          <a:fontRef idx="minor">
            <a:schemeClr val="lt1"/>
          </a:fontRef>
        </p:style>
        <p:txBody>
          <a:bodyPr anchor="t">
            <a:normAutofit fontScale="90000"/>
          </a:bodyPr>
          <a:lstStyle/>
          <a:p>
            <a:r>
              <a:rPr lang="ru-RU" sz="2700" b="1" i="1" dirty="0">
                <a:solidFill>
                  <a:schemeClr val="bg1"/>
                </a:solidFill>
                <a:latin typeface="Times New Roman" panose="02020603050405020304" pitchFamily="18" charset="0"/>
                <a:cs typeface="Times New Roman" panose="02020603050405020304" pitchFamily="18" charset="0"/>
              </a:rPr>
              <a:t/>
            </a:r>
            <a:br>
              <a:rPr lang="ru-RU" sz="2700" b="1" i="1" dirty="0">
                <a:solidFill>
                  <a:schemeClr val="bg1"/>
                </a:solidFill>
                <a:latin typeface="Times New Roman" panose="02020603050405020304" pitchFamily="18" charset="0"/>
                <a:cs typeface="Times New Roman" panose="02020603050405020304" pitchFamily="18" charset="0"/>
              </a:rPr>
            </a:br>
            <a:r>
              <a:rPr lang="uk-UA" sz="2700" b="1" i="1" dirty="0">
                <a:solidFill>
                  <a:schemeClr val="bg1"/>
                </a:solidFill>
                <a:latin typeface="Times New Roman" panose="02020603050405020304" pitchFamily="18" charset="0"/>
                <a:cs typeface="Times New Roman" panose="02020603050405020304" pitchFamily="18" charset="0"/>
              </a:rPr>
              <a:t>ФУНКЦІОНАЛЬНІ ОБЛАСТІ ЛОГІСТИКИ:</a:t>
            </a:r>
            <a:br>
              <a:rPr lang="uk-UA" sz="2700" b="1" i="1" dirty="0">
                <a:solidFill>
                  <a:schemeClr val="bg1"/>
                </a:solidFill>
                <a:latin typeface="Times New Roman" panose="02020603050405020304" pitchFamily="18" charset="0"/>
                <a:cs typeface="Times New Roman" panose="02020603050405020304" pitchFamily="18" charset="0"/>
              </a:rPr>
            </a:br>
            <a:r>
              <a:rPr lang="uk-UA" dirty="0">
                <a:solidFill>
                  <a:schemeClr val="bg1"/>
                </a:solidFill>
              </a:rPr>
              <a:t>1)</a:t>
            </a:r>
            <a:r>
              <a:rPr lang="uk-UA" b="1" dirty="0">
                <a:solidFill>
                  <a:schemeClr val="bg1"/>
                </a:solidFill>
              </a:rPr>
              <a:t> закупівельна </a:t>
            </a:r>
            <a:r>
              <a:rPr lang="uk-UA" dirty="0">
                <a:solidFill>
                  <a:schemeClr val="bg1"/>
                </a:solidFill>
              </a:rPr>
              <a:t>логістика;</a:t>
            </a:r>
            <a:br>
              <a:rPr lang="uk-UA" dirty="0">
                <a:solidFill>
                  <a:schemeClr val="bg1"/>
                </a:solidFill>
              </a:rPr>
            </a:br>
            <a:r>
              <a:rPr lang="uk-UA" dirty="0">
                <a:solidFill>
                  <a:schemeClr val="bg1"/>
                </a:solidFill>
              </a:rPr>
              <a:t>2) </a:t>
            </a:r>
            <a:r>
              <a:rPr lang="uk-UA" b="1" dirty="0">
                <a:solidFill>
                  <a:schemeClr val="bg1"/>
                </a:solidFill>
              </a:rPr>
              <a:t>виробнича</a:t>
            </a:r>
            <a:r>
              <a:rPr lang="uk-UA" dirty="0">
                <a:solidFill>
                  <a:schemeClr val="bg1"/>
                </a:solidFill>
              </a:rPr>
              <a:t> логістика;</a:t>
            </a:r>
            <a:br>
              <a:rPr lang="uk-UA" dirty="0">
                <a:solidFill>
                  <a:schemeClr val="bg1"/>
                </a:solidFill>
              </a:rPr>
            </a:br>
            <a:r>
              <a:rPr lang="uk-UA" dirty="0">
                <a:solidFill>
                  <a:schemeClr val="bg1"/>
                </a:solidFill>
              </a:rPr>
              <a:t>3) </a:t>
            </a:r>
            <a:r>
              <a:rPr lang="uk-UA" b="1" dirty="0">
                <a:solidFill>
                  <a:schemeClr val="bg1"/>
                </a:solidFill>
              </a:rPr>
              <a:t>збутова</a:t>
            </a:r>
            <a:r>
              <a:rPr lang="uk-UA" dirty="0">
                <a:solidFill>
                  <a:schemeClr val="bg1"/>
                </a:solidFill>
              </a:rPr>
              <a:t> (маркетингова, чи розподільна логістику);</a:t>
            </a:r>
            <a:br>
              <a:rPr lang="uk-UA" dirty="0">
                <a:solidFill>
                  <a:schemeClr val="bg1"/>
                </a:solidFill>
              </a:rPr>
            </a:br>
            <a:r>
              <a:rPr lang="uk-UA" dirty="0">
                <a:solidFill>
                  <a:schemeClr val="bg1"/>
                </a:solidFill>
              </a:rPr>
              <a:t>4) виділяють також і </a:t>
            </a:r>
            <a:r>
              <a:rPr lang="uk-UA" b="1" i="1" dirty="0">
                <a:solidFill>
                  <a:schemeClr val="bg1"/>
                </a:solidFill>
              </a:rPr>
              <a:t>транспортну</a:t>
            </a:r>
            <a:r>
              <a:rPr lang="uk-UA" i="1" dirty="0">
                <a:solidFill>
                  <a:schemeClr val="bg1"/>
                </a:solidFill>
              </a:rPr>
              <a:t> логістику</a:t>
            </a:r>
            <a:r>
              <a:rPr lang="uk-UA" dirty="0">
                <a:solidFill>
                  <a:schemeClr val="bg1"/>
                </a:solidFill>
              </a:rPr>
              <a:t>, що у сутності є складовою частиною кожного з трьох видів логістики;</a:t>
            </a:r>
            <a:br>
              <a:rPr lang="uk-UA" dirty="0">
                <a:solidFill>
                  <a:schemeClr val="bg1"/>
                </a:solidFill>
              </a:rPr>
            </a:br>
            <a:r>
              <a:rPr lang="uk-UA" dirty="0">
                <a:solidFill>
                  <a:schemeClr val="bg1"/>
                </a:solidFill>
              </a:rPr>
              <a:t>5) </a:t>
            </a:r>
            <a:r>
              <a:rPr lang="uk-UA" b="1" i="1" dirty="0">
                <a:solidFill>
                  <a:schemeClr val="bg1"/>
                </a:solidFill>
              </a:rPr>
              <a:t>інформаційна</a:t>
            </a:r>
            <a:r>
              <a:rPr lang="uk-UA" i="1" dirty="0">
                <a:solidFill>
                  <a:schemeClr val="bg1"/>
                </a:solidFill>
              </a:rPr>
              <a:t> логістика.</a:t>
            </a:r>
            <a:r>
              <a:rPr lang="uk-UA" dirty="0"/>
              <a:t/>
            </a:r>
            <a:br>
              <a:rPr lang="uk-UA" dirty="0"/>
            </a:br>
            <a:r>
              <a:rPr lang="uk-UA" sz="2700" b="1" i="1" dirty="0">
                <a:solidFill>
                  <a:schemeClr val="bg1"/>
                </a:solidFill>
                <a:latin typeface="Times New Roman" panose="02020603050405020304" pitchFamily="18" charset="0"/>
                <a:cs typeface="Times New Roman" panose="02020603050405020304" pitchFamily="18" charset="0"/>
              </a:rPr>
              <a:t/>
            </a:r>
            <a:br>
              <a:rPr lang="uk-UA" sz="2700" b="1" i="1" dirty="0">
                <a:solidFill>
                  <a:schemeClr val="bg1"/>
                </a:solidFill>
                <a:latin typeface="Times New Roman" panose="02020603050405020304" pitchFamily="18" charset="0"/>
                <a:cs typeface="Times New Roman" panose="02020603050405020304" pitchFamily="18" charset="0"/>
              </a:rPr>
            </a:br>
            <a:r>
              <a:rPr lang="uk-UA" sz="2000" b="1" i="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br>
              <a:rPr lang="uk-UA" sz="2000" b="1" i="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br>
            <a:r>
              <a:rPr lang="uk-UA" sz="2000" b="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br>
              <a:rPr lang="uk-UA" sz="2000" b="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br>
            <a:r>
              <a:rPr lang="uk-UA" sz="2000" dirty="0">
                <a:solidFill>
                  <a:schemeClr val="bg1"/>
                </a:solidFill>
              </a:rPr>
              <a:t/>
            </a:r>
            <a:br>
              <a:rPr lang="uk-UA" sz="2000" dirty="0">
                <a:solidFill>
                  <a:schemeClr val="bg1"/>
                </a:solidFill>
              </a:rPr>
            </a:br>
            <a:r>
              <a:rPr lang="uk-UA" sz="1800" i="1" dirty="0"/>
              <a:t/>
            </a:r>
            <a:br>
              <a:rPr lang="uk-UA" sz="1800" i="1" dirty="0"/>
            </a:br>
            <a:r>
              <a:rPr lang="uk-UA" sz="1800" b="1" i="1" dirty="0"/>
              <a:t/>
            </a:r>
            <a:br>
              <a:rPr lang="uk-UA" sz="1800" b="1" i="1" dirty="0"/>
            </a:br>
            <a:r>
              <a:rPr lang="uk-UA" dirty="0"/>
              <a:t/>
            </a:r>
            <a:br>
              <a:rPr lang="uk-UA" dirty="0"/>
            </a:br>
            <a:endParaRPr lang="ru-RU" sz="2700" dirty="0">
              <a:solidFill>
                <a:schemeClr val="bg1"/>
              </a:solidFill>
            </a:endParaRPr>
          </a:p>
        </p:txBody>
      </p:sp>
    </p:spTree>
    <p:extLst>
      <p:ext uri="{BB962C8B-B14F-4D97-AF65-F5344CB8AC3E}">
        <p14:creationId xmlns:p14="http://schemas.microsoft.com/office/powerpoint/2010/main" val="7931258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4800" y="0"/>
            <a:ext cx="8382000" cy="6705600"/>
          </a:xfrm>
          <a:solidFill>
            <a:schemeClr val="accent4">
              <a:lumMod val="75000"/>
              <a:alpha val="10000"/>
            </a:schemeClr>
          </a:solidFill>
        </p:spPr>
        <p:style>
          <a:lnRef idx="1">
            <a:schemeClr val="accent5"/>
          </a:lnRef>
          <a:fillRef idx="3">
            <a:schemeClr val="accent5"/>
          </a:fillRef>
          <a:effectRef idx="2">
            <a:schemeClr val="accent5"/>
          </a:effectRef>
          <a:fontRef idx="minor">
            <a:schemeClr val="lt1"/>
          </a:fontRef>
        </p:style>
        <p:txBody>
          <a:bodyPr anchor="t">
            <a:normAutofit fontScale="90000"/>
          </a:bodyPr>
          <a:lstStyle/>
          <a:p>
            <a:r>
              <a:rPr lang="uk-UA" sz="1800" b="1" dirty="0">
                <a:solidFill>
                  <a:schemeClr val="bg1"/>
                </a:solidFill>
                <a:effectLst/>
                <a:latin typeface="Times New Roman" panose="02020603050405020304" pitchFamily="18" charset="0"/>
                <a:ea typeface="Calibri" panose="020F0502020204030204" pitchFamily="34" charset="0"/>
                <a:cs typeface="Calibri" panose="020F0502020204030204" pitchFamily="34" charset="0"/>
              </a:rPr>
              <a:t>4. Рівні формування логістики</a:t>
            </a:r>
            <a: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r>
            <a:b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br>
            <a:r>
              <a:rPr lang="uk-UA" sz="2200" spc="25" dirty="0">
                <a:solidFill>
                  <a:schemeClr val="bg1"/>
                </a:solidFill>
                <a:effectLst/>
                <a:latin typeface="Times New Roman" panose="02020603050405020304" pitchFamily="18" charset="0"/>
                <a:ea typeface="Calibri" panose="020F0502020204030204" pitchFamily="34" charset="0"/>
                <a:cs typeface="Calibri" panose="020F0502020204030204" pitchFamily="34" charset="0"/>
              </a:rPr>
              <a:t>1. Для систем логістики першого рівня характерна робота компанії на основі виконання змінно-добових планових завдань, форма управління логістичними операціями найменш досконала.</a:t>
            </a:r>
            <a:r>
              <a:rPr lang="uk-UA" sz="2200" spc="-5" dirty="0">
                <a:solidFill>
                  <a:schemeClr val="bg1"/>
                </a:solidFill>
                <a:effectLst/>
                <a:latin typeface="Times New Roman" panose="02020603050405020304" pitchFamily="18" charset="0"/>
                <a:ea typeface="Calibri" panose="020F0502020204030204" pitchFamily="34" charset="0"/>
                <a:cs typeface="Calibri" panose="020F0502020204030204" pitchFamily="34" charset="0"/>
              </a:rPr>
              <a:t> Область дії логістичної системи звичайно охоплює організацію зберігання готової продукції, що відправляє з підприємства, і її транспортування. </a:t>
            </a:r>
            <a:br>
              <a:rPr lang="uk-UA" sz="2200" spc="-5" dirty="0">
                <a:solidFill>
                  <a:schemeClr val="bg1"/>
                </a:solidFill>
                <a:effectLst/>
                <a:latin typeface="Times New Roman" panose="02020603050405020304" pitchFamily="18" charset="0"/>
                <a:ea typeface="Calibri" panose="020F0502020204030204" pitchFamily="34" charset="0"/>
                <a:cs typeface="Calibri" panose="020F0502020204030204" pitchFamily="34" charset="0"/>
              </a:rPr>
            </a:br>
            <a:r>
              <a:rPr lang="uk-UA" sz="2200" spc="-10" dirty="0">
                <a:solidFill>
                  <a:schemeClr val="bg1"/>
                </a:solidFill>
                <a:effectLst/>
                <a:latin typeface="Times New Roman" panose="02020603050405020304" pitchFamily="18" charset="0"/>
                <a:ea typeface="Calibri" panose="020F0502020204030204" pitchFamily="34" charset="0"/>
                <a:cs typeface="Calibri" panose="020F0502020204030204" pitchFamily="34" charset="0"/>
              </a:rPr>
              <a:t>2. Для компаній, що мають логістичні системи другого рівня, характерне управління потоком вироблених підприємствами товарів від останнього пункту виробничої лінії до кінцевого споживача.</a:t>
            </a:r>
            <a:r>
              <a:rPr lang="uk-UA" sz="2200" spc="-25" dirty="0">
                <a:solidFill>
                  <a:schemeClr val="bg1"/>
                </a:solidFill>
                <a:effectLst/>
                <a:latin typeface="Times New Roman" panose="02020603050405020304" pitchFamily="18" charset="0"/>
                <a:ea typeface="Calibri" panose="020F0502020204030204" pitchFamily="34" charset="0"/>
                <a:cs typeface="Calibri" panose="020F0502020204030204" pitchFamily="34" charset="0"/>
              </a:rPr>
              <a:t> </a:t>
            </a:r>
            <a:r>
              <a:rPr lang="ru-RU" sz="2200" b="1" i="1" dirty="0">
                <a:solidFill>
                  <a:schemeClr val="bg1"/>
                </a:solidFill>
                <a:latin typeface="Times New Roman" panose="02020603050405020304" pitchFamily="18" charset="0"/>
                <a:cs typeface="Times New Roman" panose="02020603050405020304" pitchFamily="18" charset="0"/>
              </a:rPr>
              <a:t/>
            </a:r>
            <a:br>
              <a:rPr lang="ru-RU" sz="2200" b="1" i="1" dirty="0">
                <a:solidFill>
                  <a:schemeClr val="bg1"/>
                </a:solidFill>
                <a:latin typeface="Times New Roman" panose="02020603050405020304" pitchFamily="18" charset="0"/>
                <a:cs typeface="Times New Roman" panose="02020603050405020304" pitchFamily="18" charset="0"/>
              </a:rPr>
            </a:br>
            <a:r>
              <a:rPr lang="uk-UA" sz="2200" spc="-40" dirty="0">
                <a:solidFill>
                  <a:schemeClr val="bg1"/>
                </a:solidFill>
                <a:effectLst/>
                <a:latin typeface="Times New Roman" panose="02020603050405020304" pitchFamily="18" charset="0"/>
                <a:ea typeface="Calibri" panose="020F0502020204030204" pitchFamily="34" charset="0"/>
                <a:cs typeface="Calibri" panose="020F0502020204030204" pitchFamily="34" charset="0"/>
              </a:rPr>
              <a:t>3. Системи логістики третього рівня контролюють логістичні операції від закупівлі сировини до обслуговування кінцевого споживача продукції.</a:t>
            </a:r>
            <a:r>
              <a:rPr lang="uk-UA" sz="2200" spc="-30" dirty="0">
                <a:solidFill>
                  <a:schemeClr val="bg1"/>
                </a:solidFill>
                <a:effectLst/>
                <a:latin typeface="Times New Roman" panose="02020603050405020304" pitchFamily="18" charset="0"/>
                <a:ea typeface="Calibri" panose="020F0502020204030204" pitchFamily="34" charset="0"/>
                <a:cs typeface="Calibri" panose="020F0502020204030204" pitchFamily="34" charset="0"/>
              </a:rPr>
              <a:t> До додаткових функцій таких систем ставляться: доставка сировини на підприємство, прогнозування збуту, виробниче планування, видобуток або закупівля сировини,, управління запасами сировини або незавершеного виробництва, проектування систем логістики.</a:t>
            </a:r>
            <a:r>
              <a:rPr lang="uk-UA" sz="2200" spc="-35" dirty="0">
                <a:solidFill>
                  <a:schemeClr val="bg1"/>
                </a:solidFill>
                <a:effectLst/>
                <a:latin typeface="Times New Roman" panose="02020603050405020304" pitchFamily="18" charset="0"/>
                <a:ea typeface="Calibri" panose="020F0502020204030204" pitchFamily="34" charset="0"/>
                <a:cs typeface="Calibri" panose="020F0502020204030204" pitchFamily="34" charset="0"/>
              </a:rPr>
              <a:t> </a:t>
            </a:r>
            <a:r>
              <a:rPr lang="uk-UA" sz="2200" b="1" i="1" dirty="0">
                <a:solidFill>
                  <a:schemeClr val="bg1"/>
                </a:solidFill>
                <a:latin typeface="Times New Roman" panose="02020603050405020304" pitchFamily="18" charset="0"/>
                <a:cs typeface="Times New Roman" panose="02020603050405020304" pitchFamily="18" charset="0"/>
              </a:rPr>
              <a:t/>
            </a:r>
            <a:br>
              <a:rPr lang="uk-UA" sz="2200" b="1" i="1" dirty="0">
                <a:solidFill>
                  <a:schemeClr val="bg1"/>
                </a:solidFill>
                <a:latin typeface="Times New Roman" panose="02020603050405020304" pitchFamily="18" charset="0"/>
                <a:cs typeface="Times New Roman" panose="02020603050405020304" pitchFamily="18" charset="0"/>
              </a:rPr>
            </a:br>
            <a:r>
              <a:rPr lang="uk-UA" sz="2200" spc="35" dirty="0">
                <a:solidFill>
                  <a:schemeClr val="bg1"/>
                </a:solidFill>
                <a:effectLst/>
                <a:latin typeface="Times New Roman" panose="02020603050405020304" pitchFamily="18" charset="0"/>
                <a:ea typeface="Calibri" panose="020F0502020204030204" pitchFamily="34" charset="0"/>
                <a:cs typeface="Calibri" panose="020F0502020204030204" pitchFamily="34" charset="0"/>
              </a:rPr>
              <a:t>4. Логістичні системи четвертого рівня одержали поширення в другій половині 1990-х років.</a:t>
            </a:r>
            <a:r>
              <a:rPr lang="uk-UA" sz="2200" spc="-10" dirty="0">
                <a:solidFill>
                  <a:schemeClr val="bg1"/>
                </a:solidFill>
                <a:effectLst/>
                <a:latin typeface="Times New Roman" panose="02020603050405020304" pitchFamily="18" charset="0"/>
                <a:ea typeface="Calibri" panose="020F0502020204030204" pitchFamily="34" charset="0"/>
                <a:cs typeface="Calibri" panose="020F0502020204030204" pitchFamily="34" charset="0"/>
              </a:rPr>
              <a:t> Сфера логістичних операцій тут в основному аналогічна тієї, що характерно для систем логістики третього рівня, але з одним важливим виключенням.</a:t>
            </a:r>
            <a:r>
              <a:rPr lang="uk-UA" sz="2200" spc="-15" dirty="0">
                <a:solidFill>
                  <a:schemeClr val="bg1"/>
                </a:solidFill>
                <a:effectLst/>
                <a:latin typeface="Times New Roman" panose="02020603050405020304" pitchFamily="18" charset="0"/>
                <a:ea typeface="Calibri" panose="020F0502020204030204" pitchFamily="34" charset="0"/>
                <a:cs typeface="Calibri" panose="020F0502020204030204" pitchFamily="34" charset="0"/>
              </a:rPr>
              <a:t> Такі компанії інтегрують процеси планування й контролю операцій логістики з операціями маркетингу, збуту, виробництва й фінансів.</a:t>
            </a:r>
            <a:r>
              <a:rPr lang="uk-UA" sz="2000" b="1" i="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br>
              <a:rPr lang="uk-UA" sz="2000" b="1" i="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br>
            <a:r>
              <a:rPr lang="uk-UA" sz="2000" b="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br>
              <a:rPr lang="uk-UA" sz="2000" b="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br>
            <a:r>
              <a:rPr lang="uk-UA" sz="2000" dirty="0">
                <a:solidFill>
                  <a:schemeClr val="bg1"/>
                </a:solidFill>
              </a:rPr>
              <a:t/>
            </a:r>
            <a:br>
              <a:rPr lang="uk-UA" sz="2000" dirty="0">
                <a:solidFill>
                  <a:schemeClr val="bg1"/>
                </a:solidFill>
              </a:rPr>
            </a:br>
            <a:r>
              <a:rPr lang="uk-UA" sz="1800" i="1" dirty="0"/>
              <a:t/>
            </a:r>
            <a:br>
              <a:rPr lang="uk-UA" sz="1800" i="1" dirty="0"/>
            </a:br>
            <a:r>
              <a:rPr lang="uk-UA" sz="1800" b="1" i="1" dirty="0"/>
              <a:t/>
            </a:r>
            <a:br>
              <a:rPr lang="uk-UA" sz="1800" b="1" i="1" dirty="0"/>
            </a:br>
            <a:r>
              <a:rPr lang="uk-UA" dirty="0"/>
              <a:t/>
            </a:r>
            <a:br>
              <a:rPr lang="uk-UA" dirty="0"/>
            </a:br>
            <a:endParaRPr lang="ru-RU" sz="2700" dirty="0">
              <a:solidFill>
                <a:schemeClr val="bg1"/>
              </a:solidFill>
            </a:endParaRPr>
          </a:p>
        </p:txBody>
      </p:sp>
    </p:spTree>
    <p:extLst>
      <p:ext uri="{BB962C8B-B14F-4D97-AF65-F5344CB8AC3E}">
        <p14:creationId xmlns:p14="http://schemas.microsoft.com/office/powerpoint/2010/main" val="33273181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4800" y="0"/>
            <a:ext cx="8382000" cy="6705600"/>
          </a:xfrm>
          <a:solidFill>
            <a:schemeClr val="accent4">
              <a:lumMod val="75000"/>
              <a:alpha val="10000"/>
            </a:schemeClr>
          </a:solidFill>
        </p:spPr>
        <p:style>
          <a:lnRef idx="1">
            <a:schemeClr val="accent5"/>
          </a:lnRef>
          <a:fillRef idx="3">
            <a:schemeClr val="accent5"/>
          </a:fillRef>
          <a:effectRef idx="2">
            <a:schemeClr val="accent5"/>
          </a:effectRef>
          <a:fontRef idx="minor">
            <a:schemeClr val="lt1"/>
          </a:fontRef>
        </p:style>
        <p:txBody>
          <a:bodyPr anchor="t">
            <a:normAutofit/>
          </a:bodyPr>
          <a:lstStyle/>
          <a:p>
            <a:pPr indent="450215"/>
            <a:r>
              <a:rPr lang="uk-UA" sz="1800" b="1" dirty="0">
                <a:solidFill>
                  <a:schemeClr val="bg1"/>
                </a:solidFill>
                <a:latin typeface="Times New Roman" panose="02020603050405020304" pitchFamily="18" charset="0"/>
                <a:ea typeface="Calibri" panose="020F0502020204030204" pitchFamily="34" charset="0"/>
                <a:cs typeface="Calibri" panose="020F0502020204030204" pitchFamily="34" charset="0"/>
              </a:rPr>
              <a:t>5</a:t>
            </a:r>
            <a:r>
              <a:rPr lang="uk-UA" sz="1800" b="1" dirty="0">
                <a:solidFill>
                  <a:schemeClr val="bg1"/>
                </a:solidFill>
                <a:effectLst/>
                <a:latin typeface="Times New Roman" panose="02020603050405020304" pitchFamily="18" charset="0"/>
                <a:ea typeface="Calibri" panose="020F0502020204030204" pitchFamily="34" charset="0"/>
                <a:cs typeface="Calibri" panose="020F0502020204030204" pitchFamily="34" charset="0"/>
              </a:rPr>
              <a:t>. </a:t>
            </a:r>
            <a:r>
              <a:rPr lang="uk-UA" sz="1800" b="1" dirty="0">
                <a:solidFill>
                  <a:schemeClr val="bg1"/>
                </a:solidFill>
                <a:effectLst/>
                <a:latin typeface="Times New Roman" panose="02020603050405020304" pitchFamily="18" charset="0"/>
                <a:ea typeface="Calibri" panose="020F0502020204030204" pitchFamily="34" charset="0"/>
              </a:rPr>
              <a:t>Логістика як фактор підвищення конкурентоспроможності підприємства</a:t>
            </a:r>
            <a: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r>
            <a:b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br>
            <a:r>
              <a:rPr lang="uk-UA" sz="2000" b="1" i="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r>
            <a:br>
              <a:rPr lang="uk-UA" sz="2000" b="1" i="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br>
            <a:r>
              <a:rPr lang="uk-UA" sz="2000" b="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uk-UA" sz="2000" i="1" dirty="0">
                <a:solidFill>
                  <a:srgbClr val="000000"/>
                </a:solidFill>
                <a:effectLst/>
                <a:latin typeface="Times New Roman" panose="02020603050405020304" pitchFamily="18" charset="0"/>
                <a:ea typeface="Calibri" panose="020F0502020204030204" pitchFamily="34" charset="0"/>
              </a:rPr>
              <a:t>Серед основних складових економічного ефекту, від використання логістики в сфері виробництва та обігу найвагомішими є: </a:t>
            </a:r>
            <a:r>
              <a:rPr lang="uk-UA" sz="2000" dirty="0">
                <a:solidFill>
                  <a:srgbClr val="000000"/>
                </a:solidFill>
                <a:effectLst/>
                <a:latin typeface="Times New Roman" panose="02020603050405020304" pitchFamily="18" charset="0"/>
                <a:ea typeface="Calibri" panose="020F0502020204030204" pitchFamily="34" charset="0"/>
              </a:rPr>
              <a:t/>
            </a:r>
            <a:br>
              <a:rPr lang="uk-UA" sz="2000" dirty="0">
                <a:solidFill>
                  <a:srgbClr val="000000"/>
                </a:solidFill>
                <a:effectLst/>
                <a:latin typeface="Times New Roman" panose="02020603050405020304" pitchFamily="18" charset="0"/>
                <a:ea typeface="Calibri" panose="020F0502020204030204" pitchFamily="34" charset="0"/>
              </a:rPr>
            </a:br>
            <a:r>
              <a:rPr lang="uk-UA" sz="2000" dirty="0">
                <a:solidFill>
                  <a:srgbClr val="000000"/>
                </a:solidFill>
                <a:effectLst/>
                <a:latin typeface="Times New Roman" panose="02020603050405020304" pitchFamily="18" charset="0"/>
                <a:ea typeface="Calibri" panose="020F0502020204030204" pitchFamily="34" charset="0"/>
              </a:rPr>
              <a:t>• </a:t>
            </a:r>
            <a:r>
              <a:rPr lang="uk-UA" sz="2000" i="1" dirty="0">
                <a:solidFill>
                  <a:srgbClr val="000000"/>
                </a:solidFill>
                <a:effectLst/>
                <a:latin typeface="Times New Roman" panose="02020603050405020304" pitchFamily="18" charset="0"/>
                <a:ea typeface="Calibri" panose="020F0502020204030204" pitchFamily="34" charset="0"/>
              </a:rPr>
              <a:t>зменшення запасів на всьому шляху руху матеріального потоку; </a:t>
            </a:r>
            <a:r>
              <a:rPr lang="uk-UA" sz="2000" dirty="0">
                <a:solidFill>
                  <a:srgbClr val="000000"/>
                </a:solidFill>
                <a:effectLst/>
                <a:latin typeface="Times New Roman" panose="02020603050405020304" pitchFamily="18" charset="0"/>
                <a:ea typeface="Calibri" panose="020F0502020204030204" pitchFamily="34" charset="0"/>
              </a:rPr>
              <a:t/>
            </a:r>
            <a:br>
              <a:rPr lang="uk-UA" sz="2000" dirty="0">
                <a:solidFill>
                  <a:srgbClr val="000000"/>
                </a:solidFill>
                <a:effectLst/>
                <a:latin typeface="Times New Roman" panose="02020603050405020304" pitchFamily="18" charset="0"/>
                <a:ea typeface="Calibri" panose="020F0502020204030204" pitchFamily="34" charset="0"/>
              </a:rPr>
            </a:br>
            <a:r>
              <a:rPr lang="uk-UA" sz="2000" dirty="0">
                <a:solidFill>
                  <a:srgbClr val="000000"/>
                </a:solidFill>
                <a:effectLst/>
                <a:latin typeface="Times New Roman" panose="02020603050405020304" pitchFamily="18" charset="0"/>
                <a:ea typeface="Calibri" panose="020F0502020204030204" pitchFamily="34" charset="0"/>
              </a:rPr>
              <a:t>• </a:t>
            </a:r>
            <a:r>
              <a:rPr lang="uk-UA" sz="2000" i="1" dirty="0">
                <a:solidFill>
                  <a:srgbClr val="000000"/>
                </a:solidFill>
                <a:effectLst/>
                <a:latin typeface="Times New Roman" panose="02020603050405020304" pitchFamily="18" charset="0"/>
                <a:ea typeface="Calibri" panose="020F0502020204030204" pitchFamily="34" charset="0"/>
              </a:rPr>
              <a:t>скорочення часу проходження товарів по логістичному ланцюгу; </a:t>
            </a:r>
            <a:r>
              <a:rPr lang="uk-UA" sz="2000" dirty="0">
                <a:solidFill>
                  <a:srgbClr val="000000"/>
                </a:solidFill>
                <a:effectLst/>
                <a:latin typeface="Times New Roman" panose="02020603050405020304" pitchFamily="18" charset="0"/>
                <a:ea typeface="Calibri" panose="020F0502020204030204" pitchFamily="34" charset="0"/>
              </a:rPr>
              <a:t/>
            </a:r>
            <a:br>
              <a:rPr lang="uk-UA" sz="2000" dirty="0">
                <a:solidFill>
                  <a:srgbClr val="000000"/>
                </a:solidFill>
                <a:effectLst/>
                <a:latin typeface="Times New Roman" panose="02020603050405020304" pitchFamily="18" charset="0"/>
                <a:ea typeface="Calibri" panose="020F0502020204030204" pitchFamily="34" charset="0"/>
              </a:rPr>
            </a:br>
            <a:r>
              <a:rPr lang="uk-UA" sz="2000" dirty="0">
                <a:solidFill>
                  <a:srgbClr val="000000"/>
                </a:solidFill>
                <a:effectLst/>
                <a:latin typeface="Times New Roman" panose="02020603050405020304" pitchFamily="18" charset="0"/>
                <a:ea typeface="Calibri" panose="020F0502020204030204" pitchFamily="34" charset="0"/>
              </a:rPr>
              <a:t>• </a:t>
            </a:r>
            <a:r>
              <a:rPr lang="uk-UA" sz="2000" i="1" dirty="0">
                <a:solidFill>
                  <a:srgbClr val="000000"/>
                </a:solidFill>
                <a:effectLst/>
                <a:latin typeface="Times New Roman" panose="02020603050405020304" pitchFamily="18" charset="0"/>
                <a:ea typeface="Calibri" panose="020F0502020204030204" pitchFamily="34" charset="0"/>
              </a:rPr>
              <a:t>зменшення витрат на транспортування;</a:t>
            </a:r>
            <a:r>
              <a:rPr lang="uk-UA" sz="2000" dirty="0">
                <a:solidFill>
                  <a:srgbClr val="000000"/>
                </a:solidFill>
                <a:effectLst/>
                <a:latin typeface="Times New Roman" panose="02020603050405020304" pitchFamily="18" charset="0"/>
                <a:ea typeface="Calibri" panose="020F0502020204030204" pitchFamily="34" charset="0"/>
              </a:rPr>
              <a:t> </a:t>
            </a:r>
            <a:br>
              <a:rPr lang="uk-UA" sz="2000" dirty="0">
                <a:solidFill>
                  <a:srgbClr val="000000"/>
                </a:solidFill>
                <a:effectLst/>
                <a:latin typeface="Times New Roman" panose="02020603050405020304" pitchFamily="18" charset="0"/>
                <a:ea typeface="Calibri" panose="020F0502020204030204" pitchFamily="34" charset="0"/>
              </a:rPr>
            </a:br>
            <a:r>
              <a:rPr lang="uk-UA" sz="2000" dirty="0">
                <a:solidFill>
                  <a:srgbClr val="000000"/>
                </a:solidFill>
                <a:effectLst/>
                <a:latin typeface="Times New Roman" panose="02020603050405020304" pitchFamily="18" charset="0"/>
                <a:ea typeface="Calibri" panose="020F0502020204030204" pitchFamily="34" charset="0"/>
              </a:rPr>
              <a:t>• </a:t>
            </a:r>
            <a:r>
              <a:rPr lang="uk-UA" sz="2000" i="1" dirty="0">
                <a:solidFill>
                  <a:srgbClr val="000000"/>
                </a:solidFill>
                <a:effectLst/>
                <a:latin typeface="Times New Roman" panose="02020603050405020304" pitchFamily="18" charset="0"/>
                <a:ea typeface="Calibri" panose="020F0502020204030204" pitchFamily="34" charset="0"/>
              </a:rPr>
              <a:t>зменшення затрат ручної праці і, відповідно, витрат на операції з вантажем. </a:t>
            </a:r>
            <a:r>
              <a:rPr lang="uk-UA" sz="1800" dirty="0">
                <a:solidFill>
                  <a:srgbClr val="000000"/>
                </a:solidFill>
                <a:effectLst/>
                <a:latin typeface="Times New Roman" panose="02020603050405020304" pitchFamily="18" charset="0"/>
                <a:ea typeface="Calibri" panose="020F0502020204030204" pitchFamily="34" charset="0"/>
              </a:rPr>
              <a:t/>
            </a:r>
            <a:br>
              <a:rPr lang="uk-UA" sz="1800" dirty="0">
                <a:solidFill>
                  <a:srgbClr val="000000"/>
                </a:solidFill>
                <a:effectLst/>
                <a:latin typeface="Times New Roman" panose="02020603050405020304" pitchFamily="18" charset="0"/>
                <a:ea typeface="Calibri" panose="020F0502020204030204" pitchFamily="34" charset="0"/>
              </a:rPr>
            </a:br>
            <a:r>
              <a:rPr lang="uk-UA" sz="2000" b="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r>
            <a:br>
              <a:rPr lang="uk-UA" sz="2000" b="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br>
            <a:r>
              <a:rPr lang="uk-UA" sz="2000" dirty="0">
                <a:solidFill>
                  <a:schemeClr val="bg1"/>
                </a:solidFill>
              </a:rPr>
              <a:t/>
            </a:r>
            <a:br>
              <a:rPr lang="uk-UA" sz="2000" dirty="0">
                <a:solidFill>
                  <a:schemeClr val="bg1"/>
                </a:solidFill>
              </a:rPr>
            </a:br>
            <a:r>
              <a:rPr lang="uk-UA" sz="1800" i="1" dirty="0"/>
              <a:t/>
            </a:r>
            <a:br>
              <a:rPr lang="uk-UA" sz="1800" i="1" dirty="0"/>
            </a:br>
            <a:r>
              <a:rPr lang="uk-UA" sz="1800" b="1" i="1" dirty="0"/>
              <a:t/>
            </a:r>
            <a:br>
              <a:rPr lang="uk-UA" sz="1800" b="1" i="1" dirty="0"/>
            </a:br>
            <a:r>
              <a:rPr lang="uk-UA" dirty="0"/>
              <a:t/>
            </a:r>
            <a:br>
              <a:rPr lang="uk-UA" dirty="0"/>
            </a:br>
            <a:endParaRPr lang="ru-RU" sz="2700" dirty="0">
              <a:solidFill>
                <a:schemeClr val="bg1"/>
              </a:solidFill>
            </a:endParaRPr>
          </a:p>
        </p:txBody>
      </p:sp>
    </p:spTree>
    <p:extLst>
      <p:ext uri="{BB962C8B-B14F-4D97-AF65-F5344CB8AC3E}">
        <p14:creationId xmlns:p14="http://schemas.microsoft.com/office/powerpoint/2010/main" val="33253648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28600" y="304800"/>
            <a:ext cx="8382000" cy="6400800"/>
          </a:xfrm>
          <a:solidFill>
            <a:schemeClr val="accent4">
              <a:lumMod val="75000"/>
              <a:alpha val="10000"/>
            </a:schemeClr>
          </a:solidFill>
        </p:spPr>
        <p:style>
          <a:lnRef idx="1">
            <a:schemeClr val="accent5"/>
          </a:lnRef>
          <a:fillRef idx="3">
            <a:schemeClr val="accent5"/>
          </a:fillRef>
          <a:effectRef idx="2">
            <a:schemeClr val="accent5"/>
          </a:effectRef>
          <a:fontRef idx="minor">
            <a:schemeClr val="lt1"/>
          </a:fontRef>
        </p:style>
        <p:txBody>
          <a:bodyPr anchor="t">
            <a:normAutofit/>
          </a:bodyPr>
          <a:lstStyle/>
          <a:p>
            <a:pPr algn="ctr"/>
            <a:r>
              <a:rPr lang="uk-UA" b="1" dirty="0">
                <a:solidFill>
                  <a:schemeClr val="bg1"/>
                </a:solidFill>
              </a:rPr>
              <a:t>Логістика – інструмент ринкової економіки</a:t>
            </a:r>
            <a:br>
              <a:rPr lang="uk-UA" b="1" dirty="0">
                <a:solidFill>
                  <a:schemeClr val="bg1"/>
                </a:solidFill>
              </a:rPr>
            </a:br>
            <a:r>
              <a:rPr lang="uk-UA" sz="2200" b="1" dirty="0">
                <a:solidFill>
                  <a:schemeClr val="bg1"/>
                </a:solidFill>
              </a:rPr>
              <a:t/>
            </a:r>
            <a:br>
              <a:rPr lang="uk-UA" sz="2200" b="1" dirty="0">
                <a:solidFill>
                  <a:schemeClr val="bg1"/>
                </a:solidFill>
              </a:rPr>
            </a:br>
            <a:r>
              <a:rPr lang="uk-UA" sz="2200" b="1" dirty="0">
                <a:solidFill>
                  <a:schemeClr val="bg1"/>
                </a:solidFill>
              </a:rPr>
              <a:t>Логістика</a:t>
            </a:r>
            <a:r>
              <a:rPr lang="uk-UA" sz="2200" dirty="0">
                <a:solidFill>
                  <a:schemeClr val="bg1"/>
                </a:solidFill>
              </a:rPr>
              <a:t> походить від грецького слова </a:t>
            </a:r>
            <a:r>
              <a:rPr lang="uk-UA" sz="2200" b="1" dirty="0">
                <a:solidFill>
                  <a:schemeClr val="bg1"/>
                </a:solidFill>
              </a:rPr>
              <a:t>“</a:t>
            </a:r>
            <a:r>
              <a:rPr lang="en-US" sz="2200" b="1" dirty="0">
                <a:solidFill>
                  <a:schemeClr val="bg1"/>
                </a:solidFill>
              </a:rPr>
              <a:t>logistic</a:t>
            </a:r>
            <a:r>
              <a:rPr lang="uk-UA" sz="2200" b="1" dirty="0">
                <a:solidFill>
                  <a:schemeClr val="bg1"/>
                </a:solidFill>
              </a:rPr>
              <a:t>е”</a:t>
            </a:r>
            <a:r>
              <a:rPr lang="uk-UA" sz="2200" dirty="0">
                <a:solidFill>
                  <a:schemeClr val="bg1"/>
                </a:solidFill>
              </a:rPr>
              <a:t>, що означає майстерність розраховувати, міркувати. 	</a:t>
            </a:r>
            <a:br>
              <a:rPr lang="uk-UA" sz="2200" dirty="0">
                <a:solidFill>
                  <a:schemeClr val="bg1"/>
                </a:solidFill>
              </a:rPr>
            </a:br>
            <a:r>
              <a:rPr lang="ru-RU" sz="2200" dirty="0">
                <a:solidFill>
                  <a:schemeClr val="bg1"/>
                </a:solidFill>
              </a:rPr>
              <a:t/>
            </a:r>
            <a:br>
              <a:rPr lang="ru-RU" sz="2200" dirty="0">
                <a:solidFill>
                  <a:schemeClr val="bg1"/>
                </a:solidFill>
              </a:rPr>
            </a:br>
            <a:r>
              <a:rPr lang="ru-RU" sz="2200" dirty="0">
                <a:solidFill>
                  <a:schemeClr val="bg1"/>
                </a:solidFill>
              </a:rPr>
              <a:t>Основоположником перших </a:t>
            </a:r>
            <a:r>
              <a:rPr lang="ru-RU" sz="2200" dirty="0">
                <a:solidFill>
                  <a:schemeClr val="bg1"/>
                </a:solidFill>
              </a:rPr>
              <a:t>наукових</a:t>
            </a:r>
            <a:r>
              <a:rPr lang="ru-RU" sz="2200" dirty="0">
                <a:solidFill>
                  <a:schemeClr val="bg1"/>
                </a:solidFill>
              </a:rPr>
              <a:t> </a:t>
            </a:r>
            <a:r>
              <a:rPr lang="ru-RU" sz="2200" dirty="0">
                <a:solidFill>
                  <a:schemeClr val="bg1"/>
                </a:solidFill>
              </a:rPr>
              <a:t>праць</a:t>
            </a:r>
            <a:r>
              <a:rPr lang="ru-RU" sz="2200" dirty="0">
                <a:solidFill>
                  <a:schemeClr val="bg1"/>
                </a:solidFill>
              </a:rPr>
              <a:t> з </a:t>
            </a:r>
            <a:r>
              <a:rPr lang="ru-RU" sz="2200" dirty="0">
                <a:solidFill>
                  <a:schemeClr val="bg1"/>
                </a:solidFill>
              </a:rPr>
              <a:t>логістики</a:t>
            </a:r>
            <a:r>
              <a:rPr lang="ru-RU" sz="2200" dirty="0">
                <a:solidFill>
                  <a:schemeClr val="bg1"/>
                </a:solidFill>
              </a:rPr>
              <a:t/>
            </a:r>
            <a:br>
              <a:rPr lang="ru-RU" sz="2200" dirty="0">
                <a:solidFill>
                  <a:schemeClr val="bg1"/>
                </a:solidFill>
              </a:rPr>
            </a:br>
            <a:r>
              <a:rPr lang="ru-RU" sz="2200" dirty="0">
                <a:solidFill>
                  <a:schemeClr val="bg1"/>
                </a:solidFill>
              </a:rPr>
              <a:t>вважають</a:t>
            </a:r>
            <a:r>
              <a:rPr lang="ru-RU" sz="2200" dirty="0">
                <a:solidFill>
                  <a:schemeClr val="bg1"/>
                </a:solidFill>
              </a:rPr>
              <a:t> </a:t>
            </a:r>
            <a:r>
              <a:rPr lang="ru-RU" sz="2200" dirty="0">
                <a:solidFill>
                  <a:schemeClr val="bg1"/>
                </a:solidFill>
              </a:rPr>
              <a:t>французького</a:t>
            </a:r>
            <a:r>
              <a:rPr lang="ru-RU" sz="2200" dirty="0">
                <a:solidFill>
                  <a:schemeClr val="bg1"/>
                </a:solidFill>
              </a:rPr>
              <a:t> генерала </a:t>
            </a:r>
            <a:r>
              <a:rPr lang="ru-RU" sz="2200" dirty="0">
                <a:solidFill>
                  <a:schemeClr val="bg1"/>
                </a:solidFill>
              </a:rPr>
              <a:t>військового</a:t>
            </a:r>
            <a:r>
              <a:rPr lang="ru-RU" sz="2200" dirty="0">
                <a:solidFill>
                  <a:schemeClr val="bg1"/>
                </a:solidFill>
              </a:rPr>
              <a:t> теоретика початку 19 ст. </a:t>
            </a:r>
            <a:r>
              <a:rPr lang="ru-RU" sz="2200" b="1" dirty="0">
                <a:solidFill>
                  <a:schemeClr val="bg1"/>
                </a:solidFill>
              </a:rPr>
              <a:t>Антуана </a:t>
            </a:r>
            <a:r>
              <a:rPr lang="ru-RU" sz="2200" b="1" dirty="0">
                <a:solidFill>
                  <a:schemeClr val="bg1"/>
                </a:solidFill>
              </a:rPr>
              <a:t>Анрі</a:t>
            </a:r>
            <a:r>
              <a:rPr lang="ru-RU" sz="2200" b="1" dirty="0">
                <a:solidFill>
                  <a:schemeClr val="bg1"/>
                </a:solidFill>
              </a:rPr>
              <a:t> </a:t>
            </a:r>
            <a:r>
              <a:rPr lang="ru-RU" sz="2200" b="1" dirty="0">
                <a:solidFill>
                  <a:schemeClr val="bg1"/>
                </a:solidFill>
              </a:rPr>
              <a:t>Джоміні</a:t>
            </a:r>
            <a:r>
              <a:rPr lang="ru-RU" sz="2200" b="1" dirty="0">
                <a:solidFill>
                  <a:schemeClr val="bg1"/>
                </a:solidFill>
              </a:rPr>
              <a:t> </a:t>
            </a:r>
            <a:r>
              <a:rPr lang="ru-RU" sz="2200" dirty="0">
                <a:solidFill>
                  <a:schemeClr val="bg1"/>
                </a:solidFill>
              </a:rPr>
              <a:t>(1779-1869).</a:t>
            </a:r>
            <a:br>
              <a:rPr lang="ru-RU" sz="2200" dirty="0">
                <a:solidFill>
                  <a:schemeClr val="bg1"/>
                </a:solidFill>
              </a:rPr>
            </a:br>
            <a:r>
              <a:rPr lang="ru-RU" sz="2200" dirty="0">
                <a:solidFill>
                  <a:schemeClr val="bg1"/>
                </a:solidFill>
              </a:rPr>
              <a:t> У </a:t>
            </a:r>
            <a:r>
              <a:rPr lang="ru-RU" sz="2200" dirty="0">
                <a:solidFill>
                  <a:schemeClr val="bg1"/>
                </a:solidFill>
              </a:rPr>
              <a:t>своїй</a:t>
            </a:r>
            <a:r>
              <a:rPr lang="ru-RU" sz="2200" dirty="0">
                <a:solidFill>
                  <a:schemeClr val="bg1"/>
                </a:solidFill>
              </a:rPr>
              <a:t> </a:t>
            </a:r>
            <a:r>
              <a:rPr lang="ru-RU" sz="2200" dirty="0">
                <a:solidFill>
                  <a:schemeClr val="bg1"/>
                </a:solidFill>
              </a:rPr>
              <a:t>праці</a:t>
            </a:r>
            <a:r>
              <a:rPr lang="ru-RU" sz="2200" dirty="0">
                <a:solidFill>
                  <a:schemeClr val="bg1"/>
                </a:solidFill>
              </a:rPr>
              <a:t> "Трактат про </a:t>
            </a:r>
            <a:r>
              <a:rPr lang="ru-RU" sz="2200" dirty="0">
                <a:solidFill>
                  <a:schemeClr val="bg1"/>
                </a:solidFill>
              </a:rPr>
              <a:t>мистецтво</a:t>
            </a:r>
            <a:r>
              <a:rPr lang="ru-RU" sz="2200" dirty="0">
                <a:solidFill>
                  <a:schemeClr val="bg1"/>
                </a:solidFill>
              </a:rPr>
              <a:t> </a:t>
            </a:r>
            <a:r>
              <a:rPr lang="ru-RU" sz="2200" dirty="0">
                <a:solidFill>
                  <a:schemeClr val="bg1"/>
                </a:solidFill>
              </a:rPr>
              <a:t>воєн</a:t>
            </a:r>
            <a:r>
              <a:rPr lang="ru-RU" sz="2200" dirty="0">
                <a:solidFill>
                  <a:schemeClr val="bg1"/>
                </a:solidFill>
              </a:rPr>
              <a:t>" (1837) </a:t>
            </a:r>
            <a:r>
              <a:rPr lang="ru-RU" sz="2200" dirty="0">
                <a:solidFill>
                  <a:schemeClr val="bg1"/>
                </a:solidFill>
              </a:rPr>
              <a:t>він</a:t>
            </a:r>
            <a:r>
              <a:rPr lang="ru-RU" sz="2200" dirty="0">
                <a:solidFill>
                  <a:schemeClr val="bg1"/>
                </a:solidFill>
              </a:rPr>
              <a:t/>
            </a:r>
            <a:br>
              <a:rPr lang="ru-RU" sz="2200" dirty="0">
                <a:solidFill>
                  <a:schemeClr val="bg1"/>
                </a:solidFill>
              </a:rPr>
            </a:br>
            <a:r>
              <a:rPr lang="ru-RU" sz="2200" dirty="0">
                <a:solidFill>
                  <a:schemeClr val="bg1"/>
                </a:solidFill>
              </a:rPr>
              <a:t>визначав</a:t>
            </a:r>
            <a:r>
              <a:rPr lang="ru-RU" sz="2200" dirty="0">
                <a:solidFill>
                  <a:schemeClr val="bg1"/>
                </a:solidFill>
              </a:rPr>
              <a:t> </a:t>
            </a:r>
            <a:r>
              <a:rPr lang="ru-RU" sz="2200" dirty="0">
                <a:solidFill>
                  <a:schemeClr val="bg1"/>
                </a:solidFill>
              </a:rPr>
              <a:t>логістику</a:t>
            </a:r>
            <a:r>
              <a:rPr lang="ru-RU" sz="2200" dirty="0">
                <a:solidFill>
                  <a:schemeClr val="bg1"/>
                </a:solidFill>
              </a:rPr>
              <a:t> як </a:t>
            </a:r>
            <a:r>
              <a:rPr lang="ru-RU" sz="2200" dirty="0">
                <a:solidFill>
                  <a:schemeClr val="bg1"/>
                </a:solidFill>
              </a:rPr>
              <a:t>практичне</a:t>
            </a:r>
            <a:r>
              <a:rPr lang="ru-RU" sz="2200" dirty="0">
                <a:solidFill>
                  <a:schemeClr val="bg1"/>
                </a:solidFill>
              </a:rPr>
              <a:t> </a:t>
            </a:r>
            <a:r>
              <a:rPr lang="ru-RU" sz="2200" dirty="0">
                <a:solidFill>
                  <a:schemeClr val="bg1"/>
                </a:solidFill>
              </a:rPr>
              <a:t>мистецтво</a:t>
            </a:r>
            <a:r>
              <a:rPr lang="ru-RU" sz="2200" dirty="0">
                <a:solidFill>
                  <a:schemeClr val="bg1"/>
                </a:solidFill>
              </a:rPr>
              <a:t> </a:t>
            </a:r>
            <a:r>
              <a:rPr lang="ru-RU" sz="2200" dirty="0">
                <a:solidFill>
                  <a:schemeClr val="bg1"/>
                </a:solidFill>
              </a:rPr>
              <a:t>управління</a:t>
            </a:r>
            <a:r>
              <a:rPr lang="ru-RU" sz="2200" dirty="0">
                <a:solidFill>
                  <a:schemeClr val="bg1"/>
                </a:solidFill>
              </a:rPr>
              <a:t>,</a:t>
            </a:r>
            <a:br>
              <a:rPr lang="ru-RU" sz="2200" dirty="0">
                <a:solidFill>
                  <a:schemeClr val="bg1"/>
                </a:solidFill>
              </a:rPr>
            </a:br>
            <a:r>
              <a:rPr lang="ru-RU" sz="2200" dirty="0">
                <a:solidFill>
                  <a:schemeClr val="bg1"/>
                </a:solidFill>
              </a:rPr>
              <a:t> </a:t>
            </a:r>
            <a:r>
              <a:rPr lang="ru-RU" sz="2200" dirty="0">
                <a:solidFill>
                  <a:schemeClr val="bg1"/>
                </a:solidFill>
              </a:rPr>
              <a:t>перевезення</a:t>
            </a:r>
            <a:r>
              <a:rPr lang="ru-RU" sz="2200" dirty="0">
                <a:solidFill>
                  <a:schemeClr val="bg1"/>
                </a:solidFill>
              </a:rPr>
              <a:t>, </a:t>
            </a:r>
            <a:r>
              <a:rPr lang="ru-RU" sz="2200" dirty="0">
                <a:solidFill>
                  <a:schemeClr val="bg1"/>
                </a:solidFill>
              </a:rPr>
              <a:t>планування</a:t>
            </a:r>
            <a:r>
              <a:rPr lang="ru-RU" sz="2200" dirty="0">
                <a:solidFill>
                  <a:schemeClr val="bg1"/>
                </a:solidFill>
              </a:rPr>
              <a:t>,</a:t>
            </a:r>
            <a:br>
              <a:rPr lang="ru-RU" sz="2200" dirty="0">
                <a:solidFill>
                  <a:schemeClr val="bg1"/>
                </a:solidFill>
              </a:rPr>
            </a:br>
            <a:r>
              <a:rPr lang="uk-UA" sz="2200" dirty="0">
                <a:solidFill>
                  <a:schemeClr val="bg1"/>
                </a:solidFill>
              </a:rPr>
              <a:t>організації постачання військ і </a:t>
            </a:r>
            <a:br>
              <a:rPr lang="uk-UA" sz="2200" dirty="0">
                <a:solidFill>
                  <a:schemeClr val="bg1"/>
                </a:solidFill>
              </a:rPr>
            </a:br>
            <a:r>
              <a:rPr lang="uk-UA" sz="2200" dirty="0">
                <a:solidFill>
                  <a:schemeClr val="bg1"/>
                </a:solidFill>
              </a:rPr>
              <a:t>тилове забезпечення фронту, успіх якого</a:t>
            </a:r>
            <a:br>
              <a:rPr lang="uk-UA" sz="2200" dirty="0">
                <a:solidFill>
                  <a:schemeClr val="bg1"/>
                </a:solidFill>
              </a:rPr>
            </a:br>
            <a:r>
              <a:rPr lang="ru-RU" sz="2200" dirty="0">
                <a:solidFill>
                  <a:schemeClr val="bg1"/>
                </a:solidFill>
              </a:rPr>
              <a:t>зумовлений</a:t>
            </a:r>
            <a:r>
              <a:rPr lang="ru-RU" sz="2200" dirty="0">
                <a:solidFill>
                  <a:schemeClr val="bg1"/>
                </a:solidFill>
              </a:rPr>
              <a:t> </a:t>
            </a:r>
            <a:r>
              <a:rPr lang="ru-RU" sz="2200" dirty="0">
                <a:solidFill>
                  <a:schemeClr val="bg1"/>
                </a:solidFill>
              </a:rPr>
              <a:t>ступенем</a:t>
            </a:r>
            <a:r>
              <a:rPr lang="ru-RU" sz="2200" dirty="0">
                <a:solidFill>
                  <a:schemeClr val="bg1"/>
                </a:solidFill>
              </a:rPr>
              <a:t> </a:t>
            </a:r>
            <a:r>
              <a:rPr lang="ru-RU" sz="2200" dirty="0">
                <a:solidFill>
                  <a:schemeClr val="bg1"/>
                </a:solidFill>
              </a:rPr>
              <a:t>взаємодії</a:t>
            </a:r>
            <a:r>
              <a:rPr lang="ru-RU" sz="2200" dirty="0">
                <a:solidFill>
                  <a:schemeClr val="bg1"/>
                </a:solidFill>
              </a:rPr>
              <a:t> </a:t>
            </a:r>
            <a:r>
              <a:rPr lang="ru-RU" sz="2200" dirty="0">
                <a:solidFill>
                  <a:schemeClr val="bg1"/>
                </a:solidFill>
              </a:rPr>
              <a:t>різноманітних</a:t>
            </a:r>
            <a:r>
              <a:rPr lang="ru-RU" sz="2200" dirty="0">
                <a:solidFill>
                  <a:schemeClr val="bg1"/>
                </a:solidFill>
              </a:rPr>
              <a:t> </a:t>
            </a:r>
            <a:r>
              <a:rPr lang="ru-RU" sz="2200" dirty="0">
                <a:solidFill>
                  <a:schemeClr val="bg1"/>
                </a:solidFill>
              </a:rPr>
              <a:t>причетних</a:t>
            </a:r>
            <a:r>
              <a:rPr lang="ru-RU" sz="2200" dirty="0">
                <a:solidFill>
                  <a:schemeClr val="bg1"/>
                </a:solidFill>
              </a:rPr>
              <a:t> до </a:t>
            </a:r>
            <a:r>
              <a:rPr lang="ru-RU" sz="2200" dirty="0">
                <a:solidFill>
                  <a:schemeClr val="bg1"/>
                </a:solidFill>
              </a:rPr>
              <a:t>руху</a:t>
            </a:r>
            <a:r>
              <a:rPr lang="ru-RU" sz="2200" dirty="0">
                <a:solidFill>
                  <a:schemeClr val="bg1"/>
                </a:solidFill>
              </a:rPr>
              <a:t> </a:t>
            </a:r>
            <a:r>
              <a:rPr lang="ru-RU" sz="2200" dirty="0">
                <a:solidFill>
                  <a:schemeClr val="bg1"/>
                </a:solidFill>
              </a:rPr>
              <a:t>підрозділів</a:t>
            </a:r>
            <a:r>
              <a:rPr lang="ru-RU" sz="2200" dirty="0">
                <a:solidFill>
                  <a:schemeClr val="bg1"/>
                </a:solidFill>
              </a:rPr>
              <a:t/>
            </a:r>
            <a:br>
              <a:rPr lang="ru-RU" sz="2200" dirty="0">
                <a:solidFill>
                  <a:schemeClr val="bg1"/>
                </a:solidFill>
              </a:rPr>
            </a:br>
            <a:endParaRPr lang="ru-RU" sz="2200" dirty="0">
              <a:solidFill>
                <a:schemeClr val="bg1"/>
              </a:solidFill>
            </a:endParaRPr>
          </a:p>
        </p:txBody>
      </p:sp>
    </p:spTree>
    <p:extLst>
      <p:ext uri="{BB962C8B-B14F-4D97-AF65-F5344CB8AC3E}">
        <p14:creationId xmlns:p14="http://schemas.microsoft.com/office/powerpoint/2010/main" val="42400149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28600" y="304800"/>
            <a:ext cx="8382000" cy="6400800"/>
          </a:xfrm>
          <a:solidFill>
            <a:schemeClr val="accent4">
              <a:lumMod val="75000"/>
              <a:alpha val="10000"/>
            </a:schemeClr>
          </a:solidFill>
        </p:spPr>
        <p:style>
          <a:lnRef idx="1">
            <a:schemeClr val="accent5"/>
          </a:lnRef>
          <a:fillRef idx="3">
            <a:schemeClr val="accent5"/>
          </a:fillRef>
          <a:effectRef idx="2">
            <a:schemeClr val="accent5"/>
          </a:effectRef>
          <a:fontRef idx="minor">
            <a:schemeClr val="lt1"/>
          </a:fontRef>
        </p:style>
        <p:txBody>
          <a:bodyPr anchor="t">
            <a:normAutofit/>
          </a:bodyPr>
          <a:lstStyle/>
          <a:p>
            <a:pPr algn="ctr"/>
            <a:r>
              <a:rPr lang="uk-UA" sz="2400" dirty="0">
                <a:solidFill>
                  <a:schemeClr val="bg1"/>
                </a:solidFill>
                <a:effectLst/>
                <a:latin typeface="Segoe UI Black" panose="020B0A02040204020203" pitchFamily="34" charset="0"/>
                <a:ea typeface="Segoe UI Black" panose="020B0A02040204020203" pitchFamily="34" charset="0"/>
                <a:cs typeface="Times New Roman" panose="02020603050405020304" pitchFamily="18" charset="0"/>
              </a:rPr>
              <a:t>В Україні термін "логістика" вперше використав видатний український економіст-математик Є. </a:t>
            </a:r>
            <a:r>
              <a:rPr lang="uk-UA" sz="2400" dirty="0">
                <a:solidFill>
                  <a:schemeClr val="bg1"/>
                </a:solidFill>
                <a:effectLst/>
                <a:latin typeface="Segoe UI Black" panose="020B0A02040204020203" pitchFamily="34" charset="0"/>
                <a:ea typeface="Segoe UI Black" panose="020B0A02040204020203" pitchFamily="34" charset="0"/>
                <a:cs typeface="Times New Roman" panose="02020603050405020304" pitchFamily="18" charset="0"/>
              </a:rPr>
              <a:t>Слуцький</a:t>
            </a:r>
            <a:r>
              <a:rPr lang="uk-UA" sz="2400" dirty="0">
                <a:solidFill>
                  <a:schemeClr val="bg1"/>
                </a:solidFill>
                <a:effectLst/>
                <a:latin typeface="Segoe UI Black" panose="020B0A02040204020203" pitchFamily="34" charset="0"/>
                <a:ea typeface="Segoe UI Black" panose="020B0A02040204020203" pitchFamily="34" charset="0"/>
                <a:cs typeface="Times New Roman" panose="02020603050405020304" pitchFamily="18" charset="0"/>
              </a:rPr>
              <a:t> у контексті розгляду праксеології у праці "Етюд до проблеми побудови формально-</a:t>
            </a:r>
            <a:r>
              <a:rPr lang="uk-UA" sz="2400" dirty="0">
                <a:solidFill>
                  <a:schemeClr val="bg1"/>
                </a:solidFill>
                <a:effectLst/>
                <a:latin typeface="Segoe UI Black" panose="020B0A02040204020203" pitchFamily="34" charset="0"/>
                <a:ea typeface="Segoe UI Black" panose="020B0A02040204020203" pitchFamily="34" charset="0"/>
                <a:cs typeface="Times New Roman" panose="02020603050405020304" pitchFamily="18" charset="0"/>
              </a:rPr>
              <a:t>праксеологічних</a:t>
            </a:r>
            <a:r>
              <a:rPr lang="uk-UA" sz="2400" dirty="0">
                <a:solidFill>
                  <a:schemeClr val="bg1"/>
                </a:solidFill>
                <a:effectLst/>
                <a:latin typeface="Segoe UI Black" panose="020B0A02040204020203" pitchFamily="34" charset="0"/>
                <a:ea typeface="Segoe UI Black" panose="020B0A02040204020203" pitchFamily="34" charset="0"/>
                <a:cs typeface="Times New Roman" panose="02020603050405020304" pitchFamily="18" charset="0"/>
              </a:rPr>
              <a:t> засад економіки" (1926), підкреслюючи, що логістика стосується логіки такою мірою, як праксеологія – формальної економіки.</a:t>
            </a:r>
            <a:r>
              <a:rPr lang="uk-UA" sz="2800" dirty="0">
                <a:solidFill>
                  <a:schemeClr val="bg1"/>
                </a:solidFill>
                <a:effectLst/>
                <a:latin typeface="Segoe UI Black" panose="020B0A02040204020203" pitchFamily="34" charset="0"/>
                <a:ea typeface="Segoe UI Black" panose="020B0A02040204020203" pitchFamily="34" charset="0"/>
                <a:cs typeface="Times New Roman" panose="02020603050405020304" pitchFamily="18" charset="0"/>
              </a:rPr>
              <a:t/>
            </a:r>
            <a:br>
              <a:rPr lang="uk-UA" sz="2800" dirty="0">
                <a:solidFill>
                  <a:schemeClr val="bg1"/>
                </a:solidFill>
                <a:effectLst/>
                <a:latin typeface="Segoe UI Black" panose="020B0A02040204020203" pitchFamily="34" charset="0"/>
                <a:ea typeface="Segoe UI Black" panose="020B0A02040204020203" pitchFamily="34" charset="0"/>
                <a:cs typeface="Times New Roman" panose="02020603050405020304" pitchFamily="18" charset="0"/>
              </a:rPr>
            </a:br>
            <a:r>
              <a:rPr lang="uk-UA" sz="2400" b="1" dirty="0">
                <a:solidFill>
                  <a:schemeClr val="bg1"/>
                </a:solidFill>
                <a:effectLst/>
                <a:latin typeface="Times New Roman" panose="02020603050405020304" pitchFamily="18" charset="0"/>
                <a:ea typeface="Calibri" panose="020F0502020204030204" pitchFamily="34" charset="0"/>
              </a:rPr>
              <a:t>Саме із середини 50-х років (період ― </a:t>
            </a:r>
            <a:r>
              <a:rPr lang="uk-UA" sz="2400" b="1" i="1" dirty="0">
                <a:solidFill>
                  <a:schemeClr val="bg1"/>
                </a:solidFill>
                <a:effectLst/>
                <a:latin typeface="Times New Roman" panose="02020603050405020304" pitchFamily="18" charset="0"/>
                <a:ea typeface="Times New Roman,Italic"/>
              </a:rPr>
              <a:t>класичної логі</a:t>
            </a:r>
            <a:r>
              <a:rPr lang="uk-UA" sz="2400" b="1" i="1" dirty="0">
                <a:solidFill>
                  <a:schemeClr val="bg1"/>
                </a:solidFill>
                <a:effectLst/>
                <a:latin typeface="Times New Roman" panose="02020603050405020304" pitchFamily="18" charset="0"/>
                <a:ea typeface="Klee One" pitchFamily="2" charset="-128"/>
              </a:rPr>
              <a:t>стики</a:t>
            </a:r>
            <a:r>
              <a:rPr lang="uk-UA" sz="2400" b="1" dirty="0">
                <a:solidFill>
                  <a:schemeClr val="bg1"/>
                </a:solidFill>
                <a:effectLst/>
                <a:latin typeface="Times New Roman" panose="02020603050405020304" pitchFamily="18" charset="0"/>
                <a:ea typeface="Calibri" panose="020F0502020204030204" pitchFamily="34" charset="0"/>
              </a:rPr>
              <a:t>) поняття логістики увійшло в економічну термінологію США у значенні логістики підприємства. Вперше можливість використання положень військової логістики в економіці обґрунтував у 1951 р. співробітник “RAND </a:t>
            </a:r>
            <a:r>
              <a:rPr lang="uk-UA" sz="2400" b="1" dirty="0">
                <a:solidFill>
                  <a:schemeClr val="bg1"/>
                </a:solidFill>
                <a:effectLst/>
                <a:latin typeface="Times New Roman" panose="02020603050405020304" pitchFamily="18" charset="0"/>
                <a:ea typeface="Calibri" panose="020F0502020204030204" pitchFamily="34" charset="0"/>
              </a:rPr>
              <a:t>Corporation</a:t>
            </a:r>
            <a:r>
              <a:rPr lang="uk-UA" sz="2400" b="1" dirty="0">
                <a:solidFill>
                  <a:schemeClr val="bg1"/>
                </a:solidFill>
                <a:effectLst/>
                <a:latin typeface="Times New Roman" panose="02020603050405020304" pitchFamily="18" charset="0"/>
                <a:ea typeface="Calibri" panose="020F0502020204030204" pitchFamily="34" charset="0"/>
              </a:rPr>
              <a:t>”, фахівець у сфері системного аналізу О. Моргенштерн, заявивши, що </a:t>
            </a:r>
            <a:r>
              <a:rPr lang="uk-UA" sz="2400" b="1" i="1" dirty="0">
                <a:solidFill>
                  <a:schemeClr val="bg1"/>
                </a:solidFill>
                <a:effectLst/>
                <a:latin typeface="Times New Roman" panose="02020603050405020304" pitchFamily="18" charset="0"/>
                <a:ea typeface="Calibri" panose="020F0502020204030204" pitchFamily="34" charset="0"/>
              </a:rPr>
              <a:t>“…існує повна схожість між управлінням забезпеченням військ і управління матеріальними ресурсами у промисловості”</a:t>
            </a:r>
            <a:endParaRPr lang="ru-RU" sz="2400" b="1" dirty="0">
              <a:solidFill>
                <a:schemeClr val="bg1"/>
              </a:solidFill>
              <a:latin typeface="Segoe UI Black" panose="020B0A02040204020203" pitchFamily="34" charset="0"/>
              <a:ea typeface="Segoe UI Black" panose="020B0A02040204020203" pitchFamily="34" charset="0"/>
            </a:endParaRPr>
          </a:p>
        </p:txBody>
      </p:sp>
    </p:spTree>
    <p:extLst>
      <p:ext uri="{BB962C8B-B14F-4D97-AF65-F5344CB8AC3E}">
        <p14:creationId xmlns:p14="http://schemas.microsoft.com/office/powerpoint/2010/main" val="7448751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031AD4AC-223F-2681-6691-039F23A8064F}"/>
              </a:ext>
            </a:extLst>
          </p:cNvPr>
          <p:cNvSpPr txBox="1"/>
          <p:nvPr/>
        </p:nvSpPr>
        <p:spPr>
          <a:xfrm>
            <a:off x="304800" y="457200"/>
            <a:ext cx="7391400" cy="5734903"/>
          </a:xfrm>
          <a:prstGeom prst="rect">
            <a:avLst/>
          </a:prstGeom>
          <a:noFill/>
        </p:spPr>
        <p:txBody>
          <a:bodyPr wrap="square">
            <a:spAutoFit/>
          </a:bodyPr>
          <a:lstStyle/>
          <a:p>
            <a:pPr indent="450215" algn="just">
              <a:spcAft>
                <a:spcPts val="800"/>
              </a:spcAft>
            </a:pPr>
            <a:r>
              <a:rPr lang="uk-UA" sz="20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Проте, активне використання військового терміну у чисто економічних цілях почалося з середини 60-х років ХХ ст., і сталося це із ряду причин: </a:t>
            </a:r>
          </a:p>
          <a:p>
            <a:pPr indent="450215" algn="just"/>
            <a:r>
              <a:rPr lang="uk-UA" sz="2000" b="1" dirty="0">
                <a:solidFill>
                  <a:schemeClr val="bg1"/>
                </a:solidFill>
                <a:effectLst/>
                <a:latin typeface="Times New Roman" panose="02020603050405020304" pitchFamily="18" charset="0"/>
                <a:ea typeface="Calibri" panose="020F0502020204030204" pitchFamily="34" charset="0"/>
              </a:rPr>
              <a:t>• перетворення ринку продавця у ринок покупця</a:t>
            </a:r>
            <a:r>
              <a:rPr lang="uk-UA" sz="2000" dirty="0">
                <a:solidFill>
                  <a:schemeClr val="bg1"/>
                </a:solidFill>
                <a:effectLst/>
                <a:latin typeface="Times New Roman" panose="02020603050405020304" pitchFamily="18" charset="0"/>
                <a:ea typeface="Calibri" panose="020F0502020204030204" pitchFamily="34" charset="0"/>
              </a:rPr>
              <a:t>, внаслідок чого загострюється конкурентна боротьба за споживача, що вимагає об’єднання зусиль всіх учасників товароруху (виробництва, оптової та роздрібної торгівлі) з метою створення інтегрованої системи, яка б найбільш повно задовольняла потреби споживачів за рахунок зниження собівартості продукції і підвищення якості поставок; </a:t>
            </a:r>
          </a:p>
          <a:p>
            <a:pPr indent="450215" algn="just"/>
            <a:r>
              <a:rPr lang="uk-UA" sz="2000" dirty="0">
                <a:solidFill>
                  <a:schemeClr val="bg1"/>
                </a:solidFill>
                <a:effectLst/>
                <a:latin typeface="Times New Roman" panose="02020603050405020304" pitchFamily="18" charset="0"/>
                <a:ea typeface="Calibri" panose="020F0502020204030204" pitchFamily="34" charset="0"/>
              </a:rPr>
              <a:t>• </a:t>
            </a:r>
            <a:r>
              <a:rPr lang="uk-UA" sz="2000" b="1" dirty="0">
                <a:solidFill>
                  <a:schemeClr val="bg1"/>
                </a:solidFill>
                <a:effectLst/>
                <a:latin typeface="Times New Roman" panose="02020603050405020304" pitchFamily="18" charset="0"/>
                <a:ea typeface="Calibri" panose="020F0502020204030204" pitchFamily="34" charset="0"/>
              </a:rPr>
              <a:t>енергетична криза</a:t>
            </a:r>
            <a:r>
              <a:rPr lang="uk-UA" sz="2000" dirty="0">
                <a:solidFill>
                  <a:schemeClr val="bg1"/>
                </a:solidFill>
                <a:effectLst/>
                <a:latin typeface="Times New Roman" panose="02020603050405020304" pitchFamily="18" charset="0"/>
                <a:ea typeface="Calibri" panose="020F0502020204030204" pitchFamily="34" charset="0"/>
              </a:rPr>
              <a:t>, яка змусила шукати нові шляхи економії ресурсів, і, відповідно, призвела до зниження собівартості продукції; </a:t>
            </a:r>
          </a:p>
          <a:p>
            <a:pPr indent="450215" algn="just"/>
            <a:r>
              <a:rPr lang="uk-UA" sz="2000" dirty="0">
                <a:solidFill>
                  <a:schemeClr val="bg1"/>
                </a:solidFill>
                <a:effectLst/>
                <a:latin typeface="Times New Roman" panose="02020603050405020304" pitchFamily="18" charset="0"/>
                <a:ea typeface="Calibri" panose="020F0502020204030204" pitchFamily="34" charset="0"/>
              </a:rPr>
              <a:t>• </a:t>
            </a:r>
            <a:r>
              <a:rPr lang="uk-UA" sz="2000" b="1" dirty="0">
                <a:solidFill>
                  <a:schemeClr val="bg1"/>
                </a:solidFill>
                <a:effectLst/>
                <a:latin typeface="Times New Roman" panose="02020603050405020304" pitchFamily="18" charset="0"/>
                <a:ea typeface="Calibri" panose="020F0502020204030204" pitchFamily="34" charset="0"/>
              </a:rPr>
              <a:t>науково-технічний прогрес</a:t>
            </a:r>
            <a:r>
              <a:rPr lang="uk-UA" sz="2000" dirty="0">
                <a:solidFill>
                  <a:schemeClr val="bg1"/>
                </a:solidFill>
                <a:effectLst/>
                <a:latin typeface="Times New Roman" panose="02020603050405020304" pitchFamily="18" charset="0"/>
                <a:ea typeface="Calibri" panose="020F0502020204030204" pitchFamily="34" charset="0"/>
              </a:rPr>
              <a:t>, зокрема комп’ютеризація управління, що дозволило максимально використовувати та опрацьовувати логістичну інформацію, з метою максимальної злагодженості та високої координованості зусиль всіх учасників логістичної системи</a:t>
            </a:r>
            <a:r>
              <a:rPr lang="uk-UA" sz="2000" dirty="0">
                <a:solidFill>
                  <a:srgbClr val="000000"/>
                </a:solidFill>
                <a:effectLst/>
                <a:latin typeface="Times New Roman" panose="02020603050405020304" pitchFamily="18" charset="0"/>
                <a:ea typeface="Calibri" panose="020F0502020204030204" pitchFamily="34" charset="0"/>
              </a:rPr>
              <a:t>. </a:t>
            </a:r>
          </a:p>
        </p:txBody>
      </p:sp>
    </p:spTree>
    <p:extLst>
      <p:ext uri="{BB962C8B-B14F-4D97-AF65-F5344CB8AC3E}">
        <p14:creationId xmlns:p14="http://schemas.microsoft.com/office/powerpoint/2010/main" val="10349839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28600" y="381000"/>
            <a:ext cx="8610600" cy="6096000"/>
          </a:xfrm>
          <a:solidFill>
            <a:schemeClr val="accent4">
              <a:lumMod val="75000"/>
              <a:alpha val="10000"/>
            </a:schemeClr>
          </a:solidFill>
        </p:spPr>
        <p:style>
          <a:lnRef idx="1">
            <a:schemeClr val="accent5"/>
          </a:lnRef>
          <a:fillRef idx="3">
            <a:schemeClr val="accent5"/>
          </a:fillRef>
          <a:effectRef idx="2">
            <a:schemeClr val="accent5"/>
          </a:effectRef>
          <a:fontRef idx="minor">
            <a:schemeClr val="lt1"/>
          </a:fontRef>
        </p:style>
        <p:txBody>
          <a:bodyPr anchor="t">
            <a:normAutofit fontScale="90000"/>
          </a:bodyPr>
          <a:lstStyle/>
          <a:p>
            <a:pPr algn="ctr">
              <a:lnSpc>
                <a:spcPct val="100000"/>
              </a:lnSpc>
            </a:pPr>
            <a:r>
              <a:rPr lang="uk-UA" sz="2000" b="1" i="1" dirty="0">
                <a:solidFill>
                  <a:schemeClr val="bg1"/>
                </a:solidFill>
                <a:latin typeface="Times New Roman" panose="02020603050405020304" pitchFamily="18" charset="0"/>
                <a:cs typeface="Times New Roman" panose="02020603050405020304" pitchFamily="18" charset="0"/>
              </a:rPr>
              <a:t>Логістика – </a:t>
            </a:r>
            <a:r>
              <a:rPr lang="uk-UA" sz="2000" dirty="0">
                <a:solidFill>
                  <a:schemeClr val="bg1"/>
                </a:solidFill>
                <a:latin typeface="Times New Roman" panose="02020603050405020304" pitchFamily="18" charset="0"/>
                <a:cs typeface="Times New Roman" panose="02020603050405020304" pitchFamily="18" charset="0"/>
              </a:rPr>
              <a:t>це планування, управління, контроль і регулювання руху матеріальних і пов’язаних із ними інформаційних потоків в просторі і часі починаючи від їх первинного джерела і закінчуючи місцем їх кінцевого споживання.</a:t>
            </a:r>
            <a:br>
              <a:rPr lang="uk-UA" sz="2000" dirty="0">
                <a:solidFill>
                  <a:schemeClr val="bg1"/>
                </a:solidFill>
                <a:latin typeface="Times New Roman" panose="02020603050405020304" pitchFamily="18" charset="0"/>
                <a:cs typeface="Times New Roman" panose="02020603050405020304" pitchFamily="18" charset="0"/>
              </a:rPr>
            </a:br>
            <a:r>
              <a:rPr lang="uk-UA" sz="2000" dirty="0">
                <a:solidFill>
                  <a:schemeClr val="bg1"/>
                </a:solidFill>
                <a:latin typeface="Times New Roman" panose="02020603050405020304" pitchFamily="18" charset="0"/>
                <a:cs typeface="Times New Roman" panose="02020603050405020304" pitchFamily="18" charset="0"/>
              </a:rPr>
              <a:t/>
            </a:r>
            <a:br>
              <a:rPr lang="uk-UA" sz="2000" dirty="0">
                <a:solidFill>
                  <a:schemeClr val="bg1"/>
                </a:solidFill>
                <a:latin typeface="Times New Roman" panose="02020603050405020304" pitchFamily="18" charset="0"/>
                <a:cs typeface="Times New Roman" panose="02020603050405020304" pitchFamily="18" charset="0"/>
              </a:rPr>
            </a:br>
            <a:r>
              <a:rPr lang="uk-UA" sz="2000" b="1" i="1" dirty="0">
                <a:solidFill>
                  <a:schemeClr val="bg1"/>
                </a:solidFill>
                <a:latin typeface="Times New Roman" panose="02020603050405020304" pitchFamily="18" charset="0"/>
                <a:cs typeface="Times New Roman" panose="02020603050405020304" pitchFamily="18" charset="0"/>
              </a:rPr>
              <a:t>Метою логістики</a:t>
            </a:r>
            <a:r>
              <a:rPr lang="uk-UA" sz="2000" i="1" dirty="0">
                <a:solidFill>
                  <a:schemeClr val="bg1"/>
                </a:solidFill>
                <a:latin typeface="Times New Roman" panose="02020603050405020304" pitchFamily="18" charset="0"/>
                <a:cs typeface="Times New Roman" panose="02020603050405020304" pitchFamily="18" charset="0"/>
              </a:rPr>
              <a:t> </a:t>
            </a:r>
            <a:r>
              <a:rPr lang="uk-UA" sz="2000" dirty="0">
                <a:solidFill>
                  <a:schemeClr val="bg1"/>
                </a:solidFill>
                <a:latin typeface="Times New Roman" panose="02020603050405020304" pitchFamily="18" charset="0"/>
                <a:cs typeface="Times New Roman" panose="02020603050405020304" pitchFamily="18" charset="0"/>
              </a:rPr>
              <a:t>є оптимізація циклу відтворення шляхом комплексного, орієнтованого на потребу, формування матеріального та інформаційного потоку у виробництві та розподілу продукції.</a:t>
            </a:r>
            <a:r>
              <a:rPr lang="uk-UA" sz="2000" dirty="0">
                <a:latin typeface="Times New Roman" panose="02020603050405020304" pitchFamily="18" charset="0"/>
                <a:cs typeface="Times New Roman" panose="02020603050405020304" pitchFamily="18" charset="0"/>
              </a:rPr>
              <a:t/>
            </a:r>
            <a:br>
              <a:rPr lang="uk-UA" sz="2000" dirty="0">
                <a:latin typeface="Times New Roman" panose="02020603050405020304" pitchFamily="18" charset="0"/>
                <a:cs typeface="Times New Roman" panose="02020603050405020304" pitchFamily="18" charset="0"/>
              </a:rPr>
            </a:br>
            <a:r>
              <a:rPr lang="uk-UA" sz="2000" b="1" i="1" dirty="0">
                <a:solidFill>
                  <a:schemeClr val="bg1"/>
                </a:solidFill>
                <a:latin typeface="Times New Roman" panose="02020603050405020304" pitchFamily="18" charset="0"/>
                <a:cs typeface="Times New Roman" panose="02020603050405020304" pitchFamily="18" charset="0"/>
              </a:rPr>
              <a:t/>
            </a:r>
            <a:br>
              <a:rPr lang="uk-UA" sz="2000" b="1" i="1" dirty="0">
                <a:solidFill>
                  <a:schemeClr val="bg1"/>
                </a:solidFill>
                <a:latin typeface="Times New Roman" panose="02020603050405020304" pitchFamily="18" charset="0"/>
                <a:cs typeface="Times New Roman" panose="02020603050405020304" pitchFamily="18" charset="0"/>
              </a:rPr>
            </a:br>
            <a:r>
              <a:rPr lang="uk-UA" sz="2000" b="1" i="1" dirty="0">
                <a:solidFill>
                  <a:schemeClr val="bg1"/>
                </a:solidFill>
                <a:latin typeface="Times New Roman" panose="02020603050405020304" pitchFamily="18" charset="0"/>
                <a:cs typeface="Times New Roman" panose="02020603050405020304" pitchFamily="18" charset="0"/>
              </a:rPr>
              <a:t>Об'єкт логістики </a:t>
            </a:r>
            <a:r>
              <a:rPr lang="uk-UA" sz="2000" b="1" dirty="0">
                <a:solidFill>
                  <a:schemeClr val="bg1"/>
                </a:solidFill>
                <a:latin typeface="Times New Roman" panose="02020603050405020304" pitchFamily="18" charset="0"/>
                <a:cs typeface="Times New Roman" panose="02020603050405020304" pitchFamily="18" charset="0"/>
              </a:rPr>
              <a:t>— </a:t>
            </a:r>
            <a:r>
              <a:rPr lang="uk-UA" sz="2000" dirty="0">
                <a:solidFill>
                  <a:schemeClr val="bg1"/>
                </a:solidFill>
                <a:latin typeface="Times New Roman" panose="02020603050405020304" pitchFamily="18" charset="0"/>
                <a:cs typeface="Times New Roman" panose="02020603050405020304" pitchFamily="18" charset="0"/>
              </a:rPr>
              <a:t>матеріальні і відповідні їм фінансові й інформаційні потоки.</a:t>
            </a:r>
            <a:br>
              <a:rPr lang="uk-UA" sz="2000" dirty="0">
                <a:solidFill>
                  <a:schemeClr val="bg1"/>
                </a:solidFill>
                <a:latin typeface="Times New Roman" panose="02020603050405020304" pitchFamily="18" charset="0"/>
                <a:cs typeface="Times New Roman" panose="02020603050405020304" pitchFamily="18" charset="0"/>
              </a:rPr>
            </a:br>
            <a:r>
              <a:rPr lang="uk-UA" sz="2000" dirty="0">
                <a:solidFill>
                  <a:schemeClr val="bg1"/>
                </a:solidFill>
                <a:latin typeface="Times New Roman" panose="02020603050405020304" pitchFamily="18" charset="0"/>
                <a:cs typeface="Times New Roman" panose="02020603050405020304" pitchFamily="18" charset="0"/>
              </a:rPr>
              <a:t/>
            </a:r>
            <a:br>
              <a:rPr lang="uk-UA" sz="2000" dirty="0">
                <a:solidFill>
                  <a:schemeClr val="bg1"/>
                </a:solidFill>
                <a:latin typeface="Times New Roman" panose="02020603050405020304" pitchFamily="18" charset="0"/>
                <a:cs typeface="Times New Roman" panose="02020603050405020304" pitchFamily="18" charset="0"/>
              </a:rPr>
            </a:br>
            <a:r>
              <a:rPr lang="uk-UA" sz="2000" b="1" i="1" dirty="0">
                <a:solidFill>
                  <a:schemeClr val="bg1"/>
                </a:solidFill>
                <a:latin typeface="Times New Roman" panose="02020603050405020304" pitchFamily="18" charset="0"/>
                <a:cs typeface="Times New Roman" panose="02020603050405020304" pitchFamily="18" charset="0"/>
              </a:rPr>
              <a:t>Матеріальний потік </a:t>
            </a:r>
            <a:r>
              <a:rPr lang="uk-UA" sz="2000" i="1" dirty="0">
                <a:solidFill>
                  <a:schemeClr val="bg1"/>
                </a:solidFill>
                <a:latin typeface="Times New Roman" panose="02020603050405020304" pitchFamily="18" charset="0"/>
                <a:cs typeface="Times New Roman" panose="02020603050405020304" pitchFamily="18" charset="0"/>
              </a:rPr>
              <a:t>– </a:t>
            </a:r>
            <a:r>
              <a:rPr lang="uk-UA" sz="2000" dirty="0">
                <a:solidFill>
                  <a:schemeClr val="bg1"/>
                </a:solidFill>
                <a:latin typeface="Times New Roman" panose="02020603050405020304" pitchFamily="18" charset="0"/>
                <a:cs typeface="Times New Roman" panose="02020603050405020304" pitchFamily="18" charset="0"/>
              </a:rPr>
              <a:t>це продукція (у формі вантажів, деталей, товарно-матеріальних цінностей), яка розглядається в процесі виконання над нею різних логістичних (транспортування, складування, зберігання тощо) і (або) технологічних (механічна обробка, збирання тощо) операцій і віднесена до певного часового інтервалу</a:t>
            </a:r>
            <a:br>
              <a:rPr lang="uk-UA" sz="2000" dirty="0">
                <a:solidFill>
                  <a:schemeClr val="bg1"/>
                </a:solidFill>
                <a:latin typeface="Times New Roman" panose="02020603050405020304" pitchFamily="18" charset="0"/>
                <a:cs typeface="Times New Roman" panose="02020603050405020304" pitchFamily="18" charset="0"/>
              </a:rPr>
            </a:br>
            <a:r>
              <a:rPr lang="uk-UA" sz="2000" dirty="0">
                <a:solidFill>
                  <a:schemeClr val="bg1"/>
                </a:solidFill>
                <a:latin typeface="Times New Roman" panose="02020603050405020304" pitchFamily="18" charset="0"/>
                <a:cs typeface="Times New Roman" panose="02020603050405020304" pitchFamily="18" charset="0"/>
              </a:rPr>
              <a:t/>
            </a:r>
            <a:br>
              <a:rPr lang="uk-UA" sz="2000" dirty="0">
                <a:solidFill>
                  <a:schemeClr val="bg1"/>
                </a:solidFill>
                <a:latin typeface="Times New Roman" panose="02020603050405020304" pitchFamily="18" charset="0"/>
                <a:cs typeface="Times New Roman" panose="02020603050405020304" pitchFamily="18" charset="0"/>
              </a:rPr>
            </a:br>
            <a:r>
              <a:rPr lang="uk-UA" sz="2000" b="1" i="1" dirty="0">
                <a:solidFill>
                  <a:schemeClr val="bg1"/>
                </a:solidFill>
                <a:latin typeface="Times New Roman" panose="02020603050405020304" pitchFamily="18" charset="0"/>
                <a:cs typeface="Times New Roman" panose="02020603050405020304" pitchFamily="18" charset="0"/>
              </a:rPr>
              <a:t>Фінансовий потік в логістиці – </a:t>
            </a:r>
            <a:r>
              <a:rPr lang="uk-UA" sz="2000" dirty="0">
                <a:solidFill>
                  <a:schemeClr val="bg1"/>
                </a:solidFill>
                <a:latin typeface="Times New Roman" panose="02020603050405020304" pitchFamily="18" charset="0"/>
                <a:cs typeface="Times New Roman" panose="02020603050405020304" pitchFamily="18" charset="0"/>
              </a:rPr>
              <a:t>це спрямований рух фінансових засобів, необхідних для забезпечення ефективного руху визначеного матеріального потоку, які циркулюють як в логістичній системі, так і за її межами (за умови їх прив’язки до цієї системи). </a:t>
            </a:r>
            <a:br>
              <a:rPr lang="uk-UA" sz="2000" dirty="0">
                <a:solidFill>
                  <a:schemeClr val="bg1"/>
                </a:solidFill>
                <a:latin typeface="Times New Roman" panose="02020603050405020304" pitchFamily="18" charset="0"/>
                <a:cs typeface="Times New Roman" panose="02020603050405020304" pitchFamily="18" charset="0"/>
              </a:rPr>
            </a:br>
            <a:r>
              <a:rPr lang="uk-UA" sz="2000" dirty="0">
                <a:solidFill>
                  <a:schemeClr val="bg1"/>
                </a:solidFill>
                <a:latin typeface="Times New Roman" panose="02020603050405020304" pitchFamily="18" charset="0"/>
                <a:cs typeface="Times New Roman" panose="02020603050405020304" pitchFamily="18" charset="0"/>
              </a:rPr>
              <a:t/>
            </a:r>
            <a:br>
              <a:rPr lang="uk-UA" sz="2000" dirty="0">
                <a:solidFill>
                  <a:schemeClr val="bg1"/>
                </a:solidFill>
                <a:latin typeface="Times New Roman" panose="02020603050405020304" pitchFamily="18" charset="0"/>
                <a:cs typeface="Times New Roman" panose="02020603050405020304" pitchFamily="18" charset="0"/>
              </a:rPr>
            </a:br>
            <a:r>
              <a:rPr lang="uk-UA" sz="2000" b="1" i="1" dirty="0">
                <a:solidFill>
                  <a:schemeClr val="bg1"/>
                </a:solidFill>
                <a:latin typeface="Times New Roman" panose="02020603050405020304" pitchFamily="18" charset="0"/>
                <a:cs typeface="Times New Roman" panose="02020603050405020304" pitchFamily="18" charset="0"/>
              </a:rPr>
              <a:t>Логістичні операції – </a:t>
            </a:r>
            <a:r>
              <a:rPr lang="uk-UA" sz="2000" dirty="0">
                <a:solidFill>
                  <a:schemeClr val="bg1"/>
                </a:solidFill>
                <a:latin typeface="Times New Roman" panose="02020603050405020304" pitchFamily="18" charset="0"/>
                <a:cs typeface="Times New Roman" panose="02020603050405020304" pitchFamily="18" charset="0"/>
              </a:rPr>
              <a:t>це будь-які операції, які здійснюються з речовими предметами і продуктами праці в сферах виробництва та обігу, за виключенням технологічних операцій, пов’язаних із виробництвом матеріальних благ. 	</a:t>
            </a:r>
            <a:r>
              <a:rPr lang="uk-UA" sz="2000" b="1" dirty="0">
                <a:solidFill>
                  <a:schemeClr val="bg1"/>
                </a:solidFill>
                <a:latin typeface="Times New Roman" panose="02020603050405020304" pitchFamily="18" charset="0"/>
                <a:cs typeface="Times New Roman" panose="02020603050405020304" pitchFamily="18" charset="0"/>
              </a:rPr>
              <a:t/>
            </a:r>
            <a:br>
              <a:rPr lang="uk-UA" sz="2000" b="1" dirty="0">
                <a:solidFill>
                  <a:schemeClr val="bg1"/>
                </a:solidFill>
                <a:latin typeface="Times New Roman" panose="02020603050405020304" pitchFamily="18" charset="0"/>
                <a:cs typeface="Times New Roman" panose="02020603050405020304" pitchFamily="18" charset="0"/>
              </a:rPr>
            </a:br>
            <a:r>
              <a:rPr lang="uk-UA" sz="2000" b="1" dirty="0">
                <a:solidFill>
                  <a:schemeClr val="bg1"/>
                </a:solidFill>
                <a:latin typeface="Times New Roman" panose="02020603050405020304" pitchFamily="18" charset="0"/>
                <a:cs typeface="Times New Roman" panose="02020603050405020304" pitchFamily="18" charset="0"/>
              </a:rPr>
              <a:t>	</a:t>
            </a:r>
            <a:br>
              <a:rPr lang="uk-UA" sz="2000" b="1" dirty="0">
                <a:solidFill>
                  <a:schemeClr val="bg1"/>
                </a:solidFill>
                <a:latin typeface="Times New Roman" panose="02020603050405020304" pitchFamily="18" charset="0"/>
                <a:cs typeface="Times New Roman" panose="02020603050405020304" pitchFamily="18" charset="0"/>
              </a:rPr>
            </a:br>
            <a:r>
              <a:rPr lang="uk-UA" sz="2000" dirty="0">
                <a:solidFill>
                  <a:schemeClr val="bg1"/>
                </a:solidFill>
              </a:rPr>
              <a:t/>
            </a:r>
            <a:br>
              <a:rPr lang="uk-UA" sz="2000" dirty="0">
                <a:solidFill>
                  <a:schemeClr val="bg1"/>
                </a:solidFill>
              </a:rPr>
            </a:br>
            <a:r>
              <a:rPr lang="uk-UA" sz="1800" i="1" dirty="0"/>
              <a:t/>
            </a:r>
            <a:br>
              <a:rPr lang="uk-UA" sz="1800" i="1" dirty="0"/>
            </a:br>
            <a:r>
              <a:rPr lang="uk-UA" sz="1800" b="1" i="1" dirty="0"/>
              <a:t/>
            </a:r>
            <a:br>
              <a:rPr lang="uk-UA" sz="1800" b="1" i="1" dirty="0"/>
            </a:br>
            <a:r>
              <a:rPr lang="uk-UA" dirty="0"/>
              <a:t/>
            </a:r>
            <a:br>
              <a:rPr lang="uk-UA" dirty="0"/>
            </a:br>
            <a:endParaRPr lang="ru-RU" sz="2700" dirty="0">
              <a:solidFill>
                <a:schemeClr val="bg1"/>
              </a:solidFill>
            </a:endParaRPr>
          </a:p>
        </p:txBody>
      </p:sp>
    </p:spTree>
    <p:extLst>
      <p:ext uri="{BB962C8B-B14F-4D97-AF65-F5344CB8AC3E}">
        <p14:creationId xmlns:p14="http://schemas.microsoft.com/office/powerpoint/2010/main" val="2770859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28600" y="0"/>
            <a:ext cx="8382000" cy="6705600"/>
          </a:xfrm>
          <a:solidFill>
            <a:schemeClr val="accent4">
              <a:lumMod val="75000"/>
              <a:alpha val="10000"/>
            </a:schemeClr>
          </a:solidFill>
        </p:spPr>
        <p:style>
          <a:lnRef idx="1">
            <a:schemeClr val="accent5"/>
          </a:lnRef>
          <a:fillRef idx="3">
            <a:schemeClr val="accent5"/>
          </a:fillRef>
          <a:effectRef idx="2">
            <a:schemeClr val="accent5"/>
          </a:effectRef>
          <a:fontRef idx="minor">
            <a:schemeClr val="lt1"/>
          </a:fontRef>
        </p:style>
        <p:txBody>
          <a:bodyPr anchor="t">
            <a:normAutofit/>
          </a:bodyPr>
          <a:lstStyle/>
          <a:p>
            <a:pPr algn="ctr"/>
            <a:r>
              <a:rPr lang="ru-RU" sz="2700" dirty="0">
                <a:solidFill>
                  <a:schemeClr val="bg1"/>
                </a:solidFill>
              </a:rPr>
              <a:t>Таблиця</a:t>
            </a:r>
            <a:r>
              <a:rPr lang="ru-RU" sz="2700" dirty="0">
                <a:solidFill>
                  <a:schemeClr val="bg1"/>
                </a:solidFill>
              </a:rPr>
              <a:t> 1. </a:t>
            </a:r>
            <a:r>
              <a:rPr lang="ru-RU" sz="2700" dirty="0">
                <a:solidFill>
                  <a:schemeClr val="bg1"/>
                </a:solidFill>
              </a:rPr>
              <a:t>Підходи</a:t>
            </a:r>
            <a:r>
              <a:rPr lang="ru-RU" sz="2700" dirty="0">
                <a:solidFill>
                  <a:schemeClr val="bg1"/>
                </a:solidFill>
              </a:rPr>
              <a:t> до визначення </a:t>
            </a:r>
            <a:r>
              <a:rPr lang="ru-RU" sz="2700" dirty="0">
                <a:solidFill>
                  <a:schemeClr val="bg1"/>
                </a:solidFill>
              </a:rPr>
              <a:t>логістики</a:t>
            </a:r>
            <a:endParaRPr lang="ru-RU" sz="2700" dirty="0">
              <a:solidFill>
                <a:schemeClr val="bg1"/>
              </a:solidFill>
            </a:endParaRPr>
          </a:p>
        </p:txBody>
      </p:sp>
      <p:graphicFrame>
        <p:nvGraphicFramePr>
          <p:cNvPr id="3" name="Таблиця 2"/>
          <p:cNvGraphicFramePr>
            <a:graphicFrameLocks noGrp="1"/>
          </p:cNvGraphicFramePr>
          <p:nvPr>
            <p:extLst>
              <p:ext uri="{D42A27DB-BD31-4B8C-83A1-F6EECF244321}">
                <p14:modId xmlns:p14="http://schemas.microsoft.com/office/powerpoint/2010/main" val="3358294996"/>
              </p:ext>
            </p:extLst>
          </p:nvPr>
        </p:nvGraphicFramePr>
        <p:xfrm>
          <a:off x="228600" y="595516"/>
          <a:ext cx="8839200" cy="6110084"/>
        </p:xfrm>
        <a:graphic>
          <a:graphicData uri="http://schemas.openxmlformats.org/drawingml/2006/table">
            <a:tbl>
              <a:tblPr firstRow="1" firstCol="1" lastRow="1" lastCol="1" bandRow="1" bandCol="1">
                <a:tableStyleId>{5C22544A-7EE6-4342-B048-85BDC9FD1C3A}</a:tableStyleId>
              </a:tblPr>
              <a:tblGrid>
                <a:gridCol w="339476">
                  <a:extLst>
                    <a:ext uri="{9D8B030D-6E8A-4147-A177-3AD203B41FA5}">
                      <a16:colId xmlns:a16="http://schemas.microsoft.com/office/drawing/2014/main" val="2296210696"/>
                    </a:ext>
                  </a:extLst>
                </a:gridCol>
                <a:gridCol w="2222017">
                  <a:extLst>
                    <a:ext uri="{9D8B030D-6E8A-4147-A177-3AD203B41FA5}">
                      <a16:colId xmlns:a16="http://schemas.microsoft.com/office/drawing/2014/main" val="994248829"/>
                    </a:ext>
                  </a:extLst>
                </a:gridCol>
                <a:gridCol w="6277707">
                  <a:extLst>
                    <a:ext uri="{9D8B030D-6E8A-4147-A177-3AD203B41FA5}">
                      <a16:colId xmlns:a16="http://schemas.microsoft.com/office/drawing/2014/main" val="1954649258"/>
                    </a:ext>
                  </a:extLst>
                </a:gridCol>
              </a:tblGrid>
              <a:tr h="501764">
                <a:tc>
                  <a:txBody>
                    <a:bodyPr/>
                    <a:lstStyle/>
                    <a:p>
                      <a:pPr algn="just">
                        <a:spcAft>
                          <a:spcPts val="0"/>
                        </a:spcAft>
                      </a:pPr>
                      <a:r>
                        <a:rPr lang="uk-UA" sz="1600" b="0" dirty="0">
                          <a:ln>
                            <a:noFill/>
                          </a:ln>
                          <a:solidFill>
                            <a:schemeClr val="bg1"/>
                          </a:solidFill>
                          <a:effectLst/>
                          <a:latin typeface="Times New Roman" panose="02020603050405020304" pitchFamily="18" charset="0"/>
                          <a:cs typeface="Times New Roman" panose="02020603050405020304" pitchFamily="18" charset="0"/>
                        </a:rPr>
                        <a:t> </a:t>
                      </a:r>
                      <a:endParaRPr lang="uk-UA" sz="1600" b="0" dirty="0">
                        <a:ln>
                          <a:noFill/>
                        </a:ln>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chemeClr val="tx1"/>
                    </a:solidFill>
                  </a:tcPr>
                </a:tc>
                <a:tc>
                  <a:txBody>
                    <a:bodyPr/>
                    <a:lstStyle/>
                    <a:p>
                      <a:pPr algn="ctr">
                        <a:spcAft>
                          <a:spcPts val="0"/>
                        </a:spcAft>
                      </a:pPr>
                      <a:r>
                        <a:rPr lang="uk-UA" sz="1600" b="0" dirty="0">
                          <a:ln>
                            <a:noFill/>
                          </a:ln>
                          <a:solidFill>
                            <a:schemeClr val="bg1"/>
                          </a:solidFill>
                          <a:effectLst/>
                          <a:latin typeface="Times New Roman" panose="02020603050405020304" pitchFamily="18" charset="0"/>
                          <a:cs typeface="Times New Roman" panose="02020603050405020304" pitchFamily="18" charset="0"/>
                        </a:rPr>
                        <a:t>Підходи до визначення логістики</a:t>
                      </a:r>
                      <a:endParaRPr lang="uk-UA" sz="1600" b="0" dirty="0">
                        <a:ln>
                          <a:noFill/>
                        </a:ln>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chemeClr val="tx1"/>
                    </a:solidFill>
                  </a:tcPr>
                </a:tc>
                <a:tc>
                  <a:txBody>
                    <a:bodyPr/>
                    <a:lstStyle/>
                    <a:p>
                      <a:pPr algn="ctr">
                        <a:spcAft>
                          <a:spcPts val="0"/>
                        </a:spcAft>
                      </a:pPr>
                      <a:r>
                        <a:rPr lang="uk-UA" sz="1600" b="0" dirty="0">
                          <a:ln>
                            <a:noFill/>
                          </a:ln>
                          <a:solidFill>
                            <a:schemeClr val="bg1"/>
                          </a:solidFill>
                          <a:effectLst/>
                          <a:latin typeface="Times New Roman" panose="02020603050405020304" pitchFamily="18" charset="0"/>
                          <a:cs typeface="Times New Roman" panose="02020603050405020304" pitchFamily="18" charset="0"/>
                        </a:rPr>
                        <a:t>Трактування підходу</a:t>
                      </a:r>
                      <a:endParaRPr lang="uk-UA" sz="1600" b="0" dirty="0">
                        <a:ln>
                          <a:noFill/>
                        </a:ln>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chemeClr val="tx1"/>
                    </a:solidFill>
                  </a:tcPr>
                </a:tc>
                <a:extLst>
                  <a:ext uri="{0D108BD9-81ED-4DB2-BD59-A6C34878D82A}">
                    <a16:rowId xmlns:a16="http://schemas.microsoft.com/office/drawing/2014/main" val="1605692419"/>
                  </a:ext>
                </a:extLst>
              </a:tr>
              <a:tr h="1149877">
                <a:tc>
                  <a:txBody>
                    <a:bodyPr/>
                    <a:lstStyle/>
                    <a:p>
                      <a:pPr algn="just">
                        <a:spcAft>
                          <a:spcPts val="0"/>
                        </a:spcAft>
                      </a:pPr>
                      <a:r>
                        <a:rPr lang="uk-UA" sz="1600" b="0" dirty="0">
                          <a:ln>
                            <a:noFill/>
                          </a:ln>
                          <a:solidFill>
                            <a:schemeClr val="bg1"/>
                          </a:solidFill>
                          <a:effectLst/>
                          <a:latin typeface="Times New Roman" panose="02020603050405020304" pitchFamily="18" charset="0"/>
                          <a:cs typeface="Times New Roman" panose="02020603050405020304" pitchFamily="18" charset="0"/>
                        </a:rPr>
                        <a:t>1.</a:t>
                      </a:r>
                      <a:endParaRPr lang="uk-UA" sz="1600" b="0" dirty="0">
                        <a:ln>
                          <a:noFill/>
                        </a:ln>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chemeClr val="tx1"/>
                    </a:solidFill>
                  </a:tcPr>
                </a:tc>
                <a:tc>
                  <a:txBody>
                    <a:bodyPr/>
                    <a:lstStyle/>
                    <a:p>
                      <a:pPr algn="just">
                        <a:spcAft>
                          <a:spcPts val="0"/>
                        </a:spcAft>
                      </a:pPr>
                      <a:r>
                        <a:rPr lang="uk-UA" sz="1600" b="0" dirty="0">
                          <a:ln>
                            <a:noFill/>
                          </a:ln>
                          <a:solidFill>
                            <a:schemeClr val="bg1"/>
                          </a:solidFill>
                          <a:effectLst/>
                          <a:latin typeface="Times New Roman" panose="02020603050405020304" pitchFamily="18" charset="0"/>
                          <a:cs typeface="Times New Roman" panose="02020603050405020304" pitchFamily="18" charset="0"/>
                        </a:rPr>
                        <a:t>Управлінський аспект</a:t>
                      </a:r>
                      <a:endParaRPr lang="uk-UA" sz="1600" b="0" dirty="0">
                        <a:ln>
                          <a:noFill/>
                        </a:ln>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chemeClr val="tx1"/>
                    </a:solidFill>
                  </a:tcPr>
                </a:tc>
                <a:tc>
                  <a:txBody>
                    <a:bodyPr/>
                    <a:lstStyle/>
                    <a:p>
                      <a:pPr algn="just">
                        <a:spcAft>
                          <a:spcPts val="0"/>
                        </a:spcAft>
                      </a:pPr>
                      <a:r>
                        <a:rPr lang="uk-UA" sz="1600" b="0" dirty="0">
                          <a:ln>
                            <a:noFill/>
                          </a:ln>
                          <a:solidFill>
                            <a:schemeClr val="bg1"/>
                          </a:solidFill>
                          <a:effectLst/>
                          <a:latin typeface="Times New Roman" panose="02020603050405020304" pitchFamily="18" charset="0"/>
                          <a:cs typeface="Times New Roman" panose="02020603050405020304" pitchFamily="18" charset="0"/>
                        </a:rPr>
                        <a:t>планування, організація й контроль потоку матеріальної продукції й відповідного йому інформаційного потоку, що надходить на підприємство, обробляється там й що залишає це підприємство (професор Г. Павеллек й співробітники Національної ради США по управлінню матеріальним розподілом)</a:t>
                      </a:r>
                      <a:endParaRPr lang="uk-UA" sz="1600" b="0" dirty="0">
                        <a:ln>
                          <a:noFill/>
                        </a:ln>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chemeClr val="tx1"/>
                    </a:solidFill>
                  </a:tcPr>
                </a:tc>
                <a:extLst>
                  <a:ext uri="{0D108BD9-81ED-4DB2-BD59-A6C34878D82A}">
                    <a16:rowId xmlns:a16="http://schemas.microsoft.com/office/drawing/2014/main" val="1845131658"/>
                  </a:ext>
                </a:extLst>
              </a:tr>
              <a:tr h="2299755">
                <a:tc>
                  <a:txBody>
                    <a:bodyPr/>
                    <a:lstStyle/>
                    <a:p>
                      <a:pPr algn="just">
                        <a:spcAft>
                          <a:spcPts val="0"/>
                        </a:spcAft>
                      </a:pPr>
                      <a:r>
                        <a:rPr lang="uk-UA" sz="1600" b="0" dirty="0">
                          <a:ln>
                            <a:noFill/>
                          </a:ln>
                          <a:solidFill>
                            <a:schemeClr val="bg1"/>
                          </a:solidFill>
                          <a:effectLst/>
                          <a:latin typeface="Times New Roman" panose="02020603050405020304" pitchFamily="18" charset="0"/>
                          <a:cs typeface="Times New Roman" panose="02020603050405020304" pitchFamily="18" charset="0"/>
                        </a:rPr>
                        <a:t>2.</a:t>
                      </a:r>
                      <a:endParaRPr lang="uk-UA" sz="1600" b="0" dirty="0">
                        <a:ln>
                          <a:noFill/>
                        </a:ln>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chemeClr val="tx1"/>
                    </a:solidFill>
                  </a:tcPr>
                </a:tc>
                <a:tc>
                  <a:txBody>
                    <a:bodyPr/>
                    <a:lstStyle/>
                    <a:p>
                      <a:pPr algn="just">
                        <a:spcAft>
                          <a:spcPts val="0"/>
                        </a:spcAft>
                      </a:pPr>
                      <a:r>
                        <a:rPr lang="uk-UA" sz="1600" b="0" dirty="0">
                          <a:ln>
                            <a:noFill/>
                          </a:ln>
                          <a:solidFill>
                            <a:schemeClr val="bg1"/>
                          </a:solidFill>
                          <a:effectLst/>
                          <a:latin typeface="Times New Roman" panose="02020603050405020304" pitchFamily="18" charset="0"/>
                          <a:cs typeface="Times New Roman" panose="02020603050405020304" pitchFamily="18" charset="0"/>
                        </a:rPr>
                        <a:t>Економічний аспект</a:t>
                      </a:r>
                      <a:endParaRPr lang="uk-UA" sz="1600" b="0" dirty="0">
                        <a:ln>
                          <a:noFill/>
                        </a:ln>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chemeClr val="tx1"/>
                    </a:solidFill>
                  </a:tcPr>
                </a:tc>
                <a:tc>
                  <a:txBody>
                    <a:bodyPr/>
                    <a:lstStyle/>
                    <a:p>
                      <a:pPr algn="just">
                        <a:spcAft>
                          <a:spcPts val="0"/>
                        </a:spcAft>
                      </a:pPr>
                      <a:r>
                        <a:rPr lang="uk-UA" sz="1600" b="0" dirty="0">
                          <a:ln>
                            <a:noFill/>
                          </a:ln>
                          <a:solidFill>
                            <a:schemeClr val="bg1"/>
                          </a:solidFill>
                          <a:effectLst/>
                          <a:latin typeface="Times New Roman" panose="02020603050405020304" pitchFamily="18" charset="0"/>
                          <a:cs typeface="Times New Roman" panose="02020603050405020304" pitchFamily="18" charset="0"/>
                        </a:rPr>
                        <a:t>-сукупність різних видів діяльності з метою одержання з найменшими витратами необхідної кількості продукції у встановлений час й у встановленому місці, у якому існує конкретна потреба в даній продукції (французькі вчені);</a:t>
                      </a:r>
                    </a:p>
                    <a:p>
                      <a:pPr algn="just">
                        <a:spcAft>
                          <a:spcPts val="0"/>
                        </a:spcAft>
                      </a:pPr>
                      <a:r>
                        <a:rPr lang="uk-UA" sz="1600" b="0" dirty="0">
                          <a:ln>
                            <a:noFill/>
                          </a:ln>
                          <a:solidFill>
                            <a:schemeClr val="bg1"/>
                          </a:solidFill>
                          <a:effectLst/>
                          <a:latin typeface="Times New Roman" panose="02020603050405020304" pitchFamily="18" charset="0"/>
                          <a:cs typeface="Times New Roman" panose="02020603050405020304" pitchFamily="18" charset="0"/>
                        </a:rPr>
                        <a:t>-напрямок в сфері економіки, в рамках якого вирішується проблема розробки і впровадження комплексної системи управління матеріальними і інформаційними потоками на виробничому транспорті, розподілі для повного і своєчасного задоволення потреб (Англійська національна рада по управлінню матеріально-технічним розподілом)</a:t>
                      </a:r>
                      <a:endParaRPr lang="uk-UA" sz="1600" b="0" dirty="0">
                        <a:ln>
                          <a:noFill/>
                        </a:ln>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chemeClr val="tx1"/>
                    </a:solidFill>
                  </a:tcPr>
                </a:tc>
                <a:extLst>
                  <a:ext uri="{0D108BD9-81ED-4DB2-BD59-A6C34878D82A}">
                    <a16:rowId xmlns:a16="http://schemas.microsoft.com/office/drawing/2014/main" val="421876495"/>
                  </a:ext>
                </a:extLst>
              </a:tr>
              <a:tr h="689927">
                <a:tc>
                  <a:txBody>
                    <a:bodyPr/>
                    <a:lstStyle/>
                    <a:p>
                      <a:pPr algn="just">
                        <a:spcAft>
                          <a:spcPts val="0"/>
                        </a:spcAft>
                      </a:pPr>
                      <a:r>
                        <a:rPr lang="uk-UA" sz="1600" b="0" dirty="0">
                          <a:ln>
                            <a:noFill/>
                          </a:ln>
                          <a:solidFill>
                            <a:schemeClr val="bg1"/>
                          </a:solidFill>
                          <a:effectLst/>
                          <a:latin typeface="Times New Roman" panose="02020603050405020304" pitchFamily="18" charset="0"/>
                          <a:cs typeface="Times New Roman" panose="02020603050405020304" pitchFamily="18" charset="0"/>
                        </a:rPr>
                        <a:t>3.</a:t>
                      </a:r>
                      <a:endParaRPr lang="uk-UA" sz="1600" b="0" dirty="0">
                        <a:ln>
                          <a:noFill/>
                        </a:ln>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chemeClr val="tx1"/>
                    </a:solidFill>
                  </a:tcPr>
                </a:tc>
                <a:tc>
                  <a:txBody>
                    <a:bodyPr/>
                    <a:lstStyle/>
                    <a:p>
                      <a:pPr algn="just">
                        <a:spcAft>
                          <a:spcPts val="0"/>
                        </a:spcAft>
                      </a:pPr>
                      <a:r>
                        <a:rPr lang="uk-UA" sz="1600" b="0" dirty="0">
                          <a:ln>
                            <a:noFill/>
                          </a:ln>
                          <a:solidFill>
                            <a:schemeClr val="bg1"/>
                          </a:solidFill>
                          <a:effectLst/>
                          <a:latin typeface="Times New Roman" panose="02020603050405020304" pitchFamily="18" charset="0"/>
                          <a:cs typeface="Times New Roman" panose="02020603050405020304" pitchFamily="18" charset="0"/>
                        </a:rPr>
                        <a:t>Управлінсько-економічний аспект</a:t>
                      </a:r>
                      <a:endParaRPr lang="uk-UA" sz="1600" b="0" dirty="0">
                        <a:ln>
                          <a:noFill/>
                        </a:ln>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chemeClr val="tx1"/>
                    </a:solidFill>
                  </a:tcPr>
                </a:tc>
                <a:tc>
                  <a:txBody>
                    <a:bodyPr/>
                    <a:lstStyle/>
                    <a:p>
                      <a:pPr algn="just">
                        <a:spcAft>
                          <a:spcPts val="0"/>
                        </a:spcAft>
                      </a:pPr>
                      <a:r>
                        <a:rPr lang="uk-UA" sz="1600" b="0" dirty="0">
                          <a:ln>
                            <a:noFill/>
                          </a:ln>
                          <a:solidFill>
                            <a:schemeClr val="bg1"/>
                          </a:solidFill>
                          <a:effectLst/>
                          <a:latin typeface="Times New Roman" panose="02020603050405020304" pitchFamily="18" charset="0"/>
                          <a:cs typeface="Times New Roman" panose="02020603050405020304" pitchFamily="18" charset="0"/>
                        </a:rPr>
                        <a:t>пов’язання в єдине ціле процеси планування і контролю руху матеріальних цінностей зі скороченням витрат на них переміщення й інформаційне забезпечення (професором Пфолем (Німеччина)</a:t>
                      </a:r>
                      <a:endParaRPr lang="uk-UA" sz="1600" b="0" dirty="0">
                        <a:ln>
                          <a:noFill/>
                        </a:ln>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chemeClr val="tx1"/>
                    </a:solidFill>
                  </a:tcPr>
                </a:tc>
                <a:extLst>
                  <a:ext uri="{0D108BD9-81ED-4DB2-BD59-A6C34878D82A}">
                    <a16:rowId xmlns:a16="http://schemas.microsoft.com/office/drawing/2014/main" val="9840077"/>
                  </a:ext>
                </a:extLst>
              </a:tr>
              <a:tr h="1149877">
                <a:tc>
                  <a:txBody>
                    <a:bodyPr/>
                    <a:lstStyle/>
                    <a:p>
                      <a:pPr algn="just">
                        <a:spcAft>
                          <a:spcPts val="0"/>
                        </a:spcAft>
                      </a:pPr>
                      <a:r>
                        <a:rPr lang="uk-UA" sz="1600" b="0" dirty="0">
                          <a:ln>
                            <a:noFill/>
                          </a:ln>
                          <a:solidFill>
                            <a:schemeClr val="bg1"/>
                          </a:solidFill>
                          <a:effectLst/>
                          <a:latin typeface="Times New Roman" panose="02020603050405020304" pitchFamily="18" charset="0"/>
                          <a:cs typeface="Times New Roman" panose="02020603050405020304" pitchFamily="18" charset="0"/>
                        </a:rPr>
                        <a:t>4.</a:t>
                      </a:r>
                      <a:endParaRPr lang="uk-UA" sz="1600" b="0" dirty="0">
                        <a:ln>
                          <a:noFill/>
                        </a:ln>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chemeClr val="tx1"/>
                    </a:solidFill>
                  </a:tcPr>
                </a:tc>
                <a:tc>
                  <a:txBody>
                    <a:bodyPr/>
                    <a:lstStyle/>
                    <a:p>
                      <a:pPr>
                        <a:spcAft>
                          <a:spcPts val="0"/>
                        </a:spcAft>
                      </a:pPr>
                      <a:r>
                        <a:rPr lang="uk-UA" sz="1600" b="0" dirty="0">
                          <a:ln>
                            <a:noFill/>
                          </a:ln>
                          <a:solidFill>
                            <a:schemeClr val="bg1"/>
                          </a:solidFill>
                          <a:effectLst/>
                          <a:latin typeface="Times New Roman" panose="02020603050405020304" pitchFamily="18" charset="0"/>
                          <a:cs typeface="Times New Roman" panose="02020603050405020304" pitchFamily="18" charset="0"/>
                        </a:rPr>
                        <a:t>Оперативно-фінансовий аспект</a:t>
                      </a:r>
                      <a:endParaRPr lang="uk-UA" sz="1600" b="0" dirty="0">
                        <a:ln>
                          <a:noFill/>
                        </a:ln>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chemeClr val="tx1"/>
                    </a:solidFill>
                  </a:tcPr>
                </a:tc>
                <a:tc>
                  <a:txBody>
                    <a:bodyPr/>
                    <a:lstStyle/>
                    <a:p>
                      <a:pPr algn="just">
                        <a:spcAft>
                          <a:spcPts val="0"/>
                        </a:spcAft>
                      </a:pPr>
                      <a:r>
                        <a:rPr lang="uk-UA" sz="1600" b="0" dirty="0">
                          <a:ln>
                            <a:noFill/>
                          </a:ln>
                          <a:solidFill>
                            <a:schemeClr val="bg1"/>
                          </a:solidFill>
                          <a:effectLst/>
                          <a:latin typeface="Times New Roman" panose="02020603050405020304" pitchFamily="18" charset="0"/>
                          <a:cs typeface="Times New Roman" panose="02020603050405020304" pitchFamily="18" charset="0"/>
                        </a:rPr>
                        <a:t>трактування логістики виходить з часу розрахунку партнерів по угоді й діяльності, пов’язаної з рухом й збереженням сировини, напівфабрикатів й готових виробів у господарському обороті з моменту виплати грошей постачальнику до моменту одержання грошей за доставку кінцевої продукції споживачу</a:t>
                      </a:r>
                      <a:endParaRPr lang="uk-UA" sz="1600" b="0" dirty="0">
                        <a:ln>
                          <a:noFill/>
                        </a:ln>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chemeClr val="tx1"/>
                    </a:solidFill>
                  </a:tcPr>
                </a:tc>
                <a:extLst>
                  <a:ext uri="{0D108BD9-81ED-4DB2-BD59-A6C34878D82A}">
                    <a16:rowId xmlns:a16="http://schemas.microsoft.com/office/drawing/2014/main" val="3516636953"/>
                  </a:ext>
                </a:extLst>
              </a:tr>
            </a:tbl>
          </a:graphicData>
        </a:graphic>
      </p:graphicFrame>
      <p:sp>
        <p:nvSpPr>
          <p:cNvPr id="4" name="Прямокутник 3"/>
          <p:cNvSpPr/>
          <p:nvPr/>
        </p:nvSpPr>
        <p:spPr>
          <a:xfrm>
            <a:off x="2926806" y="3244334"/>
            <a:ext cx="3290388" cy="369332"/>
          </a:xfrm>
          <a:prstGeom prst="rect">
            <a:avLst/>
          </a:prstGeom>
        </p:spPr>
        <p:txBody>
          <a:bodyPr wrap="none">
            <a:spAutoFit/>
          </a:bodyPr>
          <a:lstStyle/>
          <a:p>
            <a:r>
              <a:rPr lang="uk-UA" i="1" dirty="0">
                <a:latin typeface="Times New Roman" panose="02020603050405020304" pitchFamily="18" charset="0"/>
                <a:ea typeface="Times New Roman" panose="02020603050405020304" pitchFamily="18" charset="0"/>
              </a:rPr>
              <a:t>уміння виступати привселюдно</a:t>
            </a:r>
            <a:endParaRPr lang="uk-UA" dirty="0"/>
          </a:p>
        </p:txBody>
      </p:sp>
    </p:spTree>
    <p:extLst>
      <p:ext uri="{BB962C8B-B14F-4D97-AF65-F5344CB8AC3E}">
        <p14:creationId xmlns:p14="http://schemas.microsoft.com/office/powerpoint/2010/main" val="26988713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2400" y="152400"/>
            <a:ext cx="8229600" cy="6705600"/>
          </a:xfrm>
          <a:solidFill>
            <a:schemeClr val="accent4">
              <a:lumMod val="75000"/>
              <a:alpha val="10000"/>
            </a:schemeClr>
          </a:solidFill>
        </p:spPr>
        <p:style>
          <a:lnRef idx="1">
            <a:schemeClr val="accent5"/>
          </a:lnRef>
          <a:fillRef idx="3">
            <a:schemeClr val="accent5"/>
          </a:fillRef>
          <a:effectRef idx="2">
            <a:schemeClr val="accent5"/>
          </a:effectRef>
          <a:fontRef idx="minor">
            <a:schemeClr val="lt1"/>
          </a:fontRef>
        </p:style>
        <p:txBody>
          <a:bodyPr anchor="t">
            <a:normAutofit/>
          </a:bodyPr>
          <a:lstStyle/>
          <a:p>
            <a:pPr algn="ctr"/>
            <a:r>
              <a:rPr lang="ru-RU" sz="2400" dirty="0">
                <a:solidFill>
                  <a:schemeClr val="bg1"/>
                </a:solidFill>
              </a:rPr>
              <a:t/>
            </a:r>
            <a:br>
              <a:rPr lang="ru-RU" sz="2400" dirty="0">
                <a:solidFill>
                  <a:schemeClr val="bg1"/>
                </a:solidFill>
              </a:rPr>
            </a:br>
            <a:r>
              <a:rPr lang="ru-RU" sz="2400" dirty="0">
                <a:solidFill>
                  <a:schemeClr val="bg1"/>
                </a:solidFill>
              </a:rPr>
              <a:t/>
            </a:r>
            <a:br>
              <a:rPr lang="ru-RU" sz="2400" dirty="0">
                <a:solidFill>
                  <a:schemeClr val="bg1"/>
                </a:solidFill>
              </a:rPr>
            </a:br>
            <a:r>
              <a:rPr lang="ru-RU" sz="2400" dirty="0">
                <a:solidFill>
                  <a:schemeClr val="bg1"/>
                </a:solidFill>
              </a:rPr>
              <a:t/>
            </a:r>
            <a:br>
              <a:rPr lang="ru-RU" sz="2400" dirty="0">
                <a:solidFill>
                  <a:schemeClr val="bg1"/>
                </a:solidFill>
              </a:rPr>
            </a:br>
            <a:r>
              <a:rPr lang="ru-RU" sz="2400" dirty="0">
                <a:solidFill>
                  <a:schemeClr val="bg1"/>
                </a:solidFill>
              </a:rPr>
              <a:t/>
            </a:r>
            <a:br>
              <a:rPr lang="ru-RU" sz="2400" dirty="0">
                <a:solidFill>
                  <a:schemeClr val="bg1"/>
                </a:solidFill>
              </a:rPr>
            </a:br>
            <a:r>
              <a:rPr lang="ru-RU" sz="2400" dirty="0">
                <a:solidFill>
                  <a:schemeClr val="bg1"/>
                </a:solidFill>
              </a:rPr>
              <a:t/>
            </a:r>
            <a:br>
              <a:rPr lang="ru-RU" sz="2400" dirty="0">
                <a:solidFill>
                  <a:schemeClr val="bg1"/>
                </a:solidFill>
              </a:rPr>
            </a:br>
            <a:r>
              <a:rPr lang="ru-RU" sz="2400" dirty="0">
                <a:solidFill>
                  <a:schemeClr val="bg1"/>
                </a:solidFill>
              </a:rPr>
              <a:t/>
            </a:r>
            <a:br>
              <a:rPr lang="ru-RU" sz="2400" dirty="0">
                <a:solidFill>
                  <a:schemeClr val="bg1"/>
                </a:solidFill>
              </a:rPr>
            </a:br>
            <a:r>
              <a:rPr lang="ru-RU" sz="2400" dirty="0">
                <a:solidFill>
                  <a:schemeClr val="bg1"/>
                </a:solidFill>
              </a:rPr>
              <a:t/>
            </a:r>
            <a:br>
              <a:rPr lang="ru-RU" sz="2400" dirty="0">
                <a:solidFill>
                  <a:schemeClr val="bg1"/>
                </a:solidFill>
              </a:rPr>
            </a:br>
            <a:r>
              <a:rPr lang="ru-RU" sz="2400" dirty="0">
                <a:solidFill>
                  <a:schemeClr val="bg1"/>
                </a:solidFill>
              </a:rPr>
              <a:t/>
            </a:r>
            <a:br>
              <a:rPr lang="ru-RU" sz="2400" dirty="0">
                <a:solidFill>
                  <a:schemeClr val="bg1"/>
                </a:solidFill>
              </a:rPr>
            </a:br>
            <a:r>
              <a:rPr lang="ru-RU" sz="2400" dirty="0">
                <a:solidFill>
                  <a:schemeClr val="bg1"/>
                </a:solidFill>
              </a:rPr>
              <a:t/>
            </a:r>
            <a:br>
              <a:rPr lang="ru-RU" sz="2400" dirty="0">
                <a:solidFill>
                  <a:schemeClr val="bg1"/>
                </a:solidFill>
              </a:rPr>
            </a:br>
            <a:r>
              <a:rPr lang="ru-RU" sz="2400" dirty="0">
                <a:solidFill>
                  <a:schemeClr val="bg1"/>
                </a:solidFill>
              </a:rPr>
              <a:t/>
            </a:r>
            <a:br>
              <a:rPr lang="ru-RU" sz="2400" dirty="0">
                <a:solidFill>
                  <a:schemeClr val="bg1"/>
                </a:solidFill>
              </a:rPr>
            </a:br>
            <a:r>
              <a:rPr lang="ru-RU" sz="2400" dirty="0">
                <a:solidFill>
                  <a:schemeClr val="bg1"/>
                </a:solidFill>
              </a:rPr>
              <a:t/>
            </a:r>
            <a:br>
              <a:rPr lang="ru-RU" sz="2400" dirty="0">
                <a:solidFill>
                  <a:schemeClr val="bg1"/>
                </a:solidFill>
              </a:rPr>
            </a:br>
            <a:r>
              <a:rPr lang="ru-RU" sz="2400" dirty="0">
                <a:solidFill>
                  <a:schemeClr val="bg1"/>
                </a:solidFill>
              </a:rPr>
              <a:t/>
            </a:r>
            <a:br>
              <a:rPr lang="ru-RU" sz="2400" dirty="0">
                <a:solidFill>
                  <a:schemeClr val="bg1"/>
                </a:solidFill>
              </a:rPr>
            </a:br>
            <a:r>
              <a:rPr lang="ru-RU" sz="2400" dirty="0">
                <a:solidFill>
                  <a:schemeClr val="bg1"/>
                </a:solidFill>
              </a:rPr>
              <a:t/>
            </a:r>
            <a:br>
              <a:rPr lang="ru-RU" sz="2400" dirty="0">
                <a:solidFill>
                  <a:schemeClr val="bg1"/>
                </a:solidFill>
              </a:rPr>
            </a:br>
            <a:r>
              <a:rPr lang="ru-RU" sz="2400" dirty="0">
                <a:solidFill>
                  <a:schemeClr val="bg1"/>
                </a:solidFill>
              </a:rPr>
              <a:t/>
            </a:r>
            <a:br>
              <a:rPr lang="ru-RU" sz="2400" dirty="0">
                <a:solidFill>
                  <a:schemeClr val="bg1"/>
                </a:solidFill>
              </a:rPr>
            </a:br>
            <a:r>
              <a:rPr lang="ru-RU" sz="2400" dirty="0">
                <a:solidFill>
                  <a:schemeClr val="bg1"/>
                </a:solidFill>
              </a:rPr>
              <a:t/>
            </a:r>
            <a:br>
              <a:rPr lang="ru-RU" sz="2400" dirty="0">
                <a:solidFill>
                  <a:schemeClr val="bg1"/>
                </a:solidFill>
              </a:rPr>
            </a:br>
            <a:r>
              <a:rPr lang="ru-RU" sz="2400" dirty="0">
                <a:solidFill>
                  <a:schemeClr val="bg1"/>
                </a:solidFill>
              </a:rPr>
              <a:t/>
            </a:r>
            <a:br>
              <a:rPr lang="ru-RU" sz="2400" dirty="0">
                <a:solidFill>
                  <a:schemeClr val="bg1"/>
                </a:solidFill>
              </a:rPr>
            </a:br>
            <a:r>
              <a:rPr lang="ru-RU" sz="2400" dirty="0">
                <a:solidFill>
                  <a:schemeClr val="bg1"/>
                </a:solidFill>
              </a:rPr>
              <a:t>Рис. 1. </a:t>
            </a:r>
            <a:r>
              <a:rPr lang="ru-RU" sz="2400" dirty="0">
                <a:solidFill>
                  <a:schemeClr val="bg1"/>
                </a:solidFill>
              </a:rPr>
              <a:t>Етапи</a:t>
            </a:r>
            <a:r>
              <a:rPr lang="ru-RU" sz="2400" dirty="0">
                <a:solidFill>
                  <a:schemeClr val="bg1"/>
                </a:solidFill>
              </a:rPr>
              <a:t> </a:t>
            </a:r>
            <a:r>
              <a:rPr lang="ru-RU" sz="2400" dirty="0">
                <a:solidFill>
                  <a:schemeClr val="bg1"/>
                </a:solidFill>
              </a:rPr>
              <a:t>розвитку</a:t>
            </a:r>
            <a:r>
              <a:rPr lang="ru-RU" sz="2400" dirty="0">
                <a:solidFill>
                  <a:schemeClr val="bg1"/>
                </a:solidFill>
              </a:rPr>
              <a:t> </a:t>
            </a:r>
            <a:r>
              <a:rPr lang="ru-RU" sz="2400" dirty="0">
                <a:solidFill>
                  <a:schemeClr val="bg1"/>
                </a:solidFill>
              </a:rPr>
              <a:t>логістики</a:t>
            </a:r>
            <a:endParaRPr lang="ru-RU" sz="2400" dirty="0">
              <a:solidFill>
                <a:schemeClr val="bg1"/>
              </a:solidFill>
            </a:endParaRPr>
          </a:p>
        </p:txBody>
      </p:sp>
      <p:pic>
        <p:nvPicPr>
          <p:cNvPr id="3" name="Рисунок 2"/>
          <p:cNvPicPr>
            <a:picLocks noChangeAspect="1"/>
          </p:cNvPicPr>
          <p:nvPr/>
        </p:nvPicPr>
        <p:blipFill>
          <a:blip r:embed="rId2"/>
          <a:stretch>
            <a:fillRect/>
          </a:stretch>
        </p:blipFill>
        <p:spPr>
          <a:xfrm>
            <a:off x="304800" y="457200"/>
            <a:ext cx="8188120" cy="4907064"/>
          </a:xfrm>
          <a:prstGeom prst="rect">
            <a:avLst/>
          </a:prstGeom>
        </p:spPr>
      </p:pic>
    </p:spTree>
    <p:extLst>
      <p:ext uri="{BB962C8B-B14F-4D97-AF65-F5344CB8AC3E}">
        <p14:creationId xmlns:p14="http://schemas.microsoft.com/office/powerpoint/2010/main" val="35678842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2400" y="152400"/>
            <a:ext cx="8991600" cy="6705600"/>
          </a:xfrm>
          <a:solidFill>
            <a:schemeClr val="accent4">
              <a:lumMod val="75000"/>
              <a:alpha val="10000"/>
            </a:schemeClr>
          </a:solidFill>
        </p:spPr>
        <p:style>
          <a:lnRef idx="1">
            <a:schemeClr val="accent5"/>
          </a:lnRef>
          <a:fillRef idx="3">
            <a:schemeClr val="accent5"/>
          </a:fillRef>
          <a:effectRef idx="2">
            <a:schemeClr val="accent5"/>
          </a:effectRef>
          <a:fontRef idx="minor">
            <a:schemeClr val="lt1"/>
          </a:fontRef>
        </p:style>
        <p:txBody>
          <a:bodyPr anchor="t">
            <a:normAutofit fontScale="90000"/>
          </a:bodyPr>
          <a:lstStyle/>
          <a:p>
            <a:pPr indent="450215">
              <a:spcAft>
                <a:spcPts val="800"/>
              </a:spcAft>
            </a:pPr>
            <a:r>
              <a:rPr lang="uk-UA" sz="2000" b="1" i="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Перший етап </a:t>
            </a:r>
            <a:r>
              <a:rPr lang="uk-UA" sz="20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60-ті рр., </a:t>
            </a:r>
            <a:r>
              <a:rPr lang="uk-UA" sz="20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характеризується застосуванням логістичного підходу в сфері товарообігу, внаслідок чого в єдину систему інтегруються складське господарство і транспорт. При цьому відбувається об’єднання таких завдань розподілу як оптимізація частоти і розміру партій товару, що постачається; оптимізація розміщення і функціонування складів; оптимізація транспортних маршрутів і графіків тощо. Дана система діє за принципом безпосереднього реагування на щоденне коливання попиту та </a:t>
            </a:r>
            <a:r>
              <a:rPr lang="uk-UA" sz="20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збої</a:t>
            </a:r>
            <a:r>
              <a:rPr lang="uk-UA" sz="20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у процесі розподілу продукції. Основними показниками результативності роботи виступає частка затрат на транспортування та інші операції з розподілу продукції у загальній сумі виручки від продажу.</a:t>
            </a:r>
            <a:br>
              <a:rPr lang="uk-UA" sz="20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br>
            <a:r>
              <a:rPr lang="uk-UA" sz="2000" b="1" i="1" dirty="0">
                <a:solidFill>
                  <a:schemeClr val="bg1"/>
                </a:solidFill>
                <a:effectLst/>
                <a:latin typeface="Times New Roman" panose="02020603050405020304" pitchFamily="18" charset="0"/>
                <a:ea typeface="Calibri" panose="020F0502020204030204" pitchFamily="34" charset="0"/>
              </a:rPr>
              <a:t>Другий етап </a:t>
            </a:r>
            <a:r>
              <a:rPr lang="uk-UA" sz="2000" b="1" dirty="0">
                <a:solidFill>
                  <a:schemeClr val="bg1"/>
                </a:solidFill>
                <a:effectLst/>
                <a:latin typeface="Times New Roman" panose="02020603050405020304" pitchFamily="18" charset="0"/>
                <a:ea typeface="Calibri" panose="020F0502020204030204" pitchFamily="34" charset="0"/>
              </a:rPr>
              <a:t>– 80-ті рр.</a:t>
            </a:r>
            <a:r>
              <a:rPr lang="uk-UA" sz="2000" dirty="0">
                <a:solidFill>
                  <a:schemeClr val="bg1"/>
                </a:solidFill>
                <a:effectLst/>
                <a:latin typeface="Times New Roman" panose="02020603050405020304" pitchFamily="18" charset="0"/>
                <a:ea typeface="Calibri" panose="020F0502020204030204" pitchFamily="34" charset="0"/>
              </a:rPr>
              <a:t> В цей період в систему логістики підприємств включається планування виробничого процесу, завдяки чому виникла можливість скоротити запаси готової продукції; підвищити якість обслуговування покупців за рахунок своєчасного виконання та обробки замовлень; покращити можливість використання устаткування. Роботу системи логістики, при цьому, оцінюють виходячи із зіставлення даних кошторису і реальних витрат. </a:t>
            </a:r>
            <a:br>
              <a:rPr lang="uk-UA" sz="2000" dirty="0">
                <a:solidFill>
                  <a:schemeClr val="bg1"/>
                </a:solidFill>
                <a:effectLst/>
                <a:latin typeface="Times New Roman" panose="02020603050405020304" pitchFamily="18" charset="0"/>
                <a:ea typeface="Calibri" panose="020F0502020204030204" pitchFamily="34" charset="0"/>
              </a:rPr>
            </a:br>
            <a:r>
              <a:rPr lang="uk-UA" sz="2000" b="1" i="1" dirty="0">
                <a:solidFill>
                  <a:schemeClr val="bg1"/>
                </a:solidFill>
                <a:effectLst/>
                <a:latin typeface="Times New Roman" panose="02020603050405020304" pitchFamily="18" charset="0"/>
                <a:ea typeface="Calibri" panose="020F0502020204030204" pitchFamily="34" charset="0"/>
              </a:rPr>
              <a:t>Третій етап </a:t>
            </a:r>
            <a:r>
              <a:rPr lang="uk-UA" sz="2000" dirty="0">
                <a:solidFill>
                  <a:schemeClr val="bg1"/>
                </a:solidFill>
                <a:effectLst/>
                <a:latin typeface="Times New Roman" panose="02020603050405020304" pitchFamily="18" charset="0"/>
                <a:ea typeface="Calibri" panose="020F0502020204030204" pitchFamily="34" charset="0"/>
              </a:rPr>
              <a:t>– відбувається в даний час. На цьому етапі здійснюється повне об’єднання всіх учасників процесів постачання, виробництва і розподілу в єдину логістичну систему. До додаткових функцій логістичних систем на даному етапі відносять: доставку сировини на підприємство, прогнозування збуту, виробниче планування, управління запасами сировини та незавершеного виробництва, проектування систем логістики тощо. </a:t>
            </a:r>
            <a:br>
              <a:rPr lang="uk-UA" sz="2000" dirty="0">
                <a:solidFill>
                  <a:schemeClr val="bg1"/>
                </a:solidFill>
                <a:effectLst/>
                <a:latin typeface="Times New Roman" panose="02020603050405020304" pitchFamily="18" charset="0"/>
                <a:ea typeface="Calibri" panose="020F0502020204030204" pitchFamily="34" charset="0"/>
              </a:rPr>
            </a:br>
            <a:r>
              <a:rPr lang="uk-UA" sz="20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Таким чином, розвиток логістики відбувався завдяки її інтеграційним можливостям. Об’єднуючи можливості всіх учасників системи логістика дозволяє досягнути максимального сукупного економічного ефекту який перевищує суму ефектів, які б отримав кожен із учасників товароруху діючи порізно.</a:t>
            </a:r>
            <a:br>
              <a:rPr lang="uk-UA" sz="20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br>
            <a:r>
              <a:rPr lang="ru-RU" sz="2000" dirty="0">
                <a:solidFill>
                  <a:schemeClr val="bg1"/>
                </a:solidFill>
              </a:rPr>
              <a:t/>
            </a:r>
            <a:br>
              <a:rPr lang="ru-RU" sz="2000" dirty="0">
                <a:solidFill>
                  <a:schemeClr val="bg1"/>
                </a:solidFill>
              </a:rPr>
            </a:br>
            <a:r>
              <a:rPr lang="ru-RU" sz="2400" dirty="0">
                <a:solidFill>
                  <a:schemeClr val="bg1"/>
                </a:solidFill>
              </a:rPr>
              <a:t/>
            </a:r>
            <a:br>
              <a:rPr lang="ru-RU" sz="2400" dirty="0">
                <a:solidFill>
                  <a:schemeClr val="bg1"/>
                </a:solidFill>
              </a:rPr>
            </a:br>
            <a:r>
              <a:rPr lang="ru-RU" sz="2400" dirty="0">
                <a:solidFill>
                  <a:schemeClr val="bg1"/>
                </a:solidFill>
              </a:rPr>
              <a:t/>
            </a:r>
            <a:br>
              <a:rPr lang="ru-RU" sz="2400" dirty="0">
                <a:solidFill>
                  <a:schemeClr val="bg1"/>
                </a:solidFill>
              </a:rPr>
            </a:br>
            <a:r>
              <a:rPr lang="ru-RU" sz="2400" dirty="0">
                <a:solidFill>
                  <a:schemeClr val="bg1"/>
                </a:solidFill>
              </a:rPr>
              <a:t/>
            </a:r>
            <a:br>
              <a:rPr lang="ru-RU" sz="2400" dirty="0">
                <a:solidFill>
                  <a:schemeClr val="bg1"/>
                </a:solidFill>
              </a:rPr>
            </a:br>
            <a:r>
              <a:rPr lang="ru-RU" sz="2400" dirty="0">
                <a:solidFill>
                  <a:schemeClr val="bg1"/>
                </a:solidFill>
              </a:rPr>
              <a:t/>
            </a:r>
            <a:br>
              <a:rPr lang="ru-RU" sz="2400" dirty="0">
                <a:solidFill>
                  <a:schemeClr val="bg1"/>
                </a:solidFill>
              </a:rPr>
            </a:br>
            <a:r>
              <a:rPr lang="ru-RU" sz="2400" dirty="0">
                <a:solidFill>
                  <a:schemeClr val="bg1"/>
                </a:solidFill>
              </a:rPr>
              <a:t/>
            </a:r>
            <a:br>
              <a:rPr lang="ru-RU" sz="2400" dirty="0">
                <a:solidFill>
                  <a:schemeClr val="bg1"/>
                </a:solidFill>
              </a:rPr>
            </a:br>
            <a:r>
              <a:rPr lang="ru-RU" sz="2400" dirty="0">
                <a:solidFill>
                  <a:schemeClr val="bg1"/>
                </a:solidFill>
              </a:rPr>
              <a:t/>
            </a:r>
            <a:br>
              <a:rPr lang="ru-RU" sz="2400" dirty="0">
                <a:solidFill>
                  <a:schemeClr val="bg1"/>
                </a:solidFill>
              </a:rPr>
            </a:br>
            <a:r>
              <a:rPr lang="ru-RU" sz="2400" dirty="0">
                <a:solidFill>
                  <a:schemeClr val="bg1"/>
                </a:solidFill>
              </a:rPr>
              <a:t/>
            </a:r>
            <a:br>
              <a:rPr lang="ru-RU" sz="2400" dirty="0">
                <a:solidFill>
                  <a:schemeClr val="bg1"/>
                </a:solidFill>
              </a:rPr>
            </a:br>
            <a:r>
              <a:rPr lang="ru-RU" sz="2400" dirty="0">
                <a:solidFill>
                  <a:schemeClr val="bg1"/>
                </a:solidFill>
              </a:rPr>
              <a:t/>
            </a:r>
            <a:br>
              <a:rPr lang="ru-RU" sz="2400" dirty="0">
                <a:solidFill>
                  <a:schemeClr val="bg1"/>
                </a:solidFill>
              </a:rPr>
            </a:br>
            <a:r>
              <a:rPr lang="ru-RU" sz="2400" dirty="0">
                <a:solidFill>
                  <a:schemeClr val="bg1"/>
                </a:solidFill>
              </a:rPr>
              <a:t/>
            </a:r>
            <a:br>
              <a:rPr lang="ru-RU" sz="2400" dirty="0">
                <a:solidFill>
                  <a:schemeClr val="bg1"/>
                </a:solidFill>
              </a:rPr>
            </a:br>
            <a:r>
              <a:rPr lang="ru-RU" sz="2400" dirty="0">
                <a:solidFill>
                  <a:schemeClr val="bg1"/>
                </a:solidFill>
              </a:rPr>
              <a:t/>
            </a:r>
            <a:br>
              <a:rPr lang="ru-RU" sz="2400" dirty="0">
                <a:solidFill>
                  <a:schemeClr val="bg1"/>
                </a:solidFill>
              </a:rPr>
            </a:br>
            <a:r>
              <a:rPr lang="ru-RU" sz="2400" dirty="0">
                <a:solidFill>
                  <a:schemeClr val="bg1"/>
                </a:solidFill>
              </a:rPr>
              <a:t/>
            </a:r>
            <a:br>
              <a:rPr lang="ru-RU" sz="2400" dirty="0">
                <a:solidFill>
                  <a:schemeClr val="bg1"/>
                </a:solidFill>
              </a:rPr>
            </a:br>
            <a:r>
              <a:rPr lang="ru-RU" sz="2400" dirty="0">
                <a:solidFill>
                  <a:schemeClr val="bg1"/>
                </a:solidFill>
              </a:rPr>
              <a:t/>
            </a:r>
            <a:br>
              <a:rPr lang="ru-RU" sz="2400" dirty="0">
                <a:solidFill>
                  <a:schemeClr val="bg1"/>
                </a:solidFill>
              </a:rPr>
            </a:br>
            <a:r>
              <a:rPr lang="ru-RU" sz="2400" dirty="0">
                <a:solidFill>
                  <a:schemeClr val="bg1"/>
                </a:solidFill>
              </a:rPr>
              <a:t/>
            </a:r>
            <a:br>
              <a:rPr lang="ru-RU" sz="2400" dirty="0">
                <a:solidFill>
                  <a:schemeClr val="bg1"/>
                </a:solidFill>
              </a:rPr>
            </a:br>
            <a:r>
              <a:rPr lang="ru-RU" sz="2400" dirty="0">
                <a:solidFill>
                  <a:schemeClr val="bg1"/>
                </a:solidFill>
              </a:rPr>
              <a:t/>
            </a:r>
            <a:br>
              <a:rPr lang="ru-RU" sz="2400" dirty="0">
                <a:solidFill>
                  <a:schemeClr val="bg1"/>
                </a:solidFill>
              </a:rPr>
            </a:br>
            <a:r>
              <a:rPr lang="ru-RU" sz="2400" dirty="0">
                <a:solidFill>
                  <a:schemeClr val="bg1"/>
                </a:solidFill>
              </a:rPr>
              <a:t/>
            </a:r>
            <a:br>
              <a:rPr lang="ru-RU" sz="2400" dirty="0">
                <a:solidFill>
                  <a:schemeClr val="bg1"/>
                </a:solidFill>
              </a:rPr>
            </a:br>
            <a:endParaRPr lang="ru-RU" sz="2400" dirty="0">
              <a:solidFill>
                <a:schemeClr val="bg1"/>
              </a:solidFill>
            </a:endParaRPr>
          </a:p>
        </p:txBody>
      </p:sp>
    </p:spTree>
    <p:extLst>
      <p:ext uri="{BB962C8B-B14F-4D97-AF65-F5344CB8AC3E}">
        <p14:creationId xmlns:p14="http://schemas.microsoft.com/office/powerpoint/2010/main" val="2979285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4800" y="0"/>
            <a:ext cx="8382000" cy="6705600"/>
          </a:xfrm>
          <a:solidFill>
            <a:schemeClr val="accent4">
              <a:lumMod val="75000"/>
              <a:alpha val="10000"/>
            </a:schemeClr>
          </a:solidFill>
        </p:spPr>
        <p:style>
          <a:lnRef idx="1">
            <a:schemeClr val="accent5"/>
          </a:lnRef>
          <a:fillRef idx="3">
            <a:schemeClr val="accent5"/>
          </a:fillRef>
          <a:effectRef idx="2">
            <a:schemeClr val="accent5"/>
          </a:effectRef>
          <a:fontRef idx="minor">
            <a:schemeClr val="lt1"/>
          </a:fontRef>
        </p:style>
        <p:txBody>
          <a:bodyPr anchor="t">
            <a:normAutofit fontScale="90000"/>
          </a:bodyPr>
          <a:lstStyle/>
          <a:p>
            <a:r>
              <a:rPr lang="ru-RU" sz="2700" b="1" i="1" dirty="0">
                <a:solidFill>
                  <a:schemeClr val="bg1"/>
                </a:solidFill>
                <a:latin typeface="Times New Roman" panose="02020603050405020304" pitchFamily="18" charset="0"/>
                <a:cs typeface="Times New Roman" panose="02020603050405020304" pitchFamily="18" charset="0"/>
              </a:rPr>
              <a:t/>
            </a:r>
            <a:br>
              <a:rPr lang="ru-RU" sz="2700" b="1" i="1" dirty="0">
                <a:solidFill>
                  <a:schemeClr val="bg1"/>
                </a:solidFill>
                <a:latin typeface="Times New Roman" panose="02020603050405020304" pitchFamily="18" charset="0"/>
                <a:cs typeface="Times New Roman" panose="02020603050405020304" pitchFamily="18" charset="0"/>
              </a:rPr>
            </a:br>
            <a:r>
              <a:rPr lang="ru-RU" sz="2700" b="1" i="1" dirty="0">
                <a:solidFill>
                  <a:schemeClr val="bg1"/>
                </a:solidFill>
                <a:latin typeface="Times New Roman" panose="02020603050405020304" pitchFamily="18" charset="0"/>
                <a:cs typeface="Times New Roman" panose="02020603050405020304" pitchFamily="18" charset="0"/>
              </a:rPr>
              <a:t>Мета </a:t>
            </a:r>
            <a:r>
              <a:rPr lang="ru-RU" sz="2700" b="1" i="1" dirty="0">
                <a:solidFill>
                  <a:schemeClr val="bg1"/>
                </a:solidFill>
                <a:latin typeface="Times New Roman" panose="02020603050405020304" pitchFamily="18" charset="0"/>
                <a:cs typeface="Times New Roman" panose="02020603050405020304" pitchFamily="18" charset="0"/>
              </a:rPr>
              <a:t>логістичної</a:t>
            </a:r>
            <a:r>
              <a:rPr lang="ru-RU" sz="2700" b="1" i="1" dirty="0">
                <a:solidFill>
                  <a:schemeClr val="bg1"/>
                </a:solidFill>
                <a:latin typeface="Times New Roman" panose="02020603050405020304" pitchFamily="18" charset="0"/>
                <a:cs typeface="Times New Roman" panose="02020603050405020304" pitchFamily="18" charset="0"/>
              </a:rPr>
              <a:t> </a:t>
            </a:r>
            <a:r>
              <a:rPr lang="ru-RU" sz="2700" b="1" i="1" dirty="0">
                <a:solidFill>
                  <a:schemeClr val="bg1"/>
                </a:solidFill>
                <a:latin typeface="Times New Roman" panose="02020603050405020304" pitchFamily="18" charset="0"/>
                <a:cs typeface="Times New Roman" panose="02020603050405020304" pitchFamily="18" charset="0"/>
              </a:rPr>
              <a:t>діяльності</a:t>
            </a:r>
            <a:r>
              <a:rPr lang="ru-RU" sz="2700" b="1" i="1" dirty="0">
                <a:solidFill>
                  <a:schemeClr val="bg1"/>
                </a:solidFill>
                <a:latin typeface="Times New Roman" panose="02020603050405020304" pitchFamily="18" charset="0"/>
                <a:cs typeface="Times New Roman" panose="02020603050405020304" pitchFamily="18" charset="0"/>
              </a:rPr>
              <a:t> </a:t>
            </a:r>
            <a:r>
              <a:rPr lang="ru-RU" sz="2700" dirty="0">
                <a:solidFill>
                  <a:schemeClr val="bg1"/>
                </a:solidFill>
                <a:latin typeface="Times New Roman" panose="02020603050405020304" pitchFamily="18" charset="0"/>
                <a:cs typeface="Times New Roman" panose="02020603050405020304" pitchFamily="18" charset="0"/>
              </a:rPr>
              <a:t>вважається</a:t>
            </a:r>
            <a:r>
              <a:rPr lang="ru-RU" sz="2700" dirty="0">
                <a:solidFill>
                  <a:schemeClr val="bg1"/>
                </a:solidFill>
                <a:latin typeface="Times New Roman" panose="02020603050405020304" pitchFamily="18" charset="0"/>
                <a:cs typeface="Times New Roman" panose="02020603050405020304" pitchFamily="18" charset="0"/>
              </a:rPr>
              <a:t> </a:t>
            </a:r>
            <a:r>
              <a:rPr lang="ru-RU" sz="2700" dirty="0">
                <a:solidFill>
                  <a:schemeClr val="bg1"/>
                </a:solidFill>
                <a:latin typeface="Times New Roman" panose="02020603050405020304" pitchFamily="18" charset="0"/>
                <a:cs typeface="Times New Roman" panose="02020603050405020304" pitchFamily="18" charset="0"/>
              </a:rPr>
              <a:t>досягнутою</a:t>
            </a:r>
            <a:r>
              <a:rPr lang="ru-RU" sz="2700" dirty="0">
                <a:solidFill>
                  <a:schemeClr val="bg1"/>
                </a:solidFill>
                <a:latin typeface="Times New Roman" panose="02020603050405020304" pitchFamily="18" charset="0"/>
                <a:cs typeface="Times New Roman" panose="02020603050405020304" pitchFamily="18" charset="0"/>
              </a:rPr>
              <a:t>, </a:t>
            </a:r>
            <a:r>
              <a:rPr lang="ru-RU" sz="2700" dirty="0">
                <a:solidFill>
                  <a:schemeClr val="bg1"/>
                </a:solidFill>
                <a:latin typeface="Times New Roman" panose="02020603050405020304" pitchFamily="18" charset="0"/>
                <a:cs typeface="Times New Roman" panose="02020603050405020304" pitchFamily="18" charset="0"/>
              </a:rPr>
              <a:t>якщо</a:t>
            </a:r>
            <a:r>
              <a:rPr lang="ru-RU" sz="2700" dirty="0">
                <a:solidFill>
                  <a:schemeClr val="bg1"/>
                </a:solidFill>
                <a:latin typeface="Times New Roman" panose="02020603050405020304" pitchFamily="18" charset="0"/>
                <a:cs typeface="Times New Roman" panose="02020603050405020304" pitchFamily="18" charset="0"/>
              </a:rPr>
              <a:t/>
            </a:r>
            <a:br>
              <a:rPr lang="ru-RU" sz="2700" dirty="0">
                <a:solidFill>
                  <a:schemeClr val="bg1"/>
                </a:solidFill>
                <a:latin typeface="Times New Roman" panose="02020603050405020304" pitchFamily="18" charset="0"/>
                <a:cs typeface="Times New Roman" panose="02020603050405020304" pitchFamily="18" charset="0"/>
              </a:rPr>
            </a:br>
            <a:r>
              <a:rPr lang="ru-RU" sz="2700" dirty="0">
                <a:solidFill>
                  <a:schemeClr val="bg1"/>
                </a:solidFill>
                <a:latin typeface="Times New Roman" panose="02020603050405020304" pitchFamily="18" charset="0"/>
                <a:cs typeface="Times New Roman" panose="02020603050405020304" pitchFamily="18" charset="0"/>
              </a:rPr>
              <a:t>виконано</a:t>
            </a:r>
            <a:r>
              <a:rPr lang="ru-RU" sz="2700" dirty="0">
                <a:solidFill>
                  <a:schemeClr val="bg1"/>
                </a:solidFill>
                <a:latin typeface="Times New Roman" panose="02020603050405020304" pitchFamily="18" charset="0"/>
                <a:cs typeface="Times New Roman" panose="02020603050405020304" pitchFamily="18" charset="0"/>
              </a:rPr>
              <a:t> </a:t>
            </a:r>
            <a:r>
              <a:rPr lang="ru-RU" sz="2700" dirty="0">
                <a:solidFill>
                  <a:schemeClr val="bg1"/>
                </a:solidFill>
                <a:latin typeface="Times New Roman" panose="02020603050405020304" pitchFamily="18" charset="0"/>
                <a:cs typeface="Times New Roman" panose="02020603050405020304" pitchFamily="18" charset="0"/>
              </a:rPr>
              <a:t>всі</a:t>
            </a:r>
            <a:r>
              <a:rPr lang="ru-RU" sz="2700" dirty="0">
                <a:solidFill>
                  <a:schemeClr val="bg1"/>
                </a:solidFill>
                <a:latin typeface="Times New Roman" panose="02020603050405020304" pitchFamily="18" charset="0"/>
                <a:cs typeface="Times New Roman" panose="02020603050405020304" pitchFamily="18" charset="0"/>
              </a:rPr>
              <a:t> </a:t>
            </a:r>
            <a:r>
              <a:rPr lang="ru-RU" sz="2700" dirty="0">
                <a:solidFill>
                  <a:schemeClr val="bg1"/>
                </a:solidFill>
                <a:latin typeface="Times New Roman" panose="02020603050405020304" pitchFamily="18" charset="0"/>
                <a:cs typeface="Times New Roman" panose="02020603050405020304" pitchFamily="18" charset="0"/>
              </a:rPr>
              <a:t>ці</a:t>
            </a:r>
            <a:r>
              <a:rPr lang="ru-RU" sz="2700" dirty="0">
                <a:solidFill>
                  <a:schemeClr val="bg1"/>
                </a:solidFill>
                <a:latin typeface="Times New Roman" panose="02020603050405020304" pitchFamily="18" charset="0"/>
                <a:cs typeface="Times New Roman" panose="02020603050405020304" pitchFamily="18" charset="0"/>
              </a:rPr>
              <a:t> </a:t>
            </a:r>
            <a:r>
              <a:rPr lang="ru-RU" sz="2700" dirty="0">
                <a:solidFill>
                  <a:schemeClr val="bg1"/>
                </a:solidFill>
                <a:latin typeface="Times New Roman" panose="02020603050405020304" pitchFamily="18" charset="0"/>
                <a:cs typeface="Times New Roman" panose="02020603050405020304" pitchFamily="18" charset="0"/>
              </a:rPr>
              <a:t>сім</a:t>
            </a:r>
            <a:r>
              <a:rPr lang="ru-RU" sz="2700" dirty="0">
                <a:solidFill>
                  <a:schemeClr val="bg1"/>
                </a:solidFill>
                <a:latin typeface="Times New Roman" panose="02020603050405020304" pitchFamily="18" charset="0"/>
                <a:cs typeface="Times New Roman" panose="02020603050405020304" pitchFamily="18" charset="0"/>
              </a:rPr>
              <a:t> правил, </a:t>
            </a:r>
            <a:r>
              <a:rPr lang="ru-RU" sz="2700" dirty="0">
                <a:solidFill>
                  <a:schemeClr val="bg1"/>
                </a:solidFill>
                <a:latin typeface="Times New Roman" panose="02020603050405020304" pitchFamily="18" charset="0"/>
                <a:cs typeface="Times New Roman" panose="02020603050405020304" pitchFamily="18" charset="0"/>
              </a:rPr>
              <a:t>тобто</a:t>
            </a:r>
            <a:r>
              <a:rPr lang="ru-RU" sz="2700" dirty="0">
                <a:solidFill>
                  <a:schemeClr val="bg1"/>
                </a:solidFill>
                <a:latin typeface="Times New Roman" panose="02020603050405020304" pitchFamily="18" charset="0"/>
                <a:cs typeface="Times New Roman" panose="02020603050405020304" pitchFamily="18" charset="0"/>
              </a:rPr>
              <a:t> </a:t>
            </a:r>
            <a:r>
              <a:rPr lang="ru-RU" sz="2700" dirty="0">
                <a:solidFill>
                  <a:schemeClr val="bg1"/>
                </a:solidFill>
                <a:latin typeface="Times New Roman" panose="02020603050405020304" pitchFamily="18" charset="0"/>
                <a:cs typeface="Times New Roman" panose="02020603050405020304" pitchFamily="18" charset="0"/>
              </a:rPr>
              <a:t>необхідний</a:t>
            </a:r>
            <a:r>
              <a:rPr lang="ru-RU" sz="2700" dirty="0">
                <a:solidFill>
                  <a:schemeClr val="bg1"/>
                </a:solidFill>
                <a:latin typeface="Times New Roman" panose="02020603050405020304" pitchFamily="18" charset="0"/>
                <a:cs typeface="Times New Roman" panose="02020603050405020304" pitchFamily="18" charset="0"/>
              </a:rPr>
              <a:t> товар </a:t>
            </a:r>
            <a:r>
              <a:rPr lang="ru-RU" sz="2700" dirty="0">
                <a:solidFill>
                  <a:schemeClr val="bg1"/>
                </a:solidFill>
                <a:latin typeface="Times New Roman" panose="02020603050405020304" pitchFamily="18" charset="0"/>
                <a:cs typeface="Times New Roman" panose="02020603050405020304" pitchFamily="18" charset="0"/>
              </a:rPr>
              <a:t>необхідної</a:t>
            </a:r>
            <a:r>
              <a:rPr lang="ru-RU" sz="2700" dirty="0">
                <a:solidFill>
                  <a:schemeClr val="bg1"/>
                </a:solidFill>
                <a:latin typeface="Times New Roman" panose="02020603050405020304" pitchFamily="18" charset="0"/>
                <a:cs typeface="Times New Roman" panose="02020603050405020304" pitchFamily="18" charset="0"/>
              </a:rPr>
              <a:t/>
            </a:r>
            <a:br>
              <a:rPr lang="ru-RU" sz="2700" dirty="0">
                <a:solidFill>
                  <a:schemeClr val="bg1"/>
                </a:solidFill>
                <a:latin typeface="Times New Roman" panose="02020603050405020304" pitchFamily="18" charset="0"/>
                <a:cs typeface="Times New Roman" panose="02020603050405020304" pitchFamily="18" charset="0"/>
              </a:rPr>
            </a:br>
            <a:r>
              <a:rPr lang="ru-RU" sz="2700" dirty="0">
                <a:solidFill>
                  <a:schemeClr val="bg1"/>
                </a:solidFill>
                <a:latin typeface="Times New Roman" panose="02020603050405020304" pitchFamily="18" charset="0"/>
                <a:cs typeface="Times New Roman" panose="02020603050405020304" pitchFamily="18" charset="0"/>
              </a:rPr>
              <a:t>якості</a:t>
            </a:r>
            <a:r>
              <a:rPr lang="ru-RU" sz="2700" dirty="0">
                <a:solidFill>
                  <a:schemeClr val="bg1"/>
                </a:solidFill>
                <a:latin typeface="Times New Roman" panose="02020603050405020304" pitchFamily="18" charset="0"/>
                <a:cs typeface="Times New Roman" panose="02020603050405020304" pitchFamily="18" charset="0"/>
              </a:rPr>
              <a:t> в </a:t>
            </a:r>
            <a:r>
              <a:rPr lang="ru-RU" sz="2700" dirty="0">
                <a:solidFill>
                  <a:schemeClr val="bg1"/>
                </a:solidFill>
                <a:latin typeface="Times New Roman" panose="02020603050405020304" pitchFamily="18" charset="0"/>
                <a:cs typeface="Times New Roman" panose="02020603050405020304" pitchFamily="18" charset="0"/>
              </a:rPr>
              <a:t>необхідній</a:t>
            </a:r>
            <a:r>
              <a:rPr lang="ru-RU" sz="2700" dirty="0">
                <a:solidFill>
                  <a:schemeClr val="bg1"/>
                </a:solidFill>
                <a:latin typeface="Times New Roman" panose="02020603050405020304" pitchFamily="18" charset="0"/>
                <a:cs typeface="Times New Roman" panose="02020603050405020304" pitchFamily="18" charset="0"/>
              </a:rPr>
              <a:t> </a:t>
            </a:r>
            <a:r>
              <a:rPr lang="ru-RU" sz="2700" dirty="0">
                <a:solidFill>
                  <a:schemeClr val="bg1"/>
                </a:solidFill>
                <a:latin typeface="Times New Roman" panose="02020603050405020304" pitchFamily="18" charset="0"/>
                <a:cs typeface="Times New Roman" panose="02020603050405020304" pitchFamily="18" charset="0"/>
              </a:rPr>
              <a:t>кількості</a:t>
            </a:r>
            <a:r>
              <a:rPr lang="ru-RU" sz="2700" dirty="0">
                <a:solidFill>
                  <a:schemeClr val="bg1"/>
                </a:solidFill>
                <a:latin typeface="Times New Roman" panose="02020603050405020304" pitchFamily="18" charset="0"/>
                <a:cs typeface="Times New Roman" panose="02020603050405020304" pitchFamily="18" charset="0"/>
              </a:rPr>
              <a:t> доставлено </a:t>
            </a:r>
            <a:r>
              <a:rPr lang="ru-RU" sz="2700" dirty="0">
                <a:solidFill>
                  <a:schemeClr val="bg1"/>
                </a:solidFill>
                <a:latin typeface="Times New Roman" panose="02020603050405020304" pitchFamily="18" charset="0"/>
                <a:cs typeface="Times New Roman" panose="02020603050405020304" pitchFamily="18" charset="0"/>
              </a:rPr>
              <a:t>необхідному</a:t>
            </a:r>
            <a:r>
              <a:rPr lang="ru-RU" sz="2700" dirty="0">
                <a:solidFill>
                  <a:schemeClr val="bg1"/>
                </a:solidFill>
                <a:latin typeface="Times New Roman" panose="02020603050405020304" pitchFamily="18" charset="0"/>
                <a:cs typeface="Times New Roman" panose="02020603050405020304" pitchFamily="18" charset="0"/>
              </a:rPr>
              <a:t> </a:t>
            </a:r>
            <a:r>
              <a:rPr lang="ru-RU" sz="2700" dirty="0">
                <a:solidFill>
                  <a:schemeClr val="bg1"/>
                </a:solidFill>
                <a:latin typeface="Times New Roman" panose="02020603050405020304" pitchFamily="18" charset="0"/>
                <a:cs typeface="Times New Roman" panose="02020603050405020304" pitchFamily="18" charset="0"/>
              </a:rPr>
              <a:t>споживачу</a:t>
            </a:r>
            <a:r>
              <a:rPr lang="ru-RU" sz="2700" dirty="0">
                <a:solidFill>
                  <a:schemeClr val="bg1"/>
                </a:solidFill>
                <a:latin typeface="Times New Roman" panose="02020603050405020304" pitchFamily="18" charset="0"/>
                <a:cs typeface="Times New Roman" panose="02020603050405020304" pitchFamily="18" charset="0"/>
              </a:rPr>
              <a:t> в </a:t>
            </a:r>
            <a:r>
              <a:rPr lang="ru-RU" sz="2700" dirty="0">
                <a:solidFill>
                  <a:schemeClr val="bg1"/>
                </a:solidFill>
                <a:latin typeface="Times New Roman" panose="02020603050405020304" pitchFamily="18" charset="0"/>
                <a:cs typeface="Times New Roman" panose="02020603050405020304" pitchFamily="18" charset="0"/>
              </a:rPr>
              <a:t>потрібний</a:t>
            </a:r>
            <a:r>
              <a:rPr lang="ru-RU" sz="2700" dirty="0">
                <a:solidFill>
                  <a:schemeClr val="bg1"/>
                </a:solidFill>
                <a:latin typeface="Times New Roman" panose="02020603050405020304" pitchFamily="18" charset="0"/>
                <a:cs typeface="Times New Roman" panose="02020603050405020304" pitchFamily="18" charset="0"/>
              </a:rPr>
              <a:t> час у </a:t>
            </a:r>
            <a:r>
              <a:rPr lang="ru-RU" sz="2700" dirty="0">
                <a:solidFill>
                  <a:schemeClr val="bg1"/>
                </a:solidFill>
                <a:latin typeface="Times New Roman" panose="02020603050405020304" pitchFamily="18" charset="0"/>
                <a:cs typeface="Times New Roman" panose="02020603050405020304" pitchFamily="18" charset="0"/>
              </a:rPr>
              <a:t>певне</a:t>
            </a:r>
            <a:r>
              <a:rPr lang="ru-RU" sz="2700" dirty="0">
                <a:solidFill>
                  <a:schemeClr val="bg1"/>
                </a:solidFill>
                <a:latin typeface="Times New Roman" panose="02020603050405020304" pitchFamily="18" charset="0"/>
                <a:cs typeface="Times New Roman" panose="02020603050405020304" pitchFamily="18" charset="0"/>
              </a:rPr>
              <a:t> </a:t>
            </a:r>
            <a:r>
              <a:rPr lang="ru-RU" sz="2700" dirty="0">
                <a:solidFill>
                  <a:schemeClr val="bg1"/>
                </a:solidFill>
                <a:latin typeface="Times New Roman" panose="02020603050405020304" pitchFamily="18" charset="0"/>
                <a:cs typeface="Times New Roman" panose="02020603050405020304" pitchFamily="18" charset="0"/>
              </a:rPr>
              <a:t>місце</a:t>
            </a:r>
            <a:r>
              <a:rPr lang="ru-RU" sz="2700" dirty="0">
                <a:solidFill>
                  <a:schemeClr val="bg1"/>
                </a:solidFill>
                <a:latin typeface="Times New Roman" panose="02020603050405020304" pitchFamily="18" charset="0"/>
                <a:cs typeface="Times New Roman" panose="02020603050405020304" pitchFamily="18" charset="0"/>
              </a:rPr>
              <a:t> з </a:t>
            </a:r>
            <a:r>
              <a:rPr lang="ru-RU" sz="2700" dirty="0">
                <a:solidFill>
                  <a:schemeClr val="bg1"/>
                </a:solidFill>
                <a:latin typeface="Times New Roman" panose="02020603050405020304" pitchFamily="18" charset="0"/>
                <a:cs typeface="Times New Roman" panose="02020603050405020304" pitchFamily="18" charset="0"/>
              </a:rPr>
              <a:t>мінімальними</a:t>
            </a:r>
            <a:r>
              <a:rPr lang="ru-RU" sz="2700" dirty="0">
                <a:solidFill>
                  <a:schemeClr val="bg1"/>
                </a:solidFill>
                <a:latin typeface="Times New Roman" panose="02020603050405020304" pitchFamily="18" charset="0"/>
                <a:cs typeface="Times New Roman" panose="02020603050405020304" pitchFamily="18" charset="0"/>
              </a:rPr>
              <a:t> </a:t>
            </a:r>
            <a:r>
              <a:rPr lang="ru-RU" sz="2700" dirty="0">
                <a:solidFill>
                  <a:schemeClr val="bg1"/>
                </a:solidFill>
                <a:latin typeface="Times New Roman" panose="02020603050405020304" pitchFamily="18" charset="0"/>
                <a:cs typeface="Times New Roman" panose="02020603050405020304" pitchFamily="18" charset="0"/>
              </a:rPr>
              <a:t>витратами</a:t>
            </a:r>
            <a:r>
              <a:rPr lang="ru-RU" sz="2700" b="1" i="1" dirty="0">
                <a:solidFill>
                  <a:schemeClr val="bg1"/>
                </a:solidFill>
                <a:latin typeface="Times New Roman" panose="02020603050405020304" pitchFamily="18" charset="0"/>
                <a:cs typeface="Times New Roman" panose="02020603050405020304" pitchFamily="18" charset="0"/>
              </a:rPr>
              <a:t>. </a:t>
            </a:r>
            <a:r>
              <a:rPr lang="ru-RU" sz="2700" b="1" i="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r>
            <a:br>
              <a:rPr lang="ru-RU" sz="2700" b="1" i="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br>
            <a:r>
              <a:rPr lang="ru-RU" sz="2700" b="1" i="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r>
            <a:br>
              <a:rPr lang="ru-RU" sz="2700" b="1" i="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br>
            <a:r>
              <a:rPr lang="en-US" sz="2700" b="1" i="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a:t>
            </a:r>
            <a:r>
              <a:rPr lang="uk-UA" sz="2700" b="1" i="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ім</a:t>
            </a:r>
            <a:r>
              <a:rPr lang="ru-RU" sz="2700" b="1" i="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правил </a:t>
            </a:r>
            <a:r>
              <a:rPr lang="ru-RU" sz="2700" b="1" i="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логістики</a:t>
            </a:r>
            <a:r>
              <a:rPr lang="ru-RU" sz="2700" b="1" i="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(7</a:t>
            </a:r>
            <a:r>
              <a:rPr lang="en-US" sz="2700" b="1" i="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R-S)</a:t>
            </a:r>
            <a:r>
              <a:rPr lang="uk-UA" sz="2700" b="1" i="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t>
            </a:r>
            <a:br>
              <a:rPr lang="uk-UA" sz="2700" b="1" i="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br>
            <a:r>
              <a:rPr lang="uk-UA" sz="2700" b="1" dirty="0">
                <a:solidFill>
                  <a:schemeClr val="bg1"/>
                </a:solidFill>
                <a:latin typeface="Times New Roman" panose="02020603050405020304" pitchFamily="18" charset="0"/>
                <a:cs typeface="Times New Roman" panose="02020603050405020304" pitchFamily="18" charset="0"/>
              </a:rPr>
              <a:t>* </a:t>
            </a:r>
            <a:r>
              <a:rPr lang="uk-UA" sz="2700" dirty="0">
                <a:solidFill>
                  <a:schemeClr val="bg1"/>
                </a:solidFill>
                <a:latin typeface="Times New Roman" panose="02020603050405020304" pitchFamily="18" charset="0"/>
                <a:cs typeface="Times New Roman" panose="02020603050405020304" pitchFamily="18" charset="0"/>
              </a:rPr>
              <a:t>ВАНТАЖ — необхідний товар;</a:t>
            </a:r>
            <a:br>
              <a:rPr lang="uk-UA" sz="2700" dirty="0">
                <a:solidFill>
                  <a:schemeClr val="bg1"/>
                </a:solidFill>
                <a:latin typeface="Times New Roman" panose="02020603050405020304" pitchFamily="18" charset="0"/>
                <a:cs typeface="Times New Roman" panose="02020603050405020304" pitchFamily="18" charset="0"/>
              </a:rPr>
            </a:br>
            <a:r>
              <a:rPr lang="uk-UA" sz="2700" dirty="0">
                <a:solidFill>
                  <a:schemeClr val="bg1"/>
                </a:solidFill>
                <a:latin typeface="Times New Roman" panose="02020603050405020304" pitchFamily="18" charset="0"/>
                <a:cs typeface="Times New Roman" panose="02020603050405020304" pitchFamily="18" charset="0"/>
              </a:rPr>
              <a:t>* ЯКІСТЬ — необхідної якості;</a:t>
            </a:r>
            <a:br>
              <a:rPr lang="uk-UA" sz="2700" dirty="0">
                <a:solidFill>
                  <a:schemeClr val="bg1"/>
                </a:solidFill>
                <a:latin typeface="Times New Roman" panose="02020603050405020304" pitchFamily="18" charset="0"/>
                <a:cs typeface="Times New Roman" panose="02020603050405020304" pitchFamily="18" charset="0"/>
              </a:rPr>
            </a:br>
            <a:r>
              <a:rPr lang="uk-UA" sz="2700" dirty="0">
                <a:solidFill>
                  <a:schemeClr val="bg1"/>
                </a:solidFill>
                <a:latin typeface="Times New Roman" panose="02020603050405020304" pitchFamily="18" charset="0"/>
                <a:cs typeface="Times New Roman" panose="02020603050405020304" pitchFamily="18" charset="0"/>
              </a:rPr>
              <a:t>* КІЛЬКІСТЬ — у необхідній кількості;</a:t>
            </a:r>
            <a:br>
              <a:rPr lang="uk-UA" sz="2700" dirty="0">
                <a:solidFill>
                  <a:schemeClr val="bg1"/>
                </a:solidFill>
                <a:latin typeface="Times New Roman" panose="02020603050405020304" pitchFamily="18" charset="0"/>
                <a:cs typeface="Times New Roman" panose="02020603050405020304" pitchFamily="18" charset="0"/>
              </a:rPr>
            </a:br>
            <a:r>
              <a:rPr lang="uk-UA" sz="2700" dirty="0">
                <a:solidFill>
                  <a:schemeClr val="bg1"/>
                </a:solidFill>
                <a:latin typeface="Times New Roman" panose="02020603050405020304" pitchFamily="18" charset="0"/>
                <a:cs typeface="Times New Roman" panose="02020603050405020304" pitchFamily="18" charset="0"/>
              </a:rPr>
              <a:t>* СПОЖИВАЧ — необхідному споживачу;</a:t>
            </a:r>
            <a:br>
              <a:rPr lang="uk-UA" sz="2700" dirty="0">
                <a:solidFill>
                  <a:schemeClr val="bg1"/>
                </a:solidFill>
                <a:latin typeface="Times New Roman" panose="02020603050405020304" pitchFamily="18" charset="0"/>
                <a:cs typeface="Times New Roman" panose="02020603050405020304" pitchFamily="18" charset="0"/>
              </a:rPr>
            </a:br>
            <a:r>
              <a:rPr lang="uk-UA" sz="2700" dirty="0">
                <a:solidFill>
                  <a:schemeClr val="bg1"/>
                </a:solidFill>
                <a:latin typeface="Times New Roman" panose="02020603050405020304" pitchFamily="18" charset="0"/>
                <a:cs typeface="Times New Roman" panose="02020603050405020304" pitchFamily="18" charset="0"/>
              </a:rPr>
              <a:t>* ЧАС — у потрібний час;</a:t>
            </a:r>
            <a:br>
              <a:rPr lang="uk-UA" sz="2700" dirty="0">
                <a:solidFill>
                  <a:schemeClr val="bg1"/>
                </a:solidFill>
                <a:latin typeface="Times New Roman" panose="02020603050405020304" pitchFamily="18" charset="0"/>
                <a:cs typeface="Times New Roman" panose="02020603050405020304" pitchFamily="18" charset="0"/>
              </a:rPr>
            </a:br>
            <a:r>
              <a:rPr lang="uk-UA" sz="2700" dirty="0">
                <a:solidFill>
                  <a:schemeClr val="bg1"/>
                </a:solidFill>
                <a:latin typeface="Times New Roman" panose="02020603050405020304" pitchFamily="18" charset="0"/>
                <a:cs typeface="Times New Roman" panose="02020603050405020304" pitchFamily="18" charset="0"/>
              </a:rPr>
              <a:t>* МІСЦЕ — у певне місце;</a:t>
            </a:r>
            <a:br>
              <a:rPr lang="uk-UA" sz="2700" dirty="0">
                <a:solidFill>
                  <a:schemeClr val="bg1"/>
                </a:solidFill>
                <a:latin typeface="Times New Roman" panose="02020603050405020304" pitchFamily="18" charset="0"/>
                <a:cs typeface="Times New Roman" panose="02020603050405020304" pitchFamily="18" charset="0"/>
              </a:rPr>
            </a:br>
            <a:r>
              <a:rPr lang="uk-UA" sz="2700" dirty="0">
                <a:solidFill>
                  <a:schemeClr val="bg1"/>
                </a:solidFill>
                <a:latin typeface="Times New Roman" panose="02020603050405020304" pitchFamily="18" charset="0"/>
                <a:cs typeface="Times New Roman" panose="02020603050405020304" pitchFamily="18" charset="0"/>
              </a:rPr>
              <a:t>* ВИТРАТИ — з мінімальними витратами.</a:t>
            </a:r>
            <a:r>
              <a:rPr lang="en-US" sz="2700" b="1" i="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r>
            <a:br>
              <a:rPr lang="en-US" sz="2700" b="1" i="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br>
            <a:r>
              <a:rPr lang="uk-UA" sz="2000" b="1" i="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br>
              <a:rPr lang="uk-UA" sz="2000" b="1" i="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br>
            <a:r>
              <a:rPr lang="uk-UA" sz="2000" b="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br>
              <a:rPr lang="uk-UA" sz="2000" b="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br>
            <a:r>
              <a:rPr lang="uk-UA" sz="2000" dirty="0">
                <a:solidFill>
                  <a:schemeClr val="bg1"/>
                </a:solidFill>
              </a:rPr>
              <a:t/>
            </a:r>
            <a:br>
              <a:rPr lang="uk-UA" sz="2000" dirty="0">
                <a:solidFill>
                  <a:schemeClr val="bg1"/>
                </a:solidFill>
              </a:rPr>
            </a:br>
            <a:r>
              <a:rPr lang="uk-UA" sz="1800" i="1" dirty="0"/>
              <a:t/>
            </a:r>
            <a:br>
              <a:rPr lang="uk-UA" sz="1800" i="1" dirty="0"/>
            </a:br>
            <a:r>
              <a:rPr lang="uk-UA" sz="1800" b="1" i="1" dirty="0"/>
              <a:t/>
            </a:r>
            <a:br>
              <a:rPr lang="uk-UA" sz="1800" b="1" i="1" dirty="0"/>
            </a:br>
            <a:r>
              <a:rPr lang="uk-UA" dirty="0"/>
              <a:t/>
            </a:r>
            <a:br>
              <a:rPr lang="uk-UA" dirty="0"/>
            </a:br>
            <a:endParaRPr lang="ru-RU" sz="2700" dirty="0">
              <a:solidFill>
                <a:schemeClr val="bg1"/>
              </a:solidFill>
            </a:endParaRPr>
          </a:p>
        </p:txBody>
      </p:sp>
    </p:spTree>
    <p:extLst>
      <p:ext uri="{BB962C8B-B14F-4D97-AF65-F5344CB8AC3E}">
        <p14:creationId xmlns:p14="http://schemas.microsoft.com/office/powerpoint/2010/main" val="96964216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Іон">
  <a:themeElements>
    <a:clrScheme name="Іон">
      <a:dk1>
        <a:sysClr val="windowText" lastClr="000000"/>
      </a:dk1>
      <a:lt1>
        <a:sysClr val="window" lastClr="FFFFFF"/>
      </a:lt1>
      <a:dk2>
        <a:srgbClr val="0E5580"/>
      </a:dk2>
      <a:lt2>
        <a:srgbClr val="EBEBEB"/>
      </a:lt2>
      <a:accent1>
        <a:srgbClr val="ACD433"/>
      </a:accent1>
      <a:accent2>
        <a:srgbClr val="E6C133"/>
      </a:accent2>
      <a:accent3>
        <a:srgbClr val="EF7A24"/>
      </a:accent3>
      <a:accent4>
        <a:srgbClr val="5AA0F5"/>
      </a:accent4>
      <a:accent5>
        <a:srgbClr val="75CEEC"/>
      </a:accent5>
      <a:accent6>
        <a:srgbClr val="65D6A0"/>
      </a:accent6>
      <a:hlink>
        <a:srgbClr val="C4E46E"/>
      </a:hlink>
      <a:folHlink>
        <a:srgbClr val="BDE0FB"/>
      </a:folHlink>
    </a:clrScheme>
    <a:fontScheme name="Іон">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Іон">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2000"/>
                <a:hueMod val="96000"/>
                <a:satMod val="128000"/>
                <a:lumMod val="114000"/>
              </a:schemeClr>
            </a:gs>
            <a:gs pos="100000">
              <a:schemeClr val="phClr">
                <a:tint val="100000"/>
                <a:shade val="62000"/>
                <a:hueMod val="100000"/>
                <a:satMod val="134000"/>
                <a:lumMod val="56000"/>
              </a:schemeClr>
            </a:gs>
          </a:gsLst>
          <a:path path="circle">
            <a:fillToRect l="45000" t="65000" r="125000" b="100000"/>
          </a:path>
        </a:gradFill>
        <a:blipFill rotWithShape="1">
          <a:blip xmlns:r="http://schemas.openxmlformats.org/officeDocument/2006/relationships" r:embed="rId1">
            <a:duotone>
              <a:schemeClr val="phClr">
                <a:shade val="62000"/>
                <a:hueMod val="108000"/>
                <a:satMod val="164000"/>
                <a:lumMod val="69000"/>
              </a:schemeClr>
              <a:schemeClr val="phClr">
                <a:tint val="96000"/>
                <a:hueMod val="90000"/>
                <a:satMod val="130000"/>
                <a:lumMod val="134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BACC050B-8757-4460-95D8-E37B46A6B421}"/>
    </a:ext>
  </a:extLst>
</a:theme>
</file>

<file path=docProps/app.xml><?xml version="1.0" encoding="utf-8"?>
<Properties xmlns="http://schemas.openxmlformats.org/officeDocument/2006/extended-properties" xmlns:vt="http://schemas.openxmlformats.org/officeDocument/2006/docPropsVTypes">
  <Template>Ion</Template>
  <TotalTime>4503</TotalTime>
  <Words>727</Words>
  <Application>Microsoft Office PowerPoint</Application>
  <PresentationFormat>Екран (4:3)</PresentationFormat>
  <Paragraphs>49</Paragraphs>
  <Slides>13</Slides>
  <Notes>0</Notes>
  <HiddenSlides>0</HiddenSlides>
  <MMClips>0</MMClips>
  <ScaleCrop>false</ScaleCrop>
  <HeadingPairs>
    <vt:vector size="6" baseType="variant">
      <vt:variant>
        <vt:lpstr>Використані шрифти</vt:lpstr>
      </vt:variant>
      <vt:variant>
        <vt:i4>9</vt:i4>
      </vt:variant>
      <vt:variant>
        <vt:lpstr>Тема</vt:lpstr>
      </vt:variant>
      <vt:variant>
        <vt:i4>1</vt:i4>
      </vt:variant>
      <vt:variant>
        <vt:lpstr>Заголовки слайдів</vt:lpstr>
      </vt:variant>
      <vt:variant>
        <vt:i4>13</vt:i4>
      </vt:variant>
    </vt:vector>
  </HeadingPairs>
  <TitlesOfParts>
    <vt:vector size="23" baseType="lpstr">
      <vt:lpstr>Arial</vt:lpstr>
      <vt:lpstr>Calibri</vt:lpstr>
      <vt:lpstr>Century Gothic</vt:lpstr>
      <vt:lpstr>Klee One</vt:lpstr>
      <vt:lpstr>Segoe UI Black</vt:lpstr>
      <vt:lpstr>Symbol</vt:lpstr>
      <vt:lpstr>Times New Roman</vt:lpstr>
      <vt:lpstr>Times New Roman,Italic</vt:lpstr>
      <vt:lpstr>Wingdings 3</vt:lpstr>
      <vt:lpstr>Іон</vt:lpstr>
      <vt:lpstr>    ЛОГІСТИКА      Викладач: Володимир Георгійович Виговський</vt:lpstr>
      <vt:lpstr>Логістика – інструмент ринкової економіки  Логістика походить від грецького слова “logisticе”, що означає майстерність розраховувати, міркувати.    Основоположником перших наукових праць з логістики вважають французького генерала військового теоретика початку 19 ст. Антуана Анрі Джоміні (1779-1869).  У своїй праці "Трактат про мистецтво воєн" (1837) він визначав логістику як практичне мистецтво управління,  перевезення, планування, організації постачання військ і  тилове забезпечення фронту, успіх якого зумовлений ступенем взаємодії різноманітних причетних до руху підрозділів </vt:lpstr>
      <vt:lpstr>В Україні термін "логістика" вперше використав видатний український економіст-математик Є. Слуцький у контексті розгляду праксеології у праці "Етюд до проблеми побудови формально-праксеологічних засад економіки" (1926), підкреслюючи, що логістика стосується логіки такою мірою, як праксеологія – формальної економіки. Саме із середини 50-х років (період ― класичної логістики) поняття логістики увійшло в економічну термінологію США у значенні логістики підприємства. Вперше можливість використання положень військової логістики в економіці обґрунтував у 1951 р. співробітник “RAND Corporation”, фахівець у сфері системного аналізу О. Моргенштерн, заявивши, що “…існує повна схожість між управлінням забезпеченням військ і управління матеріальними ресурсами у промисловості”</vt:lpstr>
      <vt:lpstr>Презентація PowerPoint</vt:lpstr>
      <vt:lpstr>Логістика – це планування, управління, контроль і регулювання руху матеріальних і пов’язаних із ними інформаційних потоків в просторі і часі починаючи від їх первинного джерела і закінчуючи місцем їх кінцевого споживання.  Метою логістики є оптимізація циклу відтворення шляхом комплексного, орієнтованого на потребу, формування матеріального та інформаційного потоку у виробництві та розподілу продукції.  Об'єкт логістики — матеріальні і відповідні їм фінансові й інформаційні потоки.  Матеріальний потік – це продукція (у формі вантажів, деталей, товарно-матеріальних цінностей), яка розглядається в процесі виконання над нею різних логістичних (транспортування, складування, зберігання тощо) і (або) технологічних (механічна обробка, збирання тощо) операцій і віднесена до певного часового інтервалу  Фінансовий потік в логістиці – це спрямований рух фінансових засобів, необхідних для забезпечення ефективного руху визначеного матеріального потоку, які циркулюють як в логістичній системі, так і за її межами (за умови їх прив’язки до цієї системи).   Логістичні операції – це будь-які операції, які здійснюються з речовими предметами і продуктами праці в сферах виробництва та обігу, за виключенням технологічних операцій, пов’язаних із виробництвом матеріальних благ.         </vt:lpstr>
      <vt:lpstr>Таблиця 1. Підходи до визначення логістики</vt:lpstr>
      <vt:lpstr>                Рис. 1. Етапи розвитку логістики</vt:lpstr>
      <vt:lpstr>Перший етап – 60-ті рр., характеризується застосуванням логістичного підходу в сфері товарообігу, внаслідок чого в єдину систему інтегруються складське господарство і транспорт. При цьому відбувається об’єднання таких завдань розподілу як оптимізація частоти і розміру партій товару, що постачається; оптимізація розміщення і функціонування складів; оптимізація транспортних маршрутів і графіків тощо. Дана система діє за принципом безпосереднього реагування на щоденне коливання попиту та збої у процесі розподілу продукції. Основними показниками результативності роботи виступає частка затрат на транспортування та інші операції з розподілу продукції у загальній сумі виручки від продажу. Другий етап – 80-ті рр. В цей період в систему логістики підприємств включається планування виробничого процесу, завдяки чому виникла можливість скоротити запаси готової продукції; підвищити якість обслуговування покупців за рахунок своєчасного виконання та обробки замовлень; покращити можливість використання устаткування. Роботу системи логістики, при цьому, оцінюють виходячи із зіставлення даних кошторису і реальних витрат.  Третій етап – відбувається в даний час. На цьому етапі здійснюється повне об’єднання всіх учасників процесів постачання, виробництва і розподілу в єдину логістичну систему. До додаткових функцій логістичних систем на даному етапі відносять: доставку сировини на підприємство, прогнозування збуту, виробниче планування, управління запасами сировини та незавершеного виробництва, проектування систем логістики тощо.  Таким чином, розвиток логістики відбувався завдяки її інтеграційним можливостям. Об’єднуючи можливості всіх учасників системи логістика дозволяє досягнути максимального сукупного економічного ефекту який перевищує суму ефектів, які б отримав кожен із учасників товароруху діючи порізно.                 </vt:lpstr>
      <vt:lpstr> Мета логістичної діяльності вважається досягнутою, якщо виконано всі ці сім правил, тобто необхідний товар необхідної якості в необхідній кількості доставлено необхідному споживачу в потрібний час у певне місце з мінімальними витратами.   Cім правил логістики (7R-S): * ВАНТАЖ — необхідний товар; * ЯКІСТЬ — необхідної якості; * КІЛЬКІСТЬ — у необхідній кількості; * СПОЖИВАЧ — необхідному споживачу; * ЧАС — у потрібний час; * МІСЦЕ — у певне місце; * ВИТРАТИ — з мінімальними витратами.         </vt:lpstr>
      <vt:lpstr>Таблиця 2. Функції логістики</vt:lpstr>
      <vt:lpstr> ФУНКЦІОНАЛЬНІ ОБЛАСТІ ЛОГІСТИКИ: 1) закупівельна логістика; 2) виробнича логістика; 3) збутова (маркетингова, чи розподільна логістику); 4) виділяють також і транспортну логістику, що у сутності є складовою частиною кожного з трьох видів логістики; 5) інформаційна логістика.          </vt:lpstr>
      <vt:lpstr>4. Рівні формування логістики 1. Для систем логістики першого рівня характерна робота компанії на основі виконання змінно-добових планових завдань, форма управління логістичними операціями найменш досконала. Область дії логістичної системи звичайно охоплює організацію зберігання готової продукції, що відправляє з підприємства, і її транспортування.  2. Для компаній, що мають логістичні системи другого рівня, характерне управління потоком вироблених підприємствами товарів від останнього пункту виробничої лінії до кінцевого споживача.  3. Системи логістики третього рівня контролюють логістичні операції від закупівлі сировини до обслуговування кінцевого споживача продукції. До додаткових функцій таких систем ставляться: доставка сировини на підприємство, прогнозування збуту, виробниче планування, видобуток або закупівля сировини,, управління запасами сировини або незавершеного виробництва, проектування систем логістики.  4. Логістичні системи четвертого рівня одержали поширення в другій половині 1990-х років. Сфера логістичних операцій тут в основному аналогічна тієї, що характерно для систем логістики третього рівня, але з одним важливим виключенням. Такі компанії інтегрують процеси планування й контролю операцій логістики з операціями маркетингу, збуту, виробництва й фінансів.        </vt:lpstr>
      <vt:lpstr>5. Логістика як фактор підвищення конкурентоспроможності підприємства   Серед основних складових економічного ефекту, від використання логістики в сфері виробництва та обігу найвагомішими є:  • зменшення запасів на всьому шляху руху матеріального потоку;  • скорочення часу проходження товарів по логістичному ланцюгу;  • зменшення витрат на транспортування;  • зменшення затрат ручної праці і, відповідно, витрат на операції з вантажем.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Виговський Володимир Георгійович</dc:creator>
  <cp:lastModifiedBy>admin</cp:lastModifiedBy>
  <cp:revision>48</cp:revision>
  <dcterms:created xsi:type="dcterms:W3CDTF">2020-09-21T06:29:33Z</dcterms:created>
  <dcterms:modified xsi:type="dcterms:W3CDTF">2024-09-01T18:24:39Z</dcterms:modified>
</cp:coreProperties>
</file>