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2" r:id="rId1"/>
  </p:sldMasterIdLst>
  <p:sldIdLst>
    <p:sldId id="256" r:id="rId2"/>
    <p:sldId id="257" r:id="rId3"/>
    <p:sldId id="265" r:id="rId4"/>
    <p:sldId id="266" r:id="rId5"/>
    <p:sldId id="261" r:id="rId6"/>
    <p:sldId id="260" r:id="rId7"/>
    <p:sldId id="258" r:id="rId8"/>
    <p:sldId id="267" r:id="rId9"/>
    <p:sldId id="262" r:id="rId10"/>
    <p:sldId id="263" r:id="rId11"/>
    <p:sldId id="264" r:id="rId12"/>
    <p:sldId id="269"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5" autoAdjust="0"/>
    <p:restoredTop sz="94637" autoAdjust="0"/>
  </p:normalViewPr>
  <p:slideViewPr>
    <p:cSldViewPr>
      <p:cViewPr varScale="1">
        <p:scale>
          <a:sx n="100" d="100"/>
          <a:sy n="100" d="100"/>
        </p:scale>
        <p:origin x="1147"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950991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955736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a:t>Клацніть, щоб редагувати стиль зразка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313610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uk-UA"/>
              <a:t>Клацніть, щоб редагувати стиль зразка заголовка</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491119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978609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616862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862556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697350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459298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837342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04315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32843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843424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7" name="Date Placeholder 2"/>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35796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403921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7" name="Date Placeholder 4"/>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950978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9/1/2024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173039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EAF463A-BC7C-46EE-9F1E-7F377CCA4891}" type="datetimeFigureOut">
              <a:rPr lang="en-US" smtClean="0"/>
              <a:pPr/>
              <a:t>9/1/2024</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532110753"/>
      </p:ext>
    </p:extLst>
  </p:cSld>
  <p:clrMap bg1="dk1" tx1="lt1" bg2="dk2" tx2="lt2" accent1="accent1" accent2="accent2" accent3="accent3" accent4="accent4" accent5="accent5" accent6="accent6" hlink="hlink" folHlink="folHlink"/>
  <p:sldLayoutIdLst>
    <p:sldLayoutId id="2147484013"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 id="2147484024" r:id="rId12"/>
    <p:sldLayoutId id="2147484025" r:id="rId13"/>
    <p:sldLayoutId id="2147484026" r:id="rId14"/>
    <p:sldLayoutId id="2147484027" r:id="rId15"/>
    <p:sldLayoutId id="2147484028" r:id="rId16"/>
    <p:sldLayoutId id="214748402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41000">
              <a:schemeClr val="bg2">
                <a:tint val="96000"/>
                <a:shade val="100000"/>
                <a:hueMod val="270000"/>
                <a:satMod val="200000"/>
                <a:lumMod val="128000"/>
              </a:schemeClr>
            </a:gs>
            <a:gs pos="17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6019800"/>
          </a:xfrm>
          <a:solidFill>
            <a:schemeClr val="accent4">
              <a:lumMod val="75000"/>
              <a:alpha val="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ru-RU" sz="2800" b="1" dirty="0">
                <a:solidFill>
                  <a:schemeClr val="bg1"/>
                </a:solidFill>
              </a:rPr>
              <a:t/>
            </a:r>
            <a:br>
              <a:rPr lang="ru-RU" sz="2800" b="1" dirty="0">
                <a:solidFill>
                  <a:schemeClr val="bg1"/>
                </a:solidFill>
              </a:rPr>
            </a:br>
            <a:r>
              <a:rPr lang="ru-RU" sz="2800" b="1" dirty="0">
                <a:solidFill>
                  <a:schemeClr val="bg1"/>
                </a:solidFill>
              </a:rPr>
              <a:t/>
            </a:r>
            <a:br>
              <a:rPr lang="ru-RU" sz="2800" b="1" dirty="0">
                <a:solidFill>
                  <a:schemeClr val="bg1"/>
                </a:solidFill>
              </a:rPr>
            </a:br>
            <a:r>
              <a:rPr lang="ru-RU" sz="2800" b="1" dirty="0">
                <a:solidFill>
                  <a:schemeClr val="bg1"/>
                </a:solidFill>
              </a:rPr>
              <a:t/>
            </a:r>
            <a:br>
              <a:rPr lang="ru-RU" sz="2800" b="1" dirty="0">
                <a:solidFill>
                  <a:schemeClr val="bg1"/>
                </a:solidFill>
              </a:rPr>
            </a:br>
            <a:r>
              <a:rPr lang="ru-RU" sz="2800" b="1" dirty="0">
                <a:solidFill>
                  <a:schemeClr val="bg1"/>
                </a:solidFill>
              </a:rPr>
              <a:t/>
            </a:r>
            <a:br>
              <a:rPr lang="ru-RU" sz="2800" b="1" dirty="0">
                <a:solidFill>
                  <a:schemeClr val="bg1"/>
                </a:solidFill>
              </a:rPr>
            </a:br>
            <a:r>
              <a:rPr lang="ru-RU" sz="2800" b="1" dirty="0">
                <a:solidFill>
                  <a:schemeClr val="bg1"/>
                </a:solidFill>
              </a:rPr>
              <a:t>ЛОГ</a:t>
            </a:r>
            <a:r>
              <a:rPr lang="uk-UA" sz="2800" b="1" dirty="0">
                <a:solidFill>
                  <a:schemeClr val="bg1"/>
                </a:solidFill>
              </a:rPr>
              <a:t>ІСТИК</a:t>
            </a:r>
            <a:r>
              <a:rPr lang="ru-RU" sz="2800" b="1" dirty="0">
                <a:solidFill>
                  <a:schemeClr val="bg1"/>
                </a:solidFill>
              </a:rPr>
              <a:t>А</a:t>
            </a:r>
            <a:br>
              <a:rPr lang="ru-RU" sz="2800" b="1" dirty="0">
                <a:solidFill>
                  <a:schemeClr val="bg1"/>
                </a:solidFill>
              </a:rPr>
            </a:br>
            <a:r>
              <a:rPr lang="uk-UA" sz="2800" b="1" dirty="0">
                <a:solidFill>
                  <a:schemeClr val="bg1"/>
                </a:solidFill>
              </a:rPr>
              <a:t/>
            </a:r>
            <a:br>
              <a:rPr lang="uk-UA" sz="2800" b="1" dirty="0">
                <a:solidFill>
                  <a:schemeClr val="bg1"/>
                </a:solidFill>
              </a:rPr>
            </a:br>
            <a:r>
              <a:rPr lang="uk-UA" sz="2800" b="1" dirty="0">
                <a:solidFill>
                  <a:schemeClr val="bg1"/>
                </a:solidFill>
              </a:rPr>
              <a:t/>
            </a:r>
            <a:br>
              <a:rPr lang="uk-UA" sz="2800" b="1" dirty="0">
                <a:solidFill>
                  <a:schemeClr val="bg1"/>
                </a:solidFill>
              </a:rPr>
            </a:br>
            <a:r>
              <a:rPr lang="uk-UA" sz="2800" b="1" dirty="0">
                <a:solidFill>
                  <a:schemeClr val="bg1"/>
                </a:solidFill>
              </a:rPr>
              <a:t/>
            </a:r>
            <a:br>
              <a:rPr lang="uk-UA" sz="2800" b="1" dirty="0">
                <a:solidFill>
                  <a:schemeClr val="bg1"/>
                </a:solidFill>
              </a:rPr>
            </a:br>
            <a:r>
              <a:rPr lang="uk-UA" sz="2800" b="1" dirty="0">
                <a:solidFill>
                  <a:schemeClr val="bg1"/>
                </a:solidFill>
              </a:rPr>
              <a:t/>
            </a:r>
            <a:br>
              <a:rPr lang="uk-UA" sz="2800" b="1" dirty="0">
                <a:solidFill>
                  <a:schemeClr val="bg1"/>
                </a:solidFill>
              </a:rPr>
            </a:br>
            <a:r>
              <a:rPr lang="uk-UA" sz="2800" b="1" dirty="0">
                <a:solidFill>
                  <a:schemeClr val="bg1"/>
                </a:solidFill>
              </a:rPr>
              <a:t/>
            </a:r>
            <a:br>
              <a:rPr lang="uk-UA" sz="2800" b="1" dirty="0">
                <a:solidFill>
                  <a:schemeClr val="bg1"/>
                </a:solidFill>
              </a:rPr>
            </a:br>
            <a:r>
              <a:rPr lang="uk-UA" sz="2800" b="1" dirty="0">
                <a:solidFill>
                  <a:schemeClr val="bg1"/>
                </a:solidFill>
              </a:rPr>
              <a:t>Викладач: Володимир Георгійович Виговський</a:t>
            </a:r>
            <a:endParaRPr lang="ru-RU" sz="28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 y="152400"/>
            <a:ext cx="82296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ru-RU" sz="2400" dirty="0">
                <a:solidFill>
                  <a:schemeClr val="bg1"/>
                </a:solidFill>
              </a:rPr>
              <a:t>Таблиця</a:t>
            </a:r>
            <a:r>
              <a:rPr lang="ru-RU" sz="2400" dirty="0">
                <a:solidFill>
                  <a:schemeClr val="bg1"/>
                </a:solidFill>
              </a:rPr>
              <a:t> 2. </a:t>
            </a:r>
            <a:r>
              <a:rPr lang="ru-RU" sz="2400" dirty="0">
                <a:solidFill>
                  <a:schemeClr val="bg1"/>
                </a:solidFill>
              </a:rPr>
              <a:t>Функції</a:t>
            </a:r>
            <a:r>
              <a:rPr lang="ru-RU" sz="2400" dirty="0">
                <a:solidFill>
                  <a:schemeClr val="bg1"/>
                </a:solidFill>
              </a:rPr>
              <a:t> </a:t>
            </a:r>
            <a:r>
              <a:rPr lang="ru-RU" sz="2400" dirty="0">
                <a:solidFill>
                  <a:schemeClr val="bg1"/>
                </a:solidFill>
              </a:rPr>
              <a:t>логістики</a:t>
            </a:r>
            <a:endParaRPr lang="ru-RU" sz="2400" dirty="0">
              <a:solidFill>
                <a:schemeClr val="bg1"/>
              </a:solidFill>
            </a:endParaRPr>
          </a:p>
        </p:txBody>
      </p:sp>
      <p:graphicFrame>
        <p:nvGraphicFramePr>
          <p:cNvPr id="8" name="Таблиця 7"/>
          <p:cNvGraphicFramePr>
            <a:graphicFrameLocks noGrp="1"/>
          </p:cNvGraphicFramePr>
          <p:nvPr>
            <p:extLst>
              <p:ext uri="{D42A27DB-BD31-4B8C-83A1-F6EECF244321}">
                <p14:modId xmlns:p14="http://schemas.microsoft.com/office/powerpoint/2010/main" val="4117343676"/>
              </p:ext>
            </p:extLst>
          </p:nvPr>
        </p:nvGraphicFramePr>
        <p:xfrm>
          <a:off x="342900" y="609601"/>
          <a:ext cx="7848600" cy="6424926"/>
        </p:xfrm>
        <a:graphic>
          <a:graphicData uri="http://schemas.openxmlformats.org/drawingml/2006/table">
            <a:tbl>
              <a:tblPr firstRow="1" firstCol="1" lastRow="1" lastCol="1" bandRow="1" bandCol="1">
                <a:tableStyleId>{5C22544A-7EE6-4342-B048-85BDC9FD1C3A}</a:tableStyleId>
              </a:tblPr>
              <a:tblGrid>
                <a:gridCol w="1638300">
                  <a:extLst>
                    <a:ext uri="{9D8B030D-6E8A-4147-A177-3AD203B41FA5}">
                      <a16:colId xmlns:a16="http://schemas.microsoft.com/office/drawing/2014/main" val="50547282"/>
                    </a:ext>
                  </a:extLst>
                </a:gridCol>
                <a:gridCol w="6210300">
                  <a:extLst>
                    <a:ext uri="{9D8B030D-6E8A-4147-A177-3AD203B41FA5}">
                      <a16:colId xmlns:a16="http://schemas.microsoft.com/office/drawing/2014/main" val="3701569348"/>
                    </a:ext>
                  </a:extLst>
                </a:gridCol>
              </a:tblGrid>
              <a:tr h="380999">
                <a:tc>
                  <a:txBody>
                    <a:bodyPr/>
                    <a:lstStyle/>
                    <a:p>
                      <a:pPr algn="ctr">
                        <a:spcAft>
                          <a:spcPts val="0"/>
                        </a:spcAft>
                      </a:pPr>
                      <a:r>
                        <a:rPr lang="uk-UA" sz="1500" b="0" dirty="0">
                          <a:solidFill>
                            <a:schemeClr val="bg1"/>
                          </a:solidFill>
                          <a:effectLst/>
                          <a:latin typeface="Times New Roman" panose="02020603050405020304" pitchFamily="18" charset="0"/>
                          <a:cs typeface="Times New Roman" panose="02020603050405020304" pitchFamily="18" charset="0"/>
                        </a:rPr>
                        <a:t>Група функцій</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tc>
                  <a:txBody>
                    <a:bodyPr/>
                    <a:lstStyle/>
                    <a:p>
                      <a:pPr algn="ctr">
                        <a:spcAft>
                          <a:spcPts val="0"/>
                        </a:spcAft>
                      </a:pPr>
                      <a:r>
                        <a:rPr lang="uk-UA" sz="1500" b="0" dirty="0">
                          <a:solidFill>
                            <a:schemeClr val="bg1"/>
                          </a:solidFill>
                          <a:effectLst/>
                          <a:latin typeface="Times New Roman" panose="02020603050405020304" pitchFamily="18" charset="0"/>
                          <a:cs typeface="Times New Roman" panose="02020603050405020304" pitchFamily="18" charset="0"/>
                        </a:rPr>
                        <a:t>Функції</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extLst>
                  <a:ext uri="{0D108BD9-81ED-4DB2-BD59-A6C34878D82A}">
                    <a16:rowId xmlns:a16="http://schemas.microsoft.com/office/drawing/2014/main" val="1504988801"/>
                  </a:ext>
                </a:extLst>
              </a:tr>
              <a:tr h="1815835">
                <a:tc>
                  <a:txBody>
                    <a:bodyPr/>
                    <a:lstStyle/>
                    <a:p>
                      <a:pPr algn="ctr">
                        <a:spcAft>
                          <a:spcPts val="0"/>
                        </a:spcAft>
                      </a:pPr>
                      <a:r>
                        <a:rPr lang="uk-UA" sz="1500" b="0" dirty="0">
                          <a:solidFill>
                            <a:schemeClr val="bg1"/>
                          </a:solidFill>
                          <a:effectLst/>
                          <a:latin typeface="Times New Roman" panose="02020603050405020304" pitchFamily="18" charset="0"/>
                          <a:cs typeface="Times New Roman" panose="02020603050405020304" pitchFamily="18" charset="0"/>
                        </a:rPr>
                        <a:t>Основні функції</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tc>
                  <a:txBody>
                    <a:bodyPr/>
                    <a:lstStyle/>
                    <a:p>
                      <a:r>
                        <a:rPr lang="uk-UA" sz="1500" b="0" i="1" kern="1200" dirty="0">
                          <a:solidFill>
                            <a:schemeClr val="bg1"/>
                          </a:solidFill>
                          <a:effectLst/>
                          <a:latin typeface="Times New Roman" panose="02020603050405020304" pitchFamily="18" charset="0"/>
                          <a:ea typeface="+mn-ea"/>
                          <a:cs typeface="Times New Roman" panose="02020603050405020304" pitchFamily="18" charset="0"/>
                        </a:rPr>
                        <a:t>в сфері постачання</a:t>
                      </a:r>
                      <a:r>
                        <a:rPr lang="uk-UA" sz="1500" b="0" kern="1200" dirty="0">
                          <a:solidFill>
                            <a:schemeClr val="bg1"/>
                          </a:solidFill>
                          <a:effectLst/>
                          <a:latin typeface="Times New Roman" panose="02020603050405020304" pitchFamily="18" charset="0"/>
                          <a:ea typeface="+mn-ea"/>
                          <a:cs typeface="Times New Roman" panose="02020603050405020304" pitchFamily="18" charset="0"/>
                        </a:rPr>
                        <a:t> – це: управління рухом сировини, матеріалів і готової продукції від постачальника до виробничого підприємства, складів чи сховищ; </a:t>
                      </a:r>
                    </a:p>
                    <a:p>
                      <a:r>
                        <a:rPr lang="uk-UA" sz="1500" b="0" i="1" kern="1200" dirty="0">
                          <a:solidFill>
                            <a:schemeClr val="bg1"/>
                          </a:solidFill>
                          <a:effectLst/>
                          <a:latin typeface="Times New Roman" panose="02020603050405020304" pitchFamily="18" charset="0"/>
                          <a:ea typeface="+mn-ea"/>
                          <a:cs typeface="Times New Roman" panose="02020603050405020304" pitchFamily="18" charset="0"/>
                        </a:rPr>
                        <a:t>• в сфері виробництва</a:t>
                      </a:r>
                      <a:r>
                        <a:rPr lang="uk-UA" sz="1500" b="0" kern="1200" dirty="0">
                          <a:solidFill>
                            <a:schemeClr val="bg1"/>
                          </a:solidFill>
                          <a:effectLst/>
                          <a:latin typeface="Times New Roman" panose="02020603050405020304" pitchFamily="18" charset="0"/>
                          <a:ea typeface="+mn-ea"/>
                          <a:cs typeface="Times New Roman" panose="02020603050405020304" pitchFamily="18" charset="0"/>
                        </a:rPr>
                        <a:t> – це: управління запасами на кожній стадії виробничого процесу, а також переміщення готової продукції на оптові склади та роздрібні ринки збуту; </a:t>
                      </a:r>
                    </a:p>
                    <a:p>
                      <a:r>
                        <a:rPr lang="ru-RU" sz="1500" b="0" kern="1200" dirty="0">
                          <a:solidFill>
                            <a:schemeClr val="bg1"/>
                          </a:solidFill>
                          <a:effectLst/>
                          <a:latin typeface="Times New Roman" panose="02020603050405020304" pitchFamily="18" charset="0"/>
                          <a:ea typeface="+mn-ea"/>
                          <a:cs typeface="Times New Roman" panose="02020603050405020304" pitchFamily="18" charset="0"/>
                        </a:rPr>
                        <a:t>• </a:t>
                      </a:r>
                      <a:r>
                        <a:rPr lang="ru-RU" sz="1500" b="0" i="1" kern="1200" dirty="0">
                          <a:solidFill>
                            <a:schemeClr val="bg1"/>
                          </a:solidFill>
                          <a:effectLst/>
                          <a:latin typeface="Times New Roman" panose="02020603050405020304" pitchFamily="18" charset="0"/>
                          <a:ea typeface="+mn-ea"/>
                          <a:cs typeface="Times New Roman" panose="02020603050405020304" pitchFamily="18" charset="0"/>
                        </a:rPr>
                        <a:t>в сфері розподілу продукції</a:t>
                      </a:r>
                      <a:r>
                        <a:rPr lang="ru-RU" sz="1500" b="0" kern="1200" dirty="0">
                          <a:solidFill>
                            <a:schemeClr val="bg1"/>
                          </a:solidFill>
                          <a:effectLst/>
                          <a:latin typeface="Times New Roman" panose="02020603050405020304" pitchFamily="18" charset="0"/>
                          <a:ea typeface="+mn-ea"/>
                          <a:cs typeface="Times New Roman" panose="02020603050405020304" pitchFamily="18" charset="0"/>
                        </a:rPr>
                        <a:t> – це формування та використання каналів розподілу готової продукції по яких вона потрапляє від виробників до кінцевих споживачів. </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extLst>
                  <a:ext uri="{0D108BD9-81ED-4DB2-BD59-A6C34878D82A}">
                    <a16:rowId xmlns:a16="http://schemas.microsoft.com/office/drawing/2014/main" val="2263233283"/>
                  </a:ext>
                </a:extLst>
              </a:tr>
              <a:tr h="2285251">
                <a:tc>
                  <a:txBody>
                    <a:bodyPr/>
                    <a:lstStyle/>
                    <a:p>
                      <a:pPr algn="ctr">
                        <a:spcAft>
                          <a:spcPts val="0"/>
                        </a:spcAft>
                      </a:pPr>
                      <a:r>
                        <a:rPr lang="uk-UA" sz="1500" b="0" dirty="0">
                          <a:solidFill>
                            <a:schemeClr val="bg1"/>
                          </a:solidFill>
                          <a:effectLst/>
                          <a:latin typeface="Times New Roman" panose="02020603050405020304" pitchFamily="18" charset="0"/>
                          <a:cs typeface="Times New Roman" panose="02020603050405020304" pitchFamily="18" charset="0"/>
                        </a:rPr>
                        <a:t>Функції управління потоками</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tc>
                  <a:txBody>
                    <a:bodyPr/>
                    <a:lstStyle/>
                    <a:p>
                      <a:pPr marL="342900" lvl="0" indent="-342900" algn="just">
                        <a:spcAft>
                          <a:spcPts val="0"/>
                        </a:spcAft>
                        <a:buFont typeface="Symbol" panose="05050102010706020507" pitchFamily="18" charset="2"/>
                        <a:buChar char=""/>
                        <a:tabLst>
                          <a:tab pos="215900" algn="l"/>
                          <a:tab pos="685800" algn="l"/>
                        </a:tabLst>
                      </a:pPr>
                      <a:r>
                        <a:rPr lang="uk-UA" sz="1500" b="0" dirty="0">
                          <a:solidFill>
                            <a:schemeClr val="bg1"/>
                          </a:solidFill>
                          <a:effectLst/>
                          <a:latin typeface="Times New Roman" panose="02020603050405020304" pitchFamily="18" charset="0"/>
                          <a:cs typeface="Times New Roman" panose="02020603050405020304" pitchFamily="18" charset="0"/>
                        </a:rPr>
                        <a:t>планування (встановлення оптимальної траєкторії руху, розробка розкладу або графіку слідування потоку);</a:t>
                      </a:r>
                    </a:p>
                    <a:p>
                      <a:pPr marL="342900" lvl="0" indent="-342900" algn="just">
                        <a:spcAft>
                          <a:spcPts val="0"/>
                        </a:spcAft>
                        <a:buFont typeface="Symbol" panose="05050102010706020507" pitchFamily="18" charset="2"/>
                        <a:buChar char=""/>
                        <a:tabLst>
                          <a:tab pos="215900" algn="l"/>
                          <a:tab pos="685800" algn="l"/>
                          <a:tab pos="1170305" algn="l"/>
                        </a:tabLst>
                      </a:pPr>
                      <a:r>
                        <a:rPr lang="uk-UA" sz="1500" b="0" dirty="0">
                          <a:solidFill>
                            <a:schemeClr val="bg1"/>
                          </a:solidFill>
                          <a:effectLst/>
                          <a:latin typeface="Times New Roman" panose="02020603050405020304" pitchFamily="18" charset="0"/>
                          <a:cs typeface="Times New Roman" panose="02020603050405020304" pitchFamily="18" charset="0"/>
                        </a:rPr>
                        <a:t>оперативне регулювання (відстеження кожного об’єкта потоку, відповідно до графіка руху, вироблення та застосування управлінських впливів);</a:t>
                      </a:r>
                    </a:p>
                    <a:p>
                      <a:pPr marL="342900" lvl="0" indent="-342900" algn="just">
                        <a:spcAft>
                          <a:spcPts val="0"/>
                        </a:spcAft>
                        <a:buFont typeface="Symbol" panose="05050102010706020507" pitchFamily="18" charset="2"/>
                        <a:buChar char=""/>
                        <a:tabLst>
                          <a:tab pos="215900" algn="l"/>
                          <a:tab pos="685800" algn="l"/>
                          <a:tab pos="1170305" algn="l"/>
                        </a:tabLst>
                      </a:pPr>
                      <a:r>
                        <a:rPr lang="uk-UA" sz="1500" b="0" dirty="0">
                          <a:solidFill>
                            <a:schemeClr val="bg1"/>
                          </a:solidFill>
                          <a:effectLst/>
                          <a:latin typeface="Times New Roman" panose="02020603050405020304" pitchFamily="18" charset="0"/>
                          <a:cs typeface="Times New Roman" panose="02020603050405020304" pitchFamily="18" charset="0"/>
                        </a:rPr>
                        <a:t>облік, збір, обробка, зберігання і видача інформації про матеріальні потоки, складання звітності);</a:t>
                      </a:r>
                    </a:p>
                    <a:p>
                      <a:pPr marL="342900" lvl="0" indent="-342900" algn="just">
                        <a:spcAft>
                          <a:spcPts val="0"/>
                        </a:spcAft>
                        <a:buFont typeface="Symbol" panose="05050102010706020507" pitchFamily="18" charset="2"/>
                        <a:buChar char=""/>
                        <a:tabLst>
                          <a:tab pos="215900" algn="l"/>
                          <a:tab pos="685800" algn="l"/>
                          <a:tab pos="1170305" algn="l"/>
                        </a:tabLst>
                      </a:pPr>
                      <a:r>
                        <a:rPr lang="uk-UA" sz="1500" b="0" dirty="0">
                          <a:solidFill>
                            <a:schemeClr val="bg1"/>
                          </a:solidFill>
                          <a:effectLst/>
                          <a:latin typeface="Times New Roman" panose="02020603050405020304" pitchFamily="18" charset="0"/>
                          <a:cs typeface="Times New Roman" panose="02020603050405020304" pitchFamily="18" charset="0"/>
                        </a:rPr>
                        <a:t>контроль (ступінь відповідності фактичних параметрів потоку плановим);</a:t>
                      </a:r>
                    </a:p>
                    <a:p>
                      <a:pPr marL="342900" lvl="0" indent="-342900" algn="just">
                        <a:spcAft>
                          <a:spcPts val="0"/>
                        </a:spcAft>
                        <a:buFont typeface="Symbol" panose="05050102010706020507" pitchFamily="18" charset="2"/>
                        <a:buChar char=""/>
                        <a:tabLst>
                          <a:tab pos="215900" algn="l"/>
                          <a:tab pos="685800" algn="l"/>
                          <a:tab pos="1170305" algn="l"/>
                        </a:tabLst>
                      </a:pPr>
                      <a:r>
                        <a:rPr lang="uk-UA" sz="1500" b="0" dirty="0">
                          <a:solidFill>
                            <a:schemeClr val="bg1"/>
                          </a:solidFill>
                          <a:effectLst/>
                          <a:latin typeface="Times New Roman" panose="02020603050405020304" pitchFamily="18" charset="0"/>
                          <a:cs typeface="Times New Roman" panose="02020603050405020304" pitchFamily="18" charset="0"/>
                        </a:rPr>
                        <a:t>аналіз (причини не відповідності плану);</a:t>
                      </a:r>
                    </a:p>
                    <a:p>
                      <a:pPr marL="342900" lvl="0" indent="-342900">
                        <a:spcAft>
                          <a:spcPts val="0"/>
                        </a:spcAft>
                        <a:buFont typeface="Symbol" panose="05050102010706020507" pitchFamily="18" charset="2"/>
                        <a:buChar char=""/>
                        <a:tabLst>
                          <a:tab pos="215900" algn="l"/>
                        </a:tabLst>
                      </a:pPr>
                      <a:r>
                        <a:rPr lang="uk-UA" sz="1500" b="0" dirty="0">
                          <a:solidFill>
                            <a:schemeClr val="bg1"/>
                          </a:solidFill>
                          <a:effectLst/>
                          <a:latin typeface="Times New Roman" panose="02020603050405020304" pitchFamily="18" charset="0"/>
                          <a:cs typeface="Times New Roman" panose="02020603050405020304" pitchFamily="18" charset="0"/>
                        </a:rPr>
                        <a:t>координація (координація процесів закупівлі, збуту)</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extLst>
                  <a:ext uri="{0D108BD9-81ED-4DB2-BD59-A6C34878D82A}">
                    <a16:rowId xmlns:a16="http://schemas.microsoft.com/office/drawing/2014/main" val="730868716"/>
                  </a:ext>
                </a:extLst>
              </a:tr>
              <a:tr h="1471927">
                <a:tc>
                  <a:txBody>
                    <a:bodyPr/>
                    <a:lstStyle/>
                    <a:p>
                      <a:pPr algn="ctr">
                        <a:spcAft>
                          <a:spcPts val="0"/>
                        </a:spcAft>
                      </a:pPr>
                      <a:r>
                        <a:rPr lang="uk-UA" sz="1500" b="0" dirty="0">
                          <a:solidFill>
                            <a:schemeClr val="bg1"/>
                          </a:solidFill>
                          <a:effectLst/>
                          <a:latin typeface="Times New Roman" panose="02020603050405020304" pitchFamily="18" charset="0"/>
                          <a:cs typeface="Times New Roman" panose="02020603050405020304" pitchFamily="18" charset="0"/>
                        </a:rPr>
                        <a:t>Функції за роллю в логістичному процесі</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tc>
                  <a:txBody>
                    <a:bodyPr/>
                    <a:lstStyle/>
                    <a:p>
                      <a:pPr marL="342900" lvl="0" indent="-342900">
                        <a:spcAft>
                          <a:spcPts val="0"/>
                        </a:spcAft>
                        <a:buFont typeface="Symbol" panose="05050102010706020507" pitchFamily="18" charset="2"/>
                        <a:buChar char=""/>
                        <a:tabLst>
                          <a:tab pos="215900" algn="l"/>
                        </a:tabLst>
                      </a:pPr>
                      <a:r>
                        <a:rPr lang="uk-UA" sz="1500" b="0" dirty="0">
                          <a:solidFill>
                            <a:schemeClr val="bg1"/>
                          </a:solidFill>
                          <a:effectLst/>
                          <a:latin typeface="Times New Roman" panose="02020603050405020304" pitchFamily="18" charset="0"/>
                          <a:cs typeface="Times New Roman" panose="02020603050405020304" pitchFamily="18" charset="0"/>
                        </a:rPr>
                        <a:t>оперативні функції пов'язані з безпосереднім управлінням рухом , матеріальних цінностей у сфері постачання, виробництва й розподілу;</a:t>
                      </a:r>
                    </a:p>
                    <a:p>
                      <a:pPr marL="342900" lvl="0" indent="-342900">
                        <a:spcAft>
                          <a:spcPts val="0"/>
                        </a:spcAft>
                        <a:buFont typeface="Symbol" panose="05050102010706020507" pitchFamily="18" charset="2"/>
                        <a:buChar char=""/>
                        <a:tabLst>
                          <a:tab pos="215900" algn="l"/>
                        </a:tabLst>
                      </a:pPr>
                      <a:r>
                        <a:rPr lang="uk-UA" sz="1500" b="0" dirty="0">
                          <a:solidFill>
                            <a:schemeClr val="bg1"/>
                          </a:solidFill>
                          <a:effectLst/>
                          <a:latin typeface="Times New Roman" panose="02020603050405020304" pitchFamily="18" charset="0"/>
                          <a:cs typeface="Times New Roman" panose="02020603050405020304" pitchFamily="18" charset="0"/>
                        </a:rPr>
                        <a:t>функції логістичної координації  пов’язані з координацією попиту та пропозиції на товари</a:t>
                      </a:r>
                      <a:endParaRPr lang="uk-UA" sz="15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0"/>
                      </a:schemeClr>
                    </a:solidFill>
                  </a:tcPr>
                </a:tc>
                <a:extLst>
                  <a:ext uri="{0D108BD9-81ED-4DB2-BD59-A6C34878D82A}">
                    <a16:rowId xmlns:a16="http://schemas.microsoft.com/office/drawing/2014/main" val="2072183794"/>
                  </a:ext>
                </a:extLst>
              </a:tr>
            </a:tbl>
          </a:graphicData>
        </a:graphic>
      </p:graphicFrame>
    </p:spTree>
    <p:extLst>
      <p:ext uri="{BB962C8B-B14F-4D97-AF65-F5344CB8AC3E}">
        <p14:creationId xmlns:p14="http://schemas.microsoft.com/office/powerpoint/2010/main" val="175803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3820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r>
              <a:rPr lang="ru-RU" sz="2700" b="1" i="1" dirty="0">
                <a:solidFill>
                  <a:schemeClr val="bg1"/>
                </a:solidFill>
                <a:latin typeface="Times New Roman" panose="02020603050405020304" pitchFamily="18" charset="0"/>
                <a:cs typeface="Times New Roman" panose="02020603050405020304" pitchFamily="18" charset="0"/>
              </a:rPr>
              <a:t/>
            </a:r>
            <a:br>
              <a:rPr lang="ru-RU" sz="2700" b="1" i="1" dirty="0">
                <a:solidFill>
                  <a:schemeClr val="bg1"/>
                </a:solidFill>
                <a:latin typeface="Times New Roman" panose="02020603050405020304" pitchFamily="18" charset="0"/>
                <a:cs typeface="Times New Roman" panose="02020603050405020304" pitchFamily="18" charset="0"/>
              </a:rPr>
            </a:br>
            <a:r>
              <a:rPr lang="uk-UA" sz="2700" b="1" i="1" dirty="0">
                <a:solidFill>
                  <a:schemeClr val="bg1"/>
                </a:solidFill>
                <a:latin typeface="Times New Roman" panose="02020603050405020304" pitchFamily="18" charset="0"/>
                <a:cs typeface="Times New Roman" panose="02020603050405020304" pitchFamily="18" charset="0"/>
              </a:rPr>
              <a:t>ФУНКЦІОНАЛЬНІ ОБЛАСТІ ЛОГІСТИКИ:</a:t>
            </a:r>
            <a:br>
              <a:rPr lang="uk-UA" sz="2700" b="1" i="1" dirty="0">
                <a:solidFill>
                  <a:schemeClr val="bg1"/>
                </a:solidFill>
                <a:latin typeface="Times New Roman" panose="02020603050405020304" pitchFamily="18" charset="0"/>
                <a:cs typeface="Times New Roman" panose="02020603050405020304" pitchFamily="18" charset="0"/>
              </a:rPr>
            </a:br>
            <a:r>
              <a:rPr lang="uk-UA" dirty="0">
                <a:solidFill>
                  <a:schemeClr val="bg1"/>
                </a:solidFill>
              </a:rPr>
              <a:t>1)</a:t>
            </a:r>
            <a:r>
              <a:rPr lang="uk-UA" b="1" dirty="0">
                <a:solidFill>
                  <a:schemeClr val="bg1"/>
                </a:solidFill>
              </a:rPr>
              <a:t> закупівельна </a:t>
            </a:r>
            <a:r>
              <a:rPr lang="uk-UA" dirty="0">
                <a:solidFill>
                  <a:schemeClr val="bg1"/>
                </a:solidFill>
              </a:rPr>
              <a:t>логістика;</a:t>
            </a:r>
            <a:br>
              <a:rPr lang="uk-UA" dirty="0">
                <a:solidFill>
                  <a:schemeClr val="bg1"/>
                </a:solidFill>
              </a:rPr>
            </a:br>
            <a:r>
              <a:rPr lang="uk-UA" dirty="0">
                <a:solidFill>
                  <a:schemeClr val="bg1"/>
                </a:solidFill>
              </a:rPr>
              <a:t>2) </a:t>
            </a:r>
            <a:r>
              <a:rPr lang="uk-UA" b="1" dirty="0">
                <a:solidFill>
                  <a:schemeClr val="bg1"/>
                </a:solidFill>
              </a:rPr>
              <a:t>виробнича</a:t>
            </a:r>
            <a:r>
              <a:rPr lang="uk-UA" dirty="0">
                <a:solidFill>
                  <a:schemeClr val="bg1"/>
                </a:solidFill>
              </a:rPr>
              <a:t> логістика;</a:t>
            </a:r>
            <a:br>
              <a:rPr lang="uk-UA" dirty="0">
                <a:solidFill>
                  <a:schemeClr val="bg1"/>
                </a:solidFill>
              </a:rPr>
            </a:br>
            <a:r>
              <a:rPr lang="uk-UA" dirty="0">
                <a:solidFill>
                  <a:schemeClr val="bg1"/>
                </a:solidFill>
              </a:rPr>
              <a:t>3) </a:t>
            </a:r>
            <a:r>
              <a:rPr lang="uk-UA" b="1" dirty="0">
                <a:solidFill>
                  <a:schemeClr val="bg1"/>
                </a:solidFill>
              </a:rPr>
              <a:t>збутова</a:t>
            </a:r>
            <a:r>
              <a:rPr lang="uk-UA" dirty="0">
                <a:solidFill>
                  <a:schemeClr val="bg1"/>
                </a:solidFill>
              </a:rPr>
              <a:t> (маркетингова, чи розподільна логістику);</a:t>
            </a:r>
            <a:br>
              <a:rPr lang="uk-UA" dirty="0">
                <a:solidFill>
                  <a:schemeClr val="bg1"/>
                </a:solidFill>
              </a:rPr>
            </a:br>
            <a:r>
              <a:rPr lang="uk-UA" dirty="0">
                <a:solidFill>
                  <a:schemeClr val="bg1"/>
                </a:solidFill>
              </a:rPr>
              <a:t>4) виділяють також і </a:t>
            </a:r>
            <a:r>
              <a:rPr lang="uk-UA" b="1" i="1" dirty="0">
                <a:solidFill>
                  <a:schemeClr val="bg1"/>
                </a:solidFill>
              </a:rPr>
              <a:t>транспортну</a:t>
            </a:r>
            <a:r>
              <a:rPr lang="uk-UA" i="1" dirty="0">
                <a:solidFill>
                  <a:schemeClr val="bg1"/>
                </a:solidFill>
              </a:rPr>
              <a:t> логістику</a:t>
            </a:r>
            <a:r>
              <a:rPr lang="uk-UA" dirty="0">
                <a:solidFill>
                  <a:schemeClr val="bg1"/>
                </a:solidFill>
              </a:rPr>
              <a:t>, що у сутності є складовою частиною кожного з трьох видів логістики;</a:t>
            </a:r>
            <a:br>
              <a:rPr lang="uk-UA" dirty="0">
                <a:solidFill>
                  <a:schemeClr val="bg1"/>
                </a:solidFill>
              </a:rPr>
            </a:br>
            <a:r>
              <a:rPr lang="uk-UA" dirty="0">
                <a:solidFill>
                  <a:schemeClr val="bg1"/>
                </a:solidFill>
              </a:rPr>
              <a:t>5) </a:t>
            </a:r>
            <a:r>
              <a:rPr lang="uk-UA" b="1" i="1" dirty="0">
                <a:solidFill>
                  <a:schemeClr val="bg1"/>
                </a:solidFill>
              </a:rPr>
              <a:t>інформаційна</a:t>
            </a:r>
            <a:r>
              <a:rPr lang="uk-UA" i="1" dirty="0">
                <a:solidFill>
                  <a:schemeClr val="bg1"/>
                </a:solidFill>
              </a:rPr>
              <a:t> логістика.</a:t>
            </a:r>
            <a:r>
              <a:rPr lang="uk-UA" dirty="0"/>
              <a:t/>
            </a:r>
            <a:br>
              <a:rPr lang="uk-UA" dirty="0"/>
            </a:br>
            <a:r>
              <a:rPr lang="uk-UA" sz="2700" b="1" i="1" dirty="0">
                <a:solidFill>
                  <a:schemeClr val="bg1"/>
                </a:solidFill>
                <a:latin typeface="Times New Roman" panose="02020603050405020304" pitchFamily="18" charset="0"/>
                <a:cs typeface="Times New Roman" panose="02020603050405020304" pitchFamily="18" charset="0"/>
              </a:rPr>
              <a:t/>
            </a:r>
            <a:br>
              <a:rPr lang="uk-UA" sz="2700" b="1" i="1"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dirty="0">
                <a:solidFill>
                  <a:schemeClr val="bg1"/>
                </a:solidFill>
              </a:rPr>
              <a:t/>
            </a:r>
            <a:br>
              <a:rPr lang="uk-UA" sz="2000" dirty="0">
                <a:solidFill>
                  <a:schemeClr val="bg1"/>
                </a:solidFill>
              </a:rPr>
            </a:br>
            <a:r>
              <a:rPr lang="uk-UA" sz="1800" i="1" dirty="0"/>
              <a:t/>
            </a:r>
            <a:br>
              <a:rPr lang="uk-UA" sz="1800" i="1" dirty="0"/>
            </a:br>
            <a:r>
              <a:rPr lang="uk-UA" sz="1800" b="1" i="1" dirty="0"/>
              <a:t/>
            </a:r>
            <a:br>
              <a:rPr lang="uk-UA" sz="1800" b="1" i="1" dirty="0"/>
            </a:br>
            <a:r>
              <a:rPr lang="uk-UA" dirty="0"/>
              <a:t/>
            </a:r>
            <a:br>
              <a:rPr lang="uk-UA" dirty="0"/>
            </a:br>
            <a:endParaRPr lang="ru-RU" sz="2700" dirty="0">
              <a:solidFill>
                <a:schemeClr val="bg1"/>
              </a:solidFill>
            </a:endParaRPr>
          </a:p>
        </p:txBody>
      </p:sp>
    </p:spTree>
    <p:extLst>
      <p:ext uri="{BB962C8B-B14F-4D97-AF65-F5344CB8AC3E}">
        <p14:creationId xmlns:p14="http://schemas.microsoft.com/office/powerpoint/2010/main" val="793125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3820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r>
              <a:rPr lang="uk-UA" sz="1800" b="1"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4. Рівні формування логістики</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2200" spc="2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1. Для систем логістики першого рівня характерна робота компанії на основі виконання змінно-добових планових завдань, форма управління логістичними операціями найменш досконала.</a:t>
            </a:r>
            <a:r>
              <a:rPr lang="uk-UA" sz="2200" spc="-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Область дії логістичної системи звичайно охоплює організацію зберігання готової продукції, що відправляє з підприємства, і її транспортування. </a:t>
            </a:r>
            <a:br>
              <a:rPr lang="uk-UA" sz="2200" spc="-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br>
            <a:r>
              <a:rPr lang="uk-UA" sz="2200" spc="-10"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2. Для компаній, що мають логістичні системи другого рівня, характерне управління потоком вироблених підприємствами товарів від останнього пункту виробничої лінії до кінцевого споживача.</a:t>
            </a:r>
            <a:r>
              <a:rPr lang="uk-UA" sz="2200" spc="-2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a:t>
            </a:r>
            <a:r>
              <a:rPr lang="ru-RU" sz="2200" b="1" i="1" dirty="0">
                <a:solidFill>
                  <a:schemeClr val="bg1"/>
                </a:solidFill>
                <a:latin typeface="Times New Roman" panose="02020603050405020304" pitchFamily="18" charset="0"/>
                <a:cs typeface="Times New Roman" panose="02020603050405020304" pitchFamily="18" charset="0"/>
              </a:rPr>
              <a:t/>
            </a:r>
            <a:br>
              <a:rPr lang="ru-RU" sz="2200" b="1" i="1" dirty="0">
                <a:solidFill>
                  <a:schemeClr val="bg1"/>
                </a:solidFill>
                <a:latin typeface="Times New Roman" panose="02020603050405020304" pitchFamily="18" charset="0"/>
                <a:cs typeface="Times New Roman" panose="02020603050405020304" pitchFamily="18" charset="0"/>
              </a:rPr>
            </a:br>
            <a:r>
              <a:rPr lang="uk-UA" sz="2200" spc="-40"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3. Системи логістики третього рівня контролюють логістичні операції від закупівлі сировини до обслуговування кінцевого споживача продукції.</a:t>
            </a:r>
            <a:r>
              <a:rPr lang="uk-UA" sz="2200" spc="-30"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До додаткових функцій таких систем ставляться: доставка сировини на підприємство, прогнозування збуту, виробниче планування, видобуток або закупівля сировини,, управління запасами сировини або незавершеного виробництва, проектування систем логістики.</a:t>
            </a:r>
            <a:r>
              <a:rPr lang="uk-UA" sz="2200" spc="-3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a:t>
            </a:r>
            <a:r>
              <a:rPr lang="uk-UA" sz="2200" b="1" i="1" dirty="0">
                <a:solidFill>
                  <a:schemeClr val="bg1"/>
                </a:solidFill>
                <a:latin typeface="Times New Roman" panose="02020603050405020304" pitchFamily="18" charset="0"/>
                <a:cs typeface="Times New Roman" panose="02020603050405020304" pitchFamily="18" charset="0"/>
              </a:rPr>
              <a:t/>
            </a:r>
            <a:br>
              <a:rPr lang="uk-UA" sz="2200" b="1" i="1" dirty="0">
                <a:solidFill>
                  <a:schemeClr val="bg1"/>
                </a:solidFill>
                <a:latin typeface="Times New Roman" panose="02020603050405020304" pitchFamily="18" charset="0"/>
                <a:cs typeface="Times New Roman" panose="02020603050405020304" pitchFamily="18" charset="0"/>
              </a:rPr>
            </a:br>
            <a:r>
              <a:rPr lang="uk-UA" sz="2200" spc="3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4. Логістичні системи четвертого рівня одержали поширення в другій половині 1990-х років.</a:t>
            </a:r>
            <a:r>
              <a:rPr lang="uk-UA" sz="2200" spc="-10"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Сфера логістичних операцій тут в основному аналогічна тієї, що характерно для систем логістики третього рівня, але з одним важливим виключенням.</a:t>
            </a:r>
            <a:r>
              <a:rPr lang="uk-UA" sz="2200" spc="-15"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Такі компанії інтегрують процеси планування й контролю операцій логістики з операціями маркетингу, збуту, виробництва й фінансів.</a:t>
            </a:r>
            <a: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dirty="0">
                <a:solidFill>
                  <a:schemeClr val="bg1"/>
                </a:solidFill>
              </a:rPr>
              <a:t/>
            </a:r>
            <a:br>
              <a:rPr lang="uk-UA" sz="2000" dirty="0">
                <a:solidFill>
                  <a:schemeClr val="bg1"/>
                </a:solidFill>
              </a:rPr>
            </a:br>
            <a:r>
              <a:rPr lang="uk-UA" sz="1800" i="1" dirty="0"/>
              <a:t/>
            </a:r>
            <a:br>
              <a:rPr lang="uk-UA" sz="1800" i="1" dirty="0"/>
            </a:br>
            <a:r>
              <a:rPr lang="uk-UA" sz="1800" b="1" i="1" dirty="0"/>
              <a:t/>
            </a:r>
            <a:br>
              <a:rPr lang="uk-UA" sz="1800" b="1" i="1" dirty="0"/>
            </a:br>
            <a:r>
              <a:rPr lang="uk-UA" dirty="0"/>
              <a:t/>
            </a:r>
            <a:br>
              <a:rPr lang="uk-UA" dirty="0"/>
            </a:br>
            <a:endParaRPr lang="ru-RU" sz="2700" dirty="0">
              <a:solidFill>
                <a:schemeClr val="bg1"/>
              </a:solidFill>
            </a:endParaRPr>
          </a:p>
        </p:txBody>
      </p:sp>
    </p:spTree>
    <p:extLst>
      <p:ext uri="{BB962C8B-B14F-4D97-AF65-F5344CB8AC3E}">
        <p14:creationId xmlns:p14="http://schemas.microsoft.com/office/powerpoint/2010/main" val="3327318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3820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indent="450215"/>
            <a:r>
              <a:rPr lang="uk-UA" sz="1800" b="1" dirty="0">
                <a:solidFill>
                  <a:schemeClr val="bg1"/>
                </a:solidFill>
                <a:latin typeface="Times New Roman" panose="02020603050405020304" pitchFamily="18" charset="0"/>
                <a:ea typeface="Calibri" panose="020F0502020204030204" pitchFamily="34" charset="0"/>
                <a:cs typeface="Calibri" panose="020F0502020204030204" pitchFamily="34" charset="0"/>
              </a:rPr>
              <a:t>5</a:t>
            </a:r>
            <a:r>
              <a:rPr lang="uk-UA" sz="1800" b="1" dirty="0">
                <a:solidFill>
                  <a:schemeClr val="bg1"/>
                </a:solidFill>
                <a:effectLst/>
                <a:latin typeface="Times New Roman" panose="02020603050405020304" pitchFamily="18" charset="0"/>
                <a:ea typeface="Calibri" panose="020F0502020204030204" pitchFamily="34" charset="0"/>
                <a:cs typeface="Calibri" panose="020F0502020204030204" pitchFamily="34" charset="0"/>
              </a:rPr>
              <a:t>. </a:t>
            </a:r>
            <a:r>
              <a:rPr lang="uk-UA" sz="1800" b="1" dirty="0">
                <a:solidFill>
                  <a:schemeClr val="bg1"/>
                </a:solidFill>
                <a:effectLst/>
                <a:latin typeface="Times New Roman" panose="02020603050405020304" pitchFamily="18" charset="0"/>
                <a:ea typeface="Calibri" panose="020F0502020204030204" pitchFamily="34" charset="0"/>
              </a:rPr>
              <a:t>Логістика як фактор підвищення конкурентоспроможності підприємства</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2000" i="1" dirty="0">
                <a:solidFill>
                  <a:srgbClr val="000000"/>
                </a:solidFill>
                <a:effectLst/>
                <a:latin typeface="Times New Roman" panose="02020603050405020304" pitchFamily="18" charset="0"/>
                <a:ea typeface="Calibri" panose="020F0502020204030204" pitchFamily="34" charset="0"/>
              </a:rPr>
              <a:t>Серед основних складових економічного ефекту, від використання логістики в сфері виробництва та обігу найвагомішими є: </a:t>
            </a:r>
            <a:r>
              <a:rPr lang="uk-UA" sz="2000" dirty="0">
                <a:solidFill>
                  <a:srgbClr val="000000"/>
                </a:solidFill>
                <a:effectLst/>
                <a:latin typeface="Times New Roman" panose="02020603050405020304" pitchFamily="18" charset="0"/>
                <a:ea typeface="Calibri" panose="020F0502020204030204" pitchFamily="34" charset="0"/>
              </a:rPr>
              <a:t/>
            </a:r>
            <a:br>
              <a:rPr lang="uk-UA" sz="2000" dirty="0">
                <a:solidFill>
                  <a:srgbClr val="000000"/>
                </a:solidFill>
                <a:effectLst/>
                <a:latin typeface="Times New Roman" panose="02020603050405020304" pitchFamily="18" charset="0"/>
                <a:ea typeface="Calibri" panose="020F0502020204030204" pitchFamily="34" charset="0"/>
              </a:rPr>
            </a:br>
            <a:r>
              <a:rPr lang="uk-UA" sz="2000" dirty="0">
                <a:solidFill>
                  <a:srgbClr val="000000"/>
                </a:solidFill>
                <a:effectLst/>
                <a:latin typeface="Times New Roman" panose="02020603050405020304" pitchFamily="18" charset="0"/>
                <a:ea typeface="Calibri" panose="020F0502020204030204" pitchFamily="34" charset="0"/>
              </a:rPr>
              <a:t>• </a:t>
            </a:r>
            <a:r>
              <a:rPr lang="uk-UA" sz="2000" i="1" dirty="0">
                <a:solidFill>
                  <a:srgbClr val="000000"/>
                </a:solidFill>
                <a:effectLst/>
                <a:latin typeface="Times New Roman" panose="02020603050405020304" pitchFamily="18" charset="0"/>
                <a:ea typeface="Calibri" panose="020F0502020204030204" pitchFamily="34" charset="0"/>
              </a:rPr>
              <a:t>зменшення запасів на всьому шляху руху матеріального потоку; </a:t>
            </a:r>
            <a:r>
              <a:rPr lang="uk-UA" sz="2000" dirty="0">
                <a:solidFill>
                  <a:srgbClr val="000000"/>
                </a:solidFill>
                <a:effectLst/>
                <a:latin typeface="Times New Roman" panose="02020603050405020304" pitchFamily="18" charset="0"/>
                <a:ea typeface="Calibri" panose="020F0502020204030204" pitchFamily="34" charset="0"/>
              </a:rPr>
              <a:t/>
            </a:r>
            <a:br>
              <a:rPr lang="uk-UA" sz="2000" dirty="0">
                <a:solidFill>
                  <a:srgbClr val="000000"/>
                </a:solidFill>
                <a:effectLst/>
                <a:latin typeface="Times New Roman" panose="02020603050405020304" pitchFamily="18" charset="0"/>
                <a:ea typeface="Calibri" panose="020F0502020204030204" pitchFamily="34" charset="0"/>
              </a:rPr>
            </a:br>
            <a:r>
              <a:rPr lang="uk-UA" sz="2000" dirty="0">
                <a:solidFill>
                  <a:srgbClr val="000000"/>
                </a:solidFill>
                <a:effectLst/>
                <a:latin typeface="Times New Roman" panose="02020603050405020304" pitchFamily="18" charset="0"/>
                <a:ea typeface="Calibri" panose="020F0502020204030204" pitchFamily="34" charset="0"/>
              </a:rPr>
              <a:t>• </a:t>
            </a:r>
            <a:r>
              <a:rPr lang="uk-UA" sz="2000" i="1" dirty="0">
                <a:solidFill>
                  <a:srgbClr val="000000"/>
                </a:solidFill>
                <a:effectLst/>
                <a:latin typeface="Times New Roman" panose="02020603050405020304" pitchFamily="18" charset="0"/>
                <a:ea typeface="Calibri" panose="020F0502020204030204" pitchFamily="34" charset="0"/>
              </a:rPr>
              <a:t>скорочення часу проходження товарів по логістичному ланцюгу; </a:t>
            </a:r>
            <a:r>
              <a:rPr lang="uk-UA" sz="2000" dirty="0">
                <a:solidFill>
                  <a:srgbClr val="000000"/>
                </a:solidFill>
                <a:effectLst/>
                <a:latin typeface="Times New Roman" panose="02020603050405020304" pitchFamily="18" charset="0"/>
                <a:ea typeface="Calibri" panose="020F0502020204030204" pitchFamily="34" charset="0"/>
              </a:rPr>
              <a:t/>
            </a:r>
            <a:br>
              <a:rPr lang="uk-UA" sz="2000" dirty="0">
                <a:solidFill>
                  <a:srgbClr val="000000"/>
                </a:solidFill>
                <a:effectLst/>
                <a:latin typeface="Times New Roman" panose="02020603050405020304" pitchFamily="18" charset="0"/>
                <a:ea typeface="Calibri" panose="020F0502020204030204" pitchFamily="34" charset="0"/>
              </a:rPr>
            </a:br>
            <a:r>
              <a:rPr lang="uk-UA" sz="2000" dirty="0">
                <a:solidFill>
                  <a:srgbClr val="000000"/>
                </a:solidFill>
                <a:effectLst/>
                <a:latin typeface="Times New Roman" panose="02020603050405020304" pitchFamily="18" charset="0"/>
                <a:ea typeface="Calibri" panose="020F0502020204030204" pitchFamily="34" charset="0"/>
              </a:rPr>
              <a:t>• </a:t>
            </a:r>
            <a:r>
              <a:rPr lang="uk-UA" sz="2000" i="1" dirty="0">
                <a:solidFill>
                  <a:srgbClr val="000000"/>
                </a:solidFill>
                <a:effectLst/>
                <a:latin typeface="Times New Roman" panose="02020603050405020304" pitchFamily="18" charset="0"/>
                <a:ea typeface="Calibri" panose="020F0502020204030204" pitchFamily="34" charset="0"/>
              </a:rPr>
              <a:t>зменшення витрат на транспортування;</a:t>
            </a:r>
            <a:r>
              <a:rPr lang="uk-UA" sz="2000" dirty="0">
                <a:solidFill>
                  <a:srgbClr val="000000"/>
                </a:solidFill>
                <a:effectLst/>
                <a:latin typeface="Times New Roman" panose="02020603050405020304" pitchFamily="18" charset="0"/>
                <a:ea typeface="Calibri" panose="020F0502020204030204" pitchFamily="34" charset="0"/>
              </a:rPr>
              <a:t> </a:t>
            </a:r>
            <a:br>
              <a:rPr lang="uk-UA" sz="2000" dirty="0">
                <a:solidFill>
                  <a:srgbClr val="000000"/>
                </a:solidFill>
                <a:effectLst/>
                <a:latin typeface="Times New Roman" panose="02020603050405020304" pitchFamily="18" charset="0"/>
                <a:ea typeface="Calibri" panose="020F0502020204030204" pitchFamily="34" charset="0"/>
              </a:rPr>
            </a:br>
            <a:r>
              <a:rPr lang="uk-UA" sz="2000" dirty="0">
                <a:solidFill>
                  <a:srgbClr val="000000"/>
                </a:solidFill>
                <a:effectLst/>
                <a:latin typeface="Times New Roman" panose="02020603050405020304" pitchFamily="18" charset="0"/>
                <a:ea typeface="Calibri" panose="020F0502020204030204" pitchFamily="34" charset="0"/>
              </a:rPr>
              <a:t>• </a:t>
            </a:r>
            <a:r>
              <a:rPr lang="uk-UA" sz="2000" i="1" dirty="0">
                <a:solidFill>
                  <a:srgbClr val="000000"/>
                </a:solidFill>
                <a:effectLst/>
                <a:latin typeface="Times New Roman" panose="02020603050405020304" pitchFamily="18" charset="0"/>
                <a:ea typeface="Calibri" panose="020F0502020204030204" pitchFamily="34" charset="0"/>
              </a:rPr>
              <a:t>зменшення затрат ручної праці і, відповідно, витрат на операції з вантажем. </a:t>
            </a:r>
            <a:r>
              <a:rPr lang="uk-UA" sz="1800" dirty="0">
                <a:solidFill>
                  <a:srgbClr val="000000"/>
                </a:solidFill>
                <a:effectLst/>
                <a:latin typeface="Times New Roman" panose="02020603050405020304" pitchFamily="18" charset="0"/>
                <a:ea typeface="Calibri" panose="020F0502020204030204" pitchFamily="34" charset="0"/>
              </a:rPr>
              <a:t/>
            </a:r>
            <a:br>
              <a:rPr lang="uk-UA" sz="1800" dirty="0">
                <a:solidFill>
                  <a:srgbClr val="000000"/>
                </a:solidFill>
                <a:effectLst/>
                <a:latin typeface="Times New Roman" panose="02020603050405020304" pitchFamily="18" charset="0"/>
                <a:ea typeface="Calibri" panose="020F0502020204030204" pitchFamily="34" charset="0"/>
              </a:rPr>
            </a:br>
            <a: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dirty="0">
                <a:solidFill>
                  <a:schemeClr val="bg1"/>
                </a:solidFill>
              </a:rPr>
              <a:t/>
            </a:r>
            <a:br>
              <a:rPr lang="uk-UA" sz="2000" dirty="0">
                <a:solidFill>
                  <a:schemeClr val="bg1"/>
                </a:solidFill>
              </a:rPr>
            </a:br>
            <a:r>
              <a:rPr lang="uk-UA" sz="1800" i="1" dirty="0"/>
              <a:t/>
            </a:r>
            <a:br>
              <a:rPr lang="uk-UA" sz="1800" i="1" dirty="0"/>
            </a:br>
            <a:r>
              <a:rPr lang="uk-UA" sz="1800" b="1" i="1" dirty="0"/>
              <a:t/>
            </a:r>
            <a:br>
              <a:rPr lang="uk-UA" sz="1800" b="1" i="1" dirty="0"/>
            </a:br>
            <a:r>
              <a:rPr lang="uk-UA" dirty="0"/>
              <a:t/>
            </a:r>
            <a:br>
              <a:rPr lang="uk-UA" dirty="0"/>
            </a:br>
            <a:endParaRPr lang="ru-RU" sz="2700" dirty="0">
              <a:solidFill>
                <a:schemeClr val="bg1"/>
              </a:solidFill>
            </a:endParaRPr>
          </a:p>
        </p:txBody>
      </p:sp>
    </p:spTree>
    <p:extLst>
      <p:ext uri="{BB962C8B-B14F-4D97-AF65-F5344CB8AC3E}">
        <p14:creationId xmlns:p14="http://schemas.microsoft.com/office/powerpoint/2010/main" val="332536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04800"/>
            <a:ext cx="8382000" cy="64008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uk-UA" b="1" dirty="0">
                <a:solidFill>
                  <a:schemeClr val="bg1"/>
                </a:solidFill>
              </a:rPr>
              <a:t>Логістика – інструмент ринкової економіки</a:t>
            </a:r>
            <a:br>
              <a:rPr lang="uk-UA" b="1" dirty="0">
                <a:solidFill>
                  <a:schemeClr val="bg1"/>
                </a:solidFill>
              </a:rPr>
            </a:br>
            <a:r>
              <a:rPr lang="uk-UA" sz="2200" b="1" dirty="0">
                <a:solidFill>
                  <a:schemeClr val="bg1"/>
                </a:solidFill>
              </a:rPr>
              <a:t/>
            </a:r>
            <a:br>
              <a:rPr lang="uk-UA" sz="2200" b="1" dirty="0">
                <a:solidFill>
                  <a:schemeClr val="bg1"/>
                </a:solidFill>
              </a:rPr>
            </a:br>
            <a:r>
              <a:rPr lang="uk-UA" sz="2200" b="1" dirty="0">
                <a:solidFill>
                  <a:schemeClr val="bg1"/>
                </a:solidFill>
              </a:rPr>
              <a:t>Логістика</a:t>
            </a:r>
            <a:r>
              <a:rPr lang="uk-UA" sz="2200" dirty="0">
                <a:solidFill>
                  <a:schemeClr val="bg1"/>
                </a:solidFill>
              </a:rPr>
              <a:t> походить від грецького слова </a:t>
            </a:r>
            <a:r>
              <a:rPr lang="uk-UA" sz="2200" b="1" dirty="0">
                <a:solidFill>
                  <a:schemeClr val="bg1"/>
                </a:solidFill>
              </a:rPr>
              <a:t>“</a:t>
            </a:r>
            <a:r>
              <a:rPr lang="en-US" sz="2200" b="1" dirty="0">
                <a:solidFill>
                  <a:schemeClr val="bg1"/>
                </a:solidFill>
              </a:rPr>
              <a:t>logistic</a:t>
            </a:r>
            <a:r>
              <a:rPr lang="uk-UA" sz="2200" b="1" dirty="0">
                <a:solidFill>
                  <a:schemeClr val="bg1"/>
                </a:solidFill>
              </a:rPr>
              <a:t>е”</a:t>
            </a:r>
            <a:r>
              <a:rPr lang="uk-UA" sz="2200" dirty="0">
                <a:solidFill>
                  <a:schemeClr val="bg1"/>
                </a:solidFill>
              </a:rPr>
              <a:t>, що означає майстерність розраховувати, міркувати. 	</a:t>
            </a:r>
            <a:br>
              <a:rPr lang="uk-UA" sz="2200" dirty="0">
                <a:solidFill>
                  <a:schemeClr val="bg1"/>
                </a:solidFill>
              </a:rPr>
            </a:br>
            <a:r>
              <a:rPr lang="ru-RU" sz="2200" dirty="0">
                <a:solidFill>
                  <a:schemeClr val="bg1"/>
                </a:solidFill>
              </a:rPr>
              <a:t/>
            </a:r>
            <a:br>
              <a:rPr lang="ru-RU" sz="2200" dirty="0">
                <a:solidFill>
                  <a:schemeClr val="bg1"/>
                </a:solidFill>
              </a:rPr>
            </a:br>
            <a:r>
              <a:rPr lang="ru-RU" sz="2200" dirty="0">
                <a:solidFill>
                  <a:schemeClr val="bg1"/>
                </a:solidFill>
              </a:rPr>
              <a:t>Основоположником перших </a:t>
            </a:r>
            <a:r>
              <a:rPr lang="ru-RU" sz="2200" dirty="0">
                <a:solidFill>
                  <a:schemeClr val="bg1"/>
                </a:solidFill>
              </a:rPr>
              <a:t>наукових</a:t>
            </a:r>
            <a:r>
              <a:rPr lang="ru-RU" sz="2200" dirty="0">
                <a:solidFill>
                  <a:schemeClr val="bg1"/>
                </a:solidFill>
              </a:rPr>
              <a:t> </a:t>
            </a:r>
            <a:r>
              <a:rPr lang="ru-RU" sz="2200" dirty="0">
                <a:solidFill>
                  <a:schemeClr val="bg1"/>
                </a:solidFill>
              </a:rPr>
              <a:t>праць</a:t>
            </a:r>
            <a:r>
              <a:rPr lang="ru-RU" sz="2200" dirty="0">
                <a:solidFill>
                  <a:schemeClr val="bg1"/>
                </a:solidFill>
              </a:rPr>
              <a:t> з </a:t>
            </a:r>
            <a:r>
              <a:rPr lang="ru-RU" sz="2200" dirty="0">
                <a:solidFill>
                  <a:schemeClr val="bg1"/>
                </a:solidFill>
              </a:rPr>
              <a:t>логістики</a:t>
            </a:r>
            <a:r>
              <a:rPr lang="ru-RU" sz="2200" dirty="0">
                <a:solidFill>
                  <a:schemeClr val="bg1"/>
                </a:solidFill>
              </a:rPr>
              <a:t/>
            </a:r>
            <a:br>
              <a:rPr lang="ru-RU" sz="2200" dirty="0">
                <a:solidFill>
                  <a:schemeClr val="bg1"/>
                </a:solidFill>
              </a:rPr>
            </a:br>
            <a:r>
              <a:rPr lang="ru-RU" sz="2200" dirty="0">
                <a:solidFill>
                  <a:schemeClr val="bg1"/>
                </a:solidFill>
              </a:rPr>
              <a:t>вважають</a:t>
            </a:r>
            <a:r>
              <a:rPr lang="ru-RU" sz="2200" dirty="0">
                <a:solidFill>
                  <a:schemeClr val="bg1"/>
                </a:solidFill>
              </a:rPr>
              <a:t> </a:t>
            </a:r>
            <a:r>
              <a:rPr lang="ru-RU" sz="2200" dirty="0">
                <a:solidFill>
                  <a:schemeClr val="bg1"/>
                </a:solidFill>
              </a:rPr>
              <a:t>французького</a:t>
            </a:r>
            <a:r>
              <a:rPr lang="ru-RU" sz="2200" dirty="0">
                <a:solidFill>
                  <a:schemeClr val="bg1"/>
                </a:solidFill>
              </a:rPr>
              <a:t> генерала </a:t>
            </a:r>
            <a:r>
              <a:rPr lang="ru-RU" sz="2200" dirty="0">
                <a:solidFill>
                  <a:schemeClr val="bg1"/>
                </a:solidFill>
              </a:rPr>
              <a:t>військового</a:t>
            </a:r>
            <a:r>
              <a:rPr lang="ru-RU" sz="2200" dirty="0">
                <a:solidFill>
                  <a:schemeClr val="bg1"/>
                </a:solidFill>
              </a:rPr>
              <a:t> теоретика початку 19 ст. </a:t>
            </a:r>
            <a:r>
              <a:rPr lang="ru-RU" sz="2200" b="1" dirty="0">
                <a:solidFill>
                  <a:schemeClr val="bg1"/>
                </a:solidFill>
              </a:rPr>
              <a:t>Антуана </a:t>
            </a:r>
            <a:r>
              <a:rPr lang="ru-RU" sz="2200" b="1" dirty="0">
                <a:solidFill>
                  <a:schemeClr val="bg1"/>
                </a:solidFill>
              </a:rPr>
              <a:t>Анрі</a:t>
            </a:r>
            <a:r>
              <a:rPr lang="ru-RU" sz="2200" b="1" dirty="0">
                <a:solidFill>
                  <a:schemeClr val="bg1"/>
                </a:solidFill>
              </a:rPr>
              <a:t> </a:t>
            </a:r>
            <a:r>
              <a:rPr lang="ru-RU" sz="2200" b="1" dirty="0">
                <a:solidFill>
                  <a:schemeClr val="bg1"/>
                </a:solidFill>
              </a:rPr>
              <a:t>Джоміні</a:t>
            </a:r>
            <a:r>
              <a:rPr lang="ru-RU" sz="2200" b="1" dirty="0">
                <a:solidFill>
                  <a:schemeClr val="bg1"/>
                </a:solidFill>
              </a:rPr>
              <a:t> </a:t>
            </a:r>
            <a:r>
              <a:rPr lang="ru-RU" sz="2200" dirty="0">
                <a:solidFill>
                  <a:schemeClr val="bg1"/>
                </a:solidFill>
              </a:rPr>
              <a:t>(1779-1869).</a:t>
            </a:r>
            <a:br>
              <a:rPr lang="ru-RU" sz="2200" dirty="0">
                <a:solidFill>
                  <a:schemeClr val="bg1"/>
                </a:solidFill>
              </a:rPr>
            </a:br>
            <a:r>
              <a:rPr lang="ru-RU" sz="2200" dirty="0">
                <a:solidFill>
                  <a:schemeClr val="bg1"/>
                </a:solidFill>
              </a:rPr>
              <a:t> У </a:t>
            </a:r>
            <a:r>
              <a:rPr lang="ru-RU" sz="2200" dirty="0">
                <a:solidFill>
                  <a:schemeClr val="bg1"/>
                </a:solidFill>
              </a:rPr>
              <a:t>своїй</a:t>
            </a:r>
            <a:r>
              <a:rPr lang="ru-RU" sz="2200" dirty="0">
                <a:solidFill>
                  <a:schemeClr val="bg1"/>
                </a:solidFill>
              </a:rPr>
              <a:t> </a:t>
            </a:r>
            <a:r>
              <a:rPr lang="ru-RU" sz="2200" dirty="0">
                <a:solidFill>
                  <a:schemeClr val="bg1"/>
                </a:solidFill>
              </a:rPr>
              <a:t>праці</a:t>
            </a:r>
            <a:r>
              <a:rPr lang="ru-RU" sz="2200" dirty="0">
                <a:solidFill>
                  <a:schemeClr val="bg1"/>
                </a:solidFill>
              </a:rPr>
              <a:t> "Трактат про </a:t>
            </a:r>
            <a:r>
              <a:rPr lang="ru-RU" sz="2200" dirty="0">
                <a:solidFill>
                  <a:schemeClr val="bg1"/>
                </a:solidFill>
              </a:rPr>
              <a:t>мистецтво</a:t>
            </a:r>
            <a:r>
              <a:rPr lang="ru-RU" sz="2200" dirty="0">
                <a:solidFill>
                  <a:schemeClr val="bg1"/>
                </a:solidFill>
              </a:rPr>
              <a:t> </a:t>
            </a:r>
            <a:r>
              <a:rPr lang="ru-RU" sz="2200" dirty="0">
                <a:solidFill>
                  <a:schemeClr val="bg1"/>
                </a:solidFill>
              </a:rPr>
              <a:t>воєн</a:t>
            </a:r>
            <a:r>
              <a:rPr lang="ru-RU" sz="2200" dirty="0">
                <a:solidFill>
                  <a:schemeClr val="bg1"/>
                </a:solidFill>
              </a:rPr>
              <a:t>" (1837) </a:t>
            </a:r>
            <a:r>
              <a:rPr lang="ru-RU" sz="2200" dirty="0">
                <a:solidFill>
                  <a:schemeClr val="bg1"/>
                </a:solidFill>
              </a:rPr>
              <a:t>він</a:t>
            </a:r>
            <a:r>
              <a:rPr lang="ru-RU" sz="2200" dirty="0">
                <a:solidFill>
                  <a:schemeClr val="bg1"/>
                </a:solidFill>
              </a:rPr>
              <a:t/>
            </a:r>
            <a:br>
              <a:rPr lang="ru-RU" sz="2200" dirty="0">
                <a:solidFill>
                  <a:schemeClr val="bg1"/>
                </a:solidFill>
              </a:rPr>
            </a:br>
            <a:r>
              <a:rPr lang="ru-RU" sz="2200" dirty="0">
                <a:solidFill>
                  <a:schemeClr val="bg1"/>
                </a:solidFill>
              </a:rPr>
              <a:t>визначав</a:t>
            </a:r>
            <a:r>
              <a:rPr lang="ru-RU" sz="2200" dirty="0">
                <a:solidFill>
                  <a:schemeClr val="bg1"/>
                </a:solidFill>
              </a:rPr>
              <a:t> </a:t>
            </a:r>
            <a:r>
              <a:rPr lang="ru-RU" sz="2200" dirty="0">
                <a:solidFill>
                  <a:schemeClr val="bg1"/>
                </a:solidFill>
              </a:rPr>
              <a:t>логістику</a:t>
            </a:r>
            <a:r>
              <a:rPr lang="ru-RU" sz="2200" dirty="0">
                <a:solidFill>
                  <a:schemeClr val="bg1"/>
                </a:solidFill>
              </a:rPr>
              <a:t> як </a:t>
            </a:r>
            <a:r>
              <a:rPr lang="ru-RU" sz="2200" dirty="0">
                <a:solidFill>
                  <a:schemeClr val="bg1"/>
                </a:solidFill>
              </a:rPr>
              <a:t>практичне</a:t>
            </a:r>
            <a:r>
              <a:rPr lang="ru-RU" sz="2200" dirty="0">
                <a:solidFill>
                  <a:schemeClr val="bg1"/>
                </a:solidFill>
              </a:rPr>
              <a:t> </a:t>
            </a:r>
            <a:r>
              <a:rPr lang="ru-RU" sz="2200" dirty="0">
                <a:solidFill>
                  <a:schemeClr val="bg1"/>
                </a:solidFill>
              </a:rPr>
              <a:t>мистецтво</a:t>
            </a:r>
            <a:r>
              <a:rPr lang="ru-RU" sz="2200" dirty="0">
                <a:solidFill>
                  <a:schemeClr val="bg1"/>
                </a:solidFill>
              </a:rPr>
              <a:t> </a:t>
            </a:r>
            <a:r>
              <a:rPr lang="ru-RU" sz="2200" dirty="0">
                <a:solidFill>
                  <a:schemeClr val="bg1"/>
                </a:solidFill>
              </a:rPr>
              <a:t>управління</a:t>
            </a:r>
            <a:r>
              <a:rPr lang="ru-RU" sz="2200" dirty="0">
                <a:solidFill>
                  <a:schemeClr val="bg1"/>
                </a:solidFill>
              </a:rPr>
              <a:t>,</a:t>
            </a:r>
            <a:br>
              <a:rPr lang="ru-RU" sz="2200" dirty="0">
                <a:solidFill>
                  <a:schemeClr val="bg1"/>
                </a:solidFill>
              </a:rPr>
            </a:br>
            <a:r>
              <a:rPr lang="ru-RU" sz="2200" dirty="0">
                <a:solidFill>
                  <a:schemeClr val="bg1"/>
                </a:solidFill>
              </a:rPr>
              <a:t> </a:t>
            </a:r>
            <a:r>
              <a:rPr lang="ru-RU" sz="2200" dirty="0">
                <a:solidFill>
                  <a:schemeClr val="bg1"/>
                </a:solidFill>
              </a:rPr>
              <a:t>перевезення</a:t>
            </a:r>
            <a:r>
              <a:rPr lang="ru-RU" sz="2200" dirty="0">
                <a:solidFill>
                  <a:schemeClr val="bg1"/>
                </a:solidFill>
              </a:rPr>
              <a:t>, </a:t>
            </a:r>
            <a:r>
              <a:rPr lang="ru-RU" sz="2200" dirty="0">
                <a:solidFill>
                  <a:schemeClr val="bg1"/>
                </a:solidFill>
              </a:rPr>
              <a:t>планування</a:t>
            </a:r>
            <a:r>
              <a:rPr lang="ru-RU" sz="2200" dirty="0">
                <a:solidFill>
                  <a:schemeClr val="bg1"/>
                </a:solidFill>
              </a:rPr>
              <a:t>,</a:t>
            </a:r>
            <a:br>
              <a:rPr lang="ru-RU" sz="2200" dirty="0">
                <a:solidFill>
                  <a:schemeClr val="bg1"/>
                </a:solidFill>
              </a:rPr>
            </a:br>
            <a:r>
              <a:rPr lang="uk-UA" sz="2200" dirty="0">
                <a:solidFill>
                  <a:schemeClr val="bg1"/>
                </a:solidFill>
              </a:rPr>
              <a:t>організації постачання військ і </a:t>
            </a:r>
            <a:br>
              <a:rPr lang="uk-UA" sz="2200" dirty="0">
                <a:solidFill>
                  <a:schemeClr val="bg1"/>
                </a:solidFill>
              </a:rPr>
            </a:br>
            <a:r>
              <a:rPr lang="uk-UA" sz="2200" dirty="0">
                <a:solidFill>
                  <a:schemeClr val="bg1"/>
                </a:solidFill>
              </a:rPr>
              <a:t>тилове забезпечення фронту, успіх якого</a:t>
            </a:r>
            <a:br>
              <a:rPr lang="uk-UA" sz="2200" dirty="0">
                <a:solidFill>
                  <a:schemeClr val="bg1"/>
                </a:solidFill>
              </a:rPr>
            </a:br>
            <a:r>
              <a:rPr lang="ru-RU" sz="2200" dirty="0">
                <a:solidFill>
                  <a:schemeClr val="bg1"/>
                </a:solidFill>
              </a:rPr>
              <a:t>зумовлений</a:t>
            </a:r>
            <a:r>
              <a:rPr lang="ru-RU" sz="2200" dirty="0">
                <a:solidFill>
                  <a:schemeClr val="bg1"/>
                </a:solidFill>
              </a:rPr>
              <a:t> </a:t>
            </a:r>
            <a:r>
              <a:rPr lang="ru-RU" sz="2200" dirty="0">
                <a:solidFill>
                  <a:schemeClr val="bg1"/>
                </a:solidFill>
              </a:rPr>
              <a:t>ступенем</a:t>
            </a:r>
            <a:r>
              <a:rPr lang="ru-RU" sz="2200" dirty="0">
                <a:solidFill>
                  <a:schemeClr val="bg1"/>
                </a:solidFill>
              </a:rPr>
              <a:t> </a:t>
            </a:r>
            <a:r>
              <a:rPr lang="ru-RU" sz="2200" dirty="0">
                <a:solidFill>
                  <a:schemeClr val="bg1"/>
                </a:solidFill>
              </a:rPr>
              <a:t>взаємодії</a:t>
            </a:r>
            <a:r>
              <a:rPr lang="ru-RU" sz="2200" dirty="0">
                <a:solidFill>
                  <a:schemeClr val="bg1"/>
                </a:solidFill>
              </a:rPr>
              <a:t> </a:t>
            </a:r>
            <a:r>
              <a:rPr lang="ru-RU" sz="2200" dirty="0">
                <a:solidFill>
                  <a:schemeClr val="bg1"/>
                </a:solidFill>
              </a:rPr>
              <a:t>різноманітних</a:t>
            </a:r>
            <a:r>
              <a:rPr lang="ru-RU" sz="2200" dirty="0">
                <a:solidFill>
                  <a:schemeClr val="bg1"/>
                </a:solidFill>
              </a:rPr>
              <a:t> </a:t>
            </a:r>
            <a:r>
              <a:rPr lang="ru-RU" sz="2200" dirty="0">
                <a:solidFill>
                  <a:schemeClr val="bg1"/>
                </a:solidFill>
              </a:rPr>
              <a:t>причетних</a:t>
            </a:r>
            <a:r>
              <a:rPr lang="ru-RU" sz="2200" dirty="0">
                <a:solidFill>
                  <a:schemeClr val="bg1"/>
                </a:solidFill>
              </a:rPr>
              <a:t> до </a:t>
            </a:r>
            <a:r>
              <a:rPr lang="ru-RU" sz="2200" dirty="0">
                <a:solidFill>
                  <a:schemeClr val="bg1"/>
                </a:solidFill>
              </a:rPr>
              <a:t>руху</a:t>
            </a:r>
            <a:r>
              <a:rPr lang="ru-RU" sz="2200" dirty="0">
                <a:solidFill>
                  <a:schemeClr val="bg1"/>
                </a:solidFill>
              </a:rPr>
              <a:t> </a:t>
            </a:r>
            <a:r>
              <a:rPr lang="ru-RU" sz="2200" dirty="0">
                <a:solidFill>
                  <a:schemeClr val="bg1"/>
                </a:solidFill>
              </a:rPr>
              <a:t>підрозділів</a:t>
            </a:r>
            <a:r>
              <a:rPr lang="ru-RU" sz="2200" dirty="0">
                <a:solidFill>
                  <a:schemeClr val="bg1"/>
                </a:solidFill>
              </a:rPr>
              <a:t/>
            </a:r>
            <a:br>
              <a:rPr lang="ru-RU" sz="2200" dirty="0">
                <a:solidFill>
                  <a:schemeClr val="bg1"/>
                </a:solidFill>
              </a:rPr>
            </a:br>
            <a:endParaRPr lang="ru-RU" sz="2200" dirty="0">
              <a:solidFill>
                <a:schemeClr val="bg1"/>
              </a:solidFill>
            </a:endParaRPr>
          </a:p>
        </p:txBody>
      </p:sp>
    </p:spTree>
    <p:extLst>
      <p:ext uri="{BB962C8B-B14F-4D97-AF65-F5344CB8AC3E}">
        <p14:creationId xmlns:p14="http://schemas.microsoft.com/office/powerpoint/2010/main" val="424001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04800"/>
            <a:ext cx="8382000" cy="64008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uk-UA" sz="24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В Україні термін "логістика" вперше використав видатний український економіст-математик Є. </a:t>
            </a:r>
            <a:r>
              <a:rPr lang="uk-UA" sz="24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Слуцький</a:t>
            </a:r>
            <a:r>
              <a:rPr lang="uk-UA" sz="24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 у контексті розгляду праксеології у праці "Етюд до проблеми побудови формально-</a:t>
            </a:r>
            <a:r>
              <a:rPr lang="uk-UA" sz="24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праксеологічних</a:t>
            </a:r>
            <a:r>
              <a:rPr lang="uk-UA" sz="24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 засад економіки" (1926), підкреслюючи, що логістика стосується логіки такою мірою, як праксеологія – формальної економіки.</a:t>
            </a:r>
            <a:r>
              <a:rPr lang="uk-UA" sz="28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
            </a:r>
            <a:br>
              <a:rPr lang="uk-UA" sz="28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br>
            <a:r>
              <a:rPr lang="uk-UA" sz="2400" b="1" dirty="0">
                <a:solidFill>
                  <a:schemeClr val="bg1"/>
                </a:solidFill>
                <a:effectLst/>
                <a:latin typeface="Times New Roman" panose="02020603050405020304" pitchFamily="18" charset="0"/>
                <a:ea typeface="Calibri" panose="020F0502020204030204" pitchFamily="34" charset="0"/>
              </a:rPr>
              <a:t>Саме із середини 50-х років (період ― </a:t>
            </a:r>
            <a:r>
              <a:rPr lang="uk-UA" sz="2400" b="1" i="1" dirty="0">
                <a:solidFill>
                  <a:schemeClr val="bg1"/>
                </a:solidFill>
                <a:effectLst/>
                <a:latin typeface="Times New Roman" panose="02020603050405020304" pitchFamily="18" charset="0"/>
                <a:ea typeface="Times New Roman,Italic"/>
              </a:rPr>
              <a:t>класичної логі</a:t>
            </a:r>
            <a:r>
              <a:rPr lang="uk-UA" sz="2400" b="1" i="1" dirty="0">
                <a:solidFill>
                  <a:schemeClr val="bg1"/>
                </a:solidFill>
                <a:effectLst/>
                <a:latin typeface="Times New Roman" panose="02020603050405020304" pitchFamily="18" charset="0"/>
                <a:ea typeface="Klee One" pitchFamily="2" charset="-128"/>
              </a:rPr>
              <a:t>стики</a:t>
            </a:r>
            <a:r>
              <a:rPr lang="uk-UA" sz="2400" b="1" dirty="0">
                <a:solidFill>
                  <a:schemeClr val="bg1"/>
                </a:solidFill>
                <a:effectLst/>
                <a:latin typeface="Times New Roman" panose="02020603050405020304" pitchFamily="18" charset="0"/>
                <a:ea typeface="Calibri" panose="020F0502020204030204" pitchFamily="34" charset="0"/>
              </a:rPr>
              <a:t>) поняття логістики увійшло в економічну термінологію США у значенні логістики підприємства. Вперше можливість використання положень військової логістики в економіці обґрунтував у 1951 р. співробітник “RAND </a:t>
            </a:r>
            <a:r>
              <a:rPr lang="uk-UA" sz="2400" b="1" dirty="0">
                <a:solidFill>
                  <a:schemeClr val="bg1"/>
                </a:solidFill>
                <a:effectLst/>
                <a:latin typeface="Times New Roman" panose="02020603050405020304" pitchFamily="18" charset="0"/>
                <a:ea typeface="Calibri" panose="020F0502020204030204" pitchFamily="34" charset="0"/>
              </a:rPr>
              <a:t>Corporation</a:t>
            </a:r>
            <a:r>
              <a:rPr lang="uk-UA" sz="2400" b="1" dirty="0">
                <a:solidFill>
                  <a:schemeClr val="bg1"/>
                </a:solidFill>
                <a:effectLst/>
                <a:latin typeface="Times New Roman" panose="02020603050405020304" pitchFamily="18" charset="0"/>
                <a:ea typeface="Calibri" panose="020F0502020204030204" pitchFamily="34" charset="0"/>
              </a:rPr>
              <a:t>”, фахівець у сфері системного аналізу О. Моргенштерн, заявивши, що </a:t>
            </a:r>
            <a:r>
              <a:rPr lang="uk-UA" sz="2400" b="1" i="1" dirty="0">
                <a:solidFill>
                  <a:schemeClr val="bg1"/>
                </a:solidFill>
                <a:effectLst/>
                <a:latin typeface="Times New Roman" panose="02020603050405020304" pitchFamily="18" charset="0"/>
                <a:ea typeface="Calibri" panose="020F0502020204030204" pitchFamily="34" charset="0"/>
              </a:rPr>
              <a:t>“…існує повна схожість між управлінням забезпеченням військ і управління матеріальними ресурсами у промисловості”</a:t>
            </a:r>
            <a:endParaRPr lang="ru-RU" sz="2400" b="1" dirty="0">
              <a:solidFill>
                <a:schemeClr val="bg1"/>
              </a:solidFill>
              <a:latin typeface="Segoe UI Black" panose="020B0A02040204020203" pitchFamily="34" charset="0"/>
              <a:ea typeface="Segoe UI Black" panose="020B0A02040204020203" pitchFamily="34" charset="0"/>
            </a:endParaRPr>
          </a:p>
        </p:txBody>
      </p:sp>
    </p:spTree>
    <p:extLst>
      <p:ext uri="{BB962C8B-B14F-4D97-AF65-F5344CB8AC3E}">
        <p14:creationId xmlns:p14="http://schemas.microsoft.com/office/powerpoint/2010/main" val="744875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31AD4AC-223F-2681-6691-039F23A8064F}"/>
              </a:ext>
            </a:extLst>
          </p:cNvPr>
          <p:cNvSpPr txBox="1"/>
          <p:nvPr/>
        </p:nvSpPr>
        <p:spPr>
          <a:xfrm>
            <a:off x="304800" y="457200"/>
            <a:ext cx="7391400" cy="5734903"/>
          </a:xfrm>
          <a:prstGeom prst="rect">
            <a:avLst/>
          </a:prstGeom>
          <a:noFill/>
        </p:spPr>
        <p:txBody>
          <a:bodyPr wrap="square">
            <a:spAutoFit/>
          </a:bodyPr>
          <a:lstStyle/>
          <a:p>
            <a:pPr indent="450215" algn="just">
              <a:spcAft>
                <a:spcPts val="800"/>
              </a:spcAft>
            </a:pP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Проте, активне використання військового терміну у чисто економічних цілях почалося з середини 60-х років ХХ ст., і сталося це із ряду причин: </a:t>
            </a:r>
          </a:p>
          <a:p>
            <a:pPr indent="450215" algn="just"/>
            <a:r>
              <a:rPr lang="uk-UA" sz="2000" b="1" dirty="0">
                <a:solidFill>
                  <a:schemeClr val="bg1"/>
                </a:solidFill>
                <a:effectLst/>
                <a:latin typeface="Times New Roman" panose="02020603050405020304" pitchFamily="18" charset="0"/>
                <a:ea typeface="Calibri" panose="020F0502020204030204" pitchFamily="34" charset="0"/>
              </a:rPr>
              <a:t>• перетворення ринку продавця у ринок покупця</a:t>
            </a:r>
            <a:r>
              <a:rPr lang="uk-UA" sz="2000" dirty="0">
                <a:solidFill>
                  <a:schemeClr val="bg1"/>
                </a:solidFill>
                <a:effectLst/>
                <a:latin typeface="Times New Roman" panose="02020603050405020304" pitchFamily="18" charset="0"/>
                <a:ea typeface="Calibri" panose="020F0502020204030204" pitchFamily="34" charset="0"/>
              </a:rPr>
              <a:t>, внаслідок чого загострюється конкурентна боротьба за споживача, що вимагає об’єднання зусиль всіх учасників товароруху (виробництва, оптової та роздрібної торгівлі) з метою створення інтегрованої системи, яка б найбільш повно задовольняла потреби споживачів за рахунок зниження собівартості продукції і підвищення якості поставок; </a:t>
            </a:r>
          </a:p>
          <a:p>
            <a:pPr indent="450215" algn="just"/>
            <a:r>
              <a:rPr lang="uk-UA" sz="2000" dirty="0">
                <a:solidFill>
                  <a:schemeClr val="bg1"/>
                </a:solidFill>
                <a:effectLst/>
                <a:latin typeface="Times New Roman" panose="02020603050405020304" pitchFamily="18" charset="0"/>
                <a:ea typeface="Calibri" panose="020F0502020204030204" pitchFamily="34" charset="0"/>
              </a:rPr>
              <a:t>• </a:t>
            </a:r>
            <a:r>
              <a:rPr lang="uk-UA" sz="2000" b="1" dirty="0">
                <a:solidFill>
                  <a:schemeClr val="bg1"/>
                </a:solidFill>
                <a:effectLst/>
                <a:latin typeface="Times New Roman" panose="02020603050405020304" pitchFamily="18" charset="0"/>
                <a:ea typeface="Calibri" panose="020F0502020204030204" pitchFamily="34" charset="0"/>
              </a:rPr>
              <a:t>енергетична криза</a:t>
            </a:r>
            <a:r>
              <a:rPr lang="uk-UA" sz="2000" dirty="0">
                <a:solidFill>
                  <a:schemeClr val="bg1"/>
                </a:solidFill>
                <a:effectLst/>
                <a:latin typeface="Times New Roman" panose="02020603050405020304" pitchFamily="18" charset="0"/>
                <a:ea typeface="Calibri" panose="020F0502020204030204" pitchFamily="34" charset="0"/>
              </a:rPr>
              <a:t>, яка змусила шукати нові шляхи економії ресурсів, і, відповідно, призвела до зниження собівартості продукції; </a:t>
            </a:r>
          </a:p>
          <a:p>
            <a:pPr indent="450215" algn="just"/>
            <a:r>
              <a:rPr lang="uk-UA" sz="2000" dirty="0">
                <a:solidFill>
                  <a:schemeClr val="bg1"/>
                </a:solidFill>
                <a:effectLst/>
                <a:latin typeface="Times New Roman" panose="02020603050405020304" pitchFamily="18" charset="0"/>
                <a:ea typeface="Calibri" panose="020F0502020204030204" pitchFamily="34" charset="0"/>
              </a:rPr>
              <a:t>• </a:t>
            </a:r>
            <a:r>
              <a:rPr lang="uk-UA" sz="2000" b="1" dirty="0">
                <a:solidFill>
                  <a:schemeClr val="bg1"/>
                </a:solidFill>
                <a:effectLst/>
                <a:latin typeface="Times New Roman" panose="02020603050405020304" pitchFamily="18" charset="0"/>
                <a:ea typeface="Calibri" panose="020F0502020204030204" pitchFamily="34" charset="0"/>
              </a:rPr>
              <a:t>науково-технічний прогрес</a:t>
            </a:r>
            <a:r>
              <a:rPr lang="uk-UA" sz="2000" dirty="0">
                <a:solidFill>
                  <a:schemeClr val="bg1"/>
                </a:solidFill>
                <a:effectLst/>
                <a:latin typeface="Times New Roman" panose="02020603050405020304" pitchFamily="18" charset="0"/>
                <a:ea typeface="Calibri" panose="020F0502020204030204" pitchFamily="34" charset="0"/>
              </a:rPr>
              <a:t>, зокрема комп’ютеризація управління, що дозволило максимально використовувати та опрацьовувати логістичну інформацію, з метою максимальної злагодженості та високої координованості зусиль всіх учасників логістичної системи</a:t>
            </a:r>
            <a:r>
              <a:rPr lang="uk-UA" sz="2000" dirty="0">
                <a:solidFill>
                  <a:srgbClr val="000000"/>
                </a:solidFill>
                <a:effectLst/>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1034983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81000"/>
            <a:ext cx="8610600" cy="60960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pPr algn="ctr">
              <a:lnSpc>
                <a:spcPct val="100000"/>
              </a:lnSpc>
            </a:pPr>
            <a:r>
              <a:rPr lang="uk-UA" sz="2000" b="1" i="1" dirty="0">
                <a:solidFill>
                  <a:schemeClr val="bg1"/>
                </a:solidFill>
                <a:latin typeface="Times New Roman" panose="02020603050405020304" pitchFamily="18" charset="0"/>
                <a:cs typeface="Times New Roman" panose="02020603050405020304" pitchFamily="18" charset="0"/>
              </a:rPr>
              <a:t>Логістика – </a:t>
            </a:r>
            <a:r>
              <a:rPr lang="uk-UA" sz="2000" dirty="0">
                <a:solidFill>
                  <a:schemeClr val="bg1"/>
                </a:solidFill>
                <a:latin typeface="Times New Roman" panose="02020603050405020304" pitchFamily="18" charset="0"/>
                <a:cs typeface="Times New Roman" panose="02020603050405020304" pitchFamily="18" charset="0"/>
              </a:rPr>
              <a:t>це планування, управління, контроль і регулювання руху матеріальних і пов’язаних із ними інформаційних потоків в просторі і часі починаючи від їх первинного джерела і закінчуючи місцем їх кінцевого споживання.</a:t>
            </a:r>
            <a:br>
              <a:rPr lang="uk-UA" sz="2000" dirty="0">
                <a:solidFill>
                  <a:schemeClr val="bg1"/>
                </a:solidFill>
                <a:latin typeface="Times New Roman" panose="02020603050405020304" pitchFamily="18" charset="0"/>
                <a:cs typeface="Times New Roman" panose="02020603050405020304" pitchFamily="18" charset="0"/>
              </a:rPr>
            </a:br>
            <a:r>
              <a:rPr lang="uk-UA" sz="2000" dirty="0">
                <a:solidFill>
                  <a:schemeClr val="bg1"/>
                </a:solidFill>
                <a:latin typeface="Times New Roman" panose="02020603050405020304" pitchFamily="18" charset="0"/>
                <a:cs typeface="Times New Roman" panose="02020603050405020304" pitchFamily="18" charset="0"/>
              </a:rPr>
              <a:t/>
            </a:r>
            <a:br>
              <a:rPr lang="uk-UA" sz="2000"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Метою логістики</a:t>
            </a:r>
            <a:r>
              <a:rPr lang="uk-UA" sz="2000" i="1" dirty="0">
                <a:solidFill>
                  <a:schemeClr val="bg1"/>
                </a:solidFill>
                <a:latin typeface="Times New Roman" panose="02020603050405020304" pitchFamily="18" charset="0"/>
                <a:cs typeface="Times New Roman" panose="02020603050405020304" pitchFamily="18" charset="0"/>
              </a:rPr>
              <a:t> </a:t>
            </a:r>
            <a:r>
              <a:rPr lang="uk-UA" sz="2000" dirty="0">
                <a:solidFill>
                  <a:schemeClr val="bg1"/>
                </a:solidFill>
                <a:latin typeface="Times New Roman" panose="02020603050405020304" pitchFamily="18" charset="0"/>
                <a:cs typeface="Times New Roman" panose="02020603050405020304" pitchFamily="18" charset="0"/>
              </a:rPr>
              <a:t>є оптимізація циклу відтворення шляхом комплексного, орієнтованого на потребу, формування матеріального та інформаційного потоку у виробництві та розподілу продукції.</a:t>
            </a:r>
            <a:r>
              <a:rPr lang="uk-UA" sz="2000" dirty="0">
                <a:latin typeface="Times New Roman" panose="02020603050405020304" pitchFamily="18" charset="0"/>
                <a:cs typeface="Times New Roman" panose="02020603050405020304" pitchFamily="18" charset="0"/>
              </a:rPr>
              <a:t/>
            </a:r>
            <a:br>
              <a:rPr lang="uk-UA" sz="2000" dirty="0">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
            </a:r>
            <a:br>
              <a:rPr lang="uk-UA" sz="2000" b="1" i="1"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Об'єкт логістики </a:t>
            </a:r>
            <a:r>
              <a:rPr lang="uk-UA" sz="2000" b="1" dirty="0">
                <a:solidFill>
                  <a:schemeClr val="bg1"/>
                </a:solidFill>
                <a:latin typeface="Times New Roman" panose="02020603050405020304" pitchFamily="18" charset="0"/>
                <a:cs typeface="Times New Roman" panose="02020603050405020304" pitchFamily="18" charset="0"/>
              </a:rPr>
              <a:t>— </a:t>
            </a:r>
            <a:r>
              <a:rPr lang="uk-UA" sz="2000" dirty="0">
                <a:solidFill>
                  <a:schemeClr val="bg1"/>
                </a:solidFill>
                <a:latin typeface="Times New Roman" panose="02020603050405020304" pitchFamily="18" charset="0"/>
                <a:cs typeface="Times New Roman" panose="02020603050405020304" pitchFamily="18" charset="0"/>
              </a:rPr>
              <a:t>матеріальні і відповідні їм фінансові й інформаційні потоки.</a:t>
            </a:r>
            <a:br>
              <a:rPr lang="uk-UA" sz="2000" dirty="0">
                <a:solidFill>
                  <a:schemeClr val="bg1"/>
                </a:solidFill>
                <a:latin typeface="Times New Roman" panose="02020603050405020304" pitchFamily="18" charset="0"/>
                <a:cs typeface="Times New Roman" panose="02020603050405020304" pitchFamily="18" charset="0"/>
              </a:rPr>
            </a:br>
            <a:r>
              <a:rPr lang="uk-UA" sz="2000" dirty="0">
                <a:solidFill>
                  <a:schemeClr val="bg1"/>
                </a:solidFill>
                <a:latin typeface="Times New Roman" panose="02020603050405020304" pitchFamily="18" charset="0"/>
                <a:cs typeface="Times New Roman" panose="02020603050405020304" pitchFamily="18" charset="0"/>
              </a:rPr>
              <a:t/>
            </a:r>
            <a:br>
              <a:rPr lang="uk-UA" sz="2000"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Матеріальний потік </a:t>
            </a:r>
            <a:r>
              <a:rPr lang="uk-UA" sz="2000" i="1" dirty="0">
                <a:solidFill>
                  <a:schemeClr val="bg1"/>
                </a:solidFill>
                <a:latin typeface="Times New Roman" panose="02020603050405020304" pitchFamily="18" charset="0"/>
                <a:cs typeface="Times New Roman" panose="02020603050405020304" pitchFamily="18" charset="0"/>
              </a:rPr>
              <a:t>– </a:t>
            </a:r>
            <a:r>
              <a:rPr lang="uk-UA" sz="2000" dirty="0">
                <a:solidFill>
                  <a:schemeClr val="bg1"/>
                </a:solidFill>
                <a:latin typeface="Times New Roman" panose="02020603050405020304" pitchFamily="18" charset="0"/>
                <a:cs typeface="Times New Roman" panose="02020603050405020304" pitchFamily="18" charset="0"/>
              </a:rPr>
              <a:t>це продукція (у формі вантажів, деталей, товарно-матеріальних цінностей), яка розглядається в процесі виконання над нею різних логістичних (транспортування, складування, зберігання тощо) і (або) технологічних (механічна обробка, збирання тощо) операцій і віднесена до певного часового інтервалу</a:t>
            </a:r>
            <a:br>
              <a:rPr lang="uk-UA" sz="2000" dirty="0">
                <a:solidFill>
                  <a:schemeClr val="bg1"/>
                </a:solidFill>
                <a:latin typeface="Times New Roman" panose="02020603050405020304" pitchFamily="18" charset="0"/>
                <a:cs typeface="Times New Roman" panose="02020603050405020304" pitchFamily="18" charset="0"/>
              </a:rPr>
            </a:br>
            <a:r>
              <a:rPr lang="uk-UA" sz="2000" dirty="0">
                <a:solidFill>
                  <a:schemeClr val="bg1"/>
                </a:solidFill>
                <a:latin typeface="Times New Roman" panose="02020603050405020304" pitchFamily="18" charset="0"/>
                <a:cs typeface="Times New Roman" panose="02020603050405020304" pitchFamily="18" charset="0"/>
              </a:rPr>
              <a:t/>
            </a:r>
            <a:br>
              <a:rPr lang="uk-UA" sz="2000"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Фінансовий потік в логістиці – </a:t>
            </a:r>
            <a:r>
              <a:rPr lang="uk-UA" sz="2000" dirty="0">
                <a:solidFill>
                  <a:schemeClr val="bg1"/>
                </a:solidFill>
                <a:latin typeface="Times New Roman" panose="02020603050405020304" pitchFamily="18" charset="0"/>
                <a:cs typeface="Times New Roman" panose="02020603050405020304" pitchFamily="18" charset="0"/>
              </a:rPr>
              <a:t>це спрямований рух фінансових засобів, необхідних для забезпечення ефективного руху визначеного матеріального потоку, які циркулюють як в логістичній системі, так і за її межами (за умови їх прив’язки до цієї системи). </a:t>
            </a:r>
            <a:br>
              <a:rPr lang="uk-UA" sz="2000" dirty="0">
                <a:solidFill>
                  <a:schemeClr val="bg1"/>
                </a:solidFill>
                <a:latin typeface="Times New Roman" panose="02020603050405020304" pitchFamily="18" charset="0"/>
                <a:cs typeface="Times New Roman" panose="02020603050405020304" pitchFamily="18" charset="0"/>
              </a:rPr>
            </a:br>
            <a:r>
              <a:rPr lang="uk-UA" sz="2000" dirty="0">
                <a:solidFill>
                  <a:schemeClr val="bg1"/>
                </a:solidFill>
                <a:latin typeface="Times New Roman" panose="02020603050405020304" pitchFamily="18" charset="0"/>
                <a:cs typeface="Times New Roman" panose="02020603050405020304" pitchFamily="18" charset="0"/>
              </a:rPr>
              <a:t/>
            </a:r>
            <a:br>
              <a:rPr lang="uk-UA" sz="2000" dirty="0">
                <a:solidFill>
                  <a:schemeClr val="bg1"/>
                </a:solidFill>
                <a:latin typeface="Times New Roman" panose="02020603050405020304" pitchFamily="18" charset="0"/>
                <a:cs typeface="Times New Roman" panose="02020603050405020304" pitchFamily="18" charset="0"/>
              </a:rPr>
            </a:br>
            <a:r>
              <a:rPr lang="uk-UA" sz="2000" b="1" i="1" dirty="0">
                <a:solidFill>
                  <a:schemeClr val="bg1"/>
                </a:solidFill>
                <a:latin typeface="Times New Roman" panose="02020603050405020304" pitchFamily="18" charset="0"/>
                <a:cs typeface="Times New Roman" panose="02020603050405020304" pitchFamily="18" charset="0"/>
              </a:rPr>
              <a:t>Логістичні операції – </a:t>
            </a:r>
            <a:r>
              <a:rPr lang="uk-UA" sz="2000" dirty="0">
                <a:solidFill>
                  <a:schemeClr val="bg1"/>
                </a:solidFill>
                <a:latin typeface="Times New Roman" panose="02020603050405020304" pitchFamily="18" charset="0"/>
                <a:cs typeface="Times New Roman" panose="02020603050405020304" pitchFamily="18" charset="0"/>
              </a:rPr>
              <a:t>це будь-які операції, які здійснюються з речовими предметами і продуктами праці в сферах виробництва та обігу, за виключенням технологічних операцій, пов’язаних із виробництвом матеріальних благ. 	</a:t>
            </a:r>
            <a:r>
              <a:rPr lang="uk-UA" sz="2000" b="1" dirty="0">
                <a:solidFill>
                  <a:schemeClr val="bg1"/>
                </a:solidFill>
                <a:latin typeface="Times New Roman" panose="02020603050405020304" pitchFamily="18" charset="0"/>
                <a:cs typeface="Times New Roman" panose="02020603050405020304" pitchFamily="18" charset="0"/>
              </a:rPr>
              <a:t/>
            </a:r>
            <a:br>
              <a:rPr lang="uk-UA" sz="2000" b="1" dirty="0">
                <a:solidFill>
                  <a:schemeClr val="bg1"/>
                </a:solidFill>
                <a:latin typeface="Times New Roman" panose="02020603050405020304" pitchFamily="18" charset="0"/>
                <a:cs typeface="Times New Roman" panose="02020603050405020304" pitchFamily="18" charset="0"/>
              </a:rPr>
            </a:br>
            <a:r>
              <a:rPr lang="uk-UA" sz="2000" b="1" dirty="0">
                <a:solidFill>
                  <a:schemeClr val="bg1"/>
                </a:solidFill>
                <a:latin typeface="Times New Roman" panose="02020603050405020304" pitchFamily="18" charset="0"/>
                <a:cs typeface="Times New Roman" panose="02020603050405020304" pitchFamily="18" charset="0"/>
              </a:rPr>
              <a:t>	</a:t>
            </a:r>
            <a:br>
              <a:rPr lang="uk-UA" sz="2000" b="1" dirty="0">
                <a:solidFill>
                  <a:schemeClr val="bg1"/>
                </a:solidFill>
                <a:latin typeface="Times New Roman" panose="02020603050405020304" pitchFamily="18" charset="0"/>
                <a:cs typeface="Times New Roman" panose="02020603050405020304" pitchFamily="18" charset="0"/>
              </a:rPr>
            </a:br>
            <a:r>
              <a:rPr lang="uk-UA" sz="2000" dirty="0">
                <a:solidFill>
                  <a:schemeClr val="bg1"/>
                </a:solidFill>
              </a:rPr>
              <a:t/>
            </a:r>
            <a:br>
              <a:rPr lang="uk-UA" sz="2000" dirty="0">
                <a:solidFill>
                  <a:schemeClr val="bg1"/>
                </a:solidFill>
              </a:rPr>
            </a:br>
            <a:r>
              <a:rPr lang="uk-UA" sz="1800" i="1" dirty="0"/>
              <a:t/>
            </a:r>
            <a:br>
              <a:rPr lang="uk-UA" sz="1800" i="1" dirty="0"/>
            </a:br>
            <a:r>
              <a:rPr lang="uk-UA" sz="1800" b="1" i="1" dirty="0"/>
              <a:t/>
            </a:r>
            <a:br>
              <a:rPr lang="uk-UA" sz="1800" b="1" i="1" dirty="0"/>
            </a:br>
            <a:r>
              <a:rPr lang="uk-UA" dirty="0"/>
              <a:t/>
            </a:r>
            <a:br>
              <a:rPr lang="uk-UA" dirty="0"/>
            </a:br>
            <a:endParaRPr lang="ru-RU" sz="2700" dirty="0">
              <a:solidFill>
                <a:schemeClr val="bg1"/>
              </a:solidFill>
            </a:endParaRPr>
          </a:p>
        </p:txBody>
      </p:sp>
    </p:spTree>
    <p:extLst>
      <p:ext uri="{BB962C8B-B14F-4D97-AF65-F5344CB8AC3E}">
        <p14:creationId xmlns:p14="http://schemas.microsoft.com/office/powerpoint/2010/main" val="277085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0"/>
            <a:ext cx="83820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ru-RU" sz="2700" dirty="0">
                <a:solidFill>
                  <a:schemeClr val="bg1"/>
                </a:solidFill>
              </a:rPr>
              <a:t>Таблиця</a:t>
            </a:r>
            <a:r>
              <a:rPr lang="ru-RU" sz="2700" dirty="0">
                <a:solidFill>
                  <a:schemeClr val="bg1"/>
                </a:solidFill>
              </a:rPr>
              <a:t> 1. </a:t>
            </a:r>
            <a:r>
              <a:rPr lang="ru-RU" sz="2700" dirty="0">
                <a:solidFill>
                  <a:schemeClr val="bg1"/>
                </a:solidFill>
              </a:rPr>
              <a:t>Підходи</a:t>
            </a:r>
            <a:r>
              <a:rPr lang="ru-RU" sz="2700" dirty="0">
                <a:solidFill>
                  <a:schemeClr val="bg1"/>
                </a:solidFill>
              </a:rPr>
              <a:t> до визначення </a:t>
            </a:r>
            <a:r>
              <a:rPr lang="ru-RU" sz="2700" dirty="0">
                <a:solidFill>
                  <a:schemeClr val="bg1"/>
                </a:solidFill>
              </a:rPr>
              <a:t>логістики</a:t>
            </a:r>
            <a:endParaRPr lang="ru-RU" sz="2700" dirty="0">
              <a:solidFill>
                <a:schemeClr val="bg1"/>
              </a:solidFill>
            </a:endParaRPr>
          </a:p>
        </p:txBody>
      </p:sp>
      <p:graphicFrame>
        <p:nvGraphicFramePr>
          <p:cNvPr id="3" name="Таблиця 2"/>
          <p:cNvGraphicFramePr>
            <a:graphicFrameLocks noGrp="1"/>
          </p:cNvGraphicFramePr>
          <p:nvPr>
            <p:extLst>
              <p:ext uri="{D42A27DB-BD31-4B8C-83A1-F6EECF244321}">
                <p14:modId xmlns:p14="http://schemas.microsoft.com/office/powerpoint/2010/main" val="3358294996"/>
              </p:ext>
            </p:extLst>
          </p:nvPr>
        </p:nvGraphicFramePr>
        <p:xfrm>
          <a:off x="228600" y="595516"/>
          <a:ext cx="8839200" cy="6110084"/>
        </p:xfrm>
        <a:graphic>
          <a:graphicData uri="http://schemas.openxmlformats.org/drawingml/2006/table">
            <a:tbl>
              <a:tblPr firstRow="1" firstCol="1" lastRow="1" lastCol="1" bandRow="1" bandCol="1">
                <a:tableStyleId>{5C22544A-7EE6-4342-B048-85BDC9FD1C3A}</a:tableStyleId>
              </a:tblPr>
              <a:tblGrid>
                <a:gridCol w="339476">
                  <a:extLst>
                    <a:ext uri="{9D8B030D-6E8A-4147-A177-3AD203B41FA5}">
                      <a16:colId xmlns:a16="http://schemas.microsoft.com/office/drawing/2014/main" val="2296210696"/>
                    </a:ext>
                  </a:extLst>
                </a:gridCol>
                <a:gridCol w="2222017">
                  <a:extLst>
                    <a:ext uri="{9D8B030D-6E8A-4147-A177-3AD203B41FA5}">
                      <a16:colId xmlns:a16="http://schemas.microsoft.com/office/drawing/2014/main" val="994248829"/>
                    </a:ext>
                  </a:extLst>
                </a:gridCol>
                <a:gridCol w="6277707">
                  <a:extLst>
                    <a:ext uri="{9D8B030D-6E8A-4147-A177-3AD203B41FA5}">
                      <a16:colId xmlns:a16="http://schemas.microsoft.com/office/drawing/2014/main" val="1954649258"/>
                    </a:ext>
                  </a:extLst>
                </a:gridCol>
              </a:tblGrid>
              <a:tr h="501764">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 </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ctr">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Підходи до визначення логістики</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ctr">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Трактування підходу</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605692419"/>
                  </a:ext>
                </a:extLst>
              </a:tr>
              <a:tr h="1149877">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1.</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Управлінський аспект</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планування, організація й контроль потоку матеріальної продукції й відповідного йому інформаційного потоку, що надходить на підприємство, обробляється там й що залишає це підприємство (професор Г. Павеллек й співробітники Національної ради США по управлінню матеріальним розподілом)</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845131658"/>
                  </a:ext>
                </a:extLst>
              </a:tr>
              <a:tr h="2299755">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2.</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Економічний аспект</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-сукупність різних видів діяльності з метою одержання з найменшими витратами необхідної кількості продукції у встановлений час й у встановленому місці, у якому існує конкретна потреба в даній продукції (французькі вчені);</a:t>
                      </a:r>
                    </a:p>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-напрямок в сфері економіки, в рамках якого вирішується проблема розробки і впровадження комплексної системи управління матеріальними і інформаційними потоками на виробничому транспорті, розподілі для повного і своєчасного задоволення потреб (Англійська національна рада по управлінню матеріально-технічним розподілом)</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421876495"/>
                  </a:ext>
                </a:extLst>
              </a:tr>
              <a:tr h="689927">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3.</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Управлінсько-економічний аспект</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пов’язання в єдине ціле процеси планування і контролю руху матеріальних цінностей зі скороченням витрат на них переміщення й інформаційне забезпечення (професором Пфолем (Німеччина)</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9840077"/>
                  </a:ext>
                </a:extLst>
              </a:tr>
              <a:tr h="1149877">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4.</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Оперативно-фінансовий аспект</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tc>
                  <a:txBody>
                    <a:bodyPr/>
                    <a:lstStyle/>
                    <a:p>
                      <a:pPr algn="just">
                        <a:spcAft>
                          <a:spcPts val="0"/>
                        </a:spcAft>
                      </a:pPr>
                      <a:r>
                        <a:rPr lang="uk-UA" sz="1600" b="0" dirty="0">
                          <a:ln>
                            <a:noFill/>
                          </a:ln>
                          <a:solidFill>
                            <a:schemeClr val="bg1"/>
                          </a:solidFill>
                          <a:effectLst/>
                          <a:latin typeface="Times New Roman" panose="02020603050405020304" pitchFamily="18" charset="0"/>
                          <a:cs typeface="Times New Roman" panose="02020603050405020304" pitchFamily="18" charset="0"/>
                        </a:rPr>
                        <a:t>трактування логістики виходить з часу розрахунку партнерів по угоді й діяльності, пов’язаної з рухом й збереженням сировини, напівфабрикатів й готових виробів у господарському обороті з моменту виплати грошей постачальнику до моменту одержання грошей за доставку кінцевої продукції споживачу</a:t>
                      </a:r>
                      <a:endParaRPr lang="uk-UA" sz="1600" b="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3516636953"/>
                  </a:ext>
                </a:extLst>
              </a:tr>
            </a:tbl>
          </a:graphicData>
        </a:graphic>
      </p:graphicFrame>
      <p:sp>
        <p:nvSpPr>
          <p:cNvPr id="4" name="Прямокутник 3"/>
          <p:cNvSpPr/>
          <p:nvPr/>
        </p:nvSpPr>
        <p:spPr>
          <a:xfrm>
            <a:off x="2926806" y="3244334"/>
            <a:ext cx="3290388" cy="369332"/>
          </a:xfrm>
          <a:prstGeom prst="rect">
            <a:avLst/>
          </a:prstGeom>
        </p:spPr>
        <p:txBody>
          <a:bodyPr wrap="none">
            <a:spAutoFit/>
          </a:bodyPr>
          <a:lstStyle/>
          <a:p>
            <a:r>
              <a:rPr lang="uk-UA" i="1" dirty="0">
                <a:latin typeface="Times New Roman" panose="02020603050405020304" pitchFamily="18" charset="0"/>
                <a:ea typeface="Times New Roman" panose="02020603050405020304" pitchFamily="18" charset="0"/>
              </a:rPr>
              <a:t>уміння виступати привселюдно</a:t>
            </a:r>
            <a:endParaRPr lang="uk-UA" dirty="0"/>
          </a:p>
        </p:txBody>
      </p:sp>
    </p:spTree>
    <p:extLst>
      <p:ext uri="{BB962C8B-B14F-4D97-AF65-F5344CB8AC3E}">
        <p14:creationId xmlns:p14="http://schemas.microsoft.com/office/powerpoint/2010/main" val="2698871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 y="152400"/>
            <a:ext cx="82296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a:bodyPr>
          <a:lstStyle/>
          <a:p>
            <a:pPr algn="ct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Рис. 1. </a:t>
            </a:r>
            <a:r>
              <a:rPr lang="ru-RU" sz="2400" dirty="0">
                <a:solidFill>
                  <a:schemeClr val="bg1"/>
                </a:solidFill>
              </a:rPr>
              <a:t>Етапи</a:t>
            </a:r>
            <a:r>
              <a:rPr lang="ru-RU" sz="2400" dirty="0">
                <a:solidFill>
                  <a:schemeClr val="bg1"/>
                </a:solidFill>
              </a:rPr>
              <a:t> </a:t>
            </a:r>
            <a:r>
              <a:rPr lang="ru-RU" sz="2400" dirty="0">
                <a:solidFill>
                  <a:schemeClr val="bg1"/>
                </a:solidFill>
              </a:rPr>
              <a:t>розвитку</a:t>
            </a:r>
            <a:r>
              <a:rPr lang="ru-RU" sz="2400" dirty="0">
                <a:solidFill>
                  <a:schemeClr val="bg1"/>
                </a:solidFill>
              </a:rPr>
              <a:t> </a:t>
            </a:r>
            <a:r>
              <a:rPr lang="ru-RU" sz="2400" dirty="0">
                <a:solidFill>
                  <a:schemeClr val="bg1"/>
                </a:solidFill>
              </a:rPr>
              <a:t>логістики</a:t>
            </a:r>
            <a:endParaRPr lang="ru-RU" sz="2400" dirty="0">
              <a:solidFill>
                <a:schemeClr val="bg1"/>
              </a:solidFill>
            </a:endParaRPr>
          </a:p>
        </p:txBody>
      </p:sp>
      <p:pic>
        <p:nvPicPr>
          <p:cNvPr id="3" name="Рисунок 2"/>
          <p:cNvPicPr>
            <a:picLocks noChangeAspect="1"/>
          </p:cNvPicPr>
          <p:nvPr/>
        </p:nvPicPr>
        <p:blipFill>
          <a:blip r:embed="rId2"/>
          <a:stretch>
            <a:fillRect/>
          </a:stretch>
        </p:blipFill>
        <p:spPr>
          <a:xfrm>
            <a:off x="304800" y="457200"/>
            <a:ext cx="8188120" cy="4907064"/>
          </a:xfrm>
          <a:prstGeom prst="rect">
            <a:avLst/>
          </a:prstGeom>
        </p:spPr>
      </p:pic>
    </p:spTree>
    <p:extLst>
      <p:ext uri="{BB962C8B-B14F-4D97-AF65-F5344CB8AC3E}">
        <p14:creationId xmlns:p14="http://schemas.microsoft.com/office/powerpoint/2010/main" val="3567884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 y="152400"/>
            <a:ext cx="89916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pPr indent="450215">
              <a:spcAft>
                <a:spcPts val="800"/>
              </a:spcAft>
            </a:pPr>
            <a:r>
              <a:rPr lang="uk-UA" sz="20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Перший етап </a:t>
            </a:r>
            <a:r>
              <a:rPr lang="uk-UA" sz="20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60-ті рр., </a:t>
            </a: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характеризується застосуванням логістичного підходу в сфері товарообігу, внаслідок чого в єдину систему інтегруються складське господарство і транспорт. При цьому відбувається об’єднання таких завдань розподілу як оптимізація частоти і розміру партій товару, що постачається; оптимізація розміщення і функціонування складів; оптимізація транспортних маршрутів і графіків тощо. Дана система діє за принципом безпосереднього реагування на щоденне коливання попиту та </a:t>
            </a: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збої</a:t>
            </a: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у процесі розподілу продукції. Основними показниками результативності роботи виступає частка затрат на транспортування та інші операції з розподілу продукції у загальній сумі виручки від продажу.</a:t>
            </a:r>
            <a:b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2000" b="1" i="1" dirty="0">
                <a:solidFill>
                  <a:schemeClr val="bg1"/>
                </a:solidFill>
                <a:effectLst/>
                <a:latin typeface="Times New Roman" panose="02020603050405020304" pitchFamily="18" charset="0"/>
                <a:ea typeface="Calibri" panose="020F0502020204030204" pitchFamily="34" charset="0"/>
              </a:rPr>
              <a:t>Другий етап </a:t>
            </a:r>
            <a:r>
              <a:rPr lang="uk-UA" sz="2000" b="1" dirty="0">
                <a:solidFill>
                  <a:schemeClr val="bg1"/>
                </a:solidFill>
                <a:effectLst/>
                <a:latin typeface="Times New Roman" panose="02020603050405020304" pitchFamily="18" charset="0"/>
                <a:ea typeface="Calibri" panose="020F0502020204030204" pitchFamily="34" charset="0"/>
              </a:rPr>
              <a:t>– 80-ті рр.</a:t>
            </a:r>
            <a:r>
              <a:rPr lang="uk-UA" sz="2000" dirty="0">
                <a:solidFill>
                  <a:schemeClr val="bg1"/>
                </a:solidFill>
                <a:effectLst/>
                <a:latin typeface="Times New Roman" panose="02020603050405020304" pitchFamily="18" charset="0"/>
                <a:ea typeface="Calibri" panose="020F0502020204030204" pitchFamily="34" charset="0"/>
              </a:rPr>
              <a:t> В цей період в систему логістики підприємств включається планування виробничого процесу, завдяки чому виникла можливість скоротити запаси готової продукції; підвищити якість обслуговування покупців за рахунок своєчасного виконання та обробки замовлень; покращити можливість використання устаткування. Роботу системи логістики, при цьому, оцінюють виходячи із зіставлення даних кошторису і реальних витрат. </a:t>
            </a:r>
            <a:br>
              <a:rPr lang="uk-UA" sz="2000" dirty="0">
                <a:solidFill>
                  <a:schemeClr val="bg1"/>
                </a:solidFill>
                <a:effectLst/>
                <a:latin typeface="Times New Roman" panose="02020603050405020304" pitchFamily="18" charset="0"/>
                <a:ea typeface="Calibri" panose="020F0502020204030204" pitchFamily="34" charset="0"/>
              </a:rPr>
            </a:br>
            <a:r>
              <a:rPr lang="uk-UA" sz="2000" b="1" i="1" dirty="0">
                <a:solidFill>
                  <a:schemeClr val="bg1"/>
                </a:solidFill>
                <a:effectLst/>
                <a:latin typeface="Times New Roman" panose="02020603050405020304" pitchFamily="18" charset="0"/>
                <a:ea typeface="Calibri" panose="020F0502020204030204" pitchFamily="34" charset="0"/>
              </a:rPr>
              <a:t>Третій етап </a:t>
            </a:r>
            <a:r>
              <a:rPr lang="uk-UA" sz="2000" dirty="0">
                <a:solidFill>
                  <a:schemeClr val="bg1"/>
                </a:solidFill>
                <a:effectLst/>
                <a:latin typeface="Times New Roman" panose="02020603050405020304" pitchFamily="18" charset="0"/>
                <a:ea typeface="Calibri" panose="020F0502020204030204" pitchFamily="34" charset="0"/>
              </a:rPr>
              <a:t>– відбувається в даний час. На цьому етапі здійснюється повне об’єднання всіх учасників процесів постачання, виробництва і розподілу в єдину логістичну систему. До додаткових функцій логістичних систем на даному етапі відносять: доставку сировини на підприємство, прогнозування збуту, виробниче планування, управління запасами сировини та незавершеного виробництва, проектування систем логістики тощо. </a:t>
            </a:r>
            <a:br>
              <a:rPr lang="uk-UA" sz="2000" dirty="0">
                <a:solidFill>
                  <a:schemeClr val="bg1"/>
                </a:solidFill>
                <a:effectLst/>
                <a:latin typeface="Times New Roman" panose="02020603050405020304" pitchFamily="18" charset="0"/>
                <a:ea typeface="Calibri" panose="020F0502020204030204" pitchFamily="34" charset="0"/>
              </a:rPr>
            </a:br>
            <a: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Таким чином, розвиток логістики відбувався завдяки її інтеграційним можливостям. Об’єднуючи можливості всіх учасників системи логістика дозволяє досягнути максимального сукупного економічного ефекту який перевищує суму ефектів, які б отримав кожен із учасників товароруху діючи порізно.</a:t>
            </a:r>
            <a:br>
              <a:rPr lang="uk-UA"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ru-RU" sz="2000" dirty="0">
                <a:solidFill>
                  <a:schemeClr val="bg1"/>
                </a:solidFill>
              </a:rPr>
              <a:t/>
            </a:r>
            <a:br>
              <a:rPr lang="ru-RU" sz="20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r>
              <a:rPr lang="ru-RU" sz="2400" dirty="0">
                <a:solidFill>
                  <a:schemeClr val="bg1"/>
                </a:solidFill>
              </a:rPr>
              <a:t/>
            </a:r>
            <a:br>
              <a:rPr lang="ru-RU" sz="2400" dirty="0">
                <a:solidFill>
                  <a:schemeClr val="bg1"/>
                </a:solidFill>
              </a:rPr>
            </a:br>
            <a:endParaRPr lang="ru-RU" sz="2400" dirty="0">
              <a:solidFill>
                <a:schemeClr val="bg1"/>
              </a:solidFill>
            </a:endParaRPr>
          </a:p>
        </p:txBody>
      </p:sp>
    </p:spTree>
    <p:extLst>
      <p:ext uri="{BB962C8B-B14F-4D97-AF65-F5344CB8AC3E}">
        <p14:creationId xmlns:p14="http://schemas.microsoft.com/office/powerpoint/2010/main" val="297928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382000" cy="6705600"/>
          </a:xfrm>
          <a:solidFill>
            <a:schemeClr val="accent4">
              <a:lumMod val="75000"/>
              <a:alpha val="1000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r>
              <a:rPr lang="ru-RU" sz="2700" b="1" i="1" dirty="0">
                <a:solidFill>
                  <a:schemeClr val="bg1"/>
                </a:solidFill>
                <a:latin typeface="Times New Roman" panose="02020603050405020304" pitchFamily="18" charset="0"/>
                <a:cs typeface="Times New Roman" panose="02020603050405020304" pitchFamily="18" charset="0"/>
              </a:rPr>
              <a:t/>
            </a:r>
            <a:br>
              <a:rPr lang="ru-RU" sz="2700" b="1" i="1" dirty="0">
                <a:solidFill>
                  <a:schemeClr val="bg1"/>
                </a:solidFill>
                <a:latin typeface="Times New Roman" panose="02020603050405020304" pitchFamily="18" charset="0"/>
                <a:cs typeface="Times New Roman" panose="02020603050405020304" pitchFamily="18" charset="0"/>
              </a:rPr>
            </a:br>
            <a:r>
              <a:rPr lang="ru-RU" sz="2700" b="1" i="1" dirty="0">
                <a:solidFill>
                  <a:schemeClr val="bg1"/>
                </a:solidFill>
                <a:latin typeface="Times New Roman" panose="02020603050405020304" pitchFamily="18" charset="0"/>
                <a:cs typeface="Times New Roman" panose="02020603050405020304" pitchFamily="18" charset="0"/>
              </a:rPr>
              <a:t>Мета </a:t>
            </a:r>
            <a:r>
              <a:rPr lang="ru-RU" sz="2700" b="1" i="1" dirty="0">
                <a:solidFill>
                  <a:schemeClr val="bg1"/>
                </a:solidFill>
                <a:latin typeface="Times New Roman" panose="02020603050405020304" pitchFamily="18" charset="0"/>
                <a:cs typeface="Times New Roman" panose="02020603050405020304" pitchFamily="18" charset="0"/>
              </a:rPr>
              <a:t>логістичної</a:t>
            </a:r>
            <a:r>
              <a:rPr lang="ru-RU" sz="2700" b="1" i="1" dirty="0">
                <a:solidFill>
                  <a:schemeClr val="bg1"/>
                </a:solidFill>
                <a:latin typeface="Times New Roman" panose="02020603050405020304" pitchFamily="18" charset="0"/>
                <a:cs typeface="Times New Roman" panose="02020603050405020304" pitchFamily="18" charset="0"/>
              </a:rPr>
              <a:t> </a:t>
            </a:r>
            <a:r>
              <a:rPr lang="ru-RU" sz="2700" b="1" i="1" dirty="0">
                <a:solidFill>
                  <a:schemeClr val="bg1"/>
                </a:solidFill>
                <a:latin typeface="Times New Roman" panose="02020603050405020304" pitchFamily="18" charset="0"/>
                <a:cs typeface="Times New Roman" panose="02020603050405020304" pitchFamily="18" charset="0"/>
              </a:rPr>
              <a:t>діяльності</a:t>
            </a:r>
            <a:r>
              <a:rPr lang="ru-RU" sz="2700" b="1" i="1"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вважається</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досягнутою</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якщо</a:t>
            </a:r>
            <a:r>
              <a:rPr lang="ru-RU" sz="2700" dirty="0">
                <a:solidFill>
                  <a:schemeClr val="bg1"/>
                </a:solidFill>
                <a:latin typeface="Times New Roman" panose="02020603050405020304" pitchFamily="18" charset="0"/>
                <a:cs typeface="Times New Roman" panose="02020603050405020304" pitchFamily="18" charset="0"/>
              </a:rPr>
              <a:t/>
            </a:r>
            <a:br>
              <a:rPr lang="ru-RU" sz="2700" dirty="0">
                <a:solidFill>
                  <a:schemeClr val="bg1"/>
                </a:solidFill>
                <a:latin typeface="Times New Roman" panose="02020603050405020304" pitchFamily="18" charset="0"/>
                <a:cs typeface="Times New Roman" panose="02020603050405020304" pitchFamily="18" charset="0"/>
              </a:rPr>
            </a:br>
            <a:r>
              <a:rPr lang="ru-RU" sz="2700" dirty="0">
                <a:solidFill>
                  <a:schemeClr val="bg1"/>
                </a:solidFill>
                <a:latin typeface="Times New Roman" panose="02020603050405020304" pitchFamily="18" charset="0"/>
                <a:cs typeface="Times New Roman" panose="02020603050405020304" pitchFamily="18" charset="0"/>
              </a:rPr>
              <a:t>виконано</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всі</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ці</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сім</a:t>
            </a:r>
            <a:r>
              <a:rPr lang="ru-RU" sz="2700" dirty="0">
                <a:solidFill>
                  <a:schemeClr val="bg1"/>
                </a:solidFill>
                <a:latin typeface="Times New Roman" panose="02020603050405020304" pitchFamily="18" charset="0"/>
                <a:cs typeface="Times New Roman" panose="02020603050405020304" pitchFamily="18" charset="0"/>
              </a:rPr>
              <a:t> правил, </a:t>
            </a:r>
            <a:r>
              <a:rPr lang="ru-RU" sz="2700" dirty="0">
                <a:solidFill>
                  <a:schemeClr val="bg1"/>
                </a:solidFill>
                <a:latin typeface="Times New Roman" panose="02020603050405020304" pitchFamily="18" charset="0"/>
                <a:cs typeface="Times New Roman" panose="02020603050405020304" pitchFamily="18" charset="0"/>
              </a:rPr>
              <a:t>тобто</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необхідний</a:t>
            </a:r>
            <a:r>
              <a:rPr lang="ru-RU" sz="2700" dirty="0">
                <a:solidFill>
                  <a:schemeClr val="bg1"/>
                </a:solidFill>
                <a:latin typeface="Times New Roman" panose="02020603050405020304" pitchFamily="18" charset="0"/>
                <a:cs typeface="Times New Roman" panose="02020603050405020304" pitchFamily="18" charset="0"/>
              </a:rPr>
              <a:t> товар </a:t>
            </a:r>
            <a:r>
              <a:rPr lang="ru-RU" sz="2700" dirty="0">
                <a:solidFill>
                  <a:schemeClr val="bg1"/>
                </a:solidFill>
                <a:latin typeface="Times New Roman" panose="02020603050405020304" pitchFamily="18" charset="0"/>
                <a:cs typeface="Times New Roman" panose="02020603050405020304" pitchFamily="18" charset="0"/>
              </a:rPr>
              <a:t>необхідної</a:t>
            </a:r>
            <a:r>
              <a:rPr lang="ru-RU" sz="2700" dirty="0">
                <a:solidFill>
                  <a:schemeClr val="bg1"/>
                </a:solidFill>
                <a:latin typeface="Times New Roman" panose="02020603050405020304" pitchFamily="18" charset="0"/>
                <a:cs typeface="Times New Roman" panose="02020603050405020304" pitchFamily="18" charset="0"/>
              </a:rPr>
              <a:t/>
            </a:r>
            <a:br>
              <a:rPr lang="ru-RU" sz="2700" dirty="0">
                <a:solidFill>
                  <a:schemeClr val="bg1"/>
                </a:solidFill>
                <a:latin typeface="Times New Roman" panose="02020603050405020304" pitchFamily="18" charset="0"/>
                <a:cs typeface="Times New Roman" panose="02020603050405020304" pitchFamily="18" charset="0"/>
              </a:rPr>
            </a:br>
            <a:r>
              <a:rPr lang="ru-RU" sz="2700" dirty="0">
                <a:solidFill>
                  <a:schemeClr val="bg1"/>
                </a:solidFill>
                <a:latin typeface="Times New Roman" panose="02020603050405020304" pitchFamily="18" charset="0"/>
                <a:cs typeface="Times New Roman" panose="02020603050405020304" pitchFamily="18" charset="0"/>
              </a:rPr>
              <a:t>якості</a:t>
            </a:r>
            <a:r>
              <a:rPr lang="ru-RU" sz="2700" dirty="0">
                <a:solidFill>
                  <a:schemeClr val="bg1"/>
                </a:solidFill>
                <a:latin typeface="Times New Roman" panose="02020603050405020304" pitchFamily="18" charset="0"/>
                <a:cs typeface="Times New Roman" panose="02020603050405020304" pitchFamily="18" charset="0"/>
              </a:rPr>
              <a:t> в </a:t>
            </a:r>
            <a:r>
              <a:rPr lang="ru-RU" sz="2700" dirty="0">
                <a:solidFill>
                  <a:schemeClr val="bg1"/>
                </a:solidFill>
                <a:latin typeface="Times New Roman" panose="02020603050405020304" pitchFamily="18" charset="0"/>
                <a:cs typeface="Times New Roman" panose="02020603050405020304" pitchFamily="18" charset="0"/>
              </a:rPr>
              <a:t>необхідній</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кількості</a:t>
            </a:r>
            <a:r>
              <a:rPr lang="ru-RU" sz="2700" dirty="0">
                <a:solidFill>
                  <a:schemeClr val="bg1"/>
                </a:solidFill>
                <a:latin typeface="Times New Roman" panose="02020603050405020304" pitchFamily="18" charset="0"/>
                <a:cs typeface="Times New Roman" panose="02020603050405020304" pitchFamily="18" charset="0"/>
              </a:rPr>
              <a:t> доставлено </a:t>
            </a:r>
            <a:r>
              <a:rPr lang="ru-RU" sz="2700" dirty="0">
                <a:solidFill>
                  <a:schemeClr val="bg1"/>
                </a:solidFill>
                <a:latin typeface="Times New Roman" panose="02020603050405020304" pitchFamily="18" charset="0"/>
                <a:cs typeface="Times New Roman" panose="02020603050405020304" pitchFamily="18" charset="0"/>
              </a:rPr>
              <a:t>необхідному</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споживачу</a:t>
            </a:r>
            <a:r>
              <a:rPr lang="ru-RU" sz="2700" dirty="0">
                <a:solidFill>
                  <a:schemeClr val="bg1"/>
                </a:solidFill>
                <a:latin typeface="Times New Roman" panose="02020603050405020304" pitchFamily="18" charset="0"/>
                <a:cs typeface="Times New Roman" panose="02020603050405020304" pitchFamily="18" charset="0"/>
              </a:rPr>
              <a:t> в </a:t>
            </a:r>
            <a:r>
              <a:rPr lang="ru-RU" sz="2700" dirty="0">
                <a:solidFill>
                  <a:schemeClr val="bg1"/>
                </a:solidFill>
                <a:latin typeface="Times New Roman" panose="02020603050405020304" pitchFamily="18" charset="0"/>
                <a:cs typeface="Times New Roman" panose="02020603050405020304" pitchFamily="18" charset="0"/>
              </a:rPr>
              <a:t>потрібний</a:t>
            </a:r>
            <a:r>
              <a:rPr lang="ru-RU" sz="2700" dirty="0">
                <a:solidFill>
                  <a:schemeClr val="bg1"/>
                </a:solidFill>
                <a:latin typeface="Times New Roman" panose="02020603050405020304" pitchFamily="18" charset="0"/>
                <a:cs typeface="Times New Roman" panose="02020603050405020304" pitchFamily="18" charset="0"/>
              </a:rPr>
              <a:t> час у </a:t>
            </a:r>
            <a:r>
              <a:rPr lang="ru-RU" sz="2700" dirty="0">
                <a:solidFill>
                  <a:schemeClr val="bg1"/>
                </a:solidFill>
                <a:latin typeface="Times New Roman" panose="02020603050405020304" pitchFamily="18" charset="0"/>
                <a:cs typeface="Times New Roman" panose="02020603050405020304" pitchFamily="18" charset="0"/>
              </a:rPr>
              <a:t>певне</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місце</a:t>
            </a:r>
            <a:r>
              <a:rPr lang="ru-RU" sz="2700" dirty="0">
                <a:solidFill>
                  <a:schemeClr val="bg1"/>
                </a:solidFill>
                <a:latin typeface="Times New Roman" panose="02020603050405020304" pitchFamily="18" charset="0"/>
                <a:cs typeface="Times New Roman" panose="02020603050405020304" pitchFamily="18" charset="0"/>
              </a:rPr>
              <a:t> з </a:t>
            </a:r>
            <a:r>
              <a:rPr lang="ru-RU" sz="2700" dirty="0">
                <a:solidFill>
                  <a:schemeClr val="bg1"/>
                </a:solidFill>
                <a:latin typeface="Times New Roman" panose="02020603050405020304" pitchFamily="18" charset="0"/>
                <a:cs typeface="Times New Roman" panose="02020603050405020304" pitchFamily="18" charset="0"/>
              </a:rPr>
              <a:t>мінімальними</a:t>
            </a:r>
            <a:r>
              <a:rPr lang="ru-RU" sz="2700" dirty="0">
                <a:solidFill>
                  <a:schemeClr val="bg1"/>
                </a:solidFill>
                <a:latin typeface="Times New Roman" panose="02020603050405020304" pitchFamily="18" charset="0"/>
                <a:cs typeface="Times New Roman" panose="02020603050405020304" pitchFamily="18" charset="0"/>
              </a:rPr>
              <a:t> </a:t>
            </a:r>
            <a:r>
              <a:rPr lang="ru-RU" sz="2700" dirty="0">
                <a:solidFill>
                  <a:schemeClr val="bg1"/>
                </a:solidFill>
                <a:latin typeface="Times New Roman" panose="02020603050405020304" pitchFamily="18" charset="0"/>
                <a:cs typeface="Times New Roman" panose="02020603050405020304" pitchFamily="18" charset="0"/>
              </a:rPr>
              <a:t>витратами</a:t>
            </a:r>
            <a:r>
              <a:rPr lang="ru-RU" sz="2700" b="1" i="1" dirty="0">
                <a:solidFill>
                  <a:schemeClr val="bg1"/>
                </a:solidFill>
                <a:latin typeface="Times New Roman" panose="02020603050405020304" pitchFamily="18" charset="0"/>
                <a:cs typeface="Times New Roman" panose="02020603050405020304" pitchFamily="18" charset="0"/>
              </a:rPr>
              <a:t>. </a:t>
            </a:r>
            <a: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uk-UA"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ім</a:t>
            </a:r>
            <a: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правил </a:t>
            </a:r>
            <a: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логістики</a:t>
            </a:r>
            <a:r>
              <a:rPr lang="ru-RU"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(7</a:t>
            </a:r>
            <a:r>
              <a:rPr lang="en-US"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R-S)</a:t>
            </a:r>
            <a:r>
              <a:rPr lang="uk-UA"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br>
              <a:rPr lang="uk-UA"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700" b="1" dirty="0">
                <a:solidFill>
                  <a:schemeClr val="bg1"/>
                </a:solidFill>
                <a:latin typeface="Times New Roman" panose="02020603050405020304" pitchFamily="18" charset="0"/>
                <a:cs typeface="Times New Roman" panose="02020603050405020304" pitchFamily="18" charset="0"/>
              </a:rPr>
              <a:t>* </a:t>
            </a:r>
            <a:r>
              <a:rPr lang="uk-UA" sz="2700" dirty="0">
                <a:solidFill>
                  <a:schemeClr val="bg1"/>
                </a:solidFill>
                <a:latin typeface="Times New Roman" panose="02020603050405020304" pitchFamily="18" charset="0"/>
                <a:cs typeface="Times New Roman" panose="02020603050405020304" pitchFamily="18" charset="0"/>
              </a:rPr>
              <a:t>ВАНТАЖ — необхідний товар;</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ЯКІСТЬ — необхідної якості;</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КІЛЬКІСТЬ — у необхідній кількості;</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СПОЖИВАЧ — необхідному споживачу;</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ЧАС — у потрібний час;</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МІСЦЕ — у певне місце;</a:t>
            </a:r>
            <a:br>
              <a:rPr lang="uk-UA" sz="2700" dirty="0">
                <a:solidFill>
                  <a:schemeClr val="bg1"/>
                </a:solidFill>
                <a:latin typeface="Times New Roman" panose="02020603050405020304" pitchFamily="18" charset="0"/>
                <a:cs typeface="Times New Roman" panose="02020603050405020304" pitchFamily="18" charset="0"/>
              </a:rPr>
            </a:br>
            <a:r>
              <a:rPr lang="uk-UA" sz="2700" dirty="0">
                <a:solidFill>
                  <a:schemeClr val="bg1"/>
                </a:solidFill>
                <a:latin typeface="Times New Roman" panose="02020603050405020304" pitchFamily="18" charset="0"/>
                <a:cs typeface="Times New Roman" panose="02020603050405020304" pitchFamily="18" charset="0"/>
              </a:rPr>
              <a:t>* ВИТРАТИ — з мінімальними витратами.</a:t>
            </a:r>
            <a:r>
              <a:rPr lang="en-US"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sz="27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uk-UA"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2000" dirty="0">
                <a:solidFill>
                  <a:schemeClr val="bg1"/>
                </a:solidFill>
              </a:rPr>
              <a:t/>
            </a:r>
            <a:br>
              <a:rPr lang="uk-UA" sz="2000" dirty="0">
                <a:solidFill>
                  <a:schemeClr val="bg1"/>
                </a:solidFill>
              </a:rPr>
            </a:br>
            <a:r>
              <a:rPr lang="uk-UA" sz="1800" i="1" dirty="0"/>
              <a:t/>
            </a:r>
            <a:br>
              <a:rPr lang="uk-UA" sz="1800" i="1" dirty="0"/>
            </a:br>
            <a:r>
              <a:rPr lang="uk-UA" sz="1800" b="1" i="1" dirty="0"/>
              <a:t/>
            </a:r>
            <a:br>
              <a:rPr lang="uk-UA" sz="1800" b="1" i="1" dirty="0"/>
            </a:br>
            <a:r>
              <a:rPr lang="uk-UA" dirty="0"/>
              <a:t/>
            </a:r>
            <a:br>
              <a:rPr lang="uk-UA" dirty="0"/>
            </a:br>
            <a:endParaRPr lang="ru-RU" sz="2700" dirty="0">
              <a:solidFill>
                <a:schemeClr val="bg1"/>
              </a:solidFill>
            </a:endParaRPr>
          </a:p>
        </p:txBody>
      </p:sp>
    </p:spTree>
    <p:extLst>
      <p:ext uri="{BB962C8B-B14F-4D97-AF65-F5344CB8AC3E}">
        <p14:creationId xmlns:p14="http://schemas.microsoft.com/office/powerpoint/2010/main" val="9696421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І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4503</TotalTime>
  <Words>727</Words>
  <Application>Microsoft Office PowerPoint</Application>
  <PresentationFormat>Екран (4:3)</PresentationFormat>
  <Paragraphs>49</Paragraphs>
  <Slides>13</Slides>
  <Notes>0</Notes>
  <HiddenSlides>0</HiddenSlides>
  <MMClips>0</MMClips>
  <ScaleCrop>false</ScaleCrop>
  <HeadingPairs>
    <vt:vector size="6" baseType="variant">
      <vt:variant>
        <vt:lpstr>Використані шрифти</vt:lpstr>
      </vt:variant>
      <vt:variant>
        <vt:i4>9</vt:i4>
      </vt:variant>
      <vt:variant>
        <vt:lpstr>Тема</vt:lpstr>
      </vt:variant>
      <vt:variant>
        <vt:i4>1</vt:i4>
      </vt:variant>
      <vt:variant>
        <vt:lpstr>Заголовки слайдів</vt:lpstr>
      </vt:variant>
      <vt:variant>
        <vt:i4>13</vt:i4>
      </vt:variant>
    </vt:vector>
  </HeadingPairs>
  <TitlesOfParts>
    <vt:vector size="23" baseType="lpstr">
      <vt:lpstr>Arial</vt:lpstr>
      <vt:lpstr>Calibri</vt:lpstr>
      <vt:lpstr>Century Gothic</vt:lpstr>
      <vt:lpstr>Klee One</vt:lpstr>
      <vt:lpstr>Segoe UI Black</vt:lpstr>
      <vt:lpstr>Symbol</vt:lpstr>
      <vt:lpstr>Times New Roman</vt:lpstr>
      <vt:lpstr>Times New Roman,Italic</vt:lpstr>
      <vt:lpstr>Wingdings 3</vt:lpstr>
      <vt:lpstr>Іон</vt:lpstr>
      <vt:lpstr>    ЛОГІСТИКА      Викладач: Володимир Георгійович Виговський</vt:lpstr>
      <vt:lpstr>Логістика – інструмент ринкової економіки  Логістика походить від грецького слова “logisticе”, що означає майстерність розраховувати, міркувати.    Основоположником перших наукових праць з логістики вважають французького генерала військового теоретика початку 19 ст. Антуана Анрі Джоміні (1779-1869).  У своїй праці "Трактат про мистецтво воєн" (1837) він визначав логістику як практичне мистецтво управління,  перевезення, планування, організації постачання військ і  тилове забезпечення фронту, успіх якого зумовлений ступенем взаємодії різноманітних причетних до руху підрозділів </vt:lpstr>
      <vt:lpstr>В Україні термін "логістика" вперше використав видатний український економіст-математик Є. Слуцький у контексті розгляду праксеології у праці "Етюд до проблеми побудови формально-праксеологічних засад економіки" (1926), підкреслюючи, що логістика стосується логіки такою мірою, як праксеологія – формальної економіки. Саме із середини 50-х років (період ― класичної логістики) поняття логістики увійшло в економічну термінологію США у значенні логістики підприємства. Вперше можливість використання положень військової логістики в економіці обґрунтував у 1951 р. співробітник “RAND Corporation”, фахівець у сфері системного аналізу О. Моргенштерн, заявивши, що “…існує повна схожість між управлінням забезпеченням військ і управління матеріальними ресурсами у промисловості”</vt:lpstr>
      <vt:lpstr>Презентація PowerPoint</vt:lpstr>
      <vt:lpstr>Логістика – це планування, управління, контроль і регулювання руху матеріальних і пов’язаних із ними інформаційних потоків в просторі і часі починаючи від їх первинного джерела і закінчуючи місцем їх кінцевого споживання.  Метою логістики є оптимізація циклу відтворення шляхом комплексного, орієнтованого на потребу, формування матеріального та інформаційного потоку у виробництві та розподілу продукції.  Об'єкт логістики — матеріальні і відповідні їм фінансові й інформаційні потоки.  Матеріальний потік – це продукція (у формі вантажів, деталей, товарно-матеріальних цінностей), яка розглядається в процесі виконання над нею різних логістичних (транспортування, складування, зберігання тощо) і (або) технологічних (механічна обробка, збирання тощо) операцій і віднесена до певного часового інтервалу  Фінансовий потік в логістиці – це спрямований рух фінансових засобів, необхідних для забезпечення ефективного руху визначеного матеріального потоку, які циркулюють як в логістичній системі, так і за її межами (за умови їх прив’язки до цієї системи).   Логістичні операції – це будь-які операції, які здійснюються з речовими предметами і продуктами праці в сферах виробництва та обігу, за виключенням технологічних операцій, пов’язаних із виробництвом матеріальних благ.         </vt:lpstr>
      <vt:lpstr>Таблиця 1. Підходи до визначення логістики</vt:lpstr>
      <vt:lpstr>                Рис. 1. Етапи розвитку логістики</vt:lpstr>
      <vt:lpstr>Перший етап – 60-ті рр., характеризується застосуванням логістичного підходу в сфері товарообігу, внаслідок чого в єдину систему інтегруються складське господарство і транспорт. При цьому відбувається об’єднання таких завдань розподілу як оптимізація частоти і розміру партій товару, що постачається; оптимізація розміщення і функціонування складів; оптимізація транспортних маршрутів і графіків тощо. Дана система діє за принципом безпосереднього реагування на щоденне коливання попиту та збої у процесі розподілу продукції. Основними показниками результативності роботи виступає частка затрат на транспортування та інші операції з розподілу продукції у загальній сумі виручки від продажу. Другий етап – 80-ті рр. В цей період в систему логістики підприємств включається планування виробничого процесу, завдяки чому виникла можливість скоротити запаси готової продукції; підвищити якість обслуговування покупців за рахунок своєчасного виконання та обробки замовлень; покращити можливість використання устаткування. Роботу системи логістики, при цьому, оцінюють виходячи із зіставлення даних кошторису і реальних витрат.  Третій етап – відбувається в даний час. На цьому етапі здійснюється повне об’єднання всіх учасників процесів постачання, виробництва і розподілу в єдину логістичну систему. До додаткових функцій логістичних систем на даному етапі відносять: доставку сировини на підприємство, прогнозування збуту, виробниче планування, управління запасами сировини та незавершеного виробництва, проектування систем логістики тощо.  Таким чином, розвиток логістики відбувався завдяки її інтеграційним можливостям. Об’єднуючи можливості всіх учасників системи логістика дозволяє досягнути максимального сукупного економічного ефекту який перевищує суму ефектів, які б отримав кожен із учасників товароруху діючи порізно.                 </vt:lpstr>
      <vt:lpstr> Мета логістичної діяльності вважається досягнутою, якщо виконано всі ці сім правил, тобто необхідний товар необхідної якості в необхідній кількості доставлено необхідному споживачу в потрібний час у певне місце з мінімальними витратами.   Cім правил логістики (7R-S): * ВАНТАЖ — необхідний товар; * ЯКІСТЬ — необхідної якості; * КІЛЬКІСТЬ — у необхідній кількості; * СПОЖИВАЧ — необхідному споживачу; * ЧАС — у потрібний час; * МІСЦЕ — у певне місце; * ВИТРАТИ — з мінімальними витратами.         </vt:lpstr>
      <vt:lpstr>Таблиця 2. Функції логістики</vt:lpstr>
      <vt:lpstr> ФУНКЦІОНАЛЬНІ ОБЛАСТІ ЛОГІСТИКИ: 1) закупівельна логістика; 2) виробнича логістика; 3) збутова (маркетингова, чи розподільна логістику); 4) виділяють також і транспортну логістику, що у сутності є складовою частиною кожного з трьох видів логістики; 5) інформаційна логістика.          </vt:lpstr>
      <vt:lpstr>4. Рівні формування логістики 1. Для систем логістики першого рівня характерна робота компанії на основі виконання змінно-добових планових завдань, форма управління логістичними операціями найменш досконала. Область дії логістичної системи звичайно охоплює організацію зберігання готової продукції, що відправляє з підприємства, і її транспортування.  2. Для компаній, що мають логістичні системи другого рівня, характерне управління потоком вироблених підприємствами товарів від останнього пункту виробничої лінії до кінцевого споживача.  3. Системи логістики третього рівня контролюють логістичні операції від закупівлі сировини до обслуговування кінцевого споживача продукції. До додаткових функцій таких систем ставляться: доставка сировини на підприємство, прогнозування збуту, виробниче планування, видобуток або закупівля сировини,, управління запасами сировини або незавершеного виробництва, проектування систем логістики.  4. Логістичні системи четвертого рівня одержали поширення в другій половині 1990-х років. Сфера логістичних операцій тут в основному аналогічна тієї, що характерно для систем логістики третього рівня, але з одним важливим виключенням. Такі компанії інтегрують процеси планування й контролю операцій логістики з операціями маркетингу, збуту, виробництва й фінансів.        </vt:lpstr>
      <vt:lpstr>5. Логістика як фактор підвищення конкурентоспроможності підприємства   Серед основних складових економічного ефекту, від використання логістики в сфері виробництва та обігу найвагомішими є:  • зменшення запасів на всьому шляху руху матеріального потоку;  • скорочення часу проходження товарів по логістичному ланцюгу;  • зменшення витрат на транспортування;  • зменшення затрат ручної праці і, відповідно, витрат на операції з вантажем.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Виговський Володимир Георгійович</dc:creator>
  <cp:lastModifiedBy>admin</cp:lastModifiedBy>
  <cp:revision>48</cp:revision>
  <dcterms:created xsi:type="dcterms:W3CDTF">2020-09-21T06:29:33Z</dcterms:created>
  <dcterms:modified xsi:type="dcterms:W3CDTF">2024-09-01T18:24:39Z</dcterms:modified>
</cp:coreProperties>
</file>