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98" r:id="rId1"/>
  </p:sldMasterIdLst>
  <p:notesMasterIdLst>
    <p:notesMasterId r:id="rId23"/>
  </p:notesMasterIdLst>
  <p:sldIdLst>
    <p:sldId id="256" r:id="rId2"/>
    <p:sldId id="257" r:id="rId3"/>
    <p:sldId id="264" r:id="rId4"/>
    <p:sldId id="265" r:id="rId5"/>
    <p:sldId id="266" r:id="rId6"/>
    <p:sldId id="267" r:id="rId7"/>
    <p:sldId id="274" r:id="rId8"/>
    <p:sldId id="258" r:id="rId9"/>
    <p:sldId id="259" r:id="rId10"/>
    <p:sldId id="268" r:id="rId11"/>
    <p:sldId id="269" r:id="rId12"/>
    <p:sldId id="270" r:id="rId13"/>
    <p:sldId id="275" r:id="rId14"/>
    <p:sldId id="276" r:id="rId15"/>
    <p:sldId id="260" r:id="rId16"/>
    <p:sldId id="261" r:id="rId17"/>
    <p:sldId id="262" r:id="rId18"/>
    <p:sldId id="263" r:id="rId19"/>
    <p:sldId id="271" r:id="rId20"/>
    <p:sldId id="272" r:id="rId21"/>
    <p:sldId id="273" r:id="rId22"/>
  </p:sldIdLst>
  <p:sldSz cx="14630400" cy="8229600"/>
  <p:notesSz cx="8229600" cy="14630400"/>
  <p:embeddedFontLst>
    <p:embeddedFont>
      <p:font typeface="Inconsolata" panose="020B0604020202020204" charset="0"/>
      <p:regular r:id="rId24"/>
    </p:embeddedFont>
    <p:embeddedFont>
      <p:font typeface="Corbel" panose="020B0503020204020204" pitchFamily="34" charset="0"/>
      <p:regular r:id="rId25"/>
      <p:bold r:id="rId26"/>
      <p:italic r:id="rId27"/>
      <p:boldItalic r:id="rId28"/>
    </p:embeddedFont>
    <p:embeddedFont>
      <p:font typeface="Montserrat Black" panose="020B0604020202020204" charset="-52"/>
      <p:regular r:id="rId29"/>
    </p:embeddedFont>
    <p:embeddedFont>
      <p:font typeface="Calibri" panose="020F0502020204030204" pitchFamily="34" charset="0"/>
      <p:regular r:id="rId30"/>
      <p:bold r:id="rId31"/>
      <p:italic r:id="rId32"/>
      <p:boldItalic r:id="rId33"/>
    </p:embeddedFont>
  </p:embeddedFontLst>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4082" autoAdjust="0"/>
  </p:normalViewPr>
  <p:slideViewPr>
    <p:cSldViewPr snapToGrid="0" snapToObjects="1">
      <p:cViewPr varScale="1">
        <p:scale>
          <a:sx n="49" d="100"/>
          <a:sy n="4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916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Government relations </a:t>
            </a:r>
            <a:r>
              <a:rPr lang="uk-UA" sz="1200" b="0" i="0" kern="1200" dirty="0" smtClean="0">
                <a:solidFill>
                  <a:schemeClr val="tx1"/>
                </a:solidFill>
                <a:effectLst/>
                <a:latin typeface="+mn-lt"/>
                <a:ea typeface="+mn-ea"/>
                <a:cs typeface="+mn-cs"/>
              </a:rPr>
              <a:t>та лобізм все ж слід розрізняти. Основною метою </a:t>
            </a:r>
            <a:r>
              <a:rPr lang="en-US" sz="1200" b="0" i="0" kern="1200" dirty="0" smtClean="0">
                <a:solidFill>
                  <a:schemeClr val="tx1"/>
                </a:solidFill>
                <a:effectLst/>
                <a:latin typeface="+mn-lt"/>
                <a:ea typeface="+mn-ea"/>
                <a:cs typeface="+mn-cs"/>
              </a:rPr>
              <a:t>GR </a:t>
            </a:r>
            <a:r>
              <a:rPr lang="uk-UA" sz="1200" b="0" i="0" kern="1200" dirty="0" smtClean="0">
                <a:solidFill>
                  <a:schemeClr val="tx1"/>
                </a:solidFill>
                <a:effectLst/>
                <a:latin typeface="+mn-lt"/>
                <a:ea typeface="+mn-ea"/>
                <a:cs typeface="+mn-cs"/>
              </a:rPr>
              <a:t>є побудова системи відносин з органами державної влади, тому </a:t>
            </a:r>
            <a:r>
              <a:rPr lang="en-US" sz="1200" b="0" i="0" kern="1200" dirty="0" smtClean="0">
                <a:solidFill>
                  <a:schemeClr val="tx1"/>
                </a:solidFill>
                <a:effectLst/>
                <a:latin typeface="+mn-lt"/>
                <a:ea typeface="+mn-ea"/>
                <a:cs typeface="+mn-cs"/>
              </a:rPr>
              <a:t>GR </a:t>
            </a:r>
            <a:r>
              <a:rPr lang="uk-UA" sz="1200" b="0" i="0" kern="1200" dirty="0" smtClean="0">
                <a:solidFill>
                  <a:schemeClr val="tx1"/>
                </a:solidFill>
                <a:effectLst/>
                <a:latin typeface="+mn-lt"/>
                <a:ea typeface="+mn-ea"/>
                <a:cs typeface="+mn-cs"/>
              </a:rPr>
              <a:t>має ширші завдання. Основною метою лобізму є просування інтересів певного кола зацікавлених осіб в органах державної влади. Окрім цього, </a:t>
            </a:r>
            <a:r>
              <a:rPr lang="en-US" sz="1200" b="0" i="0" kern="1200" dirty="0" smtClean="0">
                <a:solidFill>
                  <a:schemeClr val="tx1"/>
                </a:solidFill>
                <a:effectLst/>
                <a:latin typeface="+mn-lt"/>
                <a:ea typeface="+mn-ea"/>
                <a:cs typeface="+mn-cs"/>
              </a:rPr>
              <a:t>GR </a:t>
            </a:r>
            <a:r>
              <a:rPr lang="uk-UA" sz="1200" b="0" i="0" kern="1200" dirty="0" smtClean="0">
                <a:solidFill>
                  <a:schemeClr val="tx1"/>
                </a:solidFill>
                <a:effectLst/>
                <a:latin typeface="+mn-lt"/>
                <a:ea typeface="+mn-ea"/>
                <a:cs typeface="+mn-cs"/>
              </a:rPr>
              <a:t>менеджер найчастіше працює в штаті компанії отримуючи за це  заробітну плату, а лобіст працює за потреби, отримуючи гонорар та інколи процент від угоди.</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Заметки 2"/>
          <p:cNvSpPr>
            <a:spLocks noGrp="1"/>
          </p:cNvSpPr>
          <p:nvPr>
            <p:ph type="body" idx="1"/>
          </p:nvPr>
        </p:nvSpPr>
        <p:spPr>
          <a:xfrm>
            <a:off x="822325" y="7040563"/>
            <a:ext cx="6584950" cy="5761037"/>
          </a:xfrm>
          <a:prstGeom prst="rect">
            <a:avLst/>
          </a:prstGeom>
        </p:spPr>
        <p:txBody>
          <a:bodyPr/>
          <a:lstStyle/>
          <a:p>
            <a:endParaRPr lang="uk-UA" dirty="0"/>
          </a:p>
        </p:txBody>
      </p:sp>
    </p:spTree>
    <p:extLst>
      <p:ext uri="{BB962C8B-B14F-4D97-AF65-F5344CB8AC3E}">
        <p14:creationId xmlns:p14="http://schemas.microsoft.com/office/powerpoint/2010/main" val="567295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a-ET" sz="1200" kern="1200" dirty="0" smtClean="0">
                <a:solidFill>
                  <a:schemeClr val="tx1"/>
                </a:solidFill>
                <a:effectLst/>
                <a:latin typeface="+mn-lt"/>
                <a:ea typeface="+mn-ea"/>
                <a:cs typeface="+mn-cs"/>
              </a:rPr>
              <a:t>Формування ефективної системи GR-менеджменту є критично важливим для успішного функціонування підприємства в умовах сучасного регуляторного середовища. Правильний підхід до управління взаємовідносинами з державними органами дозволяє зменшити ризики, скористатися новими можливостями та забезпечити стійкість бізнесу в довгостроковій перспективі. Ефективна реалізація GR-стратегії вимагатиме постійної уваги, адаптації та зусиль, але результати будуть варти цієї праці.</a:t>
            </a:r>
            <a:endParaRPr lang="uk-U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55214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807249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77368" y="292609"/>
            <a:ext cx="14069568" cy="7653527"/>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331976" y="1058851"/>
            <a:ext cx="11960352" cy="3511296"/>
          </a:xfrm>
        </p:spPr>
        <p:txBody>
          <a:bodyPr anchor="b">
            <a:normAutofit/>
          </a:bodyPr>
          <a:lstStyle>
            <a:lvl1pPr algn="ctr">
              <a:lnSpc>
                <a:spcPct val="85000"/>
              </a:lnSpc>
              <a:defRPr sz="8640" b="1" cap="all"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051436" y="4643561"/>
            <a:ext cx="10521432" cy="1665798"/>
          </a:xfrm>
        </p:spPr>
        <p:txBody>
          <a:bodyPr>
            <a:normAutofit/>
          </a:bodyPr>
          <a:lstStyle>
            <a:lvl1pPr marL="0" indent="0" algn="ctr">
              <a:buNone/>
              <a:defRPr sz="2640">
                <a:solidFill>
                  <a:srgbClr val="FFFFFF"/>
                </a:solidFill>
              </a:defRPr>
            </a:lvl1pPr>
            <a:lvl2pPr marL="548640" indent="0" algn="ctr">
              <a:buNone/>
              <a:defRPr sz="2640"/>
            </a:lvl2pPr>
            <a:lvl3pPr marL="1097280" indent="0" algn="ctr">
              <a:buNone/>
              <a:defRPr sz="2640"/>
            </a:lvl3pPr>
            <a:lvl4pPr marL="1645920" indent="0" algn="ctr">
              <a:buNone/>
              <a:defRPr sz="2400"/>
            </a:lvl4pPr>
            <a:lvl5pPr marL="2194560" indent="0" algn="ctr">
              <a:buNone/>
              <a:defRPr sz="2400"/>
            </a:lvl5pPr>
            <a:lvl6pPr marL="2743200" indent="0" algn="ctr">
              <a:buNone/>
              <a:defRPr sz="2400"/>
            </a:lvl6pPr>
            <a:lvl7pPr marL="3291840" indent="0" algn="ctr">
              <a:buNone/>
              <a:defRPr sz="2400"/>
            </a:lvl7pPr>
            <a:lvl8pPr marL="3840480" indent="0" algn="ctr">
              <a:buNone/>
              <a:defRPr sz="2400"/>
            </a:lvl8pPr>
            <a:lvl9pPr marL="4389120" indent="0" algn="ctr">
              <a:buNone/>
              <a:defRPr sz="24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smtClean="0"/>
              <a:t>11/6/2024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t>‹#›</a:t>
            </a:fld>
            <a:endParaRPr lang="en-US" dirty="0"/>
          </a:p>
        </p:txBody>
      </p:sp>
      <p:cxnSp>
        <p:nvCxnSpPr>
          <p:cNvPr id="8" name="Straight Connector 7"/>
          <p:cNvCxnSpPr/>
          <p:nvPr/>
        </p:nvCxnSpPr>
        <p:spPr>
          <a:xfrm>
            <a:off x="2374393" y="4480560"/>
            <a:ext cx="98755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3653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4533198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914400"/>
            <a:ext cx="2788920" cy="649224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914400"/>
            <a:ext cx="8915400" cy="649224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6327678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5321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3500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7279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050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0634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608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496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888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9989900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327709" y="1408290"/>
            <a:ext cx="11960352" cy="3511296"/>
          </a:xfrm>
        </p:spPr>
        <p:txBody>
          <a:bodyPr anchor="b">
            <a:noAutofit/>
          </a:bodyPr>
          <a:lstStyle>
            <a:lvl1pPr algn="ctr">
              <a:lnSpc>
                <a:spcPct val="85000"/>
              </a:lnSpc>
              <a:defRPr sz="8640" b="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51914" y="4985424"/>
            <a:ext cx="10522915" cy="1636567"/>
          </a:xfrm>
        </p:spPr>
        <p:txBody>
          <a:bodyPr anchor="t">
            <a:normAutofit/>
          </a:bodyPr>
          <a:lstStyle>
            <a:lvl1pPr marL="0" indent="0" algn="ctr">
              <a:buNone/>
              <a:defRPr sz="2640">
                <a:solidFill>
                  <a:schemeClr val="accent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6DFF08F-DC6B-4601-B491-B0F83F6DD2DA}" type="datetimeFigureOut">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a:off x="2377441" y="4824490"/>
            <a:ext cx="98755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44197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371600" y="2468879"/>
            <a:ext cx="5705856" cy="4828032"/>
          </a:xfrm>
        </p:spPr>
        <p:txBody>
          <a:bodyPr/>
          <a:lstStyle>
            <a:lvl1pPr>
              <a:defRPr sz="264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521134" y="2468880"/>
            <a:ext cx="5705856" cy="4828032"/>
          </a:xfrm>
        </p:spPr>
        <p:txBody>
          <a:bodyPr/>
          <a:lstStyle>
            <a:lvl1pPr>
              <a:defRPr sz="264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1580730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371600" y="2401813"/>
            <a:ext cx="5705856" cy="932688"/>
          </a:xfrm>
        </p:spPr>
        <p:txBody>
          <a:bodyPr anchor="ctr"/>
          <a:lstStyle>
            <a:lvl1pPr marL="0" indent="0">
              <a:spcBef>
                <a:spcPts val="0"/>
              </a:spcBef>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ru-RU" smtClean="0"/>
              <a:t>Образец текста</a:t>
            </a:r>
          </a:p>
        </p:txBody>
      </p:sp>
      <p:sp>
        <p:nvSpPr>
          <p:cNvPr id="4" name="Content Placeholder 3"/>
          <p:cNvSpPr>
            <a:spLocks noGrp="1"/>
          </p:cNvSpPr>
          <p:nvPr>
            <p:ph sz="half" idx="2"/>
          </p:nvPr>
        </p:nvSpPr>
        <p:spPr>
          <a:xfrm>
            <a:off x="1371600" y="3265780"/>
            <a:ext cx="5705856" cy="4059936"/>
          </a:xfrm>
        </p:spPr>
        <p:txBody>
          <a:bodyPr/>
          <a:lstStyle>
            <a:lvl1pPr>
              <a:defRPr sz="264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23008" y="2398838"/>
            <a:ext cx="5705856" cy="932688"/>
          </a:xfrm>
        </p:spPr>
        <p:txBody>
          <a:bodyPr anchor="ctr"/>
          <a:lstStyle>
            <a:lvl1pPr marL="0" indent="0">
              <a:spcBef>
                <a:spcPts val="0"/>
              </a:spcBef>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ru-RU" smtClean="0"/>
              <a:t>Образец текста</a:t>
            </a:r>
          </a:p>
        </p:txBody>
      </p:sp>
      <p:sp>
        <p:nvSpPr>
          <p:cNvPr id="6" name="Content Placeholder 5"/>
          <p:cNvSpPr>
            <a:spLocks noGrp="1"/>
          </p:cNvSpPr>
          <p:nvPr>
            <p:ph sz="quarter" idx="4"/>
          </p:nvPr>
        </p:nvSpPr>
        <p:spPr>
          <a:xfrm>
            <a:off x="7523008" y="3263186"/>
            <a:ext cx="5705856" cy="4059936"/>
          </a:xfrm>
        </p:spPr>
        <p:txBody>
          <a:bodyPr/>
          <a:lstStyle>
            <a:lvl1pPr>
              <a:defRPr sz="264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7331834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5362381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600582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71600" y="1316736"/>
            <a:ext cx="4718304" cy="2084832"/>
          </a:xfrm>
        </p:spPr>
        <p:txBody>
          <a:bodyPr anchor="b">
            <a:noAutofit/>
          </a:bodyPr>
          <a:lstStyle>
            <a:lvl1pPr>
              <a:lnSpc>
                <a:spcPct val="90000"/>
              </a:lnSpc>
              <a:defRPr sz="4800" b="0"/>
            </a:lvl1pPr>
          </a:lstStyle>
          <a:p>
            <a:r>
              <a:rPr lang="ru-RU" smtClean="0"/>
              <a:t>Образец заголовка</a:t>
            </a:r>
            <a:endParaRPr lang="en-US" dirty="0"/>
          </a:p>
        </p:txBody>
      </p:sp>
      <p:sp>
        <p:nvSpPr>
          <p:cNvPr id="3" name="Content Placeholder 2"/>
          <p:cNvSpPr>
            <a:spLocks noGrp="1"/>
          </p:cNvSpPr>
          <p:nvPr>
            <p:ph idx="1"/>
          </p:nvPr>
        </p:nvSpPr>
        <p:spPr>
          <a:xfrm>
            <a:off x="7022591" y="1316736"/>
            <a:ext cx="6254496" cy="5596128"/>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371600" y="3401568"/>
            <a:ext cx="4718304" cy="3621024"/>
          </a:xfrm>
        </p:spPr>
        <p:txBody>
          <a:bodyPr>
            <a:normAutofit/>
          </a:bodyPr>
          <a:lstStyle>
            <a:lvl1pPr marL="0" indent="0">
              <a:lnSpc>
                <a:spcPct val="100000"/>
              </a:lnSpc>
              <a:spcBef>
                <a:spcPts val="1200"/>
              </a:spcBef>
              <a:buNone/>
              <a:defRPr sz="204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ru-RU" smtClean="0"/>
              <a:t>Образец текста</a:t>
            </a:r>
          </a:p>
        </p:txBody>
      </p:sp>
      <p:sp>
        <p:nvSpPr>
          <p:cNvPr id="5" name="Date Placeholder 4"/>
          <p:cNvSpPr>
            <a:spLocks noGrp="1"/>
          </p:cNvSpPr>
          <p:nvPr>
            <p:ph type="dt" sz="half" idx="10"/>
          </p:nvPr>
        </p:nvSpPr>
        <p:spPr/>
        <p:txBody>
          <a:bodyPr/>
          <a:lstStyle/>
          <a:p>
            <a:fld id="{96DFF08F-DC6B-4601-B491-B0F83F6DD2DA}" type="datetimeFigureOut">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8439656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71600" y="1316736"/>
            <a:ext cx="4718304" cy="2084832"/>
          </a:xfrm>
        </p:spPr>
        <p:txBody>
          <a:bodyPr anchor="b">
            <a:noAutofit/>
          </a:bodyPr>
          <a:lstStyle>
            <a:lvl1pPr>
              <a:lnSpc>
                <a:spcPct val="90000"/>
              </a:lnSpc>
              <a:defRPr sz="48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495897" y="1283816"/>
            <a:ext cx="7318858" cy="5760720"/>
          </a:xfrm>
        </p:spPr>
        <p:txBody>
          <a:bodyPr lIns="274320" tIns="182880" anchor="t">
            <a:normAutofit/>
          </a:bodyPr>
          <a:lstStyle>
            <a:lvl1pPr marL="0" indent="0">
              <a:buNone/>
              <a:defRPr sz="336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ru-RU" smtClean="0"/>
              <a:t>Вставка рисунка</a:t>
            </a:r>
            <a:endParaRPr lang="en-US" dirty="0"/>
          </a:p>
        </p:txBody>
      </p:sp>
      <p:sp>
        <p:nvSpPr>
          <p:cNvPr id="4" name="Text Placeholder 3"/>
          <p:cNvSpPr>
            <a:spLocks noGrp="1"/>
          </p:cNvSpPr>
          <p:nvPr>
            <p:ph type="body" sz="half" idx="2"/>
          </p:nvPr>
        </p:nvSpPr>
        <p:spPr>
          <a:xfrm>
            <a:off x="1371600" y="3401568"/>
            <a:ext cx="4718304" cy="3456432"/>
          </a:xfrm>
        </p:spPr>
        <p:txBody>
          <a:bodyPr>
            <a:normAutofit/>
          </a:bodyPr>
          <a:lstStyle>
            <a:lvl1pPr marL="0" indent="0">
              <a:lnSpc>
                <a:spcPct val="100000"/>
              </a:lnSpc>
              <a:spcBef>
                <a:spcPts val="1200"/>
              </a:spcBef>
              <a:buNone/>
              <a:defRPr sz="204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ru-RU" smtClean="0"/>
              <a:t>Образец текста</a:t>
            </a:r>
          </a:p>
        </p:txBody>
      </p:sp>
      <p:sp>
        <p:nvSpPr>
          <p:cNvPr id="5" name="Date Placeholder 4"/>
          <p:cNvSpPr>
            <a:spLocks noGrp="1"/>
          </p:cNvSpPr>
          <p:nvPr>
            <p:ph type="dt" sz="half" idx="10"/>
          </p:nvPr>
        </p:nvSpPr>
        <p:spPr/>
        <p:txBody>
          <a:bodyPr/>
          <a:lstStyle/>
          <a:p>
            <a:fld id="{96DFF08F-DC6B-4601-B491-B0F83F6DD2DA}" type="datetimeFigureOut">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7330172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77368" y="292609"/>
            <a:ext cx="14069568" cy="765352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371600" y="731520"/>
            <a:ext cx="11850624" cy="162763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1" y="2468880"/>
            <a:ext cx="11847445" cy="48463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371595" y="7468594"/>
            <a:ext cx="2794889" cy="438150"/>
          </a:xfrm>
          <a:prstGeom prst="rect">
            <a:avLst/>
          </a:prstGeom>
        </p:spPr>
        <p:txBody>
          <a:bodyPr vert="horz" lIns="91440" tIns="45720" rIns="91440" bIns="45720" rtlCol="0" anchor="ctr"/>
          <a:lstStyle>
            <a:lvl1pPr algn="l">
              <a:defRPr sz="1440">
                <a:solidFill>
                  <a:schemeClr val="accent1"/>
                </a:solidFill>
              </a:defRPr>
            </a:lvl1pPr>
          </a:lstStyle>
          <a:p>
            <a:fld id="{96DFF08F-DC6B-4601-B491-B0F83F6DD2DA}" type="datetimeFigureOut">
              <a:rPr lang="en-US" smtClean="0"/>
              <a:pPr/>
              <a:t>11/6/2024</a:t>
            </a:fld>
            <a:endParaRPr lang="en-US" dirty="0"/>
          </a:p>
        </p:txBody>
      </p:sp>
      <p:sp>
        <p:nvSpPr>
          <p:cNvPr id="5" name="Footer Placeholder 4"/>
          <p:cNvSpPr>
            <a:spLocks noGrp="1"/>
          </p:cNvSpPr>
          <p:nvPr>
            <p:ph type="ftr" sz="quarter" idx="3"/>
          </p:nvPr>
        </p:nvSpPr>
        <p:spPr>
          <a:xfrm>
            <a:off x="4738978" y="7468594"/>
            <a:ext cx="5661329" cy="438150"/>
          </a:xfrm>
          <a:prstGeom prst="rect">
            <a:avLst/>
          </a:prstGeom>
        </p:spPr>
        <p:txBody>
          <a:bodyPr vert="horz" lIns="91440" tIns="45720" rIns="91440" bIns="45720" rtlCol="0" anchor="ctr"/>
          <a:lstStyle>
            <a:lvl1pPr algn="ctr">
              <a:defRPr sz="1440">
                <a:solidFill>
                  <a:schemeClr val="accent1"/>
                </a:solidFill>
              </a:defRPr>
            </a:lvl1pPr>
          </a:lstStyle>
          <a:p>
            <a:endParaRPr lang="en-US" dirty="0"/>
          </a:p>
        </p:txBody>
      </p:sp>
      <p:sp>
        <p:nvSpPr>
          <p:cNvPr id="6" name="Slide Number Placeholder 5"/>
          <p:cNvSpPr>
            <a:spLocks noGrp="1"/>
          </p:cNvSpPr>
          <p:nvPr>
            <p:ph type="sldNum" sz="quarter" idx="4"/>
          </p:nvPr>
        </p:nvSpPr>
        <p:spPr>
          <a:xfrm>
            <a:off x="11195437" y="7468594"/>
            <a:ext cx="2047460" cy="438150"/>
          </a:xfrm>
          <a:prstGeom prst="rect">
            <a:avLst/>
          </a:prstGeom>
        </p:spPr>
        <p:txBody>
          <a:bodyPr vert="horz" lIns="91440" tIns="45720" rIns="91440" bIns="45720" rtlCol="0" anchor="ctr"/>
          <a:lstStyle>
            <a:lvl1pPr algn="r">
              <a:defRPr sz="144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2334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Lst>
  <p:hf sldNum="0" hdr="0" ftr="0" dt="0"/>
  <p:txStyles>
    <p:titleStyle>
      <a:lvl1pPr algn="l" defTabSz="1097280" rtl="0" eaLnBrk="1" latinLnBrk="0" hangingPunct="1">
        <a:lnSpc>
          <a:spcPct val="90000"/>
        </a:lnSpc>
        <a:spcBef>
          <a:spcPct val="0"/>
        </a:spcBef>
        <a:buNone/>
        <a:defRPr sz="5280" kern="1200">
          <a:solidFill>
            <a:schemeClr val="accent1"/>
          </a:solidFill>
          <a:latin typeface="+mj-lt"/>
          <a:ea typeface="+mj-ea"/>
          <a:cs typeface="+mj-cs"/>
        </a:defRPr>
      </a:lvl1pPr>
    </p:titleStyle>
    <p:bodyStyle>
      <a:lvl1pPr marL="274320" indent="-219456" algn="l" defTabSz="1097280" rtl="0" eaLnBrk="1" latinLnBrk="0" hangingPunct="1">
        <a:lnSpc>
          <a:spcPct val="90000"/>
        </a:lnSpc>
        <a:spcBef>
          <a:spcPts val="1680"/>
        </a:spcBef>
        <a:buClr>
          <a:schemeClr val="accent1"/>
        </a:buClr>
        <a:buSzPct val="80000"/>
        <a:buFont typeface="Corbel" pitchFamily="34" charset="0"/>
        <a:buChar char="•"/>
        <a:defRPr sz="2640" kern="1200">
          <a:solidFill>
            <a:schemeClr val="accent1"/>
          </a:solidFill>
          <a:latin typeface="+mn-lt"/>
          <a:ea typeface="+mn-ea"/>
          <a:cs typeface="+mn-cs"/>
        </a:defRPr>
      </a:lvl1pPr>
      <a:lvl2pPr marL="548640" indent="-219456" algn="l" defTabSz="1097280" rtl="0" eaLnBrk="1" latinLnBrk="0" hangingPunct="1">
        <a:lnSpc>
          <a:spcPct val="90000"/>
        </a:lnSpc>
        <a:spcBef>
          <a:spcPts val="240"/>
        </a:spcBef>
        <a:spcAft>
          <a:spcPts val="480"/>
        </a:spcAft>
        <a:buClr>
          <a:schemeClr val="accent1"/>
        </a:buClr>
        <a:buSzPct val="80000"/>
        <a:buFont typeface="Corbel" pitchFamily="34" charset="0"/>
        <a:buChar char="•"/>
        <a:defRPr sz="2400" kern="1200">
          <a:solidFill>
            <a:schemeClr val="accent1"/>
          </a:solidFill>
          <a:latin typeface="+mn-lt"/>
          <a:ea typeface="+mn-ea"/>
          <a:cs typeface="+mn-cs"/>
        </a:defRPr>
      </a:lvl2pPr>
      <a:lvl3pPr marL="877824" indent="-219456" algn="l" defTabSz="1097280" rtl="0" eaLnBrk="1" latinLnBrk="0" hangingPunct="1">
        <a:lnSpc>
          <a:spcPct val="90000"/>
        </a:lnSpc>
        <a:spcBef>
          <a:spcPts val="240"/>
        </a:spcBef>
        <a:spcAft>
          <a:spcPts val="480"/>
        </a:spcAft>
        <a:buClr>
          <a:schemeClr val="accent1"/>
        </a:buClr>
        <a:buSzPct val="80000"/>
        <a:buFont typeface="Corbel" pitchFamily="34" charset="0"/>
        <a:buChar char="•"/>
        <a:defRPr sz="2160" kern="1200">
          <a:solidFill>
            <a:schemeClr val="accent1"/>
          </a:solidFill>
          <a:latin typeface="+mn-lt"/>
          <a:ea typeface="+mn-ea"/>
          <a:cs typeface="+mn-cs"/>
        </a:defRPr>
      </a:lvl3pPr>
      <a:lvl4pPr marL="1207008" indent="-219456" algn="l" defTabSz="1097280" rtl="0" eaLnBrk="1" latinLnBrk="0" hangingPunct="1">
        <a:lnSpc>
          <a:spcPct val="90000"/>
        </a:lnSpc>
        <a:spcBef>
          <a:spcPts val="240"/>
        </a:spcBef>
        <a:spcAft>
          <a:spcPts val="480"/>
        </a:spcAft>
        <a:buClr>
          <a:schemeClr val="accent1"/>
        </a:buClr>
        <a:buSzPct val="80000"/>
        <a:buFont typeface="Corbel" pitchFamily="34" charset="0"/>
        <a:buChar char="•"/>
        <a:defRPr sz="1920" kern="1200">
          <a:solidFill>
            <a:schemeClr val="accent1"/>
          </a:solidFill>
          <a:latin typeface="+mn-lt"/>
          <a:ea typeface="+mn-ea"/>
          <a:cs typeface="+mn-cs"/>
        </a:defRPr>
      </a:lvl4pPr>
      <a:lvl5pPr marL="1536192" indent="-219456" algn="l" defTabSz="1097280" rtl="0" eaLnBrk="1" latinLnBrk="0" hangingPunct="1">
        <a:lnSpc>
          <a:spcPct val="90000"/>
        </a:lnSpc>
        <a:spcBef>
          <a:spcPts val="240"/>
        </a:spcBef>
        <a:spcAft>
          <a:spcPts val="480"/>
        </a:spcAft>
        <a:buClr>
          <a:schemeClr val="accent1"/>
        </a:buClr>
        <a:buSzPct val="80000"/>
        <a:buFont typeface="Corbel" pitchFamily="34" charset="0"/>
        <a:buChar char="•"/>
        <a:defRPr sz="1920" kern="1200">
          <a:solidFill>
            <a:schemeClr val="accent1"/>
          </a:solidFill>
          <a:latin typeface="+mn-lt"/>
          <a:ea typeface="+mn-ea"/>
          <a:cs typeface="+mn-cs"/>
        </a:defRPr>
      </a:lvl5pPr>
      <a:lvl6pPr marL="1920000" indent="-274320" algn="l" defTabSz="1097280" rtl="0" eaLnBrk="1" latinLnBrk="0" hangingPunct="1">
        <a:lnSpc>
          <a:spcPct val="90000"/>
        </a:lnSpc>
        <a:spcBef>
          <a:spcPts val="240"/>
        </a:spcBef>
        <a:spcAft>
          <a:spcPts val="480"/>
        </a:spcAft>
        <a:buClr>
          <a:schemeClr val="accent1"/>
        </a:buClr>
        <a:buSzPct val="80000"/>
        <a:buFont typeface="Corbel" pitchFamily="34" charset="0"/>
        <a:buChar char="•"/>
        <a:defRPr sz="1920" kern="1200">
          <a:solidFill>
            <a:schemeClr val="accent1"/>
          </a:solidFill>
          <a:latin typeface="+mn-lt"/>
          <a:ea typeface="+mn-ea"/>
          <a:cs typeface="+mn-cs"/>
        </a:defRPr>
      </a:lvl6pPr>
      <a:lvl7pPr marL="2280000" indent="-274320" algn="l" defTabSz="1097280" rtl="0" eaLnBrk="1" latinLnBrk="0" hangingPunct="1">
        <a:lnSpc>
          <a:spcPct val="90000"/>
        </a:lnSpc>
        <a:spcBef>
          <a:spcPts val="240"/>
        </a:spcBef>
        <a:spcAft>
          <a:spcPts val="480"/>
        </a:spcAft>
        <a:buClr>
          <a:schemeClr val="accent1"/>
        </a:buClr>
        <a:buSzPct val="80000"/>
        <a:buFont typeface="Corbel" pitchFamily="34" charset="0"/>
        <a:buChar char="•"/>
        <a:defRPr sz="1920" kern="1200">
          <a:solidFill>
            <a:schemeClr val="accent1"/>
          </a:solidFill>
          <a:latin typeface="+mn-lt"/>
          <a:ea typeface="+mn-ea"/>
          <a:cs typeface="+mn-cs"/>
        </a:defRPr>
      </a:lvl7pPr>
      <a:lvl8pPr marL="2640000" indent="-274320" algn="l" defTabSz="1097280" rtl="0" eaLnBrk="1" latinLnBrk="0" hangingPunct="1">
        <a:lnSpc>
          <a:spcPct val="90000"/>
        </a:lnSpc>
        <a:spcBef>
          <a:spcPts val="240"/>
        </a:spcBef>
        <a:spcAft>
          <a:spcPts val="480"/>
        </a:spcAft>
        <a:buClr>
          <a:schemeClr val="accent1"/>
        </a:buClr>
        <a:buSzPct val="80000"/>
        <a:buFont typeface="Corbel" pitchFamily="34" charset="0"/>
        <a:buChar char="•"/>
        <a:defRPr sz="1920" kern="1200">
          <a:solidFill>
            <a:schemeClr val="accent1"/>
          </a:solidFill>
          <a:latin typeface="+mn-lt"/>
          <a:ea typeface="+mn-ea"/>
          <a:cs typeface="+mn-cs"/>
        </a:defRPr>
      </a:lvl8pPr>
      <a:lvl9pPr marL="3000000" indent="-274320" algn="l" defTabSz="1097280" rtl="0" eaLnBrk="1" latinLnBrk="0" hangingPunct="1">
        <a:lnSpc>
          <a:spcPct val="90000"/>
        </a:lnSpc>
        <a:spcBef>
          <a:spcPts val="240"/>
        </a:spcBef>
        <a:spcAft>
          <a:spcPts val="480"/>
        </a:spcAft>
        <a:buClr>
          <a:schemeClr val="accent1"/>
        </a:buClr>
        <a:buSzPct val="80000"/>
        <a:buFont typeface="Corbel" pitchFamily="34" charset="0"/>
        <a:buChar char="•"/>
        <a:defRPr sz="1920" kern="1200">
          <a:solidFill>
            <a:schemeClr val="accent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21281" y="567690"/>
            <a:ext cx="7701439" cy="3555206"/>
          </a:xfrm>
          <a:prstGeom prst="rect">
            <a:avLst/>
          </a:prstGeom>
          <a:noFill/>
          <a:ln/>
        </p:spPr>
        <p:txBody>
          <a:bodyPr wrap="square" lIns="0" tIns="0" rIns="0" bIns="0" rtlCol="0" anchor="t"/>
          <a:lstStyle/>
          <a:p>
            <a:pPr marL="0" indent="0" algn="ctr">
              <a:buNone/>
            </a:pPr>
            <a:r>
              <a:rPr lang="en-US" sz="5550" b="1" dirty="0">
                <a:solidFill>
                  <a:srgbClr val="151617"/>
                </a:solidFill>
                <a:latin typeface="Times New Roman" panose="02020603050405020304" pitchFamily="18" charset="0"/>
                <a:ea typeface="Montserrat Black" pitchFamily="34" charset="-122"/>
                <a:cs typeface="Times New Roman" panose="02020603050405020304" pitchFamily="18" charset="0"/>
              </a:rPr>
              <a:t>Формування системи GR-менеджменту підприємства</a:t>
            </a:r>
            <a:endParaRPr lang="en-US" sz="5550" dirty="0">
              <a:latin typeface="Times New Roman" panose="02020603050405020304" pitchFamily="18" charset="0"/>
              <a:cs typeface="Times New Roman" panose="02020603050405020304" pitchFamily="18" charset="0"/>
            </a:endParaRPr>
          </a:p>
        </p:txBody>
      </p:sp>
      <p:sp>
        <p:nvSpPr>
          <p:cNvPr id="4" name="Text 1"/>
          <p:cNvSpPr/>
          <p:nvPr/>
        </p:nvSpPr>
        <p:spPr>
          <a:xfrm>
            <a:off x="721281" y="3222172"/>
            <a:ext cx="7889319" cy="3226799"/>
          </a:xfrm>
          <a:prstGeom prst="rect">
            <a:avLst/>
          </a:prstGeom>
          <a:noFill/>
          <a:ln/>
        </p:spPr>
        <p:txBody>
          <a:bodyPr wrap="square" lIns="0" tIns="0" rIns="0" bIns="0" rtlCol="0" anchor="t"/>
          <a:lstStyle/>
          <a:p>
            <a:pPr marL="0" indent="0" algn="just">
              <a:lnSpc>
                <a:spcPts val="2550"/>
              </a:lnSpc>
              <a:buNone/>
            </a:pPr>
            <a:r>
              <a:rPr lang="en-US" sz="2000" dirty="0">
                <a:solidFill>
                  <a:srgbClr val="151617"/>
                </a:solidFill>
                <a:latin typeface="Times New Roman" panose="02020603050405020304" pitchFamily="18" charset="0"/>
                <a:ea typeface="Inconsolata" pitchFamily="34" charset="-122"/>
                <a:cs typeface="Times New Roman" panose="02020603050405020304" pitchFamily="18" charset="0"/>
              </a:rPr>
              <a:t>Система GR-менеджменту (Government Relations) відіграє ключову роль у формуванні стратегії підприємства, яка забезпечує взаємодію з державними структурами та іншими регуляторними органами. Ефективне управління відносинами з державними органами стає критично важливим для успіху підприємства у сучасному </a:t>
            </a:r>
            <a:r>
              <a:rPr lang="en-US" sz="2000" dirty="0" err="1">
                <a:solidFill>
                  <a:srgbClr val="151617"/>
                </a:solidFill>
                <a:latin typeface="Times New Roman" panose="02020603050405020304" pitchFamily="18" charset="0"/>
                <a:ea typeface="Inconsolata" pitchFamily="34" charset="-122"/>
                <a:cs typeface="Times New Roman" panose="02020603050405020304" pitchFamily="18" charset="0"/>
              </a:rPr>
              <a:t>бізнес-середовищі</a:t>
            </a:r>
            <a:r>
              <a:rPr lang="en-US" sz="2000" dirty="0" smtClean="0">
                <a:solidFill>
                  <a:srgbClr val="151617"/>
                </a:solidFill>
                <a:latin typeface="Times New Roman" panose="02020603050405020304" pitchFamily="18" charset="0"/>
                <a:ea typeface="Inconsolata" pitchFamily="34" charset="-122"/>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24104" y="5258078"/>
            <a:ext cx="7886496" cy="2308324"/>
          </a:xfrm>
          <a:prstGeom prst="rect">
            <a:avLst/>
          </a:prstGeom>
        </p:spPr>
        <p:txBody>
          <a:bodyPr wrap="square">
            <a:spAutoFit/>
          </a:bodyPr>
          <a:lstStyle/>
          <a:p>
            <a:pPr algn="just">
              <a:spcAft>
                <a:spcPts val="0"/>
              </a:spcAft>
            </a:pPr>
            <a:r>
              <a:rPr lang="ru-RU"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aa-ET"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Основні компоненти GR-менеджменту</a:t>
            </a:r>
            <a:endParaRPr lang="uk-UA"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aa-ET"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Практичні рекомендації для реалізації GR-менеджменту</a:t>
            </a:r>
            <a:endParaRPr lang="uk-UA"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С</a:t>
            </a:r>
            <a:r>
              <a:rPr lang="aa-ET"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труктур</a:t>
            </a:r>
            <a:r>
              <a:rPr lang="uk-UA"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a:t>
            </a:r>
            <a:r>
              <a:rPr lang="aa-ET"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GR департаменту у великій корпорації</a:t>
            </a:r>
            <a:endParaRPr lang="uk-UA"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С</a:t>
            </a:r>
            <a:r>
              <a:rPr lang="aa-ET"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тратегії побудови GR департаменту у великій корпорації</a:t>
            </a:r>
            <a:endParaRPr lang="uk-UA"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1303980" y="1110270"/>
            <a:ext cx="13458690" cy="1187529"/>
          </a:xfrm>
          <a:prstGeom prst="rect">
            <a:avLst/>
          </a:prstGeom>
          <a:noFill/>
          <a:ln/>
        </p:spPr>
        <p:txBody>
          <a:bodyPr wrap="square" lIns="0" tIns="0" rIns="0" bIns="0" rtlCol="0" anchor="t"/>
          <a:lstStyle/>
          <a:p>
            <a:pPr marL="0" indent="0">
              <a:lnSpc>
                <a:spcPts val="4650"/>
              </a:lnSpc>
              <a:buNone/>
            </a:pPr>
            <a:r>
              <a:rPr lang="en-US" sz="3700" b="1" dirty="0">
                <a:solidFill>
                  <a:srgbClr val="151617"/>
                </a:solidFill>
                <a:latin typeface="Times New Roman" panose="02020603050405020304" pitchFamily="18" charset="0"/>
                <a:ea typeface="Montserrat Black" pitchFamily="34" charset="-122"/>
                <a:cs typeface="Times New Roman" panose="02020603050405020304" pitchFamily="18" charset="0"/>
              </a:rPr>
              <a:t>Структура GR департаменту у великій корпорації</a:t>
            </a:r>
            <a:endParaRPr lang="en-US" sz="3700" dirty="0">
              <a:latin typeface="Times New Roman" panose="02020603050405020304" pitchFamily="18" charset="0"/>
              <a:cs typeface="Times New Roman" panose="02020603050405020304" pitchFamily="18" charset="0"/>
            </a:endParaRPr>
          </a:p>
        </p:txBody>
      </p:sp>
      <p:sp>
        <p:nvSpPr>
          <p:cNvPr id="4" name="Shape 1"/>
          <p:cNvSpPr/>
          <p:nvPr/>
        </p:nvSpPr>
        <p:spPr>
          <a:xfrm>
            <a:off x="6151483" y="2042041"/>
            <a:ext cx="7813834" cy="1413986"/>
          </a:xfrm>
          <a:prstGeom prst="roundRect">
            <a:avLst>
              <a:gd name="adj" fmla="val 647"/>
            </a:avLst>
          </a:prstGeom>
          <a:solidFill>
            <a:srgbClr val="F8ECE4"/>
          </a:solidFill>
          <a:ln w="7620">
            <a:solidFill>
              <a:srgbClr val="151617"/>
            </a:solidFill>
            <a:prstDash val="solid"/>
          </a:ln>
          <a:effectLst>
            <a:outerShdw dist="17780" dir="2700000" algn="bl" rotWithShape="0">
              <a:srgbClr val="151617">
                <a:alpha val="100000"/>
              </a:srgbClr>
            </a:outerShdw>
          </a:effectLst>
        </p:spPr>
      </p:sp>
      <p:sp>
        <p:nvSpPr>
          <p:cNvPr id="5" name="Text 2"/>
          <p:cNvSpPr/>
          <p:nvPr/>
        </p:nvSpPr>
        <p:spPr>
          <a:xfrm>
            <a:off x="6307217" y="2096617"/>
            <a:ext cx="3667363" cy="296823"/>
          </a:xfrm>
          <a:prstGeom prst="rect">
            <a:avLst/>
          </a:prstGeom>
          <a:noFill/>
          <a:ln/>
        </p:spPr>
        <p:txBody>
          <a:bodyPr wrap="none" lIns="0" tIns="0" rIns="0" bIns="0" rtlCol="0" anchor="t"/>
          <a:lstStyle/>
          <a:p>
            <a:pPr>
              <a:lnSpc>
                <a:spcPts val="2300"/>
              </a:lnSpc>
            </a:pPr>
            <a:r>
              <a:rPr lang="uk-UA" sz="1850" b="1" dirty="0" smtClean="0">
                <a:solidFill>
                  <a:srgbClr val="151617"/>
                </a:solidFill>
                <a:latin typeface="Times New Roman" panose="02020603050405020304" pitchFamily="18" charset="0"/>
                <a:ea typeface="Montserrat Black" pitchFamily="34" charset="-122"/>
                <a:cs typeface="Times New Roman" panose="02020603050405020304" pitchFamily="18" charset="0"/>
              </a:rPr>
              <a:t>Фахівці з комунікацій</a:t>
            </a:r>
            <a:endParaRPr lang="en-US" sz="1850" dirty="0">
              <a:latin typeface="Times New Roman" panose="02020603050405020304" pitchFamily="18" charset="0"/>
              <a:cs typeface="Times New Roman" panose="02020603050405020304" pitchFamily="18" charset="0"/>
            </a:endParaRPr>
          </a:p>
        </p:txBody>
      </p:sp>
      <p:sp>
        <p:nvSpPr>
          <p:cNvPr id="6" name="Text 3"/>
          <p:cNvSpPr/>
          <p:nvPr/>
        </p:nvSpPr>
        <p:spPr>
          <a:xfrm>
            <a:off x="6307217" y="2428531"/>
            <a:ext cx="7418546" cy="607933"/>
          </a:xfrm>
          <a:prstGeom prst="rect">
            <a:avLst/>
          </a:prstGeom>
          <a:noFill/>
          <a:ln/>
        </p:spPr>
        <p:txBody>
          <a:bodyPr wrap="square" lIns="0" tIns="0" rIns="0" bIns="0" rtlCol="0" anchor="t"/>
          <a:lstStyle/>
          <a:p>
            <a:pPr>
              <a:spcAft>
                <a:spcPts val="0"/>
              </a:spcAft>
            </a:pPr>
            <a:r>
              <a:rPr lang="aa-ET"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Роль:</a:t>
            </a:r>
            <a:r>
              <a:rPr lang="uk-UA" sz="1600" dirty="0">
                <a:latin typeface="Calibri" panose="020F0502020204030204" pitchFamily="34" charset="0"/>
                <a:ea typeface="Times New Roman" panose="02020603050405020304" pitchFamily="18" charset="0"/>
                <a:cs typeface="Times New Roman" panose="02020603050405020304" pitchFamily="18" charset="0"/>
              </a:rPr>
              <a:t> </a:t>
            </a:r>
            <a:r>
              <a:rPr lang="aa-ET"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Розробка та реалізація комунікаційних стратегій у сфері GR.</a:t>
            </a:r>
            <a:endParaRPr lang="uk-UA"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aa-ET"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Обов'язки:</a:t>
            </a:r>
            <a:r>
              <a:rPr lang="uk-UA" sz="1600" dirty="0">
                <a:latin typeface="Calibri" panose="020F0502020204030204" pitchFamily="34" charset="0"/>
                <a:ea typeface="Times New Roman" panose="02020603050405020304" pitchFamily="18" charset="0"/>
                <a:cs typeface="Times New Roman" panose="02020603050405020304" pitchFamily="18" charset="0"/>
              </a:rPr>
              <a:t> </a:t>
            </a:r>
            <a:r>
              <a:rPr lang="aa-ET"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Підготовка комунікаційних матеріалів, включаючи прес-релізи, брошури та інші публікації.</a:t>
            </a:r>
            <a:r>
              <a:rPr lang="uk-UA" sz="1600" dirty="0">
                <a:latin typeface="Calibri" panose="020F0502020204030204" pitchFamily="34" charset="0"/>
                <a:ea typeface="Times New Roman" panose="02020603050405020304" pitchFamily="18" charset="0"/>
                <a:cs typeface="Times New Roman" panose="02020603050405020304" pitchFamily="18" charset="0"/>
              </a:rPr>
              <a:t> </a:t>
            </a:r>
            <a:r>
              <a:rPr lang="aa-ET"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Організація публічних заходів та прес-конференцій.</a:t>
            </a:r>
            <a:r>
              <a:rPr lang="uk-UA" sz="1600" dirty="0">
                <a:latin typeface="Calibri" panose="020F0502020204030204" pitchFamily="34" charset="0"/>
                <a:ea typeface="Times New Roman" panose="02020603050405020304" pitchFamily="18" charset="0"/>
                <a:cs typeface="Times New Roman" panose="02020603050405020304" pitchFamily="18" charset="0"/>
              </a:rPr>
              <a:t> </a:t>
            </a:r>
            <a:r>
              <a:rPr lang="aa-ET"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Управління комунікацією з медіа і громадськістю.</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Shape 4"/>
          <p:cNvSpPr/>
          <p:nvPr/>
        </p:nvSpPr>
        <p:spPr>
          <a:xfrm>
            <a:off x="6151483" y="3601567"/>
            <a:ext cx="7813834" cy="1492939"/>
          </a:xfrm>
          <a:prstGeom prst="roundRect">
            <a:avLst>
              <a:gd name="adj" fmla="val 647"/>
            </a:avLst>
          </a:prstGeom>
          <a:solidFill>
            <a:srgbClr val="F8ECE4"/>
          </a:solidFill>
          <a:ln w="7620">
            <a:solidFill>
              <a:srgbClr val="151617"/>
            </a:solidFill>
            <a:prstDash val="solid"/>
          </a:ln>
          <a:effectLst>
            <a:outerShdw dist="17780" dir="2700000" algn="bl" rotWithShape="0">
              <a:srgbClr val="151617">
                <a:alpha val="100000"/>
              </a:srgbClr>
            </a:outerShdw>
          </a:effectLst>
        </p:spPr>
      </p:sp>
      <p:sp>
        <p:nvSpPr>
          <p:cNvPr id="8" name="Text 5"/>
          <p:cNvSpPr/>
          <p:nvPr/>
        </p:nvSpPr>
        <p:spPr>
          <a:xfrm>
            <a:off x="6307217" y="3644873"/>
            <a:ext cx="4378404" cy="296823"/>
          </a:xfrm>
          <a:prstGeom prst="rect">
            <a:avLst/>
          </a:prstGeom>
          <a:noFill/>
          <a:ln/>
        </p:spPr>
        <p:txBody>
          <a:bodyPr wrap="none" lIns="0" tIns="0" rIns="0" bIns="0" rtlCol="0" anchor="t"/>
          <a:lstStyle/>
          <a:p>
            <a:pPr>
              <a:lnSpc>
                <a:spcPts val="2300"/>
              </a:lnSpc>
            </a:pPr>
            <a:r>
              <a:rPr lang="uk-UA" sz="1850" b="1" dirty="0" smtClean="0">
                <a:solidFill>
                  <a:srgbClr val="151617"/>
                </a:solidFill>
                <a:latin typeface="Times New Roman" panose="02020603050405020304" pitchFamily="18" charset="0"/>
                <a:ea typeface="Montserrat Black" pitchFamily="34" charset="-122"/>
                <a:cs typeface="Times New Roman" panose="02020603050405020304" pitchFamily="18" charset="0"/>
              </a:rPr>
              <a:t>Адміністратори і помічники</a:t>
            </a:r>
            <a:endParaRPr lang="en-US" sz="1850" dirty="0">
              <a:latin typeface="Times New Roman" panose="02020603050405020304" pitchFamily="18" charset="0"/>
              <a:cs typeface="Times New Roman" panose="02020603050405020304" pitchFamily="18" charset="0"/>
            </a:endParaRPr>
          </a:p>
        </p:txBody>
      </p:sp>
      <p:sp>
        <p:nvSpPr>
          <p:cNvPr id="9" name="Text 6"/>
          <p:cNvSpPr/>
          <p:nvPr/>
        </p:nvSpPr>
        <p:spPr>
          <a:xfrm>
            <a:off x="6265307" y="3985002"/>
            <a:ext cx="7418546" cy="607933"/>
          </a:xfrm>
          <a:prstGeom prst="rect">
            <a:avLst/>
          </a:prstGeom>
          <a:noFill/>
          <a:ln/>
        </p:spPr>
        <p:txBody>
          <a:bodyPr wrap="square" lIns="0" tIns="0" rIns="0" bIns="0" rtlCol="0" anchor="t"/>
          <a:lstStyle/>
          <a:p>
            <a:pPr>
              <a:spcAft>
                <a:spcPts val="0"/>
              </a:spcAft>
            </a:pPr>
            <a:r>
              <a:rPr lang="aa-ET"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Роль:</a:t>
            </a:r>
            <a:r>
              <a:rPr lang="uk-UA" sz="1600" dirty="0">
                <a:latin typeface="Calibri" panose="020F0502020204030204" pitchFamily="34" charset="0"/>
                <a:ea typeface="Times New Roman" panose="02020603050405020304" pitchFamily="18" charset="0"/>
                <a:cs typeface="Times New Roman" panose="02020603050405020304" pitchFamily="18" charset="0"/>
              </a:rPr>
              <a:t> </a:t>
            </a:r>
            <a:r>
              <a:rPr lang="aa-ET"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Підтримка адміністративних функцій у GR-департаменті.</a:t>
            </a:r>
            <a:endParaRPr lang="uk-UA"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aa-ET"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Обов'язки:</a:t>
            </a:r>
            <a:r>
              <a:rPr lang="uk-UA" sz="1600" dirty="0">
                <a:latin typeface="Calibri" panose="020F0502020204030204" pitchFamily="34" charset="0"/>
                <a:ea typeface="Times New Roman" panose="02020603050405020304" pitchFamily="18" charset="0"/>
                <a:cs typeface="Times New Roman" panose="02020603050405020304" pitchFamily="18" charset="0"/>
              </a:rPr>
              <a:t> </a:t>
            </a:r>
            <a:r>
              <a:rPr lang="aa-ET"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Координація зустрічей, організація документів і звітів.</a:t>
            </a:r>
            <a:endParaRPr lang="uk-UA" sz="16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aa-ET" sz="1600" dirty="0" smtClean="0">
                <a:effectLst/>
                <a:latin typeface="Times New Roman" panose="02020603050405020304" pitchFamily="18" charset="0"/>
                <a:ea typeface="Times New Roman" panose="02020603050405020304" pitchFamily="18" charset="0"/>
              </a:rPr>
              <a:t>Управління базами даних та системами для моніторингу діяльності</a:t>
            </a:r>
            <a:endParaRPr lang="uk-UA" sz="1600" dirty="0">
              <a:latin typeface="Times New Roman" panose="02020603050405020304" pitchFamily="18" charset="0"/>
              <a:cs typeface="Times New Roman" panose="02020603050405020304" pitchFamily="18" charset="0"/>
            </a:endParaRPr>
          </a:p>
        </p:txBody>
      </p:sp>
      <p:sp>
        <p:nvSpPr>
          <p:cNvPr id="10" name="Shape 7"/>
          <p:cNvSpPr/>
          <p:nvPr/>
        </p:nvSpPr>
        <p:spPr>
          <a:xfrm>
            <a:off x="6151483" y="5214935"/>
            <a:ext cx="7813834" cy="1145146"/>
          </a:xfrm>
          <a:prstGeom prst="roundRect">
            <a:avLst>
              <a:gd name="adj" fmla="val 824"/>
            </a:avLst>
          </a:prstGeom>
          <a:solidFill>
            <a:srgbClr val="F8ECE4"/>
          </a:solidFill>
          <a:ln w="7620">
            <a:solidFill>
              <a:srgbClr val="151617"/>
            </a:solidFill>
            <a:prstDash val="solid"/>
          </a:ln>
          <a:effectLst>
            <a:outerShdw dist="17780" dir="2700000" algn="bl" rotWithShape="0">
              <a:srgbClr val="151617">
                <a:alpha val="100000"/>
              </a:srgbClr>
            </a:outerShdw>
          </a:effectLst>
        </p:spPr>
      </p:sp>
      <p:sp>
        <p:nvSpPr>
          <p:cNvPr id="11" name="Text 8"/>
          <p:cNvSpPr/>
          <p:nvPr/>
        </p:nvSpPr>
        <p:spPr>
          <a:xfrm>
            <a:off x="6307217" y="5231599"/>
            <a:ext cx="3452217" cy="296823"/>
          </a:xfrm>
          <a:prstGeom prst="rect">
            <a:avLst/>
          </a:prstGeom>
          <a:noFill/>
          <a:ln/>
        </p:spPr>
        <p:txBody>
          <a:bodyPr wrap="none" lIns="0" tIns="0" rIns="0" bIns="0" rtlCol="0" anchor="t"/>
          <a:lstStyle/>
          <a:p>
            <a:pPr>
              <a:lnSpc>
                <a:spcPts val="2300"/>
              </a:lnSpc>
            </a:pPr>
            <a:r>
              <a:rPr lang="ru-RU" sz="1850" b="1" dirty="0" smtClean="0">
                <a:solidFill>
                  <a:srgbClr val="151617"/>
                </a:solidFill>
                <a:latin typeface="Times New Roman" panose="02020603050405020304" pitchFamily="18" charset="0"/>
                <a:ea typeface="Montserrat Black" pitchFamily="34" charset="-122"/>
                <a:cs typeface="Times New Roman" panose="02020603050405020304" pitchFamily="18" charset="0"/>
              </a:rPr>
              <a:t>Юридичний консультант </a:t>
            </a:r>
            <a:r>
              <a:rPr lang="ru-RU" sz="1850" b="1" dirty="0" err="1" smtClean="0">
                <a:solidFill>
                  <a:srgbClr val="151617"/>
                </a:solidFill>
                <a:latin typeface="Times New Roman" panose="02020603050405020304" pitchFamily="18" charset="0"/>
                <a:ea typeface="Montserrat Black" pitchFamily="34" charset="-122"/>
                <a:cs typeface="Times New Roman" panose="02020603050405020304" pitchFamily="18" charset="0"/>
              </a:rPr>
              <a:t>або</a:t>
            </a:r>
            <a:r>
              <a:rPr lang="ru-RU" sz="1850" b="1" dirty="0" smtClean="0">
                <a:solidFill>
                  <a:srgbClr val="151617"/>
                </a:solidFill>
                <a:latin typeface="Times New Roman" panose="02020603050405020304" pitchFamily="18" charset="0"/>
                <a:ea typeface="Montserrat Black" pitchFamily="34" charset="-122"/>
                <a:cs typeface="Times New Roman" panose="02020603050405020304" pitchFamily="18" charset="0"/>
              </a:rPr>
              <a:t> </a:t>
            </a:r>
            <a:r>
              <a:rPr lang="ru-RU" sz="1850" b="1" dirty="0" err="1" smtClean="0">
                <a:solidFill>
                  <a:srgbClr val="151617"/>
                </a:solidFill>
                <a:latin typeface="Times New Roman" panose="02020603050405020304" pitchFamily="18" charset="0"/>
                <a:ea typeface="Montserrat Black" pitchFamily="34" charset="-122"/>
                <a:cs typeface="Times New Roman" panose="02020603050405020304" pitchFamily="18" charset="0"/>
              </a:rPr>
              <a:t>юридичний</a:t>
            </a:r>
            <a:r>
              <a:rPr lang="ru-RU" sz="1850" b="1" dirty="0" smtClean="0">
                <a:solidFill>
                  <a:srgbClr val="151617"/>
                </a:solidFill>
                <a:latin typeface="Times New Roman" panose="02020603050405020304" pitchFamily="18" charset="0"/>
                <a:ea typeface="Montserrat Black" pitchFamily="34" charset="-122"/>
                <a:cs typeface="Times New Roman" panose="02020603050405020304" pitchFamily="18" charset="0"/>
              </a:rPr>
              <a:t> </a:t>
            </a:r>
            <a:r>
              <a:rPr lang="ru-RU" sz="1850" b="1" dirty="0" err="1" smtClean="0">
                <a:solidFill>
                  <a:srgbClr val="151617"/>
                </a:solidFill>
                <a:latin typeface="Times New Roman" panose="02020603050405020304" pitchFamily="18" charset="0"/>
                <a:ea typeface="Montserrat Black" pitchFamily="34" charset="-122"/>
                <a:cs typeface="Times New Roman" panose="02020603050405020304" pitchFamily="18" charset="0"/>
              </a:rPr>
              <a:t>відділ</a:t>
            </a:r>
            <a:endParaRPr lang="en-US" sz="1850" dirty="0">
              <a:latin typeface="Times New Roman" panose="02020603050405020304" pitchFamily="18" charset="0"/>
              <a:cs typeface="Times New Roman" panose="02020603050405020304" pitchFamily="18" charset="0"/>
            </a:endParaRPr>
          </a:p>
        </p:txBody>
      </p:sp>
      <p:sp>
        <p:nvSpPr>
          <p:cNvPr id="12" name="Text 9"/>
          <p:cNvSpPr/>
          <p:nvPr/>
        </p:nvSpPr>
        <p:spPr>
          <a:xfrm>
            <a:off x="6307217" y="5476399"/>
            <a:ext cx="7658100" cy="883682"/>
          </a:xfrm>
          <a:prstGeom prst="rect">
            <a:avLst/>
          </a:prstGeom>
          <a:noFill/>
          <a:ln/>
        </p:spPr>
        <p:txBody>
          <a:bodyPr wrap="none" lIns="0" tIns="0" rIns="0" bIns="0" rtlCol="0" anchor="t"/>
          <a:lstStyle/>
          <a:p>
            <a:pPr>
              <a:spcAft>
                <a:spcPts val="0"/>
              </a:spcAft>
            </a:pPr>
            <a:r>
              <a:rPr lang="aa-ET"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Роль:</a:t>
            </a:r>
            <a:r>
              <a:rPr lang="uk-UA" sz="1600" dirty="0" smtClean="0">
                <a:latin typeface="Calibri" panose="020F0502020204030204" pitchFamily="34" charset="0"/>
                <a:ea typeface="Times New Roman" panose="02020603050405020304" pitchFamily="18" charset="0"/>
                <a:cs typeface="Times New Roman" panose="02020603050405020304" pitchFamily="18" charset="0"/>
              </a:rPr>
              <a:t> </a:t>
            </a:r>
            <a:r>
              <a:rPr lang="aa-ET"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Забезпечення юридичної підтримки для GR-діяльності.</a:t>
            </a:r>
            <a:endParaRPr lang="uk-UA"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aa-ET"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Обов'язки:</a:t>
            </a:r>
            <a:r>
              <a:rPr lang="uk-UA" sz="1600" dirty="0" smtClean="0">
                <a:latin typeface="Calibri" panose="020F0502020204030204" pitchFamily="34" charset="0"/>
                <a:ea typeface="Times New Roman" panose="02020603050405020304" pitchFamily="18" charset="0"/>
                <a:cs typeface="Times New Roman" panose="02020603050405020304" pitchFamily="18" charset="0"/>
              </a:rPr>
              <a:t> </a:t>
            </a:r>
            <a:r>
              <a:rPr lang="aa-ET"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Аналіз законодавчих ініціатив з юридичної точки зору.</a:t>
            </a:r>
            <a:r>
              <a:rPr lang="uk-UA" sz="1600" dirty="0" smtClean="0">
                <a:latin typeface="Calibri" panose="020F0502020204030204" pitchFamily="34" charset="0"/>
                <a:ea typeface="Times New Roman" panose="02020603050405020304" pitchFamily="18" charset="0"/>
                <a:cs typeface="Times New Roman" panose="02020603050405020304" pitchFamily="18" charset="0"/>
              </a:rPr>
              <a:t> </a:t>
            </a:r>
            <a:r>
              <a:rPr lang="aa-ET"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Підготовка юридичних</a:t>
            </a:r>
            <a:endPar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aa-ET"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висновків і рекомендацій.</a:t>
            </a:r>
            <a:r>
              <a:rPr lang="uk-UA" sz="1600" dirty="0" smtClean="0">
                <a:latin typeface="Calibri" panose="020F0502020204030204" pitchFamily="34" charset="0"/>
                <a:ea typeface="Times New Roman" panose="02020603050405020304" pitchFamily="18" charset="0"/>
                <a:cs typeface="Times New Roman" panose="02020603050405020304" pitchFamily="18" charset="0"/>
              </a:rPr>
              <a:t> </a:t>
            </a:r>
            <a:r>
              <a:rPr lang="aa-ET" sz="1600" dirty="0" smtClean="0">
                <a:effectLst/>
                <a:latin typeface="Times New Roman" panose="02020603050405020304" pitchFamily="18" charset="0"/>
                <a:ea typeface="Times New Roman" panose="02020603050405020304" pitchFamily="18" charset="0"/>
              </a:rPr>
              <a:t>Розробка правових стратегій для підтримки </a:t>
            </a:r>
            <a:r>
              <a:rPr lang="uk-UA" sz="1600" dirty="0">
                <a:latin typeface="Times New Roman" panose="02020603050405020304" pitchFamily="18" charset="0"/>
                <a:ea typeface="Times New Roman" panose="02020603050405020304" pitchFamily="18" charset="0"/>
              </a:rPr>
              <a:t> </a:t>
            </a:r>
            <a:r>
              <a:rPr lang="aa-ET" sz="1600" dirty="0" smtClean="0">
                <a:effectLst/>
                <a:latin typeface="Times New Roman" panose="02020603050405020304" pitchFamily="18" charset="0"/>
                <a:ea typeface="Times New Roman" panose="02020603050405020304" pitchFamily="18" charset="0"/>
              </a:rPr>
              <a:t>GR-ініціатив</a:t>
            </a:r>
            <a:endParaRPr lang="uk-UA" sz="1600" dirty="0">
              <a:latin typeface="Times New Roman" panose="02020603050405020304" pitchFamily="18" charset="0"/>
              <a:cs typeface="Times New Roman" panose="02020603050405020304" pitchFamily="18" charset="0"/>
            </a:endParaRPr>
          </a:p>
        </p:txBody>
      </p:sp>
      <p:sp>
        <p:nvSpPr>
          <p:cNvPr id="13" name="Shape 10"/>
          <p:cNvSpPr/>
          <p:nvPr/>
        </p:nvSpPr>
        <p:spPr>
          <a:xfrm>
            <a:off x="6151483" y="6460042"/>
            <a:ext cx="7813834" cy="1200082"/>
          </a:xfrm>
          <a:prstGeom prst="roundRect">
            <a:avLst>
              <a:gd name="adj" fmla="val 824"/>
            </a:avLst>
          </a:prstGeom>
          <a:solidFill>
            <a:srgbClr val="F8ECE4"/>
          </a:solidFill>
          <a:ln w="7620">
            <a:solidFill>
              <a:srgbClr val="151617"/>
            </a:solidFill>
            <a:prstDash val="solid"/>
          </a:ln>
          <a:effectLst>
            <a:outerShdw dist="17780" dir="2700000" algn="bl" rotWithShape="0">
              <a:srgbClr val="151617">
                <a:alpha val="100000"/>
              </a:srgbClr>
            </a:outerShdw>
          </a:effectLst>
        </p:spPr>
      </p:sp>
      <p:sp>
        <p:nvSpPr>
          <p:cNvPr id="14" name="Text 11"/>
          <p:cNvSpPr/>
          <p:nvPr/>
        </p:nvSpPr>
        <p:spPr>
          <a:xfrm>
            <a:off x="6307217" y="6460042"/>
            <a:ext cx="3215045" cy="296823"/>
          </a:xfrm>
          <a:prstGeom prst="rect">
            <a:avLst/>
          </a:prstGeom>
          <a:noFill/>
          <a:ln/>
        </p:spPr>
        <p:txBody>
          <a:bodyPr wrap="none" lIns="0" tIns="0" rIns="0" bIns="0" rtlCol="0" anchor="t"/>
          <a:lstStyle/>
          <a:p>
            <a:pPr>
              <a:lnSpc>
                <a:spcPts val="2300"/>
              </a:lnSpc>
            </a:pPr>
            <a:r>
              <a:rPr lang="ru-RU" sz="1850" b="1" dirty="0" err="1" smtClean="0">
                <a:solidFill>
                  <a:srgbClr val="151617"/>
                </a:solidFill>
                <a:latin typeface="Times New Roman" panose="02020603050405020304" pitchFamily="18" charset="0"/>
                <a:ea typeface="Montserrat Black" pitchFamily="34" charset="-122"/>
                <a:cs typeface="Times New Roman" panose="02020603050405020304" pitchFamily="18" charset="0"/>
              </a:rPr>
              <a:t>Спеціаліст</a:t>
            </a:r>
            <a:r>
              <a:rPr lang="ru-RU" sz="1850" b="1" dirty="0" smtClean="0">
                <a:solidFill>
                  <a:srgbClr val="151617"/>
                </a:solidFill>
                <a:latin typeface="Times New Roman" panose="02020603050405020304" pitchFamily="18" charset="0"/>
                <a:ea typeface="Montserrat Black" pitchFamily="34" charset="-122"/>
                <a:cs typeface="Times New Roman" panose="02020603050405020304" pitchFamily="18" charset="0"/>
              </a:rPr>
              <a:t> з </a:t>
            </a:r>
            <a:r>
              <a:rPr lang="ru-RU" sz="1850" b="1" dirty="0" err="1" smtClean="0">
                <a:solidFill>
                  <a:srgbClr val="151617"/>
                </a:solidFill>
                <a:latin typeface="Times New Roman" panose="02020603050405020304" pitchFamily="18" charset="0"/>
                <a:ea typeface="Montserrat Black" pitchFamily="34" charset="-122"/>
                <a:cs typeface="Times New Roman" panose="02020603050405020304" pitchFamily="18" charset="0"/>
              </a:rPr>
              <a:t>міжнародних</a:t>
            </a:r>
            <a:r>
              <a:rPr lang="ru-RU" sz="1850" b="1" dirty="0" smtClean="0">
                <a:solidFill>
                  <a:srgbClr val="151617"/>
                </a:solidFill>
                <a:latin typeface="Times New Roman" panose="02020603050405020304" pitchFamily="18" charset="0"/>
                <a:ea typeface="Montserrat Black" pitchFamily="34" charset="-122"/>
                <a:cs typeface="Times New Roman" panose="02020603050405020304" pitchFamily="18" charset="0"/>
              </a:rPr>
              <a:t> справ (для </a:t>
            </a:r>
            <a:r>
              <a:rPr lang="ru-RU" sz="1850" b="1" dirty="0" err="1" smtClean="0">
                <a:solidFill>
                  <a:srgbClr val="151617"/>
                </a:solidFill>
                <a:latin typeface="Times New Roman" panose="02020603050405020304" pitchFamily="18" charset="0"/>
                <a:ea typeface="Montserrat Black" pitchFamily="34" charset="-122"/>
                <a:cs typeface="Times New Roman" panose="02020603050405020304" pitchFamily="18" charset="0"/>
              </a:rPr>
              <a:t>глобальних</a:t>
            </a:r>
            <a:r>
              <a:rPr lang="ru-RU" sz="1850" b="1" dirty="0" smtClean="0">
                <a:solidFill>
                  <a:srgbClr val="151617"/>
                </a:solidFill>
                <a:latin typeface="Times New Roman" panose="02020603050405020304" pitchFamily="18" charset="0"/>
                <a:ea typeface="Montserrat Black" pitchFamily="34" charset="-122"/>
                <a:cs typeface="Times New Roman" panose="02020603050405020304" pitchFamily="18" charset="0"/>
              </a:rPr>
              <a:t> </a:t>
            </a:r>
            <a:r>
              <a:rPr lang="ru-RU" sz="1850" b="1" dirty="0" err="1" smtClean="0">
                <a:solidFill>
                  <a:srgbClr val="151617"/>
                </a:solidFill>
                <a:latin typeface="Times New Roman" panose="02020603050405020304" pitchFamily="18" charset="0"/>
                <a:ea typeface="Montserrat Black" pitchFamily="34" charset="-122"/>
                <a:cs typeface="Times New Roman" panose="02020603050405020304" pitchFamily="18" charset="0"/>
              </a:rPr>
              <a:t>компаній</a:t>
            </a:r>
            <a:r>
              <a:rPr lang="ru-RU" sz="1850" b="1" dirty="0" smtClean="0">
                <a:solidFill>
                  <a:srgbClr val="151617"/>
                </a:solidFill>
                <a:latin typeface="Times New Roman" panose="02020603050405020304" pitchFamily="18" charset="0"/>
                <a:ea typeface="Montserrat Black" pitchFamily="34" charset="-122"/>
                <a:cs typeface="Times New Roman" panose="02020603050405020304" pitchFamily="18" charset="0"/>
              </a:rPr>
              <a:t>)</a:t>
            </a:r>
            <a:endParaRPr lang="en-US" sz="1850" dirty="0">
              <a:latin typeface="Times New Roman" panose="02020603050405020304" pitchFamily="18" charset="0"/>
              <a:cs typeface="Times New Roman" panose="02020603050405020304" pitchFamily="18" charset="0"/>
            </a:endParaRPr>
          </a:p>
        </p:txBody>
      </p:sp>
      <p:sp>
        <p:nvSpPr>
          <p:cNvPr id="15" name="Text 12"/>
          <p:cNvSpPr/>
          <p:nvPr/>
        </p:nvSpPr>
        <p:spPr>
          <a:xfrm>
            <a:off x="6307217" y="6656904"/>
            <a:ext cx="7418546" cy="303967"/>
          </a:xfrm>
          <a:prstGeom prst="rect">
            <a:avLst/>
          </a:prstGeom>
          <a:noFill/>
          <a:ln/>
        </p:spPr>
        <p:txBody>
          <a:bodyPr wrap="none" lIns="0" tIns="0" rIns="0" bIns="0" rtlCol="0" anchor="t"/>
          <a:lstStyle/>
          <a:p>
            <a:pPr>
              <a:spcAft>
                <a:spcPts val="0"/>
              </a:spcAft>
            </a:pPr>
            <a:r>
              <a:rPr lang="aa-ET"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Роль:</a:t>
            </a:r>
            <a:r>
              <a:rPr lang="uk-UA" sz="1600" dirty="0">
                <a:latin typeface="Calibri" panose="020F0502020204030204" pitchFamily="34" charset="0"/>
                <a:ea typeface="Times New Roman" panose="02020603050405020304" pitchFamily="18" charset="0"/>
                <a:cs typeface="Times New Roman" panose="02020603050405020304" pitchFamily="18" charset="0"/>
              </a:rPr>
              <a:t> </a:t>
            </a:r>
            <a:r>
              <a:rPr lang="aa-ET"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Зосереджений на питаннях, що стосуються міжнародного регулювання та політики.</a:t>
            </a:r>
            <a:endParaRPr lang="uk-UA"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aa-ET"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Обов'язки:</a:t>
            </a:r>
            <a:r>
              <a:rPr lang="uk-UA" sz="1600" dirty="0">
                <a:latin typeface="Calibri" panose="020F0502020204030204" pitchFamily="34" charset="0"/>
                <a:ea typeface="Times New Roman" panose="02020603050405020304" pitchFamily="18" charset="0"/>
                <a:cs typeface="Times New Roman" panose="02020603050405020304" pitchFamily="18" charset="0"/>
              </a:rPr>
              <a:t> </a:t>
            </a:r>
            <a:r>
              <a:rPr lang="aa-ET"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Аналіз і моніторинг міжнародних законодавчих ініціатив і політичних змін.</a:t>
            </a:r>
            <a:endParaRPr lang="uk-UA" sz="16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aa-ET"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Розробка стратегії для впливу на міжнародні органи та регулятори.</a:t>
            </a:r>
            <a:endParaRPr lang="uk-UA" sz="16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aa-ET"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Співпраця з міжнародними GR-департаментами та лобістськими групами.</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456523" y="2042040"/>
            <a:ext cx="5617093" cy="5618083"/>
          </a:xfrm>
          <a:prstGeom prst="rect">
            <a:avLst/>
          </a:prstGeom>
        </p:spPr>
      </p:pic>
    </p:spTree>
    <p:extLst>
      <p:ext uri="{BB962C8B-B14F-4D97-AF65-F5344CB8AC3E}">
        <p14:creationId xmlns:p14="http://schemas.microsoft.com/office/powerpoint/2010/main" val="1262165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2026508" y="1075925"/>
            <a:ext cx="13458690" cy="1187529"/>
          </a:xfrm>
          <a:prstGeom prst="rect">
            <a:avLst/>
          </a:prstGeom>
          <a:noFill/>
          <a:ln/>
        </p:spPr>
        <p:txBody>
          <a:bodyPr wrap="square" lIns="0" tIns="0" rIns="0" bIns="0" rtlCol="0" anchor="t"/>
          <a:lstStyle/>
          <a:p>
            <a:pPr marL="0" indent="0">
              <a:lnSpc>
                <a:spcPts val="4650"/>
              </a:lnSpc>
              <a:buNone/>
            </a:pPr>
            <a:r>
              <a:rPr lang="en-US" sz="3700" b="1" dirty="0">
                <a:solidFill>
                  <a:srgbClr val="151617"/>
                </a:solidFill>
                <a:latin typeface="Times New Roman" panose="02020603050405020304" pitchFamily="18" charset="0"/>
                <a:ea typeface="Montserrat Black" pitchFamily="34" charset="-122"/>
                <a:cs typeface="Times New Roman" panose="02020603050405020304" pitchFamily="18" charset="0"/>
              </a:rPr>
              <a:t>Структура GR департаменту у великій корпорації</a:t>
            </a:r>
            <a:endParaRPr lang="en-US" sz="3700" dirty="0">
              <a:latin typeface="Times New Roman" panose="02020603050405020304" pitchFamily="18" charset="0"/>
              <a:cs typeface="Times New Roman" panose="02020603050405020304" pitchFamily="18" charset="0"/>
            </a:endParaRPr>
          </a:p>
        </p:txBody>
      </p:sp>
      <p:sp>
        <p:nvSpPr>
          <p:cNvPr id="4" name="Shape 1"/>
          <p:cNvSpPr/>
          <p:nvPr/>
        </p:nvSpPr>
        <p:spPr>
          <a:xfrm>
            <a:off x="6151483" y="2042041"/>
            <a:ext cx="7813834" cy="1413986"/>
          </a:xfrm>
          <a:prstGeom prst="roundRect">
            <a:avLst>
              <a:gd name="adj" fmla="val 647"/>
            </a:avLst>
          </a:prstGeom>
          <a:solidFill>
            <a:srgbClr val="F8ECE4"/>
          </a:solidFill>
          <a:ln w="7620">
            <a:solidFill>
              <a:srgbClr val="151617"/>
            </a:solidFill>
            <a:prstDash val="solid"/>
          </a:ln>
          <a:effectLst>
            <a:outerShdw dist="17780" dir="2700000" algn="bl" rotWithShape="0">
              <a:srgbClr val="151617">
                <a:alpha val="100000"/>
              </a:srgbClr>
            </a:outerShdw>
          </a:effectLst>
        </p:spPr>
      </p:sp>
      <p:sp>
        <p:nvSpPr>
          <p:cNvPr id="5" name="Text 2"/>
          <p:cNvSpPr/>
          <p:nvPr/>
        </p:nvSpPr>
        <p:spPr>
          <a:xfrm>
            <a:off x="6307217" y="2096617"/>
            <a:ext cx="3667363" cy="296823"/>
          </a:xfrm>
          <a:prstGeom prst="rect">
            <a:avLst/>
          </a:prstGeom>
          <a:noFill/>
          <a:ln/>
        </p:spPr>
        <p:txBody>
          <a:bodyPr wrap="none" lIns="0" tIns="0" rIns="0" bIns="0" rtlCol="0" anchor="t"/>
          <a:lstStyle/>
          <a:p>
            <a:pPr>
              <a:lnSpc>
                <a:spcPts val="2300"/>
              </a:lnSpc>
            </a:pPr>
            <a:r>
              <a:rPr lang="ru-RU" sz="1850" b="1" dirty="0" err="1" smtClean="0">
                <a:solidFill>
                  <a:srgbClr val="151617"/>
                </a:solidFill>
                <a:latin typeface="Times New Roman" panose="02020603050405020304" pitchFamily="18" charset="0"/>
                <a:ea typeface="Montserrat Black" pitchFamily="34" charset="-122"/>
                <a:cs typeface="Times New Roman" panose="02020603050405020304" pitchFamily="18" charset="0"/>
              </a:rPr>
              <a:t>Фахівець</a:t>
            </a:r>
            <a:r>
              <a:rPr lang="ru-RU" sz="1850" b="1" dirty="0" smtClean="0">
                <a:solidFill>
                  <a:srgbClr val="151617"/>
                </a:solidFill>
                <a:latin typeface="Times New Roman" panose="02020603050405020304" pitchFamily="18" charset="0"/>
                <a:ea typeface="Montserrat Black" pitchFamily="34" charset="-122"/>
                <a:cs typeface="Times New Roman" panose="02020603050405020304" pitchFamily="18" charset="0"/>
              </a:rPr>
              <a:t> з </a:t>
            </a:r>
            <a:r>
              <a:rPr lang="ru-RU" sz="1850" b="1" dirty="0" err="1" smtClean="0">
                <a:solidFill>
                  <a:srgbClr val="151617"/>
                </a:solidFill>
                <a:latin typeface="Times New Roman" panose="02020603050405020304" pitchFamily="18" charset="0"/>
                <a:ea typeface="Montserrat Black" pitchFamily="34" charset="-122"/>
                <a:cs typeface="Times New Roman" panose="02020603050405020304" pitchFamily="18" charset="0"/>
              </a:rPr>
              <a:t>енергетичної</a:t>
            </a:r>
            <a:r>
              <a:rPr lang="ru-RU" sz="1850" b="1" dirty="0" smtClean="0">
                <a:solidFill>
                  <a:srgbClr val="151617"/>
                </a:solidFill>
                <a:latin typeface="Times New Roman" panose="02020603050405020304" pitchFamily="18" charset="0"/>
                <a:ea typeface="Montserrat Black" pitchFamily="34" charset="-122"/>
                <a:cs typeface="Times New Roman" panose="02020603050405020304" pitchFamily="18" charset="0"/>
              </a:rPr>
              <a:t> </a:t>
            </a:r>
            <a:r>
              <a:rPr lang="ru-RU" sz="1850" b="1" dirty="0" err="1" smtClean="0">
                <a:solidFill>
                  <a:srgbClr val="151617"/>
                </a:solidFill>
                <a:latin typeface="Times New Roman" panose="02020603050405020304" pitchFamily="18" charset="0"/>
                <a:ea typeface="Montserrat Black" pitchFamily="34" charset="-122"/>
                <a:cs typeface="Times New Roman" panose="02020603050405020304" pitchFamily="18" charset="0"/>
              </a:rPr>
              <a:t>політики</a:t>
            </a:r>
            <a:r>
              <a:rPr lang="ru-RU" sz="1850" b="1" dirty="0" smtClean="0">
                <a:solidFill>
                  <a:srgbClr val="151617"/>
                </a:solidFill>
                <a:latin typeface="Times New Roman" panose="02020603050405020304" pitchFamily="18" charset="0"/>
                <a:ea typeface="Montserrat Black" pitchFamily="34" charset="-122"/>
                <a:cs typeface="Times New Roman" panose="02020603050405020304" pitchFamily="18" charset="0"/>
              </a:rPr>
              <a:t> (для </a:t>
            </a:r>
            <a:r>
              <a:rPr lang="ru-RU" sz="1850" b="1" dirty="0" err="1" smtClean="0">
                <a:solidFill>
                  <a:srgbClr val="151617"/>
                </a:solidFill>
                <a:latin typeface="Times New Roman" panose="02020603050405020304" pitchFamily="18" charset="0"/>
                <a:ea typeface="Montserrat Black" pitchFamily="34" charset="-122"/>
                <a:cs typeface="Times New Roman" panose="02020603050405020304" pitchFamily="18" charset="0"/>
              </a:rPr>
              <a:t>компаній</a:t>
            </a:r>
            <a:r>
              <a:rPr lang="ru-RU" sz="1850" b="1" dirty="0" smtClean="0">
                <a:solidFill>
                  <a:srgbClr val="151617"/>
                </a:solidFill>
                <a:latin typeface="Times New Roman" panose="02020603050405020304" pitchFamily="18" charset="0"/>
                <a:ea typeface="Montserrat Black" pitchFamily="34" charset="-122"/>
                <a:cs typeface="Times New Roman" panose="02020603050405020304" pitchFamily="18" charset="0"/>
              </a:rPr>
              <a:t> у </a:t>
            </a:r>
            <a:r>
              <a:rPr lang="ru-RU" sz="1850" b="1" dirty="0" err="1" smtClean="0">
                <a:solidFill>
                  <a:srgbClr val="151617"/>
                </a:solidFill>
                <a:latin typeface="Times New Roman" panose="02020603050405020304" pitchFamily="18" charset="0"/>
                <a:ea typeface="Montserrat Black" pitchFamily="34" charset="-122"/>
                <a:cs typeface="Times New Roman" panose="02020603050405020304" pitchFamily="18" charset="0"/>
              </a:rPr>
              <a:t>відповідних</a:t>
            </a:r>
            <a:r>
              <a:rPr lang="ru-RU" sz="1850" b="1" dirty="0" smtClean="0">
                <a:solidFill>
                  <a:srgbClr val="151617"/>
                </a:solidFill>
                <a:latin typeface="Times New Roman" panose="02020603050405020304" pitchFamily="18" charset="0"/>
                <a:ea typeface="Montserrat Black" pitchFamily="34" charset="-122"/>
                <a:cs typeface="Times New Roman" panose="02020603050405020304" pitchFamily="18" charset="0"/>
              </a:rPr>
              <a:t> </a:t>
            </a:r>
            <a:r>
              <a:rPr lang="ru-RU" sz="1850" b="1" dirty="0" err="1" smtClean="0">
                <a:solidFill>
                  <a:srgbClr val="151617"/>
                </a:solidFill>
                <a:latin typeface="Times New Roman" panose="02020603050405020304" pitchFamily="18" charset="0"/>
                <a:ea typeface="Montserrat Black" pitchFamily="34" charset="-122"/>
                <a:cs typeface="Times New Roman" panose="02020603050405020304" pitchFamily="18" charset="0"/>
              </a:rPr>
              <a:t>галузях</a:t>
            </a:r>
            <a:r>
              <a:rPr lang="ru-RU" sz="1850" b="1" dirty="0" smtClean="0">
                <a:solidFill>
                  <a:srgbClr val="151617"/>
                </a:solidFill>
                <a:latin typeface="Times New Roman" panose="02020603050405020304" pitchFamily="18" charset="0"/>
                <a:ea typeface="Montserrat Black" pitchFamily="34" charset="-122"/>
                <a:cs typeface="Times New Roman" panose="02020603050405020304" pitchFamily="18" charset="0"/>
              </a:rPr>
              <a:t>)</a:t>
            </a:r>
            <a:endParaRPr lang="en-US" sz="1850" dirty="0">
              <a:latin typeface="Times New Roman" panose="02020603050405020304" pitchFamily="18" charset="0"/>
              <a:cs typeface="Times New Roman" panose="02020603050405020304" pitchFamily="18" charset="0"/>
            </a:endParaRPr>
          </a:p>
        </p:txBody>
      </p:sp>
      <p:sp>
        <p:nvSpPr>
          <p:cNvPr id="6" name="Text 3"/>
          <p:cNvSpPr/>
          <p:nvPr/>
        </p:nvSpPr>
        <p:spPr>
          <a:xfrm>
            <a:off x="6151483" y="2428531"/>
            <a:ext cx="7813834" cy="607933"/>
          </a:xfrm>
          <a:prstGeom prst="rect">
            <a:avLst/>
          </a:prstGeom>
          <a:noFill/>
          <a:ln/>
        </p:spPr>
        <p:txBody>
          <a:bodyPr wrap="square" lIns="0" tIns="0" rIns="0" bIns="0" rtlCol="0" anchor="t"/>
          <a:lstStyle/>
          <a:p>
            <a:pPr lvl="0" algn="just">
              <a:spcAft>
                <a:spcPts val="0"/>
              </a:spcAft>
              <a:buSzPts val="1000"/>
              <a:tabLst>
                <a:tab pos="457200" algn="l"/>
              </a:tabLst>
            </a:pPr>
            <a:r>
              <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Роль: </a:t>
            </a:r>
            <a:r>
              <a:rPr lang="aa-ET"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Сфокусований на питаннях, що стосуються енергетичної політики і</a:t>
            </a:r>
            <a:r>
              <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aa-ET"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регулювання.</a:t>
            </a:r>
            <a:endParaRPr lang="uk-UA"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aa-ET"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Обов'язки:</a:t>
            </a:r>
            <a:r>
              <a:rPr lang="uk-UA" sz="1600" dirty="0">
                <a:latin typeface="Calibri" panose="020F0502020204030204" pitchFamily="34" charset="0"/>
                <a:ea typeface="Times New Roman" panose="02020603050405020304" pitchFamily="18" charset="0"/>
                <a:cs typeface="Times New Roman" panose="02020603050405020304" pitchFamily="18" charset="0"/>
              </a:rPr>
              <a:t> </a:t>
            </a:r>
            <a:r>
              <a:rPr lang="aa-ET"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Аналіз змін у енергетичному законодавстві та їх вплив на компанію.</a:t>
            </a:r>
            <a:r>
              <a:rPr lang="uk-UA" sz="1600" dirty="0">
                <a:latin typeface="Calibri" panose="020F0502020204030204" pitchFamily="34" charset="0"/>
                <a:ea typeface="Times New Roman" panose="02020603050405020304" pitchFamily="18" charset="0"/>
                <a:cs typeface="Times New Roman" panose="02020603050405020304" pitchFamily="18" charset="0"/>
              </a:rPr>
              <a:t> </a:t>
            </a:r>
            <a:r>
              <a:rPr lang="aa-ET"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Взаємодія з органами, що регулюють енергетичний сектор.</a:t>
            </a:r>
            <a:r>
              <a:rPr lang="uk-UA" sz="1600" dirty="0">
                <a:latin typeface="Calibri" panose="020F0502020204030204" pitchFamily="34" charset="0"/>
                <a:ea typeface="Times New Roman" panose="02020603050405020304" pitchFamily="18" charset="0"/>
                <a:cs typeface="Times New Roman" panose="02020603050405020304" pitchFamily="18" charset="0"/>
              </a:rPr>
              <a:t> </a:t>
            </a:r>
            <a:r>
              <a:rPr lang="aa-ET"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Розробка лобістських стратегій у сфері енергетики.</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Shape 4"/>
          <p:cNvSpPr/>
          <p:nvPr/>
        </p:nvSpPr>
        <p:spPr>
          <a:xfrm>
            <a:off x="6151483" y="3601567"/>
            <a:ext cx="7813834" cy="1492939"/>
          </a:xfrm>
          <a:prstGeom prst="roundRect">
            <a:avLst>
              <a:gd name="adj" fmla="val 647"/>
            </a:avLst>
          </a:prstGeom>
          <a:solidFill>
            <a:srgbClr val="F8ECE4"/>
          </a:solidFill>
          <a:ln w="7620">
            <a:solidFill>
              <a:srgbClr val="151617"/>
            </a:solidFill>
            <a:prstDash val="solid"/>
          </a:ln>
          <a:effectLst>
            <a:outerShdw dist="17780" dir="2700000" algn="bl" rotWithShape="0">
              <a:srgbClr val="151617">
                <a:alpha val="100000"/>
              </a:srgbClr>
            </a:outerShdw>
          </a:effectLst>
        </p:spPr>
      </p:sp>
      <p:sp>
        <p:nvSpPr>
          <p:cNvPr id="8" name="Text 5"/>
          <p:cNvSpPr/>
          <p:nvPr/>
        </p:nvSpPr>
        <p:spPr>
          <a:xfrm>
            <a:off x="6307217" y="3644873"/>
            <a:ext cx="4378404" cy="296823"/>
          </a:xfrm>
          <a:prstGeom prst="rect">
            <a:avLst/>
          </a:prstGeom>
          <a:noFill/>
          <a:ln/>
        </p:spPr>
        <p:txBody>
          <a:bodyPr wrap="none" lIns="0" tIns="0" rIns="0" bIns="0" rtlCol="0" anchor="t"/>
          <a:lstStyle/>
          <a:p>
            <a:pPr>
              <a:lnSpc>
                <a:spcPts val="2300"/>
              </a:lnSpc>
            </a:pPr>
            <a:r>
              <a:rPr lang="aa-ET" sz="2000" b="1" dirty="0" smtClean="0">
                <a:effectLst/>
                <a:latin typeface="Times New Roman" panose="02020603050405020304" pitchFamily="18" charset="0"/>
                <a:ea typeface="Times New Roman" panose="02020603050405020304" pitchFamily="18" charset="0"/>
              </a:rPr>
              <a:t>Фахівець з екологічних питань</a:t>
            </a:r>
            <a:endParaRPr lang="en-US" sz="1850" dirty="0">
              <a:latin typeface="Times New Roman" panose="02020603050405020304" pitchFamily="18" charset="0"/>
              <a:cs typeface="Times New Roman" panose="02020603050405020304" pitchFamily="18" charset="0"/>
            </a:endParaRPr>
          </a:p>
        </p:txBody>
      </p:sp>
      <p:sp>
        <p:nvSpPr>
          <p:cNvPr id="9" name="Text 6"/>
          <p:cNvSpPr/>
          <p:nvPr/>
        </p:nvSpPr>
        <p:spPr>
          <a:xfrm>
            <a:off x="6265307" y="3985002"/>
            <a:ext cx="7418546" cy="607933"/>
          </a:xfrm>
          <a:prstGeom prst="rect">
            <a:avLst/>
          </a:prstGeom>
          <a:noFill/>
          <a:ln/>
        </p:spPr>
        <p:txBody>
          <a:bodyPr wrap="square" lIns="0" tIns="0" rIns="0" bIns="0" rtlCol="0" anchor="t"/>
          <a:lstStyle/>
          <a:p>
            <a:pPr>
              <a:spcAft>
                <a:spcPts val="0"/>
              </a:spcAft>
            </a:pPr>
            <a:r>
              <a:rPr lang="aa-ET"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Роль:</a:t>
            </a:r>
            <a:r>
              <a:rPr lang="uk-UA" sz="1600" dirty="0">
                <a:latin typeface="Calibri" panose="020F0502020204030204" pitchFamily="34" charset="0"/>
                <a:ea typeface="Times New Roman" panose="02020603050405020304" pitchFamily="18" charset="0"/>
                <a:cs typeface="Times New Roman" panose="02020603050405020304" pitchFamily="18" charset="0"/>
              </a:rPr>
              <a:t> </a:t>
            </a:r>
            <a:r>
              <a:rPr lang="aa-ET"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Зосереджений на питаннях екологічного регулювання та політики.</a:t>
            </a:r>
            <a:endParaRPr lang="uk-UA"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aa-ET"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Обов'язки:</a:t>
            </a:r>
            <a:r>
              <a:rPr lang="uk-UA" sz="1600" dirty="0">
                <a:latin typeface="Calibri" panose="020F0502020204030204" pitchFamily="34" charset="0"/>
                <a:ea typeface="Times New Roman" panose="02020603050405020304" pitchFamily="18" charset="0"/>
                <a:cs typeface="Times New Roman" panose="02020603050405020304" pitchFamily="18" charset="0"/>
              </a:rPr>
              <a:t> </a:t>
            </a:r>
            <a:r>
              <a:rPr lang="aa-ET"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Моніторинг і аналіз змін в екологічному законодавстві.</a:t>
            </a:r>
            <a:r>
              <a:rPr lang="uk-UA" sz="1600" dirty="0">
                <a:latin typeface="Calibri" panose="020F0502020204030204" pitchFamily="34" charset="0"/>
                <a:ea typeface="Times New Roman" panose="02020603050405020304" pitchFamily="18" charset="0"/>
                <a:cs typeface="Times New Roman" panose="02020603050405020304" pitchFamily="18" charset="0"/>
              </a:rPr>
              <a:t> </a:t>
            </a:r>
            <a:r>
              <a:rPr lang="aa-ET"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Співпраця з екологічними органами та НУО.</a:t>
            </a:r>
            <a:endParaRPr lang="uk-UA"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buSzPts val="1000"/>
              <a:tabLst>
                <a:tab pos="457200" algn="l"/>
              </a:tabLst>
            </a:pPr>
            <a:r>
              <a:rPr lang="aa-ET"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Розробка та впровадження стратегій для покращення екологічного іміджу компанії.</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hape 7"/>
          <p:cNvSpPr/>
          <p:nvPr/>
        </p:nvSpPr>
        <p:spPr>
          <a:xfrm>
            <a:off x="6151483" y="5214934"/>
            <a:ext cx="7813834" cy="1630366"/>
          </a:xfrm>
          <a:prstGeom prst="roundRect">
            <a:avLst>
              <a:gd name="adj" fmla="val 824"/>
            </a:avLst>
          </a:prstGeom>
          <a:solidFill>
            <a:srgbClr val="F8ECE4"/>
          </a:solidFill>
          <a:ln w="7620">
            <a:solidFill>
              <a:srgbClr val="151617"/>
            </a:solidFill>
            <a:prstDash val="solid"/>
          </a:ln>
          <a:effectLst>
            <a:outerShdw dist="17780" dir="2700000" algn="bl" rotWithShape="0">
              <a:srgbClr val="151617">
                <a:alpha val="100000"/>
              </a:srgbClr>
            </a:outerShdw>
          </a:effectLst>
        </p:spPr>
      </p:sp>
      <p:sp>
        <p:nvSpPr>
          <p:cNvPr id="11" name="Text 8"/>
          <p:cNvSpPr/>
          <p:nvPr/>
        </p:nvSpPr>
        <p:spPr>
          <a:xfrm>
            <a:off x="6307217" y="5231599"/>
            <a:ext cx="3452217" cy="296823"/>
          </a:xfrm>
          <a:prstGeom prst="rect">
            <a:avLst/>
          </a:prstGeom>
          <a:noFill/>
          <a:ln/>
        </p:spPr>
        <p:txBody>
          <a:bodyPr wrap="none" lIns="0" tIns="0" rIns="0" bIns="0" rtlCol="0" anchor="t"/>
          <a:lstStyle/>
          <a:p>
            <a:pPr>
              <a:lnSpc>
                <a:spcPts val="2300"/>
              </a:lnSpc>
            </a:pPr>
            <a:r>
              <a:rPr lang="ru-RU" sz="1850" b="1" dirty="0" smtClean="0">
                <a:solidFill>
                  <a:srgbClr val="151617"/>
                </a:solidFill>
                <a:latin typeface="Times New Roman" panose="02020603050405020304" pitchFamily="18" charset="0"/>
                <a:ea typeface="Montserrat Black" pitchFamily="34" charset="-122"/>
                <a:cs typeface="Times New Roman" panose="02020603050405020304" pitchFamily="18" charset="0"/>
              </a:rPr>
              <a:t>Координатор з </a:t>
            </a:r>
            <a:r>
              <a:rPr lang="ru-RU" sz="1850" b="1" dirty="0" err="1" smtClean="0">
                <a:solidFill>
                  <a:srgbClr val="151617"/>
                </a:solidFill>
                <a:latin typeface="Times New Roman" panose="02020603050405020304" pitchFamily="18" charset="0"/>
                <a:ea typeface="Montserrat Black" pitchFamily="34" charset="-122"/>
                <a:cs typeface="Times New Roman" panose="02020603050405020304" pitchFamily="18" charset="0"/>
              </a:rPr>
              <a:t>питань</a:t>
            </a:r>
            <a:r>
              <a:rPr lang="ru-RU" sz="1850" b="1" dirty="0" smtClean="0">
                <a:solidFill>
                  <a:srgbClr val="151617"/>
                </a:solidFill>
                <a:latin typeface="Times New Roman" panose="02020603050405020304" pitchFamily="18" charset="0"/>
                <a:ea typeface="Montserrat Black" pitchFamily="34" charset="-122"/>
                <a:cs typeface="Times New Roman" panose="02020603050405020304" pitchFamily="18" charset="0"/>
              </a:rPr>
              <a:t> </a:t>
            </a:r>
            <a:r>
              <a:rPr lang="ru-RU" sz="1850" b="1" dirty="0" err="1" smtClean="0">
                <a:solidFill>
                  <a:srgbClr val="151617"/>
                </a:solidFill>
                <a:latin typeface="Times New Roman" panose="02020603050405020304" pitchFamily="18" charset="0"/>
                <a:ea typeface="Montserrat Black" pitchFamily="34" charset="-122"/>
                <a:cs typeface="Times New Roman" panose="02020603050405020304" pitchFamily="18" charset="0"/>
              </a:rPr>
              <a:t>соціальних</a:t>
            </a:r>
            <a:r>
              <a:rPr lang="ru-RU" sz="1850" b="1" dirty="0" smtClean="0">
                <a:solidFill>
                  <a:srgbClr val="151617"/>
                </a:solidFill>
                <a:latin typeface="Times New Roman" panose="02020603050405020304" pitchFamily="18" charset="0"/>
                <a:ea typeface="Montserrat Black" pitchFamily="34" charset="-122"/>
                <a:cs typeface="Times New Roman" panose="02020603050405020304" pitchFamily="18" charset="0"/>
              </a:rPr>
              <a:t> </a:t>
            </a:r>
            <a:r>
              <a:rPr lang="ru-RU" sz="1850" b="1" dirty="0" err="1" smtClean="0">
                <a:solidFill>
                  <a:srgbClr val="151617"/>
                </a:solidFill>
                <a:latin typeface="Times New Roman" panose="02020603050405020304" pitchFamily="18" charset="0"/>
                <a:ea typeface="Montserrat Black" pitchFamily="34" charset="-122"/>
                <a:cs typeface="Times New Roman" panose="02020603050405020304" pitchFamily="18" charset="0"/>
              </a:rPr>
              <a:t>медіа</a:t>
            </a:r>
            <a:r>
              <a:rPr lang="ru-RU" sz="1850" b="1" dirty="0" smtClean="0">
                <a:solidFill>
                  <a:srgbClr val="151617"/>
                </a:solidFill>
                <a:latin typeface="Times New Roman" panose="02020603050405020304" pitchFamily="18" charset="0"/>
                <a:ea typeface="Montserrat Black" pitchFamily="34" charset="-122"/>
                <a:cs typeface="Times New Roman" panose="02020603050405020304" pitchFamily="18" charset="0"/>
              </a:rPr>
              <a:t> і </a:t>
            </a:r>
            <a:r>
              <a:rPr lang="ru-RU" sz="1850" b="1" dirty="0" err="1" smtClean="0">
                <a:solidFill>
                  <a:srgbClr val="151617"/>
                </a:solidFill>
                <a:latin typeface="Times New Roman" panose="02020603050405020304" pitchFamily="18" charset="0"/>
                <a:ea typeface="Montserrat Black" pitchFamily="34" charset="-122"/>
                <a:cs typeface="Times New Roman" panose="02020603050405020304" pitchFamily="18" charset="0"/>
              </a:rPr>
              <a:t>цифрових</a:t>
            </a:r>
            <a:r>
              <a:rPr lang="ru-RU" sz="1850" b="1" dirty="0" smtClean="0">
                <a:solidFill>
                  <a:srgbClr val="151617"/>
                </a:solidFill>
                <a:latin typeface="Times New Roman" panose="02020603050405020304" pitchFamily="18" charset="0"/>
                <a:ea typeface="Montserrat Black" pitchFamily="34" charset="-122"/>
                <a:cs typeface="Times New Roman" panose="02020603050405020304" pitchFamily="18" charset="0"/>
              </a:rPr>
              <a:t> </a:t>
            </a:r>
            <a:r>
              <a:rPr lang="ru-RU" sz="1850" b="1" dirty="0" err="1" smtClean="0">
                <a:solidFill>
                  <a:srgbClr val="151617"/>
                </a:solidFill>
                <a:latin typeface="Times New Roman" panose="02020603050405020304" pitchFamily="18" charset="0"/>
                <a:ea typeface="Montserrat Black" pitchFamily="34" charset="-122"/>
                <a:cs typeface="Times New Roman" panose="02020603050405020304" pitchFamily="18" charset="0"/>
              </a:rPr>
              <a:t>комунікацій</a:t>
            </a:r>
            <a:endParaRPr lang="en-US" sz="1850" dirty="0">
              <a:latin typeface="Times New Roman" panose="02020603050405020304" pitchFamily="18" charset="0"/>
              <a:cs typeface="Times New Roman" panose="02020603050405020304" pitchFamily="18" charset="0"/>
            </a:endParaRPr>
          </a:p>
        </p:txBody>
      </p:sp>
      <p:sp>
        <p:nvSpPr>
          <p:cNvPr id="12" name="Text 9"/>
          <p:cNvSpPr/>
          <p:nvPr/>
        </p:nvSpPr>
        <p:spPr>
          <a:xfrm>
            <a:off x="6265307" y="5545087"/>
            <a:ext cx="7658100" cy="883682"/>
          </a:xfrm>
          <a:prstGeom prst="rect">
            <a:avLst/>
          </a:prstGeom>
          <a:noFill/>
          <a:ln/>
        </p:spPr>
        <p:txBody>
          <a:bodyPr wrap="none" lIns="0" tIns="0" rIns="0" bIns="0" rtlCol="0" anchor="t"/>
          <a:lstStyle/>
          <a:p>
            <a:pPr>
              <a:spcAft>
                <a:spcPts val="0"/>
              </a:spcAft>
            </a:pPr>
            <a:r>
              <a:rPr lang="aa-ET"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Роль:</a:t>
            </a:r>
            <a:r>
              <a:rPr lang="uk-UA" sz="1600" dirty="0">
                <a:latin typeface="Calibri" panose="020F0502020204030204" pitchFamily="34" charset="0"/>
                <a:ea typeface="Times New Roman" panose="02020603050405020304" pitchFamily="18" charset="0"/>
                <a:cs typeface="Times New Roman" panose="02020603050405020304" pitchFamily="18" charset="0"/>
              </a:rPr>
              <a:t> </a:t>
            </a:r>
            <a:r>
              <a:rPr lang="aa-ET"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Зосереджений на управлінні присутністю компанії в соціальних медіа і </a:t>
            </a:r>
            <a:endPar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aa-ET"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онлайн-платформах.</a:t>
            </a:r>
            <a:endParaRPr lang="uk-UA"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aa-ET"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Обов'язки:</a:t>
            </a:r>
            <a:r>
              <a:rPr lang="uk-UA" sz="1600" dirty="0">
                <a:latin typeface="Calibri" panose="020F0502020204030204" pitchFamily="34" charset="0"/>
                <a:ea typeface="Times New Roman" panose="02020603050405020304" pitchFamily="18" charset="0"/>
                <a:cs typeface="Times New Roman" panose="02020603050405020304" pitchFamily="18" charset="0"/>
              </a:rPr>
              <a:t> </a:t>
            </a:r>
            <a:r>
              <a:rPr lang="aa-ET"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Моніторинг і аналіз соціальних медіа та онлайн-дискусій, що стосуються </a:t>
            </a:r>
            <a:endPar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aa-ET"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GR-питань.</a:t>
            </a:r>
            <a:r>
              <a:rPr lang="uk-UA" sz="1600" dirty="0">
                <a:latin typeface="Calibri" panose="020F0502020204030204" pitchFamily="34" charset="0"/>
                <a:ea typeface="Times New Roman" panose="02020603050405020304" pitchFamily="18" charset="0"/>
                <a:cs typeface="Times New Roman" panose="02020603050405020304" pitchFamily="18" charset="0"/>
              </a:rPr>
              <a:t> </a:t>
            </a:r>
            <a:r>
              <a:rPr lang="aa-ET"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Розробка стратегії комунікації в соціальних медіа.Реагування на онлайн-</a:t>
            </a:r>
            <a:endPar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aa-ET"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виклики і кризові ситуації.</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641628" y="2037256"/>
            <a:ext cx="5228391" cy="4247317"/>
          </a:xfrm>
          <a:prstGeom prst="rect">
            <a:avLst/>
          </a:prstGeom>
        </p:spPr>
        <p:txBody>
          <a:bodyPr wrap="square">
            <a:spAutoFit/>
          </a:bodyPr>
          <a:lstStyle/>
          <a:p>
            <a:r>
              <a:rPr lang="uk-UA" dirty="0" smtClean="0">
                <a:latin typeface="Times New Roman" panose="02020603050405020304" pitchFamily="18" charset="0"/>
                <a:cs typeface="Times New Roman" panose="02020603050405020304" pitchFamily="18" charset="0"/>
              </a:rPr>
              <a:t>Приклади специфічних ролей</a:t>
            </a:r>
          </a:p>
          <a:p>
            <a:endParaRPr lang="uk-UA" dirty="0" smtClean="0">
              <a:latin typeface="Times New Roman" panose="02020603050405020304" pitchFamily="18" charset="0"/>
              <a:cs typeface="Times New Roman" panose="02020603050405020304" pitchFamily="18" charset="0"/>
            </a:endParaRPr>
          </a:p>
          <a:p>
            <a:r>
              <a:rPr lang="uk-UA" dirty="0" smtClean="0">
                <a:latin typeface="Times New Roman" panose="02020603050405020304" pitchFamily="18" charset="0"/>
                <a:cs typeface="Times New Roman" panose="02020603050405020304" pitchFamily="18" charset="0"/>
              </a:rPr>
              <a:t>1.	Фахівець з європейських справ (для міжнародних компаній)</a:t>
            </a:r>
          </a:p>
          <a:p>
            <a:r>
              <a:rPr lang="en-US" dirty="0" smtClean="0">
                <a:latin typeface="Times New Roman" panose="02020603050405020304" pitchFamily="18" charset="0"/>
                <a:cs typeface="Times New Roman" panose="02020603050405020304" pitchFamily="18" charset="0"/>
              </a:rPr>
              <a:t>o	</a:t>
            </a:r>
            <a:r>
              <a:rPr lang="uk-UA" dirty="0" smtClean="0">
                <a:latin typeface="Times New Roman" panose="02020603050405020304" pitchFamily="18" charset="0"/>
                <a:cs typeface="Times New Roman" panose="02020603050405020304" pitchFamily="18" charset="0"/>
              </a:rPr>
              <a:t>Зосереджений на питаннях, що стосуються європейського законодавства та </a:t>
            </a:r>
            <a:r>
              <a:rPr lang="uk-UA" dirty="0" err="1" smtClean="0">
                <a:latin typeface="Times New Roman" panose="02020603050405020304" pitchFamily="18" charset="0"/>
                <a:cs typeface="Times New Roman" panose="02020603050405020304" pitchFamily="18" charset="0"/>
              </a:rPr>
              <a:t>регуляцій</a:t>
            </a:r>
            <a:r>
              <a:rPr lang="uk-UA" dirty="0" smtClean="0">
                <a:latin typeface="Times New Roman" panose="02020603050405020304" pitchFamily="18" charset="0"/>
                <a:cs typeface="Times New Roman" panose="02020603050405020304" pitchFamily="18" charset="0"/>
              </a:rPr>
              <a:t>.</a:t>
            </a:r>
          </a:p>
          <a:p>
            <a:r>
              <a:rPr lang="uk-UA" dirty="0" smtClean="0">
                <a:latin typeface="Times New Roman" panose="02020603050405020304" pitchFamily="18" charset="0"/>
                <a:cs typeface="Times New Roman" panose="02020603050405020304" pitchFamily="18" charset="0"/>
              </a:rPr>
              <a:t>2.	Координатор з корпоративної соціальної відповідальності (</a:t>
            </a:r>
            <a:r>
              <a:rPr lang="en-US" dirty="0" smtClean="0">
                <a:latin typeface="Times New Roman" panose="02020603050405020304" pitchFamily="18" charset="0"/>
                <a:cs typeface="Times New Roman" panose="02020603050405020304" pitchFamily="18" charset="0"/>
              </a:rPr>
              <a:t>CSR)</a:t>
            </a:r>
          </a:p>
          <a:p>
            <a:r>
              <a:rPr lang="en-US" dirty="0" smtClean="0">
                <a:latin typeface="Times New Roman" panose="02020603050405020304" pitchFamily="18" charset="0"/>
                <a:cs typeface="Times New Roman" panose="02020603050405020304" pitchFamily="18" charset="0"/>
              </a:rPr>
              <a:t>o	</a:t>
            </a:r>
            <a:r>
              <a:rPr lang="uk-UA" dirty="0" smtClean="0">
                <a:latin typeface="Times New Roman" panose="02020603050405020304" pitchFamily="18" charset="0"/>
                <a:cs typeface="Times New Roman" panose="02020603050405020304" pitchFamily="18" charset="0"/>
              </a:rPr>
              <a:t>Залучений у розробку і впровадження ініціатив </a:t>
            </a:r>
            <a:r>
              <a:rPr lang="en-US" dirty="0" smtClean="0">
                <a:latin typeface="Times New Roman" panose="02020603050405020304" pitchFamily="18" charset="0"/>
                <a:cs typeface="Times New Roman" panose="02020603050405020304" pitchFamily="18" charset="0"/>
              </a:rPr>
              <a:t>CSR, </a:t>
            </a:r>
            <a:r>
              <a:rPr lang="uk-UA" dirty="0" smtClean="0">
                <a:latin typeface="Times New Roman" panose="02020603050405020304" pitchFamily="18" charset="0"/>
                <a:cs typeface="Times New Roman" panose="02020603050405020304" pitchFamily="18" charset="0"/>
              </a:rPr>
              <a:t>які можуть бути частиною </a:t>
            </a:r>
            <a:r>
              <a:rPr lang="en-US" dirty="0" smtClean="0">
                <a:latin typeface="Times New Roman" panose="02020603050405020304" pitchFamily="18" charset="0"/>
                <a:cs typeface="Times New Roman" panose="02020603050405020304" pitchFamily="18" charset="0"/>
              </a:rPr>
              <a:t>GR-</a:t>
            </a:r>
            <a:r>
              <a:rPr lang="uk-UA" dirty="0" smtClean="0">
                <a:latin typeface="Times New Roman" panose="02020603050405020304" pitchFamily="18" charset="0"/>
                <a:cs typeface="Times New Roman" panose="02020603050405020304" pitchFamily="18" charset="0"/>
              </a:rPr>
              <a:t>стратегії.</a:t>
            </a:r>
          </a:p>
          <a:p>
            <a:r>
              <a:rPr lang="uk-UA" dirty="0" smtClean="0">
                <a:latin typeface="Times New Roman" panose="02020603050405020304" pitchFamily="18" charset="0"/>
                <a:cs typeface="Times New Roman" panose="02020603050405020304" pitchFamily="18" charset="0"/>
              </a:rPr>
              <a:t>3.	Аналітик з ризиків</a:t>
            </a:r>
          </a:p>
          <a:p>
            <a:r>
              <a:rPr lang="en-US" dirty="0" smtClean="0">
                <a:latin typeface="Times New Roman" panose="02020603050405020304" pitchFamily="18" charset="0"/>
                <a:cs typeface="Times New Roman" panose="02020603050405020304" pitchFamily="18" charset="0"/>
              </a:rPr>
              <a:t>o	</a:t>
            </a:r>
            <a:r>
              <a:rPr lang="uk-UA" dirty="0" smtClean="0">
                <a:latin typeface="Times New Roman" panose="02020603050405020304" pitchFamily="18" charset="0"/>
                <a:cs typeface="Times New Roman" panose="02020603050405020304" pitchFamily="18" charset="0"/>
              </a:rPr>
              <a:t>Оцінює ризики, пов'язані з регуляторними і політичними змінами.</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5951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0768" y="627310"/>
            <a:ext cx="8859794" cy="7325082"/>
          </a:xfrm>
          <a:prstGeom prst="rect">
            <a:avLst/>
          </a:prstGeom>
        </p:spPr>
        <p:txBody>
          <a:bodyPr wrap="square">
            <a:spAutoFit/>
          </a:bodyPr>
          <a:lstStyle/>
          <a:p>
            <a:pPr algn="just">
              <a:spcAft>
                <a:spcPts val="0"/>
              </a:spcAft>
            </a:pPr>
            <a:r>
              <a:rPr lang="aa-ET" b="1" u="sng" dirty="0" smtClean="0">
                <a:effectLst/>
                <a:latin typeface="Times New Roman" panose="02020603050405020304" pitchFamily="18" charset="0"/>
                <a:ea typeface="Times New Roman" panose="02020603050405020304" pitchFamily="18" charset="0"/>
                <a:cs typeface="Times New Roman" panose="02020603050405020304" pitchFamily="18" charset="0"/>
              </a:rPr>
              <a:t>Взаємодія між функціями</a:t>
            </a:r>
            <a:endParaRPr lang="uk-UA"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aa-ET"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aa-ET" b="1" dirty="0" smtClean="0">
                <a:effectLst/>
                <a:latin typeface="Times New Roman" panose="02020603050405020304" pitchFamily="18" charset="0"/>
                <a:ea typeface="Times New Roman" panose="02020603050405020304" pitchFamily="18" charset="0"/>
                <a:cs typeface="Times New Roman" panose="02020603050405020304" pitchFamily="18" charset="0"/>
              </a:rPr>
              <a:t>Координація між функціями:</a:t>
            </a:r>
            <a:endParaRPr lang="uk-UA"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SzPts val="1000"/>
              <a:buFont typeface="Symbol" panose="05050102010706020507" pitchFamily="18" charset="2"/>
              <a:buChar char=""/>
              <a:tabLst>
                <a:tab pos="457200" algn="l"/>
              </a:tabLst>
            </a:pPr>
            <a:r>
              <a:rPr lang="aa-ET" b="1" dirty="0" smtClean="0">
                <a:effectLst/>
                <a:latin typeface="Times New Roman" panose="02020603050405020304" pitchFamily="18" charset="0"/>
                <a:ea typeface="Times New Roman" panose="02020603050405020304" pitchFamily="18" charset="0"/>
                <a:cs typeface="Times New Roman" panose="02020603050405020304" pitchFamily="18" charset="0"/>
              </a:rPr>
              <a:t>Регулярні наради:</a:t>
            </a:r>
            <a:r>
              <a:rPr lang="aa-ET" dirty="0" smtClean="0">
                <a:effectLst/>
                <a:latin typeface="Times New Roman" panose="02020603050405020304" pitchFamily="18" charset="0"/>
                <a:ea typeface="Times New Roman" panose="02020603050405020304" pitchFamily="18" charset="0"/>
                <a:cs typeface="Times New Roman" panose="02020603050405020304" pitchFamily="18" charset="0"/>
              </a:rPr>
              <a:t> Проводьте регулярні наради для обговорення актуальних питань, координації дій і обміну інформацією між різними підрозділами GR-департаменту.</a:t>
            </a:r>
            <a:endParaRPr lang="uk-UA"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SzPts val="1000"/>
              <a:buFont typeface="Symbol" panose="05050102010706020507" pitchFamily="18" charset="2"/>
              <a:buChar char=""/>
              <a:tabLst>
                <a:tab pos="457200" algn="l"/>
              </a:tabLst>
            </a:pPr>
            <a:r>
              <a:rPr lang="aa-ET" b="1" dirty="0" smtClean="0">
                <a:effectLst/>
                <a:latin typeface="Times New Roman" panose="02020603050405020304" pitchFamily="18" charset="0"/>
                <a:ea typeface="Times New Roman" panose="02020603050405020304" pitchFamily="18" charset="0"/>
                <a:cs typeface="Times New Roman" panose="02020603050405020304" pitchFamily="18" charset="0"/>
              </a:rPr>
              <a:t>Спільні проекти:</a:t>
            </a:r>
            <a:r>
              <a:rPr lang="aa-ET" dirty="0" smtClean="0">
                <a:effectLst/>
                <a:latin typeface="Times New Roman" panose="02020603050405020304" pitchFamily="18" charset="0"/>
                <a:ea typeface="Times New Roman" panose="02020603050405020304" pitchFamily="18" charset="0"/>
                <a:cs typeface="Times New Roman" panose="02020603050405020304" pitchFamily="18" charset="0"/>
              </a:rPr>
              <a:t> Ініціюйте спільні проекти між спеціалістами різних областей для досягнення комплексних цілей.</a:t>
            </a:r>
            <a:endParaRPr lang="uk-UA"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SzPts val="1000"/>
              <a:buFont typeface="Symbol" panose="05050102010706020507" pitchFamily="18" charset="2"/>
              <a:buChar char=""/>
              <a:tabLst>
                <a:tab pos="457200" algn="l"/>
              </a:tabLst>
            </a:pPr>
            <a:r>
              <a:rPr lang="aa-ET" b="1" dirty="0" smtClean="0">
                <a:effectLst/>
                <a:latin typeface="Times New Roman" panose="02020603050405020304" pitchFamily="18" charset="0"/>
                <a:ea typeface="Times New Roman" panose="02020603050405020304" pitchFamily="18" charset="0"/>
                <a:cs typeface="Times New Roman" panose="02020603050405020304" pitchFamily="18" charset="0"/>
              </a:rPr>
              <a:t>Обмін інформацією:</a:t>
            </a:r>
            <a:r>
              <a:rPr lang="aa-ET" dirty="0" smtClean="0">
                <a:effectLst/>
                <a:latin typeface="Times New Roman" panose="02020603050405020304" pitchFamily="18" charset="0"/>
                <a:ea typeface="Times New Roman" panose="02020603050405020304" pitchFamily="18" charset="0"/>
                <a:cs typeface="Times New Roman" panose="02020603050405020304" pitchFamily="18" charset="0"/>
              </a:rPr>
              <a:t> Забезпечте ефективний обмін інформацією між різними ролями і підрозділами, щоб уникнути дублювання зусиль і забезпечити єдину стратегію.</a:t>
            </a:r>
            <a:endParaRPr lang="uk-UA"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aa-ET"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aa-ET" b="1" dirty="0" smtClean="0">
                <a:effectLst/>
                <a:latin typeface="Times New Roman" panose="02020603050405020304" pitchFamily="18" charset="0"/>
                <a:ea typeface="Times New Roman" panose="02020603050405020304" pitchFamily="18" charset="0"/>
                <a:cs typeface="Times New Roman" panose="02020603050405020304" pitchFamily="18" charset="0"/>
              </a:rPr>
              <a:t>Інтеграція з іншими департаментами:</a:t>
            </a:r>
            <a:endParaRPr lang="uk-UA"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SzPts val="1000"/>
              <a:buFont typeface="Symbol" panose="05050102010706020507" pitchFamily="18" charset="2"/>
              <a:buChar char=""/>
              <a:tabLst>
                <a:tab pos="457200" algn="l"/>
              </a:tabLst>
            </a:pPr>
            <a:r>
              <a:rPr lang="aa-ET" b="1" dirty="0" smtClean="0">
                <a:effectLst/>
                <a:latin typeface="Times New Roman" panose="02020603050405020304" pitchFamily="18" charset="0"/>
                <a:ea typeface="Times New Roman" panose="02020603050405020304" pitchFamily="18" charset="0"/>
                <a:cs typeface="Times New Roman" panose="02020603050405020304" pitchFamily="18" charset="0"/>
              </a:rPr>
              <a:t>Фінансовий відділ:</a:t>
            </a:r>
            <a:r>
              <a:rPr lang="aa-ET" dirty="0" smtClean="0">
                <a:effectLst/>
                <a:latin typeface="Times New Roman" panose="02020603050405020304" pitchFamily="18" charset="0"/>
                <a:ea typeface="Times New Roman" panose="02020603050405020304" pitchFamily="18" charset="0"/>
                <a:cs typeface="Times New Roman" panose="02020603050405020304" pitchFamily="18" charset="0"/>
              </a:rPr>
              <a:t> Взаємодія з фінансовим відділом для розуміння впливу регуляторних змін на фінансові показники компанії та підготовки бюджетів для GR-ініціатив.</a:t>
            </a:r>
            <a:endParaRPr lang="uk-UA"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SzPts val="1000"/>
              <a:buFont typeface="Symbol" panose="05050102010706020507" pitchFamily="18" charset="2"/>
              <a:buChar char=""/>
              <a:tabLst>
                <a:tab pos="457200" algn="l"/>
              </a:tabLst>
            </a:pPr>
            <a:r>
              <a:rPr lang="aa-ET" b="1" dirty="0" smtClean="0">
                <a:effectLst/>
                <a:latin typeface="Times New Roman" panose="02020603050405020304" pitchFamily="18" charset="0"/>
                <a:ea typeface="Times New Roman" panose="02020603050405020304" pitchFamily="18" charset="0"/>
                <a:cs typeface="Times New Roman" panose="02020603050405020304" pitchFamily="18" charset="0"/>
              </a:rPr>
              <a:t>Маркетинг і PR:</a:t>
            </a:r>
            <a:r>
              <a:rPr lang="aa-ET" dirty="0" smtClean="0">
                <a:effectLst/>
                <a:latin typeface="Times New Roman" panose="02020603050405020304" pitchFamily="18" charset="0"/>
                <a:ea typeface="Times New Roman" panose="02020603050405020304" pitchFamily="18" charset="0"/>
                <a:cs typeface="Times New Roman" panose="02020603050405020304" pitchFamily="18" charset="0"/>
              </a:rPr>
              <a:t> Тісна співпраця з відділами маркетингу і PR для забезпечення єдиного іміджу компанії і ефективного комунікаційного підходу.</a:t>
            </a:r>
            <a:endParaRPr lang="uk-UA"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SzPts val="1000"/>
              <a:buFont typeface="Symbol" panose="05050102010706020507" pitchFamily="18" charset="2"/>
              <a:buChar char=""/>
              <a:tabLst>
                <a:tab pos="457200" algn="l"/>
              </a:tabLst>
            </a:pPr>
            <a:r>
              <a:rPr lang="aa-ET" b="1" dirty="0" smtClean="0">
                <a:effectLst/>
                <a:latin typeface="Times New Roman" panose="02020603050405020304" pitchFamily="18" charset="0"/>
                <a:ea typeface="Times New Roman" panose="02020603050405020304" pitchFamily="18" charset="0"/>
                <a:cs typeface="Times New Roman" panose="02020603050405020304" pitchFamily="18" charset="0"/>
              </a:rPr>
              <a:t>Юридичний відділ:</a:t>
            </a:r>
            <a:r>
              <a:rPr lang="aa-ET" dirty="0" smtClean="0">
                <a:effectLst/>
                <a:latin typeface="Times New Roman" panose="02020603050405020304" pitchFamily="18" charset="0"/>
                <a:ea typeface="Times New Roman" panose="02020603050405020304" pitchFamily="18" charset="0"/>
                <a:cs typeface="Times New Roman" panose="02020603050405020304" pitchFamily="18" charset="0"/>
              </a:rPr>
              <a:t> Постійна співпраця з юридичним відділом для перевірки відповідності всіх GR-ініціатив і лобістських дій з правовими вимогами.</a:t>
            </a:r>
            <a:endParaRPr lang="uk-UA"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aa-ET"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aa-ET" dirty="0" smtClean="0">
                <a:effectLst/>
                <a:latin typeface="Times New Roman" panose="02020603050405020304" pitchFamily="18" charset="0"/>
                <a:ea typeface="Times New Roman" panose="02020603050405020304" pitchFamily="18" charset="0"/>
                <a:cs typeface="Times New Roman" panose="02020603050405020304" pitchFamily="18" charset="0"/>
              </a:rPr>
              <a:t>Правильна організація GR-департаменту в великій корпорації допомагає забезпечити ефективне управління відносинами з державними органами, впливати на політичні та регуляторні процеси, а також адаптуватися до змін у зовнішньому середовищі. Чітке визначення ролей і відповідальностей, а також належна комунікація між підрозділами, є критично важливими для успішного функціонування GR-стратегії.</a:t>
            </a:r>
            <a:endParaRPr lang="uk-UA"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aa-E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9532078" y="1243270"/>
            <a:ext cx="4735493" cy="5577660"/>
          </a:xfrm>
          <a:prstGeom prst="rect">
            <a:avLst/>
          </a:prstGeom>
        </p:spPr>
      </p:pic>
    </p:spTree>
    <p:extLst>
      <p:ext uri="{BB962C8B-B14F-4D97-AF65-F5344CB8AC3E}">
        <p14:creationId xmlns:p14="http://schemas.microsoft.com/office/powerpoint/2010/main" val="3277588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2513" y="438678"/>
            <a:ext cx="8843555" cy="7294305"/>
          </a:xfrm>
          <a:prstGeom prst="rect">
            <a:avLst/>
          </a:prstGeom>
        </p:spPr>
        <p:txBody>
          <a:bodyPr wrap="square">
            <a:spAutoFit/>
          </a:bodyPr>
          <a:lstStyle/>
          <a:p>
            <a:pPr algn="just"/>
            <a:r>
              <a:rPr lang="uk-UA" b="0" i="0" dirty="0" smtClean="0">
                <a:solidFill>
                  <a:srgbClr val="000000"/>
                </a:solidFill>
                <a:effectLst/>
                <a:latin typeface="Times New Roman" panose="02020603050405020304" pitchFamily="18" charset="0"/>
                <a:cs typeface="Times New Roman" panose="02020603050405020304" pitchFamily="18" charset="0"/>
              </a:rPr>
              <a:t>Навіщо потрібна </a:t>
            </a:r>
            <a:r>
              <a:rPr lang="en-US" b="0" i="0" dirty="0" smtClean="0">
                <a:solidFill>
                  <a:srgbClr val="000000"/>
                </a:solidFill>
                <a:effectLst/>
                <a:latin typeface="Times New Roman" panose="02020603050405020304" pitchFamily="18" charset="0"/>
                <a:cs typeface="Times New Roman" panose="02020603050405020304" pitchFamily="18" charset="0"/>
              </a:rPr>
              <a:t>GR-</a:t>
            </a:r>
            <a:r>
              <a:rPr lang="uk-UA" b="0" i="0" dirty="0" smtClean="0">
                <a:solidFill>
                  <a:srgbClr val="000000"/>
                </a:solidFill>
                <a:effectLst/>
                <a:latin typeface="Times New Roman" panose="02020603050405020304" pitchFamily="18" charset="0"/>
                <a:cs typeface="Times New Roman" panose="02020603050405020304" pitchFamily="18" charset="0"/>
              </a:rPr>
              <a:t>політика </a:t>
            </a:r>
            <a:r>
              <a:rPr lang="uk-UA" b="0" i="0" dirty="0" err="1" smtClean="0">
                <a:solidFill>
                  <a:srgbClr val="000000"/>
                </a:solidFill>
                <a:effectLst/>
                <a:latin typeface="Times New Roman" panose="02020603050405020304" pitchFamily="18" charset="0"/>
                <a:cs typeface="Times New Roman" panose="02020603050405020304" pitchFamily="18" charset="0"/>
              </a:rPr>
              <a:t>компаніямПершочергова</a:t>
            </a:r>
            <a:r>
              <a:rPr lang="uk-UA" b="0" i="0" dirty="0" smtClean="0">
                <a:solidFill>
                  <a:srgbClr val="000000"/>
                </a:solidFill>
                <a:effectLst/>
                <a:latin typeface="Times New Roman" panose="02020603050405020304" pitchFamily="18" charset="0"/>
                <a:cs typeface="Times New Roman" panose="02020603050405020304" pitchFamily="18" charset="0"/>
              </a:rPr>
              <a:t> задача компанії, що сповідує </a:t>
            </a:r>
            <a:r>
              <a:rPr lang="en-US" b="0" i="0" dirty="0" smtClean="0">
                <a:solidFill>
                  <a:srgbClr val="000000"/>
                </a:solidFill>
                <a:effectLst/>
                <a:latin typeface="Times New Roman" panose="02020603050405020304" pitchFamily="18" charset="0"/>
                <a:cs typeface="Times New Roman" panose="02020603050405020304" pitchFamily="18" charset="0"/>
              </a:rPr>
              <a:t>GR-</a:t>
            </a:r>
            <a:r>
              <a:rPr lang="uk-UA" b="0" i="0" dirty="0" smtClean="0">
                <a:solidFill>
                  <a:srgbClr val="000000"/>
                </a:solidFill>
                <a:effectLst/>
                <a:latin typeface="Times New Roman" panose="02020603050405020304" pitchFamily="18" charset="0"/>
                <a:cs typeface="Times New Roman" panose="02020603050405020304" pitchFamily="18" charset="0"/>
              </a:rPr>
              <a:t>політику – не отримання прибутку в чистому вигляді. Це є всього лише наслідком, але не переслідуваною метою № 1. Що ж дає їй даний </a:t>
            </a:r>
            <a:r>
              <a:rPr lang="uk-UA" b="0" i="0" dirty="0" err="1" smtClean="0">
                <a:solidFill>
                  <a:srgbClr val="000000"/>
                </a:solidFill>
                <a:effectLst/>
                <a:latin typeface="Times New Roman" panose="02020603050405020304" pitchFamily="18" charset="0"/>
                <a:cs typeface="Times New Roman" panose="02020603050405020304" pitchFamily="18" charset="0"/>
              </a:rPr>
              <a:t>трендовий</a:t>
            </a:r>
            <a:r>
              <a:rPr lang="uk-UA" b="0" i="0" dirty="0" smtClean="0">
                <a:solidFill>
                  <a:srgbClr val="000000"/>
                </a:solidFill>
                <a:effectLst/>
                <a:latin typeface="Times New Roman" panose="02020603050405020304" pitchFamily="18" charset="0"/>
                <a:cs typeface="Times New Roman" panose="02020603050405020304" pitchFamily="18" charset="0"/>
              </a:rPr>
              <a:t> напрямок, чому він стає популярним?</a:t>
            </a:r>
          </a:p>
          <a:p>
            <a:pPr algn="just"/>
            <a:endParaRPr lang="uk-UA" b="0" i="0" dirty="0" smtClean="0">
              <a:solidFill>
                <a:srgbClr val="000000"/>
              </a:solidFill>
              <a:effectLst/>
              <a:latin typeface="Times New Roman" panose="02020603050405020304" pitchFamily="18" charset="0"/>
              <a:cs typeface="Times New Roman" panose="02020603050405020304" pitchFamily="18" charset="0"/>
            </a:endParaRPr>
          </a:p>
          <a:p>
            <a:pPr algn="just">
              <a:buFont typeface="+mj-lt"/>
              <a:buAutoNum type="arabicPeriod"/>
            </a:pPr>
            <a:r>
              <a:rPr lang="uk-UA" b="1" i="0" dirty="0" smtClean="0">
                <a:solidFill>
                  <a:srgbClr val="000000"/>
                </a:solidFill>
                <a:effectLst/>
                <a:latin typeface="Times New Roman" panose="02020603050405020304" pitchFamily="18" charset="0"/>
                <a:cs typeface="Times New Roman" panose="02020603050405020304" pitchFamily="18" charset="0"/>
              </a:rPr>
              <a:t>Підвищення статусу компанії. </a:t>
            </a:r>
            <a:r>
              <a:rPr lang="uk-UA" b="0" i="0" dirty="0" err="1" smtClean="0">
                <a:solidFill>
                  <a:srgbClr val="000000"/>
                </a:solidFill>
                <a:effectLst/>
                <a:latin typeface="Times New Roman" panose="02020603050405020304" pitchFamily="18" charset="0"/>
                <a:cs typeface="Times New Roman" panose="02020603050405020304" pitchFamily="18" charset="0"/>
              </a:rPr>
              <a:t>Впізнаваність</a:t>
            </a:r>
            <a:r>
              <a:rPr lang="uk-UA" b="0" i="0" dirty="0" smtClean="0">
                <a:solidFill>
                  <a:srgbClr val="000000"/>
                </a:solidFill>
                <a:effectLst/>
                <a:latin typeface="Times New Roman" panose="02020603050405020304" pitchFamily="18" charset="0"/>
                <a:cs typeface="Times New Roman" panose="02020603050405020304" pitchFamily="18" charset="0"/>
              </a:rPr>
              <a:t> у політичних колах, безсумнівно, додає солідність. Відбувається визнання з боку суб’єктів прийняття владних рішень експертної думки фахівців цієї самої компанії.</a:t>
            </a:r>
          </a:p>
          <a:p>
            <a:pPr algn="just">
              <a:buFont typeface="+mj-lt"/>
              <a:buAutoNum type="arabicPeriod"/>
            </a:pPr>
            <a:r>
              <a:rPr lang="uk-UA" b="1" i="0" dirty="0" smtClean="0">
                <a:solidFill>
                  <a:srgbClr val="000000"/>
                </a:solidFill>
                <a:effectLst/>
                <a:latin typeface="Times New Roman" panose="02020603050405020304" pitchFamily="18" charset="0"/>
                <a:cs typeface="Times New Roman" panose="02020603050405020304" pitchFamily="18" charset="0"/>
              </a:rPr>
              <a:t>Розвиток і розширення клієнтської бази</a:t>
            </a:r>
            <a:r>
              <a:rPr lang="uk-UA" b="0" i="0" dirty="0" smtClean="0">
                <a:solidFill>
                  <a:srgbClr val="000000"/>
                </a:solidFill>
                <a:effectLst/>
                <a:latin typeface="Times New Roman" panose="02020603050405020304" pitchFamily="18" charset="0"/>
                <a:cs typeface="Times New Roman" panose="02020603050405020304" pitchFamily="18" charset="0"/>
              </a:rPr>
              <a:t> шляхом залучення в якості партнерів (контрагентів) безпосередньо державні органи (органи місцевого самоврядування) або приватний бізнес через непряме посередництво органів влади.</a:t>
            </a:r>
          </a:p>
          <a:p>
            <a:pPr algn="just">
              <a:buFont typeface="+mj-lt"/>
              <a:buAutoNum type="arabicPeriod"/>
            </a:pPr>
            <a:r>
              <a:rPr lang="uk-UA" b="1" i="0" dirty="0" smtClean="0">
                <a:solidFill>
                  <a:srgbClr val="000000"/>
                </a:solidFill>
                <a:effectLst/>
                <a:latin typeface="Times New Roman" panose="02020603050405020304" pitchFamily="18" charset="0"/>
                <a:cs typeface="Times New Roman" panose="02020603050405020304" pitchFamily="18" charset="0"/>
              </a:rPr>
              <a:t>Стабільність діяльності компанії</a:t>
            </a:r>
            <a:r>
              <a:rPr lang="uk-UA" b="0" i="0" dirty="0" smtClean="0">
                <a:solidFill>
                  <a:srgbClr val="000000"/>
                </a:solidFill>
                <a:effectLst/>
                <a:latin typeface="Times New Roman" panose="02020603050405020304" pitchFamily="18" charset="0"/>
                <a:cs typeface="Times New Roman" panose="02020603050405020304" pitchFamily="18" charset="0"/>
              </a:rPr>
              <a:t>, що активно використовує </a:t>
            </a:r>
            <a:r>
              <a:rPr lang="en-US" b="0" i="0" dirty="0" smtClean="0">
                <a:solidFill>
                  <a:srgbClr val="000000"/>
                </a:solidFill>
                <a:effectLst/>
                <a:latin typeface="Times New Roman" panose="02020603050405020304" pitchFamily="18" charset="0"/>
                <a:cs typeface="Times New Roman" panose="02020603050405020304" pitchFamily="18" charset="0"/>
              </a:rPr>
              <a:t>GR. </a:t>
            </a:r>
            <a:r>
              <a:rPr lang="uk-UA" b="0" i="0" dirty="0" smtClean="0">
                <a:solidFill>
                  <a:srgbClr val="000000"/>
                </a:solidFill>
                <a:effectLst/>
                <a:latin typeface="Times New Roman" panose="02020603050405020304" pitchFamily="18" charset="0"/>
                <a:cs typeface="Times New Roman" panose="02020603050405020304" pitchFamily="18" charset="0"/>
              </a:rPr>
              <a:t>Це як наслідок успішна реалізація перших двох складових. Використання різних методів і способів впливу (див. нижче) забезпечує постійну присутність представників цього суб’єкта в діяльності регулятора. </a:t>
            </a:r>
            <a:r>
              <a:rPr lang="uk-UA" b="0" i="0" dirty="0" err="1" smtClean="0">
                <a:solidFill>
                  <a:srgbClr val="000000"/>
                </a:solidFill>
                <a:effectLst/>
                <a:latin typeface="Times New Roman" panose="02020603050405020304" pitchFamily="18" charset="0"/>
                <a:cs typeface="Times New Roman" panose="02020603050405020304" pitchFamily="18" charset="0"/>
              </a:rPr>
              <a:t>Прагнучи</a:t>
            </a:r>
            <a:r>
              <a:rPr lang="uk-UA" b="0" i="0" dirty="0" smtClean="0">
                <a:solidFill>
                  <a:srgbClr val="000000"/>
                </a:solidFill>
                <a:effectLst/>
                <a:latin typeface="Times New Roman" panose="02020603050405020304" pitchFamily="18" charset="0"/>
                <a:cs typeface="Times New Roman" panose="02020603050405020304" pitchFamily="18" charset="0"/>
              </a:rPr>
              <a:t> якомога частіше бути на виду й на слуху, компанія по праву може претендувати на своєрідну незамінність, затребуваність.</a:t>
            </a:r>
          </a:p>
          <a:p>
            <a:pPr algn="just">
              <a:buFont typeface="+mj-lt"/>
              <a:buAutoNum type="arabicPeriod"/>
            </a:pPr>
            <a:r>
              <a:rPr lang="uk-UA" b="1" i="0" dirty="0" smtClean="0">
                <a:solidFill>
                  <a:srgbClr val="000000"/>
                </a:solidFill>
                <a:effectLst/>
                <a:latin typeface="Times New Roman" panose="02020603050405020304" pitchFamily="18" charset="0"/>
                <a:cs typeface="Times New Roman" panose="02020603050405020304" pitchFamily="18" charset="0"/>
              </a:rPr>
              <a:t>Можливість впливу на прийняття управлінських рішень</a:t>
            </a:r>
            <a:r>
              <a:rPr lang="uk-UA" b="0" i="0" dirty="0" smtClean="0">
                <a:solidFill>
                  <a:srgbClr val="000000"/>
                </a:solidFill>
                <a:effectLst/>
                <a:latin typeface="Times New Roman" panose="02020603050405020304" pitchFamily="18" charset="0"/>
                <a:cs typeface="Times New Roman" panose="02020603050405020304" pitchFamily="18" charset="0"/>
              </a:rPr>
              <a:t>, хоч і не прямо, але все-таки опосередковано впливають і на саму компанію. </a:t>
            </a:r>
            <a:r>
              <a:rPr lang="uk-UA" b="0" i="0" dirty="0" err="1" smtClean="0">
                <a:solidFill>
                  <a:srgbClr val="000000"/>
                </a:solidFill>
                <a:effectLst/>
                <a:latin typeface="Times New Roman" panose="02020603050405020304" pitchFamily="18" charset="0"/>
                <a:cs typeface="Times New Roman" panose="02020603050405020304" pitchFamily="18" charset="0"/>
              </a:rPr>
              <a:t>Примітно</a:t>
            </a:r>
            <a:r>
              <a:rPr lang="uk-UA" b="0" i="0" dirty="0" smtClean="0">
                <a:solidFill>
                  <a:srgbClr val="000000"/>
                </a:solidFill>
                <a:effectLst/>
                <a:latin typeface="Times New Roman" panose="02020603050405020304" pitchFamily="18" charset="0"/>
                <a:cs typeface="Times New Roman" panose="02020603050405020304" pitchFamily="18" charset="0"/>
              </a:rPr>
              <a:t> те, що, в порівнянні з діяльністю лобіста, який прагне впливати на прийняття рішень зовні, </a:t>
            </a:r>
            <a:r>
              <a:rPr lang="en-US" b="0" i="0" dirty="0" smtClean="0">
                <a:solidFill>
                  <a:srgbClr val="000000"/>
                </a:solidFill>
                <a:effectLst/>
                <a:latin typeface="Times New Roman" panose="02020603050405020304" pitchFamily="18" charset="0"/>
                <a:cs typeface="Times New Roman" panose="02020603050405020304" pitchFamily="18" charset="0"/>
              </a:rPr>
              <a:t>GR-</a:t>
            </a:r>
            <a:r>
              <a:rPr lang="uk-UA" b="0" i="0" dirty="0" smtClean="0">
                <a:solidFill>
                  <a:srgbClr val="000000"/>
                </a:solidFill>
                <a:effectLst/>
                <a:latin typeface="Times New Roman" panose="02020603050405020304" pitchFamily="18" charset="0"/>
                <a:cs typeface="Times New Roman" panose="02020603050405020304" pitchFamily="18" charset="0"/>
              </a:rPr>
              <a:t>технолог здатний </a:t>
            </a:r>
            <a:r>
              <a:rPr lang="uk-UA" b="0" i="0" dirty="0" err="1" smtClean="0">
                <a:solidFill>
                  <a:srgbClr val="000000"/>
                </a:solidFill>
                <a:effectLst/>
                <a:latin typeface="Times New Roman" panose="02020603050405020304" pitchFamily="18" charset="0"/>
                <a:cs typeface="Times New Roman" panose="02020603050405020304" pitchFamily="18" charset="0"/>
              </a:rPr>
              <a:t>співкерувати</a:t>
            </a:r>
            <a:r>
              <a:rPr lang="uk-UA" b="0" i="0" dirty="0" smtClean="0">
                <a:solidFill>
                  <a:srgbClr val="000000"/>
                </a:solidFill>
                <a:effectLst/>
                <a:latin typeface="Times New Roman" panose="02020603050405020304" pitchFamily="18" charset="0"/>
                <a:cs typeface="Times New Roman" panose="02020603050405020304" pitchFamily="18" charset="0"/>
              </a:rPr>
              <a:t> всередині регулятора. Тобто, вторинність впливу замінюється на первинне, безпосереднє управління реальністю, знижуючи регуляторні ризики.</a:t>
            </a:r>
          </a:p>
          <a:p>
            <a:pPr algn="just"/>
            <a:r>
              <a:rPr lang="uk-UA" b="0" i="0" dirty="0" smtClean="0">
                <a:solidFill>
                  <a:srgbClr val="000000"/>
                </a:solidFill>
                <a:effectLst/>
                <a:latin typeface="Times New Roman" panose="02020603050405020304" pitchFamily="18" charset="0"/>
                <a:cs typeface="Times New Roman" panose="02020603050405020304" pitchFamily="18" charset="0"/>
              </a:rPr>
              <a:t>У результаті компанія отримує лояльність регулятора, підвищення свого рейтингу, у тому числі на міжнародному рівні, у взаємодіях з іноземними бізнес-партнерами, непоганий громадський </a:t>
            </a:r>
            <a:r>
              <a:rPr lang="en-US" b="0" i="0" dirty="0" smtClean="0">
                <a:solidFill>
                  <a:srgbClr val="000000"/>
                </a:solidFill>
                <a:effectLst/>
                <a:latin typeface="Times New Roman" panose="02020603050405020304" pitchFamily="18" charset="0"/>
                <a:cs typeface="Times New Roman" panose="02020603050405020304" pitchFamily="18" charset="0"/>
              </a:rPr>
              <a:t>PR, </a:t>
            </a:r>
            <a:r>
              <a:rPr lang="uk-UA" b="0" i="0" dirty="0" smtClean="0">
                <a:solidFill>
                  <a:srgbClr val="000000"/>
                </a:solidFill>
                <a:effectLst/>
                <a:latin typeface="Times New Roman" panose="02020603050405020304" pitchFamily="18" charset="0"/>
                <a:cs typeface="Times New Roman" panose="02020603050405020304" pitchFamily="18" charset="0"/>
              </a:rPr>
              <a:t>а також можливість продажу продукту кільком клієнтам (останнє залежить від специфіки, функціоналу та призначення для використання цього самого продукту).</a:t>
            </a:r>
            <a:endParaRPr lang="uk-UA" b="0" i="0" dirty="0">
              <a:solidFill>
                <a:srgbClr val="000000"/>
              </a:solidFill>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9366068" y="438678"/>
            <a:ext cx="4857173" cy="3940357"/>
          </a:xfrm>
          <a:prstGeom prst="rect">
            <a:avLst/>
          </a:prstGeom>
        </p:spPr>
      </p:pic>
      <p:pic>
        <p:nvPicPr>
          <p:cNvPr id="4" name="Рисунок 3"/>
          <p:cNvPicPr>
            <a:picLocks noChangeAspect="1"/>
          </p:cNvPicPr>
          <p:nvPr/>
        </p:nvPicPr>
        <p:blipFill>
          <a:blip r:embed="rId3"/>
          <a:stretch>
            <a:fillRect/>
          </a:stretch>
        </p:blipFill>
        <p:spPr>
          <a:xfrm>
            <a:off x="9366068" y="4085830"/>
            <a:ext cx="4844167" cy="3647153"/>
          </a:xfrm>
          <a:prstGeom prst="rect">
            <a:avLst/>
          </a:prstGeom>
        </p:spPr>
      </p:pic>
    </p:spTree>
    <p:extLst>
      <p:ext uri="{BB962C8B-B14F-4D97-AF65-F5344CB8AC3E}">
        <p14:creationId xmlns:p14="http://schemas.microsoft.com/office/powerpoint/2010/main" val="3330778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1702" y="442853"/>
            <a:ext cx="7667897" cy="7478970"/>
          </a:xfrm>
          <a:prstGeom prst="rect">
            <a:avLst/>
          </a:prstGeom>
        </p:spPr>
        <p:txBody>
          <a:bodyPr wrap="square">
            <a:spAutoFit/>
          </a:bodyPr>
          <a:lstStyle/>
          <a:p>
            <a:pPr algn="ctr"/>
            <a:r>
              <a:rPr lang="uk-UA" sz="2000" b="1" dirty="0" smtClean="0">
                <a:latin typeface="Times New Roman" panose="02020603050405020304" pitchFamily="18" charset="0"/>
                <a:cs typeface="Times New Roman" panose="02020603050405020304" pitchFamily="18" charset="0"/>
              </a:rPr>
              <a:t>Найбільш ефективні форми реалізації </a:t>
            </a:r>
            <a:r>
              <a:rPr lang="en-US" sz="2000" b="1" dirty="0" smtClean="0">
                <a:latin typeface="Times New Roman" panose="02020603050405020304" pitchFamily="18" charset="0"/>
                <a:cs typeface="Times New Roman" panose="02020603050405020304" pitchFamily="18" charset="0"/>
              </a:rPr>
              <a:t>GR-</a:t>
            </a:r>
            <a:r>
              <a:rPr lang="uk-UA" sz="2000" b="1" dirty="0" smtClean="0">
                <a:latin typeface="Times New Roman" panose="02020603050405020304" pitchFamily="18" charset="0"/>
                <a:cs typeface="Times New Roman" panose="02020603050405020304" pitchFamily="18" charset="0"/>
              </a:rPr>
              <a:t>менеджменту</a:t>
            </a:r>
          </a:p>
          <a:p>
            <a:pPr algn="just"/>
            <a:r>
              <a:rPr lang="uk-UA" sz="2000" dirty="0" smtClean="0">
                <a:latin typeface="Times New Roman" panose="02020603050405020304" pitchFamily="18" charset="0"/>
                <a:cs typeface="Times New Roman" panose="02020603050405020304" pitchFamily="18" charset="0"/>
              </a:rPr>
              <a:t>Реалізовуючи політику </a:t>
            </a:r>
            <a:r>
              <a:rPr lang="en-US" sz="2000" dirty="0" smtClean="0">
                <a:latin typeface="Times New Roman" panose="02020603050405020304" pitchFamily="18" charset="0"/>
                <a:cs typeface="Times New Roman" panose="02020603050405020304" pitchFamily="18" charset="0"/>
              </a:rPr>
              <a:t>GR, </a:t>
            </a:r>
            <a:r>
              <a:rPr lang="uk-UA" sz="2000" dirty="0" smtClean="0">
                <a:latin typeface="Times New Roman" panose="02020603050405020304" pitchFamily="18" charset="0"/>
                <a:cs typeface="Times New Roman" panose="02020603050405020304" pitchFamily="18" charset="0"/>
              </a:rPr>
              <a:t>не варто «класти всі яйця в один кошик» – потрібно використовувати багато методів і способів, ні в якому разі не зациклюватися на якомусь одному виді взаємодії з владою (нехай і перевіреному часом). Компанія може використовувати такі форми реалізації (але не обмежуватися ними):</a:t>
            </a:r>
          </a:p>
          <a:p>
            <a:pPr algn="just"/>
            <a:endParaRPr lang="uk-UA" sz="20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uk-UA" sz="2000" dirty="0" smtClean="0">
                <a:latin typeface="Times New Roman" panose="02020603050405020304" pitchFamily="18" charset="0"/>
                <a:cs typeface="Times New Roman" panose="02020603050405020304" pitchFamily="18" charset="0"/>
              </a:rPr>
              <a:t>Участь у профільних асоціаціях. «Плюси»: йде колективне посилення просування ідей і законодавчих напрацювань внаслідок роботи однодумців єдиною командою. «Мінуси»: у разі різниці інтересів і поглядів вчорашні однодумці можуть стати конкурентами в одній </a:t>
            </a:r>
            <a:r>
              <a:rPr lang="uk-UA" sz="2000" dirty="0" err="1" smtClean="0">
                <a:latin typeface="Times New Roman" panose="02020603050405020304" pitchFamily="18" charset="0"/>
                <a:cs typeface="Times New Roman" panose="02020603050405020304" pitchFamily="18" charset="0"/>
              </a:rPr>
              <a:t>нішевій</a:t>
            </a:r>
            <a:r>
              <a:rPr lang="uk-UA" sz="2000" dirty="0" smtClean="0">
                <a:latin typeface="Times New Roman" panose="02020603050405020304" pitchFamily="18" charset="0"/>
                <a:cs typeface="Times New Roman" panose="02020603050405020304" pitchFamily="18" charset="0"/>
              </a:rPr>
              <a:t> групі, що неминуче призведе до конфлікту інтересів.</a:t>
            </a:r>
          </a:p>
          <a:p>
            <a:pPr marL="342900" indent="-342900" algn="just">
              <a:buFont typeface="Wingdings" panose="05000000000000000000" pitchFamily="2" charset="2"/>
              <a:buChar char="q"/>
            </a:pPr>
            <a:r>
              <a:rPr lang="uk-UA" sz="2000" dirty="0" smtClean="0">
                <a:latin typeface="Times New Roman" panose="02020603050405020304" pitchFamily="18" charset="0"/>
                <a:cs typeface="Times New Roman" panose="02020603050405020304" pitchFamily="18" charset="0"/>
              </a:rPr>
              <a:t>Робота в складі громадської ради при регуляторі. «Плюси»: компанія залучена у внутрішні процеси при прийнятті рішень. «Мінуси»: часто думка громадської ради носить скоріше декларативний, фоновий характер, а рішення може бути прийнято без запропонованих варіантів, правок.</a:t>
            </a:r>
          </a:p>
          <a:p>
            <a:pPr marL="342900" indent="-342900" algn="just">
              <a:buFont typeface="Wingdings" panose="05000000000000000000" pitchFamily="2" charset="2"/>
              <a:buChar char="q"/>
            </a:pPr>
            <a:r>
              <a:rPr lang="uk-UA" sz="2000" dirty="0" smtClean="0">
                <a:latin typeface="Times New Roman" panose="02020603050405020304" pitchFamily="18" charset="0"/>
                <a:cs typeface="Times New Roman" panose="02020603050405020304" pitchFamily="18" charset="0"/>
              </a:rPr>
              <a:t>Перебувати в складі експертної групи, а ще краще – бути в якості вузькопрофільного одноосібного експерта. Плюси: безпосередній прямий вплив на прийняття рішень, з чиєю думкою рахуються і в обов’язковому порядку беруть до уваги. «Мінуси»: потрапити до такої групи експертів при профільних комітетах – вкрай складне завдання внаслідок високої конкуренції.</a:t>
            </a:r>
            <a:endParaRPr lang="uk-UA"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8424589" y="559390"/>
            <a:ext cx="5696987" cy="7017067"/>
          </a:xfrm>
          <a:prstGeom prst="rect">
            <a:avLst/>
          </a:prstGeom>
        </p:spPr>
      </p:pic>
    </p:spTree>
    <p:extLst>
      <p:ext uri="{BB962C8B-B14F-4D97-AF65-F5344CB8AC3E}">
        <p14:creationId xmlns:p14="http://schemas.microsoft.com/office/powerpoint/2010/main" val="141343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64037" y="838914"/>
            <a:ext cx="12902327" cy="2314575"/>
          </a:xfrm>
          <a:prstGeom prst="rect">
            <a:avLst/>
          </a:prstGeom>
          <a:noFill/>
          <a:ln/>
        </p:spPr>
        <p:txBody>
          <a:bodyPr wrap="square" lIns="0" tIns="0" rIns="0" bIns="0" rtlCol="0" anchor="t"/>
          <a:lstStyle/>
          <a:p>
            <a:pPr algn="ctr">
              <a:lnSpc>
                <a:spcPts val="6050"/>
              </a:lnSpc>
            </a:pPr>
            <a:r>
              <a:rPr lang="aa-ET" sz="5400" b="1" dirty="0">
                <a:latin typeface="Times New Roman" panose="02020603050405020304" pitchFamily="18" charset="0"/>
                <a:cs typeface="Times New Roman" panose="02020603050405020304" pitchFamily="18" charset="0"/>
              </a:rPr>
              <a:t>Стратегії побудови GR департаменту у великій корпорації</a:t>
            </a:r>
            <a:endParaRPr lang="en-US" sz="4850" dirty="0">
              <a:latin typeface="Times New Roman" panose="02020603050405020304" pitchFamily="18" charset="0"/>
              <a:cs typeface="Times New Roman" panose="02020603050405020304" pitchFamily="18" charset="0"/>
            </a:endParaRPr>
          </a:p>
        </p:txBody>
      </p:sp>
      <p:sp>
        <p:nvSpPr>
          <p:cNvPr id="3" name="Text 1"/>
          <p:cNvSpPr/>
          <p:nvPr/>
        </p:nvSpPr>
        <p:spPr>
          <a:xfrm>
            <a:off x="1012318" y="2767726"/>
            <a:ext cx="4485442" cy="385763"/>
          </a:xfrm>
          <a:prstGeom prst="rect">
            <a:avLst/>
          </a:prstGeom>
          <a:noFill/>
          <a:ln/>
        </p:spPr>
        <p:txBody>
          <a:bodyPr wrap="none" lIns="0" tIns="0" rIns="0" bIns="0" rtlCol="0" anchor="t"/>
          <a:lstStyle/>
          <a:p>
            <a:pPr marL="0" indent="0">
              <a:lnSpc>
                <a:spcPts val="3000"/>
              </a:lnSpc>
              <a:buNone/>
            </a:pPr>
            <a:r>
              <a:rPr lang="en-US" sz="2400" b="1" dirty="0">
                <a:solidFill>
                  <a:srgbClr val="151617"/>
                </a:solidFill>
                <a:latin typeface="Times New Roman" panose="02020603050405020304" pitchFamily="18" charset="0"/>
                <a:ea typeface="Montserrat Black" pitchFamily="34" charset="-122"/>
                <a:cs typeface="Times New Roman" panose="02020603050405020304" pitchFamily="18" charset="0"/>
              </a:rPr>
              <a:t>Централізована стратегія</a:t>
            </a:r>
            <a:endParaRPr lang="en-US" sz="2400" dirty="0">
              <a:latin typeface="Times New Roman" panose="02020603050405020304" pitchFamily="18" charset="0"/>
              <a:cs typeface="Times New Roman" panose="02020603050405020304" pitchFamily="18" charset="0"/>
            </a:endParaRPr>
          </a:p>
        </p:txBody>
      </p:sp>
      <p:sp>
        <p:nvSpPr>
          <p:cNvPr id="4" name="Text 2"/>
          <p:cNvSpPr/>
          <p:nvPr/>
        </p:nvSpPr>
        <p:spPr>
          <a:xfrm>
            <a:off x="864037" y="3402272"/>
            <a:ext cx="6150054" cy="2765346"/>
          </a:xfrm>
          <a:prstGeom prst="rect">
            <a:avLst/>
          </a:prstGeom>
          <a:noFill/>
          <a:ln/>
        </p:spPr>
        <p:txBody>
          <a:bodyPr wrap="square" lIns="0" tIns="0" rIns="0" bIns="0" rtlCol="0" anchor="t"/>
          <a:lstStyle/>
          <a:p>
            <a:pPr algn="just"/>
            <a:r>
              <a:rPr lang="aa-ET" sz="2000" b="1" dirty="0">
                <a:latin typeface="Times New Roman" panose="02020603050405020304" pitchFamily="18" charset="0"/>
                <a:cs typeface="Times New Roman" panose="02020603050405020304" pitchFamily="18" charset="0"/>
              </a:rPr>
              <a:t>Опис:</a:t>
            </a:r>
            <a:endParaRPr lang="uk-UA" sz="2000" dirty="0">
              <a:latin typeface="Times New Roman" panose="02020603050405020304" pitchFamily="18" charset="0"/>
              <a:cs typeface="Times New Roman" panose="02020603050405020304" pitchFamily="18" charset="0"/>
            </a:endParaRPr>
          </a:p>
          <a:p>
            <a:pPr lvl="0" algn="just"/>
            <a:r>
              <a:rPr lang="aa-ET" sz="2000" dirty="0">
                <a:latin typeface="Times New Roman" panose="02020603050405020304" pitchFamily="18" charset="0"/>
                <a:cs typeface="Times New Roman" panose="02020603050405020304" pitchFamily="18" charset="0"/>
              </a:rPr>
              <a:t>Створення єдиного GR департаменту, який відповідає за всі аспекти взаємодії з державними органами на всіх рівнях (національному, регіональному, місцевому).</a:t>
            </a:r>
            <a:endParaRPr lang="uk-UA" sz="2000" dirty="0">
              <a:latin typeface="Times New Roman" panose="02020603050405020304" pitchFamily="18" charset="0"/>
              <a:cs typeface="Times New Roman" panose="02020603050405020304" pitchFamily="18" charset="0"/>
            </a:endParaRPr>
          </a:p>
          <a:p>
            <a:pPr algn="just"/>
            <a:r>
              <a:rPr lang="aa-ET" sz="2000" b="1" dirty="0">
                <a:latin typeface="Times New Roman" panose="02020603050405020304" pitchFamily="18" charset="0"/>
                <a:cs typeface="Times New Roman" panose="02020603050405020304" pitchFamily="18" charset="0"/>
              </a:rPr>
              <a:t>Переваги:</a:t>
            </a:r>
            <a:endParaRPr lang="uk-UA" sz="2000" dirty="0">
              <a:latin typeface="Times New Roman" panose="02020603050405020304" pitchFamily="18" charset="0"/>
              <a:cs typeface="Times New Roman" panose="02020603050405020304" pitchFamily="18" charset="0"/>
            </a:endParaRPr>
          </a:p>
          <a:p>
            <a:pPr lvl="0" algn="just"/>
            <a:r>
              <a:rPr lang="aa-ET" sz="2000" dirty="0">
                <a:latin typeface="Times New Roman" panose="02020603050405020304" pitchFamily="18" charset="0"/>
                <a:cs typeface="Times New Roman" panose="02020603050405020304" pitchFamily="18" charset="0"/>
              </a:rPr>
              <a:t>Централізований контроль та координація всіх GR-ініціатив.</a:t>
            </a:r>
            <a:endParaRPr lang="uk-UA" sz="2000" dirty="0">
              <a:latin typeface="Times New Roman" panose="02020603050405020304" pitchFamily="18" charset="0"/>
              <a:cs typeface="Times New Roman" panose="02020603050405020304" pitchFamily="18" charset="0"/>
            </a:endParaRPr>
          </a:p>
          <a:p>
            <a:pPr lvl="0" algn="just"/>
            <a:r>
              <a:rPr lang="aa-ET" sz="2000" dirty="0">
                <a:latin typeface="Times New Roman" panose="02020603050405020304" pitchFamily="18" charset="0"/>
                <a:cs typeface="Times New Roman" panose="02020603050405020304" pitchFamily="18" charset="0"/>
              </a:rPr>
              <a:t>Уніфікованість підходів і стратегій для досягнення єдиної корпоративної позиції.</a:t>
            </a:r>
            <a:endParaRPr lang="uk-UA" sz="2000" dirty="0">
              <a:latin typeface="Times New Roman" panose="02020603050405020304" pitchFamily="18" charset="0"/>
              <a:cs typeface="Times New Roman" panose="02020603050405020304" pitchFamily="18" charset="0"/>
            </a:endParaRPr>
          </a:p>
          <a:p>
            <a:pPr algn="just"/>
            <a:r>
              <a:rPr lang="aa-ET" sz="2000" b="1" dirty="0">
                <a:latin typeface="Times New Roman" panose="02020603050405020304" pitchFamily="18" charset="0"/>
                <a:cs typeface="Times New Roman" panose="02020603050405020304" pitchFamily="18" charset="0"/>
              </a:rPr>
              <a:t>Недоліки:</a:t>
            </a:r>
            <a:endParaRPr lang="uk-UA" sz="2000" dirty="0">
              <a:latin typeface="Times New Roman" panose="02020603050405020304" pitchFamily="18" charset="0"/>
              <a:cs typeface="Times New Roman" panose="02020603050405020304" pitchFamily="18" charset="0"/>
            </a:endParaRPr>
          </a:p>
          <a:p>
            <a:pPr lvl="0" algn="just"/>
            <a:r>
              <a:rPr lang="aa-ET" sz="2000" dirty="0">
                <a:latin typeface="Times New Roman" panose="02020603050405020304" pitchFamily="18" charset="0"/>
                <a:cs typeface="Times New Roman" panose="02020603050405020304" pitchFamily="18" charset="0"/>
              </a:rPr>
              <a:t>Можливе уповільнення процесу прийняття рішень через централізацію.</a:t>
            </a:r>
            <a:endParaRPr lang="uk-UA" sz="2000" dirty="0">
              <a:latin typeface="Times New Roman" panose="02020603050405020304" pitchFamily="18" charset="0"/>
              <a:cs typeface="Times New Roman" panose="02020603050405020304" pitchFamily="18" charset="0"/>
            </a:endParaRPr>
          </a:p>
          <a:p>
            <a:pPr lvl="0" algn="just"/>
            <a:r>
              <a:rPr lang="aa-ET" sz="2000" dirty="0">
                <a:latin typeface="Times New Roman" panose="02020603050405020304" pitchFamily="18" charset="0"/>
                <a:cs typeface="Times New Roman" panose="02020603050405020304" pitchFamily="18" charset="0"/>
              </a:rPr>
              <a:t>Важче враховувати локальні особливості та специфіку різних </a:t>
            </a:r>
            <a:r>
              <a:rPr lang="aa-ET" sz="2000" dirty="0" smtClean="0">
                <a:latin typeface="Times New Roman" panose="02020603050405020304" pitchFamily="18" charset="0"/>
                <a:cs typeface="Times New Roman" panose="02020603050405020304" pitchFamily="18" charset="0"/>
              </a:rPr>
              <a:t>ринків.</a:t>
            </a:r>
            <a:r>
              <a:rPr lang="uk-UA" sz="2000" dirty="0" smtClean="0">
                <a:latin typeface="Times New Roman" panose="02020603050405020304" pitchFamily="18" charset="0"/>
                <a:cs typeface="Times New Roman" panose="02020603050405020304" pitchFamily="18" charset="0"/>
              </a:rPr>
              <a:t>ф</a:t>
            </a:r>
            <a:endParaRPr lang="uk-UA" sz="2000" dirty="0">
              <a:latin typeface="Times New Roman" panose="02020603050405020304" pitchFamily="18" charset="0"/>
              <a:cs typeface="Times New Roman" panose="02020603050405020304" pitchFamily="18" charset="0"/>
            </a:endParaRPr>
          </a:p>
        </p:txBody>
      </p:sp>
      <p:sp>
        <p:nvSpPr>
          <p:cNvPr id="5" name="Text 3"/>
          <p:cNvSpPr/>
          <p:nvPr/>
        </p:nvSpPr>
        <p:spPr>
          <a:xfrm>
            <a:off x="7871064" y="2767725"/>
            <a:ext cx="4912519" cy="385763"/>
          </a:xfrm>
          <a:prstGeom prst="rect">
            <a:avLst/>
          </a:prstGeom>
          <a:noFill/>
          <a:ln/>
        </p:spPr>
        <p:txBody>
          <a:bodyPr wrap="none" lIns="0" tIns="0" rIns="0" bIns="0" rtlCol="0" anchor="t"/>
          <a:lstStyle/>
          <a:p>
            <a:pPr marL="0" indent="0">
              <a:lnSpc>
                <a:spcPts val="3000"/>
              </a:lnSpc>
              <a:buNone/>
            </a:pPr>
            <a:r>
              <a:rPr lang="en-US" sz="2400" b="1" dirty="0">
                <a:solidFill>
                  <a:srgbClr val="151617"/>
                </a:solidFill>
                <a:latin typeface="Times New Roman" panose="02020603050405020304" pitchFamily="18" charset="0"/>
                <a:ea typeface="Montserrat Black" pitchFamily="34" charset="-122"/>
                <a:cs typeface="Times New Roman" panose="02020603050405020304" pitchFamily="18" charset="0"/>
              </a:rPr>
              <a:t>Децентралізована стратегія</a:t>
            </a:r>
            <a:endParaRPr lang="en-US" sz="2400" dirty="0">
              <a:latin typeface="Times New Roman" panose="02020603050405020304" pitchFamily="18" charset="0"/>
              <a:cs typeface="Times New Roman" panose="02020603050405020304" pitchFamily="18" charset="0"/>
            </a:endParaRPr>
          </a:p>
        </p:txBody>
      </p:sp>
      <p:sp>
        <p:nvSpPr>
          <p:cNvPr id="6" name="Text 4"/>
          <p:cNvSpPr/>
          <p:nvPr/>
        </p:nvSpPr>
        <p:spPr>
          <a:xfrm>
            <a:off x="7871064" y="3402272"/>
            <a:ext cx="6150054" cy="2765346"/>
          </a:xfrm>
          <a:prstGeom prst="rect">
            <a:avLst/>
          </a:prstGeom>
          <a:noFill/>
          <a:ln/>
        </p:spPr>
        <p:txBody>
          <a:bodyPr wrap="square" lIns="0" tIns="0" rIns="0" bIns="0" rtlCol="0" anchor="t"/>
          <a:lstStyle/>
          <a:p>
            <a:pPr algn="just"/>
            <a:r>
              <a:rPr lang="aa-ET" sz="2000" b="1" dirty="0">
                <a:latin typeface="Times New Roman" panose="02020603050405020304" pitchFamily="18" charset="0"/>
                <a:cs typeface="Times New Roman" panose="02020603050405020304" pitchFamily="18" charset="0"/>
              </a:rPr>
              <a:t>Опис:</a:t>
            </a:r>
            <a:endParaRPr lang="uk-UA" sz="2000" dirty="0">
              <a:latin typeface="Times New Roman" panose="02020603050405020304" pitchFamily="18" charset="0"/>
              <a:cs typeface="Times New Roman" panose="02020603050405020304" pitchFamily="18" charset="0"/>
            </a:endParaRPr>
          </a:p>
          <a:p>
            <a:pPr lvl="0" algn="just"/>
            <a:r>
              <a:rPr lang="aa-ET" sz="2000" dirty="0">
                <a:latin typeface="Times New Roman" panose="02020603050405020304" pitchFamily="18" charset="0"/>
                <a:cs typeface="Times New Roman" panose="02020603050405020304" pitchFamily="18" charset="0"/>
              </a:rPr>
              <a:t>Розподіл функцій GR між різними підрозділами або регіональними офісами, які мають певну автономію у прийнятті рішень.</a:t>
            </a:r>
            <a:endParaRPr lang="uk-UA" sz="2000" dirty="0">
              <a:latin typeface="Times New Roman" panose="02020603050405020304" pitchFamily="18" charset="0"/>
              <a:cs typeface="Times New Roman" panose="02020603050405020304" pitchFamily="18" charset="0"/>
            </a:endParaRPr>
          </a:p>
          <a:p>
            <a:pPr algn="just"/>
            <a:r>
              <a:rPr lang="aa-ET" sz="2000" b="1" dirty="0">
                <a:latin typeface="Times New Roman" panose="02020603050405020304" pitchFamily="18" charset="0"/>
                <a:cs typeface="Times New Roman" panose="02020603050405020304" pitchFamily="18" charset="0"/>
              </a:rPr>
              <a:t>Переваги:</a:t>
            </a:r>
            <a:endParaRPr lang="uk-UA" sz="2000" dirty="0">
              <a:latin typeface="Times New Roman" panose="02020603050405020304" pitchFamily="18" charset="0"/>
              <a:cs typeface="Times New Roman" panose="02020603050405020304" pitchFamily="18" charset="0"/>
            </a:endParaRPr>
          </a:p>
          <a:p>
            <a:pPr lvl="0" algn="just"/>
            <a:r>
              <a:rPr lang="aa-ET" sz="2000" dirty="0">
                <a:latin typeface="Times New Roman" panose="02020603050405020304" pitchFamily="18" charset="0"/>
                <a:cs typeface="Times New Roman" panose="02020603050405020304" pitchFamily="18" charset="0"/>
              </a:rPr>
              <a:t>Гнучкість у реагуванні на локальні зміни та потреби.</a:t>
            </a:r>
            <a:endParaRPr lang="uk-UA" sz="2000" dirty="0">
              <a:latin typeface="Times New Roman" panose="02020603050405020304" pitchFamily="18" charset="0"/>
              <a:cs typeface="Times New Roman" panose="02020603050405020304" pitchFamily="18" charset="0"/>
            </a:endParaRPr>
          </a:p>
          <a:p>
            <a:pPr lvl="0" algn="just"/>
            <a:r>
              <a:rPr lang="aa-ET" sz="2000" dirty="0">
                <a:latin typeface="Times New Roman" panose="02020603050405020304" pitchFamily="18" charset="0"/>
                <a:cs typeface="Times New Roman" panose="02020603050405020304" pitchFamily="18" charset="0"/>
              </a:rPr>
              <a:t>Більший вплив на регіональному та місцевому рівнях.</a:t>
            </a:r>
            <a:endParaRPr lang="uk-UA" sz="2000" dirty="0">
              <a:latin typeface="Times New Roman" panose="02020603050405020304" pitchFamily="18" charset="0"/>
              <a:cs typeface="Times New Roman" panose="02020603050405020304" pitchFamily="18" charset="0"/>
            </a:endParaRPr>
          </a:p>
          <a:p>
            <a:pPr algn="just"/>
            <a:r>
              <a:rPr lang="aa-ET" sz="2000" b="1" dirty="0">
                <a:latin typeface="Times New Roman" panose="02020603050405020304" pitchFamily="18" charset="0"/>
                <a:cs typeface="Times New Roman" panose="02020603050405020304" pitchFamily="18" charset="0"/>
              </a:rPr>
              <a:t>Недоліки:</a:t>
            </a:r>
            <a:endParaRPr lang="uk-UA" sz="2000" dirty="0">
              <a:latin typeface="Times New Roman" panose="02020603050405020304" pitchFamily="18" charset="0"/>
              <a:cs typeface="Times New Roman" panose="02020603050405020304" pitchFamily="18" charset="0"/>
            </a:endParaRPr>
          </a:p>
          <a:p>
            <a:pPr lvl="0" algn="just"/>
            <a:r>
              <a:rPr lang="aa-ET" sz="2000" dirty="0">
                <a:latin typeface="Times New Roman" panose="02020603050405020304" pitchFamily="18" charset="0"/>
                <a:cs typeface="Times New Roman" panose="02020603050405020304" pitchFamily="18" charset="0"/>
              </a:rPr>
              <a:t>Ризик недостатньої координації між підрозділами.</a:t>
            </a:r>
            <a:endParaRPr lang="uk-UA" sz="2000" dirty="0">
              <a:latin typeface="Times New Roman" panose="02020603050405020304" pitchFamily="18" charset="0"/>
              <a:cs typeface="Times New Roman" panose="02020603050405020304" pitchFamily="18" charset="0"/>
            </a:endParaRPr>
          </a:p>
          <a:p>
            <a:pPr lvl="0" algn="just"/>
            <a:r>
              <a:rPr lang="aa-ET" sz="2000" dirty="0">
                <a:latin typeface="Times New Roman" panose="02020603050405020304" pitchFamily="18" charset="0"/>
                <a:cs typeface="Times New Roman" panose="02020603050405020304" pitchFamily="18" charset="0"/>
              </a:rPr>
              <a:t>Відсутність єдиного підходу може призвести до різних інтерпретацій корпоративної стратегії.</a:t>
            </a:r>
            <a:endParaRPr lang="uk-UA"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3" name="Text 0"/>
          <p:cNvSpPr/>
          <p:nvPr/>
        </p:nvSpPr>
        <p:spPr>
          <a:xfrm>
            <a:off x="1266665" y="845760"/>
            <a:ext cx="7999095" cy="1533406"/>
          </a:xfrm>
          <a:prstGeom prst="rect">
            <a:avLst/>
          </a:prstGeom>
          <a:noFill/>
          <a:ln/>
        </p:spPr>
        <p:txBody>
          <a:bodyPr wrap="square" lIns="0" tIns="0" rIns="0" bIns="0" rtlCol="0" anchor="t"/>
          <a:lstStyle/>
          <a:p>
            <a:pPr marL="0" indent="0" algn="ctr">
              <a:lnSpc>
                <a:spcPts val="4000"/>
              </a:lnSpc>
              <a:buNone/>
            </a:pPr>
            <a:r>
              <a:rPr lang="en-US" sz="3200" b="1" dirty="0">
                <a:solidFill>
                  <a:srgbClr val="151617"/>
                </a:solidFill>
                <a:latin typeface="Times New Roman" panose="02020603050405020304" pitchFamily="18" charset="0"/>
                <a:ea typeface="Montserrat Black" pitchFamily="34" charset="-122"/>
                <a:cs typeface="Times New Roman" panose="02020603050405020304" pitchFamily="18" charset="0"/>
              </a:rPr>
              <a:t>Функціональна та гібридна стратегії побудови GR департаменту</a:t>
            </a:r>
            <a:endParaRPr lang="en-US" sz="3200" dirty="0">
              <a:latin typeface="Times New Roman" panose="02020603050405020304" pitchFamily="18" charset="0"/>
              <a:cs typeface="Times New Roman" panose="02020603050405020304" pitchFamily="18" charset="0"/>
            </a:endParaRPr>
          </a:p>
        </p:txBody>
      </p:sp>
      <p:pic>
        <p:nvPicPr>
          <p:cNvPr id="4" name="Image 1" descr="preencoded.png"/>
          <p:cNvPicPr>
            <a:picLocks noChangeAspect="1"/>
          </p:cNvPicPr>
          <p:nvPr/>
        </p:nvPicPr>
        <p:blipFill>
          <a:blip r:embed="rId3"/>
          <a:stretch>
            <a:fillRect/>
          </a:stretch>
        </p:blipFill>
        <p:spPr>
          <a:xfrm>
            <a:off x="572453" y="2229803"/>
            <a:ext cx="817840" cy="1308616"/>
          </a:xfrm>
          <a:prstGeom prst="rect">
            <a:avLst/>
          </a:prstGeom>
        </p:spPr>
      </p:pic>
      <p:sp>
        <p:nvSpPr>
          <p:cNvPr id="5" name="Text 1"/>
          <p:cNvSpPr/>
          <p:nvPr/>
        </p:nvSpPr>
        <p:spPr>
          <a:xfrm>
            <a:off x="1635562" y="2393275"/>
            <a:ext cx="2929295" cy="255508"/>
          </a:xfrm>
          <a:prstGeom prst="rect">
            <a:avLst/>
          </a:prstGeom>
          <a:noFill/>
          <a:ln/>
        </p:spPr>
        <p:txBody>
          <a:bodyPr wrap="none" lIns="0" tIns="0" rIns="0" bIns="0" rtlCol="0" anchor="t"/>
          <a:lstStyle/>
          <a:p>
            <a:pPr marL="0" indent="0" algn="just">
              <a:buNone/>
            </a:pPr>
            <a:r>
              <a:rPr lang="en-US" sz="1600" b="1" dirty="0">
                <a:solidFill>
                  <a:srgbClr val="151617"/>
                </a:solidFill>
                <a:latin typeface="Times New Roman" panose="02020603050405020304" pitchFamily="18" charset="0"/>
                <a:ea typeface="Montserrat Black" pitchFamily="34" charset="-122"/>
                <a:cs typeface="Times New Roman" panose="02020603050405020304" pitchFamily="18" charset="0"/>
              </a:rPr>
              <a:t>Функціональна стратегія</a:t>
            </a:r>
            <a:endParaRPr lang="en-US" sz="1600" dirty="0">
              <a:latin typeface="Times New Roman" panose="02020603050405020304" pitchFamily="18" charset="0"/>
              <a:cs typeface="Times New Roman" panose="02020603050405020304" pitchFamily="18" charset="0"/>
            </a:endParaRPr>
          </a:p>
        </p:txBody>
      </p:sp>
      <p:sp>
        <p:nvSpPr>
          <p:cNvPr id="6" name="Text 2"/>
          <p:cNvSpPr/>
          <p:nvPr/>
        </p:nvSpPr>
        <p:spPr>
          <a:xfrm>
            <a:off x="1635562" y="2746891"/>
            <a:ext cx="6935986" cy="523399"/>
          </a:xfrm>
          <a:prstGeom prst="rect">
            <a:avLst/>
          </a:prstGeom>
          <a:noFill/>
          <a:ln/>
        </p:spPr>
        <p:txBody>
          <a:bodyPr wrap="square" lIns="0" tIns="0" rIns="0" bIns="0" rtlCol="0" anchor="t"/>
          <a:lstStyle/>
          <a:p>
            <a:pPr lvl="0" algn="just"/>
            <a:r>
              <a:rPr lang="aa-ET" sz="1400" dirty="0">
                <a:latin typeface="Times New Roman" panose="02020603050405020304" pitchFamily="18" charset="0"/>
                <a:cs typeface="Times New Roman" panose="02020603050405020304" pitchFamily="18" charset="0"/>
              </a:rPr>
              <a:t>Структуризація GR департаменту за функціональними напрямками, такими як лобіювання, комунікації, аналітика, юридична підтримка, кризовий менеджмент тощо.</a:t>
            </a:r>
            <a:endParaRPr lang="uk-UA" sz="1400" dirty="0">
              <a:latin typeface="Times New Roman" panose="02020603050405020304" pitchFamily="18" charset="0"/>
              <a:cs typeface="Times New Roman" panose="02020603050405020304" pitchFamily="18" charset="0"/>
            </a:endParaRPr>
          </a:p>
        </p:txBody>
      </p:sp>
      <p:pic>
        <p:nvPicPr>
          <p:cNvPr id="7" name="Image 2" descr="preencoded.png"/>
          <p:cNvPicPr>
            <a:picLocks noChangeAspect="1"/>
          </p:cNvPicPr>
          <p:nvPr/>
        </p:nvPicPr>
        <p:blipFill>
          <a:blip r:embed="rId4"/>
          <a:stretch>
            <a:fillRect/>
          </a:stretch>
        </p:blipFill>
        <p:spPr>
          <a:xfrm>
            <a:off x="572453" y="3538418"/>
            <a:ext cx="817840" cy="1308616"/>
          </a:xfrm>
          <a:prstGeom prst="rect">
            <a:avLst/>
          </a:prstGeom>
        </p:spPr>
      </p:pic>
      <p:sp>
        <p:nvSpPr>
          <p:cNvPr id="9" name="Text 4"/>
          <p:cNvSpPr/>
          <p:nvPr/>
        </p:nvSpPr>
        <p:spPr>
          <a:xfrm>
            <a:off x="1635562" y="3484071"/>
            <a:ext cx="7261303" cy="523399"/>
          </a:xfrm>
          <a:prstGeom prst="rect">
            <a:avLst/>
          </a:prstGeom>
          <a:noFill/>
          <a:ln/>
        </p:spPr>
        <p:txBody>
          <a:bodyPr wrap="square" lIns="0" tIns="0" rIns="0" bIns="0" rtlCol="0" anchor="t"/>
          <a:lstStyle/>
          <a:p>
            <a:pPr algn="just"/>
            <a:r>
              <a:rPr lang="aa-ET" sz="1400" b="1" dirty="0">
                <a:latin typeface="Times New Roman" panose="02020603050405020304" pitchFamily="18" charset="0"/>
                <a:cs typeface="Times New Roman" panose="02020603050405020304" pitchFamily="18" charset="0"/>
              </a:rPr>
              <a:t>Переваги:</a:t>
            </a:r>
            <a:endParaRPr lang="uk-UA" sz="1400" dirty="0">
              <a:latin typeface="Times New Roman" panose="02020603050405020304" pitchFamily="18" charset="0"/>
              <a:cs typeface="Times New Roman" panose="02020603050405020304" pitchFamily="18" charset="0"/>
            </a:endParaRPr>
          </a:p>
          <a:p>
            <a:pPr lvl="0" algn="just"/>
            <a:r>
              <a:rPr lang="aa-ET" sz="1400" dirty="0">
                <a:latin typeface="Times New Roman" panose="02020603050405020304" pitchFamily="18" charset="0"/>
                <a:cs typeface="Times New Roman" panose="02020603050405020304" pitchFamily="18" charset="0"/>
              </a:rPr>
              <a:t>Спеціалізація підрозділів дозволяє досягати високого рівня експертизи в кожному напрямку.</a:t>
            </a:r>
            <a:endParaRPr lang="uk-UA" sz="1400" dirty="0">
              <a:latin typeface="Times New Roman" panose="02020603050405020304" pitchFamily="18" charset="0"/>
              <a:cs typeface="Times New Roman" panose="02020603050405020304" pitchFamily="18" charset="0"/>
            </a:endParaRPr>
          </a:p>
          <a:p>
            <a:pPr lvl="0" algn="just"/>
            <a:r>
              <a:rPr lang="aa-ET" sz="1400" dirty="0">
                <a:latin typeface="Times New Roman" panose="02020603050405020304" pitchFamily="18" charset="0"/>
                <a:cs typeface="Times New Roman" panose="02020603050405020304" pitchFamily="18" charset="0"/>
              </a:rPr>
              <a:t>Краще управління складними багатофункціональними проектами.</a:t>
            </a:r>
            <a:endParaRPr lang="uk-UA" sz="1400" dirty="0">
              <a:latin typeface="Times New Roman" panose="02020603050405020304" pitchFamily="18" charset="0"/>
              <a:cs typeface="Times New Roman" panose="02020603050405020304" pitchFamily="18" charset="0"/>
            </a:endParaRPr>
          </a:p>
          <a:p>
            <a:pPr algn="just"/>
            <a:r>
              <a:rPr lang="aa-ET" sz="1400" b="1" dirty="0">
                <a:latin typeface="Times New Roman" panose="02020603050405020304" pitchFamily="18" charset="0"/>
                <a:cs typeface="Times New Roman" panose="02020603050405020304" pitchFamily="18" charset="0"/>
              </a:rPr>
              <a:t>Недоліки:</a:t>
            </a:r>
            <a:endParaRPr lang="uk-UA" sz="1400" dirty="0">
              <a:latin typeface="Times New Roman" panose="02020603050405020304" pitchFamily="18" charset="0"/>
              <a:cs typeface="Times New Roman" panose="02020603050405020304" pitchFamily="18" charset="0"/>
            </a:endParaRPr>
          </a:p>
          <a:p>
            <a:pPr lvl="0" algn="just"/>
            <a:r>
              <a:rPr lang="aa-ET" sz="1400" dirty="0">
                <a:latin typeface="Times New Roman" panose="02020603050405020304" pitchFamily="18" charset="0"/>
                <a:cs typeface="Times New Roman" panose="02020603050405020304" pitchFamily="18" charset="0"/>
              </a:rPr>
              <a:t>Потребує ефективної координації між функціональними підрозділами.</a:t>
            </a:r>
            <a:endParaRPr lang="uk-UA" sz="1400" dirty="0">
              <a:latin typeface="Times New Roman" panose="02020603050405020304" pitchFamily="18" charset="0"/>
              <a:cs typeface="Times New Roman" panose="02020603050405020304" pitchFamily="18" charset="0"/>
            </a:endParaRPr>
          </a:p>
          <a:p>
            <a:pPr lvl="0" algn="just"/>
            <a:r>
              <a:rPr lang="aa-ET" sz="1400" dirty="0">
                <a:latin typeface="Times New Roman" panose="02020603050405020304" pitchFamily="18" charset="0"/>
                <a:cs typeface="Times New Roman" panose="02020603050405020304" pitchFamily="18" charset="0"/>
              </a:rPr>
              <a:t>Можлива недостатня гнучкість через чіткий поділ обов’язків.</a:t>
            </a:r>
            <a:endParaRPr lang="uk-UA" sz="1400" dirty="0">
              <a:latin typeface="Times New Roman" panose="02020603050405020304" pitchFamily="18" charset="0"/>
              <a:cs typeface="Times New Roman" panose="02020603050405020304" pitchFamily="18" charset="0"/>
            </a:endParaRPr>
          </a:p>
        </p:txBody>
      </p:sp>
      <p:pic>
        <p:nvPicPr>
          <p:cNvPr id="10" name="Image 3" descr="preencoded.png"/>
          <p:cNvPicPr>
            <a:picLocks noChangeAspect="1"/>
          </p:cNvPicPr>
          <p:nvPr/>
        </p:nvPicPr>
        <p:blipFill>
          <a:blip r:embed="rId5"/>
          <a:stretch>
            <a:fillRect/>
          </a:stretch>
        </p:blipFill>
        <p:spPr>
          <a:xfrm>
            <a:off x="572453" y="4847034"/>
            <a:ext cx="817840" cy="1465659"/>
          </a:xfrm>
          <a:prstGeom prst="rect">
            <a:avLst/>
          </a:prstGeom>
        </p:spPr>
      </p:pic>
      <p:sp>
        <p:nvSpPr>
          <p:cNvPr id="11" name="Text 5"/>
          <p:cNvSpPr/>
          <p:nvPr/>
        </p:nvSpPr>
        <p:spPr>
          <a:xfrm>
            <a:off x="1635562" y="5010507"/>
            <a:ext cx="2185988" cy="255508"/>
          </a:xfrm>
          <a:prstGeom prst="rect">
            <a:avLst/>
          </a:prstGeom>
          <a:noFill/>
          <a:ln/>
        </p:spPr>
        <p:txBody>
          <a:bodyPr wrap="none" lIns="0" tIns="0" rIns="0" bIns="0" rtlCol="0" anchor="t"/>
          <a:lstStyle/>
          <a:p>
            <a:pPr marL="0" indent="0" algn="just">
              <a:buNone/>
            </a:pPr>
            <a:r>
              <a:rPr lang="en-US" sz="1600" b="1" dirty="0">
                <a:solidFill>
                  <a:srgbClr val="151617"/>
                </a:solidFill>
                <a:latin typeface="Times New Roman" panose="02020603050405020304" pitchFamily="18" charset="0"/>
                <a:ea typeface="Montserrat Black" pitchFamily="34" charset="-122"/>
                <a:cs typeface="Times New Roman" panose="02020603050405020304" pitchFamily="18" charset="0"/>
              </a:rPr>
              <a:t>Гібридна стратегія</a:t>
            </a:r>
            <a:endParaRPr lang="en-US" sz="1600" dirty="0">
              <a:latin typeface="Times New Roman" panose="02020603050405020304" pitchFamily="18" charset="0"/>
              <a:cs typeface="Times New Roman" panose="02020603050405020304" pitchFamily="18" charset="0"/>
            </a:endParaRPr>
          </a:p>
        </p:txBody>
      </p:sp>
      <p:sp>
        <p:nvSpPr>
          <p:cNvPr id="12" name="Text 6"/>
          <p:cNvSpPr/>
          <p:nvPr/>
        </p:nvSpPr>
        <p:spPr>
          <a:xfrm>
            <a:off x="1635562" y="5364123"/>
            <a:ext cx="6935986" cy="785098"/>
          </a:xfrm>
          <a:prstGeom prst="rect">
            <a:avLst/>
          </a:prstGeom>
          <a:noFill/>
          <a:ln/>
        </p:spPr>
        <p:txBody>
          <a:bodyPr wrap="square" lIns="0" tIns="0" rIns="0" bIns="0" rtlCol="0" anchor="t"/>
          <a:lstStyle/>
          <a:p>
            <a:pPr algn="just"/>
            <a:r>
              <a:rPr lang="uk-UA" sz="1250" dirty="0" smtClean="0">
                <a:solidFill>
                  <a:srgbClr val="151617"/>
                </a:solidFill>
                <a:latin typeface="Times New Roman" panose="02020603050405020304" pitchFamily="18" charset="0"/>
                <a:ea typeface="Inconsolata" pitchFamily="34" charset="-122"/>
                <a:cs typeface="Times New Roman" panose="02020603050405020304" pitchFamily="18" charset="0"/>
              </a:rPr>
              <a:t>Поєднання централізованого управління з децентралізованими елементами, де головний </a:t>
            </a:r>
            <a:r>
              <a:rPr lang="en-US" sz="1250" dirty="0" smtClean="0">
                <a:solidFill>
                  <a:srgbClr val="151617"/>
                </a:solidFill>
                <a:latin typeface="Times New Roman" panose="02020603050405020304" pitchFamily="18" charset="0"/>
                <a:ea typeface="Inconsolata" pitchFamily="34" charset="-122"/>
                <a:cs typeface="Times New Roman" panose="02020603050405020304" pitchFamily="18" charset="0"/>
              </a:rPr>
              <a:t>GR </a:t>
            </a:r>
            <a:r>
              <a:rPr lang="uk-UA" sz="1250" dirty="0" smtClean="0">
                <a:solidFill>
                  <a:srgbClr val="151617"/>
                </a:solidFill>
                <a:latin typeface="Times New Roman" panose="02020603050405020304" pitchFamily="18" charset="0"/>
                <a:ea typeface="Inconsolata" pitchFamily="34" charset="-122"/>
                <a:cs typeface="Times New Roman" panose="02020603050405020304" pitchFamily="18" charset="0"/>
              </a:rPr>
              <a:t>департамент визначає загальні стратегії, а регіональні або функціональні підрозділи адаптують їх до місцевих умов.</a:t>
            </a:r>
            <a:endParaRPr lang="en-US" sz="1250" dirty="0">
              <a:latin typeface="Times New Roman" panose="02020603050405020304" pitchFamily="18" charset="0"/>
              <a:cs typeface="Times New Roman" panose="02020603050405020304" pitchFamily="18" charset="0"/>
            </a:endParaRPr>
          </a:p>
        </p:txBody>
      </p:sp>
      <p:pic>
        <p:nvPicPr>
          <p:cNvPr id="13" name="Image 4" descr="preencoded.png"/>
          <p:cNvPicPr>
            <a:picLocks noChangeAspect="1"/>
          </p:cNvPicPr>
          <p:nvPr/>
        </p:nvPicPr>
        <p:blipFill>
          <a:blip r:embed="rId6"/>
          <a:stretch>
            <a:fillRect/>
          </a:stretch>
        </p:blipFill>
        <p:spPr>
          <a:xfrm>
            <a:off x="572453" y="6312694"/>
            <a:ext cx="817840" cy="1465659"/>
          </a:xfrm>
          <a:prstGeom prst="rect">
            <a:avLst/>
          </a:prstGeom>
        </p:spPr>
      </p:pic>
      <p:sp>
        <p:nvSpPr>
          <p:cNvPr id="15" name="Text 8"/>
          <p:cNvSpPr/>
          <p:nvPr/>
        </p:nvSpPr>
        <p:spPr>
          <a:xfrm>
            <a:off x="1596471" y="6149221"/>
            <a:ext cx="7261303" cy="785098"/>
          </a:xfrm>
          <a:prstGeom prst="rect">
            <a:avLst/>
          </a:prstGeom>
          <a:noFill/>
          <a:ln/>
        </p:spPr>
        <p:txBody>
          <a:bodyPr wrap="square" lIns="0" tIns="0" rIns="0" bIns="0" rtlCol="0" anchor="t"/>
          <a:lstStyle/>
          <a:p>
            <a:pPr algn="just">
              <a:spcAft>
                <a:spcPts val="0"/>
              </a:spcAft>
            </a:pPr>
            <a:r>
              <a:rPr lang="aa-ET" sz="1400" b="1" dirty="0" smtClean="0">
                <a:effectLst/>
                <a:latin typeface="Times New Roman" panose="02020603050405020304" pitchFamily="18" charset="0"/>
                <a:ea typeface="Times New Roman" panose="02020603050405020304" pitchFamily="18" charset="0"/>
                <a:cs typeface="Times New Roman" panose="02020603050405020304" pitchFamily="18" charset="0"/>
              </a:rPr>
              <a:t>Переваги:</a:t>
            </a:r>
            <a:endParaRPr lang="uk-UA"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SzPts val="1000"/>
              <a:buFont typeface="Symbol" panose="05050102010706020507" pitchFamily="18" charset="2"/>
              <a:buChar char=""/>
              <a:tabLst>
                <a:tab pos="457200" algn="l"/>
              </a:tabLst>
            </a:pPr>
            <a:r>
              <a:rPr lang="aa-ET"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Поєднання переваг централізованого та децентралізованого підходів.</a:t>
            </a:r>
            <a:endParaRPr lang="uk-UA"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SzPts val="1000"/>
              <a:buFont typeface="Symbol" panose="05050102010706020507" pitchFamily="18" charset="2"/>
              <a:buChar char=""/>
              <a:tabLst>
                <a:tab pos="457200" algn="l"/>
              </a:tabLst>
            </a:pPr>
            <a:r>
              <a:rPr lang="aa-ET"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Забезпечення єдиного корпоративного голосу з урахуванням регіональних і функціональних потреб.</a:t>
            </a:r>
            <a:endParaRPr lang="uk-UA"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aa-ET" sz="1400" b="1" dirty="0" smtClean="0">
                <a:effectLst/>
                <a:latin typeface="Times New Roman" panose="02020603050405020304" pitchFamily="18" charset="0"/>
                <a:ea typeface="Times New Roman" panose="02020603050405020304" pitchFamily="18" charset="0"/>
                <a:cs typeface="Times New Roman" panose="02020603050405020304" pitchFamily="18" charset="0"/>
              </a:rPr>
              <a:t>Недоліки:</a:t>
            </a:r>
            <a:endParaRPr lang="uk-UA"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SzPts val="1000"/>
              <a:buFont typeface="Symbol" panose="05050102010706020507" pitchFamily="18" charset="2"/>
              <a:buChar char=""/>
              <a:tabLst>
                <a:tab pos="457200" algn="l"/>
              </a:tabLst>
            </a:pPr>
            <a:r>
              <a:rPr lang="aa-ET"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Складність у реалізації через необхідність підтримки балансу між централізацією та децентралізацією.</a:t>
            </a:r>
            <a:endParaRPr lang="uk-UA"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SzPts val="1000"/>
              <a:buFont typeface="Symbol" panose="05050102010706020507" pitchFamily="18" charset="2"/>
              <a:buChar char=""/>
              <a:tabLst>
                <a:tab pos="457200" algn="l"/>
              </a:tabLst>
            </a:pPr>
            <a:r>
              <a:rPr lang="aa-ET"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Може вимагати значних ресурсів для координації.</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6" name="Рисунок 15"/>
          <p:cNvPicPr>
            <a:picLocks noChangeAspect="1"/>
          </p:cNvPicPr>
          <p:nvPr/>
        </p:nvPicPr>
        <p:blipFill>
          <a:blip r:embed="rId7"/>
          <a:stretch>
            <a:fillRect/>
          </a:stretch>
        </p:blipFill>
        <p:spPr>
          <a:xfrm>
            <a:off x="9063952" y="1802675"/>
            <a:ext cx="5211989" cy="579387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19217" y="658296"/>
            <a:ext cx="7893606" cy="1674495"/>
          </a:xfrm>
          <a:prstGeom prst="rect">
            <a:avLst/>
          </a:prstGeom>
          <a:noFill/>
          <a:ln/>
        </p:spPr>
        <p:txBody>
          <a:bodyPr wrap="square" lIns="0" tIns="0" rIns="0" bIns="0" rtlCol="0" anchor="t"/>
          <a:lstStyle/>
          <a:p>
            <a:pPr marL="0" indent="0" algn="ctr">
              <a:lnSpc>
                <a:spcPts val="4350"/>
              </a:lnSpc>
              <a:buNone/>
            </a:pPr>
            <a:r>
              <a:rPr lang="en-US" sz="3500" b="1" dirty="0">
                <a:solidFill>
                  <a:srgbClr val="151617"/>
                </a:solidFill>
                <a:latin typeface="Montserrat Black" pitchFamily="34" charset="0"/>
                <a:ea typeface="Montserrat Black" pitchFamily="34" charset="-122"/>
                <a:cs typeface="Montserrat Black" pitchFamily="34" charset="-120"/>
              </a:rPr>
              <a:t>Проектно-орієнтована та партнерська стратегії побудови GR департаменту</a:t>
            </a:r>
            <a:endParaRPr lang="en-US" sz="3500" dirty="0"/>
          </a:p>
        </p:txBody>
      </p:sp>
      <p:graphicFrame>
        <p:nvGraphicFramePr>
          <p:cNvPr id="20" name="Таблица 19"/>
          <p:cNvGraphicFramePr>
            <a:graphicFrameLocks noGrp="1"/>
          </p:cNvGraphicFramePr>
          <p:nvPr>
            <p:extLst>
              <p:ext uri="{D42A27DB-BD31-4B8C-83A1-F6EECF244321}">
                <p14:modId xmlns:p14="http://schemas.microsoft.com/office/powerpoint/2010/main" val="2574770534"/>
              </p:ext>
            </p:extLst>
          </p:nvPr>
        </p:nvGraphicFramePr>
        <p:xfrm>
          <a:off x="5821680" y="2677886"/>
          <a:ext cx="8325396" cy="4958273"/>
        </p:xfrm>
        <a:graphic>
          <a:graphicData uri="http://schemas.openxmlformats.org/drawingml/2006/table">
            <a:tbl>
              <a:tblPr firstRow="1" bandRow="1">
                <a:tableStyleId>{5C22544A-7EE6-4342-B048-85BDC9FD1C3A}</a:tableStyleId>
              </a:tblPr>
              <a:tblGrid>
                <a:gridCol w="1454331"/>
                <a:gridCol w="2708367"/>
                <a:gridCol w="2081349"/>
                <a:gridCol w="2081349"/>
              </a:tblGrid>
              <a:tr h="386273">
                <a:tc>
                  <a:txBody>
                    <a:bodyPr/>
                    <a:lstStyle/>
                    <a:p>
                      <a:pPr algn="just"/>
                      <a:r>
                        <a:rPr lang="uk-UA" sz="1600" b="0" dirty="0" smtClean="0">
                          <a:latin typeface="Times New Roman" panose="02020603050405020304" pitchFamily="18" charset="0"/>
                          <a:cs typeface="Times New Roman" panose="02020603050405020304" pitchFamily="18" charset="0"/>
                        </a:rPr>
                        <a:t>Стратегія</a:t>
                      </a:r>
                      <a:endParaRPr lang="uk-UA" sz="1600" b="0" dirty="0">
                        <a:latin typeface="Times New Roman" panose="02020603050405020304" pitchFamily="18" charset="0"/>
                        <a:cs typeface="Times New Roman" panose="02020603050405020304" pitchFamily="18" charset="0"/>
                      </a:endParaRPr>
                    </a:p>
                  </a:txBody>
                  <a:tcPr/>
                </a:tc>
                <a:tc>
                  <a:txBody>
                    <a:bodyPr/>
                    <a:lstStyle/>
                    <a:p>
                      <a:pPr algn="just"/>
                      <a:r>
                        <a:rPr lang="uk-UA" sz="1600" b="0" dirty="0" smtClean="0">
                          <a:latin typeface="Times New Roman" panose="02020603050405020304" pitchFamily="18" charset="0"/>
                          <a:cs typeface="Times New Roman" panose="02020603050405020304" pitchFamily="18" charset="0"/>
                        </a:rPr>
                        <a:t>Опис</a:t>
                      </a:r>
                      <a:endParaRPr lang="uk-UA" sz="1600" b="0" dirty="0">
                        <a:latin typeface="Times New Roman" panose="02020603050405020304" pitchFamily="18" charset="0"/>
                        <a:cs typeface="Times New Roman" panose="02020603050405020304" pitchFamily="18" charset="0"/>
                      </a:endParaRPr>
                    </a:p>
                  </a:txBody>
                  <a:tcPr/>
                </a:tc>
                <a:tc>
                  <a:txBody>
                    <a:bodyPr/>
                    <a:lstStyle/>
                    <a:p>
                      <a:pPr algn="just"/>
                      <a:r>
                        <a:rPr lang="uk-UA" sz="1600" b="0" dirty="0" smtClean="0">
                          <a:latin typeface="Times New Roman" panose="02020603050405020304" pitchFamily="18" charset="0"/>
                          <a:cs typeface="Times New Roman" panose="02020603050405020304" pitchFamily="18" charset="0"/>
                        </a:rPr>
                        <a:t>Переваги</a:t>
                      </a:r>
                      <a:endParaRPr lang="uk-UA" sz="1600" b="0" dirty="0">
                        <a:latin typeface="Times New Roman" panose="02020603050405020304" pitchFamily="18" charset="0"/>
                        <a:cs typeface="Times New Roman" panose="02020603050405020304" pitchFamily="18" charset="0"/>
                      </a:endParaRPr>
                    </a:p>
                  </a:txBody>
                  <a:tcPr/>
                </a:tc>
                <a:tc>
                  <a:txBody>
                    <a:bodyPr/>
                    <a:lstStyle/>
                    <a:p>
                      <a:pPr algn="just"/>
                      <a:r>
                        <a:rPr lang="uk-UA" sz="1600" b="0" dirty="0" smtClean="0">
                          <a:latin typeface="Times New Roman" panose="02020603050405020304" pitchFamily="18" charset="0"/>
                          <a:cs typeface="Times New Roman" panose="02020603050405020304" pitchFamily="18" charset="0"/>
                        </a:rPr>
                        <a:t>Недоліки</a:t>
                      </a:r>
                      <a:endParaRPr lang="uk-UA" sz="1600" b="0" dirty="0">
                        <a:latin typeface="Times New Roman" panose="02020603050405020304" pitchFamily="18" charset="0"/>
                        <a:cs typeface="Times New Roman" panose="02020603050405020304" pitchFamily="18" charset="0"/>
                      </a:endParaRPr>
                    </a:p>
                  </a:txBody>
                  <a:tcPr/>
                </a:tc>
              </a:tr>
              <a:tr h="386273">
                <a:tc>
                  <a:txBody>
                    <a:bodyPr/>
                    <a:lstStyle/>
                    <a:p>
                      <a:pPr algn="just"/>
                      <a:r>
                        <a:rPr lang="en-US" sz="1600" b="0" dirty="0" err="1" smtClean="0">
                          <a:solidFill>
                            <a:srgbClr val="151617"/>
                          </a:solidFill>
                          <a:latin typeface="Times New Roman" panose="02020603050405020304" pitchFamily="18" charset="0"/>
                          <a:ea typeface="Montserrat Black" pitchFamily="34" charset="-122"/>
                          <a:cs typeface="Times New Roman" panose="02020603050405020304" pitchFamily="18" charset="0"/>
                        </a:rPr>
                        <a:t>Проектно-орієнтована</a:t>
                      </a:r>
                      <a:endParaRPr lang="uk-UA" sz="1600" b="0" dirty="0">
                        <a:latin typeface="Times New Roman" panose="02020603050405020304" pitchFamily="18" charset="0"/>
                        <a:cs typeface="Times New Roman" panose="02020603050405020304" pitchFamily="18" charset="0"/>
                      </a:endParaRPr>
                    </a:p>
                  </a:txBody>
                  <a:tcPr/>
                </a:tc>
                <a:tc>
                  <a:txBody>
                    <a:bodyPr/>
                    <a:lstStyle/>
                    <a:p>
                      <a:pPr algn="just"/>
                      <a:r>
                        <a:rPr lang="aa-ET" sz="1600" b="0" kern="1200" dirty="0" smtClean="0">
                          <a:solidFill>
                            <a:schemeClr val="dk1"/>
                          </a:solidFill>
                          <a:effectLst/>
                          <a:latin typeface="Times New Roman" panose="02020603050405020304" pitchFamily="18" charset="0"/>
                          <a:ea typeface="+mn-ea"/>
                          <a:cs typeface="Times New Roman" panose="02020603050405020304" pitchFamily="18" charset="0"/>
                        </a:rPr>
                        <a:t>Організація GR департаменту за принципом проектного управління, де під конкретні проекти (лобіювання конкретних законопроектів, кризове реагування тощо) формуються тимчасові проектні групи з фахівців різних напрямків</a:t>
                      </a:r>
                      <a:endParaRPr lang="uk-UA" sz="1600" b="0" dirty="0">
                        <a:latin typeface="Times New Roman" panose="02020603050405020304" pitchFamily="18" charset="0"/>
                        <a:cs typeface="Times New Roman" panose="02020603050405020304" pitchFamily="18" charset="0"/>
                      </a:endParaRPr>
                    </a:p>
                  </a:txBody>
                  <a:tcPr/>
                </a:tc>
                <a:tc>
                  <a:txBody>
                    <a:bodyPr/>
                    <a:lstStyle/>
                    <a:p>
                      <a:pPr lvl="0" algn="just"/>
                      <a:r>
                        <a:rPr lang="aa-ET" sz="1600" b="0" kern="1200" dirty="0" smtClean="0">
                          <a:solidFill>
                            <a:schemeClr val="dk1"/>
                          </a:solidFill>
                          <a:effectLst/>
                          <a:latin typeface="Times New Roman" panose="02020603050405020304" pitchFamily="18" charset="0"/>
                          <a:ea typeface="+mn-ea"/>
                          <a:cs typeface="Times New Roman" panose="02020603050405020304" pitchFamily="18" charset="0"/>
                        </a:rPr>
                        <a:t>Гнучкість у формуванні команд під конкретні задачі.</a:t>
                      </a:r>
                      <a:endParaRPr lang="uk-UA" sz="1600" b="0" kern="1200" dirty="0" smtClean="0">
                        <a:solidFill>
                          <a:schemeClr val="dk1"/>
                        </a:solidFill>
                        <a:effectLst/>
                        <a:latin typeface="Times New Roman" panose="02020603050405020304" pitchFamily="18" charset="0"/>
                        <a:ea typeface="+mn-ea"/>
                        <a:cs typeface="Times New Roman" panose="02020603050405020304" pitchFamily="18" charset="0"/>
                      </a:endParaRPr>
                    </a:p>
                    <a:p>
                      <a:pPr algn="just"/>
                      <a:r>
                        <a:rPr lang="aa-ET" sz="1600" b="0" kern="1200" dirty="0" smtClean="0">
                          <a:solidFill>
                            <a:schemeClr val="dk1"/>
                          </a:solidFill>
                          <a:effectLst/>
                          <a:latin typeface="Times New Roman" panose="02020603050405020304" pitchFamily="18" charset="0"/>
                          <a:ea typeface="+mn-ea"/>
                          <a:cs typeface="Times New Roman" panose="02020603050405020304" pitchFamily="18" charset="0"/>
                        </a:rPr>
                        <a:t>Зосередженість на досягненні конкретних результатів</a:t>
                      </a:r>
                      <a:endParaRPr lang="uk-UA" sz="1600" b="0" dirty="0">
                        <a:latin typeface="Times New Roman" panose="02020603050405020304" pitchFamily="18" charset="0"/>
                        <a:cs typeface="Times New Roman" panose="02020603050405020304" pitchFamily="18" charset="0"/>
                      </a:endParaRPr>
                    </a:p>
                  </a:txBody>
                  <a:tcPr/>
                </a:tc>
                <a:tc>
                  <a:txBody>
                    <a:bodyPr/>
                    <a:lstStyle/>
                    <a:p>
                      <a:pPr lvl="0" algn="just"/>
                      <a:r>
                        <a:rPr lang="aa-ET" sz="1600" b="0" kern="1200" dirty="0" smtClean="0">
                          <a:solidFill>
                            <a:schemeClr val="dk1"/>
                          </a:solidFill>
                          <a:effectLst/>
                          <a:latin typeface="Times New Roman" panose="02020603050405020304" pitchFamily="18" charset="0"/>
                          <a:ea typeface="+mn-ea"/>
                          <a:cs typeface="Times New Roman" panose="02020603050405020304" pitchFamily="18" charset="0"/>
                        </a:rPr>
                        <a:t>Потребує ефективного проектного менеджменту.</a:t>
                      </a:r>
                      <a:endParaRPr lang="uk-UA" sz="1600" b="0" kern="1200" dirty="0" smtClean="0">
                        <a:solidFill>
                          <a:schemeClr val="dk1"/>
                        </a:solidFill>
                        <a:effectLst/>
                        <a:latin typeface="Times New Roman" panose="02020603050405020304" pitchFamily="18" charset="0"/>
                        <a:ea typeface="+mn-ea"/>
                        <a:cs typeface="Times New Roman" panose="02020603050405020304" pitchFamily="18" charset="0"/>
                      </a:endParaRPr>
                    </a:p>
                    <a:p>
                      <a:pPr algn="just"/>
                      <a:r>
                        <a:rPr lang="aa-ET" sz="1600" b="0" kern="1200" dirty="0" smtClean="0">
                          <a:solidFill>
                            <a:schemeClr val="dk1"/>
                          </a:solidFill>
                          <a:effectLst/>
                          <a:latin typeface="Times New Roman" panose="02020603050405020304" pitchFamily="18" charset="0"/>
                          <a:ea typeface="+mn-ea"/>
                          <a:cs typeface="Times New Roman" panose="02020603050405020304" pitchFamily="18" charset="0"/>
                        </a:rPr>
                        <a:t>Можливий ризик перевантаження фахівців через участь у декількох проектах одночасно</a:t>
                      </a:r>
                      <a:endParaRPr lang="uk-UA" sz="1600" b="0" dirty="0">
                        <a:latin typeface="Times New Roman" panose="02020603050405020304" pitchFamily="18" charset="0"/>
                        <a:cs typeface="Times New Roman" panose="02020603050405020304" pitchFamily="18" charset="0"/>
                      </a:endParaRPr>
                    </a:p>
                  </a:txBody>
                  <a:tcPr/>
                </a:tc>
              </a:tr>
              <a:tr h="386273">
                <a:tc>
                  <a:txBody>
                    <a:bodyPr/>
                    <a:lstStyle/>
                    <a:p>
                      <a:pPr algn="just"/>
                      <a:r>
                        <a:rPr lang="uk-UA" sz="1600" b="0" dirty="0" smtClean="0">
                          <a:latin typeface="Times New Roman" panose="02020603050405020304" pitchFamily="18" charset="0"/>
                          <a:cs typeface="Times New Roman" panose="02020603050405020304" pitchFamily="18" charset="0"/>
                        </a:rPr>
                        <a:t>Партнерська</a:t>
                      </a:r>
                      <a:endParaRPr lang="uk-UA" sz="1600" b="0" dirty="0">
                        <a:latin typeface="Times New Roman" panose="02020603050405020304" pitchFamily="18" charset="0"/>
                        <a:cs typeface="Times New Roman" panose="02020603050405020304" pitchFamily="18" charset="0"/>
                      </a:endParaRPr>
                    </a:p>
                  </a:txBody>
                  <a:tcPr/>
                </a:tc>
                <a:tc>
                  <a:txBody>
                    <a:bodyPr/>
                    <a:lstStyle/>
                    <a:p>
                      <a:pPr algn="just"/>
                      <a:r>
                        <a:rPr lang="aa-ET" sz="1600" b="0" kern="1200" dirty="0" smtClean="0">
                          <a:solidFill>
                            <a:schemeClr val="dk1"/>
                          </a:solidFill>
                          <a:effectLst/>
                          <a:latin typeface="Times New Roman" panose="02020603050405020304" pitchFamily="18" charset="0"/>
                          <a:ea typeface="+mn-ea"/>
                          <a:cs typeface="Times New Roman" panose="02020603050405020304" pitchFamily="18" charset="0"/>
                        </a:rPr>
                        <a:t>Формування стратегічних партнерств з зовнішніми організаціями, НУО, експертними групами, для спільної реалізації GR-ініціатив і впливу на політичні процеси</a:t>
                      </a:r>
                      <a:endParaRPr lang="uk-UA" sz="1600" b="0" dirty="0">
                        <a:latin typeface="Times New Roman" panose="02020603050405020304" pitchFamily="18" charset="0"/>
                        <a:cs typeface="Times New Roman" panose="02020603050405020304" pitchFamily="18" charset="0"/>
                      </a:endParaRPr>
                    </a:p>
                  </a:txBody>
                  <a:tcPr/>
                </a:tc>
                <a:tc>
                  <a:txBody>
                    <a:bodyPr/>
                    <a:lstStyle/>
                    <a:p>
                      <a:pPr lvl="0" algn="just"/>
                      <a:r>
                        <a:rPr lang="aa-ET" sz="1600" b="0" kern="1200" dirty="0" smtClean="0">
                          <a:solidFill>
                            <a:schemeClr val="dk1"/>
                          </a:solidFill>
                          <a:effectLst/>
                          <a:latin typeface="Times New Roman" panose="02020603050405020304" pitchFamily="18" charset="0"/>
                          <a:ea typeface="+mn-ea"/>
                          <a:cs typeface="Times New Roman" panose="02020603050405020304" pitchFamily="18" charset="0"/>
                        </a:rPr>
                        <a:t>Можливість використання ресурсів і експертизи партнерів.</a:t>
                      </a:r>
                      <a:endParaRPr lang="uk-UA" sz="1600" b="0" kern="1200" dirty="0" smtClean="0">
                        <a:solidFill>
                          <a:schemeClr val="dk1"/>
                        </a:solidFill>
                        <a:effectLst/>
                        <a:latin typeface="Times New Roman" panose="02020603050405020304" pitchFamily="18" charset="0"/>
                        <a:ea typeface="+mn-ea"/>
                        <a:cs typeface="Times New Roman" panose="02020603050405020304" pitchFamily="18" charset="0"/>
                      </a:endParaRPr>
                    </a:p>
                    <a:p>
                      <a:pPr algn="just"/>
                      <a:r>
                        <a:rPr lang="aa-ET" sz="1600" b="0" kern="1200" dirty="0" smtClean="0">
                          <a:solidFill>
                            <a:schemeClr val="dk1"/>
                          </a:solidFill>
                          <a:effectLst/>
                          <a:latin typeface="Times New Roman" panose="02020603050405020304" pitchFamily="18" charset="0"/>
                          <a:ea typeface="+mn-ea"/>
                          <a:cs typeface="Times New Roman" panose="02020603050405020304" pitchFamily="18" charset="0"/>
                        </a:rPr>
                        <a:t>Підвищення впливу на політичні процеси через об'єднання зусиль</a:t>
                      </a:r>
                      <a:endParaRPr lang="uk-UA" sz="1600" b="0" dirty="0">
                        <a:latin typeface="Times New Roman" panose="02020603050405020304" pitchFamily="18" charset="0"/>
                        <a:cs typeface="Times New Roman" panose="02020603050405020304" pitchFamily="18" charset="0"/>
                      </a:endParaRPr>
                    </a:p>
                  </a:txBody>
                  <a:tcPr/>
                </a:tc>
                <a:tc>
                  <a:txBody>
                    <a:bodyPr/>
                    <a:lstStyle/>
                    <a:p>
                      <a:pPr lvl="0" algn="just"/>
                      <a:r>
                        <a:rPr lang="aa-ET" sz="1600" b="0" kern="1200" dirty="0" smtClean="0">
                          <a:solidFill>
                            <a:schemeClr val="dk1"/>
                          </a:solidFill>
                          <a:effectLst/>
                          <a:latin typeface="Times New Roman" panose="02020603050405020304" pitchFamily="18" charset="0"/>
                          <a:ea typeface="+mn-ea"/>
                          <a:cs typeface="Times New Roman" panose="02020603050405020304" pitchFamily="18" charset="0"/>
                        </a:rPr>
                        <a:t>Ризик конфліктів інтересів з партнерами.</a:t>
                      </a:r>
                      <a:endParaRPr lang="uk-UA" sz="1600" b="0" kern="1200" dirty="0" smtClean="0">
                        <a:solidFill>
                          <a:schemeClr val="dk1"/>
                        </a:solidFill>
                        <a:effectLst/>
                        <a:latin typeface="Times New Roman" panose="02020603050405020304" pitchFamily="18" charset="0"/>
                        <a:ea typeface="+mn-ea"/>
                        <a:cs typeface="Times New Roman" panose="02020603050405020304" pitchFamily="18" charset="0"/>
                      </a:endParaRPr>
                    </a:p>
                    <a:p>
                      <a:pPr algn="just"/>
                      <a:r>
                        <a:rPr lang="aa-ET" sz="1600" b="0" kern="1200" dirty="0" smtClean="0">
                          <a:solidFill>
                            <a:schemeClr val="dk1"/>
                          </a:solidFill>
                          <a:effectLst/>
                          <a:latin typeface="Times New Roman" panose="02020603050405020304" pitchFamily="18" charset="0"/>
                          <a:ea typeface="+mn-ea"/>
                          <a:cs typeface="Times New Roman" panose="02020603050405020304" pitchFamily="18" charset="0"/>
                        </a:rPr>
                        <a:t>Потреба в узгодженні дій та стратегій з іншими організаціями</a:t>
                      </a:r>
                      <a:endParaRPr lang="uk-UA" sz="1600" b="0" dirty="0">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5985629" y="620435"/>
            <a:ext cx="8145542" cy="891778"/>
          </a:xfrm>
          <a:prstGeom prst="rect">
            <a:avLst/>
          </a:prstGeom>
          <a:noFill/>
          <a:ln/>
        </p:spPr>
        <p:txBody>
          <a:bodyPr wrap="square" lIns="0" tIns="0" rIns="0" bIns="0" rtlCol="0" anchor="t"/>
          <a:lstStyle/>
          <a:p>
            <a:pPr marL="0" indent="0">
              <a:lnSpc>
                <a:spcPts val="3500"/>
              </a:lnSpc>
              <a:buNone/>
            </a:pPr>
            <a:r>
              <a:rPr lang="en-US" sz="2800" b="1" dirty="0">
                <a:solidFill>
                  <a:srgbClr val="151617"/>
                </a:solidFill>
                <a:latin typeface="Montserrat Black" pitchFamily="34" charset="0"/>
                <a:ea typeface="Montserrat Black" pitchFamily="34" charset="-122"/>
                <a:cs typeface="Montserrat Black" pitchFamily="34" charset="-120"/>
              </a:rPr>
              <a:t>Інноваційні стратегії побудови GR департаменту</a:t>
            </a:r>
            <a:endParaRPr lang="en-US" sz="2800" dirty="0"/>
          </a:p>
        </p:txBody>
      </p:sp>
      <p:pic>
        <p:nvPicPr>
          <p:cNvPr id="4" name="Image 1" descr="preencoded.png"/>
          <p:cNvPicPr>
            <a:picLocks noChangeAspect="1"/>
          </p:cNvPicPr>
          <p:nvPr/>
        </p:nvPicPr>
        <p:blipFill>
          <a:blip r:embed="rId4"/>
          <a:stretch>
            <a:fillRect/>
          </a:stretch>
        </p:blipFill>
        <p:spPr>
          <a:xfrm>
            <a:off x="5985629" y="1726168"/>
            <a:ext cx="356592" cy="356592"/>
          </a:xfrm>
          <a:prstGeom prst="rect">
            <a:avLst/>
          </a:prstGeom>
        </p:spPr>
      </p:pic>
      <p:sp>
        <p:nvSpPr>
          <p:cNvPr id="5" name="Text 1"/>
          <p:cNvSpPr/>
          <p:nvPr/>
        </p:nvSpPr>
        <p:spPr>
          <a:xfrm>
            <a:off x="6442829" y="1804571"/>
            <a:ext cx="4364117" cy="222885"/>
          </a:xfrm>
          <a:prstGeom prst="rect">
            <a:avLst/>
          </a:prstGeom>
          <a:noFill/>
          <a:ln/>
        </p:spPr>
        <p:txBody>
          <a:bodyPr wrap="none" lIns="0" tIns="0" rIns="0" bIns="0" rtlCol="0" anchor="t"/>
          <a:lstStyle/>
          <a:p>
            <a:pPr>
              <a:lnSpc>
                <a:spcPts val="1750"/>
              </a:lnSpc>
            </a:pPr>
            <a:r>
              <a:rPr lang="uk-UA" sz="1400" b="1" dirty="0" smtClean="0">
                <a:solidFill>
                  <a:srgbClr val="151617"/>
                </a:solidFill>
                <a:latin typeface="Montserrat Black" pitchFamily="34" charset="0"/>
                <a:ea typeface="Montserrat Black" pitchFamily="34" charset="-122"/>
                <a:cs typeface="Montserrat Black" pitchFamily="34" charset="-120"/>
              </a:rPr>
              <a:t>Інтегрована стратегія</a:t>
            </a:r>
            <a:endParaRPr lang="en-US" sz="1400" dirty="0"/>
          </a:p>
        </p:txBody>
      </p:sp>
      <p:sp>
        <p:nvSpPr>
          <p:cNvPr id="6" name="Text 2"/>
          <p:cNvSpPr/>
          <p:nvPr/>
        </p:nvSpPr>
        <p:spPr>
          <a:xfrm>
            <a:off x="5985629" y="2146994"/>
            <a:ext cx="8145542" cy="456248"/>
          </a:xfrm>
          <a:prstGeom prst="rect">
            <a:avLst/>
          </a:prstGeom>
          <a:noFill/>
          <a:ln/>
        </p:spPr>
        <p:txBody>
          <a:bodyPr wrap="square" lIns="0" tIns="0" rIns="0" bIns="0" rtlCol="0" anchor="t"/>
          <a:lstStyle/>
          <a:p>
            <a:pPr>
              <a:spcAft>
                <a:spcPts val="0"/>
              </a:spcAft>
            </a:pPr>
            <a:r>
              <a:rPr lang="aa-ET" sz="1300" b="1" dirty="0" smtClean="0">
                <a:effectLst/>
                <a:latin typeface="Times New Roman" panose="02020603050405020304" pitchFamily="18" charset="0"/>
                <a:ea typeface="Times New Roman" panose="02020603050405020304" pitchFamily="18" charset="0"/>
                <a:cs typeface="Times New Roman" panose="02020603050405020304" pitchFamily="18" charset="0"/>
              </a:rPr>
              <a:t>Опис:</a:t>
            </a:r>
            <a:r>
              <a:rPr lang="uk-UA" sz="1300" dirty="0">
                <a:latin typeface="Calibri" panose="020F0502020204030204" pitchFamily="34" charset="0"/>
                <a:ea typeface="Times New Roman" panose="02020603050405020304" pitchFamily="18" charset="0"/>
                <a:cs typeface="Times New Roman" panose="02020603050405020304" pitchFamily="18" charset="0"/>
              </a:rPr>
              <a:t> </a:t>
            </a:r>
            <a:r>
              <a:rPr lang="aa-ET"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Інтеграція GR-діяльності у загальну бізнес-стратегію корпорації, де GR не є окремою функцією, а частиною стратегічного управління.</a:t>
            </a:r>
            <a:endParaRPr lang="uk-UA" sz="13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aa-ET" sz="1300" b="1" dirty="0" smtClean="0">
                <a:effectLst/>
                <a:latin typeface="Times New Roman" panose="02020603050405020304" pitchFamily="18" charset="0"/>
                <a:ea typeface="Times New Roman" panose="02020603050405020304" pitchFamily="18" charset="0"/>
                <a:cs typeface="Times New Roman" panose="02020603050405020304" pitchFamily="18" charset="0"/>
              </a:rPr>
              <a:t>Переваги:</a:t>
            </a:r>
            <a:r>
              <a:rPr lang="uk-UA" sz="1300" dirty="0">
                <a:latin typeface="Calibri" panose="020F0502020204030204" pitchFamily="34" charset="0"/>
                <a:ea typeface="Times New Roman" panose="02020603050405020304" pitchFamily="18" charset="0"/>
                <a:cs typeface="Times New Roman" panose="02020603050405020304" pitchFamily="18" charset="0"/>
              </a:rPr>
              <a:t> </a:t>
            </a:r>
            <a:r>
              <a:rPr lang="aa-ET"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GR-стратегія тісно пов'язана з бізнес-цілями компанії.</a:t>
            </a:r>
            <a:r>
              <a:rPr lang="uk-UA" sz="1300" dirty="0">
                <a:latin typeface="Calibri" panose="020F0502020204030204" pitchFamily="34" charset="0"/>
                <a:ea typeface="Times New Roman" panose="02020603050405020304" pitchFamily="18" charset="0"/>
                <a:cs typeface="Times New Roman" panose="02020603050405020304" pitchFamily="18" charset="0"/>
              </a:rPr>
              <a:t> </a:t>
            </a:r>
            <a:r>
              <a:rPr lang="aa-ET"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Забезпечує синергію між бізнес-функціями і GR.</a:t>
            </a:r>
            <a:endParaRPr lang="uk-UA" sz="13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aa-ET" sz="1300" b="1" dirty="0" smtClean="0">
                <a:effectLst/>
                <a:latin typeface="Times New Roman" panose="02020603050405020304" pitchFamily="18" charset="0"/>
                <a:ea typeface="Times New Roman" panose="02020603050405020304" pitchFamily="18" charset="0"/>
                <a:cs typeface="Times New Roman" panose="02020603050405020304" pitchFamily="18" charset="0"/>
              </a:rPr>
              <a:t>Недоліки:</a:t>
            </a:r>
            <a:r>
              <a:rPr lang="uk-UA" sz="1300" dirty="0">
                <a:latin typeface="Calibri" panose="020F0502020204030204" pitchFamily="34" charset="0"/>
                <a:ea typeface="Times New Roman" panose="02020603050405020304" pitchFamily="18" charset="0"/>
                <a:cs typeface="Times New Roman" panose="02020603050405020304" pitchFamily="18" charset="0"/>
              </a:rPr>
              <a:t> </a:t>
            </a:r>
            <a:r>
              <a:rPr lang="aa-ET"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Висока складність у реалізації, потребує постійної координації між бізнес-підрозділами.</a:t>
            </a:r>
            <a:r>
              <a:rPr lang="uk-UA" sz="1300" dirty="0">
                <a:latin typeface="Calibri" panose="020F0502020204030204" pitchFamily="34" charset="0"/>
                <a:ea typeface="Times New Roman" panose="02020603050405020304" pitchFamily="18" charset="0"/>
                <a:cs typeface="Times New Roman" panose="02020603050405020304" pitchFamily="18" charset="0"/>
              </a:rPr>
              <a:t> </a:t>
            </a:r>
            <a:r>
              <a:rPr lang="aa-ET"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Можлива недостатня увага до специфічних GR-завдань через фокус на загальній бізнес-стратегії.</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2" descr="preencoded.png"/>
          <p:cNvPicPr>
            <a:picLocks noChangeAspect="1"/>
          </p:cNvPicPr>
          <p:nvPr/>
        </p:nvPicPr>
        <p:blipFill>
          <a:blip r:embed="rId5"/>
          <a:stretch>
            <a:fillRect/>
          </a:stretch>
        </p:blipFill>
        <p:spPr>
          <a:xfrm>
            <a:off x="5985629" y="3182362"/>
            <a:ext cx="356592" cy="356592"/>
          </a:xfrm>
          <a:prstGeom prst="rect">
            <a:avLst/>
          </a:prstGeom>
        </p:spPr>
      </p:pic>
      <p:sp>
        <p:nvSpPr>
          <p:cNvPr id="8" name="Text 3"/>
          <p:cNvSpPr/>
          <p:nvPr/>
        </p:nvSpPr>
        <p:spPr>
          <a:xfrm>
            <a:off x="6442829" y="3266472"/>
            <a:ext cx="5395912" cy="222885"/>
          </a:xfrm>
          <a:prstGeom prst="rect">
            <a:avLst/>
          </a:prstGeom>
          <a:noFill/>
          <a:ln/>
        </p:spPr>
        <p:txBody>
          <a:bodyPr wrap="none" lIns="0" tIns="0" rIns="0" bIns="0" rtlCol="0" anchor="t"/>
          <a:lstStyle/>
          <a:p>
            <a:pPr marL="0" indent="0" algn="l">
              <a:lnSpc>
                <a:spcPts val="1750"/>
              </a:lnSpc>
              <a:buNone/>
            </a:pPr>
            <a:r>
              <a:rPr lang="en-US" sz="1400" b="1" dirty="0">
                <a:solidFill>
                  <a:srgbClr val="151617"/>
                </a:solidFill>
                <a:latin typeface="Montserrat Black" pitchFamily="34" charset="0"/>
                <a:ea typeface="Montserrat Black" pitchFamily="34" charset="-122"/>
                <a:cs typeface="Montserrat Black" pitchFamily="34" charset="-120"/>
              </a:rPr>
              <a:t>Стратегія корпоративної соціальної відповідальності</a:t>
            </a:r>
            <a:endParaRPr lang="en-US" sz="1400" dirty="0"/>
          </a:p>
        </p:txBody>
      </p:sp>
      <p:sp>
        <p:nvSpPr>
          <p:cNvPr id="9" name="Text 4"/>
          <p:cNvSpPr/>
          <p:nvPr/>
        </p:nvSpPr>
        <p:spPr>
          <a:xfrm>
            <a:off x="5985629" y="3574843"/>
            <a:ext cx="8145542" cy="228124"/>
          </a:xfrm>
          <a:prstGeom prst="rect">
            <a:avLst/>
          </a:prstGeom>
          <a:noFill/>
          <a:ln/>
        </p:spPr>
        <p:txBody>
          <a:bodyPr wrap="none" lIns="0" tIns="0" rIns="0" bIns="0" rtlCol="0" anchor="t"/>
          <a:lstStyle/>
          <a:p>
            <a:pPr lvl="0" algn="just">
              <a:spcAft>
                <a:spcPts val="0"/>
              </a:spcAft>
              <a:buSzPts val="1000"/>
              <a:tabLst>
                <a:tab pos="457200" algn="l"/>
              </a:tabLst>
            </a:pPr>
            <a:r>
              <a:rPr lang="aa-ET"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Включення GR-діяльності в контекст корпоративної соціальної відповідальності (CSR) і сталого розвитку. </a:t>
            </a:r>
            <a:r>
              <a:rPr lang="uk-UA"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Вона </a:t>
            </a:r>
            <a:r>
              <a:rPr lang="aa-ET"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орієнтована </a:t>
            </a:r>
            <a:endParaRPr lang="uk-UA"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spcAft>
                <a:spcPts val="0"/>
              </a:spcAft>
              <a:buSzPts val="1000"/>
              <a:tabLst>
                <a:tab pos="457200" algn="l"/>
              </a:tabLst>
            </a:pPr>
            <a:r>
              <a:rPr lang="aa-ET"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на активне просування інтересів компанії через реалізацію соціально значущих проектів і ініціатив, які відповідають державним </a:t>
            </a:r>
            <a:endParaRPr lang="uk-UA"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spcAft>
                <a:spcPts val="0"/>
              </a:spcAft>
              <a:buSzPts val="1000"/>
              <a:tabLst>
                <a:tab pos="457200" algn="l"/>
              </a:tabLst>
            </a:pPr>
            <a:r>
              <a:rPr lang="aa-ET"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пріоритетам.</a:t>
            </a:r>
            <a:endParaRPr lang="uk-U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aa-ET"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Переваги:</a:t>
            </a:r>
            <a:r>
              <a:rPr lang="uk-UA" sz="1200" dirty="0">
                <a:latin typeface="Calibri" panose="020F0502020204030204" pitchFamily="34" charset="0"/>
                <a:ea typeface="Times New Roman" panose="02020603050405020304" pitchFamily="18" charset="0"/>
                <a:cs typeface="Times New Roman" panose="02020603050405020304" pitchFamily="18" charset="0"/>
              </a:rPr>
              <a:t> </a:t>
            </a:r>
            <a:r>
              <a:rPr lang="aa-ET"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Покращення репутації компанії та зміцнення відносин з державними органами через участь у соціальних проектах.</a:t>
            </a:r>
            <a:endParaRPr lang="uk-UA" sz="1200"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aa-ET"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Залучення додаткових партнерів і стейкхолдерів на основі спільних цінностей.</a:t>
            </a:r>
            <a:endParaRPr lang="uk-U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aa-ET"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Недоліки:</a:t>
            </a:r>
            <a:r>
              <a:rPr lang="uk-UA" sz="1200" dirty="0">
                <a:latin typeface="Calibri" panose="020F0502020204030204" pitchFamily="34" charset="0"/>
                <a:ea typeface="Times New Roman" panose="02020603050405020304" pitchFamily="18" charset="0"/>
                <a:cs typeface="Times New Roman" panose="02020603050405020304" pitchFamily="18" charset="0"/>
              </a:rPr>
              <a:t> </a:t>
            </a:r>
            <a:r>
              <a:rPr lang="aa-ET"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Може вимагати значних ресурсів для реалізації CSR-програм.</a:t>
            </a:r>
            <a:r>
              <a:rPr lang="uk-UA" sz="1200" dirty="0">
                <a:latin typeface="Calibri" panose="020F0502020204030204" pitchFamily="34" charset="0"/>
                <a:ea typeface="Times New Roman" panose="02020603050405020304" pitchFamily="18" charset="0"/>
                <a:cs typeface="Times New Roman" panose="02020603050405020304" pitchFamily="18" charset="0"/>
              </a:rPr>
              <a:t> </a:t>
            </a:r>
            <a:r>
              <a:rPr lang="aa-ET"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Необхідність постійного моніторингу і оцінк</a:t>
            </a:r>
            <a:r>
              <a:rPr lang="uk-UA"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и </a:t>
            </a:r>
          </a:p>
          <a:p>
            <a:pPr algn="just">
              <a:spcAft>
                <a:spcPts val="0"/>
              </a:spcAft>
            </a:pPr>
            <a:r>
              <a:rPr lang="aa-ET"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ефективності соціальних ініціатив.</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 3" descr="preencoded.png"/>
          <p:cNvPicPr>
            <a:picLocks noChangeAspect="1"/>
          </p:cNvPicPr>
          <p:nvPr/>
        </p:nvPicPr>
        <p:blipFill>
          <a:blip r:embed="rId6"/>
          <a:stretch>
            <a:fillRect/>
          </a:stretch>
        </p:blipFill>
        <p:spPr>
          <a:xfrm>
            <a:off x="5985629" y="4909193"/>
            <a:ext cx="356592" cy="356592"/>
          </a:xfrm>
          <a:prstGeom prst="rect">
            <a:avLst/>
          </a:prstGeom>
        </p:spPr>
      </p:pic>
      <p:sp>
        <p:nvSpPr>
          <p:cNvPr id="11" name="Text 5"/>
          <p:cNvSpPr/>
          <p:nvPr/>
        </p:nvSpPr>
        <p:spPr>
          <a:xfrm>
            <a:off x="6442829" y="4958860"/>
            <a:ext cx="4205883" cy="222885"/>
          </a:xfrm>
          <a:prstGeom prst="rect">
            <a:avLst/>
          </a:prstGeom>
          <a:noFill/>
          <a:ln/>
        </p:spPr>
        <p:txBody>
          <a:bodyPr wrap="none" lIns="0" tIns="0" rIns="0" bIns="0" rtlCol="0" anchor="t"/>
          <a:lstStyle/>
          <a:p>
            <a:pPr marL="0" indent="0" algn="l">
              <a:lnSpc>
                <a:spcPts val="1750"/>
              </a:lnSpc>
              <a:buNone/>
            </a:pPr>
            <a:r>
              <a:rPr lang="en-US" sz="1400" b="1" dirty="0">
                <a:solidFill>
                  <a:srgbClr val="151617"/>
                </a:solidFill>
                <a:latin typeface="Montserrat Black" pitchFamily="34" charset="0"/>
                <a:ea typeface="Montserrat Black" pitchFamily="34" charset="-122"/>
                <a:cs typeface="Montserrat Black" pitchFamily="34" charset="-120"/>
              </a:rPr>
              <a:t>Стратегія адаптації до регуляторних змін</a:t>
            </a:r>
            <a:endParaRPr lang="en-US" sz="1400" dirty="0"/>
          </a:p>
        </p:txBody>
      </p:sp>
      <p:sp>
        <p:nvSpPr>
          <p:cNvPr id="12" name="Text 6"/>
          <p:cNvSpPr/>
          <p:nvPr/>
        </p:nvSpPr>
        <p:spPr>
          <a:xfrm>
            <a:off x="5985629" y="5245609"/>
            <a:ext cx="8145542" cy="228124"/>
          </a:xfrm>
          <a:prstGeom prst="rect">
            <a:avLst/>
          </a:prstGeom>
          <a:noFill/>
          <a:ln/>
        </p:spPr>
        <p:txBody>
          <a:bodyPr wrap="none" lIns="0" tIns="0" rIns="0" bIns="0" rtlCol="0" anchor="t"/>
          <a:lstStyle/>
          <a:p>
            <a:pPr lvl="0" algn="just">
              <a:spcAft>
                <a:spcPts val="0"/>
              </a:spcAft>
              <a:buSzPts val="1000"/>
              <a:tabLst>
                <a:tab pos="457200" algn="l"/>
              </a:tabLst>
            </a:pPr>
            <a:r>
              <a:rPr lang="aa-ET"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Ця стратегія орієнтована на швидке реагування та адаптацію до постійних змін у законодавстві та регуляторному середовищі. </a:t>
            </a:r>
            <a:endParaRPr lang="uk-UA"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spcAft>
                <a:spcPts val="0"/>
              </a:spcAft>
              <a:buSzPts val="1000"/>
              <a:tabLst>
                <a:tab pos="457200" algn="l"/>
              </a:tabLst>
            </a:pPr>
            <a:r>
              <a:rPr lang="aa-ET"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Включає створення систем моніторингу та прогнозування, які дозволяють завчасно реагувати на зміни.</a:t>
            </a:r>
            <a:endParaRPr lang="uk-U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aa-ET"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Переваги:</a:t>
            </a:r>
            <a:r>
              <a:rPr lang="uk-UA" sz="1200" dirty="0">
                <a:latin typeface="Calibri" panose="020F0502020204030204" pitchFamily="34" charset="0"/>
                <a:ea typeface="Times New Roman" panose="02020603050405020304" pitchFamily="18" charset="0"/>
                <a:cs typeface="Times New Roman" panose="02020603050405020304" pitchFamily="18" charset="0"/>
              </a:rPr>
              <a:t> </a:t>
            </a:r>
            <a:r>
              <a:rPr lang="aa-ET"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Забезпечує готовність компанії до нових законодавчих вимог.</a:t>
            </a:r>
            <a:r>
              <a:rPr lang="uk-UA" sz="1200" dirty="0">
                <a:latin typeface="Calibri" panose="020F0502020204030204" pitchFamily="34" charset="0"/>
                <a:ea typeface="Times New Roman" panose="02020603050405020304" pitchFamily="18" charset="0"/>
                <a:cs typeface="Times New Roman" panose="02020603050405020304" pitchFamily="18" charset="0"/>
              </a:rPr>
              <a:t> </a:t>
            </a:r>
            <a:r>
              <a:rPr lang="aa-ET"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Знижує ризик неочікуваних санкцій або регуляторних </a:t>
            </a:r>
            <a:endParaRPr lang="uk-UA"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aa-ET"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проблем.</a:t>
            </a:r>
            <a:endParaRPr lang="uk-U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aa-ET"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Недоліки:</a:t>
            </a:r>
            <a:r>
              <a:rPr lang="uk-UA" sz="1200" dirty="0">
                <a:latin typeface="Calibri" panose="020F0502020204030204" pitchFamily="34" charset="0"/>
                <a:ea typeface="Times New Roman" panose="02020603050405020304" pitchFamily="18" charset="0"/>
                <a:cs typeface="Times New Roman" panose="02020603050405020304" pitchFamily="18" charset="0"/>
              </a:rPr>
              <a:t> </a:t>
            </a:r>
            <a:r>
              <a:rPr lang="aa-ET"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Вимагає постійного оновлення інформаційних систем і підготовки персоналу.</a:t>
            </a:r>
            <a:r>
              <a:rPr lang="uk-UA" sz="1200" dirty="0">
                <a:latin typeface="Calibri" panose="020F0502020204030204" pitchFamily="34" charset="0"/>
                <a:ea typeface="Times New Roman" panose="02020603050405020304" pitchFamily="18" charset="0"/>
                <a:cs typeface="Times New Roman" panose="02020603050405020304" pitchFamily="18" charset="0"/>
              </a:rPr>
              <a:t> </a:t>
            </a:r>
            <a:r>
              <a:rPr lang="aa-ET" sz="1200" dirty="0" smtClean="0">
                <a:effectLst/>
                <a:latin typeface="Times New Roman" panose="02020603050405020304" pitchFamily="18" charset="0"/>
                <a:ea typeface="Times New Roman" panose="02020603050405020304" pitchFamily="18" charset="0"/>
              </a:rPr>
              <a:t>Можлива складність у прогнозуванні </a:t>
            </a:r>
            <a:endParaRPr lang="uk-UA" sz="1200" dirty="0" smtClean="0">
              <a:effectLst/>
              <a:latin typeface="Times New Roman" panose="02020603050405020304" pitchFamily="18" charset="0"/>
              <a:ea typeface="Times New Roman" panose="02020603050405020304" pitchFamily="18" charset="0"/>
            </a:endParaRPr>
          </a:p>
          <a:p>
            <a:pPr algn="just">
              <a:spcAft>
                <a:spcPts val="0"/>
              </a:spcAft>
            </a:pPr>
            <a:r>
              <a:rPr lang="aa-ET" sz="1200" dirty="0" smtClean="0">
                <a:effectLst/>
                <a:latin typeface="Times New Roman" panose="02020603050405020304" pitchFamily="18" charset="0"/>
                <a:ea typeface="Times New Roman" panose="02020603050405020304" pitchFamily="18" charset="0"/>
              </a:rPr>
              <a:t>довгострокових змін</a:t>
            </a:r>
            <a:endParaRPr lang="en-US" sz="1200" dirty="0"/>
          </a:p>
        </p:txBody>
      </p:sp>
      <p:pic>
        <p:nvPicPr>
          <p:cNvPr id="13" name="Image 4" descr="preencoded.png"/>
          <p:cNvPicPr>
            <a:picLocks noChangeAspect="1"/>
          </p:cNvPicPr>
          <p:nvPr/>
        </p:nvPicPr>
        <p:blipFill>
          <a:blip r:embed="rId7"/>
          <a:stretch>
            <a:fillRect/>
          </a:stretch>
        </p:blipFill>
        <p:spPr>
          <a:xfrm>
            <a:off x="5985629" y="6345198"/>
            <a:ext cx="356592" cy="356592"/>
          </a:xfrm>
          <a:prstGeom prst="rect">
            <a:avLst/>
          </a:prstGeom>
        </p:spPr>
      </p:pic>
      <p:sp>
        <p:nvSpPr>
          <p:cNvPr id="14" name="Text 7"/>
          <p:cNvSpPr/>
          <p:nvPr/>
        </p:nvSpPr>
        <p:spPr>
          <a:xfrm>
            <a:off x="6442829" y="6401502"/>
            <a:ext cx="4163616" cy="222885"/>
          </a:xfrm>
          <a:prstGeom prst="rect">
            <a:avLst/>
          </a:prstGeom>
          <a:noFill/>
          <a:ln/>
        </p:spPr>
        <p:txBody>
          <a:bodyPr wrap="none" lIns="0" tIns="0" rIns="0" bIns="0" rtlCol="0" anchor="t"/>
          <a:lstStyle/>
          <a:p>
            <a:pPr marL="0" indent="0" algn="l">
              <a:lnSpc>
                <a:spcPts val="1750"/>
              </a:lnSpc>
              <a:buNone/>
            </a:pPr>
            <a:r>
              <a:rPr lang="en-US" sz="1400" b="1" dirty="0">
                <a:solidFill>
                  <a:srgbClr val="151617"/>
                </a:solidFill>
                <a:latin typeface="Montserrat Black" pitchFamily="34" charset="0"/>
                <a:ea typeface="Montserrat Black" pitchFamily="34" charset="-122"/>
                <a:cs typeface="Montserrat Black" pitchFamily="34" charset="-120"/>
              </a:rPr>
              <a:t>Стратегія міжнародного співробітництва</a:t>
            </a:r>
            <a:endParaRPr lang="en-US" sz="1400" dirty="0"/>
          </a:p>
        </p:txBody>
      </p:sp>
      <p:sp>
        <p:nvSpPr>
          <p:cNvPr id="15" name="Text 8"/>
          <p:cNvSpPr/>
          <p:nvPr/>
        </p:nvSpPr>
        <p:spPr>
          <a:xfrm>
            <a:off x="5985629" y="6708427"/>
            <a:ext cx="8145542" cy="456248"/>
          </a:xfrm>
          <a:prstGeom prst="rect">
            <a:avLst/>
          </a:prstGeom>
          <a:noFill/>
          <a:ln/>
        </p:spPr>
        <p:txBody>
          <a:bodyPr wrap="square" lIns="0" tIns="0" rIns="0" bIns="0" rtlCol="0" anchor="t"/>
          <a:lstStyle/>
          <a:p>
            <a:pPr lvl="0" algn="just"/>
            <a:r>
              <a:rPr lang="aa-ET" sz="1200" dirty="0">
                <a:latin typeface="Times New Roman" panose="02020603050405020304" pitchFamily="18" charset="0"/>
                <a:cs typeface="Times New Roman" panose="02020603050405020304" pitchFamily="18" charset="0"/>
              </a:rPr>
              <a:t>Орієнтація на взаємодію з міжнародними організаціями, іншими державами та глобальними інституціями для просування інтересів компанії на глобальному рівні.</a:t>
            </a:r>
            <a:endParaRPr lang="uk-UA" sz="1200" dirty="0">
              <a:latin typeface="Times New Roman" panose="02020603050405020304" pitchFamily="18" charset="0"/>
              <a:cs typeface="Times New Roman" panose="02020603050405020304" pitchFamily="18" charset="0"/>
            </a:endParaRPr>
          </a:p>
          <a:p>
            <a:pPr algn="just"/>
            <a:r>
              <a:rPr lang="aa-ET" sz="1200" b="1" dirty="0" smtClean="0">
                <a:latin typeface="Times New Roman" panose="02020603050405020304" pitchFamily="18" charset="0"/>
                <a:cs typeface="Times New Roman" panose="02020603050405020304" pitchFamily="18" charset="0"/>
              </a:rPr>
              <a:t>Переваги:</a:t>
            </a:r>
            <a:r>
              <a:rPr lang="uk-UA" sz="1200" dirty="0" smtClean="0">
                <a:latin typeface="Times New Roman" panose="02020603050405020304" pitchFamily="18" charset="0"/>
                <a:cs typeface="Times New Roman" panose="02020603050405020304" pitchFamily="18" charset="0"/>
              </a:rPr>
              <a:t> </a:t>
            </a:r>
            <a:r>
              <a:rPr lang="aa-ET" sz="1200" dirty="0" smtClean="0">
                <a:latin typeface="Times New Roman" panose="02020603050405020304" pitchFamily="18" charset="0"/>
                <a:cs typeface="Times New Roman" panose="02020603050405020304" pitchFamily="18" charset="0"/>
              </a:rPr>
              <a:t>Можливість </a:t>
            </a:r>
            <a:r>
              <a:rPr lang="aa-ET" sz="1200" dirty="0">
                <a:latin typeface="Times New Roman" panose="02020603050405020304" pitchFamily="18" charset="0"/>
                <a:cs typeface="Times New Roman" panose="02020603050405020304" pitchFamily="18" charset="0"/>
              </a:rPr>
              <a:t>впливу на глобальні регуляторні </a:t>
            </a:r>
            <a:r>
              <a:rPr lang="aa-ET" sz="1200" dirty="0" smtClean="0">
                <a:latin typeface="Times New Roman" panose="02020603050405020304" pitchFamily="18" charset="0"/>
                <a:cs typeface="Times New Roman" panose="02020603050405020304" pitchFamily="18" charset="0"/>
              </a:rPr>
              <a:t>рішення.</a:t>
            </a:r>
            <a:r>
              <a:rPr lang="uk-UA" sz="1200" dirty="0" smtClean="0">
                <a:latin typeface="Times New Roman" panose="02020603050405020304" pitchFamily="18" charset="0"/>
                <a:cs typeface="Times New Roman" panose="02020603050405020304" pitchFamily="18" charset="0"/>
              </a:rPr>
              <a:t> </a:t>
            </a:r>
            <a:r>
              <a:rPr lang="aa-ET" sz="1200" dirty="0" smtClean="0">
                <a:latin typeface="Times New Roman" panose="02020603050405020304" pitchFamily="18" charset="0"/>
                <a:cs typeface="Times New Roman" panose="02020603050405020304" pitchFamily="18" charset="0"/>
              </a:rPr>
              <a:t>Розширення </a:t>
            </a:r>
            <a:r>
              <a:rPr lang="aa-ET" sz="1200" dirty="0">
                <a:latin typeface="Times New Roman" panose="02020603050405020304" pitchFamily="18" charset="0"/>
                <a:cs typeface="Times New Roman" panose="02020603050405020304" pitchFamily="18" charset="0"/>
              </a:rPr>
              <a:t>ринків збуту та зміцнення міжнародної репутації.</a:t>
            </a:r>
            <a:endParaRPr lang="uk-UA" sz="1200" dirty="0">
              <a:latin typeface="Times New Roman" panose="02020603050405020304" pitchFamily="18" charset="0"/>
              <a:cs typeface="Times New Roman" panose="02020603050405020304" pitchFamily="18" charset="0"/>
            </a:endParaRPr>
          </a:p>
          <a:p>
            <a:pPr algn="just"/>
            <a:r>
              <a:rPr lang="aa-ET" sz="1200" b="1" dirty="0" smtClean="0">
                <a:latin typeface="Times New Roman" panose="02020603050405020304" pitchFamily="18" charset="0"/>
                <a:cs typeface="Times New Roman" panose="02020603050405020304" pitchFamily="18" charset="0"/>
              </a:rPr>
              <a:t>Недоліки:</a:t>
            </a:r>
            <a:r>
              <a:rPr lang="uk-UA" sz="1200" dirty="0" smtClean="0">
                <a:latin typeface="Times New Roman" panose="02020603050405020304" pitchFamily="18" charset="0"/>
                <a:cs typeface="Times New Roman" panose="02020603050405020304" pitchFamily="18" charset="0"/>
              </a:rPr>
              <a:t> </a:t>
            </a:r>
            <a:r>
              <a:rPr lang="aa-ET" sz="1200" dirty="0" smtClean="0">
                <a:latin typeface="Times New Roman" panose="02020603050405020304" pitchFamily="18" charset="0"/>
                <a:cs typeface="Times New Roman" panose="02020603050405020304" pitchFamily="18" charset="0"/>
              </a:rPr>
              <a:t>Складність </a:t>
            </a:r>
            <a:r>
              <a:rPr lang="aa-ET" sz="1200" dirty="0">
                <a:latin typeface="Times New Roman" panose="02020603050405020304" pitchFamily="18" charset="0"/>
                <a:cs typeface="Times New Roman" panose="02020603050405020304" pitchFamily="18" charset="0"/>
              </a:rPr>
              <a:t>у координації міжнародної </a:t>
            </a:r>
            <a:r>
              <a:rPr lang="aa-ET" sz="1200" dirty="0" smtClean="0">
                <a:latin typeface="Times New Roman" panose="02020603050405020304" pitchFamily="18" charset="0"/>
                <a:cs typeface="Times New Roman" panose="02020603050405020304" pitchFamily="18" charset="0"/>
              </a:rPr>
              <a:t>діяльності.</a:t>
            </a:r>
            <a:r>
              <a:rPr lang="uk-UA" sz="1200" dirty="0" smtClean="0">
                <a:latin typeface="Times New Roman" panose="02020603050405020304" pitchFamily="18" charset="0"/>
                <a:cs typeface="Times New Roman" panose="02020603050405020304" pitchFamily="18" charset="0"/>
              </a:rPr>
              <a:t> </a:t>
            </a:r>
            <a:r>
              <a:rPr lang="aa-ET" sz="1200" dirty="0" smtClean="0">
                <a:latin typeface="Times New Roman" panose="02020603050405020304" pitchFamily="18" charset="0"/>
                <a:cs typeface="Times New Roman" panose="02020603050405020304" pitchFamily="18" charset="0"/>
              </a:rPr>
              <a:t>Необхідність </a:t>
            </a:r>
            <a:r>
              <a:rPr lang="aa-ET" sz="1200" dirty="0">
                <a:latin typeface="Times New Roman" panose="02020603050405020304" pitchFamily="18" charset="0"/>
                <a:cs typeface="Times New Roman" panose="02020603050405020304" pitchFamily="18" charset="0"/>
              </a:rPr>
              <a:t>дотримання різних юрисдикційних вимог та стандартів.</a:t>
            </a:r>
            <a:endParaRPr lang="uk-UA" sz="1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3325" y="460274"/>
            <a:ext cx="7315200" cy="3416320"/>
          </a:xfrm>
          <a:prstGeom prst="rect">
            <a:avLst/>
          </a:prstGeom>
        </p:spPr>
        <p:txBody>
          <a:bodyPr>
            <a:spAutoFit/>
          </a:bodyPr>
          <a:lstStyle/>
          <a:p>
            <a:pPr>
              <a:spcAft>
                <a:spcPts val="0"/>
              </a:spcAft>
            </a:pPr>
            <a:r>
              <a:rPr lang="aa-ET" b="1" u="sng" dirty="0" smtClean="0">
                <a:effectLst/>
                <a:latin typeface="Times New Roman" panose="02020603050405020304" pitchFamily="18" charset="0"/>
                <a:ea typeface="Times New Roman" panose="02020603050405020304" pitchFamily="18" charset="0"/>
                <a:cs typeface="Times New Roman" panose="02020603050405020304" pitchFamily="18" charset="0"/>
              </a:rPr>
              <a:t>Стратегія постійного навчання та розвитку</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aa-ET" b="1" dirty="0" smtClean="0">
                <a:effectLst/>
                <a:latin typeface="Times New Roman" panose="02020603050405020304" pitchFamily="18" charset="0"/>
                <a:ea typeface="Times New Roman" panose="02020603050405020304" pitchFamily="18" charset="0"/>
                <a:cs typeface="Times New Roman" panose="02020603050405020304" pitchFamily="18" charset="0"/>
              </a:rPr>
              <a:t>Опис:</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aa-ET" dirty="0" smtClean="0">
                <a:effectLst/>
                <a:latin typeface="Times New Roman" panose="02020603050405020304" pitchFamily="18" charset="0"/>
                <a:ea typeface="Times New Roman" panose="02020603050405020304" pitchFamily="18" charset="0"/>
                <a:cs typeface="Times New Roman" panose="02020603050405020304" pitchFamily="18" charset="0"/>
              </a:rPr>
              <a:t>Акцент на постійному навчанні та підвищенні кваліфікації GR-спеціалістів, а також на впровадженні найкращих світових практик у діяльність департаменту.</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aa-ET" b="1" dirty="0" smtClean="0">
                <a:effectLst/>
                <a:latin typeface="Times New Roman" panose="02020603050405020304" pitchFamily="18" charset="0"/>
                <a:ea typeface="Times New Roman" panose="02020603050405020304" pitchFamily="18" charset="0"/>
                <a:cs typeface="Times New Roman" panose="02020603050405020304" pitchFamily="18" charset="0"/>
              </a:rPr>
              <a:t>Переваги:</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aa-ET" dirty="0" smtClean="0">
                <a:effectLst/>
                <a:latin typeface="Times New Roman" panose="02020603050405020304" pitchFamily="18" charset="0"/>
                <a:ea typeface="Times New Roman" panose="02020603050405020304" pitchFamily="18" charset="0"/>
                <a:cs typeface="Times New Roman" panose="02020603050405020304" pitchFamily="18" charset="0"/>
              </a:rPr>
              <a:t>Постійне підвищення компетентності та ефективності команди.</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aa-ET" dirty="0" smtClean="0">
                <a:effectLst/>
                <a:latin typeface="Times New Roman" panose="02020603050405020304" pitchFamily="18" charset="0"/>
                <a:ea typeface="Times New Roman" panose="02020603050405020304" pitchFamily="18" charset="0"/>
                <a:cs typeface="Times New Roman" panose="02020603050405020304" pitchFamily="18" charset="0"/>
              </a:rPr>
              <a:t>Адаптація до нових викликів і змін у регуляторному середовищі.</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aa-ET" b="1" dirty="0" smtClean="0">
                <a:effectLst/>
                <a:latin typeface="Times New Roman" panose="02020603050405020304" pitchFamily="18" charset="0"/>
                <a:ea typeface="Times New Roman" panose="02020603050405020304" pitchFamily="18" charset="0"/>
                <a:cs typeface="Times New Roman" panose="02020603050405020304" pitchFamily="18" charset="0"/>
              </a:rPr>
              <a:t>Недоліки:</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aa-ET" dirty="0" smtClean="0">
                <a:effectLst/>
                <a:latin typeface="Times New Roman" panose="02020603050405020304" pitchFamily="18" charset="0"/>
                <a:ea typeface="Times New Roman" panose="02020603050405020304" pitchFamily="18" charset="0"/>
                <a:cs typeface="Times New Roman" panose="02020603050405020304" pitchFamily="18" charset="0"/>
              </a:rPr>
              <a:t>Вимагає постійних інвестицій у навчання та розвиток.</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aa-ET" dirty="0" smtClean="0">
                <a:effectLst/>
                <a:latin typeface="Times New Roman" panose="02020603050405020304" pitchFamily="18" charset="0"/>
                <a:ea typeface="Times New Roman" panose="02020603050405020304" pitchFamily="18" charset="0"/>
                <a:cs typeface="Times New Roman" panose="02020603050405020304" pitchFamily="18" charset="0"/>
              </a:rPr>
              <a:t>Необхідність утримання талановитих фахівців у довгостроковій перспективі.</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7798525" y="476411"/>
            <a:ext cx="6400801" cy="4247317"/>
          </a:xfrm>
          <a:prstGeom prst="rect">
            <a:avLst/>
          </a:prstGeom>
        </p:spPr>
        <p:txBody>
          <a:bodyPr wrap="square">
            <a:spAutoFit/>
          </a:bodyPr>
          <a:lstStyle/>
          <a:p>
            <a:pPr>
              <a:spcAft>
                <a:spcPts val="0"/>
              </a:spcAft>
            </a:pPr>
            <a:r>
              <a:rPr lang="aa-ET" b="1" u="sng" dirty="0" smtClean="0">
                <a:effectLst/>
                <a:latin typeface="Times New Roman" panose="02020603050405020304" pitchFamily="18" charset="0"/>
                <a:ea typeface="Times New Roman" panose="02020603050405020304" pitchFamily="18" charset="0"/>
                <a:cs typeface="Times New Roman" panose="02020603050405020304" pitchFamily="18" charset="0"/>
              </a:rPr>
              <a:t>Стратегія залучення зовнішніх експертів і консалтингу</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aa-ET" b="1" dirty="0" smtClean="0">
                <a:effectLst/>
                <a:latin typeface="Times New Roman" panose="02020603050405020304" pitchFamily="18" charset="0"/>
                <a:ea typeface="Times New Roman" panose="02020603050405020304" pitchFamily="18" charset="0"/>
                <a:cs typeface="Times New Roman" panose="02020603050405020304" pitchFamily="18" charset="0"/>
              </a:rPr>
              <a:t>Опис:</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aa-ET" dirty="0" smtClean="0">
                <a:effectLst/>
                <a:latin typeface="Times New Roman" panose="02020603050405020304" pitchFamily="18" charset="0"/>
                <a:ea typeface="Times New Roman" panose="02020603050405020304" pitchFamily="18" charset="0"/>
                <a:cs typeface="Times New Roman" panose="02020603050405020304" pitchFamily="18" charset="0"/>
              </a:rPr>
              <a:t>Включення у GR-діяльність зовнішніх консультантів та експертів для посилення внутрішньої експертизи компанії. Це може включати юридичні консультації, аналітику, стратегічне планування і т.д.</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aa-ET" b="1" dirty="0" smtClean="0">
                <a:effectLst/>
                <a:latin typeface="Times New Roman" panose="02020603050405020304" pitchFamily="18" charset="0"/>
                <a:ea typeface="Times New Roman" panose="02020603050405020304" pitchFamily="18" charset="0"/>
                <a:cs typeface="Times New Roman" panose="02020603050405020304" pitchFamily="18" charset="0"/>
              </a:rPr>
              <a:t>Переваги:</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aa-ET" dirty="0" smtClean="0">
                <a:effectLst/>
                <a:latin typeface="Times New Roman" panose="02020603050405020304" pitchFamily="18" charset="0"/>
                <a:ea typeface="Times New Roman" panose="02020603050405020304" pitchFamily="18" charset="0"/>
                <a:cs typeface="Times New Roman" panose="02020603050405020304" pitchFamily="18" charset="0"/>
              </a:rPr>
              <a:t>Доступ до висококваліфікованих спеціалістів з різних галузей.</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aa-ET" dirty="0" smtClean="0">
                <a:effectLst/>
                <a:latin typeface="Times New Roman" panose="02020603050405020304" pitchFamily="18" charset="0"/>
                <a:ea typeface="Times New Roman" panose="02020603050405020304" pitchFamily="18" charset="0"/>
                <a:cs typeface="Times New Roman" panose="02020603050405020304" pitchFamily="18" charset="0"/>
              </a:rPr>
              <a:t>Можливість отримання неупереджених оцінок і порад ззовні.</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aa-ET" b="1" dirty="0" smtClean="0">
                <a:effectLst/>
                <a:latin typeface="Times New Roman" panose="02020603050405020304" pitchFamily="18" charset="0"/>
                <a:ea typeface="Times New Roman" panose="02020603050405020304" pitchFamily="18" charset="0"/>
                <a:cs typeface="Times New Roman" panose="02020603050405020304" pitchFamily="18" charset="0"/>
              </a:rPr>
              <a:t>Недоліки:</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aa-ET" dirty="0" smtClean="0">
                <a:effectLst/>
                <a:latin typeface="Times New Roman" panose="02020603050405020304" pitchFamily="18" charset="0"/>
                <a:ea typeface="Times New Roman" panose="02020603050405020304" pitchFamily="18" charset="0"/>
                <a:cs typeface="Times New Roman" panose="02020603050405020304" pitchFamily="18" charset="0"/>
              </a:rPr>
              <a:t>Можливе виникнення конфлікту інтересів між внутрішніми та зовнішніми підрозділами.</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aa-ET" dirty="0" smtClean="0">
                <a:effectLst/>
                <a:latin typeface="Times New Roman" panose="02020603050405020304" pitchFamily="18" charset="0"/>
                <a:ea typeface="Times New Roman" panose="02020603050405020304" pitchFamily="18" charset="0"/>
                <a:cs typeface="Times New Roman" panose="02020603050405020304" pitchFamily="18" charset="0"/>
              </a:rPr>
              <a:t>Вартість послуг консультантів може бути високою.</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958486" y="4114800"/>
            <a:ext cx="4893674" cy="3613514"/>
          </a:xfrm>
          <a:prstGeom prst="rect">
            <a:avLst/>
          </a:prstGeom>
        </p:spPr>
      </p:pic>
      <p:pic>
        <p:nvPicPr>
          <p:cNvPr id="6" name="Рисунок 5"/>
          <p:cNvPicPr>
            <a:picLocks noChangeAspect="1"/>
          </p:cNvPicPr>
          <p:nvPr/>
        </p:nvPicPr>
        <p:blipFill>
          <a:blip r:embed="rId4"/>
          <a:stretch>
            <a:fillRect/>
          </a:stretch>
        </p:blipFill>
        <p:spPr>
          <a:xfrm>
            <a:off x="6326504" y="4739865"/>
            <a:ext cx="7872822" cy="2988449"/>
          </a:xfrm>
          <a:prstGeom prst="rect">
            <a:avLst/>
          </a:prstGeom>
        </p:spPr>
      </p:pic>
    </p:spTree>
    <p:extLst>
      <p:ext uri="{BB962C8B-B14F-4D97-AF65-F5344CB8AC3E}">
        <p14:creationId xmlns:p14="http://schemas.microsoft.com/office/powerpoint/2010/main" val="3704169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5159708" y="266939"/>
            <a:ext cx="9732067" cy="1088469"/>
          </a:xfrm>
          <a:prstGeom prst="rect">
            <a:avLst/>
          </a:prstGeom>
          <a:noFill/>
          <a:ln/>
        </p:spPr>
        <p:txBody>
          <a:bodyPr wrap="square" lIns="0" tIns="0" rIns="0" bIns="0" rtlCol="0" anchor="t"/>
          <a:lstStyle/>
          <a:p>
            <a:pPr marL="0" indent="0" algn="ctr">
              <a:lnSpc>
                <a:spcPts val="4250"/>
              </a:lnSpc>
              <a:buNone/>
            </a:pPr>
            <a:r>
              <a:rPr lang="en-US" sz="3600" b="1" dirty="0">
                <a:solidFill>
                  <a:srgbClr val="151617"/>
                </a:solidFill>
                <a:latin typeface="Times New Roman" panose="02020603050405020304" pitchFamily="18" charset="0"/>
                <a:ea typeface="Montserrat Black" pitchFamily="34" charset="-122"/>
                <a:cs typeface="Times New Roman" panose="02020603050405020304" pitchFamily="18" charset="0"/>
              </a:rPr>
              <a:t>Основні компоненти GR-менеджменту</a:t>
            </a:r>
            <a:endParaRPr lang="en-US" sz="3600" dirty="0">
              <a:latin typeface="Times New Roman" panose="02020603050405020304" pitchFamily="18" charset="0"/>
              <a:cs typeface="Times New Roman" panose="02020603050405020304" pitchFamily="18" charset="0"/>
            </a:endParaRPr>
          </a:p>
        </p:txBody>
      </p:sp>
      <p:sp>
        <p:nvSpPr>
          <p:cNvPr id="4" name="Shape 1"/>
          <p:cNvSpPr/>
          <p:nvPr/>
        </p:nvSpPr>
        <p:spPr>
          <a:xfrm>
            <a:off x="6345674" y="1964888"/>
            <a:ext cx="22860" cy="5649516"/>
          </a:xfrm>
          <a:prstGeom prst="roundRect">
            <a:avLst>
              <a:gd name="adj" fmla="val 40000"/>
            </a:avLst>
          </a:prstGeom>
          <a:solidFill>
            <a:srgbClr val="000000">
              <a:alpha val="8000"/>
            </a:srgbClr>
          </a:solidFill>
          <a:ln/>
        </p:spPr>
      </p:sp>
      <p:sp>
        <p:nvSpPr>
          <p:cNvPr id="5" name="Shape 2"/>
          <p:cNvSpPr/>
          <p:nvPr/>
        </p:nvSpPr>
        <p:spPr>
          <a:xfrm>
            <a:off x="6530161" y="2345174"/>
            <a:ext cx="609481" cy="22860"/>
          </a:xfrm>
          <a:prstGeom prst="roundRect">
            <a:avLst>
              <a:gd name="adj" fmla="val 40000"/>
            </a:avLst>
          </a:prstGeom>
          <a:solidFill>
            <a:srgbClr val="151617"/>
          </a:solidFill>
          <a:ln/>
        </p:spPr>
      </p:sp>
      <p:sp>
        <p:nvSpPr>
          <p:cNvPr id="6" name="Shape 3"/>
          <p:cNvSpPr/>
          <p:nvPr/>
        </p:nvSpPr>
        <p:spPr>
          <a:xfrm>
            <a:off x="6161187" y="2160746"/>
            <a:ext cx="391835" cy="391835"/>
          </a:xfrm>
          <a:prstGeom prst="roundRect">
            <a:avLst>
              <a:gd name="adj" fmla="val 2334"/>
            </a:avLst>
          </a:prstGeom>
          <a:solidFill>
            <a:srgbClr val="F8ECE4"/>
          </a:solidFill>
          <a:ln w="7620">
            <a:solidFill>
              <a:srgbClr val="151617"/>
            </a:solidFill>
            <a:prstDash val="solid"/>
          </a:ln>
          <a:effectLst>
            <a:outerShdw dist="15240" dir="2700000" algn="bl" rotWithShape="0">
              <a:srgbClr val="151617">
                <a:alpha val="100000"/>
              </a:srgbClr>
            </a:outerShdw>
          </a:effectLst>
        </p:spPr>
      </p:sp>
      <p:sp>
        <p:nvSpPr>
          <p:cNvPr id="7" name="Text 4"/>
          <p:cNvSpPr/>
          <p:nvPr/>
        </p:nvSpPr>
        <p:spPr>
          <a:xfrm>
            <a:off x="6302514" y="2225993"/>
            <a:ext cx="109180" cy="261223"/>
          </a:xfrm>
          <a:prstGeom prst="rect">
            <a:avLst/>
          </a:prstGeom>
          <a:noFill/>
          <a:ln/>
        </p:spPr>
        <p:txBody>
          <a:bodyPr wrap="none" lIns="0" tIns="0" rIns="0" bIns="0" rtlCol="0" anchor="t"/>
          <a:lstStyle/>
          <a:p>
            <a:pPr marL="0" indent="0" algn="ctr">
              <a:lnSpc>
                <a:spcPts val="2050"/>
              </a:lnSpc>
              <a:buNone/>
            </a:pPr>
            <a:r>
              <a:rPr lang="en-US" sz="2400" b="1" dirty="0">
                <a:solidFill>
                  <a:srgbClr val="151617"/>
                </a:solidFill>
                <a:latin typeface="Times New Roman" panose="02020603050405020304" pitchFamily="18" charset="0"/>
                <a:ea typeface="Montserrat Black" pitchFamily="34" charset="-122"/>
                <a:cs typeface="Times New Roman" panose="02020603050405020304" pitchFamily="18" charset="0"/>
              </a:rPr>
              <a:t>1</a:t>
            </a:r>
            <a:endParaRPr lang="en-US" sz="2400" dirty="0">
              <a:latin typeface="Times New Roman" panose="02020603050405020304" pitchFamily="18" charset="0"/>
              <a:cs typeface="Times New Roman" panose="02020603050405020304" pitchFamily="18" charset="0"/>
            </a:endParaRPr>
          </a:p>
        </p:txBody>
      </p:sp>
      <p:sp>
        <p:nvSpPr>
          <p:cNvPr id="8" name="Text 5"/>
          <p:cNvSpPr/>
          <p:nvPr/>
        </p:nvSpPr>
        <p:spPr>
          <a:xfrm>
            <a:off x="7314843" y="2138958"/>
            <a:ext cx="6205180" cy="272058"/>
          </a:xfrm>
          <a:prstGeom prst="rect">
            <a:avLst/>
          </a:prstGeom>
          <a:noFill/>
          <a:ln/>
        </p:spPr>
        <p:txBody>
          <a:bodyPr wrap="none" lIns="0" tIns="0" rIns="0" bIns="0" rtlCol="0" anchor="t"/>
          <a:lstStyle/>
          <a:p>
            <a:pPr marL="0" indent="0" algn="l">
              <a:lnSpc>
                <a:spcPts val="2100"/>
              </a:lnSpc>
              <a:buNone/>
            </a:pPr>
            <a:r>
              <a:rPr lang="en-US" b="1" dirty="0">
                <a:solidFill>
                  <a:srgbClr val="151617"/>
                </a:solidFill>
                <a:latin typeface="Times New Roman" panose="02020603050405020304" pitchFamily="18" charset="0"/>
                <a:ea typeface="Montserrat Black" pitchFamily="34" charset="-122"/>
                <a:cs typeface="Times New Roman" panose="02020603050405020304" pitchFamily="18" charset="0"/>
              </a:rPr>
              <a:t>Аналіз політичного та регуляторного середовища</a:t>
            </a:r>
            <a:endParaRPr lang="en-US" dirty="0">
              <a:latin typeface="Times New Roman" panose="02020603050405020304" pitchFamily="18" charset="0"/>
              <a:cs typeface="Times New Roman" panose="02020603050405020304" pitchFamily="18" charset="0"/>
            </a:endParaRPr>
          </a:p>
        </p:txBody>
      </p:sp>
      <p:sp>
        <p:nvSpPr>
          <p:cNvPr id="9" name="Text 6"/>
          <p:cNvSpPr/>
          <p:nvPr/>
        </p:nvSpPr>
        <p:spPr>
          <a:xfrm>
            <a:off x="7314843" y="2515433"/>
            <a:ext cx="6706076" cy="557213"/>
          </a:xfrm>
          <a:prstGeom prst="rect">
            <a:avLst/>
          </a:prstGeom>
          <a:noFill/>
          <a:ln/>
        </p:spPr>
        <p:txBody>
          <a:bodyPr wrap="square" lIns="0" tIns="0" rIns="0" bIns="0" rtlCol="0" anchor="t"/>
          <a:lstStyle/>
          <a:p>
            <a:pPr marL="0" indent="0" algn="l">
              <a:lnSpc>
                <a:spcPts val="2150"/>
              </a:lnSpc>
              <a:buNone/>
            </a:pPr>
            <a:r>
              <a:rPr lang="en-US" sz="1400" dirty="0">
                <a:solidFill>
                  <a:srgbClr val="151617"/>
                </a:solidFill>
                <a:latin typeface="Times New Roman" panose="02020603050405020304" pitchFamily="18" charset="0"/>
                <a:ea typeface="Inconsolata" pitchFamily="34" charset="-122"/>
                <a:cs typeface="Times New Roman" panose="02020603050405020304" pitchFamily="18" charset="0"/>
              </a:rPr>
              <a:t>Моніторинг змін у законодавстві, оцінка ризиків і можливостей, SWOT-аналіз та стратегічне прогнозування.</a:t>
            </a:r>
            <a:endParaRPr lang="en-US" sz="1400" dirty="0">
              <a:latin typeface="Times New Roman" panose="02020603050405020304" pitchFamily="18" charset="0"/>
              <a:cs typeface="Times New Roman" panose="02020603050405020304" pitchFamily="18" charset="0"/>
            </a:endParaRPr>
          </a:p>
        </p:txBody>
      </p:sp>
      <p:sp>
        <p:nvSpPr>
          <p:cNvPr id="10" name="Shape 7"/>
          <p:cNvSpPr/>
          <p:nvPr/>
        </p:nvSpPr>
        <p:spPr>
          <a:xfrm>
            <a:off x="6530161" y="3801070"/>
            <a:ext cx="609481" cy="22860"/>
          </a:xfrm>
          <a:prstGeom prst="roundRect">
            <a:avLst>
              <a:gd name="adj" fmla="val 40000"/>
            </a:avLst>
          </a:prstGeom>
          <a:solidFill>
            <a:srgbClr val="151617"/>
          </a:solidFill>
          <a:ln/>
        </p:spPr>
      </p:sp>
      <p:sp>
        <p:nvSpPr>
          <p:cNvPr id="11" name="Shape 8"/>
          <p:cNvSpPr/>
          <p:nvPr/>
        </p:nvSpPr>
        <p:spPr>
          <a:xfrm>
            <a:off x="6161187" y="3616643"/>
            <a:ext cx="391835" cy="391835"/>
          </a:xfrm>
          <a:prstGeom prst="roundRect">
            <a:avLst>
              <a:gd name="adj" fmla="val 2334"/>
            </a:avLst>
          </a:prstGeom>
          <a:solidFill>
            <a:srgbClr val="F8ECE4"/>
          </a:solidFill>
          <a:ln w="7620">
            <a:solidFill>
              <a:srgbClr val="151617"/>
            </a:solidFill>
            <a:prstDash val="solid"/>
          </a:ln>
          <a:effectLst>
            <a:outerShdw dist="15240" dir="2700000" algn="bl" rotWithShape="0">
              <a:srgbClr val="151617">
                <a:alpha val="100000"/>
              </a:srgbClr>
            </a:outerShdw>
          </a:effectLst>
        </p:spPr>
      </p:sp>
      <p:sp>
        <p:nvSpPr>
          <p:cNvPr id="12" name="Text 9"/>
          <p:cNvSpPr/>
          <p:nvPr/>
        </p:nvSpPr>
        <p:spPr>
          <a:xfrm>
            <a:off x="6277630" y="3681889"/>
            <a:ext cx="158829" cy="261223"/>
          </a:xfrm>
          <a:prstGeom prst="rect">
            <a:avLst/>
          </a:prstGeom>
          <a:noFill/>
          <a:ln/>
        </p:spPr>
        <p:txBody>
          <a:bodyPr wrap="none" lIns="0" tIns="0" rIns="0" bIns="0" rtlCol="0" anchor="t"/>
          <a:lstStyle/>
          <a:p>
            <a:pPr marL="0" indent="0" algn="ctr">
              <a:lnSpc>
                <a:spcPts val="2050"/>
              </a:lnSpc>
              <a:buNone/>
            </a:pPr>
            <a:r>
              <a:rPr lang="en-US" sz="2400" b="1" dirty="0">
                <a:solidFill>
                  <a:srgbClr val="151617"/>
                </a:solidFill>
                <a:latin typeface="Times New Roman" panose="02020603050405020304" pitchFamily="18" charset="0"/>
                <a:ea typeface="Montserrat Black" pitchFamily="34" charset="-122"/>
                <a:cs typeface="Times New Roman" panose="02020603050405020304" pitchFamily="18" charset="0"/>
              </a:rPr>
              <a:t>2</a:t>
            </a:r>
            <a:endParaRPr lang="en-US" sz="2400" dirty="0">
              <a:latin typeface="Times New Roman" panose="02020603050405020304" pitchFamily="18" charset="0"/>
              <a:cs typeface="Times New Roman" panose="02020603050405020304" pitchFamily="18" charset="0"/>
            </a:endParaRPr>
          </a:p>
        </p:txBody>
      </p:sp>
      <p:sp>
        <p:nvSpPr>
          <p:cNvPr id="13" name="Text 10"/>
          <p:cNvSpPr/>
          <p:nvPr/>
        </p:nvSpPr>
        <p:spPr>
          <a:xfrm>
            <a:off x="7314843" y="3594854"/>
            <a:ext cx="3524607" cy="272058"/>
          </a:xfrm>
          <a:prstGeom prst="rect">
            <a:avLst/>
          </a:prstGeom>
          <a:noFill/>
          <a:ln/>
        </p:spPr>
        <p:txBody>
          <a:bodyPr wrap="none" lIns="0" tIns="0" rIns="0" bIns="0" rtlCol="0" anchor="t"/>
          <a:lstStyle/>
          <a:p>
            <a:pPr marL="0" indent="0" algn="l">
              <a:lnSpc>
                <a:spcPts val="2100"/>
              </a:lnSpc>
              <a:buNone/>
            </a:pPr>
            <a:r>
              <a:rPr lang="en-US" b="1" dirty="0">
                <a:solidFill>
                  <a:srgbClr val="151617"/>
                </a:solidFill>
                <a:latin typeface="Times New Roman" panose="02020603050405020304" pitchFamily="18" charset="0"/>
                <a:ea typeface="Montserrat Black" pitchFamily="34" charset="-122"/>
                <a:cs typeface="Times New Roman" panose="02020603050405020304" pitchFamily="18" charset="0"/>
              </a:rPr>
              <a:t>Розробка стратегії взаємодії</a:t>
            </a:r>
            <a:endParaRPr lang="en-US" dirty="0">
              <a:latin typeface="Times New Roman" panose="02020603050405020304" pitchFamily="18" charset="0"/>
              <a:cs typeface="Times New Roman" panose="02020603050405020304" pitchFamily="18" charset="0"/>
            </a:endParaRPr>
          </a:p>
        </p:txBody>
      </p:sp>
      <p:sp>
        <p:nvSpPr>
          <p:cNvPr id="14" name="Text 11"/>
          <p:cNvSpPr/>
          <p:nvPr/>
        </p:nvSpPr>
        <p:spPr>
          <a:xfrm>
            <a:off x="7314843" y="3971330"/>
            <a:ext cx="6706076" cy="557213"/>
          </a:xfrm>
          <a:prstGeom prst="rect">
            <a:avLst/>
          </a:prstGeom>
          <a:noFill/>
          <a:ln/>
        </p:spPr>
        <p:txBody>
          <a:bodyPr wrap="square" lIns="0" tIns="0" rIns="0" bIns="0" rtlCol="0" anchor="t"/>
          <a:lstStyle/>
          <a:p>
            <a:pPr marL="0" indent="0" algn="l">
              <a:lnSpc>
                <a:spcPts val="2150"/>
              </a:lnSpc>
              <a:buNone/>
            </a:pPr>
            <a:r>
              <a:rPr lang="en-US" sz="1400" dirty="0">
                <a:solidFill>
                  <a:srgbClr val="151617"/>
                </a:solidFill>
                <a:latin typeface="Times New Roman" panose="02020603050405020304" pitchFamily="18" charset="0"/>
                <a:ea typeface="Inconsolata" pitchFamily="34" charset="-122"/>
                <a:cs typeface="Times New Roman" panose="02020603050405020304" pitchFamily="18" charset="0"/>
              </a:rPr>
              <a:t>Визначення SMART-цілей, ключових завдань, розробка детального плану дій та розподіл ресурсів.</a:t>
            </a:r>
            <a:endParaRPr lang="en-US" sz="1400" dirty="0">
              <a:latin typeface="Times New Roman" panose="02020603050405020304" pitchFamily="18" charset="0"/>
              <a:cs typeface="Times New Roman" panose="02020603050405020304" pitchFamily="18" charset="0"/>
            </a:endParaRPr>
          </a:p>
        </p:txBody>
      </p:sp>
      <p:sp>
        <p:nvSpPr>
          <p:cNvPr id="15" name="Shape 12"/>
          <p:cNvSpPr/>
          <p:nvPr/>
        </p:nvSpPr>
        <p:spPr>
          <a:xfrm>
            <a:off x="6530161" y="5256967"/>
            <a:ext cx="609481" cy="22860"/>
          </a:xfrm>
          <a:prstGeom prst="roundRect">
            <a:avLst>
              <a:gd name="adj" fmla="val 40000"/>
            </a:avLst>
          </a:prstGeom>
          <a:solidFill>
            <a:srgbClr val="151617"/>
          </a:solidFill>
          <a:ln/>
        </p:spPr>
      </p:sp>
      <p:sp>
        <p:nvSpPr>
          <p:cNvPr id="16" name="Shape 13"/>
          <p:cNvSpPr/>
          <p:nvPr/>
        </p:nvSpPr>
        <p:spPr>
          <a:xfrm>
            <a:off x="6161187" y="5072539"/>
            <a:ext cx="391835" cy="391835"/>
          </a:xfrm>
          <a:prstGeom prst="roundRect">
            <a:avLst>
              <a:gd name="adj" fmla="val 2334"/>
            </a:avLst>
          </a:prstGeom>
          <a:solidFill>
            <a:srgbClr val="F8ECE4"/>
          </a:solidFill>
          <a:ln w="7620">
            <a:solidFill>
              <a:srgbClr val="151617"/>
            </a:solidFill>
            <a:prstDash val="solid"/>
          </a:ln>
          <a:effectLst>
            <a:outerShdw dist="15240" dir="2700000" algn="bl" rotWithShape="0">
              <a:srgbClr val="151617">
                <a:alpha val="100000"/>
              </a:srgbClr>
            </a:outerShdw>
          </a:effectLst>
        </p:spPr>
      </p:sp>
      <p:sp>
        <p:nvSpPr>
          <p:cNvPr id="17" name="Text 14"/>
          <p:cNvSpPr/>
          <p:nvPr/>
        </p:nvSpPr>
        <p:spPr>
          <a:xfrm>
            <a:off x="6276915" y="5137785"/>
            <a:ext cx="160377" cy="261223"/>
          </a:xfrm>
          <a:prstGeom prst="rect">
            <a:avLst/>
          </a:prstGeom>
          <a:noFill/>
          <a:ln/>
        </p:spPr>
        <p:txBody>
          <a:bodyPr wrap="none" lIns="0" tIns="0" rIns="0" bIns="0" rtlCol="0" anchor="t"/>
          <a:lstStyle/>
          <a:p>
            <a:pPr marL="0" indent="0" algn="ctr">
              <a:lnSpc>
                <a:spcPts val="2050"/>
              </a:lnSpc>
              <a:buNone/>
            </a:pPr>
            <a:r>
              <a:rPr lang="en-US" sz="2400" b="1" dirty="0">
                <a:solidFill>
                  <a:srgbClr val="151617"/>
                </a:solidFill>
                <a:latin typeface="Times New Roman" panose="02020603050405020304" pitchFamily="18" charset="0"/>
                <a:ea typeface="Montserrat Black" pitchFamily="34" charset="-122"/>
                <a:cs typeface="Times New Roman" panose="02020603050405020304" pitchFamily="18" charset="0"/>
              </a:rPr>
              <a:t>3</a:t>
            </a:r>
            <a:endParaRPr lang="en-US" sz="2400" dirty="0">
              <a:latin typeface="Times New Roman" panose="02020603050405020304" pitchFamily="18" charset="0"/>
              <a:cs typeface="Times New Roman" panose="02020603050405020304" pitchFamily="18" charset="0"/>
            </a:endParaRPr>
          </a:p>
        </p:txBody>
      </p:sp>
      <p:sp>
        <p:nvSpPr>
          <p:cNvPr id="18" name="Text 15"/>
          <p:cNvSpPr/>
          <p:nvPr/>
        </p:nvSpPr>
        <p:spPr>
          <a:xfrm>
            <a:off x="7314843" y="5050750"/>
            <a:ext cx="3349109" cy="272058"/>
          </a:xfrm>
          <a:prstGeom prst="rect">
            <a:avLst/>
          </a:prstGeom>
          <a:noFill/>
          <a:ln/>
        </p:spPr>
        <p:txBody>
          <a:bodyPr wrap="none" lIns="0" tIns="0" rIns="0" bIns="0" rtlCol="0" anchor="t"/>
          <a:lstStyle/>
          <a:p>
            <a:pPr marL="0" indent="0" algn="l">
              <a:lnSpc>
                <a:spcPts val="2100"/>
              </a:lnSpc>
              <a:buNone/>
            </a:pPr>
            <a:r>
              <a:rPr lang="en-US" b="1" dirty="0">
                <a:solidFill>
                  <a:srgbClr val="151617"/>
                </a:solidFill>
                <a:latin typeface="Times New Roman" panose="02020603050405020304" pitchFamily="18" charset="0"/>
                <a:ea typeface="Montserrat Black" pitchFamily="34" charset="-122"/>
                <a:cs typeface="Times New Roman" panose="02020603050405020304" pitchFamily="18" charset="0"/>
              </a:rPr>
              <a:t>Комунікація та лобіювання</a:t>
            </a:r>
            <a:endParaRPr lang="en-US" dirty="0">
              <a:latin typeface="Times New Roman" panose="02020603050405020304" pitchFamily="18" charset="0"/>
              <a:cs typeface="Times New Roman" panose="02020603050405020304" pitchFamily="18" charset="0"/>
            </a:endParaRPr>
          </a:p>
        </p:txBody>
      </p:sp>
      <p:sp>
        <p:nvSpPr>
          <p:cNvPr id="19" name="Text 16"/>
          <p:cNvSpPr/>
          <p:nvPr/>
        </p:nvSpPr>
        <p:spPr>
          <a:xfrm>
            <a:off x="7314843" y="5427226"/>
            <a:ext cx="6706076" cy="557213"/>
          </a:xfrm>
          <a:prstGeom prst="rect">
            <a:avLst/>
          </a:prstGeom>
          <a:noFill/>
          <a:ln/>
        </p:spPr>
        <p:txBody>
          <a:bodyPr wrap="square" lIns="0" tIns="0" rIns="0" bIns="0" rtlCol="0" anchor="t"/>
          <a:lstStyle/>
          <a:p>
            <a:pPr marL="0" indent="0" algn="l">
              <a:lnSpc>
                <a:spcPts val="2150"/>
              </a:lnSpc>
              <a:buNone/>
            </a:pPr>
            <a:r>
              <a:rPr lang="en-US" sz="1400" dirty="0">
                <a:solidFill>
                  <a:srgbClr val="151617"/>
                </a:solidFill>
                <a:latin typeface="Times New Roman" panose="02020603050405020304" pitchFamily="18" charset="0"/>
                <a:ea typeface="Inconsolata" pitchFamily="34" charset="-122"/>
                <a:cs typeface="Times New Roman" panose="02020603050405020304" pitchFamily="18" charset="0"/>
              </a:rPr>
              <a:t>Встановлення контактів, участь у мережевих подіях, подання пропозицій та зауважень до законодавчих актів.</a:t>
            </a:r>
            <a:endParaRPr lang="en-US" sz="1400" dirty="0">
              <a:latin typeface="Times New Roman" panose="02020603050405020304" pitchFamily="18" charset="0"/>
              <a:cs typeface="Times New Roman" panose="02020603050405020304" pitchFamily="18" charset="0"/>
            </a:endParaRPr>
          </a:p>
        </p:txBody>
      </p:sp>
      <p:sp>
        <p:nvSpPr>
          <p:cNvPr id="20" name="Shape 17"/>
          <p:cNvSpPr/>
          <p:nvPr/>
        </p:nvSpPr>
        <p:spPr>
          <a:xfrm>
            <a:off x="6530161" y="6712863"/>
            <a:ext cx="609481" cy="22860"/>
          </a:xfrm>
          <a:prstGeom prst="roundRect">
            <a:avLst>
              <a:gd name="adj" fmla="val 40000"/>
            </a:avLst>
          </a:prstGeom>
          <a:solidFill>
            <a:srgbClr val="151617"/>
          </a:solidFill>
          <a:ln/>
        </p:spPr>
      </p:sp>
      <p:sp>
        <p:nvSpPr>
          <p:cNvPr id="21" name="Shape 18"/>
          <p:cNvSpPr/>
          <p:nvPr/>
        </p:nvSpPr>
        <p:spPr>
          <a:xfrm>
            <a:off x="6161187" y="6528435"/>
            <a:ext cx="391835" cy="391835"/>
          </a:xfrm>
          <a:prstGeom prst="roundRect">
            <a:avLst>
              <a:gd name="adj" fmla="val 2334"/>
            </a:avLst>
          </a:prstGeom>
          <a:solidFill>
            <a:srgbClr val="F8ECE4"/>
          </a:solidFill>
          <a:ln w="7620">
            <a:solidFill>
              <a:srgbClr val="151617"/>
            </a:solidFill>
            <a:prstDash val="solid"/>
          </a:ln>
          <a:effectLst>
            <a:outerShdw dist="15240" dir="2700000" algn="bl" rotWithShape="0">
              <a:srgbClr val="151617">
                <a:alpha val="100000"/>
              </a:srgbClr>
            </a:outerShdw>
          </a:effectLst>
        </p:spPr>
      </p:sp>
      <p:sp>
        <p:nvSpPr>
          <p:cNvPr id="22" name="Text 19"/>
          <p:cNvSpPr/>
          <p:nvPr/>
        </p:nvSpPr>
        <p:spPr>
          <a:xfrm>
            <a:off x="6264057" y="6593681"/>
            <a:ext cx="185976" cy="261223"/>
          </a:xfrm>
          <a:prstGeom prst="rect">
            <a:avLst/>
          </a:prstGeom>
          <a:noFill/>
          <a:ln/>
        </p:spPr>
        <p:txBody>
          <a:bodyPr wrap="none" lIns="0" tIns="0" rIns="0" bIns="0" rtlCol="0" anchor="t"/>
          <a:lstStyle/>
          <a:p>
            <a:pPr marL="0" indent="0" algn="ctr">
              <a:lnSpc>
                <a:spcPts val="2050"/>
              </a:lnSpc>
              <a:buNone/>
            </a:pPr>
            <a:r>
              <a:rPr lang="en-US" sz="2400" b="1" dirty="0">
                <a:solidFill>
                  <a:srgbClr val="151617"/>
                </a:solidFill>
                <a:latin typeface="Times New Roman" panose="02020603050405020304" pitchFamily="18" charset="0"/>
                <a:ea typeface="Montserrat Black" pitchFamily="34" charset="-122"/>
                <a:cs typeface="Times New Roman" panose="02020603050405020304" pitchFamily="18" charset="0"/>
              </a:rPr>
              <a:t>4</a:t>
            </a:r>
            <a:endParaRPr lang="en-US" sz="2400" dirty="0">
              <a:latin typeface="Times New Roman" panose="02020603050405020304" pitchFamily="18" charset="0"/>
              <a:cs typeface="Times New Roman" panose="02020603050405020304" pitchFamily="18" charset="0"/>
            </a:endParaRPr>
          </a:p>
        </p:txBody>
      </p:sp>
      <p:sp>
        <p:nvSpPr>
          <p:cNvPr id="23" name="Text 20"/>
          <p:cNvSpPr/>
          <p:nvPr/>
        </p:nvSpPr>
        <p:spPr>
          <a:xfrm>
            <a:off x="7314843" y="6506647"/>
            <a:ext cx="4203740" cy="272058"/>
          </a:xfrm>
          <a:prstGeom prst="rect">
            <a:avLst/>
          </a:prstGeom>
          <a:noFill/>
          <a:ln/>
        </p:spPr>
        <p:txBody>
          <a:bodyPr wrap="none" lIns="0" tIns="0" rIns="0" bIns="0" rtlCol="0" anchor="t"/>
          <a:lstStyle/>
          <a:p>
            <a:pPr marL="0" indent="0" algn="l">
              <a:lnSpc>
                <a:spcPts val="2100"/>
              </a:lnSpc>
              <a:buNone/>
            </a:pPr>
            <a:r>
              <a:rPr lang="en-US" b="1" dirty="0">
                <a:solidFill>
                  <a:srgbClr val="151617"/>
                </a:solidFill>
                <a:latin typeface="Times New Roman" panose="02020603050405020304" pitchFamily="18" charset="0"/>
                <a:ea typeface="Montserrat Black" pitchFamily="34" charset="-122"/>
                <a:cs typeface="Times New Roman" panose="02020603050405020304" pitchFamily="18" charset="0"/>
              </a:rPr>
              <a:t>Моніторинг і оцінка ефективності</a:t>
            </a:r>
            <a:endParaRPr lang="en-US" dirty="0">
              <a:latin typeface="Times New Roman" panose="02020603050405020304" pitchFamily="18" charset="0"/>
              <a:cs typeface="Times New Roman" panose="02020603050405020304" pitchFamily="18" charset="0"/>
            </a:endParaRPr>
          </a:p>
        </p:txBody>
      </p:sp>
      <p:sp>
        <p:nvSpPr>
          <p:cNvPr id="24" name="Text 21"/>
          <p:cNvSpPr/>
          <p:nvPr/>
        </p:nvSpPr>
        <p:spPr>
          <a:xfrm>
            <a:off x="7314843" y="6883122"/>
            <a:ext cx="6706076" cy="557213"/>
          </a:xfrm>
          <a:prstGeom prst="rect">
            <a:avLst/>
          </a:prstGeom>
          <a:noFill/>
          <a:ln/>
        </p:spPr>
        <p:txBody>
          <a:bodyPr wrap="square" lIns="0" tIns="0" rIns="0" bIns="0" rtlCol="0" anchor="t"/>
          <a:lstStyle/>
          <a:p>
            <a:pPr marL="0" indent="0" algn="l">
              <a:lnSpc>
                <a:spcPts val="2150"/>
              </a:lnSpc>
              <a:buNone/>
            </a:pPr>
            <a:r>
              <a:rPr lang="en-US" sz="1400" dirty="0">
                <a:solidFill>
                  <a:srgbClr val="151617"/>
                </a:solidFill>
                <a:latin typeface="Times New Roman" panose="02020603050405020304" pitchFamily="18" charset="0"/>
                <a:ea typeface="Inconsolata" pitchFamily="34" charset="-122"/>
                <a:cs typeface="Times New Roman" panose="02020603050405020304" pitchFamily="18" charset="0"/>
              </a:rPr>
              <a:t>Визначення KPI, збір зворотного зв'язку, аналіз результатів та коригування стратегії.</a:t>
            </a:r>
            <a:endParaRPr lang="en-US" sz="1400" dirty="0">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5628944" y="783222"/>
            <a:ext cx="8555142" cy="1200329"/>
          </a:xfrm>
          <a:prstGeom prst="rect">
            <a:avLst/>
          </a:prstGeom>
        </p:spPr>
        <p:txBody>
          <a:bodyPr wrap="square">
            <a:spAutoFit/>
          </a:bodyPr>
          <a:lstStyle/>
          <a:p>
            <a:pPr algn="just"/>
            <a:r>
              <a:rPr lang="uk-UA" sz="1200" dirty="0" smtClean="0">
                <a:latin typeface="Times New Roman" panose="02020603050405020304" pitchFamily="18" charset="0"/>
                <a:cs typeface="Times New Roman" panose="02020603050405020304" pitchFamily="18" charset="0"/>
              </a:rPr>
              <a:t>У сучасному бізнес-середовищі ефективне управління відносинами з державними органами стає критично важливим для успіху підприємства. Система </a:t>
            </a:r>
            <a:r>
              <a:rPr lang="en-US" sz="1200" dirty="0" smtClean="0">
                <a:latin typeface="Times New Roman" panose="02020603050405020304" pitchFamily="18" charset="0"/>
                <a:cs typeface="Times New Roman" panose="02020603050405020304" pitchFamily="18" charset="0"/>
              </a:rPr>
              <a:t>GR-</a:t>
            </a:r>
            <a:r>
              <a:rPr lang="uk-UA" sz="1200" dirty="0" smtClean="0">
                <a:latin typeface="Times New Roman" panose="02020603050405020304" pitchFamily="18" charset="0"/>
                <a:cs typeface="Times New Roman" panose="02020603050405020304" pitchFamily="18" charset="0"/>
              </a:rPr>
              <a:t>менеджменту (</a:t>
            </a:r>
            <a:r>
              <a:rPr lang="en-US" sz="1200" dirty="0" smtClean="0">
                <a:latin typeface="Times New Roman" panose="02020603050405020304" pitchFamily="18" charset="0"/>
                <a:cs typeface="Times New Roman" panose="02020603050405020304" pitchFamily="18" charset="0"/>
              </a:rPr>
              <a:t>Government Relations) </a:t>
            </a:r>
            <a:r>
              <a:rPr lang="uk-UA" sz="1200" dirty="0" smtClean="0">
                <a:latin typeface="Times New Roman" panose="02020603050405020304" pitchFamily="18" charset="0"/>
                <a:cs typeface="Times New Roman" panose="02020603050405020304" pitchFamily="18" charset="0"/>
              </a:rPr>
              <a:t>відіграє ключову роль у формуванні стратегії підприємства, яка забезпечує взаємодію з державними структурами та іншими регуляторними органами. </a:t>
            </a:r>
            <a:r>
              <a:rPr lang="en-US" sz="1200" dirty="0" smtClean="0">
                <a:latin typeface="Times New Roman" panose="02020603050405020304" pitchFamily="18" charset="0"/>
                <a:cs typeface="Times New Roman" panose="02020603050405020304" pitchFamily="18" charset="0"/>
              </a:rPr>
              <a:t>GR-</a:t>
            </a:r>
            <a:r>
              <a:rPr lang="uk-UA" sz="1200" dirty="0" smtClean="0">
                <a:latin typeface="Times New Roman" panose="02020603050405020304" pitchFamily="18" charset="0"/>
                <a:cs typeface="Times New Roman" panose="02020603050405020304" pitchFamily="18" charset="0"/>
              </a:rPr>
              <a:t>менеджмент (</a:t>
            </a:r>
            <a:r>
              <a:rPr lang="en-US" sz="1200" dirty="0" smtClean="0">
                <a:latin typeface="Times New Roman" panose="02020603050405020304" pitchFamily="18" charset="0"/>
                <a:cs typeface="Times New Roman" panose="02020603050405020304" pitchFamily="18" charset="0"/>
              </a:rPr>
              <a:t>Government Relations) – </a:t>
            </a:r>
            <a:r>
              <a:rPr lang="uk-UA" sz="1200" dirty="0" smtClean="0">
                <a:latin typeface="Times New Roman" panose="02020603050405020304" pitchFamily="18" charset="0"/>
                <a:cs typeface="Times New Roman" panose="02020603050405020304" pitchFamily="18" charset="0"/>
              </a:rPr>
              <a:t>це система управління взаємовідносинами між підприємством та державними органами, місцевими органами влади, а також іншими регуляторними і законодавчими структурами. Основною метою </a:t>
            </a:r>
            <a:r>
              <a:rPr lang="en-US" sz="1200" dirty="0" smtClean="0">
                <a:latin typeface="Times New Roman" panose="02020603050405020304" pitchFamily="18" charset="0"/>
                <a:cs typeface="Times New Roman" panose="02020603050405020304" pitchFamily="18" charset="0"/>
              </a:rPr>
              <a:t>GR-</a:t>
            </a:r>
            <a:r>
              <a:rPr lang="uk-UA" sz="1200" dirty="0" smtClean="0">
                <a:latin typeface="Times New Roman" panose="02020603050405020304" pitchFamily="18" charset="0"/>
                <a:cs typeface="Times New Roman" panose="02020603050405020304" pitchFamily="18" charset="0"/>
              </a:rPr>
              <a:t>менеджменту є забезпечення позитивного впливу на політичне та регуляторне середовище, яке впливає на діяльність підприємства.</a:t>
            </a:r>
            <a:endParaRPr lang="uk-UA" sz="1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3955" y="567291"/>
            <a:ext cx="7315200" cy="4247317"/>
          </a:xfrm>
          <a:prstGeom prst="rect">
            <a:avLst/>
          </a:prstGeom>
        </p:spPr>
        <p:txBody>
          <a:bodyPr>
            <a:spAutoFit/>
          </a:bodyPr>
          <a:lstStyle/>
          <a:p>
            <a:pPr>
              <a:spcAft>
                <a:spcPts val="0"/>
              </a:spcAft>
            </a:pPr>
            <a:r>
              <a:rPr lang="aa-ET" b="1" u="sng" dirty="0" smtClean="0">
                <a:effectLst/>
                <a:latin typeface="Times New Roman" panose="02020603050405020304" pitchFamily="18" charset="0"/>
                <a:ea typeface="Times New Roman" panose="02020603050405020304" pitchFamily="18" charset="0"/>
                <a:cs typeface="Times New Roman" panose="02020603050405020304" pitchFamily="18" charset="0"/>
              </a:rPr>
              <a:t>Стратегія створення інноваційних інструментів і технологій</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aa-ET" b="1" dirty="0" smtClean="0">
                <a:effectLst/>
                <a:latin typeface="Times New Roman" panose="02020603050405020304" pitchFamily="18" charset="0"/>
                <a:ea typeface="Times New Roman" panose="02020603050405020304" pitchFamily="18" charset="0"/>
                <a:cs typeface="Times New Roman" panose="02020603050405020304" pitchFamily="18" charset="0"/>
              </a:rPr>
              <a:t>Опис:</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aa-ET" dirty="0" smtClean="0">
                <a:effectLst/>
                <a:latin typeface="Times New Roman" panose="02020603050405020304" pitchFamily="18" charset="0"/>
                <a:ea typeface="Times New Roman" panose="02020603050405020304" pitchFamily="18" charset="0"/>
                <a:cs typeface="Times New Roman" panose="02020603050405020304" pitchFamily="18" charset="0"/>
              </a:rPr>
              <a:t>Інвестування у розробку та впровадження нових інструментів і технологій для підтримки GR-діяльності, таких як аналітичні платформи, інструменти моніторингу, системи управління відносинами (CRM) тощо.</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aa-ET" b="1" dirty="0" smtClean="0">
                <a:effectLst/>
                <a:latin typeface="Times New Roman" panose="02020603050405020304" pitchFamily="18" charset="0"/>
                <a:ea typeface="Times New Roman" panose="02020603050405020304" pitchFamily="18" charset="0"/>
                <a:cs typeface="Times New Roman" panose="02020603050405020304" pitchFamily="18" charset="0"/>
              </a:rPr>
              <a:t>Переваги:</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aa-ET" dirty="0" smtClean="0">
                <a:effectLst/>
                <a:latin typeface="Times New Roman" panose="02020603050405020304" pitchFamily="18" charset="0"/>
                <a:ea typeface="Times New Roman" panose="02020603050405020304" pitchFamily="18" charset="0"/>
                <a:cs typeface="Times New Roman" panose="02020603050405020304" pitchFamily="18" charset="0"/>
              </a:rPr>
              <a:t>Підвищення ефективності та точності у взаємодії з державними органами.</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aa-ET" dirty="0" smtClean="0">
                <a:effectLst/>
                <a:latin typeface="Times New Roman" panose="02020603050405020304" pitchFamily="18" charset="0"/>
                <a:ea typeface="Times New Roman" panose="02020603050405020304" pitchFamily="18" charset="0"/>
                <a:cs typeface="Times New Roman" panose="02020603050405020304" pitchFamily="18" charset="0"/>
              </a:rPr>
              <a:t>Автоматизація рутинних завдань і швидке отримання аналітичних даних.</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aa-ET" b="1" dirty="0" smtClean="0">
                <a:effectLst/>
                <a:latin typeface="Times New Roman" panose="02020603050405020304" pitchFamily="18" charset="0"/>
                <a:ea typeface="Times New Roman" panose="02020603050405020304" pitchFamily="18" charset="0"/>
                <a:cs typeface="Times New Roman" panose="02020603050405020304" pitchFamily="18" charset="0"/>
              </a:rPr>
              <a:t>Недоліки:</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aa-ET" dirty="0" smtClean="0">
                <a:effectLst/>
                <a:latin typeface="Times New Roman" panose="02020603050405020304" pitchFamily="18" charset="0"/>
                <a:ea typeface="Times New Roman" panose="02020603050405020304" pitchFamily="18" charset="0"/>
                <a:cs typeface="Times New Roman" panose="02020603050405020304" pitchFamily="18" charset="0"/>
              </a:rPr>
              <a:t>Значні початкові інвестиції у розробку і впровадження.</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aa-ET" dirty="0" smtClean="0">
                <a:effectLst/>
                <a:latin typeface="Times New Roman" panose="02020603050405020304" pitchFamily="18" charset="0"/>
                <a:ea typeface="Times New Roman" panose="02020603050405020304" pitchFamily="18" charset="0"/>
              </a:rPr>
              <a:t>Потреба в постійному оновленні та підтримці технологічної інфраструктури</a:t>
            </a:r>
            <a:endParaRPr lang="uk-UA" dirty="0"/>
          </a:p>
        </p:txBody>
      </p:sp>
      <p:sp>
        <p:nvSpPr>
          <p:cNvPr id="4" name="Прямоугольник 3"/>
          <p:cNvSpPr/>
          <p:nvPr/>
        </p:nvSpPr>
        <p:spPr>
          <a:xfrm>
            <a:off x="7485017" y="567291"/>
            <a:ext cx="6831874" cy="4247317"/>
          </a:xfrm>
          <a:prstGeom prst="rect">
            <a:avLst/>
          </a:prstGeom>
        </p:spPr>
        <p:txBody>
          <a:bodyPr wrap="square">
            <a:spAutoFit/>
          </a:bodyPr>
          <a:lstStyle/>
          <a:p>
            <a:pPr>
              <a:spcAft>
                <a:spcPts val="0"/>
              </a:spcAft>
            </a:pPr>
            <a:r>
              <a:rPr lang="aa-ET" b="1" u="sng" dirty="0" smtClean="0">
                <a:effectLst/>
                <a:latin typeface="Times New Roman" panose="02020603050405020304" pitchFamily="18" charset="0"/>
                <a:ea typeface="Times New Roman" panose="02020603050405020304" pitchFamily="18" charset="0"/>
                <a:cs typeface="Times New Roman" panose="02020603050405020304" pitchFamily="18" charset="0"/>
              </a:rPr>
              <a:t>Стратегія взаємодії з місцевими громадами</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aa-ET" b="1" dirty="0" smtClean="0">
                <a:effectLst/>
                <a:latin typeface="Times New Roman" panose="02020603050405020304" pitchFamily="18" charset="0"/>
                <a:ea typeface="Times New Roman" panose="02020603050405020304" pitchFamily="18" charset="0"/>
                <a:cs typeface="Times New Roman" panose="02020603050405020304" pitchFamily="18" charset="0"/>
              </a:rPr>
              <a:t>Опис:</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aa-ET" dirty="0" smtClean="0">
                <a:effectLst/>
                <a:latin typeface="Times New Roman" panose="02020603050405020304" pitchFamily="18" charset="0"/>
                <a:ea typeface="Times New Roman" panose="02020603050405020304" pitchFamily="18" charset="0"/>
                <a:cs typeface="Times New Roman" panose="02020603050405020304" pitchFamily="18" charset="0"/>
              </a:rPr>
              <a:t>Фокус на побудову стосунків з місцевими громадами в регіонах, де компанія веде свою діяльність. Ця стратегія передбачає участь у місцевих ініціативах та розвиток партнерств на місцевому рівні.</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aa-ET" b="1" dirty="0" smtClean="0">
                <a:effectLst/>
                <a:latin typeface="Times New Roman" panose="02020603050405020304" pitchFamily="18" charset="0"/>
                <a:ea typeface="Times New Roman" panose="02020603050405020304" pitchFamily="18" charset="0"/>
                <a:cs typeface="Times New Roman" panose="02020603050405020304" pitchFamily="18" charset="0"/>
              </a:rPr>
              <a:t>Переваги:</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aa-ET" dirty="0" smtClean="0">
                <a:effectLst/>
                <a:latin typeface="Times New Roman" panose="02020603050405020304" pitchFamily="18" charset="0"/>
                <a:ea typeface="Times New Roman" panose="02020603050405020304" pitchFamily="18" charset="0"/>
                <a:cs typeface="Times New Roman" panose="02020603050405020304" pitchFamily="18" charset="0"/>
              </a:rPr>
              <a:t>Зміцнення довіри з боку місцевих громад.</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aa-ET" dirty="0" smtClean="0">
                <a:effectLst/>
                <a:latin typeface="Times New Roman" panose="02020603050405020304" pitchFamily="18" charset="0"/>
                <a:ea typeface="Times New Roman" panose="02020603050405020304" pitchFamily="18" charset="0"/>
                <a:cs typeface="Times New Roman" panose="02020603050405020304" pitchFamily="18" charset="0"/>
              </a:rPr>
              <a:t>Зменшення ризиків виникнення конфліктів з місцевими органами влади та населенням.</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aa-ET" b="1" dirty="0" smtClean="0">
                <a:effectLst/>
                <a:latin typeface="Times New Roman" panose="02020603050405020304" pitchFamily="18" charset="0"/>
                <a:ea typeface="Times New Roman" panose="02020603050405020304" pitchFamily="18" charset="0"/>
                <a:cs typeface="Times New Roman" panose="02020603050405020304" pitchFamily="18" charset="0"/>
              </a:rPr>
              <a:t>Недоліки:</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aa-ET" dirty="0" smtClean="0">
                <a:effectLst/>
                <a:latin typeface="Times New Roman" panose="02020603050405020304" pitchFamily="18" charset="0"/>
                <a:ea typeface="Times New Roman" panose="02020603050405020304" pitchFamily="18" charset="0"/>
                <a:cs typeface="Times New Roman" panose="02020603050405020304" pitchFamily="18" charset="0"/>
              </a:rPr>
              <a:t>Може вимагати значних ресурсів для підтримки довготривалих ініціатив.</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aa-ET" dirty="0" smtClean="0">
                <a:effectLst/>
                <a:latin typeface="Times New Roman" panose="02020603050405020304" pitchFamily="18" charset="0"/>
                <a:ea typeface="Times New Roman" panose="02020603050405020304" pitchFamily="18" charset="0"/>
                <a:cs typeface="Times New Roman" panose="02020603050405020304" pitchFamily="18" charset="0"/>
              </a:rPr>
              <a:t>Різноманітність локальних умов може ускладнювати реалізацію єдиної стратегії.</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613955" y="4814608"/>
            <a:ext cx="6688182" cy="3042280"/>
          </a:xfrm>
          <a:prstGeom prst="rect">
            <a:avLst/>
          </a:prstGeom>
        </p:spPr>
      </p:pic>
      <p:pic>
        <p:nvPicPr>
          <p:cNvPr id="6" name="Рисунок 5"/>
          <p:cNvPicPr>
            <a:picLocks noChangeAspect="1"/>
          </p:cNvPicPr>
          <p:nvPr/>
        </p:nvPicPr>
        <p:blipFill>
          <a:blip r:embed="rId3"/>
          <a:stretch>
            <a:fillRect/>
          </a:stretch>
        </p:blipFill>
        <p:spPr>
          <a:xfrm>
            <a:off x="7591833" y="4814607"/>
            <a:ext cx="6581366" cy="3004615"/>
          </a:xfrm>
          <a:prstGeom prst="rect">
            <a:avLst/>
          </a:prstGeom>
        </p:spPr>
      </p:pic>
    </p:spTree>
    <p:extLst>
      <p:ext uri="{BB962C8B-B14F-4D97-AF65-F5344CB8AC3E}">
        <p14:creationId xmlns:p14="http://schemas.microsoft.com/office/powerpoint/2010/main" val="4252080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0891" y="6389358"/>
            <a:ext cx="13520057" cy="1323439"/>
          </a:xfrm>
          <a:prstGeom prst="rect">
            <a:avLst/>
          </a:prstGeom>
        </p:spPr>
        <p:txBody>
          <a:bodyPr wrap="square">
            <a:spAutoFit/>
          </a:bodyPr>
          <a:lstStyle/>
          <a:p>
            <a:pPr algn="just">
              <a:spcAft>
                <a:spcPts val="0"/>
              </a:spcAft>
            </a:pPr>
            <a:r>
              <a:rPr lang="uk-UA"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Таким чином, в</a:t>
            </a:r>
            <a:r>
              <a:rPr lang="aa-ET"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ибір стратегії побудови GR департаменту залежить від розміру корпорації, особливостей галузі, специфіки ринків, на яких вона працює, та її корпоративної культури. Залежно від цього, компанія може обрати одну або кілька стратегій, які найкраще відповідають її потребам. Успішна реалізація залежатиме від ефективної координації, адаптивності та здатності швидко реагувати на зміни у зовнішньому середовищі.</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2301511" y="453798"/>
            <a:ext cx="9023985" cy="5727990"/>
          </a:xfrm>
          <a:prstGeom prst="rect">
            <a:avLst/>
          </a:prstGeom>
        </p:spPr>
      </p:pic>
    </p:spTree>
    <p:extLst>
      <p:ext uri="{BB962C8B-B14F-4D97-AF65-F5344CB8AC3E}">
        <p14:creationId xmlns:p14="http://schemas.microsoft.com/office/powerpoint/2010/main" val="238099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1372" y="733255"/>
            <a:ext cx="6542314" cy="3970318"/>
          </a:xfrm>
          <a:prstGeom prst="rect">
            <a:avLst/>
          </a:prstGeom>
        </p:spPr>
        <p:txBody>
          <a:bodyPr wrap="square">
            <a:spAutoFit/>
          </a:bodyPr>
          <a:lstStyle/>
          <a:p>
            <a:pPr algn="just"/>
            <a:r>
              <a:rPr lang="uk-UA" dirty="0" smtClean="0">
                <a:latin typeface="Times New Roman" panose="02020603050405020304" pitchFamily="18" charset="0"/>
                <a:cs typeface="Times New Roman" panose="02020603050405020304" pitchFamily="18" charset="0"/>
              </a:rPr>
              <a:t>1.	</a:t>
            </a:r>
            <a:r>
              <a:rPr lang="uk-UA" b="1" i="1" dirty="0" smtClean="0">
                <a:latin typeface="Times New Roman" panose="02020603050405020304" pitchFamily="18" charset="0"/>
                <a:cs typeface="Times New Roman" panose="02020603050405020304" pitchFamily="18" charset="0"/>
              </a:rPr>
              <a:t>Аналіз політичного та регуляторного середовища</a:t>
            </a:r>
          </a:p>
          <a:p>
            <a:pPr algn="just"/>
            <a:r>
              <a:rPr lang="en-US" dirty="0" smtClean="0">
                <a:latin typeface="Times New Roman" panose="02020603050405020304" pitchFamily="18" charset="0"/>
                <a:cs typeface="Times New Roman" panose="02020603050405020304" pitchFamily="18" charset="0"/>
              </a:rPr>
              <a:t>o	</a:t>
            </a:r>
            <a:r>
              <a:rPr lang="uk-UA" dirty="0" smtClean="0">
                <a:latin typeface="Times New Roman" panose="02020603050405020304" pitchFamily="18" charset="0"/>
                <a:cs typeface="Times New Roman" panose="02020603050405020304" pitchFamily="18" charset="0"/>
              </a:rPr>
              <a:t>Моніторинг змін у законодавстві: Постійний аналіз новин, законодавчих ініціатив та політичних подій, які можуть вплинути на діяльність підприємства.</a:t>
            </a:r>
          </a:p>
          <a:p>
            <a:pPr algn="just"/>
            <a:r>
              <a:rPr lang="uk-UA" dirty="0" smtClean="0">
                <a:latin typeface="Times New Roman" panose="02020603050405020304" pitchFamily="18" charset="0"/>
                <a:cs typeface="Times New Roman" panose="02020603050405020304" pitchFamily="18" charset="0"/>
              </a:rPr>
              <a:t>•	Інструменти для моніторингу: Платформи для відстеження змін у законодавстві, спеціалізовані бази даних, юридичні та консалтингові послуги. Важливо також підтримувати стосунки з професійними асоціаціями, які можуть надавати актуальну інформацію про зміни у регуляторному середовищі.</a:t>
            </a:r>
          </a:p>
          <a:p>
            <a:pPr algn="just"/>
            <a:r>
              <a:rPr lang="uk-UA" dirty="0" smtClean="0">
                <a:latin typeface="Times New Roman" panose="02020603050405020304" pitchFamily="18" charset="0"/>
                <a:cs typeface="Times New Roman" panose="02020603050405020304" pitchFamily="18" charset="0"/>
              </a:rPr>
              <a:t>•	Аналіз впливу: Необхідно розробити систему для оцінки того, як кожна зміна в законодавстві вплине на діяльність підприємства. Це може включати вплив на фінансові показники, операційні процеси, ринкові можливості та репутацію.</a:t>
            </a:r>
            <a:endParaRPr lang="uk-UA"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7413172" y="996353"/>
            <a:ext cx="6705599" cy="3139321"/>
          </a:xfrm>
          <a:prstGeom prst="rect">
            <a:avLst/>
          </a:prstGeom>
        </p:spPr>
        <p:txBody>
          <a:bodyPr wrap="square">
            <a:spAutoFit/>
          </a:bodyPr>
          <a:lstStyle/>
          <a:p>
            <a:pPr algn="just"/>
            <a:r>
              <a:rPr lang="en-US" dirty="0" smtClean="0">
                <a:latin typeface="Times New Roman" panose="02020603050405020304" pitchFamily="18" charset="0"/>
                <a:cs typeface="Times New Roman" panose="02020603050405020304" pitchFamily="18" charset="0"/>
              </a:rPr>
              <a:t>o	</a:t>
            </a:r>
            <a:r>
              <a:rPr lang="uk-UA" dirty="0" smtClean="0">
                <a:latin typeface="Times New Roman" panose="02020603050405020304" pitchFamily="18" charset="0"/>
                <a:cs typeface="Times New Roman" panose="02020603050405020304" pitchFamily="18" charset="0"/>
              </a:rPr>
              <a:t>Оцінка ризиків і можливостей: Визначення потенційних ризиків і можливостей, що виникають через зміни в законодавстві або політиці.</a:t>
            </a:r>
          </a:p>
          <a:p>
            <a:pPr algn="just"/>
            <a:r>
              <a:rPr lang="uk-UA"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SWOT-</a:t>
            </a:r>
            <a:r>
              <a:rPr lang="uk-UA" dirty="0" smtClean="0">
                <a:latin typeface="Times New Roman" panose="02020603050405020304" pitchFamily="18" charset="0"/>
                <a:cs typeface="Times New Roman" panose="02020603050405020304" pitchFamily="18" charset="0"/>
              </a:rPr>
              <a:t>аналіз: </a:t>
            </a:r>
            <a:r>
              <a:rPr lang="en-US" dirty="0" smtClean="0">
                <a:latin typeface="Times New Roman" panose="02020603050405020304" pitchFamily="18" charset="0"/>
                <a:cs typeface="Times New Roman" panose="02020603050405020304" pitchFamily="18" charset="0"/>
              </a:rPr>
              <a:t>SWOT-</a:t>
            </a:r>
            <a:r>
              <a:rPr lang="uk-UA" dirty="0" smtClean="0">
                <a:latin typeface="Times New Roman" panose="02020603050405020304" pitchFamily="18" charset="0"/>
                <a:cs typeface="Times New Roman" panose="02020603050405020304" pitchFamily="18" charset="0"/>
              </a:rPr>
              <a:t>аналіз (сильні та слабкі сторони, можливості та загрози) для виявлення ключових ризиків і можливостей, які виникають через зміни у регуляторному середовищі.</a:t>
            </a:r>
          </a:p>
          <a:p>
            <a:pPr algn="just"/>
            <a:r>
              <a:rPr lang="uk-UA" dirty="0" smtClean="0">
                <a:latin typeface="Times New Roman" panose="02020603050405020304" pitchFamily="18" charset="0"/>
                <a:cs typeface="Times New Roman" panose="02020603050405020304" pitchFamily="18" charset="0"/>
              </a:rPr>
              <a:t>•	Стратегічне прогнозування: Необхідно розробляти прогнози, що стосуються можливих змін у політичній ситуації та їх впливу на бізнес. Це може допомогти у виявленні нових можливостей або підготовці до потенційних викликів.</a:t>
            </a:r>
            <a:endParaRPr lang="uk-UA"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587830" y="4703573"/>
            <a:ext cx="6585856" cy="3114367"/>
          </a:xfrm>
          <a:prstGeom prst="rect">
            <a:avLst/>
          </a:prstGeom>
        </p:spPr>
      </p:pic>
      <p:pic>
        <p:nvPicPr>
          <p:cNvPr id="5" name="Рисунок 4"/>
          <p:cNvPicPr>
            <a:picLocks noChangeAspect="1"/>
          </p:cNvPicPr>
          <p:nvPr/>
        </p:nvPicPr>
        <p:blipFill>
          <a:blip r:embed="rId3"/>
          <a:stretch>
            <a:fillRect/>
          </a:stretch>
        </p:blipFill>
        <p:spPr>
          <a:xfrm>
            <a:off x="7736341" y="4299857"/>
            <a:ext cx="6382430" cy="3472084"/>
          </a:xfrm>
          <a:prstGeom prst="rect">
            <a:avLst/>
          </a:prstGeom>
        </p:spPr>
      </p:pic>
    </p:spTree>
    <p:extLst>
      <p:ext uri="{BB962C8B-B14F-4D97-AF65-F5344CB8AC3E}">
        <p14:creationId xmlns:p14="http://schemas.microsoft.com/office/powerpoint/2010/main" val="1890619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6943" y="438673"/>
            <a:ext cx="7315200" cy="7478970"/>
          </a:xfrm>
          <a:prstGeom prst="rect">
            <a:avLst/>
          </a:prstGeom>
        </p:spPr>
        <p:txBody>
          <a:bodyPr>
            <a:spAutoFit/>
          </a:bodyPr>
          <a:lstStyle/>
          <a:p>
            <a:pPr algn="ctr"/>
            <a:r>
              <a:rPr lang="uk-UA" sz="2000" dirty="0" smtClean="0">
                <a:latin typeface="Times New Roman" panose="02020603050405020304" pitchFamily="18" charset="0"/>
                <a:cs typeface="Times New Roman" panose="02020603050405020304" pitchFamily="18" charset="0"/>
              </a:rPr>
              <a:t>2.	</a:t>
            </a:r>
            <a:r>
              <a:rPr lang="uk-UA" sz="2000" b="1" dirty="0" smtClean="0">
                <a:latin typeface="Times New Roman" panose="02020603050405020304" pitchFamily="18" charset="0"/>
                <a:cs typeface="Times New Roman" panose="02020603050405020304" pitchFamily="18" charset="0"/>
              </a:rPr>
              <a:t>Розробка стратегії взаємодії</a:t>
            </a:r>
          </a:p>
          <a:p>
            <a:pPr algn="just"/>
            <a:r>
              <a:rPr lang="en-US" sz="2000" dirty="0" smtClean="0">
                <a:latin typeface="Times New Roman" panose="02020603050405020304" pitchFamily="18" charset="0"/>
                <a:cs typeface="Times New Roman" panose="02020603050405020304" pitchFamily="18" charset="0"/>
              </a:rPr>
              <a:t>o	</a:t>
            </a:r>
            <a:r>
              <a:rPr lang="uk-UA" sz="2000" dirty="0" smtClean="0">
                <a:latin typeface="Times New Roman" panose="02020603050405020304" pitchFamily="18" charset="0"/>
                <a:cs typeface="Times New Roman" panose="02020603050405020304" pitchFamily="18" charset="0"/>
              </a:rPr>
              <a:t>Визначення цілей та завдань: Постановка чітких цілей для </a:t>
            </a:r>
            <a:r>
              <a:rPr lang="en-US" sz="2000" dirty="0" smtClean="0">
                <a:latin typeface="Times New Roman" panose="02020603050405020304" pitchFamily="18" charset="0"/>
                <a:cs typeface="Times New Roman" panose="02020603050405020304" pitchFamily="18" charset="0"/>
              </a:rPr>
              <a:t>GR-</a:t>
            </a:r>
            <a:r>
              <a:rPr lang="uk-UA" sz="2000" dirty="0" smtClean="0">
                <a:latin typeface="Times New Roman" panose="02020603050405020304" pitchFamily="18" charset="0"/>
                <a:cs typeface="Times New Roman" panose="02020603050405020304" pitchFamily="18" charset="0"/>
              </a:rPr>
              <a:t>менеджменту, таких як вплив на законодавчі ініціативи або покращення іміджу підприємства.</a:t>
            </a:r>
          </a:p>
          <a:p>
            <a:pPr algn="just"/>
            <a:r>
              <a:rPr lang="uk-UA"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SMART-</a:t>
            </a:r>
            <a:r>
              <a:rPr lang="uk-UA" sz="2000" dirty="0" smtClean="0">
                <a:latin typeface="Times New Roman" panose="02020603050405020304" pitchFamily="18" charset="0"/>
                <a:cs typeface="Times New Roman" panose="02020603050405020304" pitchFamily="18" charset="0"/>
              </a:rPr>
              <a:t>цілі: Сформулювати цілі, які є конкретними, вимірювальними, досяжними, релевантними та часовими (</a:t>
            </a:r>
            <a:r>
              <a:rPr lang="en-US" sz="2000" dirty="0" smtClean="0">
                <a:latin typeface="Times New Roman" panose="02020603050405020304" pitchFamily="18" charset="0"/>
                <a:cs typeface="Times New Roman" panose="02020603050405020304" pitchFamily="18" charset="0"/>
              </a:rPr>
              <a:t>SMART). </a:t>
            </a:r>
            <a:r>
              <a:rPr lang="uk-UA" sz="2000" dirty="0" smtClean="0">
                <a:latin typeface="Times New Roman" panose="02020603050405020304" pitchFamily="18" charset="0"/>
                <a:cs typeface="Times New Roman" panose="02020603050405020304" pitchFamily="18" charset="0"/>
              </a:rPr>
              <a:t>Це дозволить чітко оцінювати прогрес і результати вашої </a:t>
            </a:r>
            <a:r>
              <a:rPr lang="en-US" sz="2000" dirty="0" smtClean="0">
                <a:latin typeface="Times New Roman" panose="02020603050405020304" pitchFamily="18" charset="0"/>
                <a:cs typeface="Times New Roman" panose="02020603050405020304" pitchFamily="18" charset="0"/>
              </a:rPr>
              <a:t>GR-</a:t>
            </a:r>
            <a:r>
              <a:rPr lang="uk-UA" sz="2000" dirty="0" smtClean="0">
                <a:latin typeface="Times New Roman" panose="02020603050405020304" pitchFamily="18" charset="0"/>
                <a:cs typeface="Times New Roman" panose="02020603050405020304" pitchFamily="18" charset="0"/>
              </a:rPr>
              <a:t>стратегії.</a:t>
            </a:r>
          </a:p>
          <a:p>
            <a:pPr algn="just"/>
            <a:r>
              <a:rPr lang="uk-UA" sz="2000" dirty="0" smtClean="0">
                <a:latin typeface="Times New Roman" panose="02020603050405020304" pitchFamily="18" charset="0"/>
                <a:cs typeface="Times New Roman" panose="02020603050405020304" pitchFamily="18" charset="0"/>
              </a:rPr>
              <a:t>•	Ключові завдання: Необхідно визначити ключові завдання, які повинні бути виконані для досягнення цілей, включаючи визначення пріоритетних регуляторних питань і зацікавлених сторін.</a:t>
            </a:r>
          </a:p>
          <a:p>
            <a:pPr algn="just"/>
            <a:endParaRPr lang="uk-UA"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o	</a:t>
            </a:r>
            <a:r>
              <a:rPr lang="uk-UA" sz="2000" dirty="0" smtClean="0">
                <a:latin typeface="Times New Roman" panose="02020603050405020304" pitchFamily="18" charset="0"/>
                <a:cs typeface="Times New Roman" panose="02020603050405020304" pitchFamily="18" charset="0"/>
              </a:rPr>
              <a:t>Розробка плану дій: Визначення конкретних дій, які допоможуть досягти поставлених цілей, таких як лобіювання, участь у консультаціях або організація зустрічей з державними чиновниками.</a:t>
            </a:r>
          </a:p>
          <a:p>
            <a:pPr algn="just"/>
            <a:r>
              <a:rPr lang="uk-UA" sz="2000" dirty="0" smtClean="0">
                <a:latin typeface="Times New Roman" panose="02020603050405020304" pitchFamily="18" charset="0"/>
                <a:cs typeface="Times New Roman" panose="02020603050405020304" pitchFamily="18" charset="0"/>
              </a:rPr>
              <a:t>•	Тактичні кроки: Розробити детальний план дій, який включає конкретні тактичні кроки для досягнення кожної з цілей. Це може включати написання меморандумів, організацію зустрічей, підготовку заявок та інші дії.</a:t>
            </a:r>
          </a:p>
          <a:p>
            <a:pPr algn="just"/>
            <a:r>
              <a:rPr lang="uk-UA" sz="2000" dirty="0" smtClean="0">
                <a:latin typeface="Times New Roman" panose="02020603050405020304" pitchFamily="18" charset="0"/>
                <a:cs typeface="Times New Roman" panose="02020603050405020304" pitchFamily="18" charset="0"/>
              </a:rPr>
              <a:t>•	Розподіл ресурсів: Необхідно забезпечити належний розподіл ресурсів, таких як бюджет, час і людські ресурси, для реалізації плану.</a:t>
            </a:r>
            <a:endParaRPr lang="uk-UA"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7892143" y="612845"/>
            <a:ext cx="6379028" cy="6549956"/>
          </a:xfrm>
          <a:prstGeom prst="rect">
            <a:avLst/>
          </a:prstGeom>
        </p:spPr>
      </p:pic>
    </p:spTree>
    <p:extLst>
      <p:ext uri="{BB962C8B-B14F-4D97-AF65-F5344CB8AC3E}">
        <p14:creationId xmlns:p14="http://schemas.microsoft.com/office/powerpoint/2010/main" val="1110296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1371" y="678159"/>
            <a:ext cx="7315200" cy="6863417"/>
          </a:xfrm>
          <a:prstGeom prst="rect">
            <a:avLst/>
          </a:prstGeom>
        </p:spPr>
        <p:txBody>
          <a:bodyPr>
            <a:spAutoFit/>
          </a:bodyPr>
          <a:lstStyle/>
          <a:p>
            <a:pPr algn="ctr"/>
            <a:r>
              <a:rPr lang="uk-UA" sz="2000" dirty="0" smtClean="0">
                <a:latin typeface="Times New Roman" panose="02020603050405020304" pitchFamily="18" charset="0"/>
                <a:cs typeface="Times New Roman" panose="02020603050405020304" pitchFamily="18" charset="0"/>
              </a:rPr>
              <a:t>3.	</a:t>
            </a:r>
            <a:r>
              <a:rPr lang="uk-UA" sz="2000" b="1" dirty="0" smtClean="0">
                <a:latin typeface="Times New Roman" panose="02020603050405020304" pitchFamily="18" charset="0"/>
                <a:cs typeface="Times New Roman" panose="02020603050405020304" pitchFamily="18" charset="0"/>
              </a:rPr>
              <a:t>Комунікація та лобіювання</a:t>
            </a:r>
          </a:p>
          <a:p>
            <a:pPr algn="just"/>
            <a:r>
              <a:rPr lang="en-US" sz="2000" dirty="0" smtClean="0">
                <a:latin typeface="Times New Roman" panose="02020603050405020304" pitchFamily="18" charset="0"/>
                <a:cs typeface="Times New Roman" panose="02020603050405020304" pitchFamily="18" charset="0"/>
              </a:rPr>
              <a:t>o	</a:t>
            </a:r>
            <a:r>
              <a:rPr lang="uk-UA" sz="2000" dirty="0" smtClean="0">
                <a:latin typeface="Times New Roman" panose="02020603050405020304" pitchFamily="18" charset="0"/>
                <a:cs typeface="Times New Roman" panose="02020603050405020304" pitchFamily="18" charset="0"/>
              </a:rPr>
              <a:t>Встановлення контактів: Налагодження </a:t>
            </a:r>
            <a:r>
              <a:rPr lang="uk-UA" sz="2000" dirty="0" err="1" smtClean="0">
                <a:latin typeface="Times New Roman" panose="02020603050405020304" pitchFamily="18" charset="0"/>
                <a:cs typeface="Times New Roman" panose="02020603050405020304" pitchFamily="18" charset="0"/>
              </a:rPr>
              <a:t>зв’язків</a:t>
            </a:r>
            <a:r>
              <a:rPr lang="uk-UA" sz="2000" dirty="0" smtClean="0">
                <a:latin typeface="Times New Roman" panose="02020603050405020304" pitchFamily="18" charset="0"/>
                <a:cs typeface="Times New Roman" panose="02020603050405020304" pitchFamily="18" charset="0"/>
              </a:rPr>
              <a:t> з ключовими особами в державних структурах, регуляторними органами та місцевими владою.</a:t>
            </a:r>
          </a:p>
          <a:p>
            <a:pPr algn="just"/>
            <a:r>
              <a:rPr lang="uk-UA" sz="2000" dirty="0" smtClean="0">
                <a:latin typeface="Times New Roman" panose="02020603050405020304" pitchFamily="18" charset="0"/>
                <a:cs typeface="Times New Roman" panose="02020603050405020304" pitchFamily="18" charset="0"/>
              </a:rPr>
              <a:t>•	Мережеві події: Беріть участь у мережевих подіях, конференціях та семінарах, де можна налагоджувати контакти з представниками державних органів та іншими впливовими особами.</a:t>
            </a:r>
          </a:p>
          <a:p>
            <a:pPr algn="just"/>
            <a:r>
              <a:rPr lang="uk-UA" sz="2000" dirty="0" smtClean="0">
                <a:latin typeface="Times New Roman" panose="02020603050405020304" pitchFamily="18" charset="0"/>
                <a:cs typeface="Times New Roman" panose="02020603050405020304" pitchFamily="18" charset="0"/>
              </a:rPr>
              <a:t>•	Взаємодія з асоціаціями: Приєднуйтесь до професійних асоціацій або груп інтересів, які можуть надати доступ до важливих контактів і ресурсів.</a:t>
            </a:r>
          </a:p>
          <a:p>
            <a:pPr algn="just"/>
            <a:endParaRPr lang="uk-UA"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o	</a:t>
            </a:r>
            <a:r>
              <a:rPr lang="uk-UA" sz="2000" dirty="0" smtClean="0">
                <a:latin typeface="Times New Roman" panose="02020603050405020304" pitchFamily="18" charset="0"/>
                <a:cs typeface="Times New Roman" panose="02020603050405020304" pitchFamily="18" charset="0"/>
              </a:rPr>
              <a:t>Подання пропозицій та зауважень: Внесення пропозицій або зауважень до законодавчих актів або інших регуляторних документів, які можуть вплинути на діяльність підприємства.</a:t>
            </a:r>
          </a:p>
          <a:p>
            <a:pPr algn="just"/>
            <a:r>
              <a:rPr lang="uk-UA" sz="2000" dirty="0" smtClean="0">
                <a:latin typeface="Times New Roman" panose="02020603050405020304" pitchFamily="18" charset="0"/>
                <a:cs typeface="Times New Roman" panose="02020603050405020304" pitchFamily="18" charset="0"/>
              </a:rPr>
              <a:t>•	Розробка позиційних документів: Підготуйте чіткі та обґрунтовані позиційні документи або пропозиції, які пояснюють вашу точку зору та її вплив на бізнес.</a:t>
            </a:r>
          </a:p>
          <a:p>
            <a:pPr algn="just"/>
            <a:r>
              <a:rPr lang="uk-UA" sz="2000" dirty="0" smtClean="0">
                <a:latin typeface="Times New Roman" panose="02020603050405020304" pitchFamily="18" charset="0"/>
                <a:cs typeface="Times New Roman" panose="02020603050405020304" pitchFamily="18" charset="0"/>
              </a:rPr>
              <a:t>•	Активна участь у консультаціях: Беріть участь у публічних консультаціях, обговореннях та інших процесах, що передують прийняттю нових законодавчих актів або регуляторних рішень.</a:t>
            </a:r>
            <a:endParaRPr lang="uk-UA"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8090806" y="678159"/>
            <a:ext cx="6102527" cy="6680584"/>
          </a:xfrm>
          <a:prstGeom prst="rect">
            <a:avLst/>
          </a:prstGeom>
        </p:spPr>
      </p:pic>
    </p:spTree>
    <p:extLst>
      <p:ext uri="{BB962C8B-B14F-4D97-AF65-F5344CB8AC3E}">
        <p14:creationId xmlns:p14="http://schemas.microsoft.com/office/powerpoint/2010/main" val="3520691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7829" y="734429"/>
            <a:ext cx="6945085" cy="6555641"/>
          </a:xfrm>
          <a:prstGeom prst="rect">
            <a:avLst/>
          </a:prstGeom>
        </p:spPr>
        <p:txBody>
          <a:bodyPr wrap="square">
            <a:spAutoFit/>
          </a:bodyPr>
          <a:lstStyle/>
          <a:p>
            <a:pPr algn="ctr"/>
            <a:r>
              <a:rPr lang="uk-UA" sz="2000" dirty="0" smtClean="0">
                <a:latin typeface="Times New Roman" panose="02020603050405020304" pitchFamily="18" charset="0"/>
                <a:cs typeface="Times New Roman" panose="02020603050405020304" pitchFamily="18" charset="0"/>
              </a:rPr>
              <a:t>4.	</a:t>
            </a:r>
            <a:r>
              <a:rPr lang="uk-UA" sz="2000" b="1" dirty="0" smtClean="0">
                <a:latin typeface="Times New Roman" panose="02020603050405020304" pitchFamily="18" charset="0"/>
                <a:cs typeface="Times New Roman" panose="02020603050405020304" pitchFamily="18" charset="0"/>
              </a:rPr>
              <a:t>Моніторинг і оцінка ефективності</a:t>
            </a:r>
          </a:p>
          <a:p>
            <a:pPr algn="just"/>
            <a:r>
              <a:rPr lang="en-US" sz="2000" dirty="0" smtClean="0">
                <a:latin typeface="Times New Roman" panose="02020603050405020304" pitchFamily="18" charset="0"/>
                <a:cs typeface="Times New Roman" panose="02020603050405020304" pitchFamily="18" charset="0"/>
              </a:rPr>
              <a:t>o	</a:t>
            </a:r>
            <a:r>
              <a:rPr lang="uk-UA" sz="2000" dirty="0" smtClean="0">
                <a:latin typeface="Times New Roman" panose="02020603050405020304" pitchFamily="18" charset="0"/>
                <a:cs typeface="Times New Roman" panose="02020603050405020304" pitchFamily="18" charset="0"/>
              </a:rPr>
              <a:t>Оцінка результатів: Аналіз ефективності реалізації </a:t>
            </a:r>
            <a:r>
              <a:rPr lang="en-US" sz="2000" dirty="0" smtClean="0">
                <a:latin typeface="Times New Roman" panose="02020603050405020304" pitchFamily="18" charset="0"/>
                <a:cs typeface="Times New Roman" panose="02020603050405020304" pitchFamily="18" charset="0"/>
              </a:rPr>
              <a:t>GR-</a:t>
            </a:r>
            <a:r>
              <a:rPr lang="uk-UA" sz="2000" dirty="0" smtClean="0">
                <a:latin typeface="Times New Roman" panose="02020603050405020304" pitchFamily="18" charset="0"/>
                <a:cs typeface="Times New Roman" panose="02020603050405020304" pitchFamily="18" charset="0"/>
              </a:rPr>
              <a:t>стратегії, моніторинг досягнення поставлених цілей.</a:t>
            </a:r>
          </a:p>
          <a:p>
            <a:pPr algn="just"/>
            <a:r>
              <a:rPr lang="uk-UA" sz="2000" dirty="0" smtClean="0">
                <a:latin typeface="Times New Roman" panose="02020603050405020304" pitchFamily="18" charset="0"/>
                <a:cs typeface="Times New Roman" panose="02020603050405020304" pitchFamily="18" charset="0"/>
              </a:rPr>
              <a:t>•	Ключові показники ефективності (</a:t>
            </a:r>
            <a:r>
              <a:rPr lang="en-US" sz="2000" dirty="0" smtClean="0">
                <a:latin typeface="Times New Roman" panose="02020603050405020304" pitchFamily="18" charset="0"/>
                <a:cs typeface="Times New Roman" panose="02020603050405020304" pitchFamily="18" charset="0"/>
              </a:rPr>
              <a:t>KPI): </a:t>
            </a:r>
            <a:r>
              <a:rPr lang="uk-UA" sz="2000" dirty="0" smtClean="0">
                <a:latin typeface="Times New Roman" panose="02020603050405020304" pitchFamily="18" charset="0"/>
                <a:cs typeface="Times New Roman" panose="02020603050405020304" pitchFamily="18" charset="0"/>
              </a:rPr>
              <a:t>Визначте </a:t>
            </a:r>
            <a:r>
              <a:rPr lang="en-US" sz="2000" dirty="0" smtClean="0">
                <a:latin typeface="Times New Roman" panose="02020603050405020304" pitchFamily="18" charset="0"/>
                <a:cs typeface="Times New Roman" panose="02020603050405020304" pitchFamily="18" charset="0"/>
              </a:rPr>
              <a:t>KPI </a:t>
            </a:r>
            <a:r>
              <a:rPr lang="uk-UA" sz="2000" dirty="0" smtClean="0">
                <a:latin typeface="Times New Roman" panose="02020603050405020304" pitchFamily="18" charset="0"/>
                <a:cs typeface="Times New Roman" panose="02020603050405020304" pitchFamily="18" charset="0"/>
              </a:rPr>
              <a:t>для оцінки ефективності </a:t>
            </a:r>
            <a:r>
              <a:rPr lang="en-US" sz="2000" dirty="0" smtClean="0">
                <a:latin typeface="Times New Roman" panose="02020603050405020304" pitchFamily="18" charset="0"/>
                <a:cs typeface="Times New Roman" panose="02020603050405020304" pitchFamily="18" charset="0"/>
              </a:rPr>
              <a:t>GR-</a:t>
            </a:r>
            <a:r>
              <a:rPr lang="uk-UA" sz="2000" dirty="0" smtClean="0">
                <a:latin typeface="Times New Roman" panose="02020603050405020304" pitchFamily="18" charset="0"/>
                <a:cs typeface="Times New Roman" panose="02020603050405020304" pitchFamily="18" charset="0"/>
              </a:rPr>
              <a:t>стратегії. Це можуть бути показники, такі як зміни в законодавстві, досягнення лобістських цілей, підвищення впливу на політичні рішення.</a:t>
            </a:r>
          </a:p>
          <a:p>
            <a:pPr algn="just"/>
            <a:r>
              <a:rPr lang="uk-UA" sz="2000" dirty="0" smtClean="0">
                <a:latin typeface="Times New Roman" panose="02020603050405020304" pitchFamily="18" charset="0"/>
                <a:cs typeface="Times New Roman" panose="02020603050405020304" pitchFamily="18" charset="0"/>
              </a:rPr>
              <a:t>•	Зворотний зв'язок: Збирайте зворотний зв'язок від ключових </a:t>
            </a:r>
            <a:r>
              <a:rPr lang="uk-UA" sz="2000" dirty="0" err="1" smtClean="0">
                <a:latin typeface="Times New Roman" panose="02020603050405020304" pitchFamily="18" charset="0"/>
                <a:cs typeface="Times New Roman" panose="02020603050405020304" pitchFamily="18" charset="0"/>
              </a:rPr>
              <a:t>стейкхолдерів</a:t>
            </a:r>
            <a:r>
              <a:rPr lang="uk-UA" sz="2000" dirty="0" smtClean="0">
                <a:latin typeface="Times New Roman" panose="02020603050405020304" pitchFamily="18" charset="0"/>
                <a:cs typeface="Times New Roman" panose="02020603050405020304" pitchFamily="18" charset="0"/>
              </a:rPr>
              <a:t> для оцінки того, наскільки ефективно ваша організація взаємодіє з державними органами.</a:t>
            </a:r>
          </a:p>
          <a:p>
            <a:pPr algn="just"/>
            <a:endParaRPr lang="uk-UA"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o	</a:t>
            </a:r>
            <a:r>
              <a:rPr lang="uk-UA" sz="2000" dirty="0" smtClean="0">
                <a:latin typeface="Times New Roman" panose="02020603050405020304" pitchFamily="18" charset="0"/>
                <a:cs typeface="Times New Roman" panose="02020603050405020304" pitchFamily="18" charset="0"/>
              </a:rPr>
              <a:t>Коригування стратегії: Внесення змін у стратегію на основі отриманих результатів та змін у зовнішньому середовищі.</a:t>
            </a:r>
          </a:p>
          <a:p>
            <a:pPr algn="just"/>
            <a:r>
              <a:rPr lang="uk-UA" sz="2000" dirty="0" smtClean="0">
                <a:latin typeface="Times New Roman" panose="02020603050405020304" pitchFamily="18" charset="0"/>
                <a:cs typeface="Times New Roman" panose="02020603050405020304" pitchFamily="18" charset="0"/>
              </a:rPr>
              <a:t>•	Аналіз невдач: Аналізуйте випадки, коли ваша стратегія не принесла очікуваних результатів, і визначте причини цих невдач.</a:t>
            </a:r>
          </a:p>
          <a:p>
            <a:pPr algn="just"/>
            <a:r>
              <a:rPr lang="uk-UA" sz="2000" dirty="0" smtClean="0">
                <a:latin typeface="Times New Roman" panose="02020603050405020304" pitchFamily="18" charset="0"/>
                <a:cs typeface="Times New Roman" panose="02020603050405020304" pitchFamily="18" charset="0"/>
              </a:rPr>
              <a:t>•	Адаптація: </a:t>
            </a:r>
            <a:r>
              <a:rPr lang="uk-UA" sz="2000" dirty="0" err="1" smtClean="0">
                <a:latin typeface="Times New Roman" panose="02020603050405020304" pitchFamily="18" charset="0"/>
                <a:cs typeface="Times New Roman" panose="02020603050405020304" pitchFamily="18" charset="0"/>
              </a:rPr>
              <a:t>Внесіть</a:t>
            </a:r>
            <a:r>
              <a:rPr lang="uk-UA" sz="2000" dirty="0" smtClean="0">
                <a:latin typeface="Times New Roman" panose="02020603050405020304" pitchFamily="18" charset="0"/>
                <a:cs typeface="Times New Roman" panose="02020603050405020304" pitchFamily="18" charset="0"/>
              </a:rPr>
              <a:t> необхідні корективи у стратегію на основі аналізу результатів і змін у зовнішньому середовищі.</a:t>
            </a:r>
            <a:endParaRPr lang="uk-UA"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7728857" y="734429"/>
            <a:ext cx="6585856" cy="5802086"/>
          </a:xfrm>
          <a:prstGeom prst="rect">
            <a:avLst/>
          </a:prstGeom>
        </p:spPr>
      </p:pic>
    </p:spTree>
    <p:extLst>
      <p:ext uri="{BB962C8B-B14F-4D97-AF65-F5344CB8AC3E}">
        <p14:creationId xmlns:p14="http://schemas.microsoft.com/office/powerpoint/2010/main" val="1593856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1887" y="744042"/>
            <a:ext cx="8242662" cy="5983330"/>
          </a:xfrm>
          <a:prstGeom prst="rect">
            <a:avLst/>
          </a:prstGeom>
        </p:spPr>
      </p:pic>
      <p:sp>
        <p:nvSpPr>
          <p:cNvPr id="3" name="Прямоугольник 2"/>
          <p:cNvSpPr/>
          <p:nvPr/>
        </p:nvSpPr>
        <p:spPr>
          <a:xfrm>
            <a:off x="8843554" y="642552"/>
            <a:ext cx="5368835" cy="6186309"/>
          </a:xfrm>
          <a:prstGeom prst="rect">
            <a:avLst/>
          </a:prstGeom>
        </p:spPr>
        <p:txBody>
          <a:bodyPr wrap="square">
            <a:spAutoFit/>
          </a:bodyPr>
          <a:lstStyle/>
          <a:p>
            <a:pPr algn="just"/>
            <a:r>
              <a:rPr lang="uk-UA" dirty="0" smtClean="0">
                <a:latin typeface="Times New Roman" panose="02020603050405020304" pitchFamily="18" charset="0"/>
                <a:cs typeface="Times New Roman" panose="02020603050405020304" pitchFamily="18" charset="0"/>
              </a:rPr>
              <a:t>Фахівцеві у сфері </a:t>
            </a:r>
            <a:r>
              <a:rPr lang="en-US" dirty="0" smtClean="0">
                <a:latin typeface="Times New Roman" panose="02020603050405020304" pitchFamily="18" charset="0"/>
                <a:cs typeface="Times New Roman" panose="02020603050405020304" pitchFamily="18" charset="0"/>
              </a:rPr>
              <a:t>GR, </a:t>
            </a:r>
            <a:r>
              <a:rPr lang="uk-UA" dirty="0" smtClean="0">
                <a:latin typeface="Times New Roman" panose="02020603050405020304" pitchFamily="18" charset="0"/>
                <a:cs typeface="Times New Roman" panose="02020603050405020304" pitchFamily="18" charset="0"/>
              </a:rPr>
              <a:t>на відміну від лобіста, не обов’язково знати деталі прийняття закону, постанови і т. д. Його головне завдання – створення позитивних відносин із владою. Він повинен також вміти підібрати й організувати лобістів, які володіють особистісними характеристиками та необхідними професійними компетенціями в різних сферах.</a:t>
            </a:r>
          </a:p>
          <a:p>
            <a:pPr algn="just"/>
            <a:r>
              <a:rPr lang="uk-UA" dirty="0" smtClean="0">
                <a:latin typeface="Times New Roman" panose="02020603050405020304" pitchFamily="18" charset="0"/>
                <a:cs typeface="Times New Roman" panose="02020603050405020304" pitchFamily="18" charset="0"/>
              </a:rPr>
              <a:t>Крім того, розрізняються і режими роботи </a:t>
            </a:r>
            <a:r>
              <a:rPr lang="en-US" dirty="0" smtClean="0">
                <a:latin typeface="Times New Roman" panose="02020603050405020304" pitchFamily="18" charset="0"/>
                <a:cs typeface="Times New Roman" panose="02020603050405020304" pitchFamily="18" charset="0"/>
              </a:rPr>
              <a:t>GR </a:t>
            </a:r>
            <a:r>
              <a:rPr lang="uk-UA" dirty="0" smtClean="0">
                <a:latin typeface="Times New Roman" panose="02020603050405020304" pitchFamily="18" charset="0"/>
                <a:cs typeface="Times New Roman" panose="02020603050405020304" pitchFamily="18" charset="0"/>
              </a:rPr>
              <a:t>і лобізму. </a:t>
            </a:r>
            <a:r>
              <a:rPr lang="en-US" dirty="0" smtClean="0">
                <a:latin typeface="Times New Roman" panose="02020603050405020304" pitchFamily="18" charset="0"/>
                <a:cs typeface="Times New Roman" panose="02020603050405020304" pitchFamily="18" charset="0"/>
              </a:rPr>
              <a:t>GR-</a:t>
            </a:r>
            <a:r>
              <a:rPr lang="uk-UA" dirty="0" smtClean="0">
                <a:latin typeface="Times New Roman" panose="02020603050405020304" pitchFamily="18" charset="0"/>
                <a:cs typeface="Times New Roman" panose="02020603050405020304" pitchFamily="18" charset="0"/>
              </a:rPr>
              <a:t>спеціаліст, як правило, працює в структурі компанії, займаючись розробкою і реалізацією стратегії щодо органів влади. Лобіст часто залучається на проектній основі за гонорар і виступає зовнішнім по відношенню до організації професіоналом.</a:t>
            </a:r>
          </a:p>
          <a:p>
            <a:pPr algn="just"/>
            <a:r>
              <a:rPr lang="uk-UA" dirty="0" smtClean="0">
                <a:latin typeface="Times New Roman" panose="02020603050405020304" pitchFamily="18" charset="0"/>
                <a:cs typeface="Times New Roman" panose="02020603050405020304" pitchFamily="18" charset="0"/>
              </a:rPr>
              <a:t>Лобіювання – це частіше одиничний проект, хоча і може передбачати цілу систему заходів. </a:t>
            </a:r>
            <a:r>
              <a:rPr lang="en-US" dirty="0" smtClean="0">
                <a:latin typeface="Times New Roman" panose="02020603050405020304" pitchFamily="18" charset="0"/>
                <a:cs typeface="Times New Roman" panose="02020603050405020304" pitchFamily="18" charset="0"/>
              </a:rPr>
              <a:t>GR –</a:t>
            </a:r>
            <a:r>
              <a:rPr lang="uk-UA" dirty="0" smtClean="0">
                <a:latin typeface="Times New Roman" panose="02020603050405020304" pitchFamily="18" charset="0"/>
                <a:cs typeface="Times New Roman" panose="02020603050405020304" pitchFamily="18" charset="0"/>
              </a:rPr>
              <a:t> системна робота по вивченню і моніторингу дій органів державної влади і чиновників, а також донесення позиції компанії з того чи іншого питання». Отже, лобізм та </a:t>
            </a:r>
            <a:r>
              <a:rPr lang="en-US" dirty="0" smtClean="0">
                <a:latin typeface="Times New Roman" panose="02020603050405020304" pitchFamily="18" charset="0"/>
                <a:cs typeface="Times New Roman" panose="02020603050405020304" pitchFamily="18" charset="0"/>
              </a:rPr>
              <a:t>GR – </a:t>
            </a:r>
            <a:r>
              <a:rPr lang="uk-UA" dirty="0" smtClean="0">
                <a:latin typeface="Times New Roman" panose="02020603050405020304" pitchFamily="18" charset="0"/>
                <a:cs typeface="Times New Roman" panose="02020603050405020304" pitchFamily="18" charset="0"/>
              </a:rPr>
              <a:t>суміжні, але не тотожні поняття.</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1289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31112"/>
          </a:xfrm>
          <a:prstGeom prst="rect">
            <a:avLst/>
          </a:prstGeom>
        </p:spPr>
      </p:pic>
      <p:sp>
        <p:nvSpPr>
          <p:cNvPr id="3" name="Text 0"/>
          <p:cNvSpPr/>
          <p:nvPr/>
        </p:nvSpPr>
        <p:spPr>
          <a:xfrm>
            <a:off x="624721" y="2721888"/>
            <a:ext cx="13380958" cy="1115616"/>
          </a:xfrm>
          <a:prstGeom prst="rect">
            <a:avLst/>
          </a:prstGeom>
          <a:noFill/>
          <a:ln/>
        </p:spPr>
        <p:txBody>
          <a:bodyPr wrap="square" lIns="0" tIns="0" rIns="0" bIns="0" rtlCol="0" anchor="t"/>
          <a:lstStyle/>
          <a:p>
            <a:pPr marL="0" indent="0">
              <a:lnSpc>
                <a:spcPts val="4350"/>
              </a:lnSpc>
              <a:buNone/>
            </a:pPr>
            <a:r>
              <a:rPr lang="en-US" sz="3500" b="1" dirty="0">
                <a:solidFill>
                  <a:srgbClr val="151617"/>
                </a:solidFill>
                <a:latin typeface="Times New Roman" panose="02020603050405020304" pitchFamily="18" charset="0"/>
                <a:ea typeface="Montserrat Black" pitchFamily="34" charset="-122"/>
                <a:cs typeface="Times New Roman" panose="02020603050405020304" pitchFamily="18" charset="0"/>
              </a:rPr>
              <a:t>Практичні рекомендації для реалізації GR-менеджменту</a:t>
            </a:r>
            <a:endParaRPr lang="en-US" sz="3500" dirty="0">
              <a:latin typeface="Times New Roman" panose="02020603050405020304" pitchFamily="18" charset="0"/>
              <a:cs typeface="Times New Roman" panose="02020603050405020304" pitchFamily="18" charset="0"/>
            </a:endParaRPr>
          </a:p>
        </p:txBody>
      </p:sp>
      <p:sp>
        <p:nvSpPr>
          <p:cNvPr id="4" name="Shape 1"/>
          <p:cNvSpPr/>
          <p:nvPr/>
        </p:nvSpPr>
        <p:spPr>
          <a:xfrm>
            <a:off x="624721" y="4305895"/>
            <a:ext cx="401598" cy="401598"/>
          </a:xfrm>
          <a:prstGeom prst="roundRect">
            <a:avLst>
              <a:gd name="adj" fmla="val 2277"/>
            </a:avLst>
          </a:prstGeom>
          <a:solidFill>
            <a:srgbClr val="F8ECE4"/>
          </a:solidFill>
          <a:ln w="7620">
            <a:solidFill>
              <a:srgbClr val="151617"/>
            </a:solidFill>
            <a:prstDash val="solid"/>
          </a:ln>
          <a:effectLst>
            <a:outerShdw dist="16510" dir="2700000" algn="bl" rotWithShape="0">
              <a:srgbClr val="151617">
                <a:alpha val="100000"/>
              </a:srgbClr>
            </a:outerShdw>
          </a:effectLst>
        </p:spPr>
      </p:sp>
      <p:sp>
        <p:nvSpPr>
          <p:cNvPr id="5" name="Text 2"/>
          <p:cNvSpPr/>
          <p:nvPr/>
        </p:nvSpPr>
        <p:spPr>
          <a:xfrm>
            <a:off x="769501" y="4372808"/>
            <a:ext cx="111919" cy="267772"/>
          </a:xfrm>
          <a:prstGeom prst="rect">
            <a:avLst/>
          </a:prstGeom>
          <a:noFill/>
          <a:ln/>
        </p:spPr>
        <p:txBody>
          <a:bodyPr wrap="none" lIns="0" tIns="0" rIns="0" bIns="0" rtlCol="0" anchor="t"/>
          <a:lstStyle/>
          <a:p>
            <a:pPr marL="0" indent="0" algn="ctr">
              <a:lnSpc>
                <a:spcPts val="2100"/>
              </a:lnSpc>
              <a:buNone/>
            </a:pPr>
            <a:r>
              <a:rPr lang="en-US" sz="2100" b="1" dirty="0">
                <a:solidFill>
                  <a:srgbClr val="151617"/>
                </a:solidFill>
                <a:latin typeface="Times New Roman" panose="02020603050405020304" pitchFamily="18" charset="0"/>
                <a:ea typeface="Montserrat Black" pitchFamily="34" charset="-122"/>
                <a:cs typeface="Times New Roman" panose="02020603050405020304" pitchFamily="18" charset="0"/>
              </a:rPr>
              <a:t>1</a:t>
            </a:r>
            <a:endParaRPr lang="en-US" sz="2100" dirty="0">
              <a:latin typeface="Times New Roman" panose="02020603050405020304" pitchFamily="18" charset="0"/>
              <a:cs typeface="Times New Roman" panose="02020603050405020304" pitchFamily="18" charset="0"/>
            </a:endParaRPr>
          </a:p>
        </p:txBody>
      </p:sp>
      <p:sp>
        <p:nvSpPr>
          <p:cNvPr id="6" name="Text 3"/>
          <p:cNvSpPr/>
          <p:nvPr/>
        </p:nvSpPr>
        <p:spPr>
          <a:xfrm>
            <a:off x="1204793" y="4305895"/>
            <a:ext cx="4086582" cy="278844"/>
          </a:xfrm>
          <a:prstGeom prst="rect">
            <a:avLst/>
          </a:prstGeom>
          <a:noFill/>
          <a:ln/>
        </p:spPr>
        <p:txBody>
          <a:bodyPr wrap="none" lIns="0" tIns="0" rIns="0" bIns="0" rtlCol="0" anchor="t"/>
          <a:lstStyle/>
          <a:p>
            <a:pPr marL="0" indent="0">
              <a:lnSpc>
                <a:spcPts val="2150"/>
              </a:lnSpc>
              <a:buNone/>
            </a:pPr>
            <a:r>
              <a:rPr lang="en-US" sz="1750" b="1" dirty="0">
                <a:solidFill>
                  <a:srgbClr val="151617"/>
                </a:solidFill>
                <a:latin typeface="Times New Roman" panose="02020603050405020304" pitchFamily="18" charset="0"/>
                <a:ea typeface="Montserrat Black" pitchFamily="34" charset="-122"/>
                <a:cs typeface="Times New Roman" panose="02020603050405020304" pitchFamily="18" charset="0"/>
              </a:rPr>
              <a:t>Створення команди GR-фахівців</a:t>
            </a:r>
            <a:endParaRPr lang="en-US" sz="1750" dirty="0">
              <a:latin typeface="Times New Roman" panose="02020603050405020304" pitchFamily="18" charset="0"/>
              <a:cs typeface="Times New Roman" panose="02020603050405020304" pitchFamily="18" charset="0"/>
            </a:endParaRPr>
          </a:p>
        </p:txBody>
      </p:sp>
      <p:sp>
        <p:nvSpPr>
          <p:cNvPr id="7" name="Text 4"/>
          <p:cNvSpPr/>
          <p:nvPr/>
        </p:nvSpPr>
        <p:spPr>
          <a:xfrm>
            <a:off x="1204793" y="4691777"/>
            <a:ext cx="6021229" cy="856536"/>
          </a:xfrm>
          <a:prstGeom prst="rect">
            <a:avLst/>
          </a:prstGeom>
          <a:noFill/>
          <a:ln/>
        </p:spPr>
        <p:txBody>
          <a:bodyPr wrap="square" lIns="0" tIns="0" rIns="0" bIns="0" rtlCol="0" anchor="t"/>
          <a:lstStyle/>
          <a:p>
            <a:pPr marL="0" indent="0">
              <a:lnSpc>
                <a:spcPts val="2200"/>
              </a:lnSpc>
              <a:buNone/>
            </a:pPr>
            <a:r>
              <a:rPr lang="en-US" sz="1400" dirty="0">
                <a:solidFill>
                  <a:srgbClr val="151617"/>
                </a:solidFill>
                <a:latin typeface="Times New Roman" panose="02020603050405020304" pitchFamily="18" charset="0"/>
                <a:ea typeface="Inconsolata" pitchFamily="34" charset="-122"/>
                <a:cs typeface="Times New Roman" panose="02020603050405020304" pitchFamily="18" charset="0"/>
              </a:rPr>
              <a:t>Набір та підготовка фахівців з знаннями в області політики, права та комунікацій. Забезпечення команди необхідними ресурсами для ефективного виконання завдань.</a:t>
            </a:r>
            <a:endParaRPr lang="en-US" sz="1400" dirty="0">
              <a:latin typeface="Times New Roman" panose="02020603050405020304" pitchFamily="18" charset="0"/>
              <a:cs typeface="Times New Roman" panose="02020603050405020304" pitchFamily="18" charset="0"/>
            </a:endParaRPr>
          </a:p>
        </p:txBody>
      </p:sp>
      <p:sp>
        <p:nvSpPr>
          <p:cNvPr id="8" name="Shape 5"/>
          <p:cNvSpPr/>
          <p:nvPr/>
        </p:nvSpPr>
        <p:spPr>
          <a:xfrm>
            <a:off x="7404497" y="4305895"/>
            <a:ext cx="401598" cy="401598"/>
          </a:xfrm>
          <a:prstGeom prst="roundRect">
            <a:avLst>
              <a:gd name="adj" fmla="val 2277"/>
            </a:avLst>
          </a:prstGeom>
          <a:solidFill>
            <a:srgbClr val="F8ECE4"/>
          </a:solidFill>
          <a:ln w="7620">
            <a:solidFill>
              <a:srgbClr val="151617"/>
            </a:solidFill>
            <a:prstDash val="solid"/>
          </a:ln>
          <a:effectLst>
            <a:outerShdw dist="16510" dir="2700000" algn="bl" rotWithShape="0">
              <a:srgbClr val="151617">
                <a:alpha val="100000"/>
              </a:srgbClr>
            </a:outerShdw>
          </a:effectLst>
        </p:spPr>
      </p:sp>
      <p:sp>
        <p:nvSpPr>
          <p:cNvPr id="9" name="Text 6"/>
          <p:cNvSpPr/>
          <p:nvPr/>
        </p:nvSpPr>
        <p:spPr>
          <a:xfrm>
            <a:off x="7523917" y="4372808"/>
            <a:ext cx="162758" cy="267772"/>
          </a:xfrm>
          <a:prstGeom prst="rect">
            <a:avLst/>
          </a:prstGeom>
          <a:noFill/>
          <a:ln/>
        </p:spPr>
        <p:txBody>
          <a:bodyPr wrap="none" lIns="0" tIns="0" rIns="0" bIns="0" rtlCol="0" anchor="t"/>
          <a:lstStyle/>
          <a:p>
            <a:pPr marL="0" indent="0" algn="ctr">
              <a:lnSpc>
                <a:spcPts val="2100"/>
              </a:lnSpc>
              <a:buNone/>
            </a:pPr>
            <a:r>
              <a:rPr lang="en-US" sz="2100" b="1" dirty="0">
                <a:solidFill>
                  <a:srgbClr val="151617"/>
                </a:solidFill>
                <a:latin typeface="Times New Roman" panose="02020603050405020304" pitchFamily="18" charset="0"/>
                <a:ea typeface="Montserrat Black" pitchFamily="34" charset="-122"/>
                <a:cs typeface="Times New Roman" panose="02020603050405020304" pitchFamily="18" charset="0"/>
              </a:rPr>
              <a:t>2</a:t>
            </a:r>
            <a:endParaRPr lang="en-US" sz="2100" dirty="0">
              <a:latin typeface="Times New Roman" panose="02020603050405020304" pitchFamily="18" charset="0"/>
              <a:cs typeface="Times New Roman" panose="02020603050405020304" pitchFamily="18" charset="0"/>
            </a:endParaRPr>
          </a:p>
        </p:txBody>
      </p:sp>
      <p:sp>
        <p:nvSpPr>
          <p:cNvPr id="10" name="Text 7"/>
          <p:cNvSpPr/>
          <p:nvPr/>
        </p:nvSpPr>
        <p:spPr>
          <a:xfrm>
            <a:off x="7984569" y="4305895"/>
            <a:ext cx="4845725" cy="278844"/>
          </a:xfrm>
          <a:prstGeom prst="rect">
            <a:avLst/>
          </a:prstGeom>
          <a:noFill/>
          <a:ln/>
        </p:spPr>
        <p:txBody>
          <a:bodyPr wrap="none" lIns="0" tIns="0" rIns="0" bIns="0" rtlCol="0" anchor="t"/>
          <a:lstStyle/>
          <a:p>
            <a:pPr marL="0" indent="0">
              <a:lnSpc>
                <a:spcPts val="2150"/>
              </a:lnSpc>
              <a:buNone/>
            </a:pPr>
            <a:r>
              <a:rPr lang="en-US" sz="1750" b="1" dirty="0">
                <a:solidFill>
                  <a:srgbClr val="151617"/>
                </a:solidFill>
                <a:latin typeface="Times New Roman" panose="02020603050405020304" pitchFamily="18" charset="0"/>
                <a:ea typeface="Montserrat Black" pitchFamily="34" charset="-122"/>
                <a:cs typeface="Times New Roman" panose="02020603050405020304" pitchFamily="18" charset="0"/>
              </a:rPr>
              <a:t>Встановлення ефективної комунікації</a:t>
            </a:r>
            <a:endParaRPr lang="en-US" sz="1750" dirty="0">
              <a:latin typeface="Times New Roman" panose="02020603050405020304" pitchFamily="18" charset="0"/>
              <a:cs typeface="Times New Roman" panose="02020603050405020304" pitchFamily="18" charset="0"/>
            </a:endParaRPr>
          </a:p>
        </p:txBody>
      </p:sp>
      <p:sp>
        <p:nvSpPr>
          <p:cNvPr id="11" name="Text 8"/>
          <p:cNvSpPr/>
          <p:nvPr/>
        </p:nvSpPr>
        <p:spPr>
          <a:xfrm>
            <a:off x="7984569" y="4691777"/>
            <a:ext cx="6021229" cy="1142048"/>
          </a:xfrm>
          <a:prstGeom prst="rect">
            <a:avLst/>
          </a:prstGeom>
          <a:noFill/>
          <a:ln/>
        </p:spPr>
        <p:txBody>
          <a:bodyPr wrap="square" lIns="0" tIns="0" rIns="0" bIns="0" rtlCol="0" anchor="t"/>
          <a:lstStyle/>
          <a:p>
            <a:pPr marL="0" indent="0">
              <a:lnSpc>
                <a:spcPts val="2200"/>
              </a:lnSpc>
              <a:buNone/>
            </a:pPr>
            <a:r>
              <a:rPr lang="en-US" sz="1400" dirty="0">
                <a:solidFill>
                  <a:srgbClr val="151617"/>
                </a:solidFill>
                <a:latin typeface="Times New Roman" panose="02020603050405020304" pitchFamily="18" charset="0"/>
                <a:ea typeface="Inconsolata" pitchFamily="34" charset="-122"/>
                <a:cs typeface="Times New Roman" panose="02020603050405020304" pitchFamily="18" charset="0"/>
              </a:rPr>
              <a:t>Регулярне спілкування з державними органами та ключовими стейкхолдерами. Використання сучасних комунікаційних інструментів для підвищення прозорості і швидкості обміну інформацією.</a:t>
            </a:r>
            <a:endParaRPr lang="en-US" sz="1400" dirty="0">
              <a:latin typeface="Times New Roman" panose="02020603050405020304" pitchFamily="18" charset="0"/>
              <a:cs typeface="Times New Roman" panose="02020603050405020304" pitchFamily="18" charset="0"/>
            </a:endParaRPr>
          </a:p>
        </p:txBody>
      </p:sp>
      <p:sp>
        <p:nvSpPr>
          <p:cNvPr id="12" name="Shape 9"/>
          <p:cNvSpPr/>
          <p:nvPr/>
        </p:nvSpPr>
        <p:spPr>
          <a:xfrm>
            <a:off x="624721" y="6213038"/>
            <a:ext cx="401598" cy="401598"/>
          </a:xfrm>
          <a:prstGeom prst="roundRect">
            <a:avLst>
              <a:gd name="adj" fmla="val 2277"/>
            </a:avLst>
          </a:prstGeom>
          <a:solidFill>
            <a:srgbClr val="F8ECE4"/>
          </a:solidFill>
          <a:ln w="7620">
            <a:solidFill>
              <a:srgbClr val="151617"/>
            </a:solidFill>
            <a:prstDash val="solid"/>
          </a:ln>
          <a:effectLst>
            <a:outerShdw dist="16510" dir="2700000" algn="bl" rotWithShape="0">
              <a:srgbClr val="151617">
                <a:alpha val="100000"/>
              </a:srgbClr>
            </a:outerShdw>
          </a:effectLst>
        </p:spPr>
      </p:sp>
      <p:sp>
        <p:nvSpPr>
          <p:cNvPr id="13" name="Text 10"/>
          <p:cNvSpPr/>
          <p:nvPr/>
        </p:nvSpPr>
        <p:spPr>
          <a:xfrm>
            <a:off x="743307" y="6279952"/>
            <a:ext cx="164425" cy="267772"/>
          </a:xfrm>
          <a:prstGeom prst="rect">
            <a:avLst/>
          </a:prstGeom>
          <a:noFill/>
          <a:ln/>
        </p:spPr>
        <p:txBody>
          <a:bodyPr wrap="none" lIns="0" tIns="0" rIns="0" bIns="0" rtlCol="0" anchor="t"/>
          <a:lstStyle/>
          <a:p>
            <a:pPr marL="0" indent="0" algn="ctr">
              <a:lnSpc>
                <a:spcPts val="2100"/>
              </a:lnSpc>
              <a:buNone/>
            </a:pPr>
            <a:r>
              <a:rPr lang="en-US" sz="2100" b="1" dirty="0">
                <a:solidFill>
                  <a:srgbClr val="151617"/>
                </a:solidFill>
                <a:latin typeface="Times New Roman" panose="02020603050405020304" pitchFamily="18" charset="0"/>
                <a:ea typeface="Montserrat Black" pitchFamily="34" charset="-122"/>
                <a:cs typeface="Times New Roman" panose="02020603050405020304" pitchFamily="18" charset="0"/>
              </a:rPr>
              <a:t>3</a:t>
            </a:r>
            <a:endParaRPr lang="en-US" sz="2100" dirty="0">
              <a:latin typeface="Times New Roman" panose="02020603050405020304" pitchFamily="18" charset="0"/>
              <a:cs typeface="Times New Roman" panose="02020603050405020304" pitchFamily="18" charset="0"/>
            </a:endParaRPr>
          </a:p>
        </p:txBody>
      </p:sp>
      <p:sp>
        <p:nvSpPr>
          <p:cNvPr id="14" name="Text 11"/>
          <p:cNvSpPr/>
          <p:nvPr/>
        </p:nvSpPr>
        <p:spPr>
          <a:xfrm>
            <a:off x="1204793" y="6213038"/>
            <a:ext cx="4085987" cy="278844"/>
          </a:xfrm>
          <a:prstGeom prst="rect">
            <a:avLst/>
          </a:prstGeom>
          <a:noFill/>
          <a:ln/>
        </p:spPr>
        <p:txBody>
          <a:bodyPr wrap="none" lIns="0" tIns="0" rIns="0" bIns="0" rtlCol="0" anchor="t"/>
          <a:lstStyle/>
          <a:p>
            <a:pPr marL="0" indent="0">
              <a:lnSpc>
                <a:spcPts val="2150"/>
              </a:lnSpc>
              <a:buNone/>
            </a:pPr>
            <a:r>
              <a:rPr lang="en-US" sz="1750" b="1" dirty="0">
                <a:solidFill>
                  <a:srgbClr val="151617"/>
                </a:solidFill>
                <a:latin typeface="Times New Roman" panose="02020603050405020304" pitchFamily="18" charset="0"/>
                <a:ea typeface="Montserrat Black" pitchFamily="34" charset="-122"/>
                <a:cs typeface="Times New Roman" panose="02020603050405020304" pitchFamily="18" charset="0"/>
              </a:rPr>
              <a:t>Будівництво репутації та довіри</a:t>
            </a:r>
            <a:endParaRPr lang="en-US" sz="1750" dirty="0">
              <a:latin typeface="Times New Roman" panose="02020603050405020304" pitchFamily="18" charset="0"/>
              <a:cs typeface="Times New Roman" panose="02020603050405020304" pitchFamily="18" charset="0"/>
            </a:endParaRPr>
          </a:p>
        </p:txBody>
      </p:sp>
      <p:sp>
        <p:nvSpPr>
          <p:cNvPr id="15" name="Text 12"/>
          <p:cNvSpPr/>
          <p:nvPr/>
        </p:nvSpPr>
        <p:spPr>
          <a:xfrm>
            <a:off x="1204793" y="6598920"/>
            <a:ext cx="6021229" cy="1142048"/>
          </a:xfrm>
          <a:prstGeom prst="rect">
            <a:avLst/>
          </a:prstGeom>
          <a:noFill/>
          <a:ln/>
        </p:spPr>
        <p:txBody>
          <a:bodyPr wrap="square" lIns="0" tIns="0" rIns="0" bIns="0" rtlCol="0" anchor="t"/>
          <a:lstStyle/>
          <a:p>
            <a:pPr marL="0" indent="0">
              <a:lnSpc>
                <a:spcPts val="2200"/>
              </a:lnSpc>
              <a:buNone/>
            </a:pPr>
            <a:r>
              <a:rPr lang="en-US" sz="1400" dirty="0">
                <a:solidFill>
                  <a:srgbClr val="151617"/>
                </a:solidFill>
                <a:latin typeface="Times New Roman" panose="02020603050405020304" pitchFamily="18" charset="0"/>
                <a:ea typeface="Inconsolata" pitchFamily="34" charset="-122"/>
                <a:cs typeface="Times New Roman" panose="02020603050405020304" pitchFamily="18" charset="0"/>
              </a:rPr>
              <a:t>Підтримка позитивного іміджу підприємства через прозорість, етичні норми та активну участь у суспільних ініціативах. Розвиток стратегій взаємодії, що базуються на довірі та партнерстві.</a:t>
            </a:r>
            <a:endParaRPr lang="en-US" sz="1400" dirty="0">
              <a:latin typeface="Times New Roman" panose="02020603050405020304" pitchFamily="18" charset="0"/>
              <a:cs typeface="Times New Roman" panose="02020603050405020304" pitchFamily="18" charset="0"/>
            </a:endParaRPr>
          </a:p>
        </p:txBody>
      </p:sp>
      <p:sp>
        <p:nvSpPr>
          <p:cNvPr id="16" name="Shape 13"/>
          <p:cNvSpPr/>
          <p:nvPr/>
        </p:nvSpPr>
        <p:spPr>
          <a:xfrm>
            <a:off x="7404497" y="6213038"/>
            <a:ext cx="401598" cy="401598"/>
          </a:xfrm>
          <a:prstGeom prst="roundRect">
            <a:avLst>
              <a:gd name="adj" fmla="val 2277"/>
            </a:avLst>
          </a:prstGeom>
          <a:solidFill>
            <a:srgbClr val="F8ECE4"/>
          </a:solidFill>
          <a:ln w="7620">
            <a:solidFill>
              <a:srgbClr val="151617"/>
            </a:solidFill>
            <a:prstDash val="solid"/>
          </a:ln>
          <a:effectLst>
            <a:outerShdw dist="16510" dir="2700000" algn="bl" rotWithShape="0">
              <a:srgbClr val="151617">
                <a:alpha val="100000"/>
              </a:srgbClr>
            </a:outerShdw>
          </a:effectLst>
        </p:spPr>
      </p:sp>
      <p:sp>
        <p:nvSpPr>
          <p:cNvPr id="17" name="Text 14"/>
          <p:cNvSpPr/>
          <p:nvPr/>
        </p:nvSpPr>
        <p:spPr>
          <a:xfrm>
            <a:off x="7509986" y="6279952"/>
            <a:ext cx="190619" cy="267772"/>
          </a:xfrm>
          <a:prstGeom prst="rect">
            <a:avLst/>
          </a:prstGeom>
          <a:noFill/>
          <a:ln/>
        </p:spPr>
        <p:txBody>
          <a:bodyPr wrap="none" lIns="0" tIns="0" rIns="0" bIns="0" rtlCol="0" anchor="t"/>
          <a:lstStyle/>
          <a:p>
            <a:pPr marL="0" indent="0" algn="ctr">
              <a:lnSpc>
                <a:spcPts val="2100"/>
              </a:lnSpc>
              <a:buNone/>
            </a:pPr>
            <a:r>
              <a:rPr lang="en-US" sz="2100" b="1" dirty="0">
                <a:solidFill>
                  <a:srgbClr val="151617"/>
                </a:solidFill>
                <a:latin typeface="Times New Roman" panose="02020603050405020304" pitchFamily="18" charset="0"/>
                <a:ea typeface="Montserrat Black" pitchFamily="34" charset="-122"/>
                <a:cs typeface="Times New Roman" panose="02020603050405020304" pitchFamily="18" charset="0"/>
              </a:rPr>
              <a:t>4</a:t>
            </a:r>
            <a:endParaRPr lang="en-US" sz="2100" dirty="0">
              <a:latin typeface="Times New Roman" panose="02020603050405020304" pitchFamily="18" charset="0"/>
              <a:cs typeface="Times New Roman" panose="02020603050405020304" pitchFamily="18" charset="0"/>
            </a:endParaRPr>
          </a:p>
        </p:txBody>
      </p:sp>
      <p:sp>
        <p:nvSpPr>
          <p:cNvPr id="18" name="Text 15"/>
          <p:cNvSpPr/>
          <p:nvPr/>
        </p:nvSpPr>
        <p:spPr>
          <a:xfrm>
            <a:off x="7984569" y="6213038"/>
            <a:ext cx="3664506" cy="278844"/>
          </a:xfrm>
          <a:prstGeom prst="rect">
            <a:avLst/>
          </a:prstGeom>
          <a:noFill/>
          <a:ln/>
        </p:spPr>
        <p:txBody>
          <a:bodyPr wrap="none" lIns="0" tIns="0" rIns="0" bIns="0" rtlCol="0" anchor="t"/>
          <a:lstStyle/>
          <a:p>
            <a:pPr marL="0" indent="0">
              <a:lnSpc>
                <a:spcPts val="2150"/>
              </a:lnSpc>
              <a:buNone/>
            </a:pPr>
            <a:r>
              <a:rPr lang="en-US" sz="1750" b="1" dirty="0">
                <a:solidFill>
                  <a:srgbClr val="151617"/>
                </a:solidFill>
                <a:latin typeface="Times New Roman" panose="02020603050405020304" pitchFamily="18" charset="0"/>
                <a:ea typeface="Montserrat Black" pitchFamily="34" charset="-122"/>
                <a:cs typeface="Times New Roman" panose="02020603050405020304" pitchFamily="18" charset="0"/>
              </a:rPr>
              <a:t>Аналіз тенденцій і адаптація</a:t>
            </a:r>
            <a:endParaRPr lang="en-US" sz="1750" dirty="0">
              <a:latin typeface="Times New Roman" panose="02020603050405020304" pitchFamily="18" charset="0"/>
              <a:cs typeface="Times New Roman" panose="02020603050405020304" pitchFamily="18" charset="0"/>
            </a:endParaRPr>
          </a:p>
        </p:txBody>
      </p:sp>
      <p:sp>
        <p:nvSpPr>
          <p:cNvPr id="19" name="Text 16"/>
          <p:cNvSpPr/>
          <p:nvPr/>
        </p:nvSpPr>
        <p:spPr>
          <a:xfrm>
            <a:off x="7984569" y="6598920"/>
            <a:ext cx="6021229" cy="856536"/>
          </a:xfrm>
          <a:prstGeom prst="rect">
            <a:avLst/>
          </a:prstGeom>
          <a:noFill/>
          <a:ln/>
        </p:spPr>
        <p:txBody>
          <a:bodyPr wrap="square" lIns="0" tIns="0" rIns="0" bIns="0" rtlCol="0" anchor="t"/>
          <a:lstStyle/>
          <a:p>
            <a:pPr marL="0" indent="0">
              <a:lnSpc>
                <a:spcPts val="2200"/>
              </a:lnSpc>
              <a:buNone/>
            </a:pPr>
            <a:r>
              <a:rPr lang="en-US" sz="1400" dirty="0">
                <a:solidFill>
                  <a:srgbClr val="151617"/>
                </a:solidFill>
                <a:latin typeface="Times New Roman" panose="02020603050405020304" pitchFamily="18" charset="0"/>
                <a:ea typeface="Inconsolata" pitchFamily="34" charset="-122"/>
                <a:cs typeface="Times New Roman" panose="02020603050405020304" pitchFamily="18" charset="0"/>
              </a:rPr>
              <a:t>Постійний моніторинг змін у політичному та регуляторному середовищі. Адаптація стратегії GR-менеджменту відповідно до нових викликів і можливостей.</a:t>
            </a:r>
            <a:endParaRPr lang="en-US" sz="1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3" name="Text 0"/>
          <p:cNvSpPr/>
          <p:nvPr/>
        </p:nvSpPr>
        <p:spPr>
          <a:xfrm>
            <a:off x="1675027" y="628349"/>
            <a:ext cx="13458690" cy="1187529"/>
          </a:xfrm>
          <a:prstGeom prst="rect">
            <a:avLst/>
          </a:prstGeom>
          <a:noFill/>
          <a:ln/>
        </p:spPr>
        <p:txBody>
          <a:bodyPr wrap="square" lIns="0" tIns="0" rIns="0" bIns="0" rtlCol="0" anchor="t"/>
          <a:lstStyle/>
          <a:p>
            <a:pPr marL="0" indent="0">
              <a:lnSpc>
                <a:spcPts val="4650"/>
              </a:lnSpc>
              <a:buNone/>
            </a:pPr>
            <a:r>
              <a:rPr lang="en-US" sz="3700" b="1" dirty="0">
                <a:solidFill>
                  <a:srgbClr val="151617"/>
                </a:solidFill>
                <a:latin typeface="Times New Roman" panose="02020603050405020304" pitchFamily="18" charset="0"/>
                <a:ea typeface="Montserrat Black" pitchFamily="34" charset="-122"/>
                <a:cs typeface="Times New Roman" panose="02020603050405020304" pitchFamily="18" charset="0"/>
              </a:rPr>
              <a:t>Структура GR департаменту у великій корпорації</a:t>
            </a:r>
            <a:endParaRPr lang="en-US" sz="3700" dirty="0">
              <a:latin typeface="Times New Roman" panose="02020603050405020304" pitchFamily="18" charset="0"/>
              <a:cs typeface="Times New Roman" panose="02020603050405020304" pitchFamily="18" charset="0"/>
            </a:endParaRPr>
          </a:p>
        </p:txBody>
      </p:sp>
      <p:sp>
        <p:nvSpPr>
          <p:cNvPr id="4" name="Shape 1"/>
          <p:cNvSpPr/>
          <p:nvPr/>
        </p:nvSpPr>
        <p:spPr>
          <a:xfrm>
            <a:off x="6151483" y="2042041"/>
            <a:ext cx="7813834" cy="1413986"/>
          </a:xfrm>
          <a:prstGeom prst="roundRect">
            <a:avLst>
              <a:gd name="adj" fmla="val 647"/>
            </a:avLst>
          </a:prstGeom>
          <a:solidFill>
            <a:srgbClr val="F8ECE4"/>
          </a:solidFill>
          <a:ln w="7620">
            <a:solidFill>
              <a:srgbClr val="151617"/>
            </a:solidFill>
            <a:prstDash val="solid"/>
          </a:ln>
          <a:effectLst>
            <a:outerShdw dist="17780" dir="2700000" algn="bl" rotWithShape="0">
              <a:srgbClr val="151617">
                <a:alpha val="100000"/>
              </a:srgbClr>
            </a:outerShdw>
          </a:effectLst>
        </p:spPr>
      </p:sp>
      <p:sp>
        <p:nvSpPr>
          <p:cNvPr id="5" name="Text 2"/>
          <p:cNvSpPr/>
          <p:nvPr/>
        </p:nvSpPr>
        <p:spPr>
          <a:xfrm>
            <a:off x="6307217" y="2096617"/>
            <a:ext cx="3667363" cy="296823"/>
          </a:xfrm>
          <a:prstGeom prst="rect">
            <a:avLst/>
          </a:prstGeom>
          <a:noFill/>
          <a:ln/>
        </p:spPr>
        <p:txBody>
          <a:bodyPr wrap="none" lIns="0" tIns="0" rIns="0" bIns="0" rtlCol="0" anchor="t"/>
          <a:lstStyle/>
          <a:p>
            <a:pPr marL="0" indent="0">
              <a:lnSpc>
                <a:spcPts val="2300"/>
              </a:lnSpc>
              <a:buNone/>
            </a:pPr>
            <a:r>
              <a:rPr lang="en-US" sz="1850" b="1" dirty="0">
                <a:solidFill>
                  <a:srgbClr val="151617"/>
                </a:solidFill>
                <a:latin typeface="Times New Roman" panose="02020603050405020304" pitchFamily="18" charset="0"/>
                <a:ea typeface="Montserrat Black" pitchFamily="34" charset="-122"/>
                <a:cs typeface="Times New Roman" panose="02020603050405020304" pitchFamily="18" charset="0"/>
              </a:rPr>
              <a:t>Керівник GR-департаменту</a:t>
            </a:r>
            <a:endParaRPr lang="en-US" sz="1850" dirty="0">
              <a:latin typeface="Times New Roman" panose="02020603050405020304" pitchFamily="18" charset="0"/>
              <a:cs typeface="Times New Roman" panose="02020603050405020304" pitchFamily="18" charset="0"/>
            </a:endParaRPr>
          </a:p>
        </p:txBody>
      </p:sp>
      <p:sp>
        <p:nvSpPr>
          <p:cNvPr id="6" name="Text 3"/>
          <p:cNvSpPr/>
          <p:nvPr/>
        </p:nvSpPr>
        <p:spPr>
          <a:xfrm>
            <a:off x="6307217" y="2428531"/>
            <a:ext cx="7418546" cy="607933"/>
          </a:xfrm>
          <a:prstGeom prst="rect">
            <a:avLst/>
          </a:prstGeom>
          <a:noFill/>
          <a:ln/>
        </p:spPr>
        <p:txBody>
          <a:bodyPr wrap="square" lIns="0" tIns="0" rIns="0" bIns="0" rtlCol="0" anchor="t"/>
          <a:lstStyle/>
          <a:p>
            <a:pPr algn="just"/>
            <a:r>
              <a:rPr lang="aa-ET" sz="1600" b="1" dirty="0" smtClean="0">
                <a:latin typeface="Times New Roman" panose="02020603050405020304" pitchFamily="18" charset="0"/>
                <a:cs typeface="Times New Roman" panose="02020603050405020304" pitchFamily="18" charset="0"/>
              </a:rPr>
              <a:t>Роль:</a:t>
            </a:r>
            <a:r>
              <a:rPr lang="uk-UA" sz="1600" dirty="0" smtClean="0">
                <a:latin typeface="Times New Roman" panose="02020603050405020304" pitchFamily="18" charset="0"/>
                <a:cs typeface="Times New Roman" panose="02020603050405020304" pitchFamily="18" charset="0"/>
              </a:rPr>
              <a:t> </a:t>
            </a:r>
            <a:r>
              <a:rPr lang="aa-ET" sz="1600" dirty="0" smtClean="0">
                <a:latin typeface="Times New Roman" panose="02020603050405020304" pitchFamily="18" charset="0"/>
                <a:cs typeface="Times New Roman" panose="02020603050405020304" pitchFamily="18" charset="0"/>
              </a:rPr>
              <a:t>Загальне </a:t>
            </a:r>
            <a:r>
              <a:rPr lang="aa-ET" sz="1600" dirty="0">
                <a:latin typeface="Times New Roman" panose="02020603050405020304" pitchFamily="18" charset="0"/>
                <a:cs typeface="Times New Roman" panose="02020603050405020304" pitchFamily="18" charset="0"/>
              </a:rPr>
              <a:t>керівництво </a:t>
            </a:r>
            <a:r>
              <a:rPr lang="aa-ET" sz="1600" dirty="0" smtClean="0">
                <a:latin typeface="Times New Roman" panose="02020603050405020304" pitchFamily="18" charset="0"/>
                <a:cs typeface="Times New Roman" panose="02020603050405020304" pitchFamily="18" charset="0"/>
              </a:rPr>
              <a:t>GR-департаментом.</a:t>
            </a:r>
            <a:r>
              <a:rPr lang="uk-UA" sz="1600" dirty="0" smtClean="0">
                <a:latin typeface="Times New Roman" panose="02020603050405020304" pitchFamily="18" charset="0"/>
                <a:cs typeface="Times New Roman" panose="02020603050405020304" pitchFamily="18" charset="0"/>
              </a:rPr>
              <a:t> </a:t>
            </a:r>
            <a:r>
              <a:rPr lang="aa-ET" sz="1600" dirty="0" smtClean="0">
                <a:latin typeface="Times New Roman" panose="02020603050405020304" pitchFamily="18" charset="0"/>
                <a:cs typeface="Times New Roman" panose="02020603050405020304" pitchFamily="18" charset="0"/>
              </a:rPr>
              <a:t>Розробка </a:t>
            </a:r>
            <a:r>
              <a:rPr lang="aa-ET" sz="1600" dirty="0">
                <a:latin typeface="Times New Roman" panose="02020603050405020304" pitchFamily="18" charset="0"/>
                <a:cs typeface="Times New Roman" panose="02020603050405020304" pitchFamily="18" charset="0"/>
              </a:rPr>
              <a:t>і реалізація стратегії взаємодії з державними </a:t>
            </a:r>
            <a:r>
              <a:rPr lang="aa-ET" sz="1600" dirty="0" smtClean="0">
                <a:latin typeface="Times New Roman" panose="02020603050405020304" pitchFamily="18" charset="0"/>
                <a:cs typeface="Times New Roman" panose="02020603050405020304" pitchFamily="18" charset="0"/>
              </a:rPr>
              <a:t>органами.</a:t>
            </a:r>
            <a:r>
              <a:rPr lang="uk-UA" sz="1600" dirty="0" smtClean="0">
                <a:latin typeface="Times New Roman" panose="02020603050405020304" pitchFamily="18" charset="0"/>
                <a:cs typeface="Times New Roman" panose="02020603050405020304" pitchFamily="18" charset="0"/>
              </a:rPr>
              <a:t> </a:t>
            </a:r>
            <a:r>
              <a:rPr lang="aa-ET" sz="1600" dirty="0" smtClean="0">
                <a:latin typeface="Times New Roman" panose="02020603050405020304" pitchFamily="18" charset="0"/>
                <a:cs typeface="Times New Roman" panose="02020603050405020304" pitchFamily="18" charset="0"/>
              </a:rPr>
              <a:t>Встановлення </a:t>
            </a:r>
            <a:r>
              <a:rPr lang="aa-ET" sz="1600" dirty="0">
                <a:latin typeface="Times New Roman" panose="02020603050405020304" pitchFamily="18" charset="0"/>
                <a:cs typeface="Times New Roman" panose="02020603050405020304" pitchFamily="18" charset="0"/>
              </a:rPr>
              <a:t>пріоритетів та цілей для команди.</a:t>
            </a:r>
            <a:endParaRPr lang="uk-UA" sz="1600" dirty="0">
              <a:latin typeface="Times New Roman" panose="02020603050405020304" pitchFamily="18" charset="0"/>
              <a:cs typeface="Times New Roman" panose="02020603050405020304" pitchFamily="18" charset="0"/>
            </a:endParaRPr>
          </a:p>
          <a:p>
            <a:pPr algn="just"/>
            <a:r>
              <a:rPr lang="aa-ET" sz="1600" b="1" dirty="0" smtClean="0">
                <a:latin typeface="Times New Roman" panose="02020603050405020304" pitchFamily="18" charset="0"/>
                <a:cs typeface="Times New Roman" panose="02020603050405020304" pitchFamily="18" charset="0"/>
              </a:rPr>
              <a:t>Обов'язки:</a:t>
            </a:r>
            <a:r>
              <a:rPr lang="uk-UA" sz="1600" dirty="0" smtClean="0">
                <a:latin typeface="Times New Roman" panose="02020603050405020304" pitchFamily="18" charset="0"/>
                <a:cs typeface="Times New Roman" panose="02020603050405020304" pitchFamily="18" charset="0"/>
              </a:rPr>
              <a:t> </a:t>
            </a:r>
            <a:r>
              <a:rPr lang="aa-ET" sz="1600" dirty="0" smtClean="0">
                <a:latin typeface="Times New Roman" panose="02020603050405020304" pitchFamily="18" charset="0"/>
                <a:cs typeface="Times New Roman" panose="02020603050405020304" pitchFamily="18" charset="0"/>
              </a:rPr>
              <a:t>Керівництво </a:t>
            </a:r>
            <a:r>
              <a:rPr lang="aa-ET" sz="1600" dirty="0">
                <a:latin typeface="Times New Roman" panose="02020603050405020304" pitchFamily="18" charset="0"/>
                <a:cs typeface="Times New Roman" panose="02020603050405020304" pitchFamily="18" charset="0"/>
              </a:rPr>
              <a:t>командою </a:t>
            </a:r>
            <a:r>
              <a:rPr lang="aa-ET" sz="1600" dirty="0" smtClean="0">
                <a:latin typeface="Times New Roman" panose="02020603050405020304" pitchFamily="18" charset="0"/>
                <a:cs typeface="Times New Roman" panose="02020603050405020304" pitchFamily="18" charset="0"/>
              </a:rPr>
              <a:t>GR.</a:t>
            </a:r>
            <a:r>
              <a:rPr lang="uk-UA" sz="1600" dirty="0" smtClean="0">
                <a:latin typeface="Times New Roman" panose="02020603050405020304" pitchFamily="18" charset="0"/>
                <a:cs typeface="Times New Roman" panose="02020603050405020304" pitchFamily="18" charset="0"/>
              </a:rPr>
              <a:t> </a:t>
            </a:r>
            <a:r>
              <a:rPr lang="aa-ET" sz="1600" dirty="0" smtClean="0">
                <a:latin typeface="Times New Roman" panose="02020603050405020304" pitchFamily="18" charset="0"/>
                <a:cs typeface="Times New Roman" panose="02020603050405020304" pitchFamily="18" charset="0"/>
              </a:rPr>
              <a:t>Звітність </a:t>
            </a:r>
            <a:r>
              <a:rPr lang="aa-ET" sz="1600" dirty="0">
                <a:latin typeface="Times New Roman" panose="02020603050405020304" pitchFamily="18" charset="0"/>
                <a:cs typeface="Times New Roman" panose="02020603050405020304" pitchFamily="18" charset="0"/>
              </a:rPr>
              <a:t>перед керівництвом компанії.</a:t>
            </a:r>
            <a:endParaRPr lang="uk-UA" sz="1600" dirty="0">
              <a:latin typeface="Times New Roman" panose="02020603050405020304" pitchFamily="18" charset="0"/>
              <a:cs typeface="Times New Roman" panose="02020603050405020304" pitchFamily="18" charset="0"/>
            </a:endParaRPr>
          </a:p>
          <a:p>
            <a:pPr lvl="0" algn="just"/>
            <a:r>
              <a:rPr lang="aa-ET" sz="1600" dirty="0">
                <a:latin typeface="Times New Roman" panose="02020603050405020304" pitchFamily="18" charset="0"/>
                <a:cs typeface="Times New Roman" panose="02020603050405020304" pitchFamily="18" charset="0"/>
              </a:rPr>
              <a:t>Координація взаємодії з іншими підрозділами компанії.</a:t>
            </a:r>
            <a:endParaRPr lang="uk-UA" sz="1600" dirty="0">
              <a:latin typeface="Times New Roman" panose="02020603050405020304" pitchFamily="18" charset="0"/>
              <a:cs typeface="Times New Roman" panose="02020603050405020304" pitchFamily="18" charset="0"/>
            </a:endParaRPr>
          </a:p>
        </p:txBody>
      </p:sp>
      <p:sp>
        <p:nvSpPr>
          <p:cNvPr id="7" name="Shape 4"/>
          <p:cNvSpPr/>
          <p:nvPr/>
        </p:nvSpPr>
        <p:spPr>
          <a:xfrm>
            <a:off x="6151483" y="3601567"/>
            <a:ext cx="7813834" cy="1492939"/>
          </a:xfrm>
          <a:prstGeom prst="roundRect">
            <a:avLst>
              <a:gd name="adj" fmla="val 647"/>
            </a:avLst>
          </a:prstGeom>
          <a:solidFill>
            <a:srgbClr val="F8ECE4"/>
          </a:solidFill>
          <a:ln w="7620">
            <a:solidFill>
              <a:srgbClr val="151617"/>
            </a:solidFill>
            <a:prstDash val="solid"/>
          </a:ln>
          <a:effectLst>
            <a:outerShdw dist="17780" dir="2700000" algn="bl" rotWithShape="0">
              <a:srgbClr val="151617">
                <a:alpha val="100000"/>
              </a:srgbClr>
            </a:outerShdw>
          </a:effectLst>
        </p:spPr>
      </p:sp>
      <p:sp>
        <p:nvSpPr>
          <p:cNvPr id="8" name="Text 5"/>
          <p:cNvSpPr/>
          <p:nvPr/>
        </p:nvSpPr>
        <p:spPr>
          <a:xfrm>
            <a:off x="6307217" y="3644873"/>
            <a:ext cx="4378404" cy="296823"/>
          </a:xfrm>
          <a:prstGeom prst="rect">
            <a:avLst/>
          </a:prstGeom>
          <a:noFill/>
          <a:ln/>
        </p:spPr>
        <p:txBody>
          <a:bodyPr wrap="none" lIns="0" tIns="0" rIns="0" bIns="0" rtlCol="0" anchor="t"/>
          <a:lstStyle/>
          <a:p>
            <a:pPr marL="0" indent="0">
              <a:lnSpc>
                <a:spcPts val="2300"/>
              </a:lnSpc>
              <a:buNone/>
            </a:pPr>
            <a:r>
              <a:rPr lang="en-US" sz="1850" b="1" dirty="0">
                <a:solidFill>
                  <a:srgbClr val="151617"/>
                </a:solidFill>
                <a:latin typeface="Times New Roman" panose="02020603050405020304" pitchFamily="18" charset="0"/>
                <a:ea typeface="Montserrat Black" pitchFamily="34" charset="-122"/>
                <a:cs typeface="Times New Roman" panose="02020603050405020304" pitchFamily="18" charset="0"/>
              </a:rPr>
              <a:t>Менеджери по регіонах/галузях</a:t>
            </a:r>
            <a:endParaRPr lang="en-US" sz="1850" dirty="0">
              <a:latin typeface="Times New Roman" panose="02020603050405020304" pitchFamily="18" charset="0"/>
              <a:cs typeface="Times New Roman" panose="02020603050405020304" pitchFamily="18" charset="0"/>
            </a:endParaRPr>
          </a:p>
        </p:txBody>
      </p:sp>
      <p:sp>
        <p:nvSpPr>
          <p:cNvPr id="9" name="Text 6"/>
          <p:cNvSpPr/>
          <p:nvPr/>
        </p:nvSpPr>
        <p:spPr>
          <a:xfrm>
            <a:off x="6307217" y="3852210"/>
            <a:ext cx="7418546" cy="607933"/>
          </a:xfrm>
          <a:prstGeom prst="rect">
            <a:avLst/>
          </a:prstGeom>
          <a:noFill/>
          <a:ln/>
        </p:spPr>
        <p:txBody>
          <a:bodyPr wrap="square" lIns="0" tIns="0" rIns="0" bIns="0" rtlCol="0" anchor="t"/>
          <a:lstStyle/>
          <a:p>
            <a:pPr algn="just"/>
            <a:r>
              <a:rPr lang="aa-ET" sz="1600" b="1" dirty="0" smtClean="0">
                <a:latin typeface="Times New Roman" panose="02020603050405020304" pitchFamily="18" charset="0"/>
                <a:cs typeface="Times New Roman" panose="02020603050405020304" pitchFamily="18" charset="0"/>
              </a:rPr>
              <a:t>Роль:</a:t>
            </a:r>
            <a:r>
              <a:rPr lang="uk-UA" sz="1600" dirty="0" smtClean="0">
                <a:latin typeface="Times New Roman" panose="02020603050405020304" pitchFamily="18" charset="0"/>
                <a:cs typeface="Times New Roman" panose="02020603050405020304" pitchFamily="18" charset="0"/>
              </a:rPr>
              <a:t> </a:t>
            </a:r>
            <a:r>
              <a:rPr lang="aa-ET" sz="1600" dirty="0" smtClean="0">
                <a:latin typeface="Times New Roman" panose="02020603050405020304" pitchFamily="18" charset="0"/>
                <a:cs typeface="Times New Roman" panose="02020603050405020304" pitchFamily="18" charset="0"/>
              </a:rPr>
              <a:t>Відповідальні </a:t>
            </a:r>
            <a:r>
              <a:rPr lang="aa-ET" sz="1600" dirty="0">
                <a:latin typeface="Times New Roman" panose="02020603050405020304" pitchFamily="18" charset="0"/>
                <a:cs typeface="Times New Roman" panose="02020603050405020304" pitchFamily="18" charset="0"/>
              </a:rPr>
              <a:t>за GR-стратегії в певних регіонах або </a:t>
            </a:r>
            <a:r>
              <a:rPr lang="aa-ET" sz="1600" dirty="0" smtClean="0">
                <a:latin typeface="Times New Roman" panose="02020603050405020304" pitchFamily="18" charset="0"/>
                <a:cs typeface="Times New Roman" panose="02020603050405020304" pitchFamily="18" charset="0"/>
              </a:rPr>
              <a:t>галузях.</a:t>
            </a:r>
            <a:r>
              <a:rPr lang="uk-UA" sz="1600" dirty="0" smtClean="0">
                <a:latin typeface="Times New Roman" panose="02020603050405020304" pitchFamily="18" charset="0"/>
                <a:cs typeface="Times New Roman" panose="02020603050405020304" pitchFamily="18" charset="0"/>
              </a:rPr>
              <a:t> </a:t>
            </a:r>
            <a:r>
              <a:rPr lang="aa-ET" sz="1600" dirty="0" smtClean="0">
                <a:latin typeface="Times New Roman" panose="02020603050405020304" pitchFamily="18" charset="0"/>
                <a:cs typeface="Times New Roman" panose="02020603050405020304" pitchFamily="18" charset="0"/>
              </a:rPr>
              <a:t>Управління </a:t>
            </a:r>
            <a:r>
              <a:rPr lang="aa-ET" sz="1600" dirty="0">
                <a:latin typeface="Times New Roman" panose="02020603050405020304" pitchFamily="18" charset="0"/>
                <a:cs typeface="Times New Roman" panose="02020603050405020304" pitchFamily="18" charset="0"/>
              </a:rPr>
              <a:t>взаємодією з державними органами на місцевому або галузевому рівні.</a:t>
            </a:r>
            <a:endParaRPr lang="uk-UA" sz="1600" dirty="0">
              <a:latin typeface="Times New Roman" panose="02020603050405020304" pitchFamily="18" charset="0"/>
              <a:cs typeface="Times New Roman" panose="02020603050405020304" pitchFamily="18" charset="0"/>
            </a:endParaRPr>
          </a:p>
          <a:p>
            <a:pPr algn="just"/>
            <a:r>
              <a:rPr lang="aa-ET" sz="1600" b="1" dirty="0" smtClean="0">
                <a:latin typeface="Times New Roman" panose="02020603050405020304" pitchFamily="18" charset="0"/>
                <a:cs typeface="Times New Roman" panose="02020603050405020304" pitchFamily="18" charset="0"/>
              </a:rPr>
              <a:t>Обов'язки:</a:t>
            </a:r>
            <a:r>
              <a:rPr lang="uk-UA" sz="1600" dirty="0" smtClean="0">
                <a:latin typeface="Times New Roman" panose="02020603050405020304" pitchFamily="18" charset="0"/>
                <a:cs typeface="Times New Roman" panose="02020603050405020304" pitchFamily="18" charset="0"/>
              </a:rPr>
              <a:t> </a:t>
            </a:r>
            <a:r>
              <a:rPr lang="aa-ET" sz="1600" dirty="0" smtClean="0">
                <a:latin typeface="Times New Roman" panose="02020603050405020304" pitchFamily="18" charset="0"/>
                <a:cs typeface="Times New Roman" panose="02020603050405020304" pitchFamily="18" charset="0"/>
              </a:rPr>
              <a:t>Аналіз </a:t>
            </a:r>
            <a:r>
              <a:rPr lang="aa-ET" sz="1600" dirty="0">
                <a:latin typeface="Times New Roman" panose="02020603050405020304" pitchFamily="18" charset="0"/>
                <a:cs typeface="Times New Roman" panose="02020603050405020304" pitchFamily="18" charset="0"/>
              </a:rPr>
              <a:t>місцевих або галузевих регуляторних </a:t>
            </a:r>
            <a:r>
              <a:rPr lang="aa-ET" sz="1600" dirty="0" smtClean="0">
                <a:latin typeface="Times New Roman" panose="02020603050405020304" pitchFamily="18" charset="0"/>
                <a:cs typeface="Times New Roman" panose="02020603050405020304" pitchFamily="18" charset="0"/>
              </a:rPr>
              <a:t>змін.</a:t>
            </a:r>
            <a:r>
              <a:rPr lang="uk-UA" sz="1600" dirty="0" smtClean="0">
                <a:latin typeface="Times New Roman" panose="02020603050405020304" pitchFamily="18" charset="0"/>
                <a:cs typeface="Times New Roman" panose="02020603050405020304" pitchFamily="18" charset="0"/>
              </a:rPr>
              <a:t> </a:t>
            </a:r>
            <a:r>
              <a:rPr lang="aa-ET" sz="1600" dirty="0" smtClean="0">
                <a:latin typeface="Times New Roman" panose="02020603050405020304" pitchFamily="18" charset="0"/>
                <a:cs typeface="Times New Roman" panose="02020603050405020304" pitchFamily="18" charset="0"/>
              </a:rPr>
              <a:t>Налагодження </a:t>
            </a:r>
            <a:r>
              <a:rPr lang="aa-ET" sz="1600" dirty="0">
                <a:latin typeface="Times New Roman" panose="02020603050405020304" pitchFamily="18" charset="0"/>
                <a:cs typeface="Times New Roman" panose="02020603050405020304" pitchFamily="18" charset="0"/>
              </a:rPr>
              <a:t>та підтримка контактів з відповідними державними </a:t>
            </a:r>
            <a:r>
              <a:rPr lang="aa-ET" sz="1600" dirty="0" smtClean="0">
                <a:latin typeface="Times New Roman" panose="02020603050405020304" pitchFamily="18" charset="0"/>
                <a:cs typeface="Times New Roman" panose="02020603050405020304" pitchFamily="18" charset="0"/>
              </a:rPr>
              <a:t>структурами.</a:t>
            </a:r>
            <a:r>
              <a:rPr lang="uk-UA" sz="1600" dirty="0" smtClean="0">
                <a:latin typeface="Times New Roman" panose="02020603050405020304" pitchFamily="18" charset="0"/>
                <a:cs typeface="Times New Roman" panose="02020603050405020304" pitchFamily="18" charset="0"/>
              </a:rPr>
              <a:t> </a:t>
            </a:r>
            <a:r>
              <a:rPr lang="aa-ET" sz="1600" dirty="0" smtClean="0">
                <a:latin typeface="Times New Roman" panose="02020603050405020304" pitchFamily="18" charset="0"/>
                <a:cs typeface="Times New Roman" panose="02020603050405020304" pitchFamily="18" charset="0"/>
              </a:rPr>
              <a:t>Розробка </a:t>
            </a:r>
            <a:r>
              <a:rPr lang="aa-ET" sz="1600" dirty="0">
                <a:latin typeface="Times New Roman" panose="02020603050405020304" pitchFamily="18" charset="0"/>
                <a:cs typeface="Times New Roman" panose="02020603050405020304" pitchFamily="18" charset="0"/>
              </a:rPr>
              <a:t>і реалізація регіональних/галузевих GR-стратегій.</a:t>
            </a:r>
            <a:endParaRPr lang="uk-UA" sz="1600" dirty="0">
              <a:latin typeface="Times New Roman" panose="02020603050405020304" pitchFamily="18" charset="0"/>
              <a:cs typeface="Times New Roman" panose="02020603050405020304" pitchFamily="18" charset="0"/>
            </a:endParaRPr>
          </a:p>
        </p:txBody>
      </p:sp>
      <p:sp>
        <p:nvSpPr>
          <p:cNvPr id="10" name="Shape 7"/>
          <p:cNvSpPr/>
          <p:nvPr/>
        </p:nvSpPr>
        <p:spPr>
          <a:xfrm>
            <a:off x="6151483" y="5250061"/>
            <a:ext cx="7813834" cy="1110020"/>
          </a:xfrm>
          <a:prstGeom prst="roundRect">
            <a:avLst>
              <a:gd name="adj" fmla="val 824"/>
            </a:avLst>
          </a:prstGeom>
          <a:solidFill>
            <a:srgbClr val="F8ECE4"/>
          </a:solidFill>
          <a:ln w="7620">
            <a:solidFill>
              <a:srgbClr val="151617"/>
            </a:solidFill>
            <a:prstDash val="solid"/>
          </a:ln>
          <a:effectLst>
            <a:outerShdw dist="17780" dir="2700000" algn="bl" rotWithShape="0">
              <a:srgbClr val="151617">
                <a:alpha val="100000"/>
              </a:srgbClr>
            </a:outerShdw>
          </a:effectLst>
        </p:spPr>
      </p:sp>
      <p:sp>
        <p:nvSpPr>
          <p:cNvPr id="11" name="Text 8"/>
          <p:cNvSpPr/>
          <p:nvPr/>
        </p:nvSpPr>
        <p:spPr>
          <a:xfrm>
            <a:off x="6307217" y="5350022"/>
            <a:ext cx="3452217" cy="296823"/>
          </a:xfrm>
          <a:prstGeom prst="rect">
            <a:avLst/>
          </a:prstGeom>
          <a:noFill/>
          <a:ln/>
        </p:spPr>
        <p:txBody>
          <a:bodyPr wrap="none" lIns="0" tIns="0" rIns="0" bIns="0" rtlCol="0" anchor="t"/>
          <a:lstStyle/>
          <a:p>
            <a:pPr marL="0" indent="0">
              <a:lnSpc>
                <a:spcPts val="2300"/>
              </a:lnSpc>
              <a:buNone/>
            </a:pPr>
            <a:r>
              <a:rPr lang="en-US" sz="1850" b="1" dirty="0">
                <a:solidFill>
                  <a:srgbClr val="151617"/>
                </a:solidFill>
                <a:latin typeface="Times New Roman" panose="02020603050405020304" pitchFamily="18" charset="0"/>
                <a:ea typeface="Montserrat Black" pitchFamily="34" charset="-122"/>
                <a:cs typeface="Times New Roman" panose="02020603050405020304" pitchFamily="18" charset="0"/>
              </a:rPr>
              <a:t>Спеціалісти з лобіювання</a:t>
            </a:r>
            <a:endParaRPr lang="en-US" sz="1850" dirty="0">
              <a:latin typeface="Times New Roman" panose="02020603050405020304" pitchFamily="18" charset="0"/>
              <a:cs typeface="Times New Roman" panose="02020603050405020304" pitchFamily="18" charset="0"/>
            </a:endParaRPr>
          </a:p>
        </p:txBody>
      </p:sp>
      <p:sp>
        <p:nvSpPr>
          <p:cNvPr id="12" name="Text 9"/>
          <p:cNvSpPr/>
          <p:nvPr/>
        </p:nvSpPr>
        <p:spPr>
          <a:xfrm>
            <a:off x="6349127" y="5646845"/>
            <a:ext cx="7418546" cy="303967"/>
          </a:xfrm>
          <a:prstGeom prst="rect">
            <a:avLst/>
          </a:prstGeom>
          <a:noFill/>
          <a:ln/>
        </p:spPr>
        <p:txBody>
          <a:bodyPr wrap="none" lIns="0" tIns="0" rIns="0" bIns="0" rtlCol="0" anchor="t"/>
          <a:lstStyle/>
          <a:p>
            <a:r>
              <a:rPr lang="aa-ET" sz="1600" b="1" dirty="0" smtClean="0">
                <a:latin typeface="Times New Roman" panose="02020603050405020304" pitchFamily="18" charset="0"/>
                <a:cs typeface="Times New Roman" panose="02020603050405020304" pitchFamily="18" charset="0"/>
              </a:rPr>
              <a:t>Роль:</a:t>
            </a:r>
            <a:r>
              <a:rPr lang="uk-UA" sz="1600" dirty="0" smtClean="0">
                <a:latin typeface="Times New Roman" panose="02020603050405020304" pitchFamily="18" charset="0"/>
                <a:cs typeface="Times New Roman" panose="02020603050405020304" pitchFamily="18" charset="0"/>
              </a:rPr>
              <a:t> </a:t>
            </a:r>
            <a:r>
              <a:rPr lang="aa-ET" sz="1600" dirty="0" smtClean="0">
                <a:latin typeface="Times New Roman" panose="02020603050405020304" pitchFamily="18" charset="0"/>
                <a:cs typeface="Times New Roman" panose="02020603050405020304" pitchFamily="18" charset="0"/>
              </a:rPr>
              <a:t>Фокус </a:t>
            </a:r>
            <a:r>
              <a:rPr lang="aa-ET" sz="1600" dirty="0">
                <a:latin typeface="Times New Roman" panose="02020603050405020304" pitchFamily="18" charset="0"/>
                <a:cs typeface="Times New Roman" panose="02020603050405020304" pitchFamily="18" charset="0"/>
              </a:rPr>
              <a:t>на впливі на законодавчі та регуляторні процеси через лобіювання.</a:t>
            </a:r>
            <a:endParaRPr lang="uk-UA" sz="1600" dirty="0">
              <a:latin typeface="Times New Roman" panose="02020603050405020304" pitchFamily="18" charset="0"/>
              <a:cs typeface="Times New Roman" panose="02020603050405020304" pitchFamily="18" charset="0"/>
            </a:endParaRPr>
          </a:p>
          <a:p>
            <a:r>
              <a:rPr lang="aa-ET" sz="1600" b="1" dirty="0" smtClean="0">
                <a:latin typeface="Times New Roman" panose="02020603050405020304" pitchFamily="18" charset="0"/>
                <a:cs typeface="Times New Roman" panose="02020603050405020304" pitchFamily="18" charset="0"/>
              </a:rPr>
              <a:t>Обов'язки:</a:t>
            </a:r>
            <a:r>
              <a:rPr lang="uk-UA" sz="1600" dirty="0" smtClean="0">
                <a:latin typeface="Times New Roman" panose="02020603050405020304" pitchFamily="18" charset="0"/>
                <a:cs typeface="Times New Roman" panose="02020603050405020304" pitchFamily="18" charset="0"/>
              </a:rPr>
              <a:t> </a:t>
            </a:r>
            <a:r>
              <a:rPr lang="aa-ET" sz="1600" dirty="0" smtClean="0">
                <a:latin typeface="Times New Roman" panose="02020603050405020304" pitchFamily="18" charset="0"/>
                <a:cs typeface="Times New Roman" panose="02020603050405020304" pitchFamily="18" charset="0"/>
              </a:rPr>
              <a:t>Підготовка </a:t>
            </a:r>
            <a:r>
              <a:rPr lang="aa-ET" sz="1600" dirty="0">
                <a:latin typeface="Times New Roman" panose="02020603050405020304" pitchFamily="18" charset="0"/>
                <a:cs typeface="Times New Roman" panose="02020603050405020304" pitchFamily="18" charset="0"/>
              </a:rPr>
              <a:t>лобістських матеріалів і </a:t>
            </a:r>
            <a:r>
              <a:rPr lang="aa-ET" sz="1600" dirty="0" smtClean="0">
                <a:latin typeface="Times New Roman" panose="02020603050405020304" pitchFamily="18" charset="0"/>
                <a:cs typeface="Times New Roman" panose="02020603050405020304" pitchFamily="18" charset="0"/>
              </a:rPr>
              <a:t>пропозицій.</a:t>
            </a:r>
            <a:r>
              <a:rPr lang="uk-UA" sz="1600" dirty="0" smtClean="0">
                <a:latin typeface="Times New Roman" panose="02020603050405020304" pitchFamily="18" charset="0"/>
                <a:cs typeface="Times New Roman" panose="02020603050405020304" pitchFamily="18" charset="0"/>
              </a:rPr>
              <a:t> </a:t>
            </a:r>
            <a:r>
              <a:rPr lang="aa-ET" sz="1600" dirty="0" smtClean="0">
                <a:latin typeface="Times New Roman" panose="02020603050405020304" pitchFamily="18" charset="0"/>
                <a:cs typeface="Times New Roman" panose="02020603050405020304" pitchFamily="18" charset="0"/>
              </a:rPr>
              <a:t>Організація </a:t>
            </a:r>
            <a:r>
              <a:rPr lang="aa-ET" sz="1600" dirty="0">
                <a:latin typeface="Times New Roman" panose="02020603050405020304" pitchFamily="18" charset="0"/>
                <a:cs typeface="Times New Roman" panose="02020603050405020304" pitchFamily="18" charset="0"/>
              </a:rPr>
              <a:t>зустрічей з </a:t>
            </a:r>
            <a:endParaRPr lang="uk-UA" sz="1600" dirty="0" smtClean="0">
              <a:latin typeface="Times New Roman" panose="02020603050405020304" pitchFamily="18" charset="0"/>
              <a:cs typeface="Times New Roman" panose="02020603050405020304" pitchFamily="18" charset="0"/>
            </a:endParaRPr>
          </a:p>
          <a:p>
            <a:r>
              <a:rPr lang="aa-ET" sz="1600" dirty="0" smtClean="0">
                <a:latin typeface="Times New Roman" panose="02020603050405020304" pitchFamily="18" charset="0"/>
                <a:cs typeface="Times New Roman" panose="02020603050405020304" pitchFamily="18" charset="0"/>
              </a:rPr>
              <a:t>законодавцями </a:t>
            </a:r>
            <a:r>
              <a:rPr lang="aa-ET" sz="1600" dirty="0">
                <a:latin typeface="Times New Roman" panose="02020603050405020304" pitchFamily="18" charset="0"/>
                <a:cs typeface="Times New Roman" panose="02020603050405020304" pitchFamily="18" charset="0"/>
              </a:rPr>
              <a:t>та регуляторними </a:t>
            </a:r>
            <a:r>
              <a:rPr lang="aa-ET" sz="1600" dirty="0" smtClean="0">
                <a:latin typeface="Times New Roman" panose="02020603050405020304" pitchFamily="18" charset="0"/>
                <a:cs typeface="Times New Roman" panose="02020603050405020304" pitchFamily="18" charset="0"/>
              </a:rPr>
              <a:t>органами.</a:t>
            </a:r>
            <a:r>
              <a:rPr lang="uk-UA" sz="1600" dirty="0" smtClean="0">
                <a:latin typeface="Times New Roman" panose="02020603050405020304" pitchFamily="18" charset="0"/>
                <a:cs typeface="Times New Roman" panose="02020603050405020304" pitchFamily="18" charset="0"/>
              </a:rPr>
              <a:t> </a:t>
            </a:r>
            <a:r>
              <a:rPr lang="aa-ET" sz="1600" dirty="0" smtClean="0">
                <a:latin typeface="Times New Roman" panose="02020603050405020304" pitchFamily="18" charset="0"/>
                <a:cs typeface="Times New Roman" panose="02020603050405020304" pitchFamily="18" charset="0"/>
              </a:rPr>
              <a:t>Моніторинг </a:t>
            </a:r>
            <a:r>
              <a:rPr lang="aa-ET" sz="1600" dirty="0">
                <a:latin typeface="Times New Roman" panose="02020603050405020304" pitchFamily="18" charset="0"/>
                <a:cs typeface="Times New Roman" panose="02020603050405020304" pitchFamily="18" charset="0"/>
              </a:rPr>
              <a:t>і аналіз лобістської діяльності.</a:t>
            </a:r>
            <a:endParaRPr lang="uk-UA" sz="1600" dirty="0">
              <a:latin typeface="Times New Roman" panose="02020603050405020304" pitchFamily="18" charset="0"/>
              <a:cs typeface="Times New Roman" panose="02020603050405020304" pitchFamily="18" charset="0"/>
            </a:endParaRPr>
          </a:p>
        </p:txBody>
      </p:sp>
      <p:sp>
        <p:nvSpPr>
          <p:cNvPr id="13" name="Shape 10"/>
          <p:cNvSpPr/>
          <p:nvPr/>
        </p:nvSpPr>
        <p:spPr>
          <a:xfrm>
            <a:off x="6151483" y="6460042"/>
            <a:ext cx="7813834" cy="1200082"/>
          </a:xfrm>
          <a:prstGeom prst="roundRect">
            <a:avLst>
              <a:gd name="adj" fmla="val 824"/>
            </a:avLst>
          </a:prstGeom>
          <a:solidFill>
            <a:srgbClr val="F8ECE4"/>
          </a:solidFill>
          <a:ln w="7620">
            <a:solidFill>
              <a:srgbClr val="151617"/>
            </a:solidFill>
            <a:prstDash val="solid"/>
          </a:ln>
          <a:effectLst>
            <a:outerShdw dist="17780" dir="2700000" algn="bl" rotWithShape="0">
              <a:srgbClr val="151617">
                <a:alpha val="100000"/>
              </a:srgbClr>
            </a:outerShdw>
          </a:effectLst>
        </p:spPr>
      </p:sp>
      <p:sp>
        <p:nvSpPr>
          <p:cNvPr id="14" name="Text 11"/>
          <p:cNvSpPr/>
          <p:nvPr/>
        </p:nvSpPr>
        <p:spPr>
          <a:xfrm>
            <a:off x="6307217" y="6460042"/>
            <a:ext cx="3215045" cy="296823"/>
          </a:xfrm>
          <a:prstGeom prst="rect">
            <a:avLst/>
          </a:prstGeom>
          <a:noFill/>
          <a:ln/>
        </p:spPr>
        <p:txBody>
          <a:bodyPr wrap="none" lIns="0" tIns="0" rIns="0" bIns="0" rtlCol="0" anchor="t"/>
          <a:lstStyle/>
          <a:p>
            <a:pPr marL="0" indent="0">
              <a:lnSpc>
                <a:spcPts val="2300"/>
              </a:lnSpc>
              <a:buNone/>
            </a:pPr>
            <a:r>
              <a:rPr lang="en-US" sz="1850" b="1" dirty="0">
                <a:solidFill>
                  <a:srgbClr val="151617"/>
                </a:solidFill>
                <a:latin typeface="Times New Roman" panose="02020603050405020304" pitchFamily="18" charset="0"/>
                <a:ea typeface="Montserrat Black" pitchFamily="34" charset="-122"/>
                <a:cs typeface="Times New Roman" panose="02020603050405020304" pitchFamily="18" charset="0"/>
              </a:rPr>
              <a:t>Аналітики і дослідники</a:t>
            </a:r>
            <a:endParaRPr lang="en-US" sz="1850" dirty="0">
              <a:latin typeface="Times New Roman" panose="02020603050405020304" pitchFamily="18" charset="0"/>
              <a:cs typeface="Times New Roman" panose="02020603050405020304" pitchFamily="18" charset="0"/>
            </a:endParaRPr>
          </a:p>
        </p:txBody>
      </p:sp>
      <p:sp>
        <p:nvSpPr>
          <p:cNvPr id="15" name="Text 12"/>
          <p:cNvSpPr/>
          <p:nvPr/>
        </p:nvSpPr>
        <p:spPr>
          <a:xfrm>
            <a:off x="6307217" y="6656904"/>
            <a:ext cx="7418546" cy="303967"/>
          </a:xfrm>
          <a:prstGeom prst="rect">
            <a:avLst/>
          </a:prstGeom>
          <a:noFill/>
          <a:ln/>
        </p:spPr>
        <p:txBody>
          <a:bodyPr wrap="none" lIns="0" tIns="0" rIns="0" bIns="0" rtlCol="0" anchor="t"/>
          <a:lstStyle/>
          <a:p>
            <a:r>
              <a:rPr lang="aa-ET" sz="1600" b="1" dirty="0" smtClean="0">
                <a:latin typeface="Times New Roman" panose="02020603050405020304" pitchFamily="18" charset="0"/>
                <a:cs typeface="Times New Roman" panose="02020603050405020304" pitchFamily="18" charset="0"/>
              </a:rPr>
              <a:t>Роль:</a:t>
            </a:r>
            <a:r>
              <a:rPr lang="uk-UA" sz="1600" dirty="0" smtClean="0">
                <a:latin typeface="Times New Roman" panose="02020603050405020304" pitchFamily="18" charset="0"/>
                <a:cs typeface="Times New Roman" panose="02020603050405020304" pitchFamily="18" charset="0"/>
              </a:rPr>
              <a:t> </a:t>
            </a:r>
            <a:r>
              <a:rPr lang="aa-ET" sz="1600" dirty="0" smtClean="0">
                <a:latin typeface="Times New Roman" panose="02020603050405020304" pitchFamily="18" charset="0"/>
                <a:cs typeface="Times New Roman" panose="02020603050405020304" pitchFamily="18" charset="0"/>
              </a:rPr>
              <a:t>Проведення </a:t>
            </a:r>
            <a:r>
              <a:rPr lang="aa-ET" sz="1600" dirty="0">
                <a:latin typeface="Times New Roman" panose="02020603050405020304" pitchFamily="18" charset="0"/>
                <a:cs typeface="Times New Roman" panose="02020603050405020304" pitchFamily="18" charset="0"/>
              </a:rPr>
              <a:t>аналізу регуляторного середовища і політичних тенденцій.</a:t>
            </a:r>
            <a:endParaRPr lang="uk-UA" sz="1600" dirty="0">
              <a:latin typeface="Times New Roman" panose="02020603050405020304" pitchFamily="18" charset="0"/>
              <a:cs typeface="Times New Roman" panose="02020603050405020304" pitchFamily="18" charset="0"/>
            </a:endParaRPr>
          </a:p>
          <a:p>
            <a:r>
              <a:rPr lang="aa-ET" sz="1600" b="1" dirty="0" smtClean="0">
                <a:latin typeface="Times New Roman" panose="02020603050405020304" pitchFamily="18" charset="0"/>
                <a:cs typeface="Times New Roman" panose="02020603050405020304" pitchFamily="18" charset="0"/>
              </a:rPr>
              <a:t>Обов'язки:</a:t>
            </a:r>
            <a:r>
              <a:rPr lang="uk-UA" sz="1600" dirty="0" smtClean="0">
                <a:latin typeface="Times New Roman" panose="02020603050405020304" pitchFamily="18" charset="0"/>
                <a:cs typeface="Times New Roman" panose="02020603050405020304" pitchFamily="18" charset="0"/>
              </a:rPr>
              <a:t> </a:t>
            </a:r>
            <a:r>
              <a:rPr lang="aa-ET" sz="1600" dirty="0" smtClean="0">
                <a:latin typeface="Times New Roman" panose="02020603050405020304" pitchFamily="18" charset="0"/>
                <a:cs typeface="Times New Roman" panose="02020603050405020304" pitchFamily="18" charset="0"/>
              </a:rPr>
              <a:t>Збір </a:t>
            </a:r>
            <a:r>
              <a:rPr lang="aa-ET" sz="1600" dirty="0">
                <a:latin typeface="Times New Roman" panose="02020603050405020304" pitchFamily="18" charset="0"/>
                <a:cs typeface="Times New Roman" panose="02020603050405020304" pitchFamily="18" charset="0"/>
              </a:rPr>
              <a:t>і аналіз інформації про зміни у законодавстві та політичній </a:t>
            </a:r>
            <a:r>
              <a:rPr lang="aa-ET" sz="1600" dirty="0" smtClean="0">
                <a:latin typeface="Times New Roman" panose="02020603050405020304" pitchFamily="18" charset="0"/>
                <a:cs typeface="Times New Roman" panose="02020603050405020304" pitchFamily="18" charset="0"/>
              </a:rPr>
              <a:t>ситуації.</a:t>
            </a:r>
            <a:r>
              <a:rPr lang="uk-UA" sz="1600" dirty="0" smtClean="0">
                <a:latin typeface="Times New Roman" panose="02020603050405020304" pitchFamily="18" charset="0"/>
                <a:cs typeface="Times New Roman" panose="02020603050405020304" pitchFamily="18" charset="0"/>
              </a:rPr>
              <a:t> </a:t>
            </a:r>
          </a:p>
          <a:p>
            <a:r>
              <a:rPr lang="aa-ET" sz="1600" dirty="0" smtClean="0">
                <a:latin typeface="Times New Roman" panose="02020603050405020304" pitchFamily="18" charset="0"/>
                <a:cs typeface="Times New Roman" panose="02020603050405020304" pitchFamily="18" charset="0"/>
              </a:rPr>
              <a:t>Підготовка </a:t>
            </a:r>
            <a:r>
              <a:rPr lang="aa-ET" sz="1600" dirty="0">
                <a:latin typeface="Times New Roman" panose="02020603050405020304" pitchFamily="18" charset="0"/>
                <a:cs typeface="Times New Roman" panose="02020603050405020304" pitchFamily="18" charset="0"/>
              </a:rPr>
              <a:t>аналітичних звітів і </a:t>
            </a:r>
            <a:r>
              <a:rPr lang="aa-ET" sz="1600" dirty="0" smtClean="0">
                <a:latin typeface="Times New Roman" panose="02020603050405020304" pitchFamily="18" charset="0"/>
                <a:cs typeface="Times New Roman" panose="02020603050405020304" pitchFamily="18" charset="0"/>
              </a:rPr>
              <a:t>рекомендацій.</a:t>
            </a:r>
            <a:r>
              <a:rPr lang="uk-UA" sz="1600" dirty="0" smtClean="0">
                <a:latin typeface="Times New Roman" panose="02020603050405020304" pitchFamily="18" charset="0"/>
                <a:cs typeface="Times New Roman" panose="02020603050405020304" pitchFamily="18" charset="0"/>
              </a:rPr>
              <a:t> </a:t>
            </a:r>
            <a:r>
              <a:rPr lang="aa-ET" sz="1600" dirty="0" smtClean="0">
                <a:latin typeface="Times New Roman" panose="02020603050405020304" pitchFamily="18" charset="0"/>
                <a:cs typeface="Times New Roman" panose="02020603050405020304" pitchFamily="18" charset="0"/>
              </a:rPr>
              <a:t>Своєчасне </a:t>
            </a:r>
            <a:r>
              <a:rPr lang="aa-ET" sz="1600" dirty="0">
                <a:latin typeface="Times New Roman" panose="02020603050405020304" pitchFamily="18" charset="0"/>
                <a:cs typeface="Times New Roman" panose="02020603050405020304" pitchFamily="18" charset="0"/>
              </a:rPr>
              <a:t>інформування команди про </a:t>
            </a:r>
            <a:endParaRPr lang="uk-UA" sz="1600" dirty="0" smtClean="0">
              <a:latin typeface="Times New Roman" panose="02020603050405020304" pitchFamily="18" charset="0"/>
              <a:cs typeface="Times New Roman" panose="02020603050405020304" pitchFamily="18" charset="0"/>
            </a:endParaRPr>
          </a:p>
          <a:p>
            <a:r>
              <a:rPr lang="aa-ET" sz="1600" dirty="0" smtClean="0">
                <a:latin typeface="Times New Roman" panose="02020603050405020304" pitchFamily="18" charset="0"/>
                <a:cs typeface="Times New Roman" panose="02020603050405020304" pitchFamily="18" charset="0"/>
              </a:rPr>
              <a:t>важливі </a:t>
            </a:r>
            <a:r>
              <a:rPr lang="aa-ET" sz="1600" dirty="0">
                <a:latin typeface="Times New Roman" panose="02020603050405020304" pitchFamily="18" charset="0"/>
                <a:cs typeface="Times New Roman" panose="02020603050405020304" pitchFamily="18" charset="0"/>
              </a:rPr>
              <a:t>зміни.</a:t>
            </a:r>
            <a:endParaRPr lang="uk-UA" sz="1600" dirty="0">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506627" y="1169547"/>
            <a:ext cx="13458690" cy="646331"/>
          </a:xfrm>
          <a:prstGeom prst="rect">
            <a:avLst/>
          </a:prstGeom>
        </p:spPr>
        <p:txBody>
          <a:bodyPr wrap="square">
            <a:spAutoFit/>
          </a:bodyPr>
          <a:lstStyle/>
          <a:p>
            <a:pPr algn="just">
              <a:spcAft>
                <a:spcPts val="0"/>
              </a:spcAft>
            </a:pPr>
            <a:r>
              <a:rPr lang="aa-ET" dirty="0" smtClean="0">
                <a:effectLst/>
                <a:latin typeface="Times New Roman" panose="02020603050405020304" pitchFamily="18" charset="0"/>
                <a:ea typeface="Times New Roman" panose="02020603050405020304" pitchFamily="18" charset="0"/>
                <a:cs typeface="Times New Roman" panose="02020603050405020304" pitchFamily="18" charset="0"/>
              </a:rPr>
              <a:t>Структура GR-департаменту (Government Relations) у великій корпорації може варіюватися залежно від розміру компанії, її галузі та географічного розподілу, але зазвичай вона включає кілька ключових функціональних одиниць і ролей. </a:t>
            </a:r>
            <a:endParaRPr lang="uk-UA"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 name="Рисунок 16"/>
          <p:cNvPicPr>
            <a:picLocks noChangeAspect="1"/>
          </p:cNvPicPr>
          <p:nvPr/>
        </p:nvPicPr>
        <p:blipFill>
          <a:blip r:embed="rId3"/>
          <a:stretch>
            <a:fillRect/>
          </a:stretch>
        </p:blipFill>
        <p:spPr>
          <a:xfrm>
            <a:off x="690562" y="1952914"/>
            <a:ext cx="5117114" cy="2507229"/>
          </a:xfrm>
          <a:prstGeom prst="rect">
            <a:avLst/>
          </a:prstGeom>
        </p:spPr>
      </p:pic>
      <p:pic>
        <p:nvPicPr>
          <p:cNvPr id="18" name="Рисунок 17"/>
          <p:cNvPicPr>
            <a:picLocks noChangeAspect="1"/>
          </p:cNvPicPr>
          <p:nvPr/>
        </p:nvPicPr>
        <p:blipFill>
          <a:blip r:embed="rId4"/>
          <a:stretch>
            <a:fillRect/>
          </a:stretch>
        </p:blipFill>
        <p:spPr>
          <a:xfrm>
            <a:off x="601361" y="4597179"/>
            <a:ext cx="5310567" cy="3062945"/>
          </a:xfrm>
          <a:prstGeom prst="rect">
            <a:avLst/>
          </a:prstGeom>
        </p:spPr>
      </p:pic>
    </p:spTree>
  </p:cSld>
  <p:clrMapOvr>
    <a:masterClrMapping/>
  </p:clrMapOvr>
</p:sld>
</file>

<file path=ppt/theme/theme1.xml><?xml version="1.0" encoding="utf-8"?>
<a:theme xmlns:a="http://schemas.openxmlformats.org/drawingml/2006/main" name="Базис">
  <a:themeElements>
    <a:clrScheme name="Базис">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TM03457444[[fn=Базис]]</Template>
  <TotalTime>337</TotalTime>
  <Words>2461</Words>
  <Application>Microsoft Office PowerPoint</Application>
  <PresentationFormat>Произвольный</PresentationFormat>
  <Paragraphs>277</Paragraphs>
  <Slides>21</Slides>
  <Notes>11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21</vt:i4>
      </vt:variant>
    </vt:vector>
  </HeadingPairs>
  <TitlesOfParts>
    <vt:vector size="29" baseType="lpstr">
      <vt:lpstr>Inconsolata</vt:lpstr>
      <vt:lpstr>Corbel</vt:lpstr>
      <vt:lpstr>Wingdings</vt:lpstr>
      <vt:lpstr>Montserrat Black</vt:lpstr>
      <vt:lpstr>Calibri</vt:lpstr>
      <vt:lpstr>Symbol</vt:lpstr>
      <vt:lpstr>Times New Roman</vt:lpstr>
      <vt:lpstr>Базис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Учетная запись Майкрософт</cp:lastModifiedBy>
  <cp:revision>13</cp:revision>
  <dcterms:created xsi:type="dcterms:W3CDTF">2024-11-06T09:41:18Z</dcterms:created>
  <dcterms:modified xsi:type="dcterms:W3CDTF">2024-11-06T15:18:55Z</dcterms:modified>
</cp:coreProperties>
</file>