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7" r:id="rId3"/>
    <p:sldId id="293" r:id="rId4"/>
    <p:sldId id="292" r:id="rId5"/>
    <p:sldId id="288" r:id="rId6"/>
    <p:sldId id="295" r:id="rId7"/>
    <p:sldId id="296" r:id="rId8"/>
    <p:sldId id="258" r:id="rId9"/>
    <p:sldId id="259" r:id="rId10"/>
    <p:sldId id="260" r:id="rId11"/>
    <p:sldId id="261" r:id="rId12"/>
    <p:sldId id="289" r:id="rId13"/>
    <p:sldId id="262" r:id="rId14"/>
    <p:sldId id="263" r:id="rId15"/>
    <p:sldId id="290" r:id="rId16"/>
    <p:sldId id="264" r:id="rId17"/>
    <p:sldId id="291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306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307" r:id="rId34"/>
    <p:sldId id="308" r:id="rId35"/>
    <p:sldId id="309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94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10" r:id="rId54"/>
    <p:sldId id="311" r:id="rId55"/>
    <p:sldId id="312" r:id="rId56"/>
    <p:sldId id="317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0" r:id="rId78"/>
    <p:sldId id="341" r:id="rId79"/>
    <p:sldId id="342" r:id="rId80"/>
    <p:sldId id="343" r:id="rId81"/>
    <p:sldId id="344" r:id="rId82"/>
    <p:sldId id="345" r:id="rId83"/>
    <p:sldId id="286" r:id="rId8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5" autoAdjust="0"/>
    <p:restoredTop sz="94667" autoAdjust="0"/>
  </p:normalViewPr>
  <p:slideViewPr>
    <p:cSldViewPr>
      <p:cViewPr varScale="1">
        <p:scale>
          <a:sx n="92" d="100"/>
          <a:sy n="92" d="100"/>
        </p:scale>
        <p:origin x="1032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69273B3-0F61-44C1-934A-50FB61547C5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C6DDA8A-4AF7-41A5-A6D4-7F3B0658C5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296974"/>
          </a:xfrm>
        </p:spPr>
        <p:txBody>
          <a:bodyPr>
            <a:normAutofit fontScale="90000"/>
          </a:bodyPr>
          <a:lstStyle/>
          <a:p>
            <a:pPr algn="ctr"/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>Тема 8</a:t>
            </a:r>
            <a:r>
              <a:rPr lang="uk-UA" sz="3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Оцінка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701008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Фінансовий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методика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Платоспроможність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впливають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стан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ліквідності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стійкість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оцінка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стану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uk-UA" dirty="0"/>
              <a:t>.</a:t>
            </a:r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7467600" cy="3714776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uk-UA" b="1" dirty="0"/>
              <a:t>Об'єктом</a:t>
            </a:r>
            <a:r>
              <a:rPr lang="uk-UA" dirty="0"/>
              <a:t> фінансового аналізу виступають конкретне підприємство і його фінансовий стан.</a:t>
            </a:r>
            <a:endParaRPr lang="ru-RU" dirty="0"/>
          </a:p>
          <a:p>
            <a:pPr algn="just"/>
            <a:r>
              <a:rPr lang="uk-UA" dirty="0"/>
              <a:t> </a:t>
            </a:r>
            <a:r>
              <a:rPr lang="uk-UA" b="1" dirty="0"/>
              <a:t>Суб'єктами</a:t>
            </a:r>
            <a:r>
              <a:rPr lang="uk-UA" dirty="0"/>
              <a:t> фінансового аналізу є зацікавлені в діяльності підприємства користувачі інформації й, насамперед, власники підприємства, банки, контрагенти, податкові органи, аудиторські фірми тощо.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uk-UA" b="1" dirty="0">
                <a:solidFill>
                  <a:schemeClr val="tx1"/>
                </a:solidFill>
              </a:rPr>
              <a:t>Метою</a:t>
            </a:r>
            <a:r>
              <a:rPr lang="uk-UA" dirty="0">
                <a:solidFill>
                  <a:schemeClr val="tx1"/>
                </a:solidFill>
              </a:rPr>
              <a:t> фінансового аналізу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8043890" cy="550072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є всебічна оцінка фінансового стану підприємства, резервів його діяльності й ділової активності задля пошуку резервів підвищення рентабельності, виробництва й зміцнення комерційного розрахунку як основи стабільної роботи підприємства, а також виконання ним зобов'язань перед бюджетом, банками й іншими установами; розробки найбільш імовірних передбачень і прогнозів майбутніх умов функціонування підприємства, визначення дохідності підприємства для порівняння її з аналогічними показниками інших підприємств або оцінка підприємства з погляду його ринкової вартості; своєчасного виявлення та усунення недоліків у господарській діяльності для визначення шляхів покращення фінансового стану підприємства та його платоспроможності, виявлення змін у фінансовому стані в просторово-часовому розрізі й основних чинників, які впливають на фінансовий стан підприємства, прогнозування основних тенденцій у фінансовому стані.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3857652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Комплексна мета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уяв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об’єкт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базі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критеріїв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ключових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інформативних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параметрів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об’єктивну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характеристику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358246" cy="1357298"/>
          </a:xfrm>
        </p:spPr>
        <p:txBody>
          <a:bodyPr>
            <a:normAutofit/>
          </a:bodyPr>
          <a:lstStyle/>
          <a:p>
            <a:pPr algn="just"/>
            <a:r>
              <a:rPr lang="uk-UA" sz="1800" b="1" dirty="0">
                <a:solidFill>
                  <a:schemeClr val="tx1"/>
                </a:solidFill>
              </a:rPr>
              <a:t>Мета фінансового аналізу залежно від різних партнерських груп, зацікавлених у його результатах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928669"/>
          <a:ext cx="9143999" cy="60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5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1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86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986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29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Основні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партнерські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групи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Внесок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партнерської групи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компенсації,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якого вони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потребують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Мета фінансового аналізу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Власники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Власний капітал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Дивіденди, прибуток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Фінансові результати та фінансова стійкість підприємства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59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Кредитори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Позиковий капітал 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Відсотки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Ліквідність, кредитоспроможність і платоспроможність підприємства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Керівники (адміністрація)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Знання справи та вміння управляти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Оплата праці і частка прибутку понад оклад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Уся інформація, потрібна для управління на всіх рівнях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Персонал (службовці)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Виконання робіт згідно з розподілом праці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Заробітна плата, премії, соціальні умови та інші види стимулювання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Фінансові результати та платоспроможність підприємства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Постачальники засобів і предметів праці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Постачання засобів та предметів праці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Ціна придбання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(договірна)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Фінансовий стан, ліквідність та платоспроможність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Покупці (клієнти)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Збут продукції (робіт, послуг)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Ціна придбання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(договірна)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Фінансовий стан і стан запасів готової продукції та товарів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29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Суспільство (держава) в особі податкових органів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Послуги суспільства (держави)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Сплата податків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повністю і в строк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Фінансові результати підприємства, і насамперед позитивні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43985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chemeClr val="tx1"/>
                </a:solidFill>
              </a:rPr>
              <a:t>Для досягнення мети фінансового аналізу мають вирішуватися наступні основні завдання: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/>
              <a:t>дослідження фінансової стійкості підприємства;</a:t>
            </a:r>
            <a:endParaRPr lang="ru-RU" dirty="0"/>
          </a:p>
          <a:p>
            <a:pPr algn="just"/>
            <a:r>
              <a:rPr lang="uk-UA" dirty="0"/>
              <a:t>оцінка динаміки й стану ліквідності й платоспроможності підприємства;</a:t>
            </a:r>
            <a:endParaRPr lang="ru-RU" dirty="0"/>
          </a:p>
          <a:p>
            <a:pPr algn="just"/>
            <a:r>
              <a:rPr lang="uk-UA" dirty="0"/>
              <a:t>дослідження ефективності використання майна (капіталу) підприємства, забезпечення підприємства оборотними коштами;</a:t>
            </a:r>
            <a:endParaRPr lang="ru-RU" dirty="0"/>
          </a:p>
          <a:p>
            <a:pPr algn="just"/>
            <a:r>
              <a:rPr lang="uk-UA" dirty="0"/>
              <a:t>оцінка конкурентоспроможності підприємства;</a:t>
            </a:r>
            <a:endParaRPr lang="ru-RU" dirty="0"/>
          </a:p>
          <a:p>
            <a:pPr algn="just"/>
            <a:r>
              <a:rPr lang="uk-UA" dirty="0"/>
              <a:t>аналіз ділової активності підприємства і його станів на ринку цінних паперів;</a:t>
            </a:r>
            <a:endParaRPr lang="ru-RU" dirty="0"/>
          </a:p>
          <a:p>
            <a:pPr algn="just"/>
            <a:r>
              <a:rPr lang="uk-UA" dirty="0"/>
              <a:t>визначення ефективності використання фінансових ресурсів.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072098"/>
          </a:xfrm>
        </p:spPr>
        <p:txBody>
          <a:bodyPr>
            <a:normAutofit/>
          </a:bodyPr>
          <a:lstStyle/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Таким чином,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відіграє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важливу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роль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поточній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економічній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об’єктивно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резерви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своєчасно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вживати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заходи,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спрямовані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створювати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для оптимального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соціально-економічного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трудового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колективу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Для того, щоб виконати ці завдання, вивчають: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наявність, склад і структуру оборотних коштів підприємства, причини та наслідки їх змін;</a:t>
            </a:r>
            <a:endParaRPr lang="ru-RU" dirty="0"/>
          </a:p>
          <a:p>
            <a:pPr algn="just"/>
            <a:r>
              <a:rPr lang="uk-UA" dirty="0"/>
              <a:t>наявність, склад і структуру джерел власних коштів підприємства, причини й наслідки їх змін;</a:t>
            </a:r>
            <a:endParaRPr lang="ru-RU" dirty="0"/>
          </a:p>
          <a:p>
            <a:pPr algn="just"/>
            <a:r>
              <a:rPr lang="uk-UA" dirty="0"/>
              <a:t>стан, структуру і зміни довгострокових активів;</a:t>
            </a:r>
            <a:endParaRPr lang="ru-RU" dirty="0"/>
          </a:p>
          <a:p>
            <a:pPr algn="just"/>
            <a:r>
              <a:rPr lang="uk-UA" dirty="0"/>
              <a:t>наявність, структуру поточних активів у сферах виробництва і обігу, причини та наслідки їх змін;</a:t>
            </a:r>
            <a:endParaRPr lang="ru-RU" dirty="0"/>
          </a:p>
          <a:p>
            <a:pPr algn="just"/>
            <a:r>
              <a:rPr lang="uk-UA" dirty="0"/>
              <a:t>платоспроможність і фінансову маневреність;</a:t>
            </a:r>
            <a:endParaRPr lang="ru-RU" dirty="0"/>
          </a:p>
          <a:p>
            <a:pPr algn="just"/>
            <a:r>
              <a:rPr lang="uk-UA" dirty="0"/>
              <a:t>ефективність використання активів;</a:t>
            </a:r>
            <a:endParaRPr lang="ru-RU" dirty="0"/>
          </a:p>
          <a:p>
            <a:pPr algn="just"/>
            <a:r>
              <a:rPr lang="uk-UA" dirty="0"/>
              <a:t>окупність інвестицій.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86766" cy="611678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У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вузькому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розумінні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засіб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оперативних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фінансово-економічних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найважливіших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характеристик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першочерговим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об’єктом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Фінансовий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комплексне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зультатом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елементів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сукупністю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виробничо-господарських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1.2. Основні напрямки й види фінансового аналізу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4786346"/>
          </a:xfrm>
        </p:spPr>
        <p:txBody>
          <a:bodyPr/>
          <a:lstStyle/>
          <a:p>
            <a:pPr algn="just"/>
            <a:r>
              <a:rPr lang="uk-UA" dirty="0"/>
              <a:t>До </a:t>
            </a:r>
            <a:r>
              <a:rPr lang="uk-UA" b="1" dirty="0"/>
              <a:t>основних напрямків</a:t>
            </a:r>
            <a:r>
              <a:rPr lang="uk-UA" dirty="0"/>
              <a:t> фінансового аналізу відносять:</a:t>
            </a:r>
            <a:endParaRPr lang="ru-RU" dirty="0"/>
          </a:p>
          <a:p>
            <a:pPr algn="just"/>
            <a:r>
              <a:rPr lang="uk-UA" dirty="0"/>
              <a:t>економічну оцінку балансу підприємства;</a:t>
            </a:r>
            <a:endParaRPr lang="ru-RU" dirty="0"/>
          </a:p>
          <a:p>
            <a:pPr algn="just"/>
            <a:r>
              <a:rPr lang="uk-UA" dirty="0"/>
              <a:t>характеристику майна підприємства й джерел його придбання;</a:t>
            </a:r>
            <a:endParaRPr lang="ru-RU" dirty="0"/>
          </a:p>
          <a:p>
            <a:pPr algn="just"/>
            <a:r>
              <a:rPr lang="uk-UA" dirty="0"/>
              <a:t>аналіз фінансової стабільності підприємства;</a:t>
            </a:r>
            <a:endParaRPr lang="ru-RU" dirty="0"/>
          </a:p>
          <a:p>
            <a:pPr algn="just"/>
            <a:r>
              <a:rPr lang="uk-UA" dirty="0"/>
              <a:t>аналіз ліквідності й платоспроможності підприємства;</a:t>
            </a:r>
            <a:endParaRPr lang="ru-RU" dirty="0"/>
          </a:p>
          <a:p>
            <a:pPr algn="just"/>
            <a:r>
              <a:rPr lang="uk-UA" dirty="0"/>
              <a:t>аналіз фінансових результатів і їх використання, підрахунок резервів.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511288"/>
          </a:xfrm>
        </p:spPr>
        <p:txBody>
          <a:bodyPr>
            <a:normAutofit/>
          </a:bodyPr>
          <a:lstStyle/>
          <a:p>
            <a:pPr algn="ctr"/>
            <a:r>
              <a:rPr lang="uk-UA" sz="2200" b="1" dirty="0"/>
              <a:t>Види фінансового аналізу класифікуються за наступними ознаками: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>
            <a:normAutofit/>
          </a:bodyPr>
          <a:lstStyle/>
          <a:p>
            <a:pPr algn="just"/>
            <a:r>
              <a:rPr lang="uk-UA" i="1" dirty="0"/>
              <a:t>1) за організаційними формами проведення:</a:t>
            </a:r>
            <a:endParaRPr lang="ru-RU" dirty="0"/>
          </a:p>
          <a:p>
            <a:pPr algn="just"/>
            <a:r>
              <a:rPr lang="uk-UA" dirty="0"/>
              <a:t>внутрішній аналіз, який проводиться фінансовими менеджерами підприємства і його власників з використанням усієї сукупності наявних інформаційних показників;</a:t>
            </a:r>
            <a:endParaRPr lang="ru-RU" dirty="0"/>
          </a:p>
          <a:p>
            <a:pPr algn="just"/>
            <a:r>
              <a:rPr lang="uk-UA" dirty="0"/>
              <a:t>зовнішній аналіз, що проводиться працівниками податкових органів, аудиторських фірм, комерційних банків, страхових компаній з метою вивчення правильності відбиття результатів фінансової діяльності підприємства, його кредитоспроможності й т. п.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/>
                </a:solidFill>
              </a:rPr>
              <a:t>1.1. Сутність, мета й завдання фінансового аналізу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/>
              <a:t>		</a:t>
            </a:r>
            <a:r>
              <a:rPr lang="ru-RU" b="1" i="1" dirty="0" err="1"/>
              <a:t>Аналіз</a:t>
            </a:r>
            <a:r>
              <a:rPr lang="ru-RU" b="1" i="1" dirty="0"/>
              <a:t> (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грец</a:t>
            </a:r>
            <a:r>
              <a:rPr lang="ru-RU" b="1" i="1" dirty="0"/>
              <a:t>. </a:t>
            </a:r>
            <a:r>
              <a:rPr lang="ru-RU" b="1" i="1" dirty="0" err="1"/>
              <a:t>analysis</a:t>
            </a:r>
            <a:r>
              <a:rPr lang="ru-RU" b="1" i="1" dirty="0"/>
              <a:t> – </a:t>
            </a:r>
            <a:r>
              <a:rPr lang="ru-RU" b="1" i="1" dirty="0" err="1"/>
              <a:t>розкладання</a:t>
            </a:r>
            <a:r>
              <a:rPr lang="ru-RU" b="1" i="1" dirty="0"/>
              <a:t>) – </a:t>
            </a:r>
            <a:r>
              <a:rPr lang="ru-RU" b="1" i="1" dirty="0" err="1"/>
              <a:t>це</a:t>
            </a:r>
            <a:r>
              <a:rPr lang="ru-RU" b="1" i="1" dirty="0"/>
              <a:t> метод </a:t>
            </a:r>
            <a:r>
              <a:rPr lang="ru-RU" b="1" i="1" dirty="0" err="1"/>
              <a:t>наукового</a:t>
            </a:r>
            <a:r>
              <a:rPr lang="ru-RU" b="1" i="1" dirty="0"/>
              <a:t> </a:t>
            </a:r>
            <a:r>
              <a:rPr lang="ru-RU" b="1" i="1" dirty="0" err="1"/>
              <a:t>дослі</a:t>
            </a:r>
            <a:r>
              <a:rPr lang="ru-RU" dirty="0" err="1"/>
              <a:t>дження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уявному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реальному </a:t>
            </a:r>
            <a:r>
              <a:rPr lang="ru-RU" dirty="0" err="1"/>
              <a:t>розкладанні</a:t>
            </a:r>
            <a:r>
              <a:rPr lang="ru-RU" dirty="0"/>
              <a:t> </a:t>
            </a:r>
            <a:r>
              <a:rPr lang="ru-RU" dirty="0" err="1"/>
              <a:t>цілого</a:t>
            </a:r>
            <a:r>
              <a:rPr lang="ru-RU" dirty="0"/>
              <a:t> на </a:t>
            </a:r>
            <a:r>
              <a:rPr lang="ru-RU" dirty="0" err="1"/>
              <a:t>частини</a:t>
            </a:r>
            <a:r>
              <a:rPr lang="ru-RU" dirty="0"/>
              <a:t> та </a:t>
            </a:r>
            <a:r>
              <a:rPr lang="ru-RU" dirty="0" err="1"/>
              <a:t>виділенні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, </a:t>
            </a:r>
            <a:r>
              <a:rPr lang="ru-RU" dirty="0" err="1"/>
              <a:t>властивостей</a:t>
            </a:r>
            <a:r>
              <a:rPr lang="ru-RU" dirty="0"/>
              <a:t>, </a:t>
            </a:r>
            <a:r>
              <a:rPr lang="ru-RU" dirty="0" err="1"/>
              <a:t>зв’язків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428596" y="642918"/>
            <a:ext cx="7429552" cy="6215082"/>
            <a:chOff x="1881" y="4194"/>
            <a:chExt cx="8640" cy="10260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2061" y="4194"/>
              <a:ext cx="8460" cy="5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Види фінансового аналізу за організацією проведення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2601" y="5275"/>
              <a:ext cx="3060" cy="5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Внутрішній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29" name="Text Box 5"/>
            <p:cNvSpPr txBox="1">
              <a:spLocks noChangeArrowheads="1"/>
            </p:cNvSpPr>
            <p:nvPr/>
          </p:nvSpPr>
          <p:spPr bwMode="auto">
            <a:xfrm>
              <a:off x="6381" y="5275"/>
              <a:ext cx="3600" cy="5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uk-UA" sz="1400" b="0" i="1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Зовнішній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grpSp>
          <p:nvGrpSpPr>
            <p:cNvPr id="1030" name="Group 6"/>
            <p:cNvGrpSpPr>
              <a:grpSpLocks/>
            </p:cNvGrpSpPr>
            <p:nvPr/>
          </p:nvGrpSpPr>
          <p:grpSpPr bwMode="auto">
            <a:xfrm>
              <a:off x="1881" y="6174"/>
              <a:ext cx="8640" cy="2342"/>
              <a:chOff x="1881" y="6355"/>
              <a:chExt cx="8640" cy="2342"/>
            </a:xfrm>
          </p:grpSpPr>
          <p:sp>
            <p:nvSpPr>
              <p:cNvPr id="1031" name="Rectangle 7"/>
              <p:cNvSpPr>
                <a:spLocks noChangeArrowheads="1"/>
              </p:cNvSpPr>
              <p:nvPr/>
            </p:nvSpPr>
            <p:spPr bwMode="auto">
              <a:xfrm>
                <a:off x="1881" y="6355"/>
                <a:ext cx="8640" cy="234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lg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Користувачі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32" name="Text Box 8"/>
              <p:cNvSpPr txBox="1">
                <a:spLocks noChangeArrowheads="1"/>
              </p:cNvSpPr>
              <p:nvPr/>
            </p:nvSpPr>
            <p:spPr bwMode="auto">
              <a:xfrm>
                <a:off x="2061" y="6535"/>
                <a:ext cx="3240" cy="18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Менеджмент підприємства, що використовує інформацію про операційну, інвестиційну та фінансову діяльність підприємства  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33" name="Text Box 9"/>
              <p:cNvSpPr txBox="1">
                <a:spLocks noChangeArrowheads="1"/>
              </p:cNvSpPr>
              <p:nvPr/>
            </p:nvSpPr>
            <p:spPr bwMode="auto">
              <a:xfrm>
                <a:off x="7101" y="6535"/>
                <a:ext cx="3240" cy="18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Особи, які не беруть безпосередньої участі в діяльності підприємства  (контроль, кредитори, контрагенти, державні та місцеві органи влади)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H="1">
              <a:off x="4221" y="4734"/>
              <a:ext cx="540" cy="5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6921" y="4734"/>
              <a:ext cx="1080" cy="54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3861" y="5814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8541" y="5814"/>
              <a:ext cx="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grpSp>
          <p:nvGrpSpPr>
            <p:cNvPr id="1038" name="Group 14"/>
            <p:cNvGrpSpPr>
              <a:grpSpLocks/>
            </p:cNvGrpSpPr>
            <p:nvPr/>
          </p:nvGrpSpPr>
          <p:grpSpPr bwMode="auto">
            <a:xfrm>
              <a:off x="1881" y="8694"/>
              <a:ext cx="8640" cy="5760"/>
              <a:chOff x="1881" y="9057"/>
              <a:chExt cx="8640" cy="5577"/>
            </a:xfrm>
          </p:grpSpPr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1881" y="12299"/>
                <a:ext cx="8640" cy="23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lg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uk-UA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Джерела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інформації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1881" y="9057"/>
                <a:ext cx="8640" cy="306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prstDash val="lgDash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uk-UA" sz="11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Зміст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проведення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1" name="Text Box 17"/>
              <p:cNvSpPr txBox="1">
                <a:spLocks noChangeArrowheads="1"/>
              </p:cNvSpPr>
              <p:nvPr/>
            </p:nvSpPr>
            <p:spPr bwMode="auto">
              <a:xfrm>
                <a:off x="2061" y="9417"/>
                <a:ext cx="3240" cy="23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Оцінка ефективності господарської діяльності; аналіз взаємозв’язку витрат, обороту і прибутку;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аналіз ефективності авансування капіталу;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виявлення резервів та ін.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2" name="Text Box 18"/>
              <p:cNvSpPr txBox="1">
                <a:spLocks noChangeArrowheads="1"/>
              </p:cNvSpPr>
              <p:nvPr/>
            </p:nvSpPr>
            <p:spPr bwMode="auto">
              <a:xfrm>
                <a:off x="7101" y="9417"/>
                <a:ext cx="3240" cy="234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Аналіз кредито-спроможності; аналіз показників прибутку та рентабельності;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аналіз інвестиційної привабливості;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економічна діагностика фінансового стану та ін.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3" name="Text Box 19"/>
              <p:cNvSpPr txBox="1">
                <a:spLocks noChangeArrowheads="1"/>
              </p:cNvSpPr>
              <p:nvPr/>
            </p:nvSpPr>
            <p:spPr bwMode="auto">
              <a:xfrm>
                <a:off x="2241" y="12479"/>
                <a:ext cx="3060" cy="198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Оперативні дані системного бухгалтерського обліку, нормативна і планова інформація,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внутрішньогосподарська звітність</a:t>
                </a:r>
                <a:endParaRPr kumimoji="0" lang="ru-RU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4" name="Text Box 20"/>
              <p:cNvSpPr txBox="1">
                <a:spLocks noChangeArrowheads="1"/>
              </p:cNvSpPr>
              <p:nvPr/>
            </p:nvSpPr>
            <p:spPr bwMode="auto">
              <a:xfrm>
                <a:off x="7101" y="12479"/>
                <a:ext cx="3240" cy="1801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Відкрита фінансова звітність, 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uk-UA" sz="11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інформація, вільно поширювана підприємством</a:t>
                </a:r>
                <a:endParaRPr kumimoji="0" lang="ru-RU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>
                <a:off x="3681" y="11758"/>
                <a:ext cx="0" cy="7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  <p:sp>
            <p:nvSpPr>
              <p:cNvPr id="1046" name="Line 22"/>
              <p:cNvSpPr>
                <a:spLocks noChangeShapeType="1"/>
              </p:cNvSpPr>
              <p:nvPr/>
            </p:nvSpPr>
            <p:spPr bwMode="auto">
              <a:xfrm>
                <a:off x="8541" y="11758"/>
                <a:ext cx="0" cy="72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ru-RU"/>
              </a:p>
            </p:txBody>
          </p:sp>
        </p:grp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>
              <a:off x="3861" y="815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>
              <a:off x="8541" y="8154"/>
              <a:ext cx="0" cy="9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2) за обсягом аналітичного дослідження: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3214710"/>
          </a:xfrm>
        </p:spPr>
        <p:txBody>
          <a:bodyPr/>
          <a:lstStyle/>
          <a:p>
            <a:pPr algn="just"/>
            <a:r>
              <a:rPr lang="uk-UA" dirty="0"/>
              <a:t>повний фінансовий аналіз, котрий проводять з метою вивчення усіх аспектів фінансової діяльності підприємства в комплексі;</a:t>
            </a:r>
            <a:endParaRPr lang="ru-RU" dirty="0"/>
          </a:p>
          <a:p>
            <a:pPr algn="just"/>
            <a:r>
              <a:rPr lang="uk-UA" dirty="0"/>
              <a:t>тематичний фінансовий аналіз, який обмежується вивченням окремих аспектів фінансової діяльності підприємства. 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3) за об'єктом фінансового аналізу: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uk-UA" dirty="0"/>
              <a:t>аналіз фінансової діяльності підприємства в цілому – у процесі такого аналізу об’єктом вивчення є фінансова діяльність підприємства в цілому без виділення окремих його структурних одиниць та підрозділів;</a:t>
            </a:r>
            <a:endParaRPr lang="ru-RU" dirty="0"/>
          </a:p>
          <a:p>
            <a:pPr algn="just"/>
            <a:r>
              <a:rPr lang="uk-UA" dirty="0"/>
              <a:t>аналіз фінансової діяльності окремих підрозділів підприємства, що ґрунтується на результатах внутрішнього аналізу підприємства;</a:t>
            </a:r>
            <a:endParaRPr lang="ru-RU" dirty="0"/>
          </a:p>
          <a:p>
            <a:pPr algn="just"/>
            <a:r>
              <a:rPr lang="uk-UA" dirty="0"/>
              <a:t>аналіз окремих фінансових операцій – предметом такого аналізу можуть бути окремі операції, пов’язані з </a:t>
            </a:r>
            <a:r>
              <a:rPr lang="uk-UA" dirty="0" err="1"/>
              <a:t>коротко─</a:t>
            </a:r>
            <a:r>
              <a:rPr lang="uk-UA" dirty="0"/>
              <a:t> або довгостроковими фінансовими вкладеннями, з фінансуванням окремих проектів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/>
              <a:t>4) за періодом проведення фінансового аналізу: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467600" cy="5402406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попередній, пов'язаний з вивченням умов здійснення фінансової діяльності в цілому або здійснення окремих фінансових операцій;</a:t>
            </a:r>
            <a:endParaRPr lang="ru-RU" dirty="0"/>
          </a:p>
          <a:p>
            <a:pPr algn="just"/>
            <a:r>
              <a:rPr lang="uk-UA" dirty="0"/>
              <a:t>поточний, що проводиться в контрольних цілях у процесі реалізації окремих фінансових планів або здійснення окремих фінансових операцій для оперативного впливу на хід фінансової діяльності;</a:t>
            </a:r>
            <a:endParaRPr lang="ru-RU" dirty="0"/>
          </a:p>
          <a:p>
            <a:pPr algn="just"/>
            <a:r>
              <a:rPr lang="uk-UA" dirty="0"/>
              <a:t>прогнозний (ретроспективний), який здійснюється підприємством за звітний період, базується на завершених звітних матеріалах статистичного й бухгалтерського обліку.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1.3. Методи і прийоми фінансового аналізу</a:t>
            </a:r>
            <a:br>
              <a:rPr lang="ru-RU" dirty="0"/>
            </a:br>
            <a:r>
              <a:rPr lang="uk-UA" b="1" dirty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14422"/>
            <a:ext cx="7467600" cy="4572032"/>
          </a:xfrm>
        </p:spPr>
        <p:txBody>
          <a:bodyPr/>
          <a:lstStyle/>
          <a:p>
            <a:pPr algn="just"/>
            <a:r>
              <a:rPr lang="uk-UA" b="1" dirty="0"/>
              <a:t>Метод фінансового аналізу</a:t>
            </a:r>
            <a:r>
              <a:rPr lang="uk-UA" dirty="0"/>
              <a:t> – діалектичний спосіб дослідження фінансового стану підприємства в його становленні та розвитку. Застосування методів і прийомів фінансового аналізу  дозволяє одержати кількісну оцінку результатів господарської діяльності в розрізі окремих її аспектів як у статиці, так і в динаміці.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64AA85-4EAA-658B-AED3-2CFE0CD04DA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00100" y="1412776"/>
            <a:ext cx="6781800" cy="4553049"/>
          </a:xfrm>
        </p:spPr>
      </p:pic>
    </p:spTree>
    <p:extLst>
      <p:ext uri="{BB962C8B-B14F-4D97-AF65-F5344CB8AC3E}">
        <p14:creationId xmlns:p14="http://schemas.microsoft.com/office/powerpoint/2010/main" val="8009032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Серед основних </a:t>
            </a:r>
            <a:r>
              <a:rPr lang="uk-UA" i="1" dirty="0"/>
              <a:t>методів фінансового аналізу</a:t>
            </a:r>
            <a:r>
              <a:rPr lang="uk-UA" dirty="0"/>
              <a:t> можна виділити наступні: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горизонтальний аналіз;</a:t>
            </a:r>
            <a:endParaRPr lang="ru-RU" dirty="0"/>
          </a:p>
          <a:p>
            <a:r>
              <a:rPr lang="uk-UA" dirty="0"/>
              <a:t>вертикальний аналіз;</a:t>
            </a:r>
            <a:endParaRPr lang="ru-RU" dirty="0"/>
          </a:p>
          <a:p>
            <a:r>
              <a:rPr lang="uk-UA" dirty="0"/>
              <a:t>порівняльний аналіз;</a:t>
            </a:r>
            <a:endParaRPr lang="ru-RU" dirty="0"/>
          </a:p>
          <a:p>
            <a:r>
              <a:rPr lang="uk-UA" dirty="0" err="1"/>
              <a:t>трендовий</a:t>
            </a:r>
            <a:r>
              <a:rPr lang="uk-UA" dirty="0"/>
              <a:t> аналіз;</a:t>
            </a:r>
            <a:endParaRPr lang="ru-RU" dirty="0"/>
          </a:p>
          <a:p>
            <a:r>
              <a:rPr lang="uk-UA" dirty="0"/>
              <a:t>факторний аналіз;</a:t>
            </a:r>
            <a:endParaRPr lang="ru-RU" dirty="0"/>
          </a:p>
          <a:p>
            <a:r>
              <a:rPr lang="uk-UA" dirty="0"/>
              <a:t>аналіз коефіцієнтів.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Горизонтальний аналіз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uk-UA" dirty="0"/>
              <a:t>    базується на вивченні динаміки окремих фінансових показників у часі. Він дає можливість виявити тенденції зміни окремих статей, що входять до складу бухгалтерської звітності або їхніх груп. Найбільш типовими формами горизонтального аналізу є:</a:t>
            </a:r>
            <a:endParaRPr lang="ru-RU" dirty="0"/>
          </a:p>
          <a:p>
            <a:pPr algn="just"/>
            <a:r>
              <a:rPr lang="uk-UA" dirty="0"/>
              <a:t>порівняння фінансових показників звітного й минулого періодів;</a:t>
            </a:r>
            <a:endParaRPr lang="ru-RU" dirty="0"/>
          </a:p>
          <a:p>
            <a:pPr algn="just"/>
            <a:r>
              <a:rPr lang="uk-UA" dirty="0"/>
              <a:t>порівняння фінансових показників звітного періоду з плановими;</a:t>
            </a:r>
            <a:endParaRPr lang="ru-RU" dirty="0"/>
          </a:p>
          <a:p>
            <a:pPr algn="just"/>
            <a:r>
              <a:rPr lang="uk-UA" dirty="0"/>
              <a:t>порівняння фінансових показників за ряд попередніх періодів.</a:t>
            </a:r>
            <a:endParaRPr lang="ru-RU" dirty="0"/>
          </a:p>
          <a:p>
            <a:pPr algn="just">
              <a:buNone/>
            </a:pPr>
            <a:r>
              <a:rPr lang="uk-UA" b="1" dirty="0"/>
              <a:t>         Метою такого аналізу </a:t>
            </a:r>
            <a:r>
              <a:rPr lang="uk-UA" dirty="0"/>
              <a:t>є виявлення тенденцій змін окремих показників, що характеризують результати фінансової діяльності підприємства.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Вертикальний (структурний) аналіз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uk-UA" dirty="0"/>
              <a:t>спрямований на визначення структури фінансових показників з виявленням впливу кожної позиції звітності на результат у цілому. Найпоширенішими є такі форми вертикального аналізу:</a:t>
            </a:r>
            <a:endParaRPr lang="ru-RU" dirty="0"/>
          </a:p>
          <a:p>
            <a:r>
              <a:rPr lang="uk-UA" dirty="0"/>
              <a:t>вертикальний (структурний) аналіз активів. Тут визначається співвідношення (частка) оборотних і необоротних активів; склад використовуваних активів, склад активів за ступенем їх ліквідності й т. д.</a:t>
            </a:r>
            <a:endParaRPr lang="ru-RU" dirty="0"/>
          </a:p>
          <a:p>
            <a:r>
              <a:rPr lang="uk-UA" dirty="0"/>
              <a:t>вертикальний (структурний) аналіз капіталу; він передбачає визначення частки власного та позикового капіталу, аналіз складу власного й позикового капіталу, аналіз складу позикового капіталу за строковістю зобов'язань і </a:t>
            </a:r>
            <a:r>
              <a:rPr lang="uk-UA" dirty="0" err="1"/>
              <a:t>т.ін</a:t>
            </a:r>
            <a:r>
              <a:rPr lang="uk-UA" dirty="0"/>
              <a:t>.;</a:t>
            </a:r>
            <a:endParaRPr lang="ru-RU" dirty="0"/>
          </a:p>
          <a:p>
            <a:r>
              <a:rPr lang="uk-UA" dirty="0"/>
              <a:t>вертикальний (структурний) аналіз грошових потоків, у процесі якого в складі загального грошового потоку виділяють грошові потоки за видами діяльності підприємства: операційною, інвестиційною, фінансовою.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Порівняльний фінансовий аналіз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dirty="0"/>
              <a:t>    базується на зіставленні значень окремих груп аналогічних показників між собою. У процесі такого аналізу розраховуються розміри абсолютних і відносних відхилень порівнюваних показників. Виділяють наступні види порівняльного аналізу:</a:t>
            </a:r>
            <a:endParaRPr lang="ru-RU" dirty="0"/>
          </a:p>
          <a:p>
            <a:pPr algn="just"/>
            <a:r>
              <a:rPr lang="uk-UA" dirty="0"/>
              <a:t>порівняльний аналіз фінансових показників даного підприємства та середньогалузевих показників з метою оцінки своєї конкурентної позиції;</a:t>
            </a:r>
            <a:endParaRPr lang="ru-RU" dirty="0"/>
          </a:p>
          <a:p>
            <a:pPr algn="just"/>
            <a:r>
              <a:rPr lang="uk-UA" dirty="0"/>
              <a:t>порівняльний аналіз фінансових показників даного підприємства і підприємств-конкурентів з метою виявлення слабких сторін фінансової діяльності підприємства;</a:t>
            </a:r>
            <a:endParaRPr lang="ru-RU" dirty="0"/>
          </a:p>
          <a:p>
            <a:pPr algn="just"/>
            <a:r>
              <a:rPr lang="uk-UA" dirty="0"/>
              <a:t>порівняльний аналіз звітних і планових (нормативних) фінансових показників. Він складає основу організовуваного на підприємстві моніторингу поточної фінансової діяльності.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2" y="571480"/>
          <a:ext cx="8143931" cy="6035040"/>
        </p:xfrm>
        <a:graphic>
          <a:graphicData uri="http://schemas.openxmlformats.org/drawingml/2006/table">
            <a:tbl>
              <a:tblPr/>
              <a:tblGrid>
                <a:gridCol w="444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1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78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з/п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Назва аналітичної моделі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Її змістовне наповнення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302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Моделі ретроспективного характеру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87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Модель емпіричних прагматиків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Основний акцент на аналізі кредитоспроможності підприємства, що будується на підставі відносних показників (здебільшого показників використання оборотного капіталу, кредиторської короткострокової заборгованості)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Модель статистичного фінансового аналізу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Сукупність аналітичних показників доповнюється граничними значеннями, з якими вони порівнюються. Широке використання статистичних методів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Мультиваріантні аналітичні моделі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Акцент – на пошуку взаємозв’язку між частковими та узагальнюючими показниками. Зміст моделі – у побудові піраміди аналітичних показників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302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Моделі перспективного аналізу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89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Аналітичні моделі банкрутства підприємств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Результативність фінансового аналізу оцінюється спроможністю за його висновками передбачити банкрутство підприємств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9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Аналітичні моделі учасників фондового ринку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Основна мета аналізу – прогнозування ефективності вкладень у цінні папери фондового ринку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Еволюція моделей економічного аналізу*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err="1"/>
              <a:t>Трендовий</a:t>
            </a:r>
            <a:r>
              <a:rPr lang="uk-UA" i="1" dirty="0"/>
              <a:t> аналіз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спрямований на порівняння кожної позиції звітності з рядом попередніх періодів і на визначення тренда ─ основної тенденції динаміки показника, очищеної від випадкових впливів окремих періодів.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Факторний аналіз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uk-UA" dirty="0"/>
              <a:t>─ аналіз впливу окремих факторів (причин) на результативний показник за допомогою детермінованих або стохастичних прийомів дослідження. При цьому факторний аналіз може бути як прямим (власне аналіз), так і зворотним (синтез). При прямому способі аналізу результативний показник розділяється на складові частини, а при зворотному  окремі елементи з'єднуються в загальний результативний показник.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Аналіз коефіцієнтів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357298"/>
            <a:ext cx="7467600" cy="511665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uk-UA" dirty="0"/>
              <a:t>    </a:t>
            </a: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базується на розрахунку співвідношення різних абсолютних показників фінансової діяльності підприємства між собою. У процесі його використання визначаються різні відносні показники, що характеризують окремі результати фінансової діяльності та рівень фінансового стану підприємства.  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       У фінансовому аналізі найбільше розповсюдження отримали наступні групи аналітичних фінансових коефіцієнтів: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коефіцієнти оцінки платоспроможності та ліквідності;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коефіцієнти оцінки фінансової стійкості підприємства 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коефіцієнти оцінки рівня прибутковості (рентабельності);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коефіцієнти оцінки ділової активності (оборотності активів та капіталу) тощо.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EDB170A-1B15-ACF3-263F-B2FC904429E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31640" y="692696"/>
            <a:ext cx="6336704" cy="5737721"/>
          </a:xfrm>
        </p:spPr>
      </p:pic>
    </p:spTree>
    <p:extLst>
      <p:ext uri="{BB962C8B-B14F-4D97-AF65-F5344CB8AC3E}">
        <p14:creationId xmlns:p14="http://schemas.microsoft.com/office/powerpoint/2010/main" val="3475813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2C6E561-99F6-4E75-8EDC-3768B9B5302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47762" y="1844824"/>
            <a:ext cx="6664598" cy="3811438"/>
          </a:xfrm>
        </p:spPr>
      </p:pic>
    </p:spTree>
    <p:extLst>
      <p:ext uri="{BB962C8B-B14F-4D97-AF65-F5344CB8AC3E}">
        <p14:creationId xmlns:p14="http://schemas.microsoft.com/office/powerpoint/2010/main" val="2527886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36FF8E-299D-7EB1-212E-DEBD96A5B7B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9592" y="692696"/>
            <a:ext cx="7128792" cy="5737721"/>
          </a:xfrm>
        </p:spPr>
      </p:pic>
    </p:spTree>
    <p:extLst>
      <p:ext uri="{BB962C8B-B14F-4D97-AF65-F5344CB8AC3E}">
        <p14:creationId xmlns:p14="http://schemas.microsoft.com/office/powerpoint/2010/main" val="530742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 </a:t>
            </a:r>
            <a:r>
              <a:rPr lang="uk-UA" i="1" dirty="0"/>
              <a:t>прийомів фінансового аналізу</a:t>
            </a:r>
            <a:r>
              <a:rPr lang="uk-UA" dirty="0"/>
              <a:t> слід віднести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деталізацію, </a:t>
            </a:r>
          </a:p>
          <a:p>
            <a:r>
              <a:rPr lang="uk-UA" dirty="0"/>
              <a:t>групування,</a:t>
            </a:r>
          </a:p>
          <a:p>
            <a:r>
              <a:rPr lang="uk-UA" dirty="0"/>
              <a:t> прийом середніх величин, </a:t>
            </a:r>
          </a:p>
          <a:p>
            <a:r>
              <a:rPr lang="uk-UA" dirty="0"/>
              <a:t>прийом відносних величин,</a:t>
            </a:r>
          </a:p>
          <a:p>
            <a:r>
              <a:rPr lang="uk-UA" dirty="0"/>
              <a:t> балансовий,</a:t>
            </a:r>
          </a:p>
          <a:p>
            <a:r>
              <a:rPr lang="uk-UA" dirty="0"/>
              <a:t> розрахунки пайової участі та ін.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Деталізація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як прийом широко використовується при аналізі чинників і результатів господарської діяльності в часі та місці (просторі). За допомогою цього прийому виявляють позитивні й негативні дії окремих чинників, результати впливу яких, як правило, взаємно протилежні.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Групування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як засіб розподілу сукупності на однорідні за ознаками елементи застосовують в аналізі для того, щоб розкрити зміст середніх підсумкових показників і впливу окремих одиниць на ці середні.</a:t>
            </a: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Прийом середніх величин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краще відображає суть процесу, закономірності його розвитку, ніж більшість окремо взятих  позитивних та негативних відхилень. Середні величини широко застосовують при проведенні аналізу, особливо при вивченні масових явищ ─ таких, як середній виробіток, середні залишки запасів продукції тощо. Використовують середньоарифметичні та </a:t>
            </a:r>
            <a:r>
              <a:rPr lang="uk-UA" dirty="0" err="1"/>
              <a:t>середньохронологічні</a:t>
            </a:r>
            <a:r>
              <a:rPr lang="uk-UA" dirty="0"/>
              <a:t> зважені.   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400436"/>
          </a:xfrm>
        </p:spPr>
        <p:txBody>
          <a:bodyPr>
            <a:normAutofit/>
          </a:bodyPr>
          <a:lstStyle/>
          <a:p>
            <a:pPr algn="just"/>
            <a:r>
              <a:rPr lang="uk-UA" i="1" dirty="0"/>
              <a:t>Підходи до розуміння аналізу</a:t>
            </a:r>
            <a:endParaRPr lang="ru-RU" dirty="0"/>
          </a:p>
          <a:p>
            <a:pPr algn="just"/>
            <a:r>
              <a:rPr lang="uk-UA" dirty="0"/>
              <a:t>1) аналіз як функція управління</a:t>
            </a:r>
            <a:endParaRPr lang="ru-RU" dirty="0"/>
          </a:p>
          <a:p>
            <a:pPr algn="just"/>
            <a:r>
              <a:rPr lang="uk-UA" dirty="0"/>
              <a:t>2) аналіз як наука, система знань</a:t>
            </a:r>
            <a:endParaRPr lang="ru-RU" dirty="0"/>
          </a:p>
          <a:p>
            <a:pPr algn="just"/>
            <a:r>
              <a:rPr lang="uk-UA" dirty="0"/>
              <a:t>3) аналіз як метод пізнання </a:t>
            </a:r>
            <a:endParaRPr lang="ru-RU" dirty="0"/>
          </a:p>
          <a:p>
            <a:pPr algn="just"/>
            <a:r>
              <a:rPr lang="uk-UA" dirty="0"/>
              <a:t>4) аналіз як складова контролю</a:t>
            </a:r>
            <a:endParaRPr lang="ru-RU" dirty="0"/>
          </a:p>
          <a:p>
            <a:pPr algn="just"/>
            <a:r>
              <a:rPr lang="uk-UA" dirty="0"/>
              <a:t>5) аналіз як процес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Прийом відносних величин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361475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(відсотки, коефіцієнти, індекси) необхідний для вивчення динаміки показників за ряд звітних періодів. Зростання чи зниження показника розраховують відносно єдиної бази, прийнятої за вихідну, або відносно ковзної бази, тобто до попереднього показника.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Балансовий прийом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застосовують у тому разі, якщо необхідно вивчити співвідношення двох груп взаємопов’язаних економічних показників, підсумки яких мають бути рівними. Найбільш поширеним є прийом балансових оцінок, який використовують для перевірки повноти і правильності зроблених розрахунків щодо визначення впливу окремих чинників на загальну величину відхилення за досліджуваним показником.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/>
              <a:t>Прийом пайової участі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dirty="0"/>
              <a:t>(пропорційного ділення приросту) використовують для деталізації чинників 1-, 2- та </a:t>
            </a:r>
            <a:r>
              <a:rPr lang="en-US" dirty="0"/>
              <a:t>n</a:t>
            </a:r>
            <a:r>
              <a:rPr lang="uk-UA" dirty="0"/>
              <a:t>-го порядків, вплив яких на результативний показник виражається не абсолютною сумою, а відносними показниками. Для розрахунку чинників визначають коефіцієнт пайової участі К</a:t>
            </a:r>
            <a:r>
              <a:rPr lang="en-US" dirty="0"/>
              <a:t>g</a:t>
            </a:r>
            <a:r>
              <a:rPr lang="uk-UA" dirty="0"/>
              <a:t> як відношення приросту результативного показника до суми змін факторних. Рівень впливу окремих чинників на результативний показник розраховують множенням суми зміни цих чинників на коефіцієнт пайової участі.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357166"/>
            <a:ext cx="8643966" cy="6116786"/>
          </a:xfrm>
        </p:spPr>
        <p:txBody>
          <a:bodyPr>
            <a:noAutofit/>
          </a:bodyPr>
          <a:lstStyle/>
          <a:p>
            <a:pPr algn="just"/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i="1" dirty="0" err="1"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новними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науковість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достовірність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комплексність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оперативність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періодичність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адресність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науковості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чіткого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мети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лізу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обґрунтованих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методичних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прийомів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достовірності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об’єктивності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використан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вірогідної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арифметичних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помилок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розрахунках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правильне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методик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факторного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комплексності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системності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виявляється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у комплекс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ному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вивченні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різнобічних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зв’язків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урахуванні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взаємопов’язаних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оперативності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своєчасно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оцінювати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мину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теперішні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майбутні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події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управлінські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вживати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заходи для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виправлення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періодичності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увазі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систематичного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звітні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періоди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(та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упродовж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них)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цілісного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уявлення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динаміку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адресності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доведення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виконавців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логічну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завершеність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аналітичних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4EAF53-D45E-B0C2-04A8-62336027C95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00150" y="1290637"/>
            <a:ext cx="5981700" cy="4800600"/>
          </a:xfrm>
        </p:spPr>
      </p:pic>
    </p:spTree>
    <p:extLst>
      <p:ext uri="{BB962C8B-B14F-4D97-AF65-F5344CB8AC3E}">
        <p14:creationId xmlns:p14="http://schemas.microsoft.com/office/powerpoint/2010/main" val="36801797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6BB0B3A-F6F2-189F-A07B-42E06881BD6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9592" y="1556793"/>
            <a:ext cx="7200800" cy="4037558"/>
          </a:xfrm>
        </p:spPr>
      </p:pic>
    </p:spTree>
    <p:extLst>
      <p:ext uri="{BB962C8B-B14F-4D97-AF65-F5344CB8AC3E}">
        <p14:creationId xmlns:p14="http://schemas.microsoft.com/office/powerpoint/2010/main" val="3710893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6D5251-277E-163D-EBCB-CE0C4ACEF612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552" y="1844824"/>
            <a:ext cx="7560840" cy="3782863"/>
          </a:xfrm>
        </p:spPr>
      </p:pic>
    </p:spTree>
    <p:extLst>
      <p:ext uri="{BB962C8B-B14F-4D97-AF65-F5344CB8AC3E}">
        <p14:creationId xmlns:p14="http://schemas.microsoft.com/office/powerpoint/2010/main" val="13055782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78D8C5-9F14-5AED-EA3F-1683D0D58DA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99593" y="476672"/>
            <a:ext cx="7200800" cy="5793953"/>
          </a:xfrm>
        </p:spPr>
      </p:pic>
    </p:spTree>
    <p:extLst>
      <p:ext uri="{BB962C8B-B14F-4D97-AF65-F5344CB8AC3E}">
        <p14:creationId xmlns:p14="http://schemas.microsoft.com/office/powerpoint/2010/main" val="26900299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2A1659B-EB1A-EA8D-1814-2646F7665D0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31641" y="548680"/>
            <a:ext cx="6048672" cy="5925145"/>
          </a:xfrm>
        </p:spPr>
      </p:pic>
    </p:spTree>
    <p:extLst>
      <p:ext uri="{BB962C8B-B14F-4D97-AF65-F5344CB8AC3E}">
        <p14:creationId xmlns:p14="http://schemas.microsoft.com/office/powerpoint/2010/main" val="4133710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783FC0E-318A-89D5-C9DF-738C915563C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47665" y="476672"/>
            <a:ext cx="5832648" cy="5997153"/>
          </a:xfrm>
        </p:spPr>
      </p:pic>
    </p:spTree>
    <p:extLst>
      <p:ext uri="{BB962C8B-B14F-4D97-AF65-F5344CB8AC3E}">
        <p14:creationId xmlns:p14="http://schemas.microsoft.com/office/powerpoint/2010/main" val="3310296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1143008"/>
          </a:xfrm>
        </p:spPr>
        <p:txBody>
          <a:bodyPr>
            <a:normAutofit fontScale="90000"/>
          </a:bodyPr>
          <a:lstStyle/>
          <a:p>
            <a:pPr algn="just"/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br>
              <a:rPr lang="ru-RU" i="1" dirty="0"/>
            </a:b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такими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комплексними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err="1">
                <a:latin typeface="Times New Roman" pitchFamily="18" charset="0"/>
                <a:cs typeface="Times New Roman" pitchFamily="18" charset="0"/>
              </a:rPr>
              <a:t>складовими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7467600" cy="518809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1)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i="1" dirty="0" err="1"/>
              <a:t>функція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, </a:t>
            </a:r>
            <a:r>
              <a:rPr lang="ru-RU" i="1" dirty="0" err="1"/>
              <a:t>завдяки</a:t>
            </a:r>
            <a:r>
              <a:rPr lang="ru-RU" i="1" dirty="0"/>
              <a:t> </a:t>
            </a:r>
            <a:r>
              <a:rPr lang="ru-RU" i="1" dirty="0" err="1"/>
              <a:t>якій</a:t>
            </a:r>
            <a:r>
              <a:rPr lang="ru-RU" i="1" dirty="0"/>
              <a:t> </a:t>
            </a:r>
            <a:r>
              <a:rPr lang="ru-RU" i="1" dirty="0" err="1"/>
              <a:t>оцінюється</a:t>
            </a:r>
            <a:r>
              <a:rPr lang="ru-RU" i="1" dirty="0"/>
              <a:t> </a:t>
            </a:r>
            <a:r>
              <a:rPr lang="ru-RU" i="1" dirty="0" err="1"/>
              <a:t>конкурентоспро</a:t>
            </a:r>
            <a:r>
              <a:rPr lang="ru-RU" dirty="0" err="1"/>
              <a:t>можність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(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/>
              <a:t>організацій</a:t>
            </a:r>
            <a:r>
              <a:rPr lang="ru-RU" dirty="0"/>
              <a:t>,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);</a:t>
            </a:r>
          </a:p>
          <a:p>
            <a:pPr algn="just"/>
            <a:r>
              <a:rPr lang="uk-UA" dirty="0"/>
              <a:t>2)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i="1" dirty="0" err="1"/>
              <a:t>інформаційна</a:t>
            </a:r>
            <a:r>
              <a:rPr lang="ru-RU" i="1" dirty="0"/>
              <a:t> система, </a:t>
            </a:r>
            <a:r>
              <a:rPr lang="ru-RU" i="1" dirty="0" err="1"/>
              <a:t>що</a:t>
            </a:r>
            <a:r>
              <a:rPr lang="ru-RU" i="1" dirty="0"/>
              <a:t> </a:t>
            </a:r>
            <a:r>
              <a:rPr lang="ru-RU" i="1" dirty="0" err="1"/>
              <a:t>виконує</a:t>
            </a:r>
            <a:r>
              <a:rPr lang="ru-RU" i="1" dirty="0"/>
              <a:t> </a:t>
            </a:r>
            <a:r>
              <a:rPr lang="ru-RU" i="1" dirty="0" err="1"/>
              <a:t>функції</a:t>
            </a:r>
            <a:r>
              <a:rPr lang="ru-RU" i="1" dirty="0"/>
              <a:t> </a:t>
            </a:r>
            <a:r>
              <a:rPr lang="ru-RU" i="1" dirty="0" err="1"/>
              <a:t>накопичення</a:t>
            </a:r>
            <a:r>
              <a:rPr lang="ru-RU" i="1" dirty="0"/>
              <a:t>, </a:t>
            </a:r>
            <a:r>
              <a:rPr lang="ru-RU" dirty="0" err="1"/>
              <a:t>опрацювання</a:t>
            </a:r>
            <a:r>
              <a:rPr lang="ru-RU" dirty="0"/>
              <a:t>, </a:t>
            </a:r>
            <a:r>
              <a:rPr lang="ru-RU" dirty="0" err="1"/>
              <a:t>трансформації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характеру </a:t>
            </a:r>
            <a:r>
              <a:rPr lang="ru-RU" dirty="0" err="1"/>
              <a:t>з</a:t>
            </a:r>
            <a:r>
              <a:rPr lang="ru-RU" dirty="0"/>
              <a:t>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життєдіяльності</a:t>
            </a:r>
            <a:r>
              <a:rPr lang="ru-RU" dirty="0"/>
              <a:t> </a:t>
            </a:r>
            <a:r>
              <a:rPr lang="ru-RU" dirty="0" err="1"/>
              <a:t>суб’єкта</a:t>
            </a:r>
            <a:r>
              <a:rPr lang="ru-RU" dirty="0"/>
              <a:t> </a:t>
            </a:r>
            <a:r>
              <a:rPr lang="ru-RU" dirty="0" err="1"/>
              <a:t>господарювання</a:t>
            </a:r>
            <a:r>
              <a:rPr lang="ru-RU" dirty="0"/>
              <a:t> 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конкуренції</a:t>
            </a:r>
            <a:r>
              <a:rPr lang="ru-RU" dirty="0"/>
              <a:t>;</a:t>
            </a:r>
          </a:p>
          <a:p>
            <a:pPr algn="just"/>
            <a:r>
              <a:rPr lang="uk-UA" dirty="0"/>
              <a:t>3) 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i="1" dirty="0"/>
              <a:t>метод </a:t>
            </a:r>
            <a:r>
              <a:rPr lang="ru-RU" i="1" dirty="0" err="1"/>
              <a:t>дослідження</a:t>
            </a:r>
            <a:r>
              <a:rPr lang="ru-RU" i="1" dirty="0"/>
              <a:t>, а </a:t>
            </a:r>
            <a:r>
              <a:rPr lang="ru-RU" i="1" dirty="0" err="1"/>
              <a:t>саме</a:t>
            </a:r>
            <a:r>
              <a:rPr lang="ru-RU" i="1" dirty="0"/>
              <a:t> </a:t>
            </a:r>
            <a:r>
              <a:rPr lang="ru-RU" i="1" dirty="0" err="1"/>
              <a:t>оцінювання</a:t>
            </a:r>
            <a:r>
              <a:rPr lang="ru-RU" i="1" dirty="0"/>
              <a:t> </a:t>
            </a:r>
            <a:r>
              <a:rPr lang="ru-RU" i="1" dirty="0" err="1"/>
              <a:t>і</a:t>
            </a:r>
            <a:r>
              <a:rPr lang="ru-RU" i="1" dirty="0"/>
              <a:t> </a:t>
            </a:r>
            <a:r>
              <a:rPr lang="ru-RU" i="1" dirty="0" err="1"/>
              <a:t>прогнозування</a:t>
            </a:r>
            <a:r>
              <a:rPr lang="ru-RU" i="1" dirty="0"/>
              <a:t> </a:t>
            </a:r>
            <a:r>
              <a:rPr lang="ru-RU" i="1" dirty="0" err="1"/>
              <a:t>фінан</a:t>
            </a:r>
            <a:r>
              <a:rPr lang="ru-RU" dirty="0" err="1"/>
              <a:t>сового</a:t>
            </a:r>
            <a:r>
              <a:rPr lang="ru-RU" dirty="0"/>
              <a:t> стану, </a:t>
            </a:r>
            <a:r>
              <a:rPr lang="ru-RU" dirty="0" err="1"/>
              <a:t>виявлення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підвищення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раціональної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20AB25-2BBC-245B-88F4-E390CBF492E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31640" y="404664"/>
            <a:ext cx="6264696" cy="6025753"/>
          </a:xfrm>
        </p:spPr>
      </p:pic>
    </p:spTree>
    <p:extLst>
      <p:ext uri="{BB962C8B-B14F-4D97-AF65-F5344CB8AC3E}">
        <p14:creationId xmlns:p14="http://schemas.microsoft.com/office/powerpoint/2010/main" val="2560946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1EDE59B-3168-49AB-00D2-1D311F607FD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63688" y="764704"/>
            <a:ext cx="5544616" cy="5708650"/>
          </a:xfrm>
        </p:spPr>
      </p:pic>
    </p:spTree>
    <p:extLst>
      <p:ext uri="{BB962C8B-B14F-4D97-AF65-F5344CB8AC3E}">
        <p14:creationId xmlns:p14="http://schemas.microsoft.com/office/powerpoint/2010/main" val="10351666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68CD400-6C8D-8F9E-38FB-591962580E0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304924" y="548681"/>
            <a:ext cx="6363419" cy="5769570"/>
          </a:xfrm>
        </p:spPr>
      </p:pic>
    </p:spTree>
    <p:extLst>
      <p:ext uri="{BB962C8B-B14F-4D97-AF65-F5344CB8AC3E}">
        <p14:creationId xmlns:p14="http://schemas.microsoft.com/office/powerpoint/2010/main" val="35871046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756084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Особливості зовнішнього фінансового аналізу: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різноманітність суб’єктів аналізу, користувачів інформації про діяльність підприємства;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здійснення виключно на базі загальнодоступної інформації, відповідно обмеження завдань аналізу;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різноманітність завдань та інтересів суб’єктів аналізу;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максимальна відкритість результатів аналізу для будь-яких користувачів інформації про діяльність підприємства;</a:t>
            </a:r>
          </a:p>
          <a:p>
            <a:pPr lvl="0"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- превалювання грошового вимірника в системі критеріїв.</a:t>
            </a:r>
          </a:p>
        </p:txBody>
      </p:sp>
    </p:spTree>
    <p:extLst>
      <p:ext uri="{BB962C8B-B14F-4D97-AF65-F5344CB8AC3E}">
        <p14:creationId xmlns:p14="http://schemas.microsoft.com/office/powerpoint/2010/main" val="42163330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844824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Внутрішній фінансовий аналіз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проводиться працівниками підприємства. </a:t>
            </a: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Внутрішній аналіз необхідний для задоволення власних потреб підприємства. </a:t>
            </a:r>
          </a:p>
          <a:p>
            <a:pPr algn="ctr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Його цільовим спрямуванням є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забезпечення оптимальної фінансової моделі підприємства, зростання економічного потенціалу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32643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000" b="1" dirty="0">
                <a:latin typeface="Times New Roman" pitchFamily="18" charset="0"/>
                <a:cs typeface="Times New Roman" pitchFamily="18" charset="0"/>
              </a:rPr>
              <a:t>Особливостями внутрішнього аналізу є</a:t>
            </a: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орієнтація результатів аналізу на завдання та інтереси управлінського персоналу підприємства;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використання для аналізу всіх джерел інформації;</a:t>
            </a:r>
          </a:p>
          <a:p>
            <a:pPr marL="45720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комплексність аналізу, вивчення всіх сторін діяльності підприємства;</a:t>
            </a:r>
          </a:p>
          <a:p>
            <a:pPr marL="457200" lvl="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інтеграція обліку, аналізу, планування та прийняття рішень;</a:t>
            </a:r>
          </a:p>
          <a:p>
            <a:pPr marL="457200" indent="-457200" algn="just">
              <a:buFontTx/>
              <a:buChar char="-"/>
            </a:pPr>
            <a:r>
              <a:rPr lang="uk-UA" sz="3000" dirty="0">
                <a:latin typeface="Times New Roman" pitchFamily="18" charset="0"/>
                <a:cs typeface="Times New Roman" pitchFamily="18" charset="0"/>
              </a:rPr>
              <a:t>максимальна закритість результатів аналізу з метою збереження комерційної таємниці.</a:t>
            </a:r>
          </a:p>
        </p:txBody>
      </p:sp>
    </p:spTree>
    <p:extLst>
      <p:ext uri="{BB962C8B-B14F-4D97-AF65-F5344CB8AC3E}">
        <p14:creationId xmlns:p14="http://schemas.microsoft.com/office/powerpoint/2010/main" val="12335948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268876" y="1629366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35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 = П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7" y="362362"/>
            <a:ext cx="8352928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uk-UA" sz="2800" b="1" i="1" dirty="0"/>
              <a:t>Взаємозв’язки, притаманні балансу:</a:t>
            </a:r>
            <a:endParaRPr lang="uk-UA" sz="2800" b="1" dirty="0"/>
          </a:p>
          <a:p>
            <a:pPr marL="0" marR="0" lvl="0" indent="3492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 Сума підсумків всіх розділів активу балансу дорівнює сумі підсумків всіх розділів його пасивів.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67769" y="3285550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indent="348615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АІ ≤ ПІ,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39552" y="2084655"/>
            <a:ext cx="820891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92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lang="uk-UA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Сума власних засобів нормально функціонуючого підприємства, як правило перевищує величину необоротних активів.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646765"/>
            <a:ext cx="8064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 АІ – підсумок 1-го розділу активу балансу підприємства, ПІ – підсумок 1-го розділу пасиву балансу підприємства.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051720" y="5373782"/>
          <a:ext cx="4835525" cy="35947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282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indent="348615"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uk-UA" sz="2400" i="1" dirty="0">
                          <a:effectLst/>
                          <a:latin typeface="Times New Roman"/>
                          <a:ea typeface="Times New Roman"/>
                        </a:rPr>
                        <a:t>А(ІІ + ІІІ) &gt; П (ІІ +ІІІ + ІV),</a:t>
                      </a: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6195" indent="348615"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39552" y="4398203"/>
            <a:ext cx="821979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92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71500" algn="l"/>
              </a:tabLst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 Загальна сума оборотних активів перевищує величину залученого капіталу.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7" y="5807005"/>
            <a:ext cx="80648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де А(ІІ + ІІІ) – підсумки 2-го та 3-го розділів активу балансу підприємства, П(ІІ + ІІІ+ІV) – підсумки 2-го, 3-го і 4-го розділів пасиву балансу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11784930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659559"/>
            <a:ext cx="71224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i="1" dirty="0"/>
              <a:t>Методики фінансового аналізу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14678952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515556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Фінансовий аналіз проводиться у два етапи: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AutoNum type="arabicPeriod"/>
            </a:pP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Експрес-аналіз фінансово-майнового стану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призначений для простої і наочної оцінки фінансового стану суб’єкта господарювання</a:t>
            </a: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lvl="0" indent="-342900" algn="just">
              <a:buAutoNum type="arabicPeriod"/>
            </a:pPr>
            <a:endParaRPr lang="uk-UA" sz="2400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Tx/>
              <a:buAutoNum type="arabicPeriod"/>
            </a:pP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Поглиблений фінансовий аналіз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детальну характеристику підприємства, результатів його діяльності у звітному періоді, а також прогноз розвитку</a:t>
            </a:r>
            <a:r>
              <a:rPr lang="uk-UA" sz="2400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783943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908720"/>
            <a:ext cx="727280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Етап 1. Експрес-аналіз фінансово-майнового стану</a:t>
            </a:r>
          </a:p>
          <a:p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Основним завданням експрес-аналізу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є проведення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загальної оцінки фінансово-майнового стану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суб’єкта господарювання, виявлення основних тенденцій його зміни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Експрес-аналіз проводиться за даними фінансової звітності, а отже, орієнтований в основному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на зовнішніх користувачів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74890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902A228-05DB-468D-AF08-3FD6CB9AB4F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39552" y="1628800"/>
            <a:ext cx="7410831" cy="3060675"/>
          </a:xfrm>
        </p:spPr>
      </p:pic>
    </p:spTree>
    <p:extLst>
      <p:ext uri="{BB962C8B-B14F-4D97-AF65-F5344CB8AC3E}">
        <p14:creationId xmlns:p14="http://schemas.microsoft.com/office/powerpoint/2010/main" val="7521002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5608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Етапи експрес-аналізу: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Етап 1. Підготовчий.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1.1.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Перевірка джерел інформації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– це аналітична процедура, під час якої встановлюється достовірність і повнота наданої інформаційної бази.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1.2. Ознайомлення з висновком аудитора (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підтвердження достовірності наданої інформаційної бази.  Розкриття частини показників діяльності підприємства у аудиторському висновку). </a:t>
            </a:r>
          </a:p>
        </p:txBody>
      </p:sp>
    </p:spTree>
    <p:extLst>
      <p:ext uri="{BB962C8B-B14F-4D97-AF65-F5344CB8AC3E}">
        <p14:creationId xmlns:p14="http://schemas.microsoft.com/office/powerpoint/2010/main" val="355262826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426112"/>
            <a:ext cx="72728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1.3.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Опрацювання облікової політики суб’єкта господарювання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Показники діяльності підприємства залежать від обраних елементів облікової політики і, відповідно, можуть змінюватися зі зміною її положень.</a:t>
            </a:r>
          </a:p>
        </p:txBody>
      </p:sp>
    </p:spTree>
    <p:extLst>
      <p:ext uri="{BB962C8B-B14F-4D97-AF65-F5344CB8AC3E}">
        <p14:creationId xmlns:p14="http://schemas.microsoft.com/office/powerpoint/2010/main" val="12624641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052736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2. Ознайомлення з даними балансу</a:t>
            </a:r>
          </a:p>
          <a:p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2.1. 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Загальне ознайомлення з даними балансу. 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Оцінюється зміна </a:t>
            </a:r>
            <a:r>
              <a:rPr lang="uk-UA" sz="2800" i="1" dirty="0">
                <a:latin typeface="Times New Roman" pitchFamily="18" charset="0"/>
                <a:cs typeface="Times New Roman" pitchFamily="18" charset="0"/>
              </a:rPr>
              <a:t>валюти балансу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формується уявлення про діяльність підприємства, виявляються зміни у складі майна та джерелах його утворення, встановлюються зв’язки між різними показниками. Будується аналітичний баланс.</a:t>
            </a:r>
          </a:p>
        </p:txBody>
      </p:sp>
    </p:spTree>
    <p:extLst>
      <p:ext uri="{BB962C8B-B14F-4D97-AF65-F5344CB8AC3E}">
        <p14:creationId xmlns:p14="http://schemas.microsoft.com/office/powerpoint/2010/main" val="13936080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55633"/>
            <a:ext cx="74888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Аналітичний баланс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підприємства формується шляхом перегрупування  та / або  агрегування окремих статей, розділів балансу для надання балансу форми, придатної для аналізу, </a:t>
            </a:r>
          </a:p>
          <a:p>
            <a:pPr algn="just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що сприяє: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- підвищенню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реальності балансових оцінок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(врахування впливу інфляційного фактору);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наданню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наочності у виявленні взаємозв’язків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 закономірностей, властивих даному суб’єкту;</a:t>
            </a:r>
          </a:p>
          <a:p>
            <a:pPr marL="342900" lvl="0" indent="-342900" algn="just">
              <a:buFontTx/>
              <a:buChar char="-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забезпечення 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можливості просторово-часових співставлень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 algn="just">
              <a:buFontTx/>
              <a:buChar char="-"/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полегшенню розрахунку основних аналітичних показників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та коефіцієнтів.</a:t>
            </a:r>
          </a:p>
        </p:txBody>
      </p:sp>
    </p:spTree>
    <p:extLst>
      <p:ext uri="{BB962C8B-B14F-4D97-AF65-F5344CB8AC3E}">
        <p14:creationId xmlns:p14="http://schemas.microsoft.com/office/powerpoint/2010/main" val="245775275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1244688"/>
          <a:ext cx="8496945" cy="492937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8323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6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33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44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8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4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988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Розділи балансу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На початок періоду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На кінець періоду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Відхилення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сума, тис. грн.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питома вага, 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абсолют-не</a:t>
                      </a: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,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тис. 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грн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>
                          <a:effectLst/>
                          <a:latin typeface="Times New Roman"/>
                          <a:ea typeface="Times New Roman"/>
                        </a:rPr>
                        <a:t>відносне,%</a:t>
                      </a: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i="1" dirty="0">
                          <a:effectLst/>
                          <a:latin typeface="Times New Roman"/>
                          <a:ea typeface="Times New Roman"/>
                        </a:rPr>
                        <a:t>пунктів </a:t>
                      </a:r>
                      <a:r>
                        <a:rPr lang="uk-UA" sz="1400" i="1" dirty="0" err="1">
                          <a:effectLst/>
                          <a:latin typeface="Times New Roman"/>
                          <a:ea typeface="Times New Roman"/>
                        </a:rPr>
                        <a:t>струк-тури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Актив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1. Необоротні 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2. Оборотні активи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3. Необоротні</a:t>
                      </a:r>
                      <a:r>
                        <a:rPr lang="uk-UA" sz="1400" baseline="0" dirty="0">
                          <a:effectLst/>
                          <a:latin typeface="Times New Roman"/>
                          <a:ea typeface="Times New Roman"/>
                        </a:rPr>
                        <a:t> активи, утримувані для продажу, та групи вибуття</a:t>
                      </a: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gridSpan="8"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uk-UA" sz="1600" b="1" i="1" dirty="0">
                          <a:effectLst/>
                          <a:latin typeface="Times New Roman"/>
                        </a:rPr>
                        <a:t>Пасив балансу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  <a:latin typeface="Times New Roman"/>
                          <a:ea typeface="Times New Roman"/>
                        </a:rPr>
                        <a:t>1. Власний </a:t>
                      </a: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капітал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2. Довгострокові  зобов’язання і забезпечення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  <a:latin typeface="Times New Roman"/>
                          <a:ea typeface="Times New Roman"/>
                        </a:rPr>
                        <a:t>3. Поточні зобов’язання і забезпечення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uk-UA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4. Зобов’язання, пов’язані з </a:t>
                      </a:r>
                      <a:r>
                        <a:rPr lang="uk-UA" sz="1400" kern="1200" dirty="0" err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необо-ротними</a:t>
                      </a:r>
                      <a:r>
                        <a:rPr lang="uk-UA" sz="1400" kern="12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  <a:cs typeface="+mn-cs"/>
                        </a:rPr>
                        <a:t> активами, утримуваними для продажу, та групами вибуття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Times New Roman"/>
                          <a:ea typeface="Times New Roman"/>
                        </a:rPr>
                        <a:t>Разом</a:t>
                      </a:r>
                      <a:endParaRPr lang="uk-UA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uk-UA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87624" y="586230"/>
            <a:ext cx="6111436" cy="3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342792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Таблиця 2.</a:t>
            </a:r>
            <a:r>
              <a:rPr kumimoji="0" 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Аналітичний баланс підприємства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1945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830317"/>
            <a:ext cx="7488832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2.2. Оцінка ознак “нормального” балансу 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валюта балансу в кінці звітного періоду збільшилася порівняно з початком;</a:t>
            </a:r>
          </a:p>
          <a:p>
            <a:pPr marL="457200" indent="-457200" algn="ctr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ВБ ↑</a:t>
            </a:r>
          </a:p>
          <a:p>
            <a:pPr algn="just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2) темпи приросту оборотних активів вищі, ніж темпи приросту необоротних активів;</a:t>
            </a:r>
          </a:p>
          <a:p>
            <a:pPr lvl="0" algn="just"/>
            <a:endParaRPr lang="uk-UA" sz="1500" dirty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ОбА</a:t>
            </a:r>
            <a:r>
              <a:rPr lang="uk-UA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400" dirty="0" err="1">
                <a:latin typeface="Times New Roman" pitchFamily="18" charset="0"/>
                <a:cs typeface="Times New Roman" pitchFamily="18" charset="0"/>
              </a:rPr>
              <a:t>НА</a:t>
            </a:r>
            <a:endParaRPr lang="uk-UA" sz="14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505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928670"/>
            <a:ext cx="700092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 власний капітал підприємства перевищує залучений і темпи його приросту вищі, ніж темпи приросту залученого капіталу;</a:t>
            </a:r>
          </a:p>
          <a:p>
            <a:pPr lvl="0" algn="just"/>
            <a:endParaRPr lang="uk-UA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ВК &gt; ЗК</a:t>
            </a:r>
          </a:p>
          <a:p>
            <a:pPr lvl="0"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ВК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&gt;  Т</a:t>
            </a:r>
            <a:r>
              <a:rPr lang="uk-UA" sz="1000" dirty="0">
                <a:latin typeface="Times New Roman" pitchFamily="18" charset="0"/>
                <a:cs typeface="Times New Roman" pitchFamily="18" charset="0"/>
              </a:rPr>
              <a:t>ЗК</a:t>
            </a:r>
          </a:p>
          <a:p>
            <a:pPr lvl="0" algn="just"/>
            <a:endParaRPr lang="uk-UA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 темпи приросту дебіторської і кредиторської заборгованості врівноважують один одного.</a:t>
            </a:r>
          </a:p>
          <a:p>
            <a:pPr lvl="0" algn="just"/>
            <a:endParaRPr lang="uk-UA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uk-UA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≈ Т</a:t>
            </a:r>
            <a:r>
              <a:rPr lang="uk-UA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КЗ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424965"/>
            <a:ext cx="74168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2.3. 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Виявлення явних або завуальованих недоліків у роботі підприємства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(“хворі” статті звітності):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статті, що свідчать про незадовільну роботу підприємства у звітному періоді та внаслідок цього нестабільний фінансовий стан (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збитки, прострочені векселі, прострочена кредиторська заборгованість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57200" lvl="0" indent="-457200" algn="just">
              <a:buAutoNum type="arabicParenR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Tx/>
              <a:buAutoNum type="arabicParenR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статті, що свідчать про певні недоліки в роботі підприємства (несприятливі співвідношення між окремими статтями).</a:t>
            </a:r>
          </a:p>
        </p:txBody>
      </p:sp>
    </p:spTree>
    <p:extLst>
      <p:ext uri="{BB962C8B-B14F-4D97-AF65-F5344CB8AC3E}">
        <p14:creationId xmlns:p14="http://schemas.microsoft.com/office/powerpoint/2010/main" val="114582091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1" y="386661"/>
            <a:ext cx="7560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3.  Ознайомлення з основними показниками діяльності підприємства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9" y="1415752"/>
          <a:ext cx="8568952" cy="5196840"/>
        </p:xfrm>
        <a:graphic>
          <a:graphicData uri="http://schemas.openxmlformats.org/drawingml/2006/table">
            <a:tbl>
              <a:tblPr/>
              <a:tblGrid>
                <a:gridCol w="4113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28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24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№ з/п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>
                          <a:effectLst/>
                          <a:latin typeface="Times New Roman"/>
                          <a:ea typeface="Times New Roman"/>
                        </a:rPr>
                        <a:t>Напрям аналізу</a:t>
                      </a:r>
                      <a:endParaRPr lang="uk-UA" sz="1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i="1" dirty="0">
                          <a:effectLst/>
                          <a:latin typeface="Times New Roman"/>
                          <a:ea typeface="Times New Roman"/>
                        </a:rPr>
                        <a:t>Показники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майнового стану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Загальна сума засобів, що знаходяться у розпорядженні підприємства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Величина основних засобів та їх частка в загальній сумі активів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зносу основних засобів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</a:t>
                      </a:r>
                      <a:r>
                        <a:rPr lang="uk-UA" sz="1700" dirty="0" err="1">
                          <a:effectLst/>
                          <a:latin typeface="Times New Roman"/>
                          <a:ea typeface="Times New Roman"/>
                        </a:rPr>
                        <a:t>ліквід-ності</a:t>
                      </a: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 та </a:t>
                      </a:r>
                      <a:r>
                        <a:rPr lang="uk-UA" sz="1700" dirty="0" err="1">
                          <a:effectLst/>
                          <a:latin typeface="Times New Roman"/>
                          <a:ea typeface="Times New Roman"/>
                        </a:rPr>
                        <a:t>плато-спроможності</a:t>
                      </a:r>
                      <a:endParaRPr lang="uk-UA" sz="1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Коефіцієнт покриття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абсолютної ліквідності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Оцінка фінансової стійкості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автономії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Фінансової стійкості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Частка довгострокових зобов’язань у загальній сумі пасивів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ділової активності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Коефіцієнт оборотності  активів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Період погашення дебіторської заборгованості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Тривалість операційного та фінансового циклу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700">
                          <a:effectLst/>
                          <a:latin typeface="Times New Roman"/>
                          <a:ea typeface="Times New Roman"/>
                        </a:rPr>
                        <a:t>Оцінка ефективності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Обсяг реалізації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Чистий прибуток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підприємства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основної діяльності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</a:rPr>
                        <a:t>Рентабельність власного капіталу</a:t>
                      </a:r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700" dirty="0">
                          <a:effectLst/>
                          <a:latin typeface="Times New Roman"/>
                          <a:ea typeface="Times New Roman"/>
                        </a:rPr>
                        <a:t>Рентабельність залученого капіталу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86400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69923"/>
            <a:ext cx="5544616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/>
              <a:t>1. Коефіцієнт покриття (</a:t>
            </a:r>
            <a:r>
              <a:rPr lang="uk-UA" sz="2800" b="1" i="1" dirty="0" err="1"/>
              <a:t>Кп</a:t>
            </a:r>
            <a:r>
              <a:rPr lang="uk-UA" sz="2800" b="1" i="1" dirty="0"/>
              <a:t>)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3131840" y="1916832"/>
          <a:ext cx="3096344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533169" imgH="393529" progId="Equation.3">
                  <p:embed/>
                </p:oleObj>
              </mc:Choice>
              <mc:Fallback>
                <p:oleObj name="Формула" r:id="rId2" imgW="533169" imgH="393529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1916832"/>
                        <a:ext cx="3096344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3356992"/>
            <a:ext cx="8208912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</a:t>
            </a:r>
            <a:r>
              <a:rPr lang="uk-UA" sz="2400" i="1" dirty="0" err="1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ОбА</a:t>
            </a:r>
            <a:r>
              <a:rPr lang="uk-UA" sz="24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оборотні активи; </a:t>
            </a:r>
            <a:r>
              <a:rPr lang="uk-UA" sz="2400" i="1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ПЗ</a:t>
            </a:r>
            <a:r>
              <a:rPr lang="uk-UA" sz="2400" dirty="0"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 – поточні зобов’язання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Кп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&gt;2</a:t>
            </a:r>
          </a:p>
          <a:p>
            <a:pPr algn="just">
              <a:lnSpc>
                <a:spcPct val="120000"/>
              </a:lnSpc>
            </a:pP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/>
                <a:cs typeface="Times New Roman" pitchFamily="18" charset="0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достатність оборотних засобів для покриття поточної заборгованості</a:t>
            </a:r>
            <a:endParaRPr lang="uk-UA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776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D4B34DD-A926-C443-9380-7DBC15C4CD0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28386" y="1124744"/>
            <a:ext cx="5807909" cy="5349081"/>
          </a:xfrm>
        </p:spPr>
      </p:pic>
    </p:spTree>
    <p:extLst>
      <p:ext uri="{BB962C8B-B14F-4D97-AF65-F5344CB8AC3E}">
        <p14:creationId xmlns:p14="http://schemas.microsoft.com/office/powerpoint/2010/main" val="41443853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548680"/>
            <a:ext cx="7200800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/>
              <a:t>2. Коефіцієнт абсолютної ліквідності (Кал)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27034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uk-UA" sz="2400" i="1" dirty="0">
                <a:latin typeface="Times New Roman" pitchFamily="18" charset="0"/>
                <a:ea typeface="Times New Roman"/>
                <a:cs typeface="Times New Roman" pitchFamily="18" charset="0"/>
              </a:rPr>
              <a:t>Умовні позначення: ПФІ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– поточні фінансові інвестиції; </a:t>
            </a:r>
            <a:b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uk-UA" sz="2400" i="1" dirty="0">
                <a:latin typeface="Times New Roman" pitchFamily="18" charset="0"/>
                <a:ea typeface="Times New Roman"/>
                <a:cs typeface="Times New Roman" pitchFamily="18" charset="0"/>
              </a:rPr>
              <a:t>ГК</a:t>
            </a:r>
            <a:r>
              <a:rPr lang="uk-UA" sz="2400" dirty="0">
                <a:latin typeface="Times New Roman" pitchFamily="18" charset="0"/>
                <a:ea typeface="Times New Roman"/>
                <a:cs typeface="Times New Roman" pitchFamily="18" charset="0"/>
              </a:rPr>
              <a:t> – грошові кошти.</a:t>
            </a:r>
          </a:p>
          <a:p>
            <a:pPr algn="just">
              <a:lnSpc>
                <a:spcPct val="120000"/>
              </a:lnSpc>
            </a:pPr>
            <a:endParaRPr lang="uk-UA" sz="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Нормативне значення: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Кал 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0,2</a:t>
            </a:r>
            <a:endParaRPr lang="uk-UA" sz="8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endParaRPr lang="uk-UA" sz="1000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  <a:tabLst>
                <a:tab pos="3060065" algn="ctr"/>
              </a:tabLst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 негайну готовність підприємства погасити поточні зобов’язання і визначається як відношення суми грошових коштів підприємства та поточних фінансових інвестицій до суми поточних зобов’язань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2987824" y="1196752"/>
          <a:ext cx="3096344" cy="129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787058" imgH="393529" progId="Equation.3">
                  <p:embed/>
                </p:oleObj>
              </mc:Choice>
              <mc:Fallback>
                <p:oleObj name="Формула" r:id="rId2" imgW="787058" imgH="393529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196752"/>
                        <a:ext cx="3096344" cy="12959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30366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1196752"/>
            <a:ext cx="7776864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>
                <a:latin typeface="Times New Roman"/>
                <a:ea typeface="Times New Roman"/>
              </a:rPr>
              <a:t>3. Коефіцієнт автономії (Ка)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>
                <a:latin typeface="Times New Roman"/>
                <a:ea typeface="Times New Roman"/>
              </a:rPr>
              <a:t>Ка = ВК / ВБ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>
                <a:latin typeface="Times New Roman"/>
                <a:ea typeface="Times New Roman"/>
              </a:rPr>
              <a:t>: ВК – сума власного капіталу; ВБ – валюта балансу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Нормативне значення</a:t>
            </a:r>
            <a:r>
              <a:rPr lang="uk-UA" sz="2400" dirty="0">
                <a:latin typeface="Times New Roman"/>
                <a:ea typeface="Times New Roman"/>
              </a:rPr>
              <a:t>: </a:t>
            </a:r>
            <a:r>
              <a:rPr lang="uk-UA" sz="2400" b="1" dirty="0">
                <a:latin typeface="Times New Roman"/>
                <a:ea typeface="Times New Roman"/>
              </a:rPr>
              <a:t>0,5-0,7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залежність підприємства від зовнішніх джерел фінансування</a:t>
            </a:r>
          </a:p>
        </p:txBody>
      </p:sp>
    </p:spTree>
    <p:extLst>
      <p:ext uri="{BB962C8B-B14F-4D97-AF65-F5344CB8AC3E}">
        <p14:creationId xmlns:p14="http://schemas.microsoft.com/office/powerpoint/2010/main" val="21280487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430540"/>
            <a:ext cx="7776864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800" b="1" i="1" dirty="0">
                <a:latin typeface="Times New Roman"/>
                <a:ea typeface="Times New Roman"/>
              </a:rPr>
              <a:t>4. Коефіцієнт фінансової стійкості (</a:t>
            </a:r>
            <a:r>
              <a:rPr lang="uk-UA" sz="2800" b="1" i="1" dirty="0" err="1">
                <a:latin typeface="Times New Roman"/>
                <a:ea typeface="Times New Roman"/>
              </a:rPr>
              <a:t>Кфс</a:t>
            </a:r>
            <a:r>
              <a:rPr lang="uk-UA" sz="2800" b="1" i="1" dirty="0">
                <a:latin typeface="Times New Roman"/>
                <a:ea typeface="Times New Roman"/>
              </a:rPr>
              <a:t>)</a:t>
            </a:r>
          </a:p>
          <a:p>
            <a:pPr marL="342900" indent="-342900">
              <a:lnSpc>
                <a:spcPct val="120000"/>
              </a:lnSpc>
              <a:spcAft>
                <a:spcPts val="0"/>
              </a:spcAft>
              <a:buAutoNum type="arabicPeriod"/>
            </a:pPr>
            <a:endParaRPr lang="uk-UA" sz="2800" dirty="0">
              <a:latin typeface="Times New Roman"/>
              <a:ea typeface="Times New Roman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uk-UA" sz="2800" b="1" dirty="0" err="1">
                <a:latin typeface="Times New Roman"/>
                <a:ea typeface="Times New Roman"/>
              </a:rPr>
              <a:t>Кфс</a:t>
            </a:r>
            <a:r>
              <a:rPr lang="uk-UA" sz="2800" b="1" dirty="0">
                <a:latin typeface="Times New Roman"/>
                <a:ea typeface="Times New Roman"/>
              </a:rPr>
              <a:t> = ВК / ЗК</a:t>
            </a: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endParaRPr lang="uk-UA" sz="2400" i="1" dirty="0"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Умовні позначення</a:t>
            </a:r>
            <a:r>
              <a:rPr lang="uk-UA" sz="2400" dirty="0">
                <a:latin typeface="Times New Roman"/>
                <a:ea typeface="Times New Roman"/>
              </a:rPr>
              <a:t>: ЗК – сума залученого капіталу</a:t>
            </a: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endParaRPr lang="uk-UA" sz="1000" dirty="0">
              <a:latin typeface="Times New Roman"/>
              <a:ea typeface="Times New Roman"/>
            </a:endParaRP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uk-UA" sz="2400" i="1" dirty="0">
                <a:latin typeface="Times New Roman"/>
                <a:ea typeface="Times New Roman"/>
              </a:rPr>
              <a:t>Нормативне значення</a:t>
            </a:r>
            <a:r>
              <a:rPr lang="uk-UA" sz="2400" dirty="0">
                <a:latin typeface="Times New Roman"/>
                <a:ea typeface="Times New Roman"/>
              </a:rPr>
              <a:t>: </a:t>
            </a:r>
            <a:r>
              <a:rPr lang="en-US" sz="2400" b="1" dirty="0">
                <a:latin typeface="Times New Roman"/>
                <a:ea typeface="Times New Roman"/>
              </a:rPr>
              <a:t>&gt;</a:t>
            </a:r>
            <a:r>
              <a:rPr lang="uk-UA" sz="2400" b="1" dirty="0">
                <a:latin typeface="Times New Roman"/>
                <a:ea typeface="Times New Roman"/>
              </a:rPr>
              <a:t> 1</a:t>
            </a:r>
          </a:p>
          <a:p>
            <a:pPr algn="just">
              <a:lnSpc>
                <a:spcPct val="120000"/>
              </a:lnSpc>
            </a:pPr>
            <a:endParaRPr lang="uk-UA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just">
              <a:lnSpc>
                <a:spcPct val="120000"/>
              </a:lnSpc>
            </a:pPr>
            <a:r>
              <a:rPr lang="uk-UA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Економічна інтерпретація: </a:t>
            </a:r>
            <a:r>
              <a:rPr lang="uk-UA" sz="2400" dirty="0">
                <a:latin typeface="Times New Roman"/>
                <a:ea typeface="Times New Roman"/>
              </a:rPr>
              <a:t>характеризує частку власного капіталу у залученому</a:t>
            </a:r>
          </a:p>
        </p:txBody>
      </p:sp>
    </p:spTree>
    <p:extLst>
      <p:ext uri="{BB962C8B-B14F-4D97-AF65-F5344CB8AC3E}">
        <p14:creationId xmlns:p14="http://schemas.microsoft.com/office/powerpoint/2010/main" val="143546762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i="1" dirty="0"/>
              <a:t>5. </a:t>
            </a:r>
            <a:r>
              <a:rPr lang="en-US" sz="2800" b="1" i="1" dirty="0" err="1"/>
              <a:t>Коефіцієнт</a:t>
            </a:r>
            <a:r>
              <a:rPr lang="en-US" sz="2400" b="1" i="1" dirty="0"/>
              <a:t> </a:t>
            </a:r>
            <a:r>
              <a:rPr lang="uk-UA" sz="2400" b="1" i="1" dirty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 err="1"/>
              <a:t>активів</a:t>
            </a:r>
            <a:r>
              <a:rPr lang="en-US" sz="2800" b="1" i="1" dirty="0"/>
              <a:t> </a:t>
            </a:r>
            <a:r>
              <a:rPr lang="uk-UA" sz="2800" b="1" i="1" dirty="0"/>
              <a:t>  </a:t>
            </a:r>
            <a:r>
              <a:rPr lang="en-US" sz="2800" b="1" i="1" dirty="0"/>
              <a:t>(К</a:t>
            </a:r>
            <a:r>
              <a:rPr lang="uk-UA" sz="1400" b="1" i="1" dirty="0"/>
              <a:t>А</a:t>
            </a:r>
            <a:r>
              <a:rPr lang="en-US" sz="2800" b="1" i="1" dirty="0"/>
              <a:t>)</a:t>
            </a:r>
            <a:endParaRPr lang="uk-UA" sz="2800" b="1" i="1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2728913" y="2076450"/>
          <a:ext cx="4117975" cy="119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2" imgW="685800" imgH="393480" progId="Equation.3">
                  <p:embed/>
                </p:oleObj>
              </mc:Choice>
              <mc:Fallback>
                <p:oleObj name="Уравнение" r:id="rId2" imgW="685800" imgH="393480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8913" y="2076450"/>
                        <a:ext cx="4117975" cy="1195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99592" y="3557334"/>
            <a:ext cx="7560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де ЧД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дохід, грн.;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СВБ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середня вартість активів, грн.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обертається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вкладений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активи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0572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1249596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6. Період погашення дебіторської заборгованості</a:t>
            </a:r>
            <a:r>
              <a:rPr lang="en-US" sz="2800" b="1" i="1" dirty="0"/>
              <a:t> (</a:t>
            </a:r>
            <a:r>
              <a:rPr lang="uk-UA" sz="2800" b="1" i="1" dirty="0"/>
              <a:t>Т</a:t>
            </a:r>
            <a:r>
              <a:rPr lang="uk-UA" sz="1500" b="1" i="1" dirty="0"/>
              <a:t>ДЗ</a:t>
            </a:r>
            <a:r>
              <a:rPr lang="en-US" sz="2800" b="1" i="1" dirty="0"/>
              <a:t>)</a:t>
            </a:r>
            <a:endParaRPr lang="uk-UA" sz="2800" b="1" i="1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2857488" y="2143116"/>
          <a:ext cx="3232154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837836" imgH="444307" progId="Equation.3">
                  <p:embed/>
                </p:oleObj>
              </mc:Choice>
              <mc:Fallback>
                <p:oleObj name="Формула" r:id="rId2" imgW="837836" imgH="444307" progId="Equation.3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2143116"/>
                        <a:ext cx="3232154" cy="1349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99592" y="3557334"/>
            <a:ext cx="756084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де 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кількість днів;  </a:t>
            </a:r>
            <a:r>
              <a:rPr lang="uk-UA" sz="2000" i="1" dirty="0" err="1">
                <a:latin typeface="Times New Roman" pitchFamily="18" charset="0"/>
                <a:cs typeface="Times New Roman" pitchFamily="18" charset="0"/>
              </a:rPr>
              <a:t>Коб</a:t>
            </a:r>
            <a:r>
              <a:rPr lang="uk-UA" sz="1000" i="1" dirty="0" err="1">
                <a:latin typeface="Times New Roman" pitchFamily="18" charset="0"/>
                <a:cs typeface="Times New Roman" pitchFamily="18" charset="0"/>
              </a:rPr>
              <a:t>ДЗ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– коефіцієнт оборотності дебіторської заборгованості</a:t>
            </a:r>
          </a:p>
          <a:p>
            <a:pPr algn="just"/>
            <a:endParaRPr lang="uk-UA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Пизитивна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тенденція: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за скільки днів на підприємство повертається дебіторська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заборгованіст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085835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/>
              <a:t>7. </a:t>
            </a:r>
            <a:r>
              <a:rPr lang="en-US" sz="2800" b="1" i="1" dirty="0" err="1"/>
              <a:t>Коефіцієнт</a:t>
            </a:r>
            <a:r>
              <a:rPr lang="en-US" sz="2800" b="1" i="1" dirty="0"/>
              <a:t> </a:t>
            </a:r>
            <a:r>
              <a:rPr lang="en-US" sz="2800" b="1" i="1" dirty="0" err="1"/>
              <a:t>оборотності</a:t>
            </a:r>
            <a:r>
              <a:rPr lang="en-US" sz="2800" b="1" i="1" dirty="0"/>
              <a:t> </a:t>
            </a:r>
            <a:r>
              <a:rPr lang="en-US" sz="2800" b="1" i="1" dirty="0" err="1"/>
              <a:t>дебіторської</a:t>
            </a:r>
            <a:r>
              <a:rPr lang="en-US" sz="2800" b="1" i="1" dirty="0"/>
              <a:t> </a:t>
            </a:r>
            <a:r>
              <a:rPr lang="en-US" sz="2800" b="1" i="1" dirty="0" err="1"/>
              <a:t>заборгованості</a:t>
            </a:r>
            <a:r>
              <a:rPr lang="en-US" sz="2800" b="1" i="1" dirty="0"/>
              <a:t> (</a:t>
            </a:r>
            <a:r>
              <a:rPr lang="en-US" sz="2800" b="1" dirty="0" err="1"/>
              <a:t>К</a:t>
            </a:r>
            <a:r>
              <a:rPr lang="en-US" sz="2800" b="1" baseline="-25000" dirty="0" err="1"/>
              <a:t>ДЗ</a:t>
            </a:r>
            <a:r>
              <a:rPr lang="en-US" sz="2800" b="1" i="1" dirty="0"/>
              <a:t>)</a:t>
            </a:r>
            <a:endParaRPr lang="uk-UA" sz="28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2746375" y="2032000"/>
          <a:ext cx="4157663" cy="1355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Уравнение" r:id="rId2" imgW="774360" imgH="419040" progId="Equation.3">
                  <p:embed/>
                </p:oleObj>
              </mc:Choice>
              <mc:Fallback>
                <p:oleObj name="Уравнение" r:id="rId2" imgW="774360" imgH="419040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2032000"/>
                        <a:ext cx="4157663" cy="1355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558495"/>
            <a:ext cx="76005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СДЗ –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середньорічна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сума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оборотів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дебіторської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67955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9632" y="1628800"/>
            <a:ext cx="6440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підприємства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3330761" y="2420888"/>
          <a:ext cx="3329471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825500" imgH="330200" progId="Equation.3">
                  <p:embed/>
                </p:oleObj>
              </mc:Choice>
              <mc:Fallback>
                <p:oleObj name="Формула" r:id="rId2" imgW="825500" imgH="330200" progId="Equation.3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761" y="2420888"/>
                        <a:ext cx="3329471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3573016"/>
            <a:ext cx="74168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ЧП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чистий прибуток підприємства; </a:t>
            </a:r>
            <a:r>
              <a:rPr lang="uk-UA" sz="2000" i="1" dirty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– середньорічна вартість активів підприємства</a:t>
            </a:r>
          </a:p>
          <a:p>
            <a:pPr algn="just"/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чистого прибутку, яка припадає на 1 грн.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32753979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1" y="1556792"/>
            <a:ext cx="77455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основної діяльності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Род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2627784" y="2276872"/>
          <a:ext cx="388843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939392" imgH="380835" progId="Equation.3">
                  <p:embed/>
                </p:oleObj>
              </mc:Choice>
              <mc:Fallback>
                <p:oleObj name="Формула" r:id="rId2" imgW="939392" imgH="380835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276872"/>
                        <a:ext cx="388843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645024"/>
            <a:ext cx="770485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i="1" baseline="-25000" dirty="0" err="1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– фінансовий результат від основної діяльності; 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i="1" baseline="-25000" dirty="0">
                <a:latin typeface="Times New Roman" pitchFamily="18" charset="0"/>
                <a:cs typeface="Times New Roman" pitchFamily="18" charset="0"/>
              </a:rPr>
              <a:t>од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– витрати основної діяльності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скільки отримано прибутку від основної діяльності з 1 грн. витрат основної діяльності</a:t>
            </a:r>
          </a:p>
        </p:txBody>
      </p:sp>
    </p:spTree>
    <p:extLst>
      <p:ext uri="{BB962C8B-B14F-4D97-AF65-F5344CB8AC3E}">
        <p14:creationId xmlns:p14="http://schemas.microsoft.com/office/powerpoint/2010/main" val="5603144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1383159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власного капіталу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Рвк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2195737" y="2132856"/>
          <a:ext cx="424847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1015559" imgH="355446" progId="Equation.3">
                  <p:embed/>
                </p:oleObj>
              </mc:Choice>
              <mc:Fallback>
                <p:oleObj name="Формула" r:id="rId2" imgW="1015559" imgH="355446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737" y="2132856"/>
                        <a:ext cx="424847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5576" y="3501008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Пд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о оп – прибуток до оподаткування; СВК – середньорічна вартості власного капіталу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власного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247015988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714488"/>
            <a:ext cx="74540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. Рентабельність залученого капіталу (</a:t>
            </a:r>
            <a:r>
              <a:rPr lang="uk-UA" sz="2800" b="1" i="1" dirty="0" err="1">
                <a:latin typeface="Times New Roman" pitchFamily="18" charset="0"/>
                <a:cs typeface="Times New Roman" pitchFamily="18" charset="0"/>
              </a:rPr>
              <a:t>Рзк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2555777" y="2204864"/>
          <a:ext cx="4032447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990170" imgH="355446" progId="Equation.3">
                  <p:embed/>
                </p:oleObj>
              </mc:Choice>
              <mc:Fallback>
                <p:oleObj name="Формула" r:id="rId2" imgW="990170" imgH="355446" progId="Equation.3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7" y="2204864"/>
                        <a:ext cx="4032447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27584" y="386104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СЗК – середньорічна вартість залученого капіталу</a:t>
            </a: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Позитивна тенденція: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Показує величину прибутку, яка припадає на 1 грн. залученого капіталу</a:t>
            </a:r>
          </a:p>
        </p:txBody>
      </p:sp>
    </p:spTree>
    <p:extLst>
      <p:ext uri="{BB962C8B-B14F-4D97-AF65-F5344CB8AC3E}">
        <p14:creationId xmlns:p14="http://schemas.microsoft.com/office/powerpoint/2010/main" val="421035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114816"/>
          </a:xfrm>
        </p:spPr>
        <p:txBody>
          <a:bodyPr/>
          <a:lstStyle/>
          <a:p>
            <a:pPr algn="just">
              <a:buNone/>
            </a:pPr>
            <a:r>
              <a:rPr lang="uk-UA" b="1" dirty="0"/>
              <a:t>		Фінансовий аналіз</a:t>
            </a:r>
            <a:r>
              <a:rPr lang="uk-UA" dirty="0"/>
              <a:t> ─ це процес дослідження фінансового стану та основних результатів фінансово-господарської діяльності підприємства з метою виявлення резервів підвищення його ринкової вартості й забезпечення ефективного розвитку. Він є засобом накопичення, трансформації й використання інформації фінансового характеру.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556792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Етап 4. Формування висновків</a:t>
            </a:r>
            <a:endParaRPr lang="uk-UA" sz="28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Надання рекомендацій за результатами проведених досліджень </a:t>
            </a:r>
          </a:p>
          <a:p>
            <a:pPr algn="just"/>
            <a:endParaRPr lang="uk-UA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Оцінюється доцільність чи необхідність більш глибокого й детального фінансового аналізу діяльності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397521720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628800"/>
            <a:ext cx="770485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Етап 2. Поглиблений фінансовий аналіз</a:t>
            </a:r>
          </a:p>
          <a:p>
            <a:endParaRPr lang="uk-UA" sz="28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Завдання поглибленого аналізу – детальніша характеристика економічного потенціалу  суб’єкта господарювання, результатів його діяльності у звітному періоді, а також можливостей розвитку підприємства на перспективу. </a:t>
            </a:r>
          </a:p>
        </p:txBody>
      </p:sp>
    </p:spTree>
    <p:extLst>
      <p:ext uri="{BB962C8B-B14F-4D97-AF65-F5344CB8AC3E}">
        <p14:creationId xmlns:p14="http://schemas.microsoft.com/office/powerpoint/2010/main" val="1839821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4099"/>
            <a:ext cx="8352928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Програма здійснення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 поглибленого фінансового аналізу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1. Аналіз економічного потенціалу підприємства</a:t>
            </a:r>
            <a:endParaRPr lang="uk-UA" sz="23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1.1. Оцінка майнового потенціалу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 Оцінка фінансового потенціалу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1.2.1. Аналіз ліквідності та платоспроможності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1.2.1. Аналіз фінансової стійкості підприємства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2. Аналіз розвитку та результативності діяльності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2.1. Аналіз руху грошових коштів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2.2. Аналіз ділової активності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2.3. Аналіз фінансових результатів діяльності</a:t>
            </a:r>
          </a:p>
          <a:p>
            <a:pPr algn="just"/>
            <a:r>
              <a:rPr lang="uk-UA" sz="2300" b="1" i="1" dirty="0">
                <a:latin typeface="Times New Roman" pitchFamily="18" charset="0"/>
                <a:cs typeface="Times New Roman" pitchFamily="18" charset="0"/>
              </a:rPr>
              <a:t>Етап 3. Аналіз імовірності неплатоспроможності та банкрутства підприємства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3.1. Аналітична оцінка імовірності банкрутства</a:t>
            </a:r>
          </a:p>
          <a:p>
            <a:pPr algn="just"/>
            <a:r>
              <a:rPr lang="uk-UA" sz="2300" dirty="0">
                <a:latin typeface="Times New Roman" pitchFamily="18" charset="0"/>
                <a:cs typeface="Times New Roman" pitchFamily="18" charset="0"/>
              </a:rPr>
              <a:t>3.2. Оцінка можливостей відновлення платоспроможності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92591359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7467600" cy="5902472"/>
          </a:xfrm>
        </p:spPr>
        <p:txBody>
          <a:bodyPr/>
          <a:lstStyle/>
          <a:p>
            <a:pPr algn="ctr">
              <a:buNone/>
            </a:pPr>
            <a:endParaRPr lang="uk-UA"/>
          </a:p>
          <a:p>
            <a:pPr algn="ctr">
              <a:buNone/>
            </a:pPr>
            <a:endParaRPr lang="uk-UA"/>
          </a:p>
          <a:p>
            <a:pPr algn="ctr">
              <a:buNone/>
            </a:pPr>
            <a:endParaRPr lang="uk-UA"/>
          </a:p>
          <a:p>
            <a:pPr algn="ctr">
              <a:buNone/>
            </a:pPr>
            <a:endParaRPr lang="uk-UA"/>
          </a:p>
          <a:p>
            <a:pPr algn="ctr">
              <a:buNone/>
            </a:pPr>
            <a:endParaRPr lang="uk-UA"/>
          </a:p>
          <a:p>
            <a:pPr algn="ctr">
              <a:buNone/>
            </a:pPr>
            <a:r>
              <a:rPr lang="uk-UA" sz="5400"/>
              <a:t>Дякую за увагу!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7467600" cy="4214842"/>
          </a:xfrm>
        </p:spPr>
        <p:txBody>
          <a:bodyPr/>
          <a:lstStyle/>
          <a:p>
            <a:pPr lvl="0" algn="just">
              <a:buNone/>
            </a:pPr>
            <a:r>
              <a:rPr lang="uk-UA" dirty="0"/>
              <a:t>1) оцінку фінансових потреб підприємства;</a:t>
            </a:r>
            <a:endParaRPr lang="ru-RU" dirty="0"/>
          </a:p>
          <a:p>
            <a:pPr lvl="0" algn="just">
              <a:buNone/>
            </a:pPr>
            <a:r>
              <a:rPr lang="uk-UA" dirty="0"/>
              <a:t>2) розподіл потоків коштів залежно від конкретних планів підприємства, визначення додаткових обсягів залучення фінансових ресурсів і каналів їхнього одержання;</a:t>
            </a:r>
            <a:endParaRPr lang="ru-RU" dirty="0"/>
          </a:p>
          <a:p>
            <a:pPr lvl="0" algn="just">
              <a:buNone/>
            </a:pPr>
            <a:r>
              <a:rPr lang="uk-UA" dirty="0"/>
              <a:t>3) забезпечення системи фінансової звітності, яка б об'єктивно відображала процеси й забезпечувала контроль за фінансовим станом підприємства.</a:t>
            </a:r>
            <a:endParaRPr lang="ru-RU" dirty="0"/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1428760"/>
          </a:xfrm>
        </p:spPr>
        <p:txBody>
          <a:bodyPr>
            <a:normAutofit fontScale="90000"/>
          </a:bodyPr>
          <a:lstStyle/>
          <a:p>
            <a:pPr algn="just"/>
            <a:br>
              <a:rPr lang="uk-UA" sz="2700" b="1" dirty="0">
                <a:solidFill>
                  <a:schemeClr val="tx1"/>
                </a:solidFill>
              </a:rPr>
            </a:br>
            <a:br>
              <a:rPr lang="uk-UA" sz="2700" b="1" dirty="0">
                <a:solidFill>
                  <a:schemeClr val="tx1"/>
                </a:solidFill>
              </a:rPr>
            </a:br>
            <a:br>
              <a:rPr lang="uk-UA" sz="2700" b="1" dirty="0">
                <a:solidFill>
                  <a:schemeClr val="tx1"/>
                </a:solidFill>
              </a:rPr>
            </a:br>
            <a:br>
              <a:rPr lang="uk-UA" sz="2700" b="1" dirty="0">
                <a:solidFill>
                  <a:schemeClr val="tx1"/>
                </a:solidFill>
              </a:rPr>
            </a:br>
            <a:br>
              <a:rPr lang="uk-UA" sz="2700" b="1" dirty="0">
                <a:solidFill>
                  <a:schemeClr val="tx1"/>
                </a:solidFill>
              </a:rPr>
            </a:br>
            <a:r>
              <a:rPr lang="uk-UA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Фінансовий аналіз є основою для управління фінансами  підприємства. В узагальненому вигляді він містить у собі три головних елементи:</a:t>
            </a:r>
            <a:br>
              <a:rPr lang="ru-RU" sz="2200" dirty="0">
                <a:solidFill>
                  <a:schemeClr val="tx1"/>
                </a:solidFill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179</TotalTime>
  <Words>4063</Words>
  <Application>Microsoft Office PowerPoint</Application>
  <PresentationFormat>Экран (4:3)</PresentationFormat>
  <Paragraphs>464</Paragraphs>
  <Slides>83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83</vt:i4>
      </vt:variant>
    </vt:vector>
  </HeadingPairs>
  <TitlesOfParts>
    <vt:vector size="91" baseType="lpstr">
      <vt:lpstr>Arial</vt:lpstr>
      <vt:lpstr>Century Schoolbook</vt:lpstr>
      <vt:lpstr>Times New Roman</vt:lpstr>
      <vt:lpstr>Wingdings</vt:lpstr>
      <vt:lpstr>Wingdings 2</vt:lpstr>
      <vt:lpstr>Эркер</vt:lpstr>
      <vt:lpstr>Формула</vt:lpstr>
      <vt:lpstr>Уравнение</vt:lpstr>
      <vt:lpstr> Тема 8. Оцінка фінансового стану підприємств </vt:lpstr>
      <vt:lpstr>1.1. Сутність, мета й завдання фінансового аналізу</vt:lpstr>
      <vt:lpstr>Презентация PowerPoint</vt:lpstr>
      <vt:lpstr>Презентация PowerPoint</vt:lpstr>
      <vt:lpstr>        сутність фінансового аналізу характеризується такими комплексними складовими: </vt:lpstr>
      <vt:lpstr>Презентация PowerPoint</vt:lpstr>
      <vt:lpstr>Презентация PowerPoint</vt:lpstr>
      <vt:lpstr>Презентация PowerPoint</vt:lpstr>
      <vt:lpstr>     Фінансовий аналіз є основою для управління фінансами  підприємства. В узагальненому вигляді він містить у собі три головних елементи: </vt:lpstr>
      <vt:lpstr>Презентация PowerPoint</vt:lpstr>
      <vt:lpstr> Метою фінансового аналізу </vt:lpstr>
      <vt:lpstr>Презентация PowerPoint</vt:lpstr>
      <vt:lpstr>Мета фінансового аналізу залежно від різних партнерських груп, зацікавлених у його результатах </vt:lpstr>
      <vt:lpstr>Для досягнення мети фінансового аналізу мають вирішуватися наступні основні завдання: </vt:lpstr>
      <vt:lpstr>Презентация PowerPoint</vt:lpstr>
      <vt:lpstr>Для того, щоб виконати ці завдання, вивчають:</vt:lpstr>
      <vt:lpstr>Презентация PowerPoint</vt:lpstr>
      <vt:lpstr>1.2. Основні напрямки й види фінансового аналізу </vt:lpstr>
      <vt:lpstr>Види фінансового аналізу класифікуються за наступними ознаками: </vt:lpstr>
      <vt:lpstr>Презентация PowerPoint</vt:lpstr>
      <vt:lpstr>2) за обсягом аналітичного дослідження: </vt:lpstr>
      <vt:lpstr>3) за об'єктом фінансового аналізу: </vt:lpstr>
      <vt:lpstr>4) за періодом проведення фінансового аналізу: </vt:lpstr>
      <vt:lpstr>1.3. Методи і прийоми фінансового аналізу  </vt:lpstr>
      <vt:lpstr>Презентация PowerPoint</vt:lpstr>
      <vt:lpstr>Серед основних методів фінансового аналізу можна виділити наступні: </vt:lpstr>
      <vt:lpstr>Горизонтальний аналіз </vt:lpstr>
      <vt:lpstr>Вертикальний (структурний) аналіз </vt:lpstr>
      <vt:lpstr>Порівняльний фінансовий аналіз </vt:lpstr>
      <vt:lpstr>Трендовий аналіз </vt:lpstr>
      <vt:lpstr>Факторний аналіз </vt:lpstr>
      <vt:lpstr>Аналіз коефіцієнтів </vt:lpstr>
      <vt:lpstr>Презентация PowerPoint</vt:lpstr>
      <vt:lpstr>Презентация PowerPoint</vt:lpstr>
      <vt:lpstr>Презентация PowerPoint</vt:lpstr>
      <vt:lpstr>До прийомів фінансового аналізу слід віднести </vt:lpstr>
      <vt:lpstr>Деталізація </vt:lpstr>
      <vt:lpstr>Групування</vt:lpstr>
      <vt:lpstr>Прийом середніх величин </vt:lpstr>
      <vt:lpstr>Прийом відносних величин </vt:lpstr>
      <vt:lpstr>Балансовий прийом </vt:lpstr>
      <vt:lpstr>Прийом пайової участі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Фінансовий аналіз  конспект лекцій</dc:title>
  <dc:creator>XP GAME 2010</dc:creator>
  <cp:lastModifiedBy>Користувач</cp:lastModifiedBy>
  <cp:revision>39</cp:revision>
  <dcterms:created xsi:type="dcterms:W3CDTF">2013-11-07T14:56:10Z</dcterms:created>
  <dcterms:modified xsi:type="dcterms:W3CDTF">2025-03-23T19:47:09Z</dcterms:modified>
</cp:coreProperties>
</file>