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257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311" r:id="rId22"/>
    <p:sldId id="317" r:id="rId23"/>
    <p:sldId id="312" r:id="rId24"/>
    <p:sldId id="313" r:id="rId25"/>
    <p:sldId id="314" r:id="rId26"/>
    <p:sldId id="315" r:id="rId27"/>
    <p:sldId id="316" r:id="rId28"/>
    <p:sldId id="318" r:id="rId29"/>
    <p:sldId id="319" r:id="rId30"/>
    <p:sldId id="320" r:id="rId31"/>
    <p:sldId id="324" r:id="rId32"/>
    <p:sldId id="321" r:id="rId33"/>
    <p:sldId id="258" r:id="rId34"/>
    <p:sldId id="259" r:id="rId35"/>
    <p:sldId id="260" r:id="rId36"/>
    <p:sldId id="262" r:id="rId37"/>
    <p:sldId id="263" r:id="rId38"/>
    <p:sldId id="264" r:id="rId39"/>
    <p:sldId id="261" r:id="rId40"/>
    <p:sldId id="265" r:id="rId41"/>
    <p:sldId id="266" r:id="rId42"/>
    <p:sldId id="267" r:id="rId43"/>
    <p:sldId id="268" r:id="rId44"/>
    <p:sldId id="269" r:id="rId45"/>
    <p:sldId id="270" r:id="rId46"/>
    <p:sldId id="271" r:id="rId47"/>
    <p:sldId id="272" r:id="rId48"/>
    <p:sldId id="273" r:id="rId49"/>
    <p:sldId id="274" r:id="rId50"/>
    <p:sldId id="275" r:id="rId51"/>
    <p:sldId id="276" r:id="rId52"/>
    <p:sldId id="277" r:id="rId53"/>
    <p:sldId id="278" r:id="rId54"/>
    <p:sldId id="279" r:id="rId55"/>
    <p:sldId id="280" r:id="rId56"/>
    <p:sldId id="281" r:id="rId57"/>
    <p:sldId id="282" r:id="rId58"/>
    <p:sldId id="283" r:id="rId59"/>
    <p:sldId id="284" r:id="rId60"/>
    <p:sldId id="285" r:id="rId61"/>
    <p:sldId id="286" r:id="rId62"/>
    <p:sldId id="287" r:id="rId63"/>
    <p:sldId id="288" r:id="rId64"/>
    <p:sldId id="289" r:id="rId65"/>
    <p:sldId id="290" r:id="rId66"/>
    <p:sldId id="291" r:id="rId67"/>
    <p:sldId id="292" r:id="rId6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Спадкування</a:t>
            </a:r>
            <a:r>
              <a:rPr lang="ru-RU" dirty="0" smtClean="0"/>
              <a:t>  у  </a:t>
            </a:r>
            <a:r>
              <a:rPr lang="ru-RU" dirty="0" err="1" smtClean="0"/>
              <a:t>римському</a:t>
            </a:r>
            <a:r>
              <a:rPr lang="ru-RU" dirty="0" smtClean="0"/>
              <a:t> приватному </a:t>
            </a:r>
            <a:r>
              <a:rPr lang="ru-RU" dirty="0" err="1" smtClean="0"/>
              <a:t>праві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12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Дальший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великим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Подібно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того, 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цивіль­ного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інститутами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претор створив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інститути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 і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до­повнюється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системою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едиктом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bonorum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possessio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Суть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позовом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претор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увійти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введен­ня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мало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тимчасовий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попередній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З'явиться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і особа, введена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повинна буде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віддати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а. сама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залишиться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sine re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без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едикту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ставав не той,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ци­вільне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особа, яку претор вводив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заповнюючи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вносячи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поправки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1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конкурував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грунті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колізії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уже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відомі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одна особа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матиме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квіритське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право,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захищатися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Позбавити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heres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претор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неефективним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становище 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відмовити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позовах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самим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перетворити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в голе право. І,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претор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надаючи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позови,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становище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729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4. </a:t>
            </a:r>
            <a:r>
              <a:rPr lang="ru-RU" b="1" dirty="0" err="1"/>
              <a:t>Спадкування</a:t>
            </a:r>
            <a:r>
              <a:rPr lang="ru-RU" b="1" dirty="0"/>
              <a:t> за законом</a:t>
            </a:r>
            <a:endParaRPr lang="en-US" dirty="0"/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померлий</a:t>
            </a:r>
            <a:r>
              <a:rPr lang="ru-RU" dirty="0"/>
              <a:t> не </a:t>
            </a:r>
            <a:r>
              <a:rPr lang="ru-RU" dirty="0" err="1"/>
              <a:t>залишав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залишений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не </a:t>
            </a:r>
            <a:r>
              <a:rPr lang="ru-RU" dirty="0" err="1"/>
              <a:t>набував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(</a:t>
            </a:r>
            <a:r>
              <a:rPr lang="ru-RU" dirty="0" err="1"/>
              <a:t>спадкоємець</a:t>
            </a:r>
            <a:r>
              <a:rPr lang="ru-RU" dirty="0"/>
              <a:t> помирав </a:t>
            </a:r>
            <a:r>
              <a:rPr lang="ru-RU" dirty="0" err="1"/>
              <a:t>раніше</a:t>
            </a:r>
            <a:r>
              <a:rPr lang="ru-RU" dirty="0"/>
              <a:t> за </a:t>
            </a:r>
            <a:r>
              <a:rPr lang="ru-RU" dirty="0" err="1"/>
              <a:t>спадкодавця</a:t>
            </a:r>
            <a:r>
              <a:rPr lang="ru-RU" dirty="0"/>
              <a:t>), то </a:t>
            </a:r>
            <a:r>
              <a:rPr lang="ru-RU" dirty="0" err="1"/>
              <a:t>настає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зако­ном.</a:t>
            </a:r>
            <a:endParaRPr lang="en-US" dirty="0"/>
          </a:p>
          <a:p>
            <a:r>
              <a:rPr lang="ru-RU" b="1" dirty="0" err="1"/>
              <a:t>Спадкування</a:t>
            </a:r>
            <a:r>
              <a:rPr lang="ru-RU" b="1" dirty="0"/>
              <a:t> за законом</a:t>
            </a:r>
            <a:r>
              <a:rPr lang="en-US" b="1" dirty="0"/>
              <a:t> </a:t>
            </a:r>
            <a:r>
              <a:rPr lang="ru-RU" dirty="0" err="1"/>
              <a:t>виникло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, </a:t>
            </a:r>
            <a:r>
              <a:rPr lang="ru-RU" dirty="0" err="1"/>
              <a:t>пройшовши</a:t>
            </a:r>
            <a:r>
              <a:rPr lang="ru-RU" dirty="0"/>
              <a:t> </a:t>
            </a:r>
            <a:r>
              <a:rPr lang="ru-RU" dirty="0" err="1"/>
              <a:t>складний</a:t>
            </a:r>
            <a:r>
              <a:rPr lang="ru-RU" dirty="0"/>
              <a:t> і </a:t>
            </a:r>
            <a:r>
              <a:rPr lang="ru-RU" dirty="0" err="1"/>
              <a:t>тривалий</a:t>
            </a:r>
            <a:r>
              <a:rPr lang="ru-RU" dirty="0"/>
              <a:t> шлях </a:t>
            </a:r>
            <a:r>
              <a:rPr lang="ru-RU" dirty="0" err="1"/>
              <a:t>становлення</a:t>
            </a:r>
            <a:r>
              <a:rPr lang="ru-RU" dirty="0"/>
              <a:t>.</a:t>
            </a:r>
            <a:endParaRPr lang="en-US" dirty="0"/>
          </a:p>
          <a:p>
            <a:r>
              <a:rPr lang="ru-RU" b="1" dirty="0"/>
              <a:t> У </a:t>
            </a:r>
            <a:r>
              <a:rPr lang="ru-RU" b="1" dirty="0" err="1"/>
              <a:t>процесі</a:t>
            </a:r>
            <a:r>
              <a:rPr lang="ru-RU" b="1" dirty="0"/>
              <a:t> </a:t>
            </a:r>
            <a:r>
              <a:rPr lang="ru-RU" b="1" dirty="0" err="1"/>
              <a:t>свого</a:t>
            </a:r>
            <a:r>
              <a:rPr lang="ru-RU" b="1" dirty="0"/>
              <a:t> </a:t>
            </a:r>
            <a:r>
              <a:rPr lang="ru-RU" b="1" dirty="0" err="1"/>
              <a:t>історич­ного</a:t>
            </a:r>
            <a:r>
              <a:rPr lang="ru-RU" b="1" dirty="0"/>
              <a:t> </a:t>
            </a:r>
            <a:r>
              <a:rPr lang="ru-RU" b="1" dirty="0" err="1"/>
              <a:t>розвитку</a:t>
            </a:r>
            <a:r>
              <a:rPr lang="ru-RU" b="1" dirty="0"/>
              <a:t> </a:t>
            </a:r>
            <a:r>
              <a:rPr lang="ru-RU" b="1" dirty="0" err="1"/>
              <a:t>склалися</a:t>
            </a:r>
            <a:r>
              <a:rPr lang="ru-RU" b="1" dirty="0"/>
              <a:t> </a:t>
            </a:r>
            <a:r>
              <a:rPr lang="ru-RU" b="1" dirty="0" err="1"/>
              <a:t>такі</a:t>
            </a:r>
            <a:r>
              <a:rPr lang="ru-RU" b="1" dirty="0"/>
              <a:t> </a:t>
            </a:r>
            <a:r>
              <a:rPr lang="ru-RU" b="1" dirty="0" err="1"/>
              <a:t>види</a:t>
            </a:r>
            <a:r>
              <a:rPr lang="ru-RU" b="1" dirty="0"/>
              <a:t> </a:t>
            </a:r>
            <a:r>
              <a:rPr lang="ru-RU" b="1" dirty="0" err="1"/>
              <a:t>спадкоємства</a:t>
            </a:r>
            <a:r>
              <a:rPr lang="ru-RU" b="1" dirty="0"/>
              <a:t> за законом:</a:t>
            </a:r>
            <a:r>
              <a:rPr lang="ru-RU" dirty="0"/>
              <a:t>         </a:t>
            </a:r>
            <a:r>
              <a:rPr lang="ru-RU" dirty="0" err="1" smtClean="0"/>
              <a:t>спадкування</a:t>
            </a:r>
            <a:r>
              <a:rPr lang="ru-RU" dirty="0" smtClean="0"/>
              <a:t> </a:t>
            </a:r>
            <a:r>
              <a:rPr lang="ru-RU" dirty="0"/>
              <a:t>за </a:t>
            </a:r>
            <a:r>
              <a:rPr lang="en-US" dirty="0"/>
              <a:t>jus </a:t>
            </a:r>
            <a:r>
              <a:rPr lang="en-US" dirty="0" err="1"/>
              <a:t>civile</a:t>
            </a:r>
            <a:r>
              <a:rPr lang="ru-RU" dirty="0"/>
              <a:t>, </a:t>
            </a:r>
            <a:endParaRPr lang="en-US" dirty="0"/>
          </a:p>
          <a:p>
            <a:r>
              <a:rPr lang="ru-RU" dirty="0"/>
              <a:t> </a:t>
            </a:r>
            <a:r>
              <a:rPr lang="ru-RU" dirty="0" err="1"/>
              <a:t>спадкоємство</a:t>
            </a:r>
            <a:r>
              <a:rPr lang="ru-RU" dirty="0"/>
              <a:t> за </a:t>
            </a:r>
            <a:r>
              <a:rPr lang="ru-RU" dirty="0" err="1"/>
              <a:t>преторським</a:t>
            </a:r>
            <a:r>
              <a:rPr lang="ru-RU" dirty="0"/>
              <a:t> правом -</a:t>
            </a:r>
            <a:r>
              <a:rPr lang="en-US" dirty="0" err="1"/>
              <a:t>bonorum</a:t>
            </a:r>
            <a:r>
              <a:rPr lang="en-US" dirty="0"/>
              <a:t> </a:t>
            </a:r>
            <a:r>
              <a:rPr lang="en-US" dirty="0" err="1"/>
              <a:t>possessio</a:t>
            </a:r>
            <a:r>
              <a:rPr lang="ru-RU" dirty="0"/>
              <a:t>, </a:t>
            </a:r>
            <a:endParaRPr lang="en-US" dirty="0"/>
          </a:p>
          <a:p>
            <a:r>
              <a:rPr lang="ru-RU" dirty="0"/>
              <a:t> </a:t>
            </a:r>
            <a:r>
              <a:rPr lang="ru-RU" dirty="0" err="1"/>
              <a:t>спадкоємство</a:t>
            </a:r>
            <a:r>
              <a:rPr lang="ru-RU" dirty="0"/>
              <a:t> за правом </a:t>
            </a:r>
            <a:r>
              <a:rPr lang="ru-RU" dirty="0" err="1"/>
              <a:t>Юстиніана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324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особливістю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найближчий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приймав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вона не пере­ходила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дальшого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порядком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родинності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ставала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вимороченою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стародавні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безгосподарною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схва­лювалось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претор почав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родичеві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розклад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агнатичної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послаблення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батьківської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ладу, привели до того,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передача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пов'язаним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агнатичною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спорідненістю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обминаючи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найближчих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кров­них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втратили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попердньою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сім'єю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еманциповані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стала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визнаватися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несправедливою, і претор почав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таким особам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bonorum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possessio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вносячи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поправки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самим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цив­ільну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систему.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020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обтяжували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несприятливі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законного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неможливості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яких-небудь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поважних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причин.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захопити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річного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загарбник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набував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законного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Керуючись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принципами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доброчесності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справедливості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претор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скасував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узурпацію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давністю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інтердикт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давнісного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справжнього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чужої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сходить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сцени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корис­ливою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метою,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criminalis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злочином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Усе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справедливого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виграли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когнати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еманциповані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кровні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38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претор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по­рядку.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Важливий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найновішого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республіки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початку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імперії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центумвірального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підлягали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спори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залишилося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республіки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прий­нятий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закон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відписів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принципату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закону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сенатусконсульти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спадково­го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зміцненням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імператорської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на перший план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імператорські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конституції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далеко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відходить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тих основ,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будувалася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стара система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змінена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едиктом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численними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законами.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ре­зультаті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законом, являло собою систему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надзвичайно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складну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заплутану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714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Зводу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спро­можний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провести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перебудову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засадах,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Зводі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знаходимо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нагромадження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прошарків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зробив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пізнішими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актами,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новелами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головне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значен­ня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новели 118 (543 р.) і 127 (548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реформували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законом, і новела 115 (542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.), яка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регулювала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684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Спадкування</a:t>
            </a:r>
            <a:r>
              <a:rPr lang="ru-RU" dirty="0" smtClean="0"/>
              <a:t> за </a:t>
            </a:r>
            <a:r>
              <a:rPr lang="ru-RU" dirty="0" err="1" smtClean="0"/>
              <a:t>заповітом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відомо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з'я­вилося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найголовнішого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Уже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чинність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нормальною. З часом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чимраз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testamentum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виражене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законній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влас­ника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єдиним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неподільним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домовладика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paterfamilias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то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розпоряджатися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вказати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кому, 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порядку і 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частках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повинно перейти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479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</a:pPr>
            <a:r>
              <a:rPr lang="ru-RU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одностороннє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волевиявлення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ви­никнути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односторонній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правочин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реалізуватися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виявлять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волю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Тут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збігу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дво­стороннього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одночасного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волевиявлення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яке є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договору,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живих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договором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тут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з боку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 і з боку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будь-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скасу­вати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договірних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підтверджує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односторонній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970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відкладною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чинності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настанням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обставина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зумовила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суворі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сумніву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будь-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спитати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істинний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намір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таким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складений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спадкода­вець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активною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правоздатністю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пасивною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правоздатністю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392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1. </a:t>
            </a: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поняття</a:t>
            </a:r>
            <a:r>
              <a:rPr lang="ru-RU" b="1" dirty="0"/>
              <a:t> </a:t>
            </a:r>
            <a:r>
              <a:rPr lang="ru-RU" b="1" dirty="0" err="1"/>
              <a:t>спадкового</a:t>
            </a:r>
            <a:r>
              <a:rPr lang="ru-RU" b="1" dirty="0"/>
              <a:t> права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Спадкове</a:t>
            </a:r>
            <a:r>
              <a:rPr lang="ru-RU" b="1" dirty="0"/>
              <a:t> право - </a:t>
            </a:r>
            <a:r>
              <a:rPr lang="ru-RU" dirty="0"/>
              <a:t>система </a:t>
            </a:r>
            <a:r>
              <a:rPr lang="ru-RU" dirty="0" err="1"/>
              <a:t>правових</a:t>
            </a:r>
            <a:r>
              <a:rPr lang="ru-RU" dirty="0"/>
              <a:t> норм,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порядок перехо­ду </a:t>
            </a:r>
            <a:r>
              <a:rPr lang="ru-RU" dirty="0" err="1"/>
              <a:t>майнових</a:t>
            </a:r>
            <a:r>
              <a:rPr lang="ru-RU" dirty="0"/>
              <a:t> прав і </a:t>
            </a:r>
            <a:r>
              <a:rPr lang="ru-RU" dirty="0" err="1"/>
              <a:t>обов'язків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померлої</a:t>
            </a:r>
            <a:r>
              <a:rPr lang="ru-RU" dirty="0"/>
              <a:t> особи до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правонаступників</a:t>
            </a:r>
            <a:r>
              <a:rPr lang="ru-RU" dirty="0"/>
              <a:t>.</a:t>
            </a:r>
            <a:r>
              <a:rPr lang="en-US" b="1" dirty="0"/>
              <a:t> 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спадковото</a:t>
            </a:r>
            <a:r>
              <a:rPr lang="ru-RU" dirty="0"/>
              <a:t> права </a:t>
            </a:r>
            <a:r>
              <a:rPr lang="ru-RU" dirty="0" err="1"/>
              <a:t>по­лягає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в тому,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закріпити</a:t>
            </a:r>
            <a:r>
              <a:rPr lang="ru-RU" dirty="0"/>
              <a:t> порядок переходу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en-US" dirty="0"/>
              <a:t>j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одного </a:t>
            </a:r>
            <a:r>
              <a:rPr lang="ru-RU" dirty="0" err="1"/>
              <a:t>покоління</a:t>
            </a:r>
            <a:r>
              <a:rPr lang="ru-RU" dirty="0"/>
              <a:t> до </a:t>
            </a:r>
            <a:r>
              <a:rPr lang="ru-RU" dirty="0" err="1"/>
              <a:t>іншого</a:t>
            </a:r>
            <a:r>
              <a:rPr lang="ru-RU" dirty="0"/>
              <a:t>, але й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зміцненню</a:t>
            </a:r>
            <a:r>
              <a:rPr lang="ru-RU" dirty="0"/>
              <a:t> "</a:t>
            </a:r>
            <a:r>
              <a:rPr lang="ru-RU" dirty="0" err="1"/>
              <a:t>сімейних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захищати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неповнолітних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, </a:t>
            </a:r>
            <a:r>
              <a:rPr lang="ru-RU" dirty="0" err="1"/>
              <a:t>непрацездатних</a:t>
            </a:r>
            <a:r>
              <a:rPr lang="ru-RU" dirty="0"/>
              <a:t> </a:t>
            </a:r>
            <a:r>
              <a:rPr lang="ru-RU" dirty="0" err="1"/>
              <a:t>утриманців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  <a:endParaRPr lang="en-US" dirty="0"/>
          </a:p>
          <a:p>
            <a:r>
              <a:rPr lang="ru-RU" b="1" dirty="0"/>
              <a:t> 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/>
              <a:t>об'єктами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є </a:t>
            </a:r>
            <a:r>
              <a:rPr lang="ru-RU" dirty="0" err="1"/>
              <a:t>майнові</a:t>
            </a:r>
            <a:r>
              <a:rPr lang="ru-RU" dirty="0"/>
              <a:t> права, то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су­купність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називати</a:t>
            </a:r>
            <a:r>
              <a:rPr lang="en-US" dirty="0"/>
              <a:t> </a:t>
            </a:r>
            <a:r>
              <a:rPr lang="ru-RU" b="1" dirty="0" err="1"/>
              <a:t>спадщиною</a:t>
            </a:r>
            <a:r>
              <a:rPr lang="ru-RU" b="1" dirty="0"/>
              <a:t>,</a:t>
            </a:r>
            <a:r>
              <a:rPr lang="en-US" b="1" dirty="0"/>
              <a:t> </a:t>
            </a:r>
            <a:r>
              <a:rPr lang="ru-RU" dirty="0" err="1"/>
              <a:t>або</a:t>
            </a:r>
            <a:r>
              <a:rPr lang="en-US" dirty="0"/>
              <a:t> </a:t>
            </a:r>
            <a:r>
              <a:rPr lang="ru-RU" b="1" dirty="0" err="1"/>
              <a:t>спадковою</a:t>
            </a:r>
            <a:r>
              <a:rPr lang="ru-RU" b="1" dirty="0"/>
              <a:t> </a:t>
            </a:r>
            <a:r>
              <a:rPr lang="ru-RU" b="1" dirty="0" err="1"/>
              <a:t>масою</a:t>
            </a:r>
            <a:r>
              <a:rPr lang="ru-RU" b="1" dirty="0"/>
              <a:t>,</a:t>
            </a:r>
            <a:r>
              <a:rPr lang="en-US" b="1" dirty="0"/>
              <a:t> </a:t>
            </a:r>
            <a:r>
              <a:rPr lang="ru-RU" dirty="0"/>
              <a:t>а </a:t>
            </a:r>
            <a:r>
              <a:rPr lang="ru-RU" dirty="0" err="1"/>
              <a:t>також</a:t>
            </a:r>
            <a:r>
              <a:rPr lang="en-US" dirty="0"/>
              <a:t> </a:t>
            </a:r>
            <a:r>
              <a:rPr lang="ru-RU" b="1" dirty="0" err="1"/>
              <a:t>спадковим</a:t>
            </a:r>
            <a:r>
              <a:rPr lang="ru-RU" b="1" dirty="0"/>
              <a:t> </a:t>
            </a:r>
            <a:r>
              <a:rPr lang="ru-RU" b="1" dirty="0" err="1"/>
              <a:t>майном</a:t>
            </a:r>
            <a:r>
              <a:rPr lang="ru-RU" b="1" dirty="0"/>
              <a:t>.</a:t>
            </a:r>
            <a:r>
              <a:rPr lang="en-US" b="1" dirty="0"/>
              <a:t> </a:t>
            </a:r>
            <a:r>
              <a:rPr lang="ru-RU" dirty="0"/>
              <a:t>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назви</a:t>
            </a:r>
            <a:r>
              <a:rPr lang="ru-RU" dirty="0"/>
              <a:t> </a:t>
            </a:r>
            <a:r>
              <a:rPr lang="ru-RU" dirty="0" err="1"/>
              <a:t>використувуються</a:t>
            </a:r>
            <a:r>
              <a:rPr lang="ru-RU" dirty="0"/>
              <a:t> як </a:t>
            </a:r>
            <a:r>
              <a:rPr lang="ru-RU" dirty="0" err="1"/>
              <a:t>рівноз­начні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242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межах кожного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встановлювалась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фор­ма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свідченням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Гая,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найдавнішою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укладені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куріях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народних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зборах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відбувалися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головуванням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жерців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Збори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скликалися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двічі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імовірно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24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березня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24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травня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народу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проголошував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свою волю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звертався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присутніх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прохан­ням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засвідчити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факт.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824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Друга форма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стародавнього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тестамент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testamentum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перед фронтом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війська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походу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боєм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 таки перед народом.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обидві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староримського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публічними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гласни­ми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мала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виявлена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вголос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перед народом і тому ставала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відома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кожному.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обставина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задовольняла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бажав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гласності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посмертним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розпорядженням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названа форма мала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незручності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Тестамент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народних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зборах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двічі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перед фронтом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війська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могли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літні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хворі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люди,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військовій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службі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Тим часом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лю­дей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відчувала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всю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тому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виникла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потреба 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спрощенні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3775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невдовзі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епоху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тлумачення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XII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задо­волення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здійснювався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mancipatio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манципаційного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пере­давав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якійсь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довіреній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котра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зобов'язувалась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п'яти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довірена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тримаючи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руках кусок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проголошувала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формулу,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підготовлену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конкретного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Проголосивши формулу,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довірений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кидав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мідь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вагу і передавав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викладав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могли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замінені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письмовими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написаними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навощених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таблицях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tabulae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testamenti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911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манципаційного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проголошення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фор­мул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пред'являв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письмове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довіреній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свідкам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таблички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розпорядженням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зав'язувалися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шнурками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скріплю­вались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печатками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довіреної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особи,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печаток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ставив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підпис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Письмова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mancipatio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мала ту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бажанням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оголошуватися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бути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невідо­мим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свідкам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учасникам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спливом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часу стан справ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змінюється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акту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mancipatio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поступо­во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втрачається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зводиться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формальності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І все ж у такому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епоху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Гая 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.), у той час 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укла­дених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народних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зборах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Перед фронтом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війська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вийшли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ужитку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республіки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манципаційний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продовжував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другій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по­ловині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республіки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почали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складатися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письмовій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письмова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загальноприйнятою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і претор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едикті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оголосив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пред'явить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письмовий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печаток,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передбаченою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законом.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одержали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преторських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 стали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нормальними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пізнього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33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зникли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вийшла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ужитку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манципація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усній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монархії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остаточно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манципація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ряді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законодавчих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оголошений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силу.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звичайні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могли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здійснювати­ся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усно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письмово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неодмінною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семи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вимагалося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одночасною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 перерви.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0297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формальності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змінювались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незрячий,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нотаріуса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восьми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епідемії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при­сутність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солдатські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звільнялися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всяких формальностей.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описаними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формами приватного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з'яв­ляються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укладені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перед судом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занесені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протоколу,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письмові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імператору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5178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 уже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зазначалось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Юстиніанівського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реформування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спад­кування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чіткий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наступництва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основу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встановленої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визна­ним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дійсним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умовам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змінювалися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залишалися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незмінними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незмінною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зали­шалася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правоздатності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правоздатність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двоякою: активною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пасивною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Активна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правоздатність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надавалася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дієздатністю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майнових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відно­син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Пасивна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правоздатність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5319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правоздатності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змінювалися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Згадаємо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де­які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них.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 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 juris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очевидно, тому,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стародавні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них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недоступна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форма, яка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укладалася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народних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зборах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здійснювалась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перед фронтом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війська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з'явилася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манципаційна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опі­кою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довгий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не могли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Лише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імператор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Адріан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жінкам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зникненням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опіки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над ними вони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5867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Разом з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один, з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республіканських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закон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Воконія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169 р. до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заборонив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громадянам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100 тис.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систерцій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самим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позбавив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пасивної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правоздатності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пасивної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правоздатності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перегрини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(вони могли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заповідати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правом),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віровідступники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єретики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душевно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хворі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неповнолітні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згодою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опікуна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глухонімі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народження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того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дійсним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повинна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особу, яка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пасивною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правоздатністю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могли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пе­редбачало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відпущення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волю.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вони не могли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відмовитися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приймали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борги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077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пасивною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заповітною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правоздатністю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могли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чоловіки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віці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25 - 60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20 - 50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шлюбі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Уже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зазначалося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введено законами Августа з метою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позашлюбними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бездітністю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мало бути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тому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призначений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будь-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причин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одержить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попередити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підпризначення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субституцією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825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Особа,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залишилося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мо­жуть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громадяни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особи), але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 вони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Юридична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помирає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припи­няється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передача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нормами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правилами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ліквідацію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Особи,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переходить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встановленому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законом поряд­ку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називаються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Ними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громадянин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держава.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При.цьому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громадяни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дер­жава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за законом, і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9466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розрізняло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субституцій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Звичайна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субституція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перший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відмовляється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Дитяча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субституція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момент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неповнолітня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дитині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виповнення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повноліття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Формулювалося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приміром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так: "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Призначаю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неповнолітнього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Павла.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Павло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помре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повноліття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буде Петр о".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звичайною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субституцією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дитячою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звичайної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субституції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спад­коємець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дитячої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досягала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повноліття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субституція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втрачала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силу.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Ніби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дитяча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субституція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душевнохворій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залишалась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Коли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одужу­вала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народжувалася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субституція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втрачала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силу.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зазначеним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визнавався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недійсним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3748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недійсним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через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з таких причин: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а)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внасл­ідок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capitis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dominutio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правоздатності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б)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втрачає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помирає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в)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анульова­ний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самим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шляхом заяви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укладає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3854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встановило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визна­чило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але й порядок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розпечатування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Юлія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встановлював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п'яти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повинен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зберігав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місцевий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магістрат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розпечатування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ознайом­лення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Магістрат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одержавши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брав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свідчення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перевіряв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достовірність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печаток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підписів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давав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розпечатування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прочитання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процедура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відбувалась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урочис­то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1015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Спадкування</a:t>
            </a:r>
            <a:r>
              <a:rPr lang="ru-RU" dirty="0" smtClean="0"/>
              <a:t> за законом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Уже </a:t>
            </a:r>
            <a:r>
              <a:rPr lang="ru-RU" dirty="0" err="1"/>
              <a:t>Закони</a:t>
            </a:r>
            <a:r>
              <a:rPr lang="ru-RU" dirty="0"/>
              <a:t> </a:t>
            </a:r>
            <a:r>
              <a:rPr lang="en-US" dirty="0"/>
              <a:t>XII</a:t>
            </a:r>
            <a:r>
              <a:rPr lang="ru-RU" dirty="0"/>
              <a:t> </a:t>
            </a:r>
            <a:r>
              <a:rPr lang="ru-RU" dirty="0" err="1"/>
              <a:t>таблиць</a:t>
            </a:r>
            <a:r>
              <a:rPr lang="ru-RU" dirty="0"/>
              <a:t> </a:t>
            </a:r>
            <a:r>
              <a:rPr lang="ru-RU" dirty="0" err="1"/>
              <a:t>встановили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b="1" dirty="0" err="1"/>
              <a:t>відкриття</a:t>
            </a:r>
            <a:r>
              <a:rPr lang="ru-RU" b="1" dirty="0"/>
              <a:t> </a:t>
            </a:r>
            <a:r>
              <a:rPr lang="ru-RU" b="1" dirty="0" err="1"/>
              <a:t>спадщини</a:t>
            </a:r>
            <a:r>
              <a:rPr lang="ru-RU" b="1" dirty="0"/>
              <a:t> за законом </a:t>
            </a:r>
            <a:r>
              <a:rPr lang="ru-RU" b="1" dirty="0" err="1"/>
              <a:t>можливе</a:t>
            </a:r>
            <a:r>
              <a:rPr lang="ru-RU" b="1" dirty="0"/>
              <a:t> </a:t>
            </a:r>
            <a:r>
              <a:rPr lang="ru-RU" b="1" dirty="0" err="1"/>
              <a:t>тільки</a:t>
            </a:r>
            <a:r>
              <a:rPr lang="ru-RU" b="1" dirty="0"/>
              <a:t> </a:t>
            </a:r>
            <a:r>
              <a:rPr lang="ru-RU" b="1" dirty="0" err="1"/>
              <a:t>тоді</a:t>
            </a:r>
            <a:r>
              <a:rPr lang="ru-RU" b="1" dirty="0"/>
              <a:t>, коли </a:t>
            </a:r>
            <a:r>
              <a:rPr lang="ru-RU" b="1" dirty="0" err="1"/>
              <a:t>немає</a:t>
            </a:r>
            <a:r>
              <a:rPr lang="ru-RU" b="1" dirty="0"/>
              <a:t> </a:t>
            </a:r>
            <a:r>
              <a:rPr lang="ru-RU" b="1" dirty="0" err="1"/>
              <a:t>заповіту</a:t>
            </a:r>
            <a:r>
              <a:rPr lang="ru-RU" dirty="0"/>
              <a:t>. І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 </a:t>
            </a:r>
            <a:r>
              <a:rPr lang="ru-RU" dirty="0" err="1"/>
              <a:t>виз­началося</a:t>
            </a:r>
            <a:r>
              <a:rPr lang="ru-RU" dirty="0"/>
              <a:t> </a:t>
            </a:r>
            <a:r>
              <a:rPr lang="ru-RU" dirty="0" err="1"/>
              <a:t>положеннями</a:t>
            </a:r>
            <a:r>
              <a:rPr lang="ru-RU" dirty="0"/>
              <a:t> Закону </a:t>
            </a:r>
            <a:r>
              <a:rPr lang="en-US" dirty="0"/>
              <a:t>XII</a:t>
            </a:r>
            <a:r>
              <a:rPr lang="ru-RU" dirty="0"/>
              <a:t> </a:t>
            </a:r>
            <a:r>
              <a:rPr lang="ru-RU" dirty="0" err="1"/>
              <a:t>таблиць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сказати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b="1" dirty="0"/>
              <a:t>Законами</a:t>
            </a:r>
            <a:r>
              <a:rPr lang="en-US" b="1" dirty="0"/>
              <a:t> XII </a:t>
            </a:r>
            <a:r>
              <a:rPr lang="ru-RU" b="1" dirty="0" err="1"/>
              <a:t>таблиць</a:t>
            </a:r>
            <a:r>
              <a:rPr lang="ru-RU" b="1" dirty="0"/>
              <a:t> і </a:t>
            </a:r>
            <a:r>
              <a:rPr lang="ru-RU" b="1" dirty="0" err="1"/>
              <a:t>дальшим</a:t>
            </a:r>
            <a:r>
              <a:rPr lang="ru-RU" b="1" dirty="0"/>
              <a:t> </a:t>
            </a:r>
            <a:r>
              <a:rPr lang="ru-RU" b="1" dirty="0" err="1"/>
              <a:t>розвитком</a:t>
            </a:r>
            <a:r>
              <a:rPr lang="ru-RU" b="1" dirty="0"/>
              <a:t> </a:t>
            </a:r>
            <a:r>
              <a:rPr lang="ru-RU" b="1" dirty="0" err="1"/>
              <a:t>цивільного</a:t>
            </a:r>
            <a:r>
              <a:rPr lang="ru-RU" b="1" dirty="0"/>
              <a:t> права (</a:t>
            </a:r>
            <a:r>
              <a:rPr lang="en-US" b="1" dirty="0"/>
              <a:t>jus </a:t>
            </a:r>
            <a:r>
              <a:rPr lang="en-US" b="1" dirty="0" err="1"/>
              <a:t>civile</a:t>
            </a:r>
            <a:r>
              <a:rPr lang="ru-RU" b="1" dirty="0"/>
              <a:t>) </a:t>
            </a:r>
            <a:r>
              <a:rPr lang="ru-RU" b="1" dirty="0" err="1"/>
              <a:t>були</a:t>
            </a:r>
            <a:r>
              <a:rPr lang="ru-RU" b="1" dirty="0"/>
              <a:t> </a:t>
            </a:r>
            <a:r>
              <a:rPr lang="ru-RU" b="1" dirty="0" err="1"/>
              <a:t>закладені</a:t>
            </a:r>
            <a:r>
              <a:rPr lang="ru-RU" b="1" dirty="0"/>
              <a:t> </a:t>
            </a:r>
            <a:r>
              <a:rPr lang="ru-RU" b="1" dirty="0" err="1"/>
              <a:t>ос­нови</a:t>
            </a:r>
            <a:r>
              <a:rPr lang="ru-RU" b="1" dirty="0"/>
              <a:t> </a:t>
            </a:r>
            <a:r>
              <a:rPr lang="ru-RU" b="1" dirty="0" err="1"/>
              <a:t>спадкування</a:t>
            </a:r>
            <a:r>
              <a:rPr lang="ru-RU" b="1" dirty="0"/>
              <a:t> за законом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Але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приватної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витіс­нення</a:t>
            </a:r>
            <a:r>
              <a:rPr lang="ru-RU" dirty="0"/>
              <a:t> </a:t>
            </a:r>
            <a:r>
              <a:rPr lang="ru-RU" dirty="0" err="1"/>
              <a:t>агнатичного</a:t>
            </a:r>
            <a:r>
              <a:rPr lang="ru-RU" dirty="0"/>
              <a:t> </a:t>
            </a:r>
            <a:r>
              <a:rPr lang="ru-RU" dirty="0" err="1"/>
              <a:t>споріднення</a:t>
            </a:r>
            <a:r>
              <a:rPr lang="ru-RU" dirty="0"/>
              <a:t> </a:t>
            </a:r>
            <a:r>
              <a:rPr lang="ru-RU" dirty="0" err="1"/>
              <a:t>когнатичним</a:t>
            </a:r>
            <a:r>
              <a:rPr lang="ru-RU" dirty="0"/>
              <a:t> </a:t>
            </a:r>
            <a:r>
              <a:rPr lang="ru-RU" dirty="0" err="1"/>
              <a:t>вимагали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підходів</a:t>
            </a:r>
            <a:r>
              <a:rPr lang="ru-RU" dirty="0"/>
              <a:t>,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законом. І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вироблені</a:t>
            </a:r>
            <a:r>
              <a:rPr lang="ru-RU" dirty="0"/>
              <a:t> </a:t>
            </a:r>
            <a:r>
              <a:rPr lang="ru-RU" dirty="0" err="1"/>
              <a:t>преторсь­кою</a:t>
            </a:r>
            <a:r>
              <a:rPr lang="ru-RU" dirty="0"/>
              <a:t> практикою </a:t>
            </a:r>
            <a:r>
              <a:rPr lang="ru-RU" dirty="0" err="1"/>
              <a:t>центумвірального</a:t>
            </a:r>
            <a:r>
              <a:rPr lang="ru-RU" dirty="0"/>
              <a:t> суду.</a:t>
            </a:r>
            <a:endParaRPr lang="en-US" dirty="0"/>
          </a:p>
          <a:p>
            <a:r>
              <a:rPr lang="ru-RU" dirty="0"/>
              <a:t> </a:t>
            </a:r>
            <a:r>
              <a:rPr lang="ru-RU" dirty="0" smtClean="0"/>
              <a:t>Весь </a:t>
            </a:r>
            <a:r>
              <a:rPr lang="ru-RU" dirty="0" err="1"/>
              <a:t>попередній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римського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дав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b="1" dirty="0" err="1"/>
              <a:t>імпера­тору</a:t>
            </a:r>
            <a:r>
              <a:rPr lang="ru-RU" b="1" dirty="0"/>
              <a:t> </a:t>
            </a:r>
            <a:r>
              <a:rPr lang="ru-RU" b="1" dirty="0" err="1"/>
              <a:t>Юстиніану</a:t>
            </a:r>
            <a:r>
              <a:rPr lang="ru-RU" b="1" dirty="0"/>
              <a:t> </a:t>
            </a:r>
            <a:r>
              <a:rPr lang="ru-RU" b="1" dirty="0" err="1"/>
              <a:t>своїми</a:t>
            </a:r>
            <a:r>
              <a:rPr lang="ru-RU" b="1" dirty="0"/>
              <a:t> 118 і 127 </a:t>
            </a:r>
            <a:r>
              <a:rPr lang="ru-RU" b="1" dirty="0" err="1"/>
              <a:t>новелами</a:t>
            </a:r>
            <a:r>
              <a:rPr lang="ru-RU" b="1" dirty="0"/>
              <a:t> провести </a:t>
            </a:r>
            <a:r>
              <a:rPr lang="ru-RU" b="1" dirty="0" err="1"/>
              <a:t>кардинальну</a:t>
            </a:r>
            <a:r>
              <a:rPr lang="ru-RU" b="1" dirty="0"/>
              <a:t> реформу </a:t>
            </a:r>
            <a:r>
              <a:rPr lang="ru-RU" b="1" dirty="0" err="1"/>
              <a:t>спадкування</a:t>
            </a:r>
            <a:r>
              <a:rPr lang="ru-RU" b="1" dirty="0"/>
              <a:t> за законом.</a:t>
            </a:r>
            <a:r>
              <a:rPr lang="ru-RU" dirty="0"/>
              <a:t> В основу </a:t>
            </a:r>
            <a:r>
              <a:rPr lang="ru-RU" dirty="0" err="1"/>
              <a:t>спадкування</a:t>
            </a:r>
            <a:r>
              <a:rPr lang="ru-RU" dirty="0"/>
              <a:t> за законом у </a:t>
            </a:r>
            <a:r>
              <a:rPr lang="ru-RU" dirty="0" err="1"/>
              <a:t>новелах</a:t>
            </a:r>
            <a:r>
              <a:rPr lang="ru-RU" dirty="0"/>
              <a:t> </a:t>
            </a:r>
            <a:r>
              <a:rPr lang="ru-RU" dirty="0" err="1"/>
              <a:t>Юстиніана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</a:t>
            </a:r>
            <a:r>
              <a:rPr lang="ru-RU" b="1" dirty="0" err="1"/>
              <a:t>когнатичне</a:t>
            </a:r>
            <a:r>
              <a:rPr lang="ru-RU" b="1" dirty="0"/>
              <a:t> (</a:t>
            </a:r>
            <a:r>
              <a:rPr lang="ru-RU" b="1" dirty="0" err="1"/>
              <a:t>кровне</a:t>
            </a:r>
            <a:r>
              <a:rPr lang="ru-RU" b="1" dirty="0"/>
              <a:t>) </a:t>
            </a:r>
            <a:r>
              <a:rPr lang="ru-RU" b="1" dirty="0" err="1"/>
              <a:t>споріднення</a:t>
            </a:r>
            <a:r>
              <a:rPr lang="ru-RU" b="1" dirty="0"/>
              <a:t> та </a:t>
            </a:r>
            <a:r>
              <a:rPr lang="ru-RU" b="1" dirty="0" err="1"/>
              <a:t>індивідуальна</a:t>
            </a:r>
            <a:r>
              <a:rPr lang="ru-RU" b="1" dirty="0"/>
              <a:t> приватна </a:t>
            </a:r>
            <a:r>
              <a:rPr lang="ru-RU" b="1" dirty="0" err="1"/>
              <a:t>власність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4175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розрізняли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пре­торськими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едиктами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потенціальних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розділив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п'ять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Перший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 становили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низхідні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сини, дочки, внуки, правнуки.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ближчого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усували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даль­шого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стуленя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Тому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(внуки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Внуки могли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спадку­вання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тому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живих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батька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внуки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дістати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яку одер­жав би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батько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 пережив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правом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представництва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внуки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ніби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св,ого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батька.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4505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другого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висхідні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батько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баба,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повнорідні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сестри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неповнорідні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сестри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четвертого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входили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ступенів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ближчого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усували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ро­дичів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віддаленого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п'ятого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чоловік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пережили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одного.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Чоловік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пережив дружину,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пережила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чоловіка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закли­калися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нікого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названих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виявилося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ніхто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них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Практично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яке пережило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одного,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могло бути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спадкоємцем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Щоправда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бідна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вдова"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могла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1/4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заможного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чоловіка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вдови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залежала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вона мала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одержувала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дітьми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6453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 правом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суворо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додержувались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принципу: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допуска­лося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одночасне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Ніхто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Коло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прак­тично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впорядкування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застарілого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агнатичного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принципу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засадах кровного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споріднення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 всяких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безперечною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великою заслугою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Юстиніанівських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реформ.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збли­жують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сучасними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системами.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7276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Разом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позбавлена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них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незліченної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зробив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назад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едиктом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обмежував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когнатів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шостого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сту­пеня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незліченність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призводила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того,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смерть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приємною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несподіванкою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виправдання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спадку­вання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побічних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і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недолік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повторили й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кодифікації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1146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</a:pPr>
            <a:r>
              <a:rPr lang="ru-RU" b="1" dirty="0" err="1" smtClean="0"/>
              <a:t>Необхідне</a:t>
            </a:r>
            <a:r>
              <a:rPr lang="ru-RU" b="1" dirty="0" smtClean="0"/>
              <a:t> </a:t>
            </a:r>
            <a:r>
              <a:rPr lang="ru-RU" b="1" dirty="0" err="1"/>
              <a:t>спадкування</a:t>
            </a:r>
            <a:r>
              <a:rPr lang="ru-RU" b="1" dirty="0"/>
              <a:t> (</a:t>
            </a:r>
            <a:r>
              <a:rPr lang="ru-RU" b="1" dirty="0" err="1"/>
              <a:t>обов'язкова</a:t>
            </a:r>
            <a:r>
              <a:rPr lang="ru-RU" b="1" dirty="0"/>
              <a:t> </a:t>
            </a:r>
            <a:r>
              <a:rPr lang="ru-RU" b="1" dirty="0" err="1"/>
              <a:t>частка</a:t>
            </a:r>
            <a:r>
              <a:rPr lang="ru-RU" b="1" dirty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Уже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XII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проголосили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свободу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поста­ло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свобода бути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безмежною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.Адже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залишаються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близькі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батьки),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брали участь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добробуту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ньо­го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аліменти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несправедливо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позбавити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віддати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стороннім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особам. Тому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найстародавніших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з великою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обережністю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законодавчим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порядком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 таких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неодмінну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дістало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розрізняло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формальне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матеріальне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3843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Формальне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повинен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обминати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зобов'язаний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при­значити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позбавити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вказуючи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ніяких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причин.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підвладних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здійснювати­ся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поіменно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Імена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дочок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називати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Недотримання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викладених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тягнуло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собою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недійсності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законом.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недотримання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дочки, внука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зберігав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свою силу,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безпідстав­но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обминав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приєдунавались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призначених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разом з ними брали участь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Преторський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едикт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сприйняв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але й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розширив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формальне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необх­ідне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замінив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jus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heredes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поняттям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liberi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едиктом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претора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одержують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тих,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позбавлені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502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Смерть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спадко­вих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правовідносин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відкритття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день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коло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закликаються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і склад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спад­кового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повинен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виразити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волевиявлення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відмовитися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моменту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сплив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строку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пред'явлення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претензій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кредиторами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9378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формально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захищала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необ­хідних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дотриматися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порядок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позбавити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того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родича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 будь-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підстав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про­сто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примхи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І коли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безпідставні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зачастішали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думка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матеріаль­не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Перше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думка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знайшла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центумвіральних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справами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4848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Центумвіральний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 установив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матеріальне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спадкоємство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роз­ширив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коло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Ними стали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еманциповані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класичний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особа­ми,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низхідні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висхідні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повнорідні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єдинокровні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сестри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найперше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повнорідні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єдинокровні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сестри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1/4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яку б вони одержали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створена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принципово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важливий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1097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Відомо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імператор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новелами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впорядкував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внісши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Новелі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підвищив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1/2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становила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1/4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законна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становила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1/4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дорівнював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1/3 до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обидва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формальний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матеріальний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і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пізнішому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одного,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могло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труднощів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Юстині­ан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Новелі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115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зробив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спробу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об'єднати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обидва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установив,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висхідні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низхідні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будь-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й до того ж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зобов'язаний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них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повагу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виділивши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мінімальну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8020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усунути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позбавити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спад­кодавець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поважних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причин,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перелічити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таких причин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великою: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низхідних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проступки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аморальний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а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висхідних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перважно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формальне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проходить че­рез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історію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знайшло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Новелі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формальне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прищепи­лося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народів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яке давало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реальні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гарантії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близьким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самим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згладжувало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гострі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кути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сприйнята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знайшла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законодавствах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з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деякими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модифікаціями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5499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Прийняття</a:t>
            </a:r>
            <a:r>
              <a:rPr lang="ru-RU" b="1" dirty="0" smtClean="0"/>
              <a:t> </a:t>
            </a:r>
            <a:r>
              <a:rPr lang="ru-RU" b="1" dirty="0" err="1"/>
              <a:t>спадщини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момент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відкри­вається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Далеко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моментом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пов'язаний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дійсний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треба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чимало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кредиторів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боржників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боргів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становить другу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стадію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переходу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приводу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з самого початку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розрізняло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спад­коємців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категорію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становили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входили до складу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дому.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сюди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спад­коємці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heredes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домовладики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набували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момент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 будь-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акту з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боку.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Спад­щина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переходила до них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відома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правом вони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відмовити­ся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перестати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дітьми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членами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називали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обов'язковими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3863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належали до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спадкоємця­ми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чином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виразити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волю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добровільними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нездатні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прийня­ти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приймали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опікуни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піклувальники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Воля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могла бути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виражена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стародавні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особливого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уро­чистого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пристуності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будинку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урочисто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заявляв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могла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виражена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допо­могою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званих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конклюдентних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достоменно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випливає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вступає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фактичне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продовжує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проживати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будинку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входить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спад­кову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сплачує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302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правом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існувало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Од­нак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призначаючи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приписати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строк (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здебільшого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упродовж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невизначеність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могла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кредиторів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Будучи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зацікавленими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вико­нанні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найкоротший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строк, вони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чіткої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Спадкоє­мець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вагаючись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попросити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роздуми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так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мовчання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сприймалося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за правом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всіма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випливаючими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наслідками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94291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едиктом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відбувалося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едиктом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домашні­ми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попросити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претора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пов'язува­лось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строками: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низхідних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висхідних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- 100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пропустив строк,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переходила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черги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бачимо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викладеного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часто з моменту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проходить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проміжок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часу.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нікому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просто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лежить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чекаючи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лежачою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стародавньому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становище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лежачої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розуміли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примітивно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Вважалося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вона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господаря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нею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злочином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проволодівши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року ставав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9289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пояівою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едиктом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заволод­іти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лежачою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приваблювала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заволодів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нею, то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виміогу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повернути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того, за зако­ном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Авроелія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розкрадання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визнавалось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злочином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тому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жодним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запов­ітом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 і за законом, вона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вважалася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вимороченою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стародавні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вважалося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безгосподарним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могло бути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захоплено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бажаючим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принципату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виморочене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передавалося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домінату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муніципальним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сенатом,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церквою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монастирями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виз­нано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переважне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вимороченого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277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встигнувши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помер, то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субститут.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Коли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за­повіті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субститут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вказаний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за законами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стародавнього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ставала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безгосподарною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практика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пішла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шляхом.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претор постано­вив,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помирає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вини,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встигши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імператора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Фео­досія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(450 р.)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розслідування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порядку так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званої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трансмісії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776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. </a:t>
            </a:r>
            <a:r>
              <a:rPr lang="ru-RU" b="1" dirty="0" err="1"/>
              <a:t>Історія</a:t>
            </a:r>
            <a:r>
              <a:rPr lang="ru-RU" b="1" dirty="0"/>
              <a:t> </a:t>
            </a:r>
            <a:r>
              <a:rPr lang="ru-RU" b="1" dirty="0" err="1"/>
              <a:t>виникнення</a:t>
            </a:r>
            <a:r>
              <a:rPr lang="ru-RU" b="1" dirty="0"/>
              <a:t> і </a:t>
            </a:r>
            <a:r>
              <a:rPr lang="ru-RU" b="1" dirty="0" err="1"/>
              <a:t>розвитку</a:t>
            </a:r>
            <a:r>
              <a:rPr lang="ru-RU" b="1" dirty="0"/>
              <a:t> </a:t>
            </a:r>
            <a:r>
              <a:rPr lang="ru-RU" b="1" dirty="0" err="1"/>
              <a:t>спадкового</a:t>
            </a:r>
            <a:r>
              <a:rPr lang="ru-RU" b="1" dirty="0"/>
              <a:t> права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проникло у все наше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сучасне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пра­во,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зобов'язане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римському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праву, яке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сформулювало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послідовно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проводило думку про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універсальний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спад­кового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наступництва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універсального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наступництва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упродовж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тривалого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розкрадання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найпримітивнішому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суспільство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являло собою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ізольованих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індивідів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не мало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тісних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осередків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втрачався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суб'єкт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яке належало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ста­вало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безгосподарним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захопити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втрачали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кредитора, борги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боржника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наступництво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могло бути.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11956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трансмісію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відрізняти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правом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пред­ставництва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правом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представництва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трансмісія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правом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представництва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помирає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трансмісія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буває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помирає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спадщи­ни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правом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представництва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конкретно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вказаним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 - вну­кам,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племінникам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дідові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бабі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трансмісії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переходить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65942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Нарешті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відзначити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явище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відбутися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прий­няття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закликаються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вибуття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одного з них (смерть,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прирощується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05183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припиняється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перехідний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 як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спадщи­ни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Особа, яка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ніби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продовжує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переходять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сімейні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традиції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а-разом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винятком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Спадщи­на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зливається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єдину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неподільну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єдину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неподільну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могло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виявитися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невигідним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найперше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кредиторів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по­мерлого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потрапити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рук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обтяженого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великими боргами,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покриття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кредиторів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залишиться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кредитори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могли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звернутися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претора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проханням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відокреми­ти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65863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боку,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вистачало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кредитори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спад­кодавця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Аналогічне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невигідне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становище могло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виникнути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кредиторів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спад­коємця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приймав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обтяжену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боргами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претор не давав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відокремлення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боржнику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заборонено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борги,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становище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попередніх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кредиторів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ускладнювалося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виявлялося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невигідним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для самого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боргів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одержано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до­водилось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покривати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кишені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1232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до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зберегло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безумовної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вважали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римляни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універсаль­ним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успадковує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актив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пасив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момент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delatio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hereditas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давав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винятком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ставали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мимо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відмовитися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особистим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борги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почав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слабнути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Уже претор став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restitutio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integrum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досягли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25-річного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імператор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Адріан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і особам старшого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суттєві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нововведення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зроблені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імператором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Юстиніаном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Указом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531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встановлене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правило.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часу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нотаріуса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кредиторів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доведе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кінця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борги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описаної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1360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тих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один,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вини­кала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спільність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співвласниками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condomini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боргів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поділяли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законом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річ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неподільна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вимо­ги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борги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солідаризували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разом.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будь-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момент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че­рез угоду,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судовим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порядком шляхом особливого позову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присудити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спірну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неподільну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річ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од­ному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спадкоємцеві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зобов'язавши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компенсувати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втрату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73903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мало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зване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зарахування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зарахувати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дочка, яка одержала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придане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забажає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батька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дітьми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повинна внести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придане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імператорського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узагальнивши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зарахування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встановило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висхідних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низхідні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внести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них одержав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прида­ного,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подарунку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влаштування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якоїсь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посади.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77937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Юлія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Попія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Попея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встановив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уже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прий­нята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спадкоємцем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відібрана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гідна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переходить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казну, яка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сплатити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борги.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4822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Причинами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злочин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спад­кодавця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спричинення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знищення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складеного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навмисна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перешкода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безпідставне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пред'явлення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недійсність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позов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hereditas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petitio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rem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повернути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будь-яке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пред'являючи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по­зов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повинен довести,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помер,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19727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порушувалися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визнавалися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-не-будь права,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входили до складу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визнавалася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дана особа такою,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спадкоємцеві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надавався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цивіль­ний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позов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hereditas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petitio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позов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наслідками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аналогічний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віндикаційному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позову.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позовом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володілець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повернути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позивачу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збагачення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ра­хунок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час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пред'явлення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позову.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Недоброчесний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володілець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ніс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все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всіма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плода­ми і приростами і за все те,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але не одержав через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недбайливість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весь час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спадкоємець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одержував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преторський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інтер­дикт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речами,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належать до складу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457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Становище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змінюється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виникненням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патріархальної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індивід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оточений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особами,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пов'язаний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єдиним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походженням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споріднен­ням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близькі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члени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той час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сімейної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За таких умов недопустимою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без­господарність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домовладики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належало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представникам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безгосподарність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замінюється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переходом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найближчих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родичів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свідчать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поширю­вався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особливо борги.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вимагав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борги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слідом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переходила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зробило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останній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Уже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jus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civile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розрізняє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наступництва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універсальне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сінгулярне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універсального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наступництва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переходили права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обо­в'язки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сінгулярного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переходили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зрідка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9648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Легати</a:t>
            </a:r>
            <a:r>
              <a:rPr lang="ru-RU" b="1" dirty="0"/>
              <a:t> і </a:t>
            </a:r>
            <a:r>
              <a:rPr lang="ru-RU" b="1" dirty="0" err="1"/>
              <a:t>фідеїкоміси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заповіті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призначав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але й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зроби­ти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розпорядження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випадок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смерті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розпорядження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про передачу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спадкоємцем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певної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суми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або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певних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речей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чи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іншій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особі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є так званий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відпис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робив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третю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особу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справжньому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розумінні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вона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універсальним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сингулярним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наступником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і тому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відповідала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борги. Разом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відпис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визнавався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дійсним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повернуті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борги.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Першою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історичною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формою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відписів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відомої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цивільному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праву, яка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виникла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очевидно, разом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заповітом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були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легати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цивільним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правом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ле­гати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відділялися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і могли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зроблені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заповіті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90000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своєю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формою і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своїми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діями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усі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легати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цивільного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права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поділялися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чотири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види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      Legatum per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vindicationem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-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легат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віндикаційний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вичайно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легат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вста­новлювався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слів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містив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розпорядження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про передачу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речі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сервітуту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Особа-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легатарій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одержувала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річ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спад­коємцем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право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сервітут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і могла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затримки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пред'явити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тут же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віндикаційний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позов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чого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сам легат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дістав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назву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2.     Legatum per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domnationem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легат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дамнаційний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цим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легатом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легата-рію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надавалося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тільки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право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вимагати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спадкоємця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виконання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волі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спадкодавця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наприклад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купити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якусь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цінну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річ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певну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суму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і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передати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іншо­му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).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захисту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права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легатарій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особистий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позов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04655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3.     Legatum per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praeceprionem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-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легат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престаційний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Самими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римськими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юристами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легат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трактувався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по-різному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Сабініанці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вважали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легатом одному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спадкоємців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давалася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певна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річ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додатково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спад­кової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частки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Прокульянці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навпаки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вважали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легат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різновидом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першого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легату,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legatum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per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vindicationem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дозволяв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роби­ти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відписи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і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користь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третіх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4.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    Legatum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sinendi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modo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-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легат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неперешкоджаючий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легатом спад-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зобов'язувався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дозволити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(не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перешкоджати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легатарію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взяти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відписану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йому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річ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легат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певним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різновидом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другого легату.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5534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Слід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зазначити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легати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як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заповіти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підлягали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суворому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формалізму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Найменша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помилка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належної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легату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призводила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не­дійсності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Тому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імператорський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період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поряд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 легатами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виникає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розвивається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інша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форма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відписів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-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фідеїкоміси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Зародком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відписів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стали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різноманітні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неформальні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словесні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письмові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прохання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особи, яка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помирає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передати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щось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іншій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особі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прохання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юридич­ного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зовсім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обов'язковим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справою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совісті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fidei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звідси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fideicomisum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уже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часів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Августа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імператори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стали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доручати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магістратам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зго­дом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фідеїскомісним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преторам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стежити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фідєїкоміси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виконані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07291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відміну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легатів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фідеїкоміс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міг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бути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покладений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тільки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спад­коємця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заповітом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але й за законом.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Фідеїкоміс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міг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бути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зроблений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до і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після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заповіту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вигляді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доповнення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до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нього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Спочатку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вимагалося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формальностей. Але, як правило,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фідєїкоміси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складалися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письмовій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ім'я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легату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відписувати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частину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спад­кового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майна, то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появою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фідеїкомісів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стало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можливим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відписувати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всю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У такому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постає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універсальний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фідеїкоміс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58517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Фідеїкоміарій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зобов'язальне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вимагати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видачі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хоч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останній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залишався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спадквємцем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і,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ніс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борги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Зрозуміло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таких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обставин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чекати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спад­коємцем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важко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а тому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розпорядження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часто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залишалися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невиконаними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Ось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чому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постановою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сенату (56 р.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н.е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.)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спад­коємець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відповідав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борги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переуступив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фідеїкомісарію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У такому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обов'язок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сплатити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борги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при­падав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останнього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фідеїкомісарій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ставав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універсальним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наступником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58227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за таких умов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фідеїкомісарій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залежав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зруйнувати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все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фідеїкомісарія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варто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спадкоємцю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відмови­тися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і разом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падінням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відпадає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фідеїкоміс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з'являється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друга постанова сенату (69 - 79 р.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н.е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.), яка,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прагну­чи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фідуціарія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інтерес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переносить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фідєїкоміси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правило,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котрий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добро­вільно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приймає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спадщину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дістає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право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утримання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1/4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частини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інтерес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виявиться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недостатньо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сильним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то,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прохання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фідеїкомі­сарія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фідуціарій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змушений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встановленому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порядку, і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позбавляється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права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фальцидієву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четвертину.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77679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складні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правила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скасовані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Юстиніаном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Були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збережені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положення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попередніх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постанов сенату,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фальцидієву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чет­вертину і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вимушене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фудиціарієм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передачі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фідеїкомісарію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Отож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праві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Юстиніана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збережена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універсальна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фідеїкомісу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фідєїкоміси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встановлювали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універсальне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сингу­лярне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наступництво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зрівнялись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з легатами.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636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Зародившись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ґрунті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родового ладу,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перших порах мало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обов'язко­во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стояли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ближче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порядку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патріархальної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родинності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вони вступали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переходила до тих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померлий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становив одну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порядок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закликання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спадку­вання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визначався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самим порядком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родинної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спорідненості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природний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і в такому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стародавні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встановлювалось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742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07000"/>
              </a:lnSpc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індивіда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сімейний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послаб­люється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права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домовладики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посилюються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правом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розпоряджатися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домовладики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розпо­ряджатися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свобода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Уже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XII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testamentum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як акт,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усував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порядок законного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характерною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рисою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їіравило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спадку­вання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 не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сумісне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заповітом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спадкодавець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призначив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половину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і друга половина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переходить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не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спадкоємця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307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Свобода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заповітів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привела до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безслідного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зникнення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сімейної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влас­ності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римське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право, яке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домовладиці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передавати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будь-кому,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наклало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разом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ко­ристь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підвладних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законом умов могло привести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недійсності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законом. 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лежала думка про право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спадкодавця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спадкуванні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86954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5208</Words>
  <Application>Microsoft Office PowerPoint</Application>
  <PresentationFormat>Широкоэкранный</PresentationFormat>
  <Paragraphs>185</Paragraphs>
  <Slides>67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67</vt:i4>
      </vt:variant>
    </vt:vector>
  </HeadingPairs>
  <TitlesOfParts>
    <vt:vector size="73" baseType="lpstr">
      <vt:lpstr>Arial</vt:lpstr>
      <vt:lpstr>Calibri</vt:lpstr>
      <vt:lpstr>Times New Roman</vt:lpstr>
      <vt:lpstr>Trebuchet MS</vt:lpstr>
      <vt:lpstr>Wingdings 3</vt:lpstr>
      <vt:lpstr>Аспект</vt:lpstr>
      <vt:lpstr>Спадкування  у  римському приватному праві</vt:lpstr>
      <vt:lpstr>1. Основні поняття спадкового права </vt:lpstr>
      <vt:lpstr>Презентация PowerPoint</vt:lpstr>
      <vt:lpstr>Презентация PowerPoint</vt:lpstr>
      <vt:lpstr>. Історія виникнення і розвитку спадкового права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Спадкування за заповітом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Спадкування за законом</vt:lpstr>
      <vt:lpstr>Презентация PowerPoint</vt:lpstr>
      <vt:lpstr>Презентация PowerPoint</vt:lpstr>
      <vt:lpstr>Презентация PowerPoint</vt:lpstr>
      <vt:lpstr>Презентация PowerPoint</vt:lpstr>
      <vt:lpstr>Необхідне спадкування (обов'язкова частка)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Прийняття спадщини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Легати і фідеїкоміси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Спадкування за законом  римському приватному праві</dc:title>
  <dc:creator>ASUS</dc:creator>
  <cp:lastModifiedBy>ASUS</cp:lastModifiedBy>
  <cp:revision>8</cp:revision>
  <dcterms:created xsi:type="dcterms:W3CDTF">2024-04-09T06:17:21Z</dcterms:created>
  <dcterms:modified xsi:type="dcterms:W3CDTF">2025-02-04T16:45:16Z</dcterms:modified>
</cp:coreProperties>
</file>