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93" r:id="rId3"/>
    <p:sldId id="294" r:id="rId4"/>
    <p:sldId id="295" r:id="rId5"/>
    <p:sldId id="296" r:id="rId6"/>
    <p:sldId id="297" r:id="rId7"/>
    <p:sldId id="298" r:id="rId8"/>
    <p:sldId id="299" r:id="rId9"/>
    <p:sldId id="300" r:id="rId10"/>
    <p:sldId id="301" r:id="rId11"/>
    <p:sldId id="302" r:id="rId12"/>
    <p:sldId id="257" r:id="rId13"/>
    <p:sldId id="303" r:id="rId14"/>
    <p:sldId id="304" r:id="rId15"/>
    <p:sldId id="305" r:id="rId16"/>
    <p:sldId id="306" r:id="rId17"/>
    <p:sldId id="307" r:id="rId18"/>
    <p:sldId id="308" r:id="rId19"/>
    <p:sldId id="309" r:id="rId20"/>
    <p:sldId id="310" r:id="rId21"/>
    <p:sldId id="311" r:id="rId22"/>
    <p:sldId id="317" r:id="rId23"/>
    <p:sldId id="312" r:id="rId24"/>
    <p:sldId id="313" r:id="rId25"/>
    <p:sldId id="314" r:id="rId26"/>
    <p:sldId id="315" r:id="rId27"/>
    <p:sldId id="316" r:id="rId28"/>
    <p:sldId id="318" r:id="rId29"/>
    <p:sldId id="319" r:id="rId30"/>
    <p:sldId id="320" r:id="rId31"/>
    <p:sldId id="324" r:id="rId32"/>
    <p:sldId id="321" r:id="rId33"/>
    <p:sldId id="258" r:id="rId34"/>
    <p:sldId id="259" r:id="rId35"/>
    <p:sldId id="260" r:id="rId36"/>
    <p:sldId id="262" r:id="rId37"/>
    <p:sldId id="263" r:id="rId38"/>
    <p:sldId id="264" r:id="rId39"/>
    <p:sldId id="261" r:id="rId40"/>
    <p:sldId id="265" r:id="rId41"/>
    <p:sldId id="266" r:id="rId42"/>
    <p:sldId id="267" r:id="rId43"/>
    <p:sldId id="268" r:id="rId44"/>
    <p:sldId id="269" r:id="rId45"/>
    <p:sldId id="270" r:id="rId46"/>
    <p:sldId id="271" r:id="rId47"/>
    <p:sldId id="272" r:id="rId48"/>
    <p:sldId id="273" r:id="rId49"/>
    <p:sldId id="274" r:id="rId50"/>
    <p:sldId id="275" r:id="rId51"/>
    <p:sldId id="276" r:id="rId52"/>
    <p:sldId id="277" r:id="rId53"/>
    <p:sldId id="278" r:id="rId54"/>
    <p:sldId id="279" r:id="rId55"/>
    <p:sldId id="280" r:id="rId56"/>
    <p:sldId id="281" r:id="rId57"/>
    <p:sldId id="282" r:id="rId58"/>
    <p:sldId id="283" r:id="rId59"/>
    <p:sldId id="284" r:id="rId60"/>
    <p:sldId id="285" r:id="rId61"/>
    <p:sldId id="286" r:id="rId62"/>
    <p:sldId id="287" r:id="rId63"/>
    <p:sldId id="288" r:id="rId64"/>
    <p:sldId id="289" r:id="rId65"/>
    <p:sldId id="290" r:id="rId66"/>
    <p:sldId id="291" r:id="rId67"/>
    <p:sldId id="292" r:id="rId6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96" autoAdjust="0"/>
    <p:restoredTop sz="94660"/>
  </p:normalViewPr>
  <p:slideViewPr>
    <p:cSldViewPr snapToGrid="0">
      <p:cViewPr varScale="1">
        <p:scale>
          <a:sx n="73" d="100"/>
          <a:sy n="73" d="100"/>
        </p:scale>
        <p:origin x="44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" Type="http://schemas.openxmlformats.org/officeDocument/2006/relationships/slide" Target="slides/slide6.xml"/><Relationship Id="rId71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2/4/2025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2/4/2025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2/4/2025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2/4/2025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2/4/2025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2/4/2025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2/4/2025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dirty="0" err="1" smtClean="0"/>
              <a:t>Спадкування</a:t>
            </a:r>
            <a:r>
              <a:rPr lang="ru-RU" dirty="0" smtClean="0"/>
              <a:t>  у  </a:t>
            </a:r>
            <a:r>
              <a:rPr lang="ru-RU" dirty="0" err="1" smtClean="0"/>
              <a:t>римському</a:t>
            </a:r>
            <a:r>
              <a:rPr lang="ru-RU" dirty="0" smtClean="0"/>
              <a:t> приватному </a:t>
            </a:r>
            <a:r>
              <a:rPr lang="ru-RU" dirty="0" err="1" smtClean="0"/>
              <a:t>праві</a:t>
            </a:r>
            <a:endParaRPr lang="en-US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0127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lnSpc>
                <a:spcPct val="107000"/>
              </a:lnSpc>
            </a:pP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Дальший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розвиток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римського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права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спадкування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перебував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під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великим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впливом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преторського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права.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Подібно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до того, як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майже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усіх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галузях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цивіль­ного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права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поряд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цивільними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інститутами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претор створив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свої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особливі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преторські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інститути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так і в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цій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галузі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система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цивільного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спадкування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до­повнюється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системою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спадкування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преторським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едиктом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bonorum</a:t>
            </a: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possessio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Суть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спадкування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преторським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позовом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полягає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у тому,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претор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надає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право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певним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особам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увійти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володіння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спадщиною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При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цьому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таке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введен­ня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володіння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іноді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мало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лише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тимчасовий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попередній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характер.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З'явиться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інша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особа,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наприклад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цивільний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спадкоємець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 і особа, введена у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володіння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повинна буде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віддати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спадщину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їй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а. сама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залишиться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sine re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 без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спадщини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Іноді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підставі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преторського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едикту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спадкоємцем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ставав не той,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хто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мав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ци­вільне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право на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спадщину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зовсім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інша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особа, яку претор вводив у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володіння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заповнюючи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вносячи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поправки у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цивільне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право.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64716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7000"/>
              </a:lnSpc>
            </a:pP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преторський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спадкоємець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конкурував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цивільним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тож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і на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грунті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цієї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колізії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виникали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уже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відомі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відносини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коли одна особа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матиме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голе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квіритське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право,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а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інша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буде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захищатися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преторськими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засобами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Позбавити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цивільного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спадкоємця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якості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спадкоємця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heres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претор не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міг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проте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він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міг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зробити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неефективним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становище як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спадкоємця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зокрема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відмовити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йому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позовах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тим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самим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перетворити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право в голе право. І,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навпаки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зробити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преторського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спадкоємця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цивільним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претор не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міг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але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він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надаючи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йому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позови,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міг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створити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відповідне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становище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цивільного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спадкоємця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</a:pP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97294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/>
              <a:t>4. </a:t>
            </a:r>
            <a:r>
              <a:rPr lang="ru-RU" b="1" dirty="0" err="1"/>
              <a:t>Спадкування</a:t>
            </a:r>
            <a:r>
              <a:rPr lang="ru-RU" b="1" dirty="0"/>
              <a:t> за законом</a:t>
            </a:r>
            <a:endParaRPr lang="en-US" dirty="0"/>
          </a:p>
          <a:p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померлий</a:t>
            </a:r>
            <a:r>
              <a:rPr lang="ru-RU" dirty="0"/>
              <a:t> не </a:t>
            </a:r>
            <a:r>
              <a:rPr lang="ru-RU" dirty="0" err="1"/>
              <a:t>залишав</a:t>
            </a:r>
            <a:r>
              <a:rPr lang="ru-RU" dirty="0"/>
              <a:t> </a:t>
            </a:r>
            <a:r>
              <a:rPr lang="ru-RU" dirty="0" err="1"/>
              <a:t>заповіту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залишений</a:t>
            </a:r>
            <a:r>
              <a:rPr lang="ru-RU" dirty="0"/>
              <a:t> </a:t>
            </a:r>
            <a:r>
              <a:rPr lang="ru-RU" dirty="0" err="1"/>
              <a:t>заповіт</a:t>
            </a:r>
            <a:r>
              <a:rPr lang="ru-RU" dirty="0"/>
              <a:t> не </a:t>
            </a:r>
            <a:r>
              <a:rPr lang="ru-RU" dirty="0" err="1"/>
              <a:t>набував</a:t>
            </a:r>
            <a:r>
              <a:rPr lang="ru-RU" dirty="0"/>
              <a:t> </a:t>
            </a:r>
            <a:r>
              <a:rPr lang="ru-RU" dirty="0" err="1"/>
              <a:t>дії</a:t>
            </a:r>
            <a:r>
              <a:rPr lang="ru-RU" dirty="0"/>
              <a:t> (</a:t>
            </a:r>
            <a:r>
              <a:rPr lang="ru-RU" dirty="0" err="1"/>
              <a:t>спадкоємець</a:t>
            </a:r>
            <a:r>
              <a:rPr lang="ru-RU" dirty="0"/>
              <a:t> помирав </a:t>
            </a:r>
            <a:r>
              <a:rPr lang="ru-RU" dirty="0" err="1"/>
              <a:t>раніше</a:t>
            </a:r>
            <a:r>
              <a:rPr lang="ru-RU" dirty="0"/>
              <a:t> за </a:t>
            </a:r>
            <a:r>
              <a:rPr lang="ru-RU" dirty="0" err="1"/>
              <a:t>спадкодавця</a:t>
            </a:r>
            <a:r>
              <a:rPr lang="ru-RU" dirty="0"/>
              <a:t>), то </a:t>
            </a:r>
            <a:r>
              <a:rPr lang="ru-RU" dirty="0" err="1"/>
              <a:t>настає</a:t>
            </a:r>
            <a:r>
              <a:rPr lang="ru-RU" dirty="0"/>
              <a:t> </a:t>
            </a:r>
            <a:r>
              <a:rPr lang="ru-RU" dirty="0" err="1"/>
              <a:t>спадкування</a:t>
            </a:r>
            <a:r>
              <a:rPr lang="ru-RU" dirty="0"/>
              <a:t> за зако­ном.</a:t>
            </a:r>
            <a:endParaRPr lang="en-US" dirty="0"/>
          </a:p>
          <a:p>
            <a:r>
              <a:rPr lang="ru-RU" b="1" dirty="0" err="1"/>
              <a:t>Спадкування</a:t>
            </a:r>
            <a:r>
              <a:rPr lang="ru-RU" b="1" dirty="0"/>
              <a:t> за законом</a:t>
            </a:r>
            <a:r>
              <a:rPr lang="en-US" b="1" dirty="0"/>
              <a:t> </a:t>
            </a:r>
            <a:r>
              <a:rPr lang="ru-RU" dirty="0" err="1"/>
              <a:t>виникло</a:t>
            </a:r>
            <a:r>
              <a:rPr lang="ru-RU" dirty="0"/>
              <a:t> </a:t>
            </a:r>
            <a:r>
              <a:rPr lang="ru-RU" dirty="0" err="1"/>
              <a:t>раніше</a:t>
            </a:r>
            <a:r>
              <a:rPr lang="ru-RU" dirty="0"/>
              <a:t>, </a:t>
            </a:r>
            <a:r>
              <a:rPr lang="ru-RU" dirty="0" err="1"/>
              <a:t>ніж</a:t>
            </a:r>
            <a:r>
              <a:rPr lang="ru-RU" dirty="0"/>
              <a:t> </a:t>
            </a:r>
            <a:r>
              <a:rPr lang="ru-RU" dirty="0" err="1"/>
              <a:t>спадкування</a:t>
            </a:r>
            <a:r>
              <a:rPr lang="ru-RU" dirty="0"/>
              <a:t> за </a:t>
            </a:r>
            <a:r>
              <a:rPr lang="ru-RU" dirty="0" err="1"/>
              <a:t>заповітом</a:t>
            </a:r>
            <a:r>
              <a:rPr lang="ru-RU" dirty="0"/>
              <a:t>, </a:t>
            </a:r>
            <a:r>
              <a:rPr lang="ru-RU" dirty="0" err="1"/>
              <a:t>пройшовши</a:t>
            </a:r>
            <a:r>
              <a:rPr lang="ru-RU" dirty="0"/>
              <a:t> </a:t>
            </a:r>
            <a:r>
              <a:rPr lang="ru-RU" dirty="0" err="1"/>
              <a:t>складний</a:t>
            </a:r>
            <a:r>
              <a:rPr lang="ru-RU" dirty="0"/>
              <a:t> і </a:t>
            </a:r>
            <a:r>
              <a:rPr lang="ru-RU" dirty="0" err="1"/>
              <a:t>тривалий</a:t>
            </a:r>
            <a:r>
              <a:rPr lang="ru-RU" dirty="0"/>
              <a:t> шлях </a:t>
            </a:r>
            <a:r>
              <a:rPr lang="ru-RU" dirty="0" err="1"/>
              <a:t>становлення</a:t>
            </a:r>
            <a:r>
              <a:rPr lang="ru-RU" dirty="0"/>
              <a:t>.</a:t>
            </a:r>
            <a:endParaRPr lang="en-US" dirty="0"/>
          </a:p>
          <a:p>
            <a:r>
              <a:rPr lang="ru-RU" b="1" dirty="0"/>
              <a:t> У </a:t>
            </a:r>
            <a:r>
              <a:rPr lang="ru-RU" b="1" dirty="0" err="1"/>
              <a:t>процесі</a:t>
            </a:r>
            <a:r>
              <a:rPr lang="ru-RU" b="1" dirty="0"/>
              <a:t> </a:t>
            </a:r>
            <a:r>
              <a:rPr lang="ru-RU" b="1" dirty="0" err="1"/>
              <a:t>свого</a:t>
            </a:r>
            <a:r>
              <a:rPr lang="ru-RU" b="1" dirty="0"/>
              <a:t> </a:t>
            </a:r>
            <a:r>
              <a:rPr lang="ru-RU" b="1" dirty="0" err="1"/>
              <a:t>історич­ного</a:t>
            </a:r>
            <a:r>
              <a:rPr lang="ru-RU" b="1" dirty="0"/>
              <a:t> </a:t>
            </a:r>
            <a:r>
              <a:rPr lang="ru-RU" b="1" dirty="0" err="1"/>
              <a:t>розвитку</a:t>
            </a:r>
            <a:r>
              <a:rPr lang="ru-RU" b="1" dirty="0"/>
              <a:t> </a:t>
            </a:r>
            <a:r>
              <a:rPr lang="ru-RU" b="1" dirty="0" err="1"/>
              <a:t>склалися</a:t>
            </a:r>
            <a:r>
              <a:rPr lang="ru-RU" b="1" dirty="0"/>
              <a:t> </a:t>
            </a:r>
            <a:r>
              <a:rPr lang="ru-RU" b="1" dirty="0" err="1"/>
              <a:t>такі</a:t>
            </a:r>
            <a:r>
              <a:rPr lang="ru-RU" b="1" dirty="0"/>
              <a:t> </a:t>
            </a:r>
            <a:r>
              <a:rPr lang="ru-RU" b="1" dirty="0" err="1"/>
              <a:t>види</a:t>
            </a:r>
            <a:r>
              <a:rPr lang="ru-RU" b="1" dirty="0"/>
              <a:t> </a:t>
            </a:r>
            <a:r>
              <a:rPr lang="ru-RU" b="1" dirty="0" err="1"/>
              <a:t>спадкоємства</a:t>
            </a:r>
            <a:r>
              <a:rPr lang="ru-RU" b="1" dirty="0"/>
              <a:t> за законом:</a:t>
            </a:r>
            <a:r>
              <a:rPr lang="ru-RU" dirty="0"/>
              <a:t>         </a:t>
            </a:r>
            <a:r>
              <a:rPr lang="ru-RU" dirty="0" err="1" smtClean="0"/>
              <a:t>спадкування</a:t>
            </a:r>
            <a:r>
              <a:rPr lang="ru-RU" dirty="0" smtClean="0"/>
              <a:t> </a:t>
            </a:r>
            <a:r>
              <a:rPr lang="ru-RU" dirty="0"/>
              <a:t>за </a:t>
            </a:r>
            <a:r>
              <a:rPr lang="en-US" dirty="0"/>
              <a:t>jus </a:t>
            </a:r>
            <a:r>
              <a:rPr lang="en-US" dirty="0" err="1"/>
              <a:t>civile</a:t>
            </a:r>
            <a:r>
              <a:rPr lang="ru-RU" dirty="0"/>
              <a:t>, </a:t>
            </a:r>
            <a:endParaRPr lang="en-US" dirty="0"/>
          </a:p>
          <a:p>
            <a:r>
              <a:rPr lang="ru-RU" dirty="0"/>
              <a:t> </a:t>
            </a:r>
            <a:r>
              <a:rPr lang="ru-RU" dirty="0" err="1"/>
              <a:t>спадкоємство</a:t>
            </a:r>
            <a:r>
              <a:rPr lang="ru-RU" dirty="0"/>
              <a:t> за </a:t>
            </a:r>
            <a:r>
              <a:rPr lang="ru-RU" dirty="0" err="1"/>
              <a:t>преторським</a:t>
            </a:r>
            <a:r>
              <a:rPr lang="ru-RU" dirty="0"/>
              <a:t> правом -</a:t>
            </a:r>
            <a:r>
              <a:rPr lang="en-US" dirty="0" err="1"/>
              <a:t>bonorum</a:t>
            </a:r>
            <a:r>
              <a:rPr lang="en-US" dirty="0"/>
              <a:t> </a:t>
            </a:r>
            <a:r>
              <a:rPr lang="en-US" dirty="0" err="1"/>
              <a:t>possessio</a:t>
            </a:r>
            <a:r>
              <a:rPr lang="ru-RU" dirty="0"/>
              <a:t>, </a:t>
            </a:r>
            <a:endParaRPr lang="en-US" dirty="0"/>
          </a:p>
          <a:p>
            <a:r>
              <a:rPr lang="ru-RU" dirty="0"/>
              <a:t> </a:t>
            </a:r>
            <a:r>
              <a:rPr lang="ru-RU" dirty="0" err="1"/>
              <a:t>спадкоємство</a:t>
            </a:r>
            <a:r>
              <a:rPr lang="ru-RU" dirty="0"/>
              <a:t> за правом </a:t>
            </a:r>
            <a:r>
              <a:rPr lang="ru-RU" dirty="0" err="1"/>
              <a:t>Юстиніана</a:t>
            </a:r>
            <a:r>
              <a:rPr lang="ru-RU" dirty="0"/>
              <a:t>.</a:t>
            </a:r>
            <a:endParaRPr lang="en-US" dirty="0"/>
          </a:p>
          <a:p>
            <a:r>
              <a:rPr lang="ru-RU" dirty="0"/>
              <a:t> 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33243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lnSpc>
                <a:spcPct val="107000"/>
              </a:lnSpc>
            </a:pP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Історичною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особливістю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цивільної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системи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спадкування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було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по-перше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те,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коли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найближчий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спадкоємець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приймав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спадщини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то вона не пере­ходила до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дальшого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за порядком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родинності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спадкоємця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і ставала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вимороченою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а в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стародавні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часи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безгосподарною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Таке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положення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схва­лювалось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і претор почав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давати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введення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володіння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наступному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родичеві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</a:pP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По-друге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розклад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агнатичної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сім'ї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послаблення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батьківської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влади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яке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сталося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внаслідок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змін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виробничих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відносин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всього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соціально-економічного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ладу, привели до того,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передача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спадщини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особам,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пов'язаним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спадкоємцем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лише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агнатичною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спорідненістю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обминаючи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найближчих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кров­них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родичів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втратили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зв'язок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попердньою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сім'єю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наприклад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еманциповані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діти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), стала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теж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визнаватися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несправедливою, і претор почав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давати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таким особам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bonorum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possessio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вносячи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поправки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тим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самим у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цив­ільну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систему.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</a:pP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dirty="0"/>
              <a:t> 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50207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lnSpc>
                <a:spcPct val="107000"/>
              </a:lnSpc>
            </a:pP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Процедури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обтяжували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цивільне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спадкування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були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несприятливі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для законного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спадкоємця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також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і у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випадку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відсутності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неможливості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прийняти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спадщину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яких-небудь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поважних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причин.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Таке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майно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міг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будь-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хто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захопити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і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після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річного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володіння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загарбник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набував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усі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права законного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спадкоємця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</a:pPr>
            <a:r>
              <a:rPr lang="ru-RU" dirty="0" err="1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Керуючись</a:t>
            </a:r>
            <a:r>
              <a:rPr lang="ru-RU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принципами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доброчесності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справедливості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претор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скасував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як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узурпацію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набуття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спадщини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давністю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володіння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ввів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інтердикт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проти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давнісного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володіння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спадковою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масою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користь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справжнього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спадкоємця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Таке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набуття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чужої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спадщини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сходить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зі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сцени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воно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здійснене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корис­ливою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метою, то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стає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criminalis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злочином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Усе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свідчить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про те,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преторського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захисту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справедливого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спадкування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найбільше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виграли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когнати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еманциповані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діти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померлого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також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інші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кровні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родичі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20385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>
              <a:lnSpc>
                <a:spcPct val="107000"/>
              </a:lnSpc>
            </a:pP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Однак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тільки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претор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доклав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зусиль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вдосконалення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спадкового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по­рядку.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Важливий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принцип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найновішого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необхідного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спадкування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був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встановлений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кінці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республіки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на початку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імперії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практиці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центумвірального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суду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якому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підлягали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спори про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спадкування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</a:pPr>
            <a:r>
              <a:rPr lang="ru-RU" b="1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залишилося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без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уваги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законодавство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Так у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період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республіки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був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прий­нятий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закон про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обмеження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свободи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відписів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</a:pP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період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принципату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замість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закону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виступають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сенатусконсульти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окремі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яких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відносяться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спадково­го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права.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</a:pP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зміцненням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імператорської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влади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галузі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спадкового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права на перший план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виступають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імператорські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конституції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</a:pP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Під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впливом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усіх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цих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факторів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римське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спадкове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право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поступово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далеко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відходить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тих основ, на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яких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будувалася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стара система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цивільного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права.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Багато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чому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вона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була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змінена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як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преторським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едиктом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так і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численними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окремими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законами.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ре­зультаті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часів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Юстиніана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римське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спадкове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право,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зокрема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спадкування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за законом, являло собою систему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надзвичайно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складну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заплутану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07141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7000"/>
              </a:lnSpc>
            </a:pP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процесі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складання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Зводу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цивільного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права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Юстиніан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ще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був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спро­можний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провести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загальну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перебудову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спадкування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нових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засадах,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внаслідок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чого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Зводі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знаходимо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ще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нагромадження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різних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історичних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прошарків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Але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він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зробив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своїми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пізнішими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актами,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новелами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серед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яких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головне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значен­ня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мають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новели 118 (543 р.) і 127 (548 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.),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реформували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спадкування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за законом, і новела 115 (542 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.), яка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регулювала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обов'язкове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спадкування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268431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Спадкування</a:t>
            </a:r>
            <a:r>
              <a:rPr lang="ru-RU" dirty="0" smtClean="0"/>
              <a:t> за </a:t>
            </a:r>
            <a:r>
              <a:rPr lang="ru-RU" dirty="0" err="1" smtClean="0"/>
              <a:t>заповітом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07000"/>
              </a:lnSpc>
            </a:pP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</a:pP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Як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відомо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у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своєму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історичному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спадкування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заповітом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з'я­вилося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після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спадкування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за законом і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відразу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набуло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Римі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найголовнішого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значення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Уже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Закони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XII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таблиць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визнають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переваги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заповіту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вважають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чинність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цілком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нормальною. З часом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значення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заповіту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чимраз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зростає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</a:pP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Заповіт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testamentum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-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виражене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законній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формі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розпорядження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влас­ника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своїм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майном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випадок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смерті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Оскільки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римській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сім'ї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єдиним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неподільним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власником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майна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був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домовладика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paterfamilias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), то на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випадок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смерті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тільки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він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міг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розпоряджатися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своїм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майном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вказати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кому, в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якому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порядку і в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яких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частках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повинно перейти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майно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347955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07000"/>
              </a:lnSpc>
            </a:pPr>
            <a:r>
              <a:rPr lang="ru-RU" dirty="0" err="1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Заповіт</a:t>
            </a:r>
            <a:r>
              <a:rPr lang="ru-RU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одностороннє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волевиявлення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на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підставі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якого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можуть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ви­никнути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певні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права і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обов'язки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інших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осіб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спадкоємців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односторонній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правочин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який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реалізуватися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лише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умови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особи,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визначені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як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спадкоємці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також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виявлять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волю на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прийняття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спадщини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Тут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немає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збігу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дво­стороннього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одночасного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волевиявлення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яке є у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випадку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укладання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договору,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оскільки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особи, яка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склала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заповіт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вже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немає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живих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Тому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заповіт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можна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визнати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договором у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загальному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розумінні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хоч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тут є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вираз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волі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як з боку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спадкодавця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так і з боку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спадкоємців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Спадкодавець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у будь-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який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час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скасу­вати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змінити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своє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розпорядження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чого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зробити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одна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сторін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договірних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відносинах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підтверджує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односторонній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характер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заповіту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09705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07000"/>
              </a:lnSpc>
            </a:pP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Отже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заповіт</a:t>
            </a: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розпорядження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майном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відкладною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умовою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бо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воно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набуває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чинності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лише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настанням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умови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смерті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спадкодавця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Ця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обставина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й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зумовила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суворі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вимоги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заповіту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оскільки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разі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сумніву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у будь-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якому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положенні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заповіту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спитати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істинний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намір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спадкодавця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вже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неможливо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</a:pP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b="1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визнання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заповітом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юридичної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сили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він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повинен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відповідати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таким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вимогам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</a:pP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заповіт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має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бути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складений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визначеній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законом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формі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</a:pP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спадкода­вець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повинен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володіти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активною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заповітною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правоздатністю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</a:pP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 у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заповіті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мають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бути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визначені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конкретні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спадкоємці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володіють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пасивною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заповітною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правоздатністю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33921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1. </a:t>
            </a:r>
            <a:r>
              <a:rPr lang="ru-RU" b="1" dirty="0" err="1"/>
              <a:t>Основні</a:t>
            </a:r>
            <a:r>
              <a:rPr lang="ru-RU" b="1" dirty="0"/>
              <a:t> </a:t>
            </a:r>
            <a:r>
              <a:rPr lang="ru-RU" b="1" dirty="0" err="1"/>
              <a:t>поняття</a:t>
            </a:r>
            <a:r>
              <a:rPr lang="ru-RU" b="1" dirty="0"/>
              <a:t> </a:t>
            </a:r>
            <a:r>
              <a:rPr lang="ru-RU" b="1" dirty="0" err="1"/>
              <a:t>спадкового</a:t>
            </a:r>
            <a:r>
              <a:rPr lang="ru-RU" b="1" dirty="0"/>
              <a:t> права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err="1"/>
              <a:t>Спадкове</a:t>
            </a:r>
            <a:r>
              <a:rPr lang="ru-RU" b="1" dirty="0"/>
              <a:t> право - </a:t>
            </a:r>
            <a:r>
              <a:rPr lang="ru-RU" dirty="0"/>
              <a:t>система </a:t>
            </a:r>
            <a:r>
              <a:rPr lang="ru-RU" dirty="0" err="1"/>
              <a:t>правових</a:t>
            </a:r>
            <a:r>
              <a:rPr lang="ru-RU" dirty="0"/>
              <a:t> норм,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регулюють</a:t>
            </a:r>
            <a:r>
              <a:rPr lang="ru-RU" dirty="0"/>
              <a:t> порядок перехо­ду </a:t>
            </a:r>
            <a:r>
              <a:rPr lang="ru-RU" dirty="0" err="1"/>
              <a:t>майнових</a:t>
            </a:r>
            <a:r>
              <a:rPr lang="ru-RU" dirty="0"/>
              <a:t> прав і </a:t>
            </a:r>
            <a:r>
              <a:rPr lang="ru-RU" dirty="0" err="1"/>
              <a:t>обов'язків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померлої</a:t>
            </a:r>
            <a:r>
              <a:rPr lang="ru-RU" dirty="0"/>
              <a:t> особи до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правонаступників</a:t>
            </a:r>
            <a:r>
              <a:rPr lang="ru-RU" dirty="0"/>
              <a:t>.</a:t>
            </a:r>
            <a:r>
              <a:rPr lang="en-US" b="1" dirty="0"/>
              <a:t> </a:t>
            </a:r>
            <a:r>
              <a:rPr lang="ru-RU" dirty="0" err="1"/>
              <a:t>Соціальне</a:t>
            </a:r>
            <a:r>
              <a:rPr lang="ru-RU" dirty="0"/>
              <a:t> </a:t>
            </a:r>
            <a:r>
              <a:rPr lang="ru-RU" dirty="0" err="1"/>
              <a:t>призначення</a:t>
            </a:r>
            <a:r>
              <a:rPr lang="ru-RU" dirty="0"/>
              <a:t> </a:t>
            </a:r>
            <a:r>
              <a:rPr lang="ru-RU" dirty="0" err="1"/>
              <a:t>спадковото</a:t>
            </a:r>
            <a:r>
              <a:rPr lang="ru-RU" dirty="0"/>
              <a:t> права </a:t>
            </a:r>
            <a:r>
              <a:rPr lang="ru-RU" dirty="0" err="1"/>
              <a:t>по­лягає</a:t>
            </a:r>
            <a:r>
              <a:rPr lang="ru-RU" dirty="0"/>
              <a:t> не </a:t>
            </a:r>
            <a:r>
              <a:rPr lang="ru-RU" dirty="0" err="1"/>
              <a:t>тільки</a:t>
            </a:r>
            <a:r>
              <a:rPr lang="ru-RU" dirty="0"/>
              <a:t> в тому, </a:t>
            </a:r>
            <a:r>
              <a:rPr lang="ru-RU" dirty="0" err="1"/>
              <a:t>щоб</a:t>
            </a:r>
            <a:r>
              <a:rPr lang="ru-RU" dirty="0"/>
              <a:t> </a:t>
            </a:r>
            <a:r>
              <a:rPr lang="ru-RU" dirty="0" err="1"/>
              <a:t>закріпити</a:t>
            </a:r>
            <a:r>
              <a:rPr lang="ru-RU" dirty="0"/>
              <a:t> порядок переходу </a:t>
            </a:r>
            <a:r>
              <a:rPr lang="ru-RU" dirty="0" err="1"/>
              <a:t>майнових</a:t>
            </a:r>
            <a:r>
              <a:rPr lang="ru-RU" dirty="0"/>
              <a:t> прав </a:t>
            </a:r>
            <a:r>
              <a:rPr lang="en-US" dirty="0"/>
              <a:t>j</a:t>
            </a:r>
            <a:r>
              <a:rPr lang="ru-RU" dirty="0"/>
              <a:t> </a:t>
            </a:r>
            <a:r>
              <a:rPr lang="ru-RU" dirty="0" err="1"/>
              <a:t>обов'язків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одного </a:t>
            </a:r>
            <a:r>
              <a:rPr lang="ru-RU" dirty="0" err="1"/>
              <a:t>покоління</a:t>
            </a:r>
            <a:r>
              <a:rPr lang="ru-RU" dirty="0"/>
              <a:t> до </a:t>
            </a:r>
            <a:r>
              <a:rPr lang="ru-RU" dirty="0" err="1"/>
              <a:t>іншого</a:t>
            </a:r>
            <a:r>
              <a:rPr lang="ru-RU" dirty="0"/>
              <a:t>, але й </a:t>
            </a:r>
            <a:r>
              <a:rPr lang="ru-RU" dirty="0" err="1"/>
              <a:t>певною</a:t>
            </a:r>
            <a:r>
              <a:rPr lang="ru-RU" dirty="0"/>
              <a:t> </a:t>
            </a:r>
            <a:r>
              <a:rPr lang="ru-RU" dirty="0" err="1"/>
              <a:t>мірою</a:t>
            </a:r>
            <a:r>
              <a:rPr lang="ru-RU" dirty="0"/>
              <a:t> </a:t>
            </a:r>
            <a:r>
              <a:rPr lang="ru-RU" dirty="0" err="1"/>
              <a:t>сприяти</a:t>
            </a:r>
            <a:r>
              <a:rPr lang="ru-RU" dirty="0"/>
              <a:t> </a:t>
            </a:r>
            <a:r>
              <a:rPr lang="ru-RU" dirty="0" err="1"/>
              <a:t>зміцненню</a:t>
            </a:r>
            <a:r>
              <a:rPr lang="ru-RU" dirty="0"/>
              <a:t> "</a:t>
            </a:r>
            <a:r>
              <a:rPr lang="ru-RU" dirty="0" err="1"/>
              <a:t>сімейних</a:t>
            </a:r>
            <a:r>
              <a:rPr lang="ru-RU" dirty="0"/>
              <a:t> </a:t>
            </a:r>
            <a:r>
              <a:rPr lang="ru-RU" dirty="0" err="1"/>
              <a:t>відносин</a:t>
            </a:r>
            <a:r>
              <a:rPr lang="ru-RU" dirty="0"/>
              <a:t> </a:t>
            </a:r>
            <a:r>
              <a:rPr lang="ru-RU" dirty="0" err="1"/>
              <a:t>громадян</a:t>
            </a:r>
            <a:r>
              <a:rPr lang="ru-RU" dirty="0"/>
              <a:t>, </a:t>
            </a:r>
            <a:r>
              <a:rPr lang="ru-RU" dirty="0" err="1"/>
              <a:t>захищати</a:t>
            </a:r>
            <a:r>
              <a:rPr lang="ru-RU" dirty="0"/>
              <a:t> </a:t>
            </a:r>
            <a:r>
              <a:rPr lang="ru-RU" dirty="0" err="1"/>
              <a:t>інтереси</a:t>
            </a:r>
            <a:r>
              <a:rPr lang="ru-RU" dirty="0"/>
              <a:t> </a:t>
            </a:r>
            <a:r>
              <a:rPr lang="ru-RU" dirty="0" err="1"/>
              <a:t>неповнолітних</a:t>
            </a:r>
            <a:r>
              <a:rPr lang="ru-RU" dirty="0"/>
              <a:t> </a:t>
            </a:r>
            <a:r>
              <a:rPr lang="ru-RU" dirty="0" err="1"/>
              <a:t>дітей</a:t>
            </a:r>
            <a:r>
              <a:rPr lang="ru-RU" dirty="0"/>
              <a:t>, </a:t>
            </a:r>
            <a:r>
              <a:rPr lang="ru-RU" dirty="0" err="1"/>
              <a:t>непрацездатних</a:t>
            </a:r>
            <a:r>
              <a:rPr lang="ru-RU" dirty="0"/>
              <a:t> </a:t>
            </a:r>
            <a:r>
              <a:rPr lang="ru-RU" dirty="0" err="1"/>
              <a:t>утриманців</a:t>
            </a:r>
            <a:r>
              <a:rPr lang="ru-RU" dirty="0"/>
              <a:t> та </a:t>
            </a:r>
            <a:r>
              <a:rPr lang="ru-RU" dirty="0" err="1"/>
              <a:t>ін</a:t>
            </a:r>
            <a:r>
              <a:rPr lang="ru-RU" dirty="0"/>
              <a:t>.</a:t>
            </a:r>
            <a:endParaRPr lang="en-US" dirty="0"/>
          </a:p>
          <a:p>
            <a:r>
              <a:rPr lang="ru-RU" b="1" dirty="0"/>
              <a:t> </a:t>
            </a:r>
            <a:r>
              <a:rPr lang="ru-RU" dirty="0" err="1" smtClean="0"/>
              <a:t>Оскільки</a:t>
            </a:r>
            <a:r>
              <a:rPr lang="ru-RU" dirty="0" smtClean="0"/>
              <a:t> </a:t>
            </a:r>
            <a:r>
              <a:rPr lang="ru-RU" dirty="0" err="1"/>
              <a:t>об'єктами</a:t>
            </a:r>
            <a:r>
              <a:rPr lang="ru-RU" dirty="0"/>
              <a:t> </a:t>
            </a:r>
            <a:r>
              <a:rPr lang="ru-RU" dirty="0" err="1"/>
              <a:t>спадкування</a:t>
            </a:r>
            <a:r>
              <a:rPr lang="ru-RU" dirty="0"/>
              <a:t> є </a:t>
            </a:r>
            <a:r>
              <a:rPr lang="ru-RU" dirty="0" err="1"/>
              <a:t>майнові</a:t>
            </a:r>
            <a:r>
              <a:rPr lang="ru-RU" dirty="0"/>
              <a:t> права, то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су­купність</a:t>
            </a:r>
            <a:r>
              <a:rPr lang="ru-RU" dirty="0"/>
              <a:t> </a:t>
            </a:r>
            <a:r>
              <a:rPr lang="ru-RU" dirty="0" err="1"/>
              <a:t>прийнято</a:t>
            </a:r>
            <a:r>
              <a:rPr lang="ru-RU" dirty="0"/>
              <a:t> </a:t>
            </a:r>
            <a:r>
              <a:rPr lang="ru-RU" dirty="0" err="1"/>
              <a:t>називати</a:t>
            </a:r>
            <a:r>
              <a:rPr lang="en-US" dirty="0"/>
              <a:t> </a:t>
            </a:r>
            <a:r>
              <a:rPr lang="ru-RU" b="1" dirty="0" err="1"/>
              <a:t>спадщиною</a:t>
            </a:r>
            <a:r>
              <a:rPr lang="ru-RU" b="1" dirty="0"/>
              <a:t>,</a:t>
            </a:r>
            <a:r>
              <a:rPr lang="en-US" b="1" dirty="0"/>
              <a:t> </a:t>
            </a:r>
            <a:r>
              <a:rPr lang="ru-RU" dirty="0" err="1"/>
              <a:t>або</a:t>
            </a:r>
            <a:r>
              <a:rPr lang="en-US" dirty="0"/>
              <a:t> </a:t>
            </a:r>
            <a:r>
              <a:rPr lang="ru-RU" b="1" dirty="0" err="1"/>
              <a:t>спадковою</a:t>
            </a:r>
            <a:r>
              <a:rPr lang="ru-RU" b="1" dirty="0"/>
              <a:t> </a:t>
            </a:r>
            <a:r>
              <a:rPr lang="ru-RU" b="1" dirty="0" err="1"/>
              <a:t>масою</a:t>
            </a:r>
            <a:r>
              <a:rPr lang="ru-RU" b="1" dirty="0"/>
              <a:t>,</a:t>
            </a:r>
            <a:r>
              <a:rPr lang="en-US" b="1" dirty="0"/>
              <a:t> </a:t>
            </a:r>
            <a:r>
              <a:rPr lang="ru-RU" dirty="0"/>
              <a:t>а </a:t>
            </a:r>
            <a:r>
              <a:rPr lang="ru-RU" dirty="0" err="1"/>
              <a:t>також</a:t>
            </a:r>
            <a:r>
              <a:rPr lang="en-US" dirty="0"/>
              <a:t> </a:t>
            </a:r>
            <a:r>
              <a:rPr lang="ru-RU" b="1" dirty="0" err="1"/>
              <a:t>спадковим</a:t>
            </a:r>
            <a:r>
              <a:rPr lang="ru-RU" b="1" dirty="0"/>
              <a:t> </a:t>
            </a:r>
            <a:r>
              <a:rPr lang="ru-RU" b="1" dirty="0" err="1"/>
              <a:t>майном</a:t>
            </a:r>
            <a:r>
              <a:rPr lang="ru-RU" b="1" dirty="0"/>
              <a:t>.</a:t>
            </a:r>
            <a:r>
              <a:rPr lang="en-US" b="1" dirty="0"/>
              <a:t> </a:t>
            </a:r>
            <a:r>
              <a:rPr lang="ru-RU" dirty="0"/>
              <a:t>У </a:t>
            </a:r>
            <a:r>
              <a:rPr lang="ru-RU" dirty="0" err="1"/>
              <a:t>спадковому</a:t>
            </a:r>
            <a:r>
              <a:rPr lang="ru-RU" dirty="0"/>
              <a:t> </a:t>
            </a:r>
            <a:r>
              <a:rPr lang="ru-RU" dirty="0" err="1"/>
              <a:t>праві</a:t>
            </a:r>
            <a:r>
              <a:rPr lang="ru-RU" dirty="0"/>
              <a:t> </a:t>
            </a:r>
            <a:r>
              <a:rPr lang="ru-RU" dirty="0" err="1"/>
              <a:t>ці</a:t>
            </a:r>
            <a:r>
              <a:rPr lang="ru-RU" dirty="0"/>
              <a:t> </a:t>
            </a:r>
            <a:r>
              <a:rPr lang="ru-RU" dirty="0" err="1"/>
              <a:t>назви</a:t>
            </a:r>
            <a:r>
              <a:rPr lang="ru-RU" dirty="0"/>
              <a:t> </a:t>
            </a:r>
            <a:r>
              <a:rPr lang="ru-RU" dirty="0" err="1"/>
              <a:t>використувуються</a:t>
            </a:r>
            <a:r>
              <a:rPr lang="ru-RU" dirty="0"/>
              <a:t> як </a:t>
            </a:r>
            <a:r>
              <a:rPr lang="ru-RU" dirty="0" err="1"/>
              <a:t>рівноз­начні</a:t>
            </a:r>
            <a:r>
              <a:rPr lang="ru-RU" dirty="0"/>
              <a:t>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424233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7000"/>
              </a:lnSpc>
            </a:pP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 межах кожного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історичного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періоду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встановлювалась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відповідна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фор­ма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заповіту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свідченням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Гая,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найдавнішою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формою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заповіту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були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заповіти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укладені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по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куріях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народних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зборах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відбувалися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під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головуванням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жерців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Збори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цією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метою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скликалися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двічі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рік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імовірно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24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березня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і 24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травня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У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присутності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всього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народу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спакодавець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"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усно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проголошував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свою волю і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визначав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свого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спадкоємця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потім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звертався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присутніх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прохан­ням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засвідчити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цей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факт.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382414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>
              <a:lnSpc>
                <a:spcPct val="107000"/>
              </a:lnSpc>
            </a:pP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Друга форма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стародавнього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заповіту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тестамент</a:t>
            </a: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testamentum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який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здійснювався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перед фронтом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війська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під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час походу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перед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боєм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тобто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знову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ж таки перед народом.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</a:pP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Отже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обидві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форми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староримського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заповіту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були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публічними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гласни­ми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Воля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спадкодавця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мала бути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виявлена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вголос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перед народом і тому ставала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відома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кожному.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Ця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обставина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зовсім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задовольняла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спадкодавця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який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завжди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бажав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надавати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гласності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своїм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посмертним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розпорядженням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Крім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того,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кожна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названа форма мала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свої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незручності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</a:pP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Тестамент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народних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зборах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можна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було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здійснити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лише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двічі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рік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заповіт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перед фронтом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війська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взагалі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не могли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здійснити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літні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хворі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люди,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вже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перебували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військовій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службі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Тим часом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саме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категорія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лю­дей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відчувала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всю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складність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такої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форми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заповіту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і тому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виникла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потреба в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спрощенні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237750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7000"/>
              </a:lnSpc>
            </a:pP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результаті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невдовзі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в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епоху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тлумачення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Законів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XII 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таблиць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задо­волення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цієї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потреби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був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встановлений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приватний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заповіт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який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здійснювався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через </a:t>
            </a:r>
            <a:r>
              <a:rPr lang="en-US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mancipatio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Спадкодавець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допомогою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манципаційного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заповіту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пере­давав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своє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майно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якійсь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довіреній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особі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котра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зобов'язувалась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виконати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усі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розпорядження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відразу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дані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спадкодавцем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У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присутності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як правило,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п'яти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свідків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довірена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особа,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тримаючи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 руках кусок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міді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проголошувала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певну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формулу,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заздалегідь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підготовлену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для конкретного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випадку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Проголосивши формулу,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довірений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кидав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мідь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на вагу і передавав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спадкодавцю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Після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цього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спадкодавець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усно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викладав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свої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розпорядження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Усні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розпорядження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могли бути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замінені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письмовими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написаними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навощених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таблицях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tabulae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testamenti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291108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>
              <a:lnSpc>
                <a:spcPct val="107000"/>
              </a:lnSpc>
            </a:pP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Після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здійснення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манципаційного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заповіту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проголошення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певних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фор­мул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спадкодавець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пред'являв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своє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письмове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розпорядження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довіреній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особі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свідкам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Потім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таблички з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розпорядженням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зав'язувалися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шнурками і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скріплю­вались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печатками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свідків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довіреної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особи, при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цьому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біля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цих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печаток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кожний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ставив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свій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підпис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Письмова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форма </a:t>
            </a:r>
            <a:r>
              <a:rPr lang="en-US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mancipatio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мала ту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перевагу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зміст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заповіту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бажанням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спадкодавця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міг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і не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оголошуватися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і бути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невідо­мим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навіть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свідкам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іншим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учасникам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</a:pPr>
            <a:r>
              <a:rPr lang="ru-RU" dirty="0" err="1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спливом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часу стан справ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змінюється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Значення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акту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mancipatio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поступо­во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втрачається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зводиться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простої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формальності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І все ж у такому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вигляді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вона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існує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ще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епоху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Гая (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II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ст.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н.е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.), у той час як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старі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форми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заповітів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укла­дених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народних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зборах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і Перед фронтом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війська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вийшли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ужитку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вже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кінці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республіки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</a:pP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хоч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манципаційний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заповіт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продовжував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існувати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але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вже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другій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по­ловині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республіки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заповіти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почали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складатися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письмовій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формі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Така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письмова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форма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стає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загальноприйнятою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і претор у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своєму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едикті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оголосив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він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дає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право на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володіння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спадковим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майном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усім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тим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хто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пред'явить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письмовий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заповіт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необхідною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кількістю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печаток,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передбаченою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законом.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Такі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заповіти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одержали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назву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преторських</a:t>
            </a: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 стали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нормальними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приватними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заповітами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пізнього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римського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права.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</a:pP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63372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7000"/>
              </a:lnSpc>
            </a:pP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Проте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й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усні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заповіти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ще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зникли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Поки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зовсім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вийшла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ужитку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манципація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заповіт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далі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міг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здійснюватися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усній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формі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а в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період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монархії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коли остаточно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відпала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манципація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в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ряді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законодавчих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актів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було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визнано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заповіт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оголошений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усно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присутності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семи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свідків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має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повну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силу.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Навіть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законодавством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Юстиніана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звичайні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приватні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заповіти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могли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здійснювати­ся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як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усно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так і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письмово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з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неодмінною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участю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семи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свідків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Причому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обох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випадках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вимагалося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щоб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участь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була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одночасною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щоб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акт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здійснювався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без перерви.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502975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7000"/>
              </a:lnSpc>
            </a:pP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окремих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випадках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формальності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необхідні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здійснення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заповіту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змінювались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Зокрема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спадкодавець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незрячий,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то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була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необхідна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участь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нотаріуса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і восьми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свідків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заповіт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здійснювався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під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час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епідемії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то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при­сутність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одночасно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усіх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свідків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була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обов'язкова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солдатські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заповіти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взагалі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звільнялися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дотримання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всяких формальностей.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</a:pP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Поряд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описаними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формами приватного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заповіту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праві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Юстиніана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з'яв­ляються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й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форми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публічного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заповіту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здійснюються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участю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органів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державної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влади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заповіти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укладені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перед судом і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занесені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до протоколу, а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також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письмові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заповіти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передані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збереження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імператору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551788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lnSpc>
                <a:spcPct val="107000"/>
              </a:lnSpc>
            </a:pP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Як уже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зазначалось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результаті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Юстиніанівського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реформування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спад­кування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був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створений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чіткий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порядок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спадкового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наступництва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який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покладено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 основу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сучасного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спадкового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права.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</a:pP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Крім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дотримання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встановленої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форми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римський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заповіт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щоб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бути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визна­ним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дійсним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мав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відповідати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й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іншим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умовам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Деякі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цих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умов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протягом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історії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змінювалися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інші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залишалися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незмінними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зокрема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незмінною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зали­шалася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вимога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особливої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заповітної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правоздатності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як для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спадкодавця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так і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спадкоємця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</a:pP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Заповітна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правоздатність</a:t>
            </a: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була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двоякою: активною і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пасивною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Активна</a:t>
            </a: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заповітна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правоздатність</a:t>
            </a: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здатність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бути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спадкодавцем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Вона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надавалася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особам,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володіли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загальною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право-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дієздатністю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галузі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майнових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відно­син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Пасивна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заповітна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правоздатність</a:t>
            </a: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здатність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бути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спадкоємцем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053196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7000"/>
              </a:lnSpc>
            </a:pP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Проте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умови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заповітної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правоздатності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змінювалися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Згадаємо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лише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де­які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 них. 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</a:pP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Наприклад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жінки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навіть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ті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були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особами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власних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прав (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sui juris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тривалий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час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зовсім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мали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права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здійснювати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заповіти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очевидно, тому,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стародавні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часи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для них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була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недоступна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ні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та форма, яка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укладалася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народних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зборах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ні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та,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здійснювалась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перед фронтом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війська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І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навіть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тоді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коли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з'явилася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манципаційна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форма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заповіту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жінки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перебували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під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опі­кою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ще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довгий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час не могли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здійснювати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заповіти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Лише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імператор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Адріан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надав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жінкам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таку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змогу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зникненням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опіки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над ними вони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набули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повну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заповітну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правову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активність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</a:pP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458674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>
              <a:lnSpc>
                <a:spcPct val="107000"/>
              </a:lnSpc>
            </a:pP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Разом з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тим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один, з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республіканських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законів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 закон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Воконія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169 р. до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н.е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- заборонив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громадянам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володіють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майном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вартістю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понад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100 тис.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систерцій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призначати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жінок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своїми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спадкоємцями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тим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самим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позбавив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пасивної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заповітної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правоздатності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</a:pP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правом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Юстиніана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пасивної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заповітної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правоздатності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мали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раби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перегрини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(вони могли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заповідати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своїм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правом),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віровідступники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деякі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єретики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душевно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хворі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неповнолітні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навіть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згодою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опікуна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глухонімі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народження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</a:pP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того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щоб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заповіт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був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визнаний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дійсним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у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ньому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також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повинна бути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чітко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визначена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особа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спадкоємця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спадкоємцем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можна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було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призначити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тільки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особу, яка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володіє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пасивною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заповітною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правоздатністю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</a:pP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деяких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випадках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могли бути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спадкоємцями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заповітом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раби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пе­редбачало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відпущення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на волю.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Відповідно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вони не могли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відмовитися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спадщини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приймали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на себе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також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всі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борги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спадкодавця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</a:pP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190775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7000"/>
              </a:lnSpc>
            </a:pP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Римі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деякі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особи,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хоч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володіли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пасивною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заповітною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правоздатністю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проте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завжди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могли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одержати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спадщину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заповітом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Зокрема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були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чоловіки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у</a:t>
            </a: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віці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25 - 60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років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жінки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20 - 50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років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перебували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шлюбі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Уже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зазначалося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обмеження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було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введено законами Августа з метою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боротьби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позашлюбними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відносинами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бездітністю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</a:pPr>
            <a:r>
              <a:rPr lang="ru-RU" b="1" dirty="0" err="1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Отже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змістом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заповіту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мало бути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обов'язкове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призначення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спадкоємця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У тому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випадку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коли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призначений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спадкоємець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 будь-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яких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причин не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одержить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спадщину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спадкодавець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 метою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попередити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спадкування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за законом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міг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умовно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призначити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іншого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спадкоємця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Таке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умовне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підпризначення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спадкоємців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називається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субституцією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08255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7000"/>
              </a:lnSpc>
            </a:pP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Спадкодавець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Особа,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після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смерті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якої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залишилося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майно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називається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спадкодавцем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Спадкодавцями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при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спадкуванні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за законом та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заповітом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мо­жуть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бути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тільки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громадяни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фізичні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особи), але не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організації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хоча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б вони і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володіли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правами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юридичної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особи.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Юридична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особа не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помирає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припи­няється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і передача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майна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іншим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особам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державі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визначається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не нормами про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спадкування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спеціальними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правилами про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ліквідацію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юридичних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осіб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</a:pP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Спадкоємець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Особи, до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яких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переходить у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встановленому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законом поряд­ку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майно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померлого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називаються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спадкоємцями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Ними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можуть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бути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кожний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громадянин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юридичні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особи, а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також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держава.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При.цьому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громадяни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та дер­жава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можуть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спадкувати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і за законом, і за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заповітом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юридичні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особи -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тільки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заповітом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594664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>
              <a:lnSpc>
                <a:spcPct val="107000"/>
              </a:lnSpc>
            </a:pP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Римське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право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розрізняло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три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види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субституцій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</a:pP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Звичайна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субституція</a:t>
            </a: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призначення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іншого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спадкоємця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випадок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коли перший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відмовляється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спадщини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</a:pP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  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Дитяча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субституція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під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владою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спадкодавця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на момент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смерті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перебуває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неповнолітня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дитина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то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він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міг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призначити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цій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дитині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спадкоємця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випадок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смерті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виповнення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повноліття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Формулювалося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приміром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так: "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Призначаю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спадкоємцем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свого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неповнолітнього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сина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Павла.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Павло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помре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повноліття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то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спадкоємцем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буде Петр о".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Різниця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між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звичайною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субституцією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дитячою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полягала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 тому,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разі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звичайної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субституції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спад­коємець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призначався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після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спадкодавця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а за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дитячої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спадкоємець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дитини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спадкодавця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дитина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досягала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повноліття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то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субституція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втрачала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силу.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</a:pP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  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Ніби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дитяча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субституція</a:t>
            </a: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призначення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спадкоємця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душевнохворій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особі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їй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залишалась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обов'язкова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частка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спадку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Коли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така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особа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одужу­вала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неї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народжувалася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дитина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то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субституція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втрачала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силу.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</a:pP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Заповіт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який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відповідав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зазначеним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вимогам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визнавався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недійсним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637485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7000"/>
              </a:lnSpc>
            </a:pP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Заповіт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стати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недійсним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і через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деякий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час з таких причин: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</a:pP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а)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внасл­ідок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capitis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dominutio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обмеження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правоздатності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</a:pP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б)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спадкоємець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втрачає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право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помирає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раніше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ніж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спадкодавець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</a:pP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в)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заповіт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буде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анульова­ний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самим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спадкодавцем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шляхом заяви в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суді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присутності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трьох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свідків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</a:pP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г)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спадкодавець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укладає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новий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заповіт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</a:pP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338544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7000"/>
              </a:lnSpc>
            </a:pP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Римське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право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встановило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тільки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порядок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укладення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заповіту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визна­чило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умови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визнання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дійсності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але й порядок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розпечатування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Закон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Юлія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встановлював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заповіт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протягом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п'яти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днів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повинен бути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поданий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тими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хто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зберігав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у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місцевий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магістрат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розпечатування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ознайом­лення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Магістрат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одержавши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заповіт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брав у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свідків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свідчення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перевіряв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достовірність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печаток і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підписів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лише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після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цього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давав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розпорядження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розпечатування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прочитання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Уся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процедура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відбувалась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досить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урочис­то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</a:pP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910157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Спадкування</a:t>
            </a:r>
            <a:r>
              <a:rPr lang="ru-RU" dirty="0" smtClean="0"/>
              <a:t> за законом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Уже </a:t>
            </a:r>
            <a:r>
              <a:rPr lang="ru-RU" dirty="0" err="1"/>
              <a:t>Закони</a:t>
            </a:r>
            <a:r>
              <a:rPr lang="ru-RU" dirty="0"/>
              <a:t> </a:t>
            </a:r>
            <a:r>
              <a:rPr lang="en-US" dirty="0"/>
              <a:t>XII</a:t>
            </a:r>
            <a:r>
              <a:rPr lang="ru-RU" dirty="0"/>
              <a:t> </a:t>
            </a:r>
            <a:r>
              <a:rPr lang="ru-RU" dirty="0" err="1"/>
              <a:t>таблиць</a:t>
            </a:r>
            <a:r>
              <a:rPr lang="ru-RU" dirty="0"/>
              <a:t> </a:t>
            </a:r>
            <a:r>
              <a:rPr lang="ru-RU" dirty="0" err="1"/>
              <a:t>встановили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b="1" dirty="0" err="1"/>
              <a:t>відкриття</a:t>
            </a:r>
            <a:r>
              <a:rPr lang="ru-RU" b="1" dirty="0"/>
              <a:t> </a:t>
            </a:r>
            <a:r>
              <a:rPr lang="ru-RU" b="1" dirty="0" err="1"/>
              <a:t>спадщини</a:t>
            </a:r>
            <a:r>
              <a:rPr lang="ru-RU" b="1" dirty="0"/>
              <a:t> за законом </a:t>
            </a:r>
            <a:r>
              <a:rPr lang="ru-RU" b="1" dirty="0" err="1"/>
              <a:t>можливе</a:t>
            </a:r>
            <a:r>
              <a:rPr lang="ru-RU" b="1" dirty="0"/>
              <a:t> </a:t>
            </a:r>
            <a:r>
              <a:rPr lang="ru-RU" b="1" dirty="0" err="1"/>
              <a:t>тільки</a:t>
            </a:r>
            <a:r>
              <a:rPr lang="ru-RU" b="1" dirty="0"/>
              <a:t> </a:t>
            </a:r>
            <a:r>
              <a:rPr lang="ru-RU" b="1" dirty="0" err="1"/>
              <a:t>тоді</a:t>
            </a:r>
            <a:r>
              <a:rPr lang="ru-RU" b="1" dirty="0"/>
              <a:t>, коли </a:t>
            </a:r>
            <a:r>
              <a:rPr lang="ru-RU" b="1" dirty="0" err="1"/>
              <a:t>немає</a:t>
            </a:r>
            <a:r>
              <a:rPr lang="ru-RU" b="1" dirty="0"/>
              <a:t> </a:t>
            </a:r>
            <a:r>
              <a:rPr lang="ru-RU" b="1" dirty="0" err="1"/>
              <a:t>заповіту</a:t>
            </a:r>
            <a:r>
              <a:rPr lang="ru-RU" dirty="0"/>
              <a:t>. І </a:t>
            </a:r>
            <a:r>
              <a:rPr lang="ru-RU" dirty="0" err="1"/>
              <a:t>саме</a:t>
            </a:r>
            <a:r>
              <a:rPr lang="ru-RU" dirty="0"/>
              <a:t> </a:t>
            </a:r>
            <a:r>
              <a:rPr lang="ru-RU" dirty="0" err="1"/>
              <a:t>спадкування</a:t>
            </a:r>
            <a:r>
              <a:rPr lang="ru-RU" dirty="0"/>
              <a:t> за законом </a:t>
            </a:r>
            <a:r>
              <a:rPr lang="ru-RU" dirty="0" err="1"/>
              <a:t>виз­началося</a:t>
            </a:r>
            <a:r>
              <a:rPr lang="ru-RU" dirty="0"/>
              <a:t> </a:t>
            </a:r>
            <a:r>
              <a:rPr lang="ru-RU" dirty="0" err="1"/>
              <a:t>положеннями</a:t>
            </a:r>
            <a:r>
              <a:rPr lang="ru-RU" dirty="0"/>
              <a:t> Закону </a:t>
            </a:r>
            <a:r>
              <a:rPr lang="en-US" dirty="0"/>
              <a:t>XII</a:t>
            </a:r>
            <a:r>
              <a:rPr lang="ru-RU" dirty="0"/>
              <a:t> </a:t>
            </a:r>
            <a:r>
              <a:rPr lang="ru-RU" dirty="0" err="1"/>
              <a:t>таблиць</a:t>
            </a:r>
            <a:r>
              <a:rPr lang="ru-RU" dirty="0"/>
              <a:t>.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сказати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b="1" dirty="0"/>
              <a:t>Законами</a:t>
            </a:r>
            <a:r>
              <a:rPr lang="en-US" b="1" dirty="0"/>
              <a:t> XII </a:t>
            </a:r>
            <a:r>
              <a:rPr lang="ru-RU" b="1" dirty="0" err="1"/>
              <a:t>таблиць</a:t>
            </a:r>
            <a:r>
              <a:rPr lang="ru-RU" b="1" dirty="0"/>
              <a:t> і </a:t>
            </a:r>
            <a:r>
              <a:rPr lang="ru-RU" b="1" dirty="0" err="1"/>
              <a:t>дальшим</a:t>
            </a:r>
            <a:r>
              <a:rPr lang="ru-RU" b="1" dirty="0"/>
              <a:t> </a:t>
            </a:r>
            <a:r>
              <a:rPr lang="ru-RU" b="1" dirty="0" err="1"/>
              <a:t>розвитком</a:t>
            </a:r>
            <a:r>
              <a:rPr lang="ru-RU" b="1" dirty="0"/>
              <a:t> </a:t>
            </a:r>
            <a:r>
              <a:rPr lang="ru-RU" b="1" dirty="0" err="1"/>
              <a:t>цивільного</a:t>
            </a:r>
            <a:r>
              <a:rPr lang="ru-RU" b="1" dirty="0"/>
              <a:t> права (</a:t>
            </a:r>
            <a:r>
              <a:rPr lang="en-US" b="1" dirty="0"/>
              <a:t>jus </a:t>
            </a:r>
            <a:r>
              <a:rPr lang="en-US" b="1" dirty="0" err="1"/>
              <a:t>civile</a:t>
            </a:r>
            <a:r>
              <a:rPr lang="ru-RU" b="1" dirty="0"/>
              <a:t>) </a:t>
            </a:r>
            <a:r>
              <a:rPr lang="ru-RU" b="1" dirty="0" err="1"/>
              <a:t>були</a:t>
            </a:r>
            <a:r>
              <a:rPr lang="ru-RU" b="1" dirty="0"/>
              <a:t> </a:t>
            </a:r>
            <a:r>
              <a:rPr lang="ru-RU" b="1" dirty="0" err="1"/>
              <a:t>закладені</a:t>
            </a:r>
            <a:r>
              <a:rPr lang="ru-RU" b="1" dirty="0"/>
              <a:t> </a:t>
            </a:r>
            <a:r>
              <a:rPr lang="ru-RU" b="1" dirty="0" err="1"/>
              <a:t>ос­нови</a:t>
            </a:r>
            <a:r>
              <a:rPr lang="ru-RU" b="1" dirty="0"/>
              <a:t> </a:t>
            </a:r>
            <a:r>
              <a:rPr lang="ru-RU" b="1" dirty="0" err="1"/>
              <a:t>спадкування</a:t>
            </a:r>
            <a:r>
              <a:rPr lang="ru-RU" b="1" dirty="0"/>
              <a:t> за законом</a:t>
            </a:r>
            <a:r>
              <a:rPr lang="ru-RU" dirty="0"/>
              <a:t>.</a:t>
            </a:r>
            <a:endParaRPr lang="en-US" dirty="0"/>
          </a:p>
          <a:p>
            <a:r>
              <a:rPr lang="ru-RU" dirty="0"/>
              <a:t>Але </a:t>
            </a:r>
            <a:r>
              <a:rPr lang="ru-RU" dirty="0" err="1"/>
              <a:t>розвиток</a:t>
            </a:r>
            <a:r>
              <a:rPr lang="ru-RU" dirty="0"/>
              <a:t> </a:t>
            </a:r>
            <a:r>
              <a:rPr lang="ru-RU" dirty="0" err="1"/>
              <a:t>економічного</a:t>
            </a:r>
            <a:r>
              <a:rPr lang="ru-RU" dirty="0"/>
              <a:t> </a:t>
            </a:r>
            <a:r>
              <a:rPr lang="ru-RU" dirty="0" err="1"/>
              <a:t>життя</a:t>
            </a:r>
            <a:r>
              <a:rPr lang="ru-RU" dirty="0"/>
              <a:t>, </a:t>
            </a:r>
            <a:r>
              <a:rPr lang="ru-RU" dirty="0" err="1"/>
              <a:t>зміцнення</a:t>
            </a:r>
            <a:r>
              <a:rPr lang="ru-RU" dirty="0"/>
              <a:t> </a:t>
            </a:r>
            <a:r>
              <a:rPr lang="ru-RU" dirty="0" err="1"/>
              <a:t>приватної</a:t>
            </a:r>
            <a:r>
              <a:rPr lang="ru-RU" dirty="0"/>
              <a:t> </a:t>
            </a:r>
            <a:r>
              <a:rPr lang="ru-RU" dirty="0" err="1"/>
              <a:t>власності</a:t>
            </a:r>
            <a:r>
              <a:rPr lang="ru-RU" dirty="0"/>
              <a:t>, </a:t>
            </a:r>
            <a:r>
              <a:rPr lang="ru-RU" dirty="0" err="1"/>
              <a:t>витіс­нення</a:t>
            </a:r>
            <a:r>
              <a:rPr lang="ru-RU" dirty="0"/>
              <a:t> </a:t>
            </a:r>
            <a:r>
              <a:rPr lang="ru-RU" dirty="0" err="1"/>
              <a:t>агнатичного</a:t>
            </a:r>
            <a:r>
              <a:rPr lang="ru-RU" dirty="0"/>
              <a:t> </a:t>
            </a:r>
            <a:r>
              <a:rPr lang="ru-RU" dirty="0" err="1"/>
              <a:t>споріднення</a:t>
            </a:r>
            <a:r>
              <a:rPr lang="ru-RU" dirty="0"/>
              <a:t> </a:t>
            </a:r>
            <a:r>
              <a:rPr lang="ru-RU" dirty="0" err="1"/>
              <a:t>когнатичним</a:t>
            </a:r>
            <a:r>
              <a:rPr lang="ru-RU" dirty="0"/>
              <a:t> </a:t>
            </a:r>
            <a:r>
              <a:rPr lang="ru-RU" dirty="0" err="1"/>
              <a:t>вимагали</a:t>
            </a:r>
            <a:r>
              <a:rPr lang="ru-RU" dirty="0"/>
              <a:t> </a:t>
            </a:r>
            <a:r>
              <a:rPr lang="ru-RU" dirty="0" err="1"/>
              <a:t>нових</a:t>
            </a:r>
            <a:r>
              <a:rPr lang="ru-RU" dirty="0"/>
              <a:t> </a:t>
            </a:r>
            <a:r>
              <a:rPr lang="ru-RU" dirty="0" err="1"/>
              <a:t>підходів</a:t>
            </a:r>
            <a:r>
              <a:rPr lang="ru-RU" dirty="0"/>
              <a:t>, </a:t>
            </a:r>
            <a:r>
              <a:rPr lang="ru-RU" dirty="0" err="1"/>
              <a:t>нових</a:t>
            </a:r>
            <a:r>
              <a:rPr lang="ru-RU" dirty="0"/>
              <a:t> </a:t>
            </a:r>
            <a:r>
              <a:rPr lang="ru-RU" dirty="0" err="1"/>
              <a:t>принципів</a:t>
            </a:r>
            <a:r>
              <a:rPr lang="ru-RU" dirty="0"/>
              <a:t> </a:t>
            </a:r>
            <a:r>
              <a:rPr lang="ru-RU" dirty="0" err="1"/>
              <a:t>спадкування</a:t>
            </a:r>
            <a:r>
              <a:rPr lang="ru-RU" dirty="0"/>
              <a:t> за законом. І </a:t>
            </a:r>
            <a:r>
              <a:rPr lang="ru-RU" dirty="0" err="1"/>
              <a:t>такі</a:t>
            </a:r>
            <a:r>
              <a:rPr lang="ru-RU" dirty="0"/>
              <a:t> </a:t>
            </a:r>
            <a:r>
              <a:rPr lang="ru-RU" dirty="0" err="1"/>
              <a:t>принципи</a:t>
            </a:r>
            <a:r>
              <a:rPr lang="ru-RU" dirty="0"/>
              <a:t> </a:t>
            </a:r>
            <a:r>
              <a:rPr lang="ru-RU" dirty="0" err="1"/>
              <a:t>були</a:t>
            </a:r>
            <a:r>
              <a:rPr lang="ru-RU" dirty="0"/>
              <a:t> </a:t>
            </a:r>
            <a:r>
              <a:rPr lang="ru-RU" dirty="0" err="1"/>
              <a:t>вироблені</a:t>
            </a:r>
            <a:r>
              <a:rPr lang="ru-RU" dirty="0"/>
              <a:t> </a:t>
            </a:r>
            <a:r>
              <a:rPr lang="ru-RU" dirty="0" err="1"/>
              <a:t>преторсь­кою</a:t>
            </a:r>
            <a:r>
              <a:rPr lang="ru-RU" dirty="0"/>
              <a:t> практикою </a:t>
            </a:r>
            <a:r>
              <a:rPr lang="ru-RU" dirty="0" err="1"/>
              <a:t>центумвірального</a:t>
            </a:r>
            <a:r>
              <a:rPr lang="ru-RU" dirty="0"/>
              <a:t> суду.</a:t>
            </a:r>
            <a:endParaRPr lang="en-US" dirty="0"/>
          </a:p>
          <a:p>
            <a:r>
              <a:rPr lang="ru-RU" dirty="0"/>
              <a:t> </a:t>
            </a:r>
            <a:r>
              <a:rPr lang="ru-RU" dirty="0" smtClean="0"/>
              <a:t>Весь </a:t>
            </a:r>
            <a:r>
              <a:rPr lang="ru-RU" dirty="0" err="1"/>
              <a:t>попередній</a:t>
            </a:r>
            <a:r>
              <a:rPr lang="ru-RU" dirty="0"/>
              <a:t> </a:t>
            </a:r>
            <a:r>
              <a:rPr lang="ru-RU" dirty="0" err="1"/>
              <a:t>розвиток</a:t>
            </a:r>
            <a:r>
              <a:rPr lang="ru-RU" dirty="0"/>
              <a:t> </a:t>
            </a:r>
            <a:r>
              <a:rPr lang="ru-RU" dirty="0" err="1"/>
              <a:t>римського</a:t>
            </a:r>
            <a:r>
              <a:rPr lang="ru-RU" dirty="0"/>
              <a:t> </a:t>
            </a:r>
            <a:r>
              <a:rPr lang="ru-RU" dirty="0" err="1"/>
              <a:t>спадкового</a:t>
            </a:r>
            <a:r>
              <a:rPr lang="ru-RU" dirty="0"/>
              <a:t> права дав </a:t>
            </a:r>
            <a:r>
              <a:rPr lang="ru-RU" dirty="0" err="1"/>
              <a:t>змогу</a:t>
            </a:r>
            <a:r>
              <a:rPr lang="ru-RU" dirty="0"/>
              <a:t> </a:t>
            </a:r>
            <a:r>
              <a:rPr lang="ru-RU" b="1" dirty="0" err="1"/>
              <a:t>імпера­тору</a:t>
            </a:r>
            <a:r>
              <a:rPr lang="ru-RU" b="1" dirty="0"/>
              <a:t> </a:t>
            </a:r>
            <a:r>
              <a:rPr lang="ru-RU" b="1" dirty="0" err="1"/>
              <a:t>Юстиніану</a:t>
            </a:r>
            <a:r>
              <a:rPr lang="ru-RU" b="1" dirty="0"/>
              <a:t> </a:t>
            </a:r>
            <a:r>
              <a:rPr lang="ru-RU" b="1" dirty="0" err="1"/>
              <a:t>своїми</a:t>
            </a:r>
            <a:r>
              <a:rPr lang="ru-RU" b="1" dirty="0"/>
              <a:t> 118 і 127 </a:t>
            </a:r>
            <a:r>
              <a:rPr lang="ru-RU" b="1" dirty="0" err="1"/>
              <a:t>новелами</a:t>
            </a:r>
            <a:r>
              <a:rPr lang="ru-RU" b="1" dirty="0"/>
              <a:t> провести </a:t>
            </a:r>
            <a:r>
              <a:rPr lang="ru-RU" b="1" dirty="0" err="1"/>
              <a:t>кардинальну</a:t>
            </a:r>
            <a:r>
              <a:rPr lang="ru-RU" b="1" dirty="0"/>
              <a:t> реформу </a:t>
            </a:r>
            <a:r>
              <a:rPr lang="ru-RU" b="1" dirty="0" err="1"/>
              <a:t>спадкування</a:t>
            </a:r>
            <a:r>
              <a:rPr lang="ru-RU" b="1" dirty="0"/>
              <a:t> за законом.</a:t>
            </a:r>
            <a:r>
              <a:rPr lang="ru-RU" dirty="0"/>
              <a:t> В основу </a:t>
            </a:r>
            <a:r>
              <a:rPr lang="ru-RU" dirty="0" err="1"/>
              <a:t>спадкування</a:t>
            </a:r>
            <a:r>
              <a:rPr lang="ru-RU" dirty="0"/>
              <a:t> за законом у </a:t>
            </a:r>
            <a:r>
              <a:rPr lang="ru-RU" dirty="0" err="1"/>
              <a:t>новелах</a:t>
            </a:r>
            <a:r>
              <a:rPr lang="ru-RU" dirty="0"/>
              <a:t> </a:t>
            </a:r>
            <a:r>
              <a:rPr lang="ru-RU" dirty="0" err="1"/>
              <a:t>Юстиніана</a:t>
            </a:r>
            <a:r>
              <a:rPr lang="ru-RU" dirty="0"/>
              <a:t> </a:t>
            </a:r>
            <a:r>
              <a:rPr lang="ru-RU" dirty="0" err="1"/>
              <a:t>покладено</a:t>
            </a:r>
            <a:r>
              <a:rPr lang="ru-RU" dirty="0"/>
              <a:t> </a:t>
            </a:r>
            <a:r>
              <a:rPr lang="ru-RU" b="1" dirty="0" err="1"/>
              <a:t>когнатичне</a:t>
            </a:r>
            <a:r>
              <a:rPr lang="ru-RU" b="1" dirty="0"/>
              <a:t> (</a:t>
            </a:r>
            <a:r>
              <a:rPr lang="ru-RU" b="1" dirty="0" err="1"/>
              <a:t>кровне</a:t>
            </a:r>
            <a:r>
              <a:rPr lang="ru-RU" b="1" dirty="0"/>
              <a:t>) </a:t>
            </a:r>
            <a:r>
              <a:rPr lang="ru-RU" b="1" dirty="0" err="1"/>
              <a:t>споріднення</a:t>
            </a:r>
            <a:r>
              <a:rPr lang="ru-RU" b="1" dirty="0"/>
              <a:t> та </a:t>
            </a:r>
            <a:r>
              <a:rPr lang="ru-RU" b="1" dirty="0" err="1"/>
              <a:t>індивідуальна</a:t>
            </a:r>
            <a:r>
              <a:rPr lang="ru-RU" b="1" dirty="0"/>
              <a:t> приватна </a:t>
            </a:r>
            <a:r>
              <a:rPr lang="ru-RU" b="1" dirty="0" err="1"/>
              <a:t>власність</a:t>
            </a:r>
            <a:r>
              <a:rPr lang="ru-RU" dirty="0"/>
              <a:t>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741752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>
              <a:lnSpc>
                <a:spcPct val="107000"/>
              </a:lnSpc>
            </a:pP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цивільним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правом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розрізняли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три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класи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спадкоємців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а за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пре­торськими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едиктами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чотири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то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Юстиніан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усіх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потенціальних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спадкоємців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розділив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п'ять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класів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</a:pP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Перший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клас</a:t>
            </a: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спадкоємців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за законом становили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усі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низхідні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родичі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померлого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зокрема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сини, дочки, внуки, правнуки. При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цьому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спадкоємці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ближчого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ступеня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усували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спадкування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спадкоємців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даль­шого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стуленя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Тому за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життя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дітей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спадкодавця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діти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(внуки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спадкодавця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до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спадкування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зазвичай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закликалися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Внуки могли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закликатися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спадку­вання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лише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 тому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випадку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коли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немає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живих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їхнього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батька -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сина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спадкодавця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У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цьому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випадку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внуки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мали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право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дістати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ту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частку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яку одер­жав би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батько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б пережив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спадкодавця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Така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участь у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спадкуванні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називається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спадкуванням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за правом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представництва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тобто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внуки у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даному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випадку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ніби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представляють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собою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св,ого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померлого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батька.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445059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>
              <a:lnSpc>
                <a:spcPct val="107000"/>
              </a:lnSpc>
            </a:pP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 другого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класу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спадкоємців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за законом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відносилися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висхідні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родичі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батько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мати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дід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баба, а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також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повнорідні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брати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сестри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їхні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діти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</a:pP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b="1" dirty="0" err="1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Третій</a:t>
            </a:r>
            <a:r>
              <a:rPr lang="ru-RU" b="1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клас</a:t>
            </a: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спадкоємців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за законом -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неповнорідні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брати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і</a:t>
            </a: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сестри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також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їхні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діти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</a:pP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четвертого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класу</a:t>
            </a: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спадкоємців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входили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усі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інші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родичі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без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обмеження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ступенів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При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цьому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родичі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ближчого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ступеня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усували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спадкування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ро­дичів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більш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віддаленого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ступеня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</a:pP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п'ятого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класу</a:t>
            </a: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спадкоємців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за законом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відносилися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чоловік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жінка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пережили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одне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одного.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</a:pP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Чоловік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який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пережив дружину,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жінка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яка пережила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чоловіка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закли­калися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спадкування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нікого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названих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вище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родичів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спадкодавця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виявилося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ніхто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 них не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прийняв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спадщини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Практично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подружжя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яке пережило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одне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одного,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дуже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рідко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могло бути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спадкоємцем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Щоправда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"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бідна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вдова" 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могла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одержати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1/4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частину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майна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померлого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заможного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чоловіка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Однак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обов'язкова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частка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такої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вдови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залежала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кількості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дітей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вона мала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трьох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більше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дітей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то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одержувала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рівну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частку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дітьми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164538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7000"/>
              </a:lnSpc>
            </a:pP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Отже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за правом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Юстиніана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суворо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додержувались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принципу: не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допуска­лося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одночасне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закликання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спадкування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спадкоємців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різних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класів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Ніхто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спадкоємців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інших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класів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є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спадкоємці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першого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класу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не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міг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бути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закликаний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спадкування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Коло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спадкоємців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праві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Юстиніана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було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прак­тично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обмежене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</a:pP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закінчення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слід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зазначити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впорядкування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системи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спадкування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за законом,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відмова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зовсім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застарілого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агнатичного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принципу і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встановлення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спадкування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на засадах кровного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споріднення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без всяких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обмежень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жінок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є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безперечною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і великою заслугою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Юстиніанівських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реформ.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Усі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ці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риси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збли­жують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сучасними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системами.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472766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7000"/>
              </a:lnSpc>
            </a:pP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Разом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тим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система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спадкування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за законом не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була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позбавлена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деяких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недоліків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Найбільший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 них -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закликання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спадкування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незліченної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кількості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родичів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У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цьому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Юстиніан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зробив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навіть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крок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назад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порівняно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преторським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едиктом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який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обмежував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закликання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когнатів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шостого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сту­пеня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Така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незліченність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рідні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часто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призводила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до того,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окремих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осіб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смерть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спадкодавця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відкриття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спадщини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було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приємною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несподіванкою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На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виправдання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Юстиніана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треба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зазначити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питання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обмеження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спадку­вання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побічних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родичів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виникло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значно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пізніше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і</a:t>
            </a: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цей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недолік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римської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спадкової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системи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повторили й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деякі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наступні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кодифікації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811468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107000"/>
              </a:lnSpc>
            </a:pPr>
            <a:r>
              <a:rPr lang="ru-RU" b="1" dirty="0" err="1" smtClean="0"/>
              <a:t>Необхідне</a:t>
            </a:r>
            <a:r>
              <a:rPr lang="ru-RU" b="1" dirty="0" smtClean="0"/>
              <a:t> </a:t>
            </a:r>
            <a:r>
              <a:rPr lang="ru-RU" b="1" dirty="0" err="1"/>
              <a:t>спадкування</a:t>
            </a:r>
            <a:r>
              <a:rPr lang="ru-RU" b="1" dirty="0"/>
              <a:t> (</a:t>
            </a:r>
            <a:r>
              <a:rPr lang="ru-RU" b="1" dirty="0" err="1"/>
              <a:t>обов'язкова</a:t>
            </a:r>
            <a:r>
              <a:rPr lang="ru-RU" b="1" dirty="0"/>
              <a:t> </a:t>
            </a:r>
            <a:r>
              <a:rPr lang="ru-RU" b="1" dirty="0" err="1"/>
              <a:t>частка</a:t>
            </a:r>
            <a:r>
              <a:rPr lang="ru-RU" b="1" dirty="0"/>
              <a:t>)</a:t>
            </a:r>
            <a:r>
              <a:rPr lang="en-US" dirty="0"/>
              <a:t/>
            </a:r>
            <a:br>
              <a:rPr lang="en-US" dirty="0"/>
            </a:br>
            <a:r>
              <a:rPr lang="en-US" sz="4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sz="4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7000"/>
              </a:lnSpc>
            </a:pP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Уже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Закони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XII 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таблиць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проголосили 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свободу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заповітів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Водночас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поста­ло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питання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ця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свобода бути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безмежною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.Адже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після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спадкодавця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залишаються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особи,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близькі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нього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діти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батьки),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можливо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брали участь у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створенні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добробуту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навіть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життя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мали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право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вимагати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ньо­го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певної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підтримки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утримання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аліменти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Було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несправедливо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позбавити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спадщини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віддати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зовсім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стороннім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особам. Тому з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найстародавніших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часів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поступово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і з великою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обережністю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законодавчим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порядком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встановлюються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обмеження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свободи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заповітів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користь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близьких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спадкодавця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осіб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</a:pP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Право таких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осіб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певну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неодмінну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частку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спадкуванні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дістало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назву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необхідного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спадкування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Римське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право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розрізняло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два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види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необхідного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спадкування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формальне</a:t>
            </a: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матеріальне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438433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lnSpc>
                <a:spcPct val="107000"/>
              </a:lnSpc>
            </a:pP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Формальне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необхідне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спадкування</a:t>
            </a: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полягало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 тому,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спадкодавець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не повинен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своїх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спадкоємців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заповіті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обминати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Він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був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зобов'язаний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при­значити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спадкоємцями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позбавити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спадщини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не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вказуючи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ніяких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причин.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Позбавлення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спадщини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підвладних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синів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повинно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було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здійснювати­ся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поіменно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Імена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дочок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можна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було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називати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Недотримання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викладених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правил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стосовно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сина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тягнуло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за собою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визнання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недійсності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заповіту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відкриття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спадкування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за законом. В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разі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недотримання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цих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правил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стосовно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дочки, внука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заповіт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зберігав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свою силу,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проте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особи,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яких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спадкодавець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безпідстав­но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обминав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приєдунавались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призначених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заповіті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спадкоємців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і разом з ними брали участь у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спадкуванні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</a:pP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 err="1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Преторський</a:t>
            </a:r>
            <a:r>
              <a:rPr lang="ru-RU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едикт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тільки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сприйняв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але й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розширив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формальне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необх­ідне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спадкування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Він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замінив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поняття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свої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спадкоємці</a:t>
            </a: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jus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heredes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поняттям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діти</a:t>
            </a: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liberi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Отже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за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едиктом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претора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усі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діти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одержують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законні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частки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крім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тих,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були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позбавлені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цього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права.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45020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7000"/>
              </a:lnSpc>
            </a:pP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Відкриття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спадщини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Смерть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спадкодавця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зумовлює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виникнення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спадко­вих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правовідносин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тобто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відкритття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спадщини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 день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відкриття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спадщини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визначається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коло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спадкоємців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закликаються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спадщини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і склад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спад­кового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майна.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Спадкоємець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закликаний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спадщини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повинен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виразити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своє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волевиявлення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прийняття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спадщини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відмовитися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неї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</a:pP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 моменту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відкриття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спадщини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починається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сплив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строку на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прийняття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на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пред'явлення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претензій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кредиторами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спадкодавця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виникає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право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власності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майно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спадкоємців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прийняли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та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деякі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інші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правові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наслідки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</a:pP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693781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7000"/>
              </a:lnSpc>
            </a:pP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Однак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уся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система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обмежень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лише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формально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захищала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інтереси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необ­хідних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спадкоємців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Досить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було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дотриматися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вимоги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про порядок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усунення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щоб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позбавити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того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іншого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родича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спадщини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без будь-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яких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підстав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про­сто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заради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примхи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І коли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такі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безпідставні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усунення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спадкування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зачастішали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в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суспільній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свідомості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виникла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думка про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необхідне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матеріаль­не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спадкування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Перше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своє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втілення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думка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знайшла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практиці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центумвіральних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судів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відали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справами про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спадкування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348481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7000"/>
              </a:lnSpc>
            </a:pP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Центумвіральний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суд установив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матеріальне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необхідне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спадкоємство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роз­ширив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коло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необхідних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спадкоємців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Ними стали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еманциповані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діти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</a:pP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класичний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період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право на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обов'язкову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частку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було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визнано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й за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іншми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особа­ми, а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саме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низхідні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висхідні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родичі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повнорідні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єдинокровні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брати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сестри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спадкодавця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необхідні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спадкоємці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найперше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повнорідні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єдинокровні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брати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сестри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повинні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були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одержати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1/4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тієї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частки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яку б вони одержали в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разі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спадкування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за законом.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Отже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була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створена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обов'язкова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частка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спадщини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принципово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важливий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елемент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сучасного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спадкового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права.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</a:pP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210975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lnSpc>
                <a:spcPct val="107000"/>
              </a:lnSpc>
            </a:pP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Відомо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імператор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Юстиніан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своїми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новелами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впорядкував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систему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спадкування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внісши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декілька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змін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Зокрема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у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Новелі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18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він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підвищив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розмір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обов'язкової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частки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до 1/2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законної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частки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остання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становила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менше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ніж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1/4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всієї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спадщини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А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законна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частка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становила не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менше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ніж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1/4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всієї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спадщини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то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розмір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обов'язкової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частки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дорівнював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1/3 до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цієї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законної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частки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</a:pP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Треба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зазначити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обидва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види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необхідного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спадкування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формальний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матеріальний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 і в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пізнішому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законодавстві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діяли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поряд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але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незалежно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один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одного,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не могло не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створювати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труднощів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практиці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Тому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Юстині­ан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Новелі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115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зробив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спробу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об'єднати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обидва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види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необхідного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спадкування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З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цією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метою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він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установив,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висхідні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низхідні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родичі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спадкодавця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мають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тільки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право на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одержання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у будь-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якій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формі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обов'язкової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частки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а й до того ж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повинні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бути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призначені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спадкоємцями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Спадкодавець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зобов'язаний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виявити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до них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повагу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виділивши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хоча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б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мінімальну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частку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580209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lnSpc>
                <a:spcPct val="107000"/>
              </a:lnSpc>
            </a:pP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Крім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того,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усунути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спадкування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позбавити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обов'язкової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частки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спад­кодавець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тепер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зможе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тільки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наявності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поважних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причин,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законодавець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має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перелічити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Кількість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таких причин є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досить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великою: для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низхідних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різні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злочини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проступки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проти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спадкодавця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аморальний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спосіб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життя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тощо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), а для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висхідних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8 (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перважно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ті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ж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самі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</a:pP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Незважаючи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на те,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формальне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необхідне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спадкування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проходить че­рез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усю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історію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римського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права і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навіть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знайшло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своє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відображення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Новелі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15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Юстиніана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воно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як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суто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формальне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обмеження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спадкодавця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не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прищепи­лося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праві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наступних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народів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Навпаки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ідея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матеріального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необхідного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спадкування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яке давало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певні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реальні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гарантії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близьким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особам і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тим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самим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згладжувало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гострі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кути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свободи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заповіту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ця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ідея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була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сприйнята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знайшла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собі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місце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наступних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законодавствах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хоч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і з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деякими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модифікаціями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0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854997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 smtClean="0"/>
              <a:t>Прийняття</a:t>
            </a:r>
            <a:r>
              <a:rPr lang="ru-RU" b="1" dirty="0" smtClean="0"/>
              <a:t> </a:t>
            </a:r>
            <a:r>
              <a:rPr lang="ru-RU" b="1" dirty="0" err="1"/>
              <a:t>спадщини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>
              <a:lnSpc>
                <a:spcPct val="107000"/>
              </a:lnSpc>
            </a:pP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 момент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смерті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спадкодавця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спадкування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спадкоємців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тільки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відкри­вається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Далеко не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завжди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цим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моментом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пов'язаний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дійсний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перехід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спадщини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спадкоємців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Спадкоємці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ще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мають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набути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спадщину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для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чого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треба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здійснити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низку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юридичних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дій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Зокрема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треба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вжити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чимало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заходів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щодо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повного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виявлення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спадкової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маси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охорони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виявити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всіх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можливих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спадкоємців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,,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кредиторів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боржників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розміри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вимог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боргів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Тому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набуття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спадщини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становить другу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стадію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спадкового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переходу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</a:pP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цього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приводу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римське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право з самого початку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розрізняло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два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види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спад­коємців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</a:pP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Першу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категорію</a:t>
            </a: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становили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домашні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спадкоємці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тобто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ті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входили до складу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сім'ї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померлого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дому.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Насамперед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сюди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відносилися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свої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спад­коємці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sui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heredes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тобто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діти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перебували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під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владою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домовладики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Вони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набували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спадщину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відразу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 момент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смерті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без будь-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якого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акту з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боку.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Спад­щина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переходила до них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навіть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без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відома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Іноді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свої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спадкоємці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стають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спадкоємцями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проти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волі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За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цивільним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правом вони не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можуть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відмовити­ся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спадщини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як не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можуть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перестати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бути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дітьми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померлого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членами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сім'ї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У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зв'язку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цим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називали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Римі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тільки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своїми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але 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й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обов'язковими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спадкоємцями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4386394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>
              <a:lnSpc>
                <a:spcPct val="107000"/>
              </a:lnSpc>
            </a:pP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Усі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інші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спадкоємці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не належали до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сім'ї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померлого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були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спадкоємця­ми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зовнішніми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</a:pP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набуття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ними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спадщини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необхідно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було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здійснити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певний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акт,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певним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чином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виразити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волю на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прийняття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спадщини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внаслідок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чого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вони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були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визнані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спадкоємцями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добровільними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</a:pP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закликані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спадкування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особи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були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нездатні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самостійно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прийня­ти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спадщину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то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замість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них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спадщину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приймали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законні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представники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опікуни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піклувальники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</a:pP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b="1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Воля 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прийняття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спадщини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могла бути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виражена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різними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засобами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стародавні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часи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прийняття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спадщини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здійснювалося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формі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особливого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уро­чистого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акту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Спадкоємець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пристуності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свідків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будинку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спадкодавця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урочисто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заявляв про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прийняття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спадщини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</a:pP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Воля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спадкоємця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прийняття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спадщини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могла бути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виражена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допо­могою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так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званих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конклюдентних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дій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з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яких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достоменно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випливає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спадкоємець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прийняв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спадщину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Наприклад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спадкоємець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вступає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фактичне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управління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спадщиною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продовжує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проживати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будинку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який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входить у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спад­кову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масу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сплачує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податки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03024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07000"/>
              </a:lnSpc>
            </a:pP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Термінів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прийняття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спадщини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цивільним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правом не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існувало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Од­нак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спадкодавець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призначаючи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спадкоємця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міг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приписати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здійснити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цей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акт у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певний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строк (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здебільшого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упродовж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100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днів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Проте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така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невизначеність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могла не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задовольнити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спадкових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кредиторів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</a:pP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Будучи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зацікавленими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вико­нанні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своїх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вимог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найкоротший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строк, вони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мали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право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вимагати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спадкоємців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чіткої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відповіді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приймають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вони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спадщину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ні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Спадкоє­мець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вагаючись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попросити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час на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роздуми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після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чого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він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повинен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дати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відповідь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 так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ні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спадкоємець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відповіді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дає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то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спочатку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мовчання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сприймалося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як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відмова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спадщини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а за правом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Юстиніана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 за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прийняття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спадщини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зі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всіма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випливаючими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цього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наслідками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</a:pP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1942916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>
              <a:lnSpc>
                <a:spcPct val="107000"/>
              </a:lnSpc>
            </a:pP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Прийняття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спадщини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преторським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едиктом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відбувалося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дещо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інакше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Для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набуття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спадщини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преторським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едиктом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було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різниці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між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домашні­ми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зовнішніми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спадкоємцями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Кожний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преторський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спадкоємець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повинен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попросити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у претора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введення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володіння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спадковим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майном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пов'язува­лось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певними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строками: для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низхідних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висхідних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родичів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спадкодавця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один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рік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а для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інших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спадкоємців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- 100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днів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спадкоємець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пропустив строк, то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спадщина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переходила до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спадкоємців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наступної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черги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</a:pP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Як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бачимо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викладеного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дуже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часто з моменту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смерті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спадкодавця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набуття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спадщини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спадкоємцями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іноді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проходить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досить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значний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проміжок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часу.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Спадщина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цей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час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нікому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належить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 просто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лежить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чекаючи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свого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суб'єкта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Така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спадщина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називається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лежачою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</a:pP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стародавньому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римському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праві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становище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лежачої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спадщини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розуміли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досить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примітивно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Вважалося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вона не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має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господаря і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володіння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нею не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було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злочином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Кожний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хто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міг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здобути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проволодівши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нею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протягом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року ставав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власником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</a:pP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6928953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7000"/>
              </a:lnSpc>
            </a:pP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пояівою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спадкування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преторським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едиктом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така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можливість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заволод­іти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лежачою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спадщиною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вже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приваблювала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хтось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заволодів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нею, то на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виміогу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спадкоємця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речі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необхідно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було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повернути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більше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того, за зако­ном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Авроелія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розкрадання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спадщини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визнавалось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злочином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І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лише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 тому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випадку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коли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спадщина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була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прийнята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жодним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спадкоємців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як за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запов­ітом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так і за законом, вона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вважалася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вимороченою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У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стародавні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часи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таке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майно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вважалося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безгосподарним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і могло бути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захоплено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кожним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бажаючим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</a:pP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Однак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період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принципату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виморочене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майно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вже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передавалося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державі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а в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період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домінату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муніципальним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сенатом,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церквою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монастирями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було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виз­нано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переважне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право на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одержання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вимороченого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майна.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227732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7000"/>
              </a:lnSpc>
            </a:pP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ж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спадкоємець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за законом і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заповітом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після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відкриття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спадщини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не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встигнувши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прийняти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помер, то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спадщину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приймає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субститут.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Коли у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за­повіті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субститут не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вказаний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то за законами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стародавнього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часу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спадщина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ставала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безгосподарною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</a:pP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</a:pP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Преторська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практика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пішла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іншим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шляхом.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Насамперед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претор постано­вив,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разі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закликаний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спадкування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спадкоємець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помирає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зі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своєї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вини, не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встигши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прийняти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спадщину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то за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законодавством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імператора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Фео­досія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II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(450 р.)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після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розслідування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справи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право на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прийняття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спадщини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бути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надано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спадкоємцям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 порядку так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званої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спадкової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трансмісії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77767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. </a:t>
            </a:r>
            <a:r>
              <a:rPr lang="ru-RU" b="1" dirty="0" err="1"/>
              <a:t>Історія</a:t>
            </a:r>
            <a:r>
              <a:rPr lang="ru-RU" b="1" dirty="0"/>
              <a:t> </a:t>
            </a:r>
            <a:r>
              <a:rPr lang="ru-RU" b="1" dirty="0" err="1"/>
              <a:t>виникнення</a:t>
            </a:r>
            <a:r>
              <a:rPr lang="ru-RU" b="1" dirty="0"/>
              <a:t> і </a:t>
            </a:r>
            <a:r>
              <a:rPr lang="ru-RU" b="1" dirty="0" err="1"/>
              <a:t>розвитку</a:t>
            </a:r>
            <a:r>
              <a:rPr lang="ru-RU" b="1" dirty="0"/>
              <a:t> </a:t>
            </a:r>
            <a:r>
              <a:rPr lang="ru-RU" b="1" dirty="0" err="1"/>
              <a:t>спадкового</a:t>
            </a:r>
            <a:r>
              <a:rPr lang="ru-RU" b="1" dirty="0"/>
              <a:t> права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lnSpc>
                <a:spcPct val="107000"/>
              </a:lnSpc>
            </a:pP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Уявлення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спадкування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проникло у все наше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сучасне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спадкове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пра­во,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значною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мірою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зобов'язане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своєю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розробкою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римському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праву, яке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вперше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сформулювало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послідовно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проводило думку про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універсальний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характер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спад­кового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наступництва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Проте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ідея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спадкування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як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універсального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наступництва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виникла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відразу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упродовж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тривалого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процесу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історичного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</a:pPr>
            <a:r>
              <a:rPr lang="ru-RU" dirty="0" err="1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Відсутність</a:t>
            </a:r>
            <a:r>
              <a:rPr lang="ru-RU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спадкування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розкрадання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майна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померлих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можливе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тільки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найпримітивнішому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соціальному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стані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коли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суспільство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являло собою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групу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ізольованих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індивідів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і не мало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більш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тісних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осередків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Тоді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зі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смертю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людини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втрачався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суб'єкт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права,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внаслідок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чого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майно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яке належало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померлому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ста­вало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безгосподарним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міг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захопити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будь-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хто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Вимоги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втрачали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свого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кредитора, борги -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свого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боржника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Ні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спадкування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ні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наступництво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тоді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ще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мови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не могло бути.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8119568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lnSpc>
                <a:spcPct val="107000"/>
              </a:lnSpc>
            </a:pP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Спадкову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трансмісію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слід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чітко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відрізняти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спадкування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за правом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пред­ставництва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По-перше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кщо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спадкування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за правом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представництва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постає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тільки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випадку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спадкування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за законом, то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спадкова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трансмісія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має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місце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і в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разі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спадкування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заповітом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</a:pP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По-друге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спадкування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за правом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представництва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постає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лише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тоді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коли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спадкоємець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помирає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відкриття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спадщини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Спадкова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трансмісія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буває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тоді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коли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закликаний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спадщини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спадкоємець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помирає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після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відкриття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спадщи­ни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однак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прийняття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</a:pP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По-третє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разі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спадкування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за правом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представництва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спадкову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частку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померлого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спадкоємця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передають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конкретно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вказаним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законі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особам - вну­кам,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племінникам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дідові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бабі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спадкодавця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</a:pP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випадку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спадкової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трансмісії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право на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прийняття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частки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яка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належить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померлому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переходить до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спадкоємців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1659424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7000"/>
              </a:lnSpc>
            </a:pP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Нарешті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необхідно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відзначити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таке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явище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яке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відбутися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прий­няття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спадщини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спадкування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за законом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заповітом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закликаються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водночас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декілька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осіб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то у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випадку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вибуття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одного з них (смерть,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відмова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частка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прирощується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частки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інших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умови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нього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було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своїх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спадкоємців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4051832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lnSpc>
                <a:spcPct val="107000"/>
              </a:lnSpc>
            </a:pP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Внаслідок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прийняття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спадщини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припиняється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перехідний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стан як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спадщи­ни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так і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спадкоємців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Особа, яка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прийняла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спадщину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стає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спадкоємцем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ніби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продовжує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особу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спадкодавця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До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неї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переходять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сімейні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традиції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а-разом з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тим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усі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права та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обов'язки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померлого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за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винятком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суто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особистих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Спадщи­на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зливається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власним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майном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спадкоємця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єдину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неподільну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масу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Проте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таке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злиття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спадщини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єдину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неподільну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масу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власним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майном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спадкоємця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могло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виявитися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невигідним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багатьох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осіб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найперше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кредиторів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по­мерлого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спадкодавця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Адже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внаслідок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смерті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спадщина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потрапити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до рук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спадкоємця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обтяженого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своїми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великими боргами, для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покриття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яких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піде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спадкове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майно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а для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кредиторів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спадкодавця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нічого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залишиться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У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зв'язку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цим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кредитори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могли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звернутися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до претора з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проханням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відокреми­ти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спадкову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масу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особистого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майна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спадкоємця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використати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тільки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задоволення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своїх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вимог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1658631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lnSpc>
                <a:spcPct val="107000"/>
              </a:lnSpc>
            </a:pP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іншого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боку,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спадкового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майна не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вистачало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то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кредитори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спад­кодавця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мали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права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вимагати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задоволення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своїх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вимог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рахунок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власного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майна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спадкоємця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</a:pP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Аналогічне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невигідне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становище могло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виникнути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і для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кредиторів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спад­коємця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він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приймав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обтяжену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боргами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спадщину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Однак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даному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випадку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претор не давав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відокремлення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майна на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тій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підставі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боржнику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не заборонено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робити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нові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борги, у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зв'язку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чим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звичайно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становище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попередніх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кредиторів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ускладнювалося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</a:pP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Злиття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спадкової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маси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виявлялося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невигідним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і для самого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спадкоємця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випадку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боргів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було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значно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більше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ніж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одержано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спадщини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йому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до­водилось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покривати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власної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кишені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</a:pP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0123222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>
              <a:lnSpc>
                <a:spcPct val="107000"/>
              </a:lnSpc>
            </a:pP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Римське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право до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Юстиніана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зберегло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загальний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принцип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безумовної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відповідальності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спадкоємця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бо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спадкування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вважали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римляни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є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універсаль­ним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спадкоємець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успадковує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і актив і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пасив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спадкодавця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Отже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момент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смерті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спадкодавця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delatio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hereditas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давав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закликаному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спадщини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спадкоємцю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(за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винятком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своїх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спадкоємців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ставали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спадкоємцями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мимо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волі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тільки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одне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право -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прийняти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спадщину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відмовитися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неї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Але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право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було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суто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особистим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</a:pP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b="1" dirty="0" err="1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Однак</a:t>
            </a:r>
            <a:r>
              <a:rPr lang="ru-RU" b="1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поступово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принцип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повної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відповідальності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за борги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спадкодавця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почав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слабнути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Уже претор став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давати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restitutio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integrum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особам,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досягли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25-річного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віку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імператор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Адріан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 і особам старшого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віку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</a:pP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b="1" dirty="0" err="1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Однак</a:t>
            </a:r>
            <a:r>
              <a:rPr lang="ru-RU" b="1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суттєві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нововведення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цій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галузі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були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зроблені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імператором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Юстиніаном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Указом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531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р.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було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встановлене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нове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правило.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спадкоємець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протягом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ЗО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днів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 часу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смерті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спадкодавця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почне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складати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опис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спадщини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участю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свідків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нотаріуса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кредиторів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протягом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наступних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60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днів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доведе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кінця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то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він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відповідає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спадкові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борги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тільки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розмірі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описаної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спадщини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2136065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7000"/>
              </a:lnSpc>
            </a:pP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 тих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випадках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коли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спадкоємець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не один, а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декілька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то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між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ними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вини­кала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спільність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спадкове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майно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усі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вони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були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співвласниками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condomini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у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розмірі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своєї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спадкової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частки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</a:pP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Щодо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спадкових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вимог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боргів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то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поділяли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між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спадкоємцями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згідно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 законом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заповітом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певні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частки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ж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річ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була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неподільна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то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вимо­ги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і борги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солідаризували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права і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відповідальність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усіх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спадкоємців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разом.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Кожний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спадкоємець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у будь-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який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момент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міг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вимагати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поділу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спадщини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че­рез угоду, а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було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судовим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порядком шляхом особливого позову про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поділ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спадщини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При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цьому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суд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міг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присудити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спірну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неподільну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річ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од­ному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спадкоємцеві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зобов'язавши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компенсувати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іншим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майнову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втрату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3739038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7000"/>
              </a:lnSpc>
            </a:pP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спадкуванні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декількох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спадкоємців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деяких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випадках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мало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місце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так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зване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спадкове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зарахування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„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тобто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обов'язок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зарахувати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спадкової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маси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яка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підлягає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розподілу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деякі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види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свого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власного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майна.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Наприклад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дочка, яка одержала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придане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вона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забажає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взяти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участь у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спадкуванні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після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свого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батька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поряд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іншими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дітьми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повинна внести у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розподіл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своє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придане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dos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</a:pP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Законодавство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імператорського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часу,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узагальнивши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ідею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зарахування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встановило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разі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спадкування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після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висхідних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усі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низхідні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повинні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внести у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спадкову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масу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те,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кожний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 них одержав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спадкодавця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вигляді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прида­ного,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подарунку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будь-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якого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іншого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майна для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власного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влаштування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для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зайняття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якоїсь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посади.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</a:pP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4779378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7000"/>
              </a:lnSpc>
            </a:pP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Закон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Юлія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Попія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Попея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встановив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деяких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випадках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уже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прий­нята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спадкоємцем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спадщина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бути в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нього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відібрана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як не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гідна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Така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спадщина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переходить до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інших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спадкоємців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державну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казну, яка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бере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на себе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обов'язок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сплатити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всі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спадкові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борги.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2482269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lnSpc>
                <a:spcPct val="107000"/>
              </a:lnSpc>
            </a:pP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Причинами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позбавлення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спадкоємця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спадщини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були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</a:pP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злочин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проти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спад­кодавця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</a:pP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спричинення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смерті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спадкодавця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</a:pP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знищення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складеного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ним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заповіту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</a:pP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навмисна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перешкода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скласти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заповіт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</a:pP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-,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безпідставне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пред'явлення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вимоги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недійсність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заповіту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</a:pP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захисту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своїх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спадкових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прав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спадкоємець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мав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різні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засоби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серед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яких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загальний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позов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спадщину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hereditas</a:t>
            </a: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petitio</a:t>
            </a: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actio</a:t>
            </a: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 rem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), за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яким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можна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було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повернути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собі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будь-яке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спадкове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майно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адкоємець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пред'являючи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по­зов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повинен довести,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спадкодавець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справді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помер,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він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є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спадкоємцем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за законом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заповітом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він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прийняв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спадщину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</a:pP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8197273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lnSpc>
                <a:spcPct val="107000"/>
              </a:lnSpc>
            </a:pP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права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спадкоємця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порушувалися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тим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визнавалися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-не-будь права,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входили до складу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спадщини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тим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визнавалася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дана особа такою,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має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право на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спадщину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то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спадкоємцеві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надавався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цивіль­ний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позов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повернення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спадщини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hereditas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petitio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Цей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позов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своїми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умовами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наслідками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аналогічний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віндикаційному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позову. За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цим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позовом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володілець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спадщини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повинен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був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повернути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позивачу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своє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збагачення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ра­хунок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спадщини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на час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пред'явлення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позову.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Недоброчесний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володілець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спадщиною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ніс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відповідальність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за все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одержане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спадщини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зі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всіма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плода­ми і приростами і за все те,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міг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одержати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але не одержав через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недбайливість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за весь час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володіння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Преторський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спадкоємець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свого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захисту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одержував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преторський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інтер­дикт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виникнення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володіння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за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допомогою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якого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міг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одержати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володіння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речами,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належать до складу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спадщини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14573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>
              <a:lnSpc>
                <a:spcPct val="107000"/>
              </a:lnSpc>
            </a:pP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Становище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змінюється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виникненням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патріархальної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сім'ї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Тепер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індивід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оточений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особами, з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якими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він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пов'язаний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єдиним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походженням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споріднен­ням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більш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близькі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йому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ніж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інші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члени 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</a:pP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суспільства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і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майно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 той час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набуває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характеру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сімейної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власності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За таких умов недопустимою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була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без­господарність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сімейного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майна.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Ще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життя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домовладики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воно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належало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усім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представникам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сім'ї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Під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впливом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цих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факторів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безгосподарність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спадкового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майна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замінюється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переходом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найближчих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родичів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</a:pPr>
            <a:r>
              <a:rPr lang="ru-RU" dirty="0" err="1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Проте</a:t>
            </a:r>
            <a:r>
              <a:rPr lang="ru-RU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історичні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факти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свідчать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такий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перехід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майна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ще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поширю­вався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зобов'язання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і особливо борги.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Розвиток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економічного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життя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вимагав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щоб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відповідальність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за борги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слідом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майном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переходила на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спадкоємців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</a:pP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Римське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право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зробило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цей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останній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крок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Уже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старе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римське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право (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jus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civile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розрізняє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дві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форми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спадкового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наступництва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універсальне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сінгулярне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У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випадку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універсального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наступництва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спадкоємців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переходили права і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обо­в'язки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спадкодавця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а за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сінгулярного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 переходили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лише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права (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зрідка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окремі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обов'язки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</a:pP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1696486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/>
              <a:t>Легати</a:t>
            </a:r>
            <a:r>
              <a:rPr lang="ru-RU" b="1" dirty="0"/>
              <a:t> і </a:t>
            </a:r>
            <a:r>
              <a:rPr lang="ru-RU" b="1" dirty="0" err="1"/>
              <a:t>фідеїкоміси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Спадкодавець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у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заповіті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не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тільки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призначав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спадкоємців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, але й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міг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зроби­ти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інші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розпорядження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на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випадок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смерті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зокрема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розпорядження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про передачу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спадкоємцем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певної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суми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або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певних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речей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тій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чи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іншій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особі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.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Це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є так званий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відпис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Він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не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робив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цю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третю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особу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спадкоємцем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у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справжньому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розумінні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: вона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була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не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універсальним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, а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сингулярним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наступником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спадкодавця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і тому не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відповідала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за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його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борги. Разом з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тим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відпис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визнавався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дійсним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лише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тоді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, коли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були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повернуті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усі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борги.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ru-RU" dirty="0" err="1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Першою</a:t>
            </a:r>
            <a:r>
              <a:rPr lang="ru-RU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історичною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формою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відписів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відомої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ще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цивільному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праву, яка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виникла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, очевидно, разом з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заповітом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були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легати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. 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За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цивільним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правом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ле­гати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не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відділялися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від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заповіту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і могли бути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зроблені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тільки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у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заповіті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2900006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З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а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своєю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формою і за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своїми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діями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усі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легати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цивільного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права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поділялися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на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чотири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види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1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.      Legatum per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vindicationem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-</a:t>
            </a: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легат</a:t>
            </a: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віндикаційний</a:t>
            </a: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.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З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вичайно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цей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легат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вста­новлювався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за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допомогою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слів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і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містив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розпорядження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про передачу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певної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речі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або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сервітуту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. Особа-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легатарій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одержувала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річ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під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час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прийняття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спад­коємцем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спадщини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або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право на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сервітут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і могла у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випадку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затримки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пред'явити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тут же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віндикаційний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позов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від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чого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сам легат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дістав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свою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назву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2.     Legatum per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domnationem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- </a:t>
            </a:r>
            <a:r>
              <a:rPr lang="en-US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легат</a:t>
            </a: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дамнаційний</a:t>
            </a: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За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цим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легатом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легата-рію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надавалося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тільки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право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вимагати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від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спадкоємця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виконання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волі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спадкодавця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(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наприклад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купити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якусь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цінну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річ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за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певну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суму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і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передати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іншо­му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). 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Для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захисту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свого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права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легатарій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мав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тільки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особистий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позов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до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спадкоємця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2046550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3.     Legatum per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praeceprionem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- </a:t>
            </a:r>
            <a:r>
              <a:rPr lang="en-US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легат</a:t>
            </a: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престаційний</a:t>
            </a: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. 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Самими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римськими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юристами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цей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легат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трактувався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по-різному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Сабініанці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вважали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що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за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цим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легатом одному з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декількох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спадкоємців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давалася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певна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річ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додатково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до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спад­кової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частки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Прокульянці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навпаки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вважали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що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цей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легат є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лише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різновидом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першого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легату,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тобто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legatum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per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vindicationem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оскільки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він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дозволяв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роби­ти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відписи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і на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користь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третіх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осіб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4.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     Legatum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sinendi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modo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- 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легат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неперешкоджаючий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. З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а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цим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легатом спад-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коємець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зобов'язувався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тільки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дозволити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(не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перешкоджати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)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легатарію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взяти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відписану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йому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річ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Цей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легат є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певним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різновидом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другого легату.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8155349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Слід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зазначити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що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легати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, як і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заповіти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підлягали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суворому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формалізму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Найменша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помилка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у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виборі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належної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форми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легату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призводила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до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його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не­дійсності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. 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ru-RU" b="1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Тому 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в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імператорський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період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поряд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з легатами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виникає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і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розвивається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інша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форма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відписів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-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фідеїкоміси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Зародком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цієї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форми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відписів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стали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різноманітні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неформальні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словесні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або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письмові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прохання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особи, яка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помирає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, до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спадкоємця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передати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щось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іншій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особі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Таке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прохання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з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юридич­ного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погляду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для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спадкоємця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було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зовсім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не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обов'язковим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, а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лише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справою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його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совісті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(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fidei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-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звідси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fideicomisum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).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Однак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уже з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часів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Августа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імператори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стали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доручати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магістратам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, а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зго­дом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і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фідеїскомісним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преторам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стежити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за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тим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щоб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такі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фідєїкоміси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були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виконані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7072915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На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відміну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від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легатів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фідеїкоміс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міг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бути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покладений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не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тільки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на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спад­коємця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за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заповітом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, але й за законом.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Фідеїкоміс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міг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бути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зроблений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до і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після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заповіту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у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вигляді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доповнення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до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нього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Спочатку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не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вимагалося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для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його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виконання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будь-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яких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формальностей. Але, як правило,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фідєїкоміси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складалися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у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письмовій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формі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на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ім'я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спадкоємця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Якщо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за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допомогою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легату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можна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було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відписувати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лише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частину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спад­кового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майна, то з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появою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фідеїкомісів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стало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можливим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відписувати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всю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спадщину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. У такому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випадку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постає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універсальний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фідеїкоміс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6585179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Фідеїкоміарій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мав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зобов'язальне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право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вимагати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від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спадкоємця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видачі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спадщини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хоч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останній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залишався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спадквємцем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, і,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отже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ніс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відповідальність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за борги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спадкодавця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Зрозуміло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що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за таких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обставин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чекати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прийняття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спад­коємцем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такої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спадщини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було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важко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, а тому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розпорядження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спадкодавця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часто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залишалися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невиконаними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. Ось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чому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за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постановою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сенату (56 р.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н.е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.)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спад­коємець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не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відповідав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за борги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спадкодавця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якщо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він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переуступив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спадщину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фідеїкомісарію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. У такому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випадку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обов'язок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сплатити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борги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спадкодавця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при­падав на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останнього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Внаслідок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цього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фідеїкомісарій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ставав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універсальним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наступником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3582278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Проте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за таких умов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фідеїкомісарій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залежав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від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спадкоємця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оскільки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він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міг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зруйнувати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все право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фідеїкомісарія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-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варто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тільки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спадкоємцю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відмови­тися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від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прийняття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спадщини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і разом з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падінням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заповіту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відпадає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і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фідеїкоміс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. У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зв'язку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з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цим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з'являється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друга постанова сенату (69 - 79 р.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н.е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.), яка,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прагну­чи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створити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для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фідуціарія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(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спадкоємця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)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інтерес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для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прийняття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спадщини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, переносить на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всі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фідєїкоміси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правило, за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яким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спадкоємець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котрий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добро­вільно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приймає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спадщину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дістає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право на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утримання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1/4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частини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спадщини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Якщо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цей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інтерес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виявиться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недостатньо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сильним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, то, на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прохання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фідеїкомі­сарія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фідуціарій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(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спадкоємець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)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може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бути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змушений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до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прийняття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спадщини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у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встановленому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порядку, і при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цьому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він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позбавляється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права на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фальцидієву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четвертину.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8776795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Отже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усі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ці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складні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правила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були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скасовані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Юстиніаном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. Були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збережені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деякі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положення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попередніх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постанов сенату,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зокрема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про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фальцидієву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чет­вертину і про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вимушене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прийняття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спадщини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фудиціарієм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і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передачі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її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фідеїкомісарію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Отож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, у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праві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Юстиніана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була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збережена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універсальна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форма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фідеїкомісу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усі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інші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фідєїкоміси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які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встановлювали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не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універсальне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, а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сингу­лярне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наступництво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повністю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зрівнялись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з легатами.</a:t>
            </a:r>
            <a:endParaRPr lang="en-US" sz="240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6366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7000"/>
              </a:lnSpc>
            </a:pP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Зародившись на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ґрунті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сімейного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і родового ладу,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спадкування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на перших порах мало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природний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характер.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Спадкоємцями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були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природні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обов'язко­во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ті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особи,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стояли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ближче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померлого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 порядку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патріархальної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родинності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померлий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мав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дітей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то вони вступали у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володіння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майном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дітей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було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то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спадщина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переходила до тих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осіб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з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якими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померлий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раніше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становив одну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сім'ю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Отже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порядок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закликання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спадку­вання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визначався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самим порядком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родинної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спорідненості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Саме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цьому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полягав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природний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закон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спадкування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і в такому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розумінні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можна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вважати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стародавні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часи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спадкування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встановлювалось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тільки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за законом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07424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lnSpc>
                <a:spcPct val="107000"/>
              </a:lnSpc>
            </a:pP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Поступово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значення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індивіда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зростає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сімейний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характер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власності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послаб­люється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права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домовладики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щодо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розпорядження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майном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посилюються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За правом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розпоряджатися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майном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життя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виникає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право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домовладики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розпо­ряджатися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майном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випадок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смерті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Розвивається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отже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свобода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заповітів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</a:pP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Уже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Закони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XII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таблиць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визначають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заповіт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testamentum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як акт,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який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усував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порядок законного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спадкування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Таким чином,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поряд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спадкуванням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за законом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виникає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інший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вид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спадкування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 за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заповітом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</a:pPr>
            <a:r>
              <a:rPr lang="ru-RU" b="1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цьому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характерною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рисою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римського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права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було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їіравило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спадку­вання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за законом не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сумісне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спадкуванням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заповітом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наприклад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спадкодавець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призначив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спадкоємця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тільки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на половину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своєї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спадщини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то і друга половина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також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переходить до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нього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а не до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спадкоємця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за законом.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13072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7000"/>
              </a:lnSpc>
            </a:pP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Свобода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заповітів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Римі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привела до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безслідного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зникнення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сімейної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влас­ності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Старе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римське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цивільне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право, яке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надало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домовладиці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право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передавати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своє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майно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будь-кому,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наклало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нього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разом з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тим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певні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обмеження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ко­ристь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підвладних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членів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сім'ї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Невиконання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передбачених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законом умов могло привести до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визнання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недійсності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заповіту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спадкування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за законом. В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основі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цих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обмежень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лежала думка про право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близьких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спадкодавця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осіб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необхідну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участь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спадкуванні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5869544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73</TotalTime>
  <Words>5208</Words>
  <Application>Microsoft Office PowerPoint</Application>
  <PresentationFormat>Широкоэкранный</PresentationFormat>
  <Paragraphs>185</Paragraphs>
  <Slides>67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67</vt:i4>
      </vt:variant>
    </vt:vector>
  </HeadingPairs>
  <TitlesOfParts>
    <vt:vector size="73" baseType="lpstr">
      <vt:lpstr>Arial</vt:lpstr>
      <vt:lpstr>Calibri</vt:lpstr>
      <vt:lpstr>Times New Roman</vt:lpstr>
      <vt:lpstr>Trebuchet MS</vt:lpstr>
      <vt:lpstr>Wingdings 3</vt:lpstr>
      <vt:lpstr>Аспект</vt:lpstr>
      <vt:lpstr>Спадкування  у  римському приватному праві</vt:lpstr>
      <vt:lpstr>1. Основні поняття спадкового права </vt:lpstr>
      <vt:lpstr>Презентация PowerPoint</vt:lpstr>
      <vt:lpstr>Презентация PowerPoint</vt:lpstr>
      <vt:lpstr>. Історія виникнення і розвитку спадкового права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Спадкування за заповітом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Спадкування за законом</vt:lpstr>
      <vt:lpstr>Презентация PowerPoint</vt:lpstr>
      <vt:lpstr>Презентация PowerPoint</vt:lpstr>
      <vt:lpstr>Презентация PowerPoint</vt:lpstr>
      <vt:lpstr>Презентация PowerPoint</vt:lpstr>
      <vt:lpstr>Необхідне спадкування (обов'язкова частка)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Прийняття спадщини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Легати і фідеїкоміси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Спадкування за законом  римському приватному праві</dc:title>
  <dc:creator>ASUS</dc:creator>
  <cp:lastModifiedBy>ASUS</cp:lastModifiedBy>
  <cp:revision>8</cp:revision>
  <dcterms:created xsi:type="dcterms:W3CDTF">2024-04-09T06:17:21Z</dcterms:created>
  <dcterms:modified xsi:type="dcterms:W3CDTF">2025-02-04T16:45:16Z</dcterms:modified>
</cp:coreProperties>
</file>