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89" d="100"/>
          <a:sy n="89" d="100"/>
        </p:scale>
        <p:origin x="466"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uk-UA" smtClean="0"/>
              <a:t>Зразок заголовка</a:t>
            </a:r>
            <a:endParaRPr lang="uk-UA"/>
          </a:p>
        </p:txBody>
      </p:sp>
      <p:sp>
        <p:nvSpPr>
          <p:cNvPr id="3" name="Пі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smtClean="0"/>
              <a:t>Зразок підзаголовка</a:t>
            </a:r>
            <a:endParaRPr lang="uk-UA"/>
          </a:p>
        </p:txBody>
      </p:sp>
      <p:sp>
        <p:nvSpPr>
          <p:cNvPr id="4" name="Місце для дати 3"/>
          <p:cNvSpPr>
            <a:spLocks noGrp="1"/>
          </p:cNvSpPr>
          <p:nvPr>
            <p:ph type="dt" sz="half" idx="10"/>
          </p:nvPr>
        </p:nvSpPr>
        <p:spPr/>
        <p:txBody>
          <a:bodyPr/>
          <a:lstStyle/>
          <a:p>
            <a:fld id="{98BB1A39-7430-4772-9483-CC47E56A2E2D}" type="datetimeFigureOut">
              <a:rPr lang="uk-UA" smtClean="0"/>
              <a:t>02.02.2026</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84FAA28E-2EBA-474F-8F79-F0EDD279B0C9}" type="slidenum">
              <a:rPr lang="uk-UA" smtClean="0"/>
              <a:t>‹№›</a:t>
            </a:fld>
            <a:endParaRPr lang="uk-UA"/>
          </a:p>
        </p:txBody>
      </p:sp>
    </p:spTree>
    <p:extLst>
      <p:ext uri="{BB962C8B-B14F-4D97-AF65-F5344CB8AC3E}">
        <p14:creationId xmlns:p14="http://schemas.microsoft.com/office/powerpoint/2010/main" val="6470445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вертикального тексту 2"/>
          <p:cNvSpPr>
            <a:spLocks noGrp="1"/>
          </p:cNvSpPr>
          <p:nvPr>
            <p:ph type="body" orient="vert" idx="1"/>
          </p:nvPr>
        </p:nvSpPr>
        <p:spPr/>
        <p:txBody>
          <a:bodyPr vert="eaVert"/>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10"/>
          </p:nvPr>
        </p:nvSpPr>
        <p:spPr/>
        <p:txBody>
          <a:bodyPr/>
          <a:lstStyle/>
          <a:p>
            <a:fld id="{98BB1A39-7430-4772-9483-CC47E56A2E2D}" type="datetimeFigureOut">
              <a:rPr lang="uk-UA" smtClean="0"/>
              <a:t>02.02.2026</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84FAA28E-2EBA-474F-8F79-F0EDD279B0C9}" type="slidenum">
              <a:rPr lang="uk-UA" smtClean="0"/>
              <a:t>‹№›</a:t>
            </a:fld>
            <a:endParaRPr lang="uk-UA"/>
          </a:p>
        </p:txBody>
      </p:sp>
    </p:spTree>
    <p:extLst>
      <p:ext uri="{BB962C8B-B14F-4D97-AF65-F5344CB8AC3E}">
        <p14:creationId xmlns:p14="http://schemas.microsoft.com/office/powerpoint/2010/main" val="29741070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8724900" y="365125"/>
            <a:ext cx="2628900" cy="5811838"/>
          </a:xfrm>
        </p:spPr>
        <p:txBody>
          <a:bodyPr vert="eaVert"/>
          <a:lstStyle/>
          <a:p>
            <a:r>
              <a:rPr lang="uk-UA" smtClean="0"/>
              <a:t>Зразок заголовка</a:t>
            </a:r>
            <a:endParaRPr lang="uk-UA"/>
          </a:p>
        </p:txBody>
      </p:sp>
      <p:sp>
        <p:nvSpPr>
          <p:cNvPr id="3" name="Місце для вертикального тексту 2"/>
          <p:cNvSpPr>
            <a:spLocks noGrp="1"/>
          </p:cNvSpPr>
          <p:nvPr>
            <p:ph type="body" orient="vert" idx="1"/>
          </p:nvPr>
        </p:nvSpPr>
        <p:spPr>
          <a:xfrm>
            <a:off x="838200" y="365125"/>
            <a:ext cx="7734300" cy="5811838"/>
          </a:xfrm>
        </p:spPr>
        <p:txBody>
          <a:bodyPr vert="eaVert"/>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10"/>
          </p:nvPr>
        </p:nvSpPr>
        <p:spPr/>
        <p:txBody>
          <a:bodyPr/>
          <a:lstStyle/>
          <a:p>
            <a:fld id="{98BB1A39-7430-4772-9483-CC47E56A2E2D}" type="datetimeFigureOut">
              <a:rPr lang="uk-UA" smtClean="0"/>
              <a:t>02.02.2026</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84FAA28E-2EBA-474F-8F79-F0EDD279B0C9}" type="slidenum">
              <a:rPr lang="uk-UA" smtClean="0"/>
              <a:t>‹№›</a:t>
            </a:fld>
            <a:endParaRPr lang="uk-UA"/>
          </a:p>
        </p:txBody>
      </p:sp>
    </p:spTree>
    <p:extLst>
      <p:ext uri="{BB962C8B-B14F-4D97-AF65-F5344CB8AC3E}">
        <p14:creationId xmlns:p14="http://schemas.microsoft.com/office/powerpoint/2010/main" val="1738765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вмісту 2"/>
          <p:cNvSpPr>
            <a:spLocks noGrp="1"/>
          </p:cNvSpPr>
          <p:nvPr>
            <p:ph idx="1"/>
          </p:nvPr>
        </p:nvSpPr>
        <p:spPr/>
        <p:txBody>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10"/>
          </p:nvPr>
        </p:nvSpPr>
        <p:spPr/>
        <p:txBody>
          <a:bodyPr/>
          <a:lstStyle/>
          <a:p>
            <a:fld id="{98BB1A39-7430-4772-9483-CC47E56A2E2D}" type="datetimeFigureOut">
              <a:rPr lang="uk-UA" smtClean="0"/>
              <a:t>02.02.2026</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84FAA28E-2EBA-474F-8F79-F0EDD279B0C9}" type="slidenum">
              <a:rPr lang="uk-UA" smtClean="0"/>
              <a:t>‹№›</a:t>
            </a:fld>
            <a:endParaRPr lang="uk-UA"/>
          </a:p>
        </p:txBody>
      </p:sp>
    </p:spTree>
    <p:extLst>
      <p:ext uri="{BB962C8B-B14F-4D97-AF65-F5344CB8AC3E}">
        <p14:creationId xmlns:p14="http://schemas.microsoft.com/office/powerpoint/2010/main" val="40391208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uk-UA" smtClean="0"/>
              <a:t>Зразок заголовка</a:t>
            </a:r>
            <a:endParaRPr lang="uk-UA"/>
          </a:p>
        </p:txBody>
      </p:sp>
      <p:sp>
        <p:nvSpPr>
          <p:cNvPr id="3" name="Місце для тексту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smtClean="0"/>
              <a:t>Зразок тексту</a:t>
            </a:r>
          </a:p>
        </p:txBody>
      </p:sp>
      <p:sp>
        <p:nvSpPr>
          <p:cNvPr id="4" name="Місце для дати 3"/>
          <p:cNvSpPr>
            <a:spLocks noGrp="1"/>
          </p:cNvSpPr>
          <p:nvPr>
            <p:ph type="dt" sz="half" idx="10"/>
          </p:nvPr>
        </p:nvSpPr>
        <p:spPr/>
        <p:txBody>
          <a:bodyPr/>
          <a:lstStyle/>
          <a:p>
            <a:fld id="{98BB1A39-7430-4772-9483-CC47E56A2E2D}" type="datetimeFigureOut">
              <a:rPr lang="uk-UA" smtClean="0"/>
              <a:t>02.02.2026</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84FAA28E-2EBA-474F-8F79-F0EDD279B0C9}" type="slidenum">
              <a:rPr lang="uk-UA" smtClean="0"/>
              <a:t>‹№›</a:t>
            </a:fld>
            <a:endParaRPr lang="uk-UA"/>
          </a:p>
        </p:txBody>
      </p:sp>
    </p:spTree>
    <p:extLst>
      <p:ext uri="{BB962C8B-B14F-4D97-AF65-F5344CB8AC3E}">
        <p14:creationId xmlns:p14="http://schemas.microsoft.com/office/powerpoint/2010/main" val="26170280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вмісту 2"/>
          <p:cNvSpPr>
            <a:spLocks noGrp="1"/>
          </p:cNvSpPr>
          <p:nvPr>
            <p:ph sz="half" idx="1"/>
          </p:nvPr>
        </p:nvSpPr>
        <p:spPr>
          <a:xfrm>
            <a:off x="838200" y="1825625"/>
            <a:ext cx="5181600" cy="4351338"/>
          </a:xfrm>
        </p:spPr>
        <p:txBody>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вмісту 3"/>
          <p:cNvSpPr>
            <a:spLocks noGrp="1"/>
          </p:cNvSpPr>
          <p:nvPr>
            <p:ph sz="half" idx="2"/>
          </p:nvPr>
        </p:nvSpPr>
        <p:spPr>
          <a:xfrm>
            <a:off x="6172200" y="1825625"/>
            <a:ext cx="5181600" cy="4351338"/>
          </a:xfrm>
        </p:spPr>
        <p:txBody>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5" name="Місце для дати 4"/>
          <p:cNvSpPr>
            <a:spLocks noGrp="1"/>
          </p:cNvSpPr>
          <p:nvPr>
            <p:ph type="dt" sz="half" idx="10"/>
          </p:nvPr>
        </p:nvSpPr>
        <p:spPr/>
        <p:txBody>
          <a:bodyPr/>
          <a:lstStyle/>
          <a:p>
            <a:fld id="{98BB1A39-7430-4772-9483-CC47E56A2E2D}" type="datetimeFigureOut">
              <a:rPr lang="uk-UA" smtClean="0"/>
              <a:t>02.02.2026</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p:txBody>
          <a:bodyPr/>
          <a:lstStyle/>
          <a:p>
            <a:fld id="{84FAA28E-2EBA-474F-8F79-F0EDD279B0C9}" type="slidenum">
              <a:rPr lang="uk-UA" smtClean="0"/>
              <a:t>‹№›</a:t>
            </a:fld>
            <a:endParaRPr lang="uk-UA"/>
          </a:p>
        </p:txBody>
      </p:sp>
    </p:spTree>
    <p:extLst>
      <p:ext uri="{BB962C8B-B14F-4D97-AF65-F5344CB8AC3E}">
        <p14:creationId xmlns:p14="http://schemas.microsoft.com/office/powerpoint/2010/main" val="8216784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uk-UA" smtClean="0"/>
              <a:t>Зразок заголовка</a:t>
            </a:r>
            <a:endParaRPr lang="uk-UA"/>
          </a:p>
        </p:txBody>
      </p:sp>
      <p:sp>
        <p:nvSpPr>
          <p:cNvPr id="3" name="Місце для тексту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Зразок тексту</a:t>
            </a:r>
          </a:p>
        </p:txBody>
      </p:sp>
      <p:sp>
        <p:nvSpPr>
          <p:cNvPr id="4" name="Місце для вмісту 3"/>
          <p:cNvSpPr>
            <a:spLocks noGrp="1"/>
          </p:cNvSpPr>
          <p:nvPr>
            <p:ph sz="half" idx="2"/>
          </p:nvPr>
        </p:nvSpPr>
        <p:spPr>
          <a:xfrm>
            <a:off x="839788" y="2505075"/>
            <a:ext cx="5157787" cy="3684588"/>
          </a:xfrm>
        </p:spPr>
        <p:txBody>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5" name="Місце для тексту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Зразок тексту</a:t>
            </a:r>
          </a:p>
        </p:txBody>
      </p:sp>
      <p:sp>
        <p:nvSpPr>
          <p:cNvPr id="6" name="Місце для вмісту 5"/>
          <p:cNvSpPr>
            <a:spLocks noGrp="1"/>
          </p:cNvSpPr>
          <p:nvPr>
            <p:ph sz="quarter" idx="4"/>
          </p:nvPr>
        </p:nvSpPr>
        <p:spPr>
          <a:xfrm>
            <a:off x="6172200" y="2505075"/>
            <a:ext cx="5183188" cy="3684588"/>
          </a:xfrm>
        </p:spPr>
        <p:txBody>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7" name="Місце для дати 6"/>
          <p:cNvSpPr>
            <a:spLocks noGrp="1"/>
          </p:cNvSpPr>
          <p:nvPr>
            <p:ph type="dt" sz="half" idx="10"/>
          </p:nvPr>
        </p:nvSpPr>
        <p:spPr/>
        <p:txBody>
          <a:bodyPr/>
          <a:lstStyle/>
          <a:p>
            <a:fld id="{98BB1A39-7430-4772-9483-CC47E56A2E2D}" type="datetimeFigureOut">
              <a:rPr lang="uk-UA" smtClean="0"/>
              <a:t>02.02.2026</a:t>
            </a:fld>
            <a:endParaRPr lang="uk-UA"/>
          </a:p>
        </p:txBody>
      </p:sp>
      <p:sp>
        <p:nvSpPr>
          <p:cNvPr id="8" name="Місце для нижнього колонтитула 7"/>
          <p:cNvSpPr>
            <a:spLocks noGrp="1"/>
          </p:cNvSpPr>
          <p:nvPr>
            <p:ph type="ftr" sz="quarter" idx="11"/>
          </p:nvPr>
        </p:nvSpPr>
        <p:spPr/>
        <p:txBody>
          <a:bodyPr/>
          <a:lstStyle/>
          <a:p>
            <a:endParaRPr lang="uk-UA"/>
          </a:p>
        </p:txBody>
      </p:sp>
      <p:sp>
        <p:nvSpPr>
          <p:cNvPr id="9" name="Місце для номера слайда 8"/>
          <p:cNvSpPr>
            <a:spLocks noGrp="1"/>
          </p:cNvSpPr>
          <p:nvPr>
            <p:ph type="sldNum" sz="quarter" idx="12"/>
          </p:nvPr>
        </p:nvSpPr>
        <p:spPr/>
        <p:txBody>
          <a:bodyPr/>
          <a:lstStyle/>
          <a:p>
            <a:fld id="{84FAA28E-2EBA-474F-8F79-F0EDD279B0C9}" type="slidenum">
              <a:rPr lang="uk-UA" smtClean="0"/>
              <a:t>‹№›</a:t>
            </a:fld>
            <a:endParaRPr lang="uk-UA"/>
          </a:p>
        </p:txBody>
      </p:sp>
    </p:spTree>
    <p:extLst>
      <p:ext uri="{BB962C8B-B14F-4D97-AF65-F5344CB8AC3E}">
        <p14:creationId xmlns:p14="http://schemas.microsoft.com/office/powerpoint/2010/main" val="674758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дати 2"/>
          <p:cNvSpPr>
            <a:spLocks noGrp="1"/>
          </p:cNvSpPr>
          <p:nvPr>
            <p:ph type="dt" sz="half" idx="10"/>
          </p:nvPr>
        </p:nvSpPr>
        <p:spPr/>
        <p:txBody>
          <a:bodyPr/>
          <a:lstStyle/>
          <a:p>
            <a:fld id="{98BB1A39-7430-4772-9483-CC47E56A2E2D}" type="datetimeFigureOut">
              <a:rPr lang="uk-UA" smtClean="0"/>
              <a:t>02.02.2026</a:t>
            </a:fld>
            <a:endParaRPr lang="uk-UA"/>
          </a:p>
        </p:txBody>
      </p:sp>
      <p:sp>
        <p:nvSpPr>
          <p:cNvPr id="4" name="Місце для нижнього колонтитула 3"/>
          <p:cNvSpPr>
            <a:spLocks noGrp="1"/>
          </p:cNvSpPr>
          <p:nvPr>
            <p:ph type="ftr" sz="quarter" idx="11"/>
          </p:nvPr>
        </p:nvSpPr>
        <p:spPr/>
        <p:txBody>
          <a:bodyPr/>
          <a:lstStyle/>
          <a:p>
            <a:endParaRPr lang="uk-UA"/>
          </a:p>
        </p:txBody>
      </p:sp>
      <p:sp>
        <p:nvSpPr>
          <p:cNvPr id="5" name="Місце для номера слайда 4"/>
          <p:cNvSpPr>
            <a:spLocks noGrp="1"/>
          </p:cNvSpPr>
          <p:nvPr>
            <p:ph type="sldNum" sz="quarter" idx="12"/>
          </p:nvPr>
        </p:nvSpPr>
        <p:spPr/>
        <p:txBody>
          <a:bodyPr/>
          <a:lstStyle/>
          <a:p>
            <a:fld id="{84FAA28E-2EBA-474F-8F79-F0EDD279B0C9}" type="slidenum">
              <a:rPr lang="uk-UA" smtClean="0"/>
              <a:t>‹№›</a:t>
            </a:fld>
            <a:endParaRPr lang="uk-UA"/>
          </a:p>
        </p:txBody>
      </p:sp>
    </p:spTree>
    <p:extLst>
      <p:ext uri="{BB962C8B-B14F-4D97-AF65-F5344CB8AC3E}">
        <p14:creationId xmlns:p14="http://schemas.microsoft.com/office/powerpoint/2010/main" val="33539728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p:cNvSpPr>
            <a:spLocks noGrp="1"/>
          </p:cNvSpPr>
          <p:nvPr>
            <p:ph type="dt" sz="half" idx="10"/>
          </p:nvPr>
        </p:nvSpPr>
        <p:spPr/>
        <p:txBody>
          <a:bodyPr/>
          <a:lstStyle/>
          <a:p>
            <a:fld id="{98BB1A39-7430-4772-9483-CC47E56A2E2D}" type="datetimeFigureOut">
              <a:rPr lang="uk-UA" smtClean="0"/>
              <a:t>02.02.2026</a:t>
            </a:fld>
            <a:endParaRPr lang="uk-UA"/>
          </a:p>
        </p:txBody>
      </p:sp>
      <p:sp>
        <p:nvSpPr>
          <p:cNvPr id="3" name="Місце для нижнього колонтитула 2"/>
          <p:cNvSpPr>
            <a:spLocks noGrp="1"/>
          </p:cNvSpPr>
          <p:nvPr>
            <p:ph type="ftr" sz="quarter" idx="11"/>
          </p:nvPr>
        </p:nvSpPr>
        <p:spPr/>
        <p:txBody>
          <a:bodyPr/>
          <a:lstStyle/>
          <a:p>
            <a:endParaRPr lang="uk-UA"/>
          </a:p>
        </p:txBody>
      </p:sp>
      <p:sp>
        <p:nvSpPr>
          <p:cNvPr id="4" name="Місце для номера слайда 3"/>
          <p:cNvSpPr>
            <a:spLocks noGrp="1"/>
          </p:cNvSpPr>
          <p:nvPr>
            <p:ph type="sldNum" sz="quarter" idx="12"/>
          </p:nvPr>
        </p:nvSpPr>
        <p:spPr/>
        <p:txBody>
          <a:bodyPr/>
          <a:lstStyle/>
          <a:p>
            <a:fld id="{84FAA28E-2EBA-474F-8F79-F0EDD279B0C9}" type="slidenum">
              <a:rPr lang="uk-UA" smtClean="0"/>
              <a:t>‹№›</a:t>
            </a:fld>
            <a:endParaRPr lang="uk-UA"/>
          </a:p>
        </p:txBody>
      </p:sp>
    </p:spTree>
    <p:extLst>
      <p:ext uri="{BB962C8B-B14F-4D97-AF65-F5344CB8AC3E}">
        <p14:creationId xmlns:p14="http://schemas.microsoft.com/office/powerpoint/2010/main" val="28718996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smtClean="0"/>
              <a:t>Зразок заголовка</a:t>
            </a:r>
            <a:endParaRPr lang="uk-UA"/>
          </a:p>
        </p:txBody>
      </p:sp>
      <p:sp>
        <p:nvSpPr>
          <p:cNvPr id="3" name="Місце для вмісту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smtClean="0"/>
              <a:t>Зразок тексту</a:t>
            </a:r>
          </a:p>
        </p:txBody>
      </p:sp>
      <p:sp>
        <p:nvSpPr>
          <p:cNvPr id="5" name="Місце для дати 4"/>
          <p:cNvSpPr>
            <a:spLocks noGrp="1"/>
          </p:cNvSpPr>
          <p:nvPr>
            <p:ph type="dt" sz="half" idx="10"/>
          </p:nvPr>
        </p:nvSpPr>
        <p:spPr/>
        <p:txBody>
          <a:bodyPr/>
          <a:lstStyle/>
          <a:p>
            <a:fld id="{98BB1A39-7430-4772-9483-CC47E56A2E2D}" type="datetimeFigureOut">
              <a:rPr lang="uk-UA" smtClean="0"/>
              <a:t>02.02.2026</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p:txBody>
          <a:bodyPr/>
          <a:lstStyle/>
          <a:p>
            <a:fld id="{84FAA28E-2EBA-474F-8F79-F0EDD279B0C9}" type="slidenum">
              <a:rPr lang="uk-UA" smtClean="0"/>
              <a:t>‹№›</a:t>
            </a:fld>
            <a:endParaRPr lang="uk-UA"/>
          </a:p>
        </p:txBody>
      </p:sp>
    </p:spTree>
    <p:extLst>
      <p:ext uri="{BB962C8B-B14F-4D97-AF65-F5344CB8AC3E}">
        <p14:creationId xmlns:p14="http://schemas.microsoft.com/office/powerpoint/2010/main" val="36535148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Зображення 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smtClean="0"/>
              <a:t>Зразок заголовка</a:t>
            </a:r>
            <a:endParaRPr lang="uk-UA"/>
          </a:p>
        </p:txBody>
      </p:sp>
      <p:sp>
        <p:nvSpPr>
          <p:cNvPr id="3" name="Місце для зображення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smtClean="0"/>
              <a:t>Зразок тексту</a:t>
            </a:r>
          </a:p>
        </p:txBody>
      </p:sp>
      <p:sp>
        <p:nvSpPr>
          <p:cNvPr id="5" name="Місце для дати 4"/>
          <p:cNvSpPr>
            <a:spLocks noGrp="1"/>
          </p:cNvSpPr>
          <p:nvPr>
            <p:ph type="dt" sz="half" idx="10"/>
          </p:nvPr>
        </p:nvSpPr>
        <p:spPr/>
        <p:txBody>
          <a:bodyPr/>
          <a:lstStyle/>
          <a:p>
            <a:fld id="{98BB1A39-7430-4772-9483-CC47E56A2E2D}" type="datetimeFigureOut">
              <a:rPr lang="uk-UA" smtClean="0"/>
              <a:t>02.02.2026</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p:txBody>
          <a:bodyPr/>
          <a:lstStyle/>
          <a:p>
            <a:fld id="{84FAA28E-2EBA-474F-8F79-F0EDD279B0C9}" type="slidenum">
              <a:rPr lang="uk-UA" smtClean="0"/>
              <a:t>‹№›</a:t>
            </a:fld>
            <a:endParaRPr lang="uk-UA"/>
          </a:p>
        </p:txBody>
      </p:sp>
    </p:spTree>
    <p:extLst>
      <p:ext uri="{BB962C8B-B14F-4D97-AF65-F5344CB8AC3E}">
        <p14:creationId xmlns:p14="http://schemas.microsoft.com/office/powerpoint/2010/main" val="25668784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заголовка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uk-UA" smtClean="0"/>
              <a:t>Зразок заголовка</a:t>
            </a:r>
            <a:endParaRPr lang="uk-UA"/>
          </a:p>
        </p:txBody>
      </p:sp>
      <p:sp>
        <p:nvSpPr>
          <p:cNvPr id="3" name="Місце для тексту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BB1A39-7430-4772-9483-CC47E56A2E2D}" type="datetimeFigureOut">
              <a:rPr lang="uk-UA" smtClean="0"/>
              <a:t>02.02.2026</a:t>
            </a:fld>
            <a:endParaRPr lang="uk-UA"/>
          </a:p>
        </p:txBody>
      </p:sp>
      <p:sp>
        <p:nvSpPr>
          <p:cNvPr id="5" name="Місце для нижнього колонтитула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Місце для номера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FAA28E-2EBA-474F-8F79-F0EDD279B0C9}" type="slidenum">
              <a:rPr lang="uk-UA" smtClean="0"/>
              <a:t>‹№›</a:t>
            </a:fld>
            <a:endParaRPr lang="uk-UA"/>
          </a:p>
        </p:txBody>
      </p:sp>
    </p:spTree>
    <p:extLst>
      <p:ext uri="{BB962C8B-B14F-4D97-AF65-F5344CB8AC3E}">
        <p14:creationId xmlns:p14="http://schemas.microsoft.com/office/powerpoint/2010/main" val="40491849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ідзаголовок 2"/>
          <p:cNvSpPr>
            <a:spLocks noGrp="1"/>
          </p:cNvSpPr>
          <p:nvPr>
            <p:ph type="subTitle" idx="1"/>
          </p:nvPr>
        </p:nvSpPr>
        <p:spPr>
          <a:xfrm>
            <a:off x="1437735" y="263616"/>
            <a:ext cx="9144000" cy="1655762"/>
          </a:xfrm>
        </p:spPr>
        <p:txBody>
          <a:bodyPr/>
          <a:lstStyle/>
          <a:p>
            <a:r>
              <a:rPr lang="ru-RU" b="1" dirty="0" smtClean="0">
                <a:latin typeface="Times New Roman" panose="02020603050405020304" pitchFamily="18" charset="0"/>
                <a:cs typeface="Times New Roman" panose="02020603050405020304" pitchFamily="18" charset="0"/>
              </a:rPr>
              <a:t>Тема 3. </a:t>
            </a:r>
            <a:r>
              <a:rPr lang="ru-RU" b="1" dirty="0" err="1" smtClean="0">
                <a:latin typeface="Times New Roman" panose="02020603050405020304" pitchFamily="18" charset="0"/>
                <a:cs typeface="Times New Roman" panose="02020603050405020304" pitchFamily="18" charset="0"/>
              </a:rPr>
              <a:t>Економічна</a:t>
            </a:r>
            <a:r>
              <a:rPr lang="ru-RU" b="1" dirty="0" smtClean="0">
                <a:latin typeface="Times New Roman" panose="02020603050405020304" pitchFamily="18" charset="0"/>
                <a:cs typeface="Times New Roman" panose="02020603050405020304" pitchFamily="18" charset="0"/>
              </a:rPr>
              <a:t> система </a:t>
            </a:r>
            <a:r>
              <a:rPr lang="ru-RU" b="1" dirty="0" err="1" smtClean="0">
                <a:latin typeface="Times New Roman" panose="02020603050405020304" pitchFamily="18" charset="0"/>
                <a:cs typeface="Times New Roman" panose="02020603050405020304" pitchFamily="18" charset="0"/>
              </a:rPr>
              <a:t>суспільства</a:t>
            </a:r>
            <a:r>
              <a:rPr lang="ru-RU" b="1" dirty="0" smtClean="0">
                <a:latin typeface="Times New Roman" panose="02020603050405020304" pitchFamily="18" charset="0"/>
                <a:cs typeface="Times New Roman" panose="02020603050405020304" pitchFamily="18" charset="0"/>
              </a:rPr>
              <a:t> та </a:t>
            </a:r>
            <a:r>
              <a:rPr lang="ru-RU" b="1" dirty="0" err="1" smtClean="0">
                <a:latin typeface="Times New Roman" panose="02020603050405020304" pitchFamily="18" charset="0"/>
                <a:cs typeface="Times New Roman" panose="02020603050405020304" pitchFamily="18" charset="0"/>
              </a:rPr>
              <a:t>товарне</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виробництво</a:t>
            </a:r>
            <a:endParaRPr lang="uk-UA"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438565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0" y="145632"/>
            <a:ext cx="12097109" cy="6186309"/>
          </a:xfrm>
          <a:prstGeom prst="rect">
            <a:avLst/>
          </a:prstGeom>
        </p:spPr>
        <p:txBody>
          <a:bodyPr wrap="square">
            <a:spAutoFit/>
          </a:bodyPr>
          <a:lstStyle/>
          <a:p>
            <a:pPr algn="ctr">
              <a:spcAft>
                <a:spcPts val="0"/>
              </a:spcAft>
            </a:pPr>
            <a:r>
              <a:rPr lang="uk-UA" b="1" dirty="0" smtClean="0">
                <a:effectLst/>
                <a:latin typeface="Times New Roman" panose="02020603050405020304" pitchFamily="18" charset="0"/>
              </a:rPr>
              <a:t>1.Економічна система суспільства, її зміст та структура</a:t>
            </a:r>
            <a:endParaRPr lang="uk-UA" sz="1100" b="1" dirty="0" smtClean="0">
              <a:effectLst/>
              <a:latin typeface="Times New Roman" panose="02020603050405020304" pitchFamily="18" charset="0"/>
            </a:endParaRPr>
          </a:p>
          <a:p>
            <a:pPr algn="just">
              <a:spcAft>
                <a:spcPts val="0"/>
              </a:spcAft>
            </a:pPr>
            <a:r>
              <a:rPr lang="uk-UA" u="sng" dirty="0" smtClean="0">
                <a:effectLst/>
                <a:latin typeface="Times New Roman" panose="02020603050405020304" pitchFamily="18" charset="0"/>
                <a:ea typeface="Times New Roman" panose="02020603050405020304" pitchFamily="18" charset="0"/>
              </a:rPr>
              <a:t>Економічна система</a:t>
            </a:r>
            <a:r>
              <a:rPr lang="uk-UA" dirty="0" smtClean="0">
                <a:effectLst/>
                <a:latin typeface="Times New Roman" panose="02020603050405020304" pitchFamily="18" charset="0"/>
                <a:ea typeface="Times New Roman" panose="02020603050405020304" pitchFamily="18" charset="0"/>
              </a:rPr>
              <a:t> – це сукупність усіх видів економічної діяльності людей у процесі їх взаємодії, спрямованої на виробництво, обмін, розподіл та споживання товарів та послуг, на регулювання економічної діяльності відповідно до мети суспільства. Основними елементами економічних систем є продуктивні сили, економічні відносини або відносини власності та господарський механізм.</a:t>
            </a:r>
            <a:endParaRPr lang="uk-UA" sz="1600" dirty="0" smtClean="0">
              <a:effectLst/>
              <a:latin typeface="Times New Roman" panose="02020603050405020304" pitchFamily="18" charset="0"/>
              <a:ea typeface="Times New Roman" panose="02020603050405020304" pitchFamily="18" charset="0"/>
            </a:endParaRPr>
          </a:p>
          <a:p>
            <a:pPr marL="228600" algn="just" hangingPunct="0">
              <a:spcAft>
                <a:spcPts val="0"/>
              </a:spcAft>
            </a:pPr>
            <a:r>
              <a:rPr lang="uk-UA" dirty="0" smtClean="0">
                <a:effectLst/>
                <a:latin typeface="Times New Roman" panose="02020603050405020304" pitchFamily="18" charset="0"/>
                <a:ea typeface="Times New Roman" panose="02020603050405020304" pitchFamily="18" charset="0"/>
              </a:rPr>
              <a:t>В цілому під економічною системою розуміють відносини між виробниками і споживачами благ та послуг.</a:t>
            </a:r>
          </a:p>
          <a:p>
            <a:pPr marL="228600" algn="just" hangingPunct="0">
              <a:spcAft>
                <a:spcPts val="0"/>
              </a:spcAft>
            </a:pPr>
            <a:r>
              <a:rPr lang="uk-UA" u="sng" dirty="0" smtClean="0">
                <a:effectLst/>
                <a:latin typeface="Times New Roman" panose="02020603050405020304" pitchFamily="18" charset="0"/>
                <a:ea typeface="Times New Roman" panose="02020603050405020304" pitchFamily="18" charset="0"/>
              </a:rPr>
              <a:t>Продуктивні сили суспільства</a:t>
            </a:r>
            <a:r>
              <a:rPr lang="uk-UA" dirty="0" smtClean="0">
                <a:effectLst/>
                <a:latin typeface="Times New Roman" panose="02020603050405020304" pitchFamily="18" charset="0"/>
                <a:ea typeface="Times New Roman" panose="02020603050405020304" pitchFamily="18" charset="0"/>
              </a:rPr>
              <a:t> – це система факторів виробництва, яка забезпечує перетворення речовин природи відповідно до потреб людей, створює матеріальні і духовні блага, і визначає зростання продуктивності суспільної праці.</a:t>
            </a:r>
          </a:p>
          <a:p>
            <a:pPr marL="228600" algn="just" hangingPunct="0">
              <a:spcAft>
                <a:spcPts val="0"/>
              </a:spcAft>
            </a:pPr>
            <a:r>
              <a:rPr lang="uk-UA" dirty="0" smtClean="0">
                <a:effectLst/>
                <a:latin typeface="Times New Roman" panose="02020603050405020304" pitchFamily="18" charset="0"/>
                <a:ea typeface="Times New Roman" panose="02020603050405020304" pitchFamily="18" charset="0"/>
              </a:rPr>
              <a:t>До продуктивних сил відносять насамперед людей, працівників та  засоби праці, предмети праці, використовувані сили природи, науку, форми і методи організації виробництва, інформацію. Наука перетворилася в окремий елемент продуктивних сил з початку розгортання НТР, тобто з середини 50-х років, а інформація з середини 70-х років ХХ століття.</a:t>
            </a:r>
          </a:p>
          <a:p>
            <a:pPr marL="228600" algn="just" hangingPunct="0">
              <a:spcAft>
                <a:spcPts val="0"/>
              </a:spcAft>
            </a:pPr>
            <a:r>
              <a:rPr lang="uk-UA" dirty="0" smtClean="0">
                <a:effectLst/>
                <a:latin typeface="Times New Roman" panose="02020603050405020304" pitchFamily="18" charset="0"/>
                <a:ea typeface="Times New Roman" panose="02020603050405020304" pitchFamily="18" charset="0"/>
              </a:rPr>
              <a:t>Головною продуктивною силою суспільства є люди – тобто працівники виробничої і невиробничої сфери.</a:t>
            </a:r>
          </a:p>
          <a:p>
            <a:pPr marL="228600" algn="just" hangingPunct="0">
              <a:spcAft>
                <a:spcPts val="0"/>
              </a:spcAft>
            </a:pPr>
            <a:r>
              <a:rPr lang="uk-UA" dirty="0" smtClean="0">
                <a:effectLst/>
                <a:latin typeface="Times New Roman" panose="02020603050405020304" pitchFamily="18" charset="0"/>
                <a:ea typeface="Times New Roman" panose="02020603050405020304" pitchFamily="18" charset="0"/>
              </a:rPr>
              <a:t>В сучасній економічній науці продуктивні сили представленні двома основними ресурсами: ресурсом праця та ресурсом капітал. Під першим розуміють людей, – головну продуктивну силу, під другим – засоби виробництва, створені людиною для поліпшення умов та підвищення ефективності процесу праці. Взаємозв’язок ресурсів праця –</a:t>
            </a:r>
            <a:r>
              <a:rPr lang="en-US" dirty="0" smtClean="0">
                <a:effectLst/>
                <a:latin typeface="Times New Roman" panose="02020603050405020304" pitchFamily="18" charset="0"/>
                <a:ea typeface="Times New Roman" panose="02020603050405020304" pitchFamily="18" charset="0"/>
              </a:rPr>
              <a:t>L</a:t>
            </a:r>
            <a:r>
              <a:rPr lang="uk-UA" dirty="0" smtClean="0">
                <a:effectLst/>
                <a:latin typeface="Times New Roman" panose="02020603050405020304" pitchFamily="18" charset="0"/>
                <a:ea typeface="Times New Roman" panose="02020603050405020304" pitchFamily="18" charset="0"/>
              </a:rPr>
              <a:t> та капітал – </a:t>
            </a:r>
            <a:r>
              <a:rPr lang="en-US" dirty="0" smtClean="0">
                <a:effectLst/>
                <a:latin typeface="Times New Roman" panose="02020603050405020304" pitchFamily="18" charset="0"/>
                <a:ea typeface="Times New Roman" panose="02020603050405020304" pitchFamily="18" charset="0"/>
              </a:rPr>
              <a:t>K</a:t>
            </a:r>
            <a:r>
              <a:rPr lang="uk-UA" dirty="0" smtClean="0">
                <a:effectLst/>
                <a:latin typeface="Times New Roman" panose="02020603050405020304" pitchFamily="18" charset="0"/>
                <a:ea typeface="Times New Roman" panose="02020603050405020304" pitchFamily="18" charset="0"/>
              </a:rPr>
              <a:t> з результатом, тобто обсягом виробництва – </a:t>
            </a:r>
            <a:r>
              <a:rPr lang="en-GB" dirty="0" smtClean="0">
                <a:effectLst/>
                <a:latin typeface="Times New Roman" panose="02020603050405020304" pitchFamily="18" charset="0"/>
                <a:ea typeface="Times New Roman" panose="02020603050405020304" pitchFamily="18" charset="0"/>
              </a:rPr>
              <a:t>Y</a:t>
            </a:r>
            <a:r>
              <a:rPr lang="uk-UA" dirty="0" smtClean="0">
                <a:effectLst/>
                <a:latin typeface="Times New Roman" panose="02020603050405020304" pitchFamily="18" charset="0"/>
                <a:ea typeface="Times New Roman" panose="02020603050405020304" pitchFamily="18" charset="0"/>
              </a:rPr>
              <a:t>, можна представити у вигляді виробничої функції: </a:t>
            </a:r>
            <a:r>
              <a:rPr lang="en-US" dirty="0" smtClean="0">
                <a:effectLst/>
                <a:latin typeface="Times New Roman" panose="02020603050405020304" pitchFamily="18" charset="0"/>
                <a:ea typeface="Times New Roman" panose="02020603050405020304" pitchFamily="18" charset="0"/>
              </a:rPr>
              <a:t>Y</a:t>
            </a:r>
            <a:r>
              <a:rPr lang="uk-UA" dirty="0" smtClean="0">
                <a:effectLst/>
                <a:latin typeface="Times New Roman" panose="02020603050405020304" pitchFamily="18" charset="0"/>
                <a:ea typeface="Times New Roman" panose="02020603050405020304" pitchFamily="18" charset="0"/>
              </a:rPr>
              <a:t> = </a:t>
            </a:r>
            <a:r>
              <a:rPr lang="en-US" dirty="0" smtClean="0">
                <a:effectLst/>
                <a:latin typeface="Times New Roman" panose="02020603050405020304" pitchFamily="18" charset="0"/>
                <a:ea typeface="Times New Roman" panose="02020603050405020304" pitchFamily="18" charset="0"/>
              </a:rPr>
              <a:t>f</a:t>
            </a:r>
            <a:r>
              <a:rPr lang="uk-UA" dirty="0" smtClean="0">
                <a:effectLst/>
                <a:latin typeface="Times New Roman" panose="02020603050405020304" pitchFamily="18" charset="0"/>
                <a:ea typeface="Times New Roman" panose="02020603050405020304" pitchFamily="18" charset="0"/>
              </a:rPr>
              <a:t> (</a:t>
            </a:r>
            <a:r>
              <a:rPr lang="en-US" dirty="0" smtClean="0">
                <a:effectLst/>
                <a:latin typeface="Times New Roman" panose="02020603050405020304" pitchFamily="18" charset="0"/>
                <a:ea typeface="Times New Roman" panose="02020603050405020304" pitchFamily="18" charset="0"/>
              </a:rPr>
              <a:t>K</a:t>
            </a:r>
            <a:r>
              <a:rPr lang="uk-UA" dirty="0" smtClean="0">
                <a:effectLst/>
                <a:latin typeface="Times New Roman" panose="02020603050405020304" pitchFamily="18" charset="0"/>
                <a:ea typeface="Times New Roman" panose="02020603050405020304" pitchFamily="18" charset="0"/>
              </a:rPr>
              <a:t>,</a:t>
            </a:r>
            <a:r>
              <a:rPr lang="en-US" dirty="0" smtClean="0">
                <a:effectLst/>
                <a:latin typeface="Times New Roman" panose="02020603050405020304" pitchFamily="18" charset="0"/>
                <a:ea typeface="Times New Roman" panose="02020603050405020304" pitchFamily="18" charset="0"/>
              </a:rPr>
              <a:t>L</a:t>
            </a:r>
            <a:r>
              <a:rPr lang="uk-UA" dirty="0" smtClean="0">
                <a:effectLst/>
                <a:latin typeface="Times New Roman" panose="02020603050405020304" pitchFamily="18" charset="0"/>
                <a:ea typeface="Times New Roman" panose="02020603050405020304" pitchFamily="18" charset="0"/>
              </a:rPr>
              <a:t>). Найпростішим виглядом виробничої функції є рівняння (функція) </a:t>
            </a:r>
            <a:r>
              <a:rPr lang="uk-UA" dirty="0" err="1" smtClean="0">
                <a:effectLst/>
                <a:latin typeface="Times New Roman" panose="02020603050405020304" pitchFamily="18" charset="0"/>
                <a:ea typeface="Times New Roman" panose="02020603050405020304" pitchFamily="18" charset="0"/>
              </a:rPr>
              <a:t>Кобба</a:t>
            </a:r>
            <a:r>
              <a:rPr lang="uk-UA" dirty="0" smtClean="0">
                <a:effectLst/>
                <a:latin typeface="Times New Roman" panose="02020603050405020304" pitchFamily="18" charset="0"/>
                <a:ea typeface="Times New Roman" panose="02020603050405020304" pitchFamily="18" charset="0"/>
              </a:rPr>
              <a:t>-Дугласа (американських дослідників – математика Ч. </a:t>
            </a:r>
            <a:r>
              <a:rPr lang="uk-UA" dirty="0" err="1" smtClean="0">
                <a:effectLst/>
                <a:latin typeface="Times New Roman" panose="02020603050405020304" pitchFamily="18" charset="0"/>
                <a:ea typeface="Times New Roman" panose="02020603050405020304" pitchFamily="18" charset="0"/>
              </a:rPr>
              <a:t>Кобба</a:t>
            </a:r>
            <a:r>
              <a:rPr lang="uk-UA" dirty="0" smtClean="0">
                <a:effectLst/>
                <a:latin typeface="Times New Roman" panose="02020603050405020304" pitchFamily="18" charset="0"/>
                <a:ea typeface="Times New Roman" panose="02020603050405020304" pitchFamily="18" charset="0"/>
              </a:rPr>
              <a:t> і економіста П. Дугласа), яка була побудована у 1928 році за даними розвитку промисловості США за 1899 – 1922 роки. Вона має вигляд:</a:t>
            </a:r>
          </a:p>
          <a:p>
            <a:pPr marL="228600" algn="ctr" hangingPunct="0">
              <a:spcAft>
                <a:spcPts val="0"/>
              </a:spcAft>
            </a:pPr>
            <a:r>
              <a:rPr lang="en-US" b="1" dirty="0" smtClean="0">
                <a:effectLst/>
                <a:latin typeface="Times New Roman" panose="02020603050405020304" pitchFamily="18" charset="0"/>
                <a:ea typeface="Times New Roman" panose="02020603050405020304" pitchFamily="18" charset="0"/>
              </a:rPr>
              <a:t>Y</a:t>
            </a:r>
            <a:r>
              <a:rPr lang="uk-UA" b="1" dirty="0" smtClean="0">
                <a:effectLst/>
                <a:latin typeface="Times New Roman" panose="02020603050405020304" pitchFamily="18" charset="0"/>
                <a:ea typeface="Times New Roman" panose="02020603050405020304" pitchFamily="18" charset="0"/>
              </a:rPr>
              <a:t> = </a:t>
            </a:r>
            <a:r>
              <a:rPr lang="en-US" b="1" dirty="0" smtClean="0">
                <a:effectLst/>
                <a:latin typeface="Times New Roman" panose="02020603050405020304" pitchFamily="18" charset="0"/>
                <a:ea typeface="Times New Roman" panose="02020603050405020304" pitchFamily="18" charset="0"/>
              </a:rPr>
              <a:t>A · K </a:t>
            </a:r>
            <a:r>
              <a:rPr lang="en-US" b="1" baseline="30000" dirty="0" smtClean="0">
                <a:effectLst/>
                <a:latin typeface="Times New Roman" panose="02020603050405020304" pitchFamily="18" charset="0"/>
                <a:ea typeface="Times New Roman" panose="02020603050405020304" pitchFamily="18" charset="0"/>
              </a:rPr>
              <a:t>α</a:t>
            </a:r>
            <a:r>
              <a:rPr lang="uk-UA" dirty="0" smtClean="0">
                <a:effectLst/>
                <a:latin typeface="Times New Roman" panose="02020603050405020304" pitchFamily="18" charset="0"/>
                <a:ea typeface="Times New Roman" panose="02020603050405020304" pitchFamily="18" charset="0"/>
              </a:rPr>
              <a:t>·</a:t>
            </a:r>
            <a:r>
              <a:rPr lang="en-US" b="1" dirty="0" smtClean="0">
                <a:effectLst/>
                <a:latin typeface="Times New Roman" panose="02020603050405020304" pitchFamily="18" charset="0"/>
                <a:ea typeface="Times New Roman" panose="02020603050405020304" pitchFamily="18" charset="0"/>
              </a:rPr>
              <a:t>L </a:t>
            </a:r>
            <a:r>
              <a:rPr lang="en-US" b="1" baseline="30000" dirty="0" smtClean="0">
                <a:effectLst/>
                <a:latin typeface="Times New Roman" panose="02020603050405020304" pitchFamily="18" charset="0"/>
                <a:ea typeface="Times New Roman" panose="02020603050405020304" pitchFamily="18" charset="0"/>
              </a:rPr>
              <a:t>β</a:t>
            </a:r>
            <a:r>
              <a:rPr lang="uk-UA" dirty="0" smtClean="0">
                <a:effectLst/>
                <a:latin typeface="Times New Roman" panose="02020603050405020304" pitchFamily="18" charset="0"/>
                <a:ea typeface="Times New Roman" panose="02020603050405020304" pitchFamily="18" charset="0"/>
              </a:rPr>
              <a:t>    при   </a:t>
            </a:r>
            <a:r>
              <a:rPr lang="en-US" b="1" dirty="0" smtClean="0">
                <a:effectLst/>
                <a:latin typeface="Times New Roman" panose="02020603050405020304" pitchFamily="18" charset="0"/>
                <a:ea typeface="Times New Roman" panose="02020603050405020304" pitchFamily="18" charset="0"/>
              </a:rPr>
              <a:t>α </a:t>
            </a:r>
            <a:r>
              <a:rPr lang="uk-UA" b="1" dirty="0" smtClean="0">
                <a:effectLst/>
                <a:latin typeface="Lucida Sans Unicode" panose="020B0602030504020204" pitchFamily="34" charset="0"/>
                <a:ea typeface="Times New Roman" panose="02020603050405020304" pitchFamily="18" charset="0"/>
              </a:rPr>
              <a:t>+ </a:t>
            </a:r>
            <a:r>
              <a:rPr lang="en-US" b="1" dirty="0" smtClean="0">
                <a:effectLst/>
                <a:latin typeface="Lucida Sans Unicode" panose="020B0602030504020204" pitchFamily="34" charset="0"/>
                <a:ea typeface="Times New Roman" panose="02020603050405020304" pitchFamily="18" charset="0"/>
              </a:rPr>
              <a:t>β </a:t>
            </a:r>
            <a:r>
              <a:rPr lang="uk-UA" b="1" dirty="0" smtClean="0">
                <a:effectLst/>
                <a:latin typeface="Times New Roman" panose="02020603050405020304" pitchFamily="18" charset="0"/>
                <a:ea typeface="Times New Roman" panose="02020603050405020304" pitchFamily="18" charset="0"/>
              </a:rPr>
              <a:t>= 1</a:t>
            </a:r>
            <a:endParaRPr lang="uk-UA"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7451947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181155" y="597066"/>
            <a:ext cx="11887200" cy="5632311"/>
          </a:xfrm>
          <a:prstGeom prst="rect">
            <a:avLst/>
          </a:prstGeom>
        </p:spPr>
        <p:txBody>
          <a:bodyPr wrap="square">
            <a:spAutoFit/>
          </a:bodyPr>
          <a:lstStyle/>
          <a:p>
            <a:pPr marL="228600" algn="just" hangingPunct="0">
              <a:spcAft>
                <a:spcPts val="0"/>
              </a:spcAft>
            </a:pPr>
            <a:r>
              <a:rPr lang="uk-UA" dirty="0" smtClean="0">
                <a:effectLst/>
                <a:latin typeface="Times New Roman" panose="02020603050405020304" pitchFamily="18" charset="0"/>
                <a:ea typeface="Times New Roman" panose="02020603050405020304" pitchFamily="18" charset="0"/>
              </a:rPr>
              <a:t>Де</a:t>
            </a:r>
            <a:r>
              <a:rPr lang="ru-RU" dirty="0" smtClean="0">
                <a:effectLst/>
                <a:latin typeface="Times New Roman" panose="02020603050405020304" pitchFamily="18" charset="0"/>
                <a:ea typeface="Times New Roman" panose="02020603050405020304" pitchFamily="18" charset="0"/>
              </a:rPr>
              <a:t>:	</a:t>
            </a:r>
            <a:r>
              <a:rPr lang="en-US" b="1" dirty="0" smtClean="0">
                <a:effectLst/>
                <a:latin typeface="Times New Roman" panose="02020603050405020304" pitchFamily="18" charset="0"/>
                <a:ea typeface="Times New Roman" panose="02020603050405020304" pitchFamily="18" charset="0"/>
              </a:rPr>
              <a:t>Y </a:t>
            </a:r>
            <a:r>
              <a:rPr lang="ru-RU"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обсяг суспільного продукту.</a:t>
            </a:r>
          </a:p>
          <a:p>
            <a:pPr marL="228600" indent="900430" algn="just" hangingPunct="0">
              <a:spcAft>
                <a:spcPts val="0"/>
              </a:spcAft>
            </a:pPr>
            <a:r>
              <a:rPr lang="en-US" b="1" dirty="0" smtClean="0">
                <a:effectLst/>
                <a:latin typeface="Times New Roman" panose="02020603050405020304" pitchFamily="18" charset="0"/>
                <a:ea typeface="Times New Roman" panose="02020603050405020304" pitchFamily="18" charset="0"/>
              </a:rPr>
              <a:t>K </a:t>
            </a:r>
            <a:r>
              <a:rPr lang="ru-RU" dirty="0" smtClean="0">
                <a:effectLst/>
                <a:latin typeface="Times New Roman" panose="02020603050405020304" pitchFamily="18" charset="0"/>
                <a:ea typeface="Times New Roman" panose="02020603050405020304" pitchFamily="18" charset="0"/>
              </a:rPr>
              <a:t>–</a:t>
            </a:r>
            <a:r>
              <a:rPr lang="ru-RU" b="1"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обсяг капіталу.</a:t>
            </a:r>
          </a:p>
          <a:p>
            <a:pPr marL="228600" indent="900430" algn="just" hangingPunct="0">
              <a:spcAft>
                <a:spcPts val="0"/>
              </a:spcAft>
            </a:pPr>
            <a:r>
              <a:rPr lang="en-US" b="1" dirty="0" smtClean="0">
                <a:effectLst/>
                <a:latin typeface="Times New Roman" panose="02020603050405020304" pitchFamily="18" charset="0"/>
                <a:ea typeface="Times New Roman" panose="02020603050405020304" pitchFamily="18" charset="0"/>
              </a:rPr>
              <a:t>L</a:t>
            </a:r>
            <a:r>
              <a:rPr lang="ru-RU" dirty="0" smtClean="0">
                <a:effectLst/>
                <a:latin typeface="Times New Roman" panose="02020603050405020304" pitchFamily="18" charset="0"/>
                <a:ea typeface="Times New Roman" panose="02020603050405020304" pitchFamily="18" charset="0"/>
              </a:rPr>
              <a:t> – </a:t>
            </a:r>
            <a:r>
              <a:rPr lang="uk-UA" dirty="0" smtClean="0">
                <a:effectLst/>
                <a:latin typeface="Times New Roman" panose="02020603050405020304" pitchFamily="18" charset="0"/>
                <a:ea typeface="Times New Roman" panose="02020603050405020304" pitchFamily="18" charset="0"/>
              </a:rPr>
              <a:t>обсяг праці.</a:t>
            </a:r>
          </a:p>
          <a:p>
            <a:pPr marL="228600" indent="900430" algn="just" hangingPunct="0">
              <a:spcAft>
                <a:spcPts val="0"/>
              </a:spcAft>
            </a:pPr>
            <a:r>
              <a:rPr lang="en-US" b="1" dirty="0" smtClean="0">
                <a:effectLst/>
                <a:latin typeface="Times New Roman" panose="02020603050405020304" pitchFamily="18" charset="0"/>
                <a:ea typeface="Times New Roman" panose="02020603050405020304" pitchFamily="18" charset="0"/>
              </a:rPr>
              <a:t>A </a:t>
            </a:r>
            <a:r>
              <a:rPr lang="ru-RU" dirty="0" smtClean="0">
                <a:effectLst/>
                <a:latin typeface="Times New Roman" panose="02020603050405020304" pitchFamily="18" charset="0"/>
                <a:ea typeface="Times New Roman" panose="02020603050405020304" pitchFamily="18" charset="0"/>
              </a:rPr>
              <a:t>–</a:t>
            </a:r>
            <a:r>
              <a:rPr lang="ru-RU" b="1" dirty="0" smtClean="0">
                <a:effectLst/>
                <a:latin typeface="Times New Roman" panose="02020603050405020304" pitchFamily="18" charset="0"/>
                <a:ea typeface="Times New Roman" panose="02020603050405020304" pitchFamily="18" charset="0"/>
              </a:rPr>
              <a:t> </a:t>
            </a:r>
            <a:r>
              <a:rPr lang="uk-UA" dirty="0" smtClean="0">
                <a:effectLst/>
                <a:latin typeface="Times New Roman" panose="02020603050405020304" pitchFamily="18" charset="0"/>
                <a:ea typeface="Times New Roman" panose="02020603050405020304" pitchFamily="18" charset="0"/>
              </a:rPr>
              <a:t>коефіцієнт масштабності, що показує вплив інших чинників, окрім праці і капіталу, на обсяг виробництва.</a:t>
            </a:r>
          </a:p>
          <a:p>
            <a:pPr marL="228600" indent="900430" algn="just" hangingPunct="0">
              <a:spcAft>
                <a:spcPts val="0"/>
              </a:spcAft>
            </a:pPr>
            <a:r>
              <a:rPr lang="en-US" b="1" dirty="0" smtClean="0">
                <a:effectLst/>
                <a:latin typeface="Times New Roman" panose="02020603050405020304" pitchFamily="18" charset="0"/>
                <a:ea typeface="Times New Roman" panose="02020603050405020304" pitchFamily="18" charset="0"/>
              </a:rPr>
              <a:t>α</a:t>
            </a:r>
            <a:r>
              <a:rPr lang="uk-UA" dirty="0" smtClean="0">
                <a:effectLst/>
                <a:latin typeface="Times New Roman" panose="02020603050405020304" pitchFamily="18" charset="0"/>
                <a:ea typeface="Times New Roman" panose="02020603050405020304" pitchFamily="18" charset="0"/>
              </a:rPr>
              <a:t> та</a:t>
            </a:r>
            <a:r>
              <a:rPr lang="uk-UA" dirty="0" smtClean="0">
                <a:effectLst/>
                <a:latin typeface="Lucida Sans Unicode" panose="020B0602030504020204" pitchFamily="34" charset="0"/>
                <a:ea typeface="Times New Roman" panose="02020603050405020304" pitchFamily="18" charset="0"/>
              </a:rPr>
              <a:t> </a:t>
            </a:r>
            <a:r>
              <a:rPr lang="en-US" b="1" dirty="0" smtClean="0">
                <a:effectLst/>
                <a:latin typeface="Lucida Sans Unicode" panose="020B0602030504020204" pitchFamily="34" charset="0"/>
                <a:ea typeface="Times New Roman" panose="02020603050405020304" pitchFamily="18" charset="0"/>
              </a:rPr>
              <a:t>β</a:t>
            </a:r>
            <a:r>
              <a:rPr lang="uk-UA" dirty="0" smtClean="0">
                <a:effectLst/>
                <a:latin typeface="Times New Roman" panose="02020603050405020304" pitchFamily="18" charset="0"/>
                <a:ea typeface="Times New Roman" panose="02020603050405020304" pitchFamily="18" charset="0"/>
              </a:rPr>
              <a:t> – коефіцієнти реакції обсягів виробництва на зміни ресурсів капіталу та праці.</a:t>
            </a:r>
          </a:p>
          <a:p>
            <a:pPr algn="just">
              <a:spcAft>
                <a:spcPts val="0"/>
              </a:spcAft>
            </a:pPr>
            <a:r>
              <a:rPr lang="uk-UA" u="sng" dirty="0" smtClean="0">
                <a:effectLst/>
                <a:latin typeface="Times New Roman" panose="02020603050405020304" pitchFamily="18" charset="0"/>
                <a:ea typeface="Times New Roman" panose="02020603050405020304" pitchFamily="18" charset="0"/>
              </a:rPr>
              <a:t>Економічні (виробничі) відносини</a:t>
            </a:r>
            <a:r>
              <a:rPr lang="uk-UA" dirty="0" smtClean="0">
                <a:effectLst/>
                <a:latin typeface="Times New Roman" panose="02020603050405020304" pitchFamily="18" charset="0"/>
                <a:ea typeface="Times New Roman" panose="02020603050405020304" pitchFamily="18" charset="0"/>
              </a:rPr>
              <a:t> – це суспільна форма розвитку продуктивних сил у процесі виробництва, обміну, розподілу та споживання матеріальних і духовних благ. Основою виробничих відносин є відносини власності.</a:t>
            </a:r>
            <a:endParaRPr lang="uk-UA" sz="1600" dirty="0" smtClean="0">
              <a:effectLst/>
              <a:latin typeface="Times New Roman" panose="02020603050405020304" pitchFamily="18" charset="0"/>
              <a:ea typeface="Times New Roman" panose="02020603050405020304" pitchFamily="18" charset="0"/>
            </a:endParaRPr>
          </a:p>
          <a:p>
            <a:pPr algn="just">
              <a:spcAft>
                <a:spcPts val="0"/>
              </a:spcAft>
            </a:pPr>
            <a:r>
              <a:rPr lang="uk-UA" u="sng" dirty="0" smtClean="0">
                <a:effectLst/>
                <a:latin typeface="Times New Roman" panose="02020603050405020304" pitchFamily="18" charset="0"/>
                <a:ea typeface="Times New Roman" panose="02020603050405020304" pitchFamily="18" charset="0"/>
              </a:rPr>
              <a:t>Форми господарювання</a:t>
            </a:r>
            <a:r>
              <a:rPr lang="uk-UA" dirty="0" smtClean="0">
                <a:effectLst/>
                <a:latin typeface="Times New Roman" panose="02020603050405020304" pitchFamily="18" charset="0"/>
                <a:ea typeface="Times New Roman" panose="02020603050405020304" pitchFamily="18" charset="0"/>
              </a:rPr>
              <a:t> являють собою третій елемент в структурі економічної системи. Під господарюванням розуміють особливі форми і методи організації економіки управління та виробничою діяльністю людей, підприємств, регіонів та суспільства в цілому. </a:t>
            </a:r>
            <a:endParaRPr lang="uk-UA" sz="1600" dirty="0" smtClean="0">
              <a:effectLst/>
              <a:latin typeface="Times New Roman" panose="02020603050405020304" pitchFamily="18" charset="0"/>
              <a:ea typeface="Times New Roman" panose="02020603050405020304" pitchFamily="18" charset="0"/>
            </a:endParaRPr>
          </a:p>
          <a:p>
            <a:pPr algn="just">
              <a:spcAft>
                <a:spcPts val="0"/>
              </a:spcAft>
            </a:pPr>
            <a:r>
              <a:rPr lang="uk-UA" dirty="0" smtClean="0">
                <a:effectLst/>
                <a:latin typeface="Times New Roman" panose="02020603050405020304" pitchFamily="18" charset="0"/>
                <a:ea typeface="Times New Roman" panose="02020603050405020304" pitchFamily="18" charset="0"/>
              </a:rPr>
              <a:t>Виділяють, в основному, недемократичні та демократичні форми господарювання. До недемократичних відносять зосередження економічної влади в єдиному управлінському центрі: деспотизм, командно-адміністративну форму, тоталітаризм. Інколи такі форми господарювання об’єднують однією назвою – азіатська форма господарювання. Під демократичними формами господарювання розуміють “розсіювання” економічної влади між суб’єктами господарювання різного рівня; прийняття рішень суб’єктами господарювання самостійно без прямих вказівок зверху, на основі самофінансування, самозабезпечення, самоокупності та інших принципів комерційного розрахунку. Така форма господарювання дістала назву “європейської”.</a:t>
            </a:r>
            <a:endParaRPr lang="uk-UA" sz="1600" dirty="0" smtClean="0">
              <a:effectLst/>
              <a:latin typeface="Times New Roman" panose="02020603050405020304" pitchFamily="18" charset="0"/>
              <a:ea typeface="Times New Roman" panose="02020603050405020304" pitchFamily="18" charset="0"/>
            </a:endParaRPr>
          </a:p>
          <a:p>
            <a:pPr algn="just">
              <a:spcAft>
                <a:spcPts val="0"/>
              </a:spcAft>
            </a:pPr>
            <a:r>
              <a:rPr lang="uk-UA" dirty="0" smtClean="0">
                <a:effectLst/>
                <a:latin typeface="Times New Roman" panose="02020603050405020304" pitchFamily="18" charset="0"/>
                <a:ea typeface="Times New Roman" panose="02020603050405020304" pitchFamily="18" charset="0"/>
              </a:rPr>
              <a:t>В умовах змішаної економіки має місце органічне поєднання централізованого регулювання економіки зі сторони держави і свободи підприємницьких структур в прийнятті рішень щодо власного господарювання.</a:t>
            </a:r>
            <a:endParaRPr lang="uk-UA"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2218775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65184" y="242863"/>
            <a:ext cx="11573773" cy="4524315"/>
          </a:xfrm>
          <a:prstGeom prst="rect">
            <a:avLst/>
          </a:prstGeom>
        </p:spPr>
        <p:txBody>
          <a:bodyPr wrap="square">
            <a:spAutoFit/>
          </a:bodyPr>
          <a:lstStyle/>
          <a:p>
            <a:pPr algn="ctr">
              <a:spcAft>
                <a:spcPts val="0"/>
              </a:spcAft>
            </a:pPr>
            <a:r>
              <a:rPr lang="uk-UA" b="1" dirty="0" smtClean="0">
                <a:effectLst/>
                <a:latin typeface="Times New Roman" panose="02020603050405020304" pitchFamily="18" charset="0"/>
                <a:ea typeface="Times New Roman" panose="02020603050405020304" pitchFamily="18" charset="0"/>
              </a:rPr>
              <a:t>2. Типи економічних систем</a:t>
            </a:r>
            <a:endParaRPr lang="uk-UA" sz="1600" dirty="0" smtClean="0">
              <a:effectLst/>
              <a:latin typeface="Times New Roman" panose="02020603050405020304" pitchFamily="18" charset="0"/>
              <a:ea typeface="Times New Roman" panose="02020603050405020304" pitchFamily="18" charset="0"/>
            </a:endParaRPr>
          </a:p>
          <a:p>
            <a:pPr marL="228600" algn="just" hangingPunct="0">
              <a:spcAft>
                <a:spcPts val="0"/>
              </a:spcAft>
            </a:pPr>
            <a:r>
              <a:rPr lang="uk-UA" dirty="0" smtClean="0">
                <a:effectLst/>
                <a:latin typeface="Times New Roman" panose="02020603050405020304" pitchFamily="18" charset="0"/>
                <a:ea typeface="Times New Roman" panose="02020603050405020304" pitchFamily="18" charset="0"/>
              </a:rPr>
              <a:t>В економічній літературі визначають різні моделі, типи економічних систем. Головними критеріями типізації економічних систем є домінуюча форма власності, технологічний спосіб виробництва, спосіб управління і координації економічної діяльності. До основних типів відносять:</a:t>
            </a:r>
          </a:p>
          <a:p>
            <a:pPr marL="342900" indent="-342900">
              <a:buAutoNum type="arabicParenR"/>
            </a:pPr>
            <a:r>
              <a:rPr lang="uk-UA" b="1" dirty="0" smtClean="0">
                <a:effectLst/>
                <a:latin typeface="Times New Roman" panose="02020603050405020304" pitchFamily="18" charset="0"/>
                <a:ea typeface="Times New Roman" panose="02020603050405020304" pitchFamily="18" charset="0"/>
              </a:rPr>
              <a:t>Класична ринкова економічна система</a:t>
            </a:r>
            <a:r>
              <a:rPr lang="uk-UA" dirty="0" smtClean="0">
                <a:effectLst/>
                <a:latin typeface="Times New Roman" panose="02020603050405020304" pitchFamily="18" charset="0"/>
                <a:ea typeface="Times New Roman" panose="02020603050405020304" pitchFamily="18" charset="0"/>
              </a:rPr>
              <a:t> має наступні ознаки: </a:t>
            </a:r>
            <a:r>
              <a:rPr lang="uk-UA" i="1" dirty="0" smtClean="0">
                <a:effectLst/>
                <a:latin typeface="Times New Roman" panose="02020603050405020304" pitchFamily="18" charset="0"/>
                <a:ea typeface="Times New Roman" panose="02020603050405020304" pitchFamily="18" charset="0"/>
              </a:rPr>
              <a:t>1) приватна власність на ресурси; 2) самостійність учасників економічного процесу; 3) конкуренція суб'єктів господарювання; 4) цінова координація економічної діяльності та управління, а саме: формування економічних пропорцій відбувається під впливом динаміки цін та конкуренції, а ціноутворення - під впливом попиту і пропозиції; 5) держава обмежується захистом приватної власності та забезпеченням належної правової структури, що сприяє свободі підприємництва; 6) функціонує велика </a:t>
            </a:r>
            <a:r>
              <a:rPr lang="uk-UA" i="1" dirty="0" smtClean="0">
                <a:effectLst/>
                <a:latin typeface="Times New Roman" panose="02020603050405020304" pitchFamily="18" charset="0"/>
                <a:ea typeface="Times New Roman" panose="02020603050405020304" pitchFamily="18" charset="0"/>
              </a:rPr>
              <a:t>кількість виробників однорідної продукції, які не в змозі впливати на рішення один одного; 7) не існує обмежень в інформації про попит, пропозицію, ціни, якість; 8) відбувається вільне ціноутворення, відсутні штучні бар'єри для товарного руху і руху капіталу.</a:t>
            </a:r>
            <a:endParaRPr lang="uk-UA" sz="1600" dirty="0" smtClean="0">
              <a:effectLst/>
              <a:latin typeface="Times New Roman" panose="02020603050405020304" pitchFamily="18" charset="0"/>
              <a:ea typeface="Times New Roman" panose="02020603050405020304" pitchFamily="18" charset="0"/>
            </a:endParaRPr>
          </a:p>
          <a:p>
            <a:pPr algn="just">
              <a:spcAft>
                <a:spcPts val="0"/>
              </a:spcAft>
            </a:pPr>
            <a:r>
              <a:rPr lang="uk-UA" b="1" dirty="0" smtClean="0">
                <a:effectLst/>
                <a:latin typeface="Times New Roman" panose="02020603050405020304" pitchFamily="18" charset="0"/>
                <a:ea typeface="Times New Roman" panose="02020603050405020304" pitchFamily="18" charset="0"/>
              </a:rPr>
              <a:t>2) Монополістична ринкова економічна система </a:t>
            </a:r>
            <a:r>
              <a:rPr lang="uk-UA" dirty="0" smtClean="0">
                <a:effectLst/>
                <a:latin typeface="Times New Roman" panose="02020603050405020304" pitchFamily="18" charset="0"/>
                <a:ea typeface="Times New Roman" panose="02020603050405020304" pitchFamily="18" charset="0"/>
              </a:rPr>
              <a:t>характеризується: </a:t>
            </a:r>
            <a:r>
              <a:rPr lang="uk-UA" i="1" dirty="0" smtClean="0">
                <a:effectLst/>
                <a:latin typeface="Times New Roman" panose="02020603050405020304" pitchFamily="18" charset="0"/>
                <a:ea typeface="Times New Roman" panose="02020603050405020304" pitchFamily="18" charset="0"/>
              </a:rPr>
              <a:t>1) невеликою кількістю виробників певного товару; 2) його диференціацією (відмінностями торгової марки, якості, технічної характеристики); 3) дефіцитом необхідної інформації; 4) утрудненим доступом до ресурсів; 5) погодженістю дій учасників ринкових відносин.</a:t>
            </a:r>
            <a:endParaRPr lang="uk-UA" sz="1600" dirty="0" smtClean="0">
              <a:effectLst/>
              <a:latin typeface="Times New Roman" panose="02020603050405020304" pitchFamily="18" charset="0"/>
              <a:ea typeface="Times New Roman" panose="02020603050405020304" pitchFamily="18" charset="0"/>
            </a:endParaRPr>
          </a:p>
          <a:p>
            <a:pPr marL="342900" indent="-342900">
              <a:buAutoNum type="arabicParenR"/>
            </a:pPr>
            <a:endParaRPr lang="uk-UA" dirty="0"/>
          </a:p>
        </p:txBody>
      </p:sp>
    </p:spTree>
    <p:extLst>
      <p:ext uri="{BB962C8B-B14F-4D97-AF65-F5344CB8AC3E}">
        <p14:creationId xmlns:p14="http://schemas.microsoft.com/office/powerpoint/2010/main" val="33785198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207034" y="240999"/>
            <a:ext cx="10791645" cy="4524315"/>
          </a:xfrm>
          <a:prstGeom prst="rect">
            <a:avLst/>
          </a:prstGeom>
        </p:spPr>
        <p:txBody>
          <a:bodyPr wrap="square">
            <a:spAutoFit/>
          </a:bodyPr>
          <a:lstStyle/>
          <a:p>
            <a:pPr algn="just">
              <a:spcAft>
                <a:spcPts val="0"/>
              </a:spcAft>
            </a:pPr>
            <a:r>
              <a:rPr lang="uk-UA" b="1" dirty="0" smtClean="0">
                <a:effectLst/>
                <a:latin typeface="Times New Roman" panose="02020603050405020304" pitchFamily="18" charset="0"/>
                <a:ea typeface="Times New Roman" panose="02020603050405020304" pitchFamily="18" charset="0"/>
              </a:rPr>
              <a:t>3) Командна економічна система</a:t>
            </a:r>
            <a:r>
              <a:rPr lang="uk-UA" dirty="0" smtClean="0">
                <a:effectLst/>
                <a:latin typeface="Times New Roman" panose="02020603050405020304" pitchFamily="18" charset="0"/>
                <a:ea typeface="Times New Roman" panose="02020603050405020304" pitchFamily="18" charset="0"/>
              </a:rPr>
              <a:t> функціонує на таких засадах:</a:t>
            </a:r>
            <a:endParaRPr lang="uk-UA" sz="1600" dirty="0" smtClean="0">
              <a:effectLst/>
              <a:latin typeface="Times New Roman" panose="02020603050405020304" pitchFamily="18" charset="0"/>
              <a:ea typeface="Times New Roman" panose="02020603050405020304" pitchFamily="18" charset="0"/>
            </a:endParaRPr>
          </a:p>
          <a:p>
            <a:pPr algn="just">
              <a:spcAft>
                <a:spcPts val="0"/>
              </a:spcAft>
            </a:pPr>
            <a:r>
              <a:rPr lang="uk-UA" i="1" dirty="0" smtClean="0">
                <a:effectLst/>
                <a:latin typeface="Times New Roman" panose="02020603050405020304" pitchFamily="18" charset="0"/>
                <a:ea typeface="Times New Roman" panose="02020603050405020304" pitchFamily="18" charset="0"/>
              </a:rPr>
              <a:t>1) діяльність господарських суб'єктів регулюється централізовано державою; 2) макроекономічні пропорції формуються на базі директивних планів; 3) ціни встановлюються адміністративним шляхом; 4) суспільна власність на всі матеріальні ресурси; 5) колективне прийняття економічних рішень, що здійснюється за допомогою централізованого планування.</a:t>
            </a:r>
            <a:endParaRPr lang="uk-UA" sz="1600" dirty="0" smtClean="0">
              <a:effectLst/>
              <a:latin typeface="Times New Roman" panose="02020603050405020304" pitchFamily="18" charset="0"/>
              <a:ea typeface="Times New Roman" panose="02020603050405020304" pitchFamily="18" charset="0"/>
            </a:endParaRPr>
          </a:p>
          <a:p>
            <a:pPr algn="just">
              <a:spcAft>
                <a:spcPts val="0"/>
              </a:spcAft>
            </a:pPr>
            <a:r>
              <a:rPr lang="uk-UA" b="1" dirty="0" smtClean="0">
                <a:effectLst/>
                <a:latin typeface="Times New Roman" panose="02020603050405020304" pitchFamily="18" charset="0"/>
                <a:ea typeface="Times New Roman" panose="02020603050405020304" pitchFamily="18" charset="0"/>
              </a:rPr>
              <a:t>4) Змішана (ринково-державна) економічна система</a:t>
            </a:r>
            <a:r>
              <a:rPr lang="uk-UA" dirty="0" smtClean="0">
                <a:effectLst/>
                <a:latin typeface="Times New Roman" panose="02020603050405020304" pitchFamily="18" charset="0"/>
                <a:ea typeface="Times New Roman" panose="02020603050405020304" pitchFamily="18" charset="0"/>
              </a:rPr>
              <a:t> є проміжною між чистою ринковою і командною. Уряд тут відіграє </a:t>
            </a:r>
            <a:r>
              <a:rPr lang="uk-UA" i="1" dirty="0" smtClean="0">
                <a:effectLst/>
                <a:latin typeface="Times New Roman" panose="02020603050405020304" pitchFamily="18" charset="0"/>
                <a:ea typeface="Times New Roman" panose="02020603050405020304" pitchFamily="18" charset="0"/>
              </a:rPr>
              <a:t>активну</a:t>
            </a:r>
            <a:r>
              <a:rPr lang="uk-UA" dirty="0" smtClean="0">
                <a:effectLst/>
                <a:latin typeface="Times New Roman" panose="02020603050405020304" pitchFamily="18" charset="0"/>
                <a:ea typeface="Times New Roman" panose="02020603050405020304" pitchFamily="18" charset="0"/>
              </a:rPr>
              <a:t> роль: а) сприяє стабілізації і зростанню економіки; б) забезпечує економіку деякими товарами і послугами, які виробляються в недостатньому обсязі або й зовсім не постачаються ринковою системою; в) модифікує розподіл доходів і ресурсів тощо.</a:t>
            </a:r>
            <a:endParaRPr lang="uk-UA" sz="1600" dirty="0" smtClean="0">
              <a:effectLst/>
              <a:latin typeface="Times New Roman" panose="02020603050405020304" pitchFamily="18" charset="0"/>
              <a:ea typeface="Times New Roman" panose="02020603050405020304" pitchFamily="18" charset="0"/>
            </a:endParaRPr>
          </a:p>
          <a:p>
            <a:pPr algn="just">
              <a:spcAft>
                <a:spcPts val="0"/>
              </a:spcAft>
            </a:pPr>
            <a:r>
              <a:rPr lang="uk-UA" b="1" dirty="0" smtClean="0">
                <a:effectLst/>
                <a:latin typeface="Times New Roman" panose="02020603050405020304" pitchFamily="18" charset="0"/>
                <a:ea typeface="Times New Roman" panose="02020603050405020304" pitchFamily="18" charset="0"/>
              </a:rPr>
              <a:t>5) Перехідні економічні системи -</a:t>
            </a:r>
            <a:r>
              <a:rPr lang="uk-UA" dirty="0" smtClean="0">
                <a:effectLst/>
                <a:latin typeface="Times New Roman" panose="02020603050405020304" pitchFamily="18" charset="0"/>
                <a:ea typeface="Times New Roman" panose="02020603050405020304" pitchFamily="18" charset="0"/>
              </a:rPr>
              <a:t> це різновид змішаної в період трансформації економічної системи з одного в інший функціональний чи функціонально-історичний тип.</a:t>
            </a:r>
            <a:endParaRPr lang="uk-UA" sz="1600" dirty="0" smtClean="0">
              <a:effectLst/>
              <a:latin typeface="Times New Roman" panose="02020603050405020304" pitchFamily="18" charset="0"/>
              <a:ea typeface="Times New Roman" panose="02020603050405020304" pitchFamily="18" charset="0"/>
            </a:endParaRPr>
          </a:p>
          <a:p>
            <a:pPr algn="just">
              <a:spcAft>
                <a:spcPts val="0"/>
              </a:spcAft>
            </a:pPr>
            <a:r>
              <a:rPr lang="uk-UA" b="1" dirty="0" smtClean="0">
                <a:effectLst/>
                <a:latin typeface="Times New Roman" panose="02020603050405020304" pitchFamily="18" charset="0"/>
                <a:ea typeface="Times New Roman" panose="02020603050405020304" pitchFamily="18" charset="0"/>
              </a:rPr>
              <a:t>6) Традиційні економічні системи</a:t>
            </a:r>
            <a:r>
              <a:rPr lang="uk-UA" dirty="0" smtClean="0">
                <a:effectLst/>
                <a:latin typeface="Times New Roman" panose="02020603050405020304" pitchFamily="18" charset="0"/>
                <a:ea typeface="Times New Roman" panose="02020603050405020304" pitchFamily="18" charset="0"/>
              </a:rPr>
              <a:t> характерні для слаборозвинутих країн (Афганістан, Нікарагуа, Іран, Заїр та ін.). Це - економічні системи, в яких техніка виробництва, обмін, розподіл доходів ґрунтуються на давніх звичаях; спадковість і касти диктують економічну поведінку індивідів, що зумовлює чітко виражений соціально-економічний застій; технічний прогрес і впровадження інновацій різко обмежені, оскільки вони суперечать традиціям і загрожують стабільності суспільного ладу.</a:t>
            </a:r>
            <a:endParaRPr lang="uk-UA"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6570103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123645" y="157075"/>
            <a:ext cx="11910204" cy="2585323"/>
          </a:xfrm>
          <a:prstGeom prst="rect">
            <a:avLst/>
          </a:prstGeom>
        </p:spPr>
        <p:txBody>
          <a:bodyPr wrap="square">
            <a:spAutoFit/>
          </a:bodyPr>
          <a:lstStyle/>
          <a:p>
            <a:pPr algn="just">
              <a:spcAft>
                <a:spcPts val="0"/>
              </a:spcAft>
            </a:pPr>
            <a:r>
              <a:rPr lang="uk-UA" dirty="0" smtClean="0">
                <a:effectLst/>
                <a:latin typeface="Times New Roman" panose="02020603050405020304" pitchFamily="18" charset="0"/>
                <a:ea typeface="Times New Roman" panose="02020603050405020304" pitchFamily="18" charset="0"/>
              </a:rPr>
              <a:t>Поширеною є також класифікація економічних систем за технологічним способом виробництва, рівнем розвитку продуктивних сил. Розрізняють:</a:t>
            </a:r>
            <a:endParaRPr lang="uk-UA" sz="1600" dirty="0" smtClean="0">
              <a:effectLst/>
              <a:latin typeface="Times New Roman" panose="02020603050405020304" pitchFamily="18" charset="0"/>
              <a:ea typeface="Times New Roman" panose="02020603050405020304" pitchFamily="18" charset="0"/>
            </a:endParaRPr>
          </a:p>
          <a:p>
            <a:pPr algn="just">
              <a:spcAft>
                <a:spcPts val="0"/>
              </a:spcAft>
            </a:pPr>
            <a:r>
              <a:rPr lang="uk-UA" dirty="0" smtClean="0">
                <a:effectLst/>
                <a:latin typeface="Times New Roman" panose="02020603050405020304" pitchFamily="18" charset="0"/>
                <a:ea typeface="Times New Roman" panose="02020603050405020304" pitchFamily="18" charset="0"/>
              </a:rPr>
              <a:t>1)</a:t>
            </a:r>
            <a:r>
              <a:rPr lang="uk-UA" u="sng" dirty="0" err="1" smtClean="0">
                <a:effectLst/>
                <a:latin typeface="Times New Roman" panose="02020603050405020304" pitchFamily="18" charset="0"/>
                <a:ea typeface="Times New Roman" panose="02020603050405020304" pitchFamily="18" charset="0"/>
              </a:rPr>
              <a:t>доіндустріальне</a:t>
            </a:r>
            <a:r>
              <a:rPr lang="uk-UA" u="sng" dirty="0" smtClean="0">
                <a:effectLst/>
                <a:latin typeface="Times New Roman" panose="02020603050405020304" pitchFamily="18" charset="0"/>
                <a:ea typeface="Times New Roman" panose="02020603050405020304" pitchFamily="18" charset="0"/>
              </a:rPr>
              <a:t> (аграрне) суспільство</a:t>
            </a:r>
            <a:r>
              <a:rPr lang="uk-UA" dirty="0" smtClean="0">
                <a:effectLst/>
                <a:latin typeface="Times New Roman" panose="02020603050405020304" pitchFamily="18" charset="0"/>
                <a:ea typeface="Times New Roman" panose="02020603050405020304" pitchFamily="18" charset="0"/>
              </a:rPr>
              <a:t> – економічну систему, у якій домінує ручна праця;</a:t>
            </a:r>
            <a:endParaRPr lang="uk-UA" sz="1600" dirty="0" smtClean="0">
              <a:effectLst/>
              <a:latin typeface="Times New Roman" panose="02020603050405020304" pitchFamily="18" charset="0"/>
              <a:ea typeface="Times New Roman" panose="02020603050405020304" pitchFamily="18" charset="0"/>
            </a:endParaRPr>
          </a:p>
          <a:p>
            <a:pPr algn="just">
              <a:spcAft>
                <a:spcPts val="0"/>
              </a:spcAft>
            </a:pPr>
            <a:r>
              <a:rPr lang="uk-UA" dirty="0" smtClean="0">
                <a:effectLst/>
                <a:latin typeface="Times New Roman" panose="02020603050405020304" pitchFamily="18" charset="0"/>
                <a:ea typeface="Times New Roman" panose="02020603050405020304" pitchFamily="18" charset="0"/>
              </a:rPr>
              <a:t>2) </a:t>
            </a:r>
            <a:r>
              <a:rPr lang="uk-UA" u="sng" dirty="0" smtClean="0">
                <a:effectLst/>
                <a:latin typeface="Times New Roman" panose="02020603050405020304" pitchFamily="18" charset="0"/>
                <a:ea typeface="Times New Roman" panose="02020603050405020304" pitchFamily="18" charset="0"/>
              </a:rPr>
              <a:t>індустріальне суспільство,</a:t>
            </a:r>
            <a:r>
              <a:rPr lang="uk-UA" dirty="0" smtClean="0">
                <a:effectLst/>
                <a:latin typeface="Times New Roman" panose="02020603050405020304" pitchFamily="18" charset="0"/>
                <a:ea typeface="Times New Roman" panose="02020603050405020304" pitchFamily="18" charset="0"/>
              </a:rPr>
              <a:t> основою якого є машинна праця;</a:t>
            </a:r>
            <a:endParaRPr lang="uk-UA" sz="1600" dirty="0" smtClean="0">
              <a:effectLst/>
              <a:latin typeface="Times New Roman" panose="02020603050405020304" pitchFamily="18" charset="0"/>
              <a:ea typeface="Times New Roman" panose="02020603050405020304" pitchFamily="18" charset="0"/>
            </a:endParaRPr>
          </a:p>
          <a:p>
            <a:pPr algn="just">
              <a:spcAft>
                <a:spcPts val="0"/>
              </a:spcAft>
            </a:pPr>
            <a:r>
              <a:rPr lang="uk-UA" dirty="0" smtClean="0">
                <a:effectLst/>
                <a:latin typeface="Times New Roman" panose="02020603050405020304" pitchFamily="18" charset="0"/>
                <a:ea typeface="Times New Roman" panose="02020603050405020304" pitchFamily="18" charset="0"/>
              </a:rPr>
              <a:t>3) </a:t>
            </a:r>
            <a:r>
              <a:rPr lang="uk-UA" u="sng" dirty="0" smtClean="0">
                <a:effectLst/>
                <a:latin typeface="Times New Roman" panose="02020603050405020304" pitchFamily="18" charset="0"/>
                <a:ea typeface="Times New Roman" panose="02020603050405020304" pitchFamily="18" charset="0"/>
              </a:rPr>
              <a:t>постіндустріальне суспільство,</a:t>
            </a:r>
            <a:r>
              <a:rPr lang="uk-UA" dirty="0" smtClean="0">
                <a:effectLst/>
                <a:latin typeface="Times New Roman" panose="02020603050405020304" pitchFamily="18" charset="0"/>
                <a:ea typeface="Times New Roman" panose="02020603050405020304" pitchFamily="18" charset="0"/>
              </a:rPr>
              <a:t> що ґрунтується на автоматизованій праці. В даний час в розвинутих країнах з ринковою економікою формується інформаційне суспільство.</a:t>
            </a:r>
            <a:endParaRPr lang="uk-UA" sz="1600" dirty="0" smtClean="0">
              <a:effectLst/>
              <a:latin typeface="Times New Roman" panose="02020603050405020304" pitchFamily="18" charset="0"/>
              <a:ea typeface="Times New Roman" panose="02020603050405020304" pitchFamily="18" charset="0"/>
            </a:endParaRPr>
          </a:p>
          <a:p>
            <a:pPr algn="just">
              <a:spcAft>
                <a:spcPts val="0"/>
              </a:spcAft>
            </a:pPr>
            <a:r>
              <a:rPr lang="uk-UA" dirty="0" smtClean="0">
                <a:effectLst/>
                <a:latin typeface="Times New Roman" panose="02020603050405020304" pitchFamily="18" charset="0"/>
                <a:ea typeface="Times New Roman" panose="02020603050405020304" pitchFamily="18" charset="0"/>
              </a:rPr>
              <a:t>Марксистській науці притаманний формаційний підхід до типізації суспільства. У розвитку людства виділяється ряд послідовно </a:t>
            </a:r>
            <a:r>
              <a:rPr lang="uk-UA" dirty="0" err="1" smtClean="0">
                <a:effectLst/>
                <a:latin typeface="Times New Roman" panose="02020603050405020304" pitchFamily="18" charset="0"/>
                <a:ea typeface="Times New Roman" panose="02020603050405020304" pitchFamily="18" charset="0"/>
              </a:rPr>
              <a:t>змінюючих</a:t>
            </a:r>
            <a:r>
              <a:rPr lang="uk-UA" dirty="0" smtClean="0">
                <a:effectLst/>
                <a:latin typeface="Times New Roman" panose="02020603050405020304" pitchFamily="18" charset="0"/>
                <a:ea typeface="Times New Roman" panose="02020603050405020304" pitchFamily="18" charset="0"/>
              </a:rPr>
              <a:t> один одного способів виробництва і відповідно суспільно-економічних формацій: </a:t>
            </a:r>
            <a:r>
              <a:rPr lang="uk-UA" b="1" dirty="0" smtClean="0">
                <a:effectLst/>
                <a:latin typeface="Times New Roman" panose="02020603050405020304" pitchFamily="18" charset="0"/>
                <a:ea typeface="Times New Roman" panose="02020603050405020304" pitchFamily="18" charset="0"/>
              </a:rPr>
              <a:t>первіснообщинний, рабовласницький, феодальний, капіталістичний, </a:t>
            </a:r>
            <a:r>
              <a:rPr lang="uk-UA" dirty="0" smtClean="0">
                <a:effectLst/>
                <a:latin typeface="Times New Roman" panose="02020603050405020304" pitchFamily="18" charset="0"/>
                <a:ea typeface="Times New Roman" panose="02020603050405020304" pitchFamily="18" charset="0"/>
              </a:rPr>
              <a:t>та</a:t>
            </a:r>
            <a:r>
              <a:rPr lang="uk-UA" b="1" dirty="0" smtClean="0">
                <a:effectLst/>
                <a:latin typeface="Times New Roman" panose="02020603050405020304" pitchFamily="18" charset="0"/>
                <a:ea typeface="Times New Roman" panose="02020603050405020304" pitchFamily="18" charset="0"/>
              </a:rPr>
              <a:t> соціалістичний лад</a:t>
            </a:r>
            <a:r>
              <a:rPr lang="uk-UA" dirty="0" smtClean="0">
                <a:effectLst/>
                <a:latin typeface="Times New Roman" panose="02020603050405020304" pitchFamily="18" charset="0"/>
                <a:ea typeface="Times New Roman" panose="02020603050405020304" pitchFamily="18" charset="0"/>
              </a:rPr>
              <a:t>.</a:t>
            </a:r>
            <a:endParaRPr lang="uk-UA"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2596740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103517" y="200771"/>
            <a:ext cx="11809562" cy="5539978"/>
          </a:xfrm>
          <a:prstGeom prst="rect">
            <a:avLst/>
          </a:prstGeom>
        </p:spPr>
        <p:txBody>
          <a:bodyPr wrap="square">
            <a:spAutoFit/>
          </a:bodyPr>
          <a:lstStyle/>
          <a:p>
            <a:pPr algn="ctr">
              <a:spcAft>
                <a:spcPts val="0"/>
              </a:spcAft>
            </a:pPr>
            <a:r>
              <a:rPr lang="uk-UA" b="1" dirty="0" smtClean="0">
                <a:effectLst/>
                <a:latin typeface="Times New Roman" panose="02020603050405020304" pitchFamily="18" charset="0"/>
              </a:rPr>
              <a:t>3. Власність як економічна категорія</a:t>
            </a:r>
            <a:endParaRPr lang="uk-UA" sz="1100" b="1" dirty="0" smtClean="0">
              <a:effectLst/>
              <a:latin typeface="Times New Roman" panose="02020603050405020304" pitchFamily="18" charset="0"/>
            </a:endParaRPr>
          </a:p>
          <a:p>
            <a:pPr indent="342900" algn="just">
              <a:spcAft>
                <a:spcPts val="0"/>
              </a:spcAft>
            </a:pPr>
            <a:r>
              <a:rPr lang="uk-UA" sz="1400" dirty="0" smtClean="0">
                <a:effectLst/>
                <a:latin typeface="Times New Roman" panose="02020603050405020304" pitchFamily="18" charset="0"/>
                <a:ea typeface="Times New Roman" panose="02020603050405020304" pitchFamily="18" charset="0"/>
              </a:rPr>
              <a:t>В системі економічних виробничих відносин суспільства основоположними виступають відносини власності. </a:t>
            </a:r>
          </a:p>
          <a:p>
            <a:pPr indent="342900" algn="just">
              <a:spcAft>
                <a:spcPts val="0"/>
              </a:spcAft>
            </a:pPr>
            <a:r>
              <a:rPr lang="uk-UA" sz="1400" dirty="0" smtClean="0">
                <a:effectLst/>
                <a:latin typeface="Times New Roman" panose="02020603050405020304" pitchFamily="18" charset="0"/>
                <a:ea typeface="Times New Roman" panose="02020603050405020304" pitchFamily="18" charset="0"/>
              </a:rPr>
              <a:t>Західна економічна наука, беручи до уваги лише юридичний аспект (право володіння, користування, розпорядження), зводить поняття власності до її речових об'єктів і визначає власність як відношення людини до речей (об'єктів власності). Марксистська політекономія, роблячи наголос на економічну основу (поділ праці, купівля, продаж, спадщина об'єктів власності), визначає власність як певні економічні відносини між людьми з приводу привласнення ними матеріальних благ.</a:t>
            </a:r>
          </a:p>
          <a:p>
            <a:pPr indent="342900" algn="just">
              <a:spcAft>
                <a:spcPts val="0"/>
              </a:spcAft>
            </a:pPr>
            <a:r>
              <a:rPr lang="uk-UA" sz="1400" dirty="0" smtClean="0">
                <a:effectLst/>
                <a:latin typeface="Times New Roman" panose="02020603050405020304" pitchFamily="18" charset="0"/>
                <a:ea typeface="Times New Roman" panose="02020603050405020304" pitchFamily="18" charset="0"/>
              </a:rPr>
              <a:t>Розглядаючи власність як об'єктивні відносини між людьми з приводу привласнення ними об'єктів власності й насамперед, засобів виробництва, в її економічному змісті будемо розрізняють два аспекти: а)матеріально-речовий (відношення людей до об'єктів власності і б)соціально-економічний (відносини між людьми в зв'язку з привласненням ними об'єктів власності).</a:t>
            </a:r>
          </a:p>
          <a:p>
            <a:pPr indent="342900" algn="just">
              <a:spcAft>
                <a:spcPts val="0"/>
              </a:spcAft>
            </a:pPr>
            <a:r>
              <a:rPr lang="uk-UA" sz="1400" b="1" i="1" dirty="0" smtClean="0">
                <a:effectLst/>
                <a:latin typeface="Times New Roman" panose="02020603050405020304" pitchFamily="18" charset="0"/>
                <a:ea typeface="Times New Roman" panose="02020603050405020304" pitchFamily="18" charset="0"/>
              </a:rPr>
              <a:t>Власність - це сукупність виробничих відносин між людьми. з приводу привласнення ними об'єктів власності, в першу чергу засобів виробництва, які породжують право володіння, користування й розпорядження цими об'єктами та результатами їх функціонування.</a:t>
            </a:r>
            <a:endParaRPr lang="uk-UA" sz="1400" dirty="0" smtClean="0">
              <a:effectLst/>
              <a:latin typeface="Times New Roman" panose="02020603050405020304" pitchFamily="18" charset="0"/>
              <a:ea typeface="Times New Roman" panose="02020603050405020304" pitchFamily="18" charset="0"/>
            </a:endParaRPr>
          </a:p>
          <a:p>
            <a:pPr indent="342900" algn="just">
              <a:spcAft>
                <a:spcPts val="0"/>
              </a:spcAft>
            </a:pPr>
            <a:r>
              <a:rPr lang="uk-UA" sz="1400" b="1" i="1" dirty="0" smtClean="0">
                <a:effectLst/>
                <a:latin typeface="Times New Roman" panose="02020603050405020304" pitchFamily="18" charset="0"/>
                <a:ea typeface="Times New Roman" panose="02020603050405020304" pitchFamily="18" charset="0"/>
              </a:rPr>
              <a:t>Право власності</a:t>
            </a:r>
            <a:r>
              <a:rPr lang="uk-UA" sz="1400" dirty="0" smtClean="0">
                <a:effectLst/>
                <a:latin typeface="Times New Roman" panose="02020603050405020304" pitchFamily="18" charset="0"/>
                <a:ea typeface="Times New Roman" panose="02020603050405020304" pitchFamily="18" charset="0"/>
              </a:rPr>
              <a:t> санкціонує поведінку людей стосовно тих чи інших економічних благ. Найбільш повне визначення права власності було запропоноване англійським юристом </a:t>
            </a:r>
            <a:r>
              <a:rPr lang="uk-UA" sz="1400" dirty="0" err="1" smtClean="0">
                <a:effectLst/>
                <a:latin typeface="Times New Roman" panose="02020603050405020304" pitchFamily="18" charset="0"/>
                <a:ea typeface="Times New Roman" panose="02020603050405020304" pitchFamily="18" charset="0"/>
              </a:rPr>
              <a:t>А.Оноре</a:t>
            </a:r>
            <a:r>
              <a:rPr lang="uk-UA" sz="1400" dirty="0" smtClean="0">
                <a:effectLst/>
                <a:latin typeface="Times New Roman" panose="02020603050405020304" pitchFamily="18" charset="0"/>
                <a:ea typeface="Times New Roman" panose="02020603050405020304" pitchFamily="18" charset="0"/>
              </a:rPr>
              <a:t>. Воно включає 11 часткових пунктів:</a:t>
            </a:r>
          </a:p>
          <a:p>
            <a:pPr marL="342900" lvl="0" indent="-342900" algn="just">
              <a:spcAft>
                <a:spcPts val="0"/>
              </a:spcAft>
              <a:buFont typeface="+mj-lt"/>
              <a:buAutoNum type="arabicParenR"/>
              <a:tabLst>
                <a:tab pos="304800" algn="l"/>
                <a:tab pos="571500" algn="l"/>
              </a:tabLst>
            </a:pPr>
            <a:r>
              <a:rPr lang="uk-UA" sz="1400" dirty="0" smtClean="0">
                <a:effectLst/>
                <a:latin typeface="Times New Roman" panose="02020603050405020304" pitchFamily="18" charset="0"/>
                <a:ea typeface="Times New Roman" panose="02020603050405020304" pitchFamily="18" charset="0"/>
              </a:rPr>
              <a:t>право володіння, тобто виключного фізичного контролю над об’єктом;</a:t>
            </a:r>
          </a:p>
          <a:p>
            <a:pPr marL="342900" lvl="0" indent="-342900" algn="just">
              <a:spcAft>
                <a:spcPts val="0"/>
              </a:spcAft>
              <a:buFont typeface="+mj-lt"/>
              <a:buAutoNum type="arabicParenR"/>
              <a:tabLst>
                <a:tab pos="304800" algn="l"/>
                <a:tab pos="571500" algn="l"/>
              </a:tabLst>
            </a:pPr>
            <a:r>
              <a:rPr lang="uk-UA" sz="1400" dirty="0" smtClean="0">
                <a:effectLst/>
                <a:latin typeface="Times New Roman" panose="02020603050405020304" pitchFamily="18" charset="0"/>
                <a:ea typeface="Times New Roman" panose="02020603050405020304" pitchFamily="18" charset="0"/>
              </a:rPr>
              <a:t>право користування, тобто власного використання об’єкта;</a:t>
            </a:r>
          </a:p>
          <a:p>
            <a:pPr marL="342900" lvl="0" indent="-342900" algn="just">
              <a:spcAft>
                <a:spcPts val="0"/>
              </a:spcAft>
              <a:buFont typeface="+mj-lt"/>
              <a:buAutoNum type="arabicParenR"/>
              <a:tabLst>
                <a:tab pos="304800" algn="l"/>
                <a:tab pos="571500" algn="l"/>
              </a:tabLst>
            </a:pPr>
            <a:r>
              <a:rPr lang="uk-UA" sz="1400" dirty="0" smtClean="0">
                <a:effectLst/>
                <a:latin typeface="Times New Roman" panose="02020603050405020304" pitchFamily="18" charset="0"/>
                <a:ea typeface="Times New Roman" panose="02020603050405020304" pitchFamily="18" charset="0"/>
              </a:rPr>
              <a:t>право керування, тобто рішення, як і ким об’єкт може бути використано;</a:t>
            </a:r>
          </a:p>
          <a:p>
            <a:pPr marL="342900" lvl="0" indent="-342900" algn="just">
              <a:spcAft>
                <a:spcPts val="0"/>
              </a:spcAft>
              <a:buFont typeface="+mj-lt"/>
              <a:buAutoNum type="arabicParenR"/>
              <a:tabLst>
                <a:tab pos="304800" algn="l"/>
                <a:tab pos="571500" algn="l"/>
              </a:tabLst>
            </a:pPr>
            <a:r>
              <a:rPr lang="uk-UA" sz="1400" dirty="0" smtClean="0">
                <a:effectLst/>
                <a:latin typeface="Times New Roman" panose="02020603050405020304" pitchFamily="18" charset="0"/>
                <a:ea typeface="Times New Roman" panose="02020603050405020304" pitchFamily="18" charset="0"/>
              </a:rPr>
              <a:t>право на доход, тобто на блага, що витікають із користування об’єктом чи від дозволу іншим особам користуватися ними;</a:t>
            </a:r>
          </a:p>
          <a:p>
            <a:pPr marL="342900" lvl="0" indent="-342900" algn="just">
              <a:spcAft>
                <a:spcPts val="0"/>
              </a:spcAft>
              <a:buFont typeface="+mj-lt"/>
              <a:buAutoNum type="arabicParenR"/>
              <a:tabLst>
                <a:tab pos="304800" algn="l"/>
                <a:tab pos="571500" algn="l"/>
              </a:tabLst>
            </a:pPr>
            <a:r>
              <a:rPr lang="uk-UA" sz="1400" dirty="0" smtClean="0">
                <a:effectLst/>
                <a:latin typeface="Times New Roman" panose="02020603050405020304" pitchFamily="18" charset="0"/>
                <a:ea typeface="Times New Roman" panose="02020603050405020304" pitchFamily="18" charset="0"/>
              </a:rPr>
              <a:t>право на „капітальну вартість” об’єкта, що передбачає право на відчуження, споживання, зміну чи знищення об’єкта;</a:t>
            </a:r>
          </a:p>
          <a:p>
            <a:pPr marL="342900" lvl="0" indent="-342900" algn="just">
              <a:spcAft>
                <a:spcPts val="0"/>
              </a:spcAft>
              <a:buFont typeface="+mj-lt"/>
              <a:buAutoNum type="arabicParenR"/>
              <a:tabLst>
                <a:tab pos="304800" algn="l"/>
                <a:tab pos="571500" algn="l"/>
              </a:tabLst>
            </a:pPr>
            <a:r>
              <a:rPr lang="uk-UA" sz="1400" dirty="0" smtClean="0">
                <a:effectLst/>
                <a:latin typeface="Times New Roman" panose="02020603050405020304" pitchFamily="18" charset="0"/>
                <a:ea typeface="Times New Roman" panose="02020603050405020304" pitchFamily="18" charset="0"/>
              </a:rPr>
              <a:t>право на безпеку, тобто імунітет від експропріації;</a:t>
            </a:r>
          </a:p>
          <a:p>
            <a:pPr marL="342900" lvl="0" indent="-342900" algn="just">
              <a:spcAft>
                <a:spcPts val="0"/>
              </a:spcAft>
              <a:buFont typeface="+mj-lt"/>
              <a:buAutoNum type="arabicParenR"/>
              <a:tabLst>
                <a:tab pos="304800" algn="l"/>
                <a:tab pos="571500" algn="l"/>
              </a:tabLst>
            </a:pPr>
            <a:r>
              <a:rPr lang="uk-UA" sz="1400" dirty="0" smtClean="0">
                <a:effectLst/>
                <a:latin typeface="Times New Roman" panose="02020603050405020304" pitchFamily="18" charset="0"/>
                <a:ea typeface="Times New Roman" panose="02020603050405020304" pitchFamily="18" charset="0"/>
              </a:rPr>
              <a:t>право на перехід об’єкта в спадщину чи за заповітом;</a:t>
            </a:r>
          </a:p>
          <a:p>
            <a:pPr marL="342900" lvl="0" indent="-342900" algn="just">
              <a:spcAft>
                <a:spcPts val="0"/>
              </a:spcAft>
              <a:buFont typeface="+mj-lt"/>
              <a:buAutoNum type="arabicParenR"/>
              <a:tabLst>
                <a:tab pos="304800" algn="l"/>
                <a:tab pos="571500" algn="l"/>
              </a:tabLst>
            </a:pPr>
            <a:r>
              <a:rPr lang="uk-UA" sz="1400" dirty="0" smtClean="0">
                <a:effectLst/>
                <a:latin typeface="Times New Roman" panose="02020603050405020304" pitchFamily="18" charset="0"/>
                <a:ea typeface="Times New Roman" panose="02020603050405020304" pitchFamily="18" charset="0"/>
              </a:rPr>
              <a:t>право безстроково тримати переховані повноваження;</a:t>
            </a:r>
          </a:p>
          <a:p>
            <a:pPr marL="342900" lvl="0" indent="-342900" algn="just">
              <a:spcAft>
                <a:spcPts val="0"/>
              </a:spcAft>
              <a:buFont typeface="+mj-lt"/>
              <a:buAutoNum type="arabicParenR"/>
              <a:tabLst>
                <a:tab pos="304800" algn="l"/>
                <a:tab pos="571500" algn="l"/>
              </a:tabLst>
            </a:pPr>
            <a:r>
              <a:rPr lang="uk-UA" sz="1400" dirty="0" smtClean="0">
                <a:effectLst/>
                <a:latin typeface="Times New Roman" panose="02020603050405020304" pitchFamily="18" charset="0"/>
                <a:ea typeface="Times New Roman" panose="02020603050405020304" pitchFamily="18" charset="0"/>
              </a:rPr>
              <a:t>зобов’язання утримуватися від використання об’єкта шкідливим для інших способом;</a:t>
            </a:r>
          </a:p>
          <a:p>
            <a:pPr marL="342900" lvl="0" indent="-342900" algn="just">
              <a:spcAft>
                <a:spcPts val="0"/>
              </a:spcAft>
              <a:buFont typeface="+mj-lt"/>
              <a:buAutoNum type="arabicParenR"/>
              <a:tabLst>
                <a:tab pos="304800" algn="l"/>
                <a:tab pos="571500" algn="l"/>
              </a:tabLst>
            </a:pPr>
            <a:r>
              <a:rPr lang="uk-UA" sz="1400" dirty="0" smtClean="0">
                <a:effectLst/>
                <a:latin typeface="Times New Roman" panose="02020603050405020304" pitchFamily="18" charset="0"/>
                <a:ea typeface="Times New Roman" panose="02020603050405020304" pitchFamily="18" charset="0"/>
              </a:rPr>
              <a:t>відповідальність у вигляді „стягнення”, тобто можливість вилучення об’єкта в сплату боргу;</a:t>
            </a:r>
          </a:p>
          <a:p>
            <a:pPr marL="342900" lvl="0" indent="-342900" algn="just">
              <a:spcAft>
                <a:spcPts val="0"/>
              </a:spcAft>
              <a:buFont typeface="+mj-lt"/>
              <a:buAutoNum type="arabicParenR"/>
              <a:tabLst>
                <a:tab pos="304800" algn="l"/>
                <a:tab pos="571500" algn="l"/>
              </a:tabLst>
            </a:pPr>
            <a:r>
              <a:rPr lang="uk-UA" sz="1400" dirty="0" smtClean="0">
                <a:effectLst/>
                <a:latin typeface="Times New Roman" panose="02020603050405020304" pitchFamily="18" charset="0"/>
                <a:ea typeface="Times New Roman" panose="02020603050405020304" pitchFamily="18" charset="0"/>
              </a:rPr>
              <a:t>право „природного” повернення переданих будь-кому, повноваження по закінченні терміну передачі чи у випадку втрати нею сили за будь-якої іншої причини.</a:t>
            </a:r>
            <a:endParaRPr lang="uk-UA" sz="1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5646263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163901" y="372779"/>
            <a:ext cx="11783683" cy="5355312"/>
          </a:xfrm>
          <a:prstGeom prst="rect">
            <a:avLst/>
          </a:prstGeom>
        </p:spPr>
        <p:txBody>
          <a:bodyPr wrap="square">
            <a:spAutoFit/>
          </a:bodyPr>
          <a:lstStyle/>
          <a:p>
            <a:pPr indent="342900" algn="just">
              <a:spcAft>
                <a:spcPts val="0"/>
              </a:spcAft>
            </a:pPr>
            <a:r>
              <a:rPr lang="uk-UA" dirty="0" smtClean="0">
                <a:effectLst/>
                <a:latin typeface="Times New Roman" panose="02020603050405020304" pitchFamily="18" charset="0"/>
                <a:ea typeface="Times New Roman" panose="02020603050405020304" pitchFamily="18" charset="0"/>
              </a:rPr>
              <a:t>В процесі свого історичного розвитку суспільство використовує два основних типи власності - суспільний і приватний. </a:t>
            </a:r>
            <a:r>
              <a:rPr lang="uk-UA" b="1" i="1" dirty="0" smtClean="0">
                <a:effectLst/>
                <a:latin typeface="Times New Roman" panose="02020603050405020304" pitchFamily="18" charset="0"/>
                <a:ea typeface="Times New Roman" panose="02020603050405020304" pitchFamily="18" charset="0"/>
              </a:rPr>
              <a:t>Суспільна власність</a:t>
            </a:r>
            <a:r>
              <a:rPr lang="uk-UA" dirty="0" smtClean="0">
                <a:effectLst/>
                <a:latin typeface="Times New Roman" panose="02020603050405020304" pitchFamily="18" charset="0"/>
                <a:ea typeface="Times New Roman" panose="02020603050405020304" pitchFamily="18" charset="0"/>
              </a:rPr>
              <a:t> характеризується спільним привласненням засобів виробництва й виробленого продукту. Можна виділити два основних</a:t>
            </a:r>
            <a:r>
              <a:rPr lang="uk-UA" b="1" dirty="0" smtClean="0">
                <a:effectLst/>
                <a:latin typeface="Times New Roman" panose="02020603050405020304" pitchFamily="18" charset="0"/>
                <a:ea typeface="Times New Roman" panose="02020603050405020304" pitchFamily="18" charset="0"/>
              </a:rPr>
              <a:t> </a:t>
            </a:r>
            <a:r>
              <a:rPr lang="uk-UA" b="1" i="1" dirty="0" smtClean="0">
                <a:effectLst/>
                <a:latin typeface="Times New Roman" panose="02020603050405020304" pitchFamily="18" charset="0"/>
                <a:ea typeface="Times New Roman" panose="02020603050405020304" pitchFamily="18" charset="0"/>
              </a:rPr>
              <a:t>види цієї власності:</a:t>
            </a:r>
            <a:r>
              <a:rPr lang="uk-UA" dirty="0" smtClean="0">
                <a:effectLst/>
                <a:latin typeface="Times New Roman" panose="02020603050405020304" pitchFamily="18" charset="0"/>
                <a:ea typeface="Times New Roman" panose="02020603050405020304" pitchFamily="18" charset="0"/>
              </a:rPr>
              <a:t> </a:t>
            </a:r>
            <a:endParaRPr lang="uk-UA" sz="1600" dirty="0" smtClean="0">
              <a:effectLst/>
              <a:latin typeface="Times New Roman" panose="02020603050405020304" pitchFamily="18" charset="0"/>
              <a:ea typeface="Times New Roman" panose="02020603050405020304" pitchFamily="18" charset="0"/>
            </a:endParaRPr>
          </a:p>
          <a:p>
            <a:pPr indent="342900" algn="just">
              <a:spcAft>
                <a:spcPts val="0"/>
              </a:spcAft>
            </a:pPr>
            <a:r>
              <a:rPr lang="uk-UA" dirty="0" smtClean="0">
                <a:effectLst/>
                <a:latin typeface="Times New Roman" panose="02020603050405020304" pitchFamily="18" charset="0"/>
                <a:ea typeface="Times New Roman" panose="02020603050405020304" pitchFamily="18" charset="0"/>
              </a:rPr>
              <a:t>а)власність народу в цілому, (зокрема в Україні такою власністю поки що залишається земля);</a:t>
            </a:r>
            <a:endParaRPr lang="uk-UA" sz="1600" dirty="0" smtClean="0">
              <a:effectLst/>
              <a:latin typeface="Times New Roman" panose="02020603050405020304" pitchFamily="18" charset="0"/>
              <a:ea typeface="Times New Roman" panose="02020603050405020304" pitchFamily="18" charset="0"/>
            </a:endParaRPr>
          </a:p>
          <a:p>
            <a:pPr indent="342900" algn="just">
              <a:spcAft>
                <a:spcPts val="0"/>
              </a:spcAft>
            </a:pPr>
            <a:r>
              <a:rPr lang="uk-UA" dirty="0" smtClean="0">
                <a:effectLst/>
                <a:latin typeface="Times New Roman" panose="02020603050405020304" pitchFamily="18" charset="0"/>
                <a:ea typeface="Times New Roman" panose="02020603050405020304" pitchFamily="18" charset="0"/>
              </a:rPr>
              <a:t>б)власність окремих колективів.</a:t>
            </a:r>
            <a:endParaRPr lang="uk-UA" sz="1600" dirty="0" smtClean="0">
              <a:effectLst/>
              <a:latin typeface="Times New Roman" panose="02020603050405020304" pitchFamily="18" charset="0"/>
              <a:ea typeface="Times New Roman" panose="02020603050405020304" pitchFamily="18" charset="0"/>
            </a:endParaRPr>
          </a:p>
          <a:p>
            <a:pPr indent="342900" algn="just">
              <a:spcAft>
                <a:spcPts val="0"/>
              </a:spcAft>
            </a:pPr>
            <a:r>
              <a:rPr lang="uk-UA" dirty="0" smtClean="0">
                <a:effectLst/>
                <a:latin typeface="Times New Roman" panose="02020603050405020304" pitchFamily="18" charset="0"/>
                <a:ea typeface="Times New Roman" panose="02020603050405020304" pitchFamily="18" charset="0"/>
              </a:rPr>
              <a:t>Реальними</a:t>
            </a:r>
            <a:r>
              <a:rPr lang="uk-UA" b="1" dirty="0" smtClean="0">
                <a:effectLst/>
                <a:latin typeface="Times New Roman" panose="02020603050405020304" pitchFamily="18" charset="0"/>
                <a:ea typeface="Times New Roman" panose="02020603050405020304" pitchFamily="18" charset="0"/>
              </a:rPr>
              <a:t> </a:t>
            </a:r>
            <a:r>
              <a:rPr lang="uk-UA" b="1" i="1" dirty="0" smtClean="0">
                <a:effectLst/>
                <a:latin typeface="Times New Roman" panose="02020603050405020304" pitchFamily="18" charset="0"/>
                <a:ea typeface="Times New Roman" panose="02020603050405020304" pitchFamily="18" charset="0"/>
              </a:rPr>
              <a:t>формами</a:t>
            </a:r>
            <a:r>
              <a:rPr lang="uk-UA" dirty="0" smtClean="0">
                <a:effectLst/>
                <a:latin typeface="Times New Roman" panose="02020603050405020304" pitchFamily="18" charset="0"/>
                <a:ea typeface="Times New Roman" panose="02020603050405020304" pitchFamily="18" charset="0"/>
              </a:rPr>
              <a:t> суспільної власності є загальнонародна, державна, кооперативна, акціонерна, власність господарських товариств, громадських організацій тощо.</a:t>
            </a:r>
            <a:endParaRPr lang="uk-UA" sz="1600" dirty="0" smtClean="0">
              <a:effectLst/>
              <a:latin typeface="Times New Roman" panose="02020603050405020304" pitchFamily="18" charset="0"/>
              <a:ea typeface="Times New Roman" panose="02020603050405020304" pitchFamily="18" charset="0"/>
            </a:endParaRPr>
          </a:p>
          <a:p>
            <a:pPr indent="342900" algn="just">
              <a:spcAft>
                <a:spcPts val="0"/>
              </a:spcAft>
            </a:pPr>
            <a:r>
              <a:rPr lang="uk-UA" i="1" dirty="0" smtClean="0">
                <a:effectLst/>
                <a:latin typeface="Times New Roman" panose="02020603050405020304" pitchFamily="18" charset="0"/>
                <a:ea typeface="Times New Roman" panose="02020603050405020304" pitchFamily="18" charset="0"/>
              </a:rPr>
              <a:t>Приватна</a:t>
            </a:r>
            <a:r>
              <a:rPr lang="uk-UA" b="1" i="1" dirty="0" smtClean="0">
                <a:effectLst/>
                <a:latin typeface="Times New Roman" panose="02020603050405020304" pitchFamily="18" charset="0"/>
                <a:ea typeface="Times New Roman" panose="02020603050405020304" pitchFamily="18" charset="0"/>
              </a:rPr>
              <a:t> власність</a:t>
            </a:r>
            <a:r>
              <a:rPr lang="uk-UA" dirty="0" smtClean="0">
                <a:effectLst/>
                <a:latin typeface="Times New Roman" panose="02020603050405020304" pitchFamily="18" charset="0"/>
                <a:ea typeface="Times New Roman" panose="02020603050405020304" pitchFamily="18" charset="0"/>
              </a:rPr>
              <a:t> характеризується тим, що засоби виробництва, а отже, й вироблений продукт, належать приватним особам. Вони можуть привласнити продукт як своєї, так і чужої праці. Тому розрізняють</a:t>
            </a:r>
            <a:r>
              <a:rPr lang="uk-UA" b="1" dirty="0" smtClean="0">
                <a:effectLst/>
                <a:latin typeface="Times New Roman" panose="02020603050405020304" pitchFamily="18" charset="0"/>
                <a:ea typeface="Times New Roman" panose="02020603050405020304" pitchFamily="18" charset="0"/>
              </a:rPr>
              <a:t> </a:t>
            </a:r>
            <a:r>
              <a:rPr lang="uk-UA" b="1" i="1" dirty="0" smtClean="0">
                <a:effectLst/>
                <a:latin typeface="Times New Roman" panose="02020603050405020304" pitchFamily="18" charset="0"/>
                <a:ea typeface="Times New Roman" panose="02020603050405020304" pitchFamily="18" charset="0"/>
              </a:rPr>
              <a:t>два види</a:t>
            </a:r>
            <a:r>
              <a:rPr lang="uk-UA" dirty="0" smtClean="0">
                <a:effectLst/>
                <a:latin typeface="Times New Roman" panose="02020603050405020304" pitchFamily="18" charset="0"/>
                <a:ea typeface="Times New Roman" panose="02020603050405020304" pitchFamily="18" charset="0"/>
              </a:rPr>
              <a:t> приватної власності - трудову й нетрудову.</a:t>
            </a:r>
            <a:endParaRPr lang="uk-UA" sz="1600" dirty="0" smtClean="0">
              <a:effectLst/>
              <a:latin typeface="Times New Roman" panose="02020603050405020304" pitchFamily="18" charset="0"/>
              <a:ea typeface="Times New Roman" panose="02020603050405020304" pitchFamily="18" charset="0"/>
            </a:endParaRPr>
          </a:p>
          <a:p>
            <a:pPr indent="342900" algn="just">
              <a:spcAft>
                <a:spcPts val="0"/>
              </a:spcAft>
            </a:pPr>
            <a:r>
              <a:rPr lang="uk-UA" b="1" i="1" dirty="0" smtClean="0">
                <a:effectLst/>
                <a:latin typeface="Times New Roman" panose="02020603050405020304" pitchFamily="18" charset="0"/>
                <a:ea typeface="Times New Roman" panose="02020603050405020304" pitchFamily="18" charset="0"/>
              </a:rPr>
              <a:t>Трудова</a:t>
            </a:r>
            <a:r>
              <a:rPr lang="uk-UA" dirty="0" smtClean="0">
                <a:effectLst/>
                <a:latin typeface="Times New Roman" panose="02020603050405020304" pitchFamily="18" charset="0"/>
                <a:ea typeface="Times New Roman" panose="02020603050405020304" pitchFamily="18" charset="0"/>
              </a:rPr>
              <a:t> приватна власність основана на власній праці власника або членів його сім'ї.</a:t>
            </a:r>
            <a:r>
              <a:rPr lang="uk-UA" b="1" dirty="0" smtClean="0">
                <a:effectLst/>
                <a:latin typeface="Times New Roman" panose="02020603050405020304" pitchFamily="18" charset="0"/>
                <a:ea typeface="Times New Roman" panose="02020603050405020304" pitchFamily="18" charset="0"/>
              </a:rPr>
              <a:t> </a:t>
            </a:r>
            <a:r>
              <a:rPr lang="uk-UA" b="1" i="1" dirty="0" smtClean="0">
                <a:effectLst/>
                <a:latin typeface="Times New Roman" panose="02020603050405020304" pitchFamily="18" charset="0"/>
                <a:ea typeface="Times New Roman" panose="02020603050405020304" pitchFamily="18" charset="0"/>
              </a:rPr>
              <a:t>Основною формою такого виду власності є дрібнотоварне</a:t>
            </a:r>
            <a:r>
              <a:rPr lang="uk-UA" dirty="0" smtClean="0">
                <a:effectLst/>
                <a:latin typeface="Times New Roman" panose="02020603050405020304" pitchFamily="18" charset="0"/>
                <a:ea typeface="Times New Roman" panose="02020603050405020304" pitchFamily="18" charset="0"/>
              </a:rPr>
              <a:t> фермерське, ремісниче, одноосібне господарство, де власник і робітник виступають в одній особі. Йому ж належить і вироблений продукт.</a:t>
            </a:r>
            <a:endParaRPr lang="uk-UA" sz="1600" dirty="0" smtClean="0">
              <a:effectLst/>
              <a:latin typeface="Times New Roman" panose="02020603050405020304" pitchFamily="18" charset="0"/>
              <a:ea typeface="Times New Roman" panose="02020603050405020304" pitchFamily="18" charset="0"/>
            </a:endParaRPr>
          </a:p>
          <a:p>
            <a:pPr indent="342900" algn="just">
              <a:spcAft>
                <a:spcPts val="0"/>
              </a:spcAft>
            </a:pPr>
            <a:r>
              <a:rPr lang="uk-UA" b="1" i="1" dirty="0" smtClean="0">
                <a:effectLst/>
                <a:latin typeface="Times New Roman" panose="02020603050405020304" pitchFamily="18" charset="0"/>
                <a:ea typeface="Times New Roman" panose="02020603050405020304" pitchFamily="18" charset="0"/>
              </a:rPr>
              <a:t>Нетрудова</a:t>
            </a:r>
            <a:r>
              <a:rPr lang="uk-UA" dirty="0" smtClean="0">
                <a:effectLst/>
                <a:latin typeface="Times New Roman" panose="02020603050405020304" pitchFamily="18" charset="0"/>
                <a:ea typeface="Times New Roman" panose="02020603050405020304" pitchFamily="18" charset="0"/>
              </a:rPr>
              <a:t> приватна власність основана на використанні найманої (чужої) праці. Вона передбачає відокремлення власника від безпосередньої участі в процесі виробництва (працює найманий робітник), а безпосереднього робітника (найманого) - від засобів виробництва (бо вони йому не належать). Тобто, власник і робітник - це різні особи. Цим закладаються основи малоефективної праці робітника, тому що продукт виробництва належить не йому, а власникові засобів виробництва.</a:t>
            </a:r>
            <a:r>
              <a:rPr lang="uk-UA" b="1" dirty="0" smtClean="0">
                <a:effectLst/>
                <a:latin typeface="Times New Roman" panose="02020603050405020304" pitchFamily="18" charset="0"/>
                <a:ea typeface="Times New Roman" panose="02020603050405020304" pitchFamily="18" charset="0"/>
              </a:rPr>
              <a:t> </a:t>
            </a:r>
            <a:r>
              <a:rPr lang="uk-UA" b="1" i="1" dirty="0" smtClean="0">
                <a:effectLst/>
                <a:latin typeface="Times New Roman" panose="02020603050405020304" pitchFamily="18" charset="0"/>
                <a:ea typeface="Times New Roman" panose="02020603050405020304" pitchFamily="18" charset="0"/>
              </a:rPr>
              <a:t>Формами</a:t>
            </a:r>
            <a:r>
              <a:rPr lang="uk-UA" dirty="0" smtClean="0">
                <a:effectLst/>
                <a:latin typeface="Times New Roman" panose="02020603050405020304" pitchFamily="18" charset="0"/>
                <a:ea typeface="Times New Roman" panose="02020603050405020304" pitchFamily="18" charset="0"/>
              </a:rPr>
              <a:t> нетрудової приватної власності історично були рабовласницька, феодальна, приватнокапіталістична.</a:t>
            </a:r>
            <a:endParaRPr lang="uk-UA"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130227247"/>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1468</Words>
  <Application>Microsoft Office PowerPoint</Application>
  <PresentationFormat>Широкий екран</PresentationFormat>
  <Paragraphs>56</Paragraphs>
  <Slides>8</Slides>
  <Notes>0</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8</vt:i4>
      </vt:variant>
    </vt:vector>
  </HeadingPairs>
  <TitlesOfParts>
    <vt:vector size="14" baseType="lpstr">
      <vt:lpstr>Arial</vt:lpstr>
      <vt:lpstr>Calibri</vt:lpstr>
      <vt:lpstr>Calibri Light</vt:lpstr>
      <vt:lpstr>Lucida Sans Unicode</vt:lpstr>
      <vt:lpstr>Times New Roman</vt:lpstr>
      <vt:lpstr>Тема Office</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moonspell</dc:creator>
  <cp:lastModifiedBy>moonspell</cp:lastModifiedBy>
  <cp:revision>1</cp:revision>
  <dcterms:created xsi:type="dcterms:W3CDTF">2026-02-02T09:58:09Z</dcterms:created>
  <dcterms:modified xsi:type="dcterms:W3CDTF">2026-02-02T09:58:36Z</dcterms:modified>
</cp:coreProperties>
</file>