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84" r:id="rId4"/>
    <p:sldId id="274" r:id="rId5"/>
    <p:sldId id="276" r:id="rId6"/>
    <p:sldId id="277" r:id="rId7"/>
    <p:sldId id="278" r:id="rId8"/>
    <p:sldId id="279" r:id="rId9"/>
    <p:sldId id="280" r:id="rId10"/>
    <p:sldId id="281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ollkorn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171700"/>
            <a:ext cx="16535400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5. </a:t>
            </a:r>
            <a:r>
              <a:rPr lang="ru-RU" sz="2600" b="1" dirty="0" err="1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КІБЕРПРОСТІР</a:t>
            </a:r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ТА КІБЕРБЕЗПЕКА</a:t>
            </a:r>
            <a:endParaRPr lang="uk-UA" sz="2600" b="1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algn="ctr"/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Кіберпростір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: термінологія, </a:t>
            </a: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структура</a:t>
            </a: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Види загроз у кіберпросторі та їх вплив на функціонування державних інституцій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Види атак, спрямованих на державні системи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Система моніторингу кіберзагроз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Забезпечення суверенітету держави у </a:t>
            </a: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кіберпросторі</a:t>
            </a:r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723900"/>
            <a:ext cx="14897100" cy="7802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Кіберпростір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середовище (віртуальний простір), яке надає можливості для здійснення комунікацій та/або реалізації суспільних відносин, утворене в результаті функціонування сумісних (з'єднаних) комунікаційних систем та забезпечення електронних комунікацій з використанням мережі Інтернет та/або інших глобальних мереж передачі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даних</a:t>
            </a:r>
          </a:p>
          <a:p>
            <a:pPr lvl="0" indent="3429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500" dirty="0" smtClean="0">
                <a:latin typeface="Vollkorn" panose="020B0604020202020204" charset="0"/>
                <a:ea typeface="Vollkorn" panose="020B0604020202020204" charset="0"/>
              </a:rPr>
              <a:t>(</a:t>
            </a:r>
            <a:r>
              <a:rPr lang="ru-RU" sz="1500" u="sng" dirty="0"/>
              <a:t>Закон </a:t>
            </a:r>
            <a:r>
              <a:rPr lang="ru-RU" sz="1500" u="sng" dirty="0" err="1"/>
              <a:t>України</a:t>
            </a:r>
            <a:r>
              <a:rPr lang="ru-RU" sz="1500" u="sng" dirty="0"/>
              <a:t> «Про </a:t>
            </a:r>
            <a:r>
              <a:rPr lang="ru-RU" sz="1500" u="sng" dirty="0" err="1"/>
              <a:t>основні</a:t>
            </a:r>
            <a:r>
              <a:rPr lang="ru-RU" sz="1500" u="sng" dirty="0"/>
              <a:t> засади </a:t>
            </a:r>
            <a:r>
              <a:rPr lang="ru-RU" sz="1500" u="sng" dirty="0" err="1"/>
              <a:t>забезпечення</a:t>
            </a:r>
            <a:r>
              <a:rPr lang="ru-RU" sz="1500" u="sng" dirty="0"/>
              <a:t> кібербезпеки </a:t>
            </a:r>
            <a:r>
              <a:rPr lang="ru-RU" sz="1500" u="sng" dirty="0" err="1"/>
              <a:t>України</a:t>
            </a:r>
            <a:r>
              <a:rPr lang="ru-RU" sz="1500" u="sng" dirty="0"/>
              <a:t>» </a:t>
            </a:r>
            <a:r>
              <a:rPr lang="ru-RU" sz="1500" u="sng" dirty="0" err="1"/>
              <a:t>від</a:t>
            </a:r>
            <a:r>
              <a:rPr lang="ru-RU" sz="1500" u="sng" dirty="0"/>
              <a:t> 5 </a:t>
            </a:r>
            <a:r>
              <a:rPr lang="ru-RU" sz="1500" u="sng" dirty="0" err="1"/>
              <a:t>жовтня</a:t>
            </a:r>
            <a:r>
              <a:rPr lang="ru-RU" sz="1500" u="sng" dirty="0"/>
              <a:t> 2017 року № </a:t>
            </a:r>
            <a:r>
              <a:rPr lang="ru-RU" sz="1500" u="sng" dirty="0" smtClean="0"/>
              <a:t>2163-</a:t>
            </a:r>
            <a:r>
              <a:rPr lang="ru-RU" sz="1500" u="sng" dirty="0" err="1" smtClean="0"/>
              <a:t>VIII</a:t>
            </a:r>
            <a:r>
              <a:rPr lang="ru-RU" sz="1500" u="sng" dirty="0" smtClean="0"/>
              <a:t>)</a:t>
            </a:r>
            <a:endParaRPr lang="uk-UA" sz="1500" dirty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Властивості кіберпростору: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протяжність;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єдність дискретності та неперервності;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матеріальність та нематеріальність;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абстрактність і дійсність;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реальність </a:t>
            </a:r>
            <a:r>
              <a:rPr lang="uk-UA" sz="2600" i="1" dirty="0" err="1">
                <a:latin typeface="Vollkorn" panose="020B0604020202020204" charset="0"/>
                <a:ea typeface="Vollkorn" panose="020B0604020202020204" charset="0"/>
              </a:rPr>
              <a:t>загальнодіючого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 впливу.</a:t>
            </a:r>
          </a:p>
          <a:p>
            <a:pPr indent="357188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2171700"/>
            <a:ext cx="14897100" cy="486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складові кіберпростору:</a:t>
            </a:r>
          </a:p>
          <a:p>
            <a:pPr indent="357188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інформація в її цифровому поданні: статичному і динамічному;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технічна інфраструктура, ІТ, програмне забезпечення, за допомогою яких здійснюється реалізація основних дій з інформацією: збір, обробка, зберігання та передача;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інформаційна взаємодія суб’єктів з використанням інформації одержуваної (переданої) і оброблюваної за допомогою технічної інфраструктури.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419100"/>
            <a:ext cx="14554200" cy="7632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Основними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видами кіберзагроз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є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: </a:t>
            </a: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2587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кіберзлочинність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2587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кібертероризм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кібершпигунство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2587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кібервійна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 fontAlgn="base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Факторами, які зумовили створення систем захисту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державних установ від кіберзагроз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, є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algn="just" fontAlgn="base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715963" indent="-265113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кількісне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якісне зростання кіберзагроз;</a:t>
            </a:r>
          </a:p>
          <a:p>
            <a:pPr marL="715963" indent="-265113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поява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нових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вразливостей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у процесі технологічного розвитку інформаційно- телекомунікаційних систем;</a:t>
            </a:r>
          </a:p>
          <a:p>
            <a:pPr marL="715963" indent="-265113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неспроможність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ринкових механізмів гарантувати захист від кіберзагроз;</a:t>
            </a:r>
          </a:p>
          <a:p>
            <a:pPr marL="715963" indent="-265113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збільшення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взаємозалежності елементів інфраструктури, внаслідок чого порушення нормального функціонування одних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державних інституцій викликає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проблеми в інших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876300"/>
            <a:ext cx="15849599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 fontAlgn="base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Загрози кібербезпеці актуалізуються через дію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наступних чинників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algn="just" fontAlgn="base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715963" indent="-358775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невідповідність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інфраструктури електронних комунікацій держави, рівня її розвитку та захищеності сучасним вимогам;</a:t>
            </a:r>
          </a:p>
          <a:p>
            <a:pPr marL="715963" indent="-358775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недостатній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рівень захищеності критичної інформаційної інфраструктури, державних електронних інформаційних ресурсів та інформації, вимога щодо захисту якої встановлена законом, від кіберзагроз;</a:t>
            </a:r>
          </a:p>
          <a:p>
            <a:pPr marL="715963" indent="-358775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безсистемність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заходів кіберзахисту критичної інформаційної інфраструктури;</a:t>
            </a:r>
          </a:p>
          <a:p>
            <a:pPr marL="715963" indent="-358775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недостатній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розвиток організаційно-технічної інфраструктури забезпечення кібербезпеки та кіберзахисту критичної інформаційної інфраструктури та державних електронних інформаційних ресурсів;</a:t>
            </a:r>
          </a:p>
          <a:p>
            <a:pPr marL="715963" indent="-358775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недостатня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ефективність суб’єктів сектору безпеки і оборони України у протидії кіберзагрозам воєнного, кримінального, терористичного та іншого характеру;</a:t>
            </a:r>
          </a:p>
          <a:p>
            <a:pPr marL="715963" indent="-358775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недостатній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рівень координації, взаємодії та інформаційного обміну між суб’єктами забезпечення кібербезпеки </a:t>
            </a: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1562100"/>
            <a:ext cx="14791623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Джерела кіберзагроз національній безпеці:</a:t>
            </a:r>
          </a:p>
          <a:p>
            <a:pPr indent="357188" algn="just"/>
            <a:endParaRPr lang="uk-UA" sz="28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міжнародні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злочинні групи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хакерів;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окремі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підготовлені у сфері ІТ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злочинці;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іноземні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державні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органи;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терористичні угруповання;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недержавні організації;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політичні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структури та неформальні об’єднання екстремістського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спрямування;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транснаціональні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корпорації та фінансово-промислові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групи.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 </a:t>
            </a:r>
            <a:endParaRPr lang="en-US" sz="28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1943100"/>
            <a:ext cx="14706600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fontAlgn="base"/>
            <a:r>
              <a:rPr lang="uk-UA" sz="2800" dirty="0"/>
              <a:t> 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Види кіберзагроз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357188" fontAlgn="base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901700" indent="-279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err="1" smtClean="0">
                <a:latin typeface="Vollkorn" panose="020B0604020202020204" charset="0"/>
                <a:ea typeface="Vollkorn" panose="020B0604020202020204" charset="0"/>
              </a:rPr>
              <a:t>таргетовані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атаки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(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advanced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 persistent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threat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)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901700" indent="-279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err="1" smtClean="0">
                <a:latin typeface="Vollkorn" panose="020B0604020202020204" charset="0"/>
                <a:ea typeface="Vollkorn" panose="020B0604020202020204" charset="0"/>
              </a:rPr>
              <a:t>кібертероризм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(вплив на системи керування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901700" indent="-279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err="1" smtClean="0">
                <a:latin typeface="Vollkorn" panose="020B0604020202020204" charset="0"/>
                <a:ea typeface="Vollkorn" panose="020B0604020202020204" charset="0"/>
              </a:rPr>
              <a:t>кібервійни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901700" indent="-279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err="1" smtClean="0">
                <a:latin typeface="Vollkorn" panose="020B0604020202020204" charset="0"/>
                <a:ea typeface="Vollkorn" panose="020B0604020202020204" charset="0"/>
              </a:rPr>
              <a:t>хактивізм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marL="901700" indent="-279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атаки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на банківські системи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 (викрадення грошей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901700" indent="-279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атаки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на електронний уряд;</a:t>
            </a:r>
          </a:p>
          <a:p>
            <a:pPr marL="901700" indent="-2794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апаратні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закладки у мікросхемах і прошивках комп’ютерного і мережного 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обладнання.</a:t>
            </a: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33500" y="266700"/>
            <a:ext cx="15621000" cy="840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r>
              <a:rPr lang="ru-RU" sz="2600" b="1" dirty="0" err="1">
                <a:latin typeface="Vollkorn" panose="020B0604020202020204" charset="0"/>
                <a:ea typeface="Vollkorn" panose="020B0604020202020204" charset="0"/>
              </a:rPr>
              <a:t>Відстеження</a:t>
            </a:r>
            <a:r>
              <a:rPr lang="ru-RU" sz="2600" b="1" dirty="0">
                <a:latin typeface="Vollkorn" panose="020B0604020202020204" charset="0"/>
                <a:ea typeface="Vollkorn" panose="020B0604020202020204" charset="0"/>
              </a:rPr>
              <a:t> кіберзагроз 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це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процес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завчасного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пошуку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невідомих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або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невиявлених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загроз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у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мережі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кінцевих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точках і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даних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2600" dirty="0" err="1">
                <a:latin typeface="Vollkorn" panose="020B0604020202020204" charset="0"/>
                <a:ea typeface="Vollkorn" panose="020B0604020202020204" charset="0"/>
              </a:rPr>
              <a:t>організації</a:t>
            </a:r>
            <a:r>
              <a:rPr lang="ru-RU" sz="2600" dirty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ru-RU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Типи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відстеження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кіберзагроз:</a:t>
            </a:r>
          </a:p>
          <a:p>
            <a:pPr indent="357188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Структуроване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Під час структурованого відстеження загроз фахівці шукають підозрілу тактику, методи та процедури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ТМП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), які вказують на потенційні загрози. Замість того, щоб працювати з даними або системою та шукати зловмисників,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відстежувач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загроз розробляє гіпотезу про метод яким міг скористатися зловмисник, та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методично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працює над виявленням симптомів цієї атаки. Оскільки структуроване відстеження – це більш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проактивний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підхід, ІТ-фахівці, які використовують цю тактику, часто можуть швидко перехопити або зупинити зловмисників.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Неструктуроване: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Під час неструктурованого відстеження фахівці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шукають індикатор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порушення (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IoC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) 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 здійснюють пошук із цієї початкової точки. Оскільки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відстежувач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загроз може повертатися назад і шукати в історичних даних закономірності та підказки, неструктуровані відстеження іноді можуть ідентифікувати раніше невиявлені загрози, які можуть все ще становити загрозу для організації.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Ситуативне: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Ситуативне відстеження загроз визначає пріоритети певних ресурсів або даних у межах цифрової екосистеми. Якщо організація вважає, що певні співробітники чи ресурси стикаються з найбільшим ризиком, вона може скерувати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відстежувачів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кіберзагроз зосередити зусилля або запобігати чи руйнувати атаки, спрямовані проти цих уразливих користувачів, наборів даних або кінцевих точок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5300" y="18222"/>
            <a:ext cx="17297400" cy="8802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Кіберсуверенітет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є природним продовженням національного суверенітету, оскільки кіберпростір вже давно став невіддільним елементом ведення сучасної війни.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Заходи щодо реалізації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стратегії </a:t>
            </a: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кіберсуверенітету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вироблення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дієвих механізмів захисту інформаційного суверенітету України, які б забезпечили розвиток українського суспільства в дусі національної гідності, патріотизму та національної свідомості з дотриманням принципів захисту прав, свобод і безпеки людини та законних інтересів суспільства і держави в інформаційній сфері;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упорядкування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інформаційної діяльності в національному вимірі з метою її ефективної координації на державному рівні, формування національної системи забезпечення інформаційної безпеки, в тому числі побудови ефективної системи стратегічних комунікацій як скоординованої взаємодії органів державної влади з громадянським суспільством;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удосконалення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комплексу заходів із протидії негативним інформаційним впливам, зокрема шляхом наповнення українського та всесвітнього медіапростору якісним інформаційним продуктом щодо України, формування інформаційної культури громадян;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реформування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законодавства у сфері обігу інформації з обмеженим доступом відповідно до норм міжнародного права та правових актів ЄС і НАТО, зокрема, в частині удосконалення системи державної таємниці та службової інформації;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створення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ефективної системи забезпечення кібернетичної безпеки України, до основних завдань якої віднести: моніторинг кібернетичного простору з метою своєчасного запобігання, виявлення і припинення чи нейтралізації кібернетичних загроз; розроблення відповідної законодавчої бази; кібернетичний захист критичної національної інфраструктури з урахуванням інтересів державно-приватного партнерства.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591</Words>
  <Application>Microsoft Office PowerPoint</Application>
  <PresentationFormat>Произвольный</PresentationFormat>
  <Paragraphs>87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Vollkorn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User</cp:lastModifiedBy>
  <cp:revision>74</cp:revision>
  <dcterms:created xsi:type="dcterms:W3CDTF">2006-08-16T00:00:00Z</dcterms:created>
  <dcterms:modified xsi:type="dcterms:W3CDTF">2025-03-03T15:22:53Z</dcterms:modified>
  <dc:identifier>DAGCUslPLi8</dc:identifier>
</cp:coreProperties>
</file>