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85" r:id="rId5"/>
    <p:sldId id="286" r:id="rId6"/>
    <p:sldId id="292" r:id="rId7"/>
    <p:sldId id="293" r:id="rId8"/>
    <p:sldId id="300" r:id="rId9"/>
    <p:sldId id="301" r:id="rId10"/>
    <p:sldId id="302" r:id="rId11"/>
    <p:sldId id="294" r:id="rId12"/>
    <p:sldId id="295" r:id="rId13"/>
    <p:sldId id="296" r:id="rId14"/>
    <p:sldId id="297" r:id="rId15"/>
    <p:sldId id="298" r:id="rId16"/>
    <p:sldId id="299" r:id="rId17"/>
    <p:sldId id="282" r:id="rId18"/>
    <p:sldId id="284" r:id="rId19"/>
    <p:sldId id="283" r:id="rId20"/>
    <p:sldId id="261" r:id="rId21"/>
    <p:sldId id="257" r:id="rId22"/>
    <p:sldId id="262" r:id="rId23"/>
    <p:sldId id="260" r:id="rId24"/>
    <p:sldId id="258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63" r:id="rId33"/>
    <p:sldId id="266" r:id="rId34"/>
    <p:sldId id="267" r:id="rId35"/>
    <p:sldId id="276" r:id="rId36"/>
    <p:sldId id="277" r:id="rId37"/>
    <p:sldId id="287" r:id="rId38"/>
    <p:sldId id="288" r:id="rId39"/>
    <p:sldId id="289" r:id="rId40"/>
    <p:sldId id="290" r:id="rId41"/>
    <p:sldId id="291" r:id="rId42"/>
    <p:sldId id="279" r:id="rId4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1921A-62E9-4D95-9455-9907C315E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617F71-8193-4AA3-AC4E-4668E04F0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5521B5-9F0E-410F-B52A-3665A82B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D4E14-65A3-4A83-BFC4-D92D488A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923E21-11CC-4B0D-A66D-F0B8C4B5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34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F905-D2D7-42AF-87FF-E617677A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F9E608-98F5-4CB1-8294-2011B2E30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2F7804-1093-4234-A986-ED2F624A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BE4240-3283-4352-9923-53EC53E2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43A8A2-04FE-4943-8A1C-56D5D182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55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080547D-FCF2-4376-A6E0-68723CC8E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4BE060-81EE-4817-81C9-17E4A7052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717A6D-2F08-452D-B19C-855535FE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29C30A-C635-45B6-8A9E-EB72CD6E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26C8F5-A577-472C-A04A-7F5BCABA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2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2C44A-DDF8-401A-A3ED-0BBDB4BA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146F00-AD62-4D50-BB40-7CD5B600A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73763E-100A-4C17-9016-99605DB4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96BFB8-36CB-4282-A64B-FDFAE78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3FA80A-962F-43C8-85CB-4E5D478C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55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C84B2-CE60-4799-9F60-5F464EDD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0EF5AE-33F8-4067-9627-B35AA7634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6A7A1D-AE43-41B8-8925-84F46F19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E3DB7C-7C39-48A4-8774-CE1741C0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946BEA-1E0D-4B8B-AF55-321CC79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05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C3FCA-7FF6-4967-879B-D7A343E5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A776B7-CA11-4339-8823-F76A4E6E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684833-1F0C-441D-B4B9-E2FCB22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99616E-5AE0-4CDE-86EE-FD4EB255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C4D2E7-264B-44EA-BF55-C1D81DD2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C89FE5-0C16-4721-9601-749B3912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85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DAD5F-020C-44F6-8506-10873EF3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E85F8C-D65A-4954-B5E2-9F3CD424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65805F2-DF6F-447E-A98F-2C4E18903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1BF35C8-E8EC-4852-9267-B97CCCE02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3E34F46-F923-4B48-810B-70C84C735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4F34FA-8C57-4C32-803B-EFE859D5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E37C8D7-6E04-426D-B04C-D77B028A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893B2FA-62B8-4D89-8696-31B8E0E9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9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88CDA-0EAF-43A2-95CA-23C5EB7F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8788AE2-33F3-4156-A1AB-E8F8642F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E5730D2-6F42-496F-915E-A86259EE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B1DD4C-9CEC-4B16-AC0B-D676B7FC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44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837AD5-8896-4970-A437-20C4E251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DB46B4F-B117-489A-8BC8-36257596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114618-B66F-48A1-8E5E-58444535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4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98974-E8DB-46B4-ACA7-D0F025A2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AF7FB4-4560-4161-BFA3-3E40CC36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5F88B-C3C1-46FD-8EAA-9CF90D17C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9DE0F44-634C-4E5A-AF16-174CB668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06B81F-102F-4820-B513-A519C22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F25009-AE4E-40AA-AA98-31296760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70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6A485-394E-436C-84DC-182AE695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D53013-A0FC-437F-8F66-5CBF9C335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906DEE-049E-439E-B7E6-A39AD28F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C7890B-65DC-479E-A29E-5492DCBA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CD1D8E-3D47-45CF-BA25-C6186BFE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D0CB64-3D2B-4B33-A5FD-91CEBB1F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94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C8B05F6-660B-4DD4-9730-EBAAE3EB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F93826-DD84-4547-B406-E2562147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8E7D29-4E92-45C2-B571-FC05BABC4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DF26861-3A10-4C59-8799-3D43189A2804}" type="datetimeFigureOut">
              <a:rPr lang="uk-UA" smtClean="0"/>
              <a:pPr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34F2D7-5D4C-4BBF-A65C-8C22A5FB6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E64677-7B38-4F69-A0CA-5DC7E3E89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5919330-DCBC-4940-9784-6B2C836E37D1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9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how-to-make-ridgeline-plot-in-python-with-seaborn/?ref=ml_lbp" TargetMode="External"/><Relationship Id="rId2" Type="http://schemas.openxmlformats.org/officeDocument/2006/relationships/hyperlink" Target="https://colab.research.google.com/github/slemeshevsky/python-course-ipynb/blob/master/visual.ipynb#scrollTo=-DMdSfQsivx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GlCOGbNay4znhG3zcwnIDi6dNP-kKmkU?usp=sharing#scrollTo=pJyxgxErLqb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2528-35EE-46E0-8720-D3F2C1EA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465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візуалізація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на </a:t>
            </a:r>
            <a:r>
              <a:rPr lang="ru-RU" dirty="0" err="1"/>
              <a:t>Python</a:t>
            </a:r>
            <a:r>
              <a:rPr lang="ru-RU" dirty="0"/>
              <a:t> в </a:t>
            </a:r>
            <a:r>
              <a:rPr lang="en-US" dirty="0"/>
              <a:t>Google </a:t>
            </a:r>
            <a:r>
              <a:rPr lang="en-US" dirty="0" err="1"/>
              <a:t>Colab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E6023B-84F0-4D72-8AA8-60F4F1EDC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509" y="2697018"/>
            <a:ext cx="9144000" cy="1655762"/>
          </a:xfrm>
        </p:spPr>
        <p:txBody>
          <a:bodyPr/>
          <a:lstStyle/>
          <a:p>
            <a:r>
              <a:rPr lang="uk-UA" dirty="0"/>
              <a:t>Лекція</a:t>
            </a:r>
            <a:r>
              <a:rPr lang="en-US" dirty="0"/>
              <a:t> 8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01DD2-6E44-4545-A103-E5121956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9" y="3678595"/>
            <a:ext cx="11560542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3AC9C2-C128-4CC4-BFA0-F760E4B0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17236"/>
            <a:ext cx="11268363" cy="5659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Атрибут </a:t>
            </a:r>
            <a:r>
              <a:rPr lang="en-US" dirty="0"/>
              <a:t>plot </a:t>
            </a:r>
            <a:r>
              <a:rPr lang="uk-UA" dirty="0"/>
              <a:t>містить «сімейство" методів для різних типів графіків. Наприклад, </a:t>
            </a:r>
            <a:r>
              <a:rPr lang="en-US" dirty="0" err="1"/>
              <a:t>df.plot</a:t>
            </a:r>
            <a:r>
              <a:rPr lang="en-US" dirty="0"/>
              <a:t>() </a:t>
            </a:r>
            <a:r>
              <a:rPr lang="uk-UA" dirty="0"/>
              <a:t>еквівалентно </a:t>
            </a:r>
            <a:r>
              <a:rPr lang="en-US" dirty="0" err="1"/>
              <a:t>df.plot.line</a:t>
            </a:r>
            <a:r>
              <a:rPr lang="en-US" dirty="0"/>
              <a:t>().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має кілька параметрів, які забезпечують деяку гнучкість при обробці колонок. Наприклад, чи слід розмістити їх на одному </a:t>
            </a:r>
            <a:r>
              <a:rPr lang="uk-UA" dirty="0" err="1"/>
              <a:t>підграфіку</a:t>
            </a:r>
            <a:r>
              <a:rPr lang="uk-UA" dirty="0"/>
              <a:t> чи створювати окремі.</a:t>
            </a:r>
          </a:p>
          <a:p>
            <a:pPr marL="0" indent="0" algn="ctr">
              <a:buNone/>
            </a:pPr>
            <a:r>
              <a:rPr lang="uk-UA" b="1" i="1" dirty="0"/>
              <a:t>Специфічні для </a:t>
            </a:r>
            <a:r>
              <a:rPr lang="en-US" b="1" i="1" dirty="0" err="1"/>
              <a:t>DataFrame</a:t>
            </a:r>
            <a:r>
              <a:rPr lang="en-US" b="1" i="1" dirty="0"/>
              <a:t> </a:t>
            </a:r>
            <a:r>
              <a:rPr lang="uk-UA" b="1" i="1" dirty="0"/>
              <a:t>параметри </a:t>
            </a:r>
            <a:r>
              <a:rPr lang="en-US" b="1" i="1" dirty="0"/>
              <a:t>plot</a:t>
            </a:r>
            <a:endParaRPr lang="uk-UA" b="1" i="1" dirty="0"/>
          </a:p>
          <a:p>
            <a:pPr marL="0" indent="0">
              <a:buNone/>
            </a:pPr>
            <a:r>
              <a:rPr lang="en-US" dirty="0"/>
              <a:t>subplots </a:t>
            </a:r>
            <a:r>
              <a:rPr lang="uk-UA" dirty="0"/>
              <a:t>	чи малювати кожен стовпець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в окремому </a:t>
            </a:r>
            <a:r>
              <a:rPr lang="uk-UA" dirty="0" err="1"/>
              <a:t>підграфіку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sharex</a:t>
            </a:r>
            <a:r>
              <a:rPr lang="en-US" dirty="0"/>
              <a:t> </a:t>
            </a:r>
            <a:r>
              <a:rPr lang="uk-UA" dirty="0"/>
              <a:t>	якщо </a:t>
            </a:r>
            <a:r>
              <a:rPr lang="en-US" dirty="0"/>
              <a:t>subplots=True, </a:t>
            </a:r>
            <a:r>
              <a:rPr lang="uk-UA" dirty="0"/>
              <a:t>чи використовувати одну і ту ж вісь </a:t>
            </a:r>
            <a:r>
              <a:rPr lang="en-US" dirty="0"/>
              <a:t>x, </a:t>
            </a:r>
            <a:r>
              <a:rPr lang="uk-UA" dirty="0"/>
              <a:t>			пов'язуючи мітки осі</a:t>
            </a:r>
          </a:p>
          <a:p>
            <a:pPr marL="0" indent="0">
              <a:buNone/>
            </a:pPr>
            <a:r>
              <a:rPr lang="en-US" dirty="0" err="1"/>
              <a:t>sharey</a:t>
            </a:r>
            <a:r>
              <a:rPr lang="en-US" dirty="0"/>
              <a:t> </a:t>
            </a:r>
            <a:r>
              <a:rPr lang="uk-UA" dirty="0"/>
              <a:t>	якщо </a:t>
            </a:r>
            <a:r>
              <a:rPr lang="en-US" dirty="0"/>
              <a:t>subplots=True, </a:t>
            </a:r>
            <a:r>
              <a:rPr lang="uk-UA" dirty="0"/>
              <a:t>чи використовувати одну і ту ж вісь </a:t>
            </a:r>
            <a:r>
              <a:rPr lang="en-US" dirty="0"/>
              <a:t>y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figsize</a:t>
            </a:r>
            <a:r>
              <a:rPr lang="en-US" dirty="0"/>
              <a:t> </a:t>
            </a:r>
            <a:r>
              <a:rPr lang="uk-UA" dirty="0"/>
              <a:t>	розмір малюнка для створення у вигляді кортежу</a:t>
            </a:r>
          </a:p>
          <a:p>
            <a:pPr marL="0" indent="0">
              <a:buNone/>
            </a:pPr>
            <a:r>
              <a:rPr lang="en-US" dirty="0"/>
              <a:t>title </a:t>
            </a:r>
            <a:r>
              <a:rPr lang="uk-UA" dirty="0"/>
              <a:t>		заголовок малюнка у вигляді рядка</a:t>
            </a:r>
          </a:p>
          <a:p>
            <a:pPr marL="0" indent="0">
              <a:buNone/>
            </a:pPr>
            <a:r>
              <a:rPr lang="en-US" dirty="0"/>
              <a:t>legend </a:t>
            </a:r>
            <a:r>
              <a:rPr lang="uk-UA" dirty="0"/>
              <a:t>	чи додавати легенду на малюнок (за замовчуванням </a:t>
            </a:r>
            <a:r>
              <a:rPr lang="en-US" dirty="0"/>
              <a:t>True)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sort_columns</a:t>
            </a:r>
            <a:r>
              <a:rPr lang="en-US" dirty="0"/>
              <a:t> </a:t>
            </a:r>
            <a:r>
              <a:rPr lang="uk-UA" dirty="0"/>
              <a:t>чи відображати стовпці в алфавітному порядку</a:t>
            </a:r>
          </a:p>
        </p:txBody>
      </p:sp>
    </p:spTree>
    <p:extLst>
      <p:ext uri="{BB962C8B-B14F-4D97-AF65-F5344CB8AC3E}">
        <p14:creationId xmlns:p14="http://schemas.microsoft.com/office/powerpoint/2010/main" val="395829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82BFF-1316-4387-A351-F1C90F00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64"/>
            <a:ext cx="10515600" cy="484619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uk-UA" dirty="0"/>
              <a:t>Отримання даних</a:t>
            </a:r>
            <a:br>
              <a:rPr lang="uk-UA" b="1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AEC6A9F-8E66-4250-980C-EF69604A8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1" y="604983"/>
            <a:ext cx="11277599" cy="50984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05E9C-756B-405D-9294-1878E993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551" y="4505411"/>
            <a:ext cx="2852322" cy="23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5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541B590-DDAE-46FD-BFE3-AF5A1588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785" y="711200"/>
            <a:ext cx="5058360" cy="559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56DEEA-6568-4DB3-8B64-75205089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67" y="1159007"/>
            <a:ext cx="5845047" cy="47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6DD7CE-E9F3-4AC5-BEA6-B575215C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26" y="912228"/>
            <a:ext cx="5761219" cy="4884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7C62A-E6C4-4804-B8E6-47F08D2D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45" y="912228"/>
            <a:ext cx="5852667" cy="4884843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BDAE558-80ED-4CD0-8008-1632F2E57E07}"/>
              </a:ext>
            </a:extLst>
          </p:cNvPr>
          <p:cNvSpPr/>
          <p:nvPr/>
        </p:nvSpPr>
        <p:spPr>
          <a:xfrm>
            <a:off x="6242645" y="6042952"/>
            <a:ext cx="578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df.plot</a:t>
            </a:r>
            <a:r>
              <a:rPr lang="en-US" dirty="0"/>
              <a:t>(y=['</a:t>
            </a:r>
            <a:r>
              <a:rPr lang="uk-UA" dirty="0" err="1"/>
              <a:t>Техногенні','Природні</a:t>
            </a:r>
            <a:r>
              <a:rPr lang="uk-UA" dirty="0"/>
              <a:t>'], </a:t>
            </a:r>
            <a:r>
              <a:rPr lang="en-US" dirty="0"/>
              <a:t>x='</a:t>
            </a:r>
            <a:r>
              <a:rPr lang="uk-UA" dirty="0"/>
              <a:t>Роки', </a:t>
            </a:r>
            <a:r>
              <a:rPr lang="en-US" dirty="0" err="1"/>
              <a:t>figsize</a:t>
            </a:r>
            <a:r>
              <a:rPr lang="en-US" dirty="0"/>
              <a:t>=(15,7))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869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222CCA-2BED-42E1-AC82-8DE6B0A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62"/>
            <a:ext cx="5951736" cy="50372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D2D9E-F96F-4FCD-B452-C6427467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094" y="171462"/>
            <a:ext cx="5791702" cy="50524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451F2-D34F-4E5A-B89D-2D93B5DB9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97" y="4459149"/>
            <a:ext cx="4297005" cy="2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D1E4C9-A24A-4EF1-81A0-B0AC6102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0" y="505560"/>
            <a:ext cx="7254869" cy="56621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68529D-4EC6-4453-A08E-3E003B54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73" y="1712441"/>
            <a:ext cx="5921253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9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C8F8CD-0BC4-44FF-A60D-F0EA4C3A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" y="2226404"/>
            <a:ext cx="5966977" cy="31625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6054C9-A1B4-4730-A1A1-06010B348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5"/>
          <a:stretch/>
        </p:blipFill>
        <p:spPr>
          <a:xfrm>
            <a:off x="6363038" y="2226403"/>
            <a:ext cx="5524979" cy="4214993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EF58625-B661-4F6E-9B66-5F409413EDB5}"/>
              </a:ext>
            </a:extLst>
          </p:cNvPr>
          <p:cNvSpPr/>
          <p:nvPr/>
        </p:nvSpPr>
        <p:spPr>
          <a:xfrm>
            <a:off x="882073" y="868857"/>
            <a:ext cx="10427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b="1" dirty="0" err="1"/>
              <a:t>scatter_matrix</a:t>
            </a:r>
            <a:r>
              <a:rPr lang="en-US" b="1" dirty="0"/>
              <a:t> </a:t>
            </a:r>
            <a:r>
              <a:rPr lang="uk-UA" dirty="0"/>
              <a:t>із </a:t>
            </a:r>
            <a:r>
              <a:rPr lang="en-US" dirty="0"/>
              <a:t>pandas plotting </a:t>
            </a:r>
            <a:r>
              <a:rPr lang="uk-UA" dirty="0"/>
              <a:t>швидко створює матрицю точкових графіків. Таким чином, ви можете бачити взаємозв'язок кожного стовпця з будь-яким іншим стовпцем того ж кадру даних.</a:t>
            </a:r>
            <a:r>
              <a:rPr lang="en-US" dirty="0"/>
              <a:t> </a:t>
            </a:r>
            <a:r>
              <a:rPr lang="uk-UA" dirty="0"/>
              <a:t>Діагональ цієї матриці є відношенням стовпця до самого себе, яке дійсно представлено у вигляді гістограми.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3875B0-CFFE-4C15-8875-C6F274F8EF6E}"/>
              </a:ext>
            </a:extLst>
          </p:cNvPr>
          <p:cNvSpPr/>
          <p:nvPr/>
        </p:nvSpPr>
        <p:spPr>
          <a:xfrm>
            <a:off x="3177309" y="231938"/>
            <a:ext cx="5006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uk-UA" dirty="0"/>
              <a:t>Функція      </a:t>
            </a:r>
            <a:r>
              <a:rPr lang="en-US" sz="2400" dirty="0" err="1"/>
              <a:t>pd.plotting.scatter_matrix</a:t>
            </a:r>
            <a:r>
              <a:rPr lang="en-US" sz="2400" dirty="0"/>
              <a:t>()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2427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AE20F-9A76-4FFE-94CC-F2AC702E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9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Налаштування кольору (</a:t>
            </a:r>
            <a:r>
              <a:rPr lang="en-US" b="1" dirty="0"/>
              <a:t>color</a:t>
            </a:r>
            <a:r>
              <a:rPr lang="uk-UA" b="1" dirty="0"/>
              <a:t>)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7DECDF-29E4-4F3C-A88F-AC77DA5F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080656"/>
            <a:ext cx="11351491" cy="5777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 Кольори графіків можна задавати наступними способами:</a:t>
            </a:r>
          </a:p>
          <a:p>
            <a:pPr marL="0" indent="0">
              <a:buNone/>
            </a:pPr>
            <a:r>
              <a:rPr lang="uk-UA" dirty="0"/>
              <a:t> • Трійками: три числа задають значення червоного, зеленого і синього (</a:t>
            </a:r>
            <a:r>
              <a:rPr lang="en-US" dirty="0"/>
              <a:t>RGB). </a:t>
            </a:r>
            <a:r>
              <a:rPr lang="uk-UA" dirty="0"/>
              <a:t>Числа мають значення в інтервалі [0,1].</a:t>
            </a:r>
          </a:p>
          <a:p>
            <a:pPr marL="0" indent="0">
              <a:buNone/>
            </a:pPr>
            <a:r>
              <a:rPr lang="uk-UA" dirty="0"/>
              <a:t> • Четвірками: три числа мають те саме значення як і у трійок, а четверте число задає прозорість (значення також в інтервалі [0,1]). </a:t>
            </a:r>
          </a:p>
          <a:p>
            <a:pPr marL="0" indent="0">
              <a:buNone/>
            </a:pPr>
            <a:r>
              <a:rPr lang="uk-UA" dirty="0"/>
              <a:t>• Зарезервовані імена кольорів: </a:t>
            </a:r>
            <a:r>
              <a:rPr lang="en-US" dirty="0"/>
              <a:t>Matplotlib </a:t>
            </a:r>
            <a:r>
              <a:rPr lang="uk-UA" dirty="0"/>
              <a:t>використовує стандартні імена кольорів </a:t>
            </a:r>
            <a:r>
              <a:rPr lang="en-US" dirty="0"/>
              <a:t>HTML. </a:t>
            </a:r>
            <a:r>
              <a:rPr lang="uk-UA" dirty="0"/>
              <a:t>Деякі кольори позначаються одною буквою: </a:t>
            </a:r>
          </a:p>
          <a:p>
            <a:pPr marL="0" indent="0">
              <a:buNone/>
            </a:pPr>
            <a:r>
              <a:rPr lang="en-US" dirty="0"/>
              <a:t>b – </a:t>
            </a:r>
            <a:r>
              <a:rPr lang="uk-UA" dirty="0"/>
              <a:t>синій </a:t>
            </a:r>
          </a:p>
          <a:p>
            <a:pPr marL="0" indent="0">
              <a:buNone/>
            </a:pPr>
            <a:r>
              <a:rPr lang="en-US" dirty="0"/>
              <a:t>g – </a:t>
            </a:r>
            <a:r>
              <a:rPr lang="uk-UA" dirty="0"/>
              <a:t>зелений </a:t>
            </a:r>
          </a:p>
          <a:p>
            <a:pPr marL="0" indent="0">
              <a:buNone/>
            </a:pPr>
            <a:r>
              <a:rPr lang="en-US" dirty="0"/>
              <a:t>r – </a:t>
            </a:r>
            <a:r>
              <a:rPr lang="uk-UA" dirty="0"/>
              <a:t>червоний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dirty="0"/>
              <a:t>c – </a:t>
            </a:r>
            <a:r>
              <a:rPr lang="uk-UA" dirty="0"/>
              <a:t>блакитний </a:t>
            </a:r>
          </a:p>
          <a:p>
            <a:pPr marL="0" indent="0">
              <a:buNone/>
            </a:pPr>
            <a:r>
              <a:rPr lang="en-US" dirty="0"/>
              <a:t>m – </a:t>
            </a:r>
            <a:r>
              <a:rPr lang="uk-UA" dirty="0"/>
              <a:t>пурпуровий </a:t>
            </a:r>
          </a:p>
          <a:p>
            <a:pPr marL="0" indent="0">
              <a:buNone/>
            </a:pPr>
            <a:r>
              <a:rPr lang="en-US" dirty="0"/>
              <a:t>y – </a:t>
            </a:r>
            <a:r>
              <a:rPr lang="uk-UA" dirty="0"/>
              <a:t>жовтий </a:t>
            </a:r>
          </a:p>
          <a:p>
            <a:pPr marL="0" indent="0">
              <a:buNone/>
            </a:pPr>
            <a:r>
              <a:rPr lang="en-US" dirty="0"/>
              <a:t>k – </a:t>
            </a:r>
            <a:r>
              <a:rPr lang="uk-UA" dirty="0"/>
              <a:t>чорний </a:t>
            </a:r>
          </a:p>
          <a:p>
            <a:pPr marL="0" indent="0">
              <a:buNone/>
            </a:pPr>
            <a:r>
              <a:rPr lang="en-US" dirty="0"/>
              <a:t>w – </a:t>
            </a:r>
            <a:r>
              <a:rPr lang="uk-UA" dirty="0"/>
              <a:t>білий</a:t>
            </a:r>
          </a:p>
          <a:p>
            <a:pPr marL="0" indent="0">
              <a:buNone/>
            </a:pPr>
            <a:r>
              <a:rPr lang="uk-UA" dirty="0"/>
              <a:t> • </a:t>
            </a:r>
            <a:r>
              <a:rPr lang="en-US" dirty="0"/>
              <a:t>HTML </a:t>
            </a:r>
            <a:r>
              <a:rPr lang="uk-UA" dirty="0"/>
              <a:t>стрічки кольорів: #</a:t>
            </a:r>
            <a:r>
              <a:rPr lang="en-US" dirty="0"/>
              <a:t>RRGGBB, </a:t>
            </a:r>
            <a:r>
              <a:rPr lang="uk-UA" dirty="0"/>
              <a:t>де </a:t>
            </a:r>
            <a:r>
              <a:rPr lang="en-US" dirty="0"/>
              <a:t>RR, GG, BB 8-</a:t>
            </a:r>
            <a:r>
              <a:rPr lang="uk-UA" dirty="0"/>
              <a:t>бітні значення у </a:t>
            </a:r>
            <a:r>
              <a:rPr lang="uk-UA" dirty="0" err="1"/>
              <a:t>шістнадцятковому</a:t>
            </a:r>
            <a:r>
              <a:rPr lang="uk-UA" dirty="0"/>
              <a:t> поданні. </a:t>
            </a:r>
          </a:p>
          <a:p>
            <a:pPr marL="0" indent="0">
              <a:buNone/>
            </a:pPr>
            <a:r>
              <a:rPr lang="uk-UA" dirty="0"/>
              <a:t>• стрічки для подання відтінків сірого: задається число з плаваючою крапкою в інтервалі [0.0- 1.0].</a:t>
            </a:r>
          </a:p>
        </p:txBody>
      </p:sp>
    </p:spTree>
    <p:extLst>
      <p:ext uri="{BB962C8B-B14F-4D97-AF65-F5344CB8AC3E}">
        <p14:creationId xmlns:p14="http://schemas.microsoft.com/office/powerpoint/2010/main" val="121556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DDB7D-CCA6-4560-A6BC-BDF8D54F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Використання карти кольорів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ED9681-5E6F-431A-A6D3-72EE73C3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5338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Для задання кольорів може використовуватися карта кольорів, яка визначена у модулі </a:t>
            </a:r>
            <a:r>
              <a:rPr lang="en-US" b="1" dirty="0"/>
              <a:t>matplotlib.cm</a:t>
            </a:r>
            <a:r>
              <a:rPr lang="en-US" dirty="0"/>
              <a:t>. </a:t>
            </a:r>
            <a:r>
              <a:rPr lang="uk-UA" dirty="0"/>
              <a:t>Кольорова карта визначає кольори як неперервну функцію від одної змінної.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matplotlib.cm as cm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 = 256</a:t>
            </a:r>
          </a:p>
          <a:p>
            <a:pPr marL="0" indent="0">
              <a:buNone/>
            </a:pPr>
            <a:r>
              <a:rPr lang="en-US" dirty="0"/>
              <a:t>angle = </a:t>
            </a:r>
            <a:r>
              <a:rPr lang="en-US" dirty="0" err="1"/>
              <a:t>np.linspace</a:t>
            </a:r>
            <a:r>
              <a:rPr lang="en-US" dirty="0"/>
              <a:t>(0, 8 * 2 * </a:t>
            </a:r>
            <a:r>
              <a:rPr lang="en-US" dirty="0" err="1"/>
              <a:t>np.pi</a:t>
            </a:r>
            <a:r>
              <a:rPr lang="en-US" dirty="0"/>
              <a:t>, N)</a:t>
            </a:r>
          </a:p>
          <a:p>
            <a:pPr marL="0" indent="0">
              <a:buNone/>
            </a:pPr>
            <a:r>
              <a:rPr lang="en-US" dirty="0"/>
              <a:t>radius = </a:t>
            </a:r>
            <a:r>
              <a:rPr lang="en-US" dirty="0" err="1"/>
              <a:t>np.linspace</a:t>
            </a:r>
            <a:r>
              <a:rPr lang="en-US" dirty="0"/>
              <a:t>(.5, 1., N)</a:t>
            </a:r>
          </a:p>
          <a:p>
            <a:pPr marL="0" indent="0">
              <a:buNone/>
            </a:pPr>
            <a:r>
              <a:rPr lang="en-US" dirty="0"/>
              <a:t>X = radius * </a:t>
            </a:r>
            <a:r>
              <a:rPr lang="en-US" dirty="0" err="1"/>
              <a:t>np.cos</a:t>
            </a:r>
            <a:r>
              <a:rPr lang="en-US" dirty="0"/>
              <a:t>(angle)</a:t>
            </a:r>
          </a:p>
          <a:p>
            <a:pPr marL="0" indent="0">
              <a:buNone/>
            </a:pPr>
            <a:r>
              <a:rPr lang="en-US" dirty="0"/>
              <a:t>Y = radius * </a:t>
            </a:r>
            <a:r>
              <a:rPr lang="en-US" dirty="0" err="1"/>
              <a:t>np.sin</a:t>
            </a:r>
            <a:r>
              <a:rPr lang="en-US" dirty="0"/>
              <a:t>(angle)</a:t>
            </a:r>
          </a:p>
          <a:p>
            <a:pPr marL="0" indent="0">
              <a:buNone/>
            </a:pPr>
            <a:r>
              <a:rPr lang="en-US" dirty="0" err="1"/>
              <a:t>plt.scatter</a:t>
            </a:r>
            <a:r>
              <a:rPr lang="en-US" dirty="0"/>
              <a:t>(X, Y, c = angle, </a:t>
            </a:r>
            <a:r>
              <a:rPr lang="en-US" dirty="0" err="1"/>
              <a:t>cmap</a:t>
            </a:r>
            <a:r>
              <a:rPr lang="en-US" dirty="0"/>
              <a:t> = </a:t>
            </a:r>
            <a:r>
              <a:rPr lang="en-US" dirty="0" err="1"/>
              <a:t>cm.hsv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CB1350-81E3-4F25-A9D9-45DF3617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28" y="2327278"/>
            <a:ext cx="5303980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2C2AC-AA21-456D-9A63-19F63DC9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55"/>
            <a:ext cx="10515600" cy="604981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Стиль лінії задається властивістю </a:t>
            </a:r>
            <a:r>
              <a:rPr lang="en-US" sz="3200" b="1" dirty="0" err="1"/>
              <a:t>linestyle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411F6E-DC81-4B0A-BE8D-B371A995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055"/>
            <a:ext cx="11141364" cy="56618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Стиль лінії може мати наступні значення:</a:t>
            </a:r>
          </a:p>
          <a:p>
            <a:pPr marL="0" indent="0">
              <a:buNone/>
            </a:pPr>
            <a:r>
              <a:rPr lang="uk-UA" sz="3300" dirty="0"/>
              <a:t> • </a:t>
            </a:r>
            <a:r>
              <a:rPr lang="en-US" sz="3300" dirty="0"/>
              <a:t>solid (</a:t>
            </a:r>
            <a:r>
              <a:rPr lang="uk-UA" sz="3300" dirty="0"/>
              <a:t>суцільна);</a:t>
            </a:r>
          </a:p>
          <a:p>
            <a:pPr marL="0" indent="0">
              <a:buNone/>
            </a:pPr>
            <a:r>
              <a:rPr lang="uk-UA" sz="3300" dirty="0"/>
              <a:t> • </a:t>
            </a:r>
            <a:r>
              <a:rPr lang="en-US" sz="3300" dirty="0"/>
              <a:t>dashed (</a:t>
            </a:r>
            <a:r>
              <a:rPr lang="uk-UA" sz="3300" dirty="0"/>
              <a:t>пунктирна); </a:t>
            </a:r>
          </a:p>
          <a:p>
            <a:pPr marL="0" indent="0">
              <a:buNone/>
            </a:pPr>
            <a:r>
              <a:rPr lang="uk-UA" sz="3300" dirty="0"/>
              <a:t>• </a:t>
            </a:r>
            <a:r>
              <a:rPr lang="en-US" sz="3300" dirty="0"/>
              <a:t>dotted (</a:t>
            </a:r>
            <a:r>
              <a:rPr lang="uk-UA" sz="3300" dirty="0"/>
              <a:t>крапкова); </a:t>
            </a:r>
          </a:p>
          <a:p>
            <a:pPr marL="0" indent="0">
              <a:buNone/>
            </a:pPr>
            <a:r>
              <a:rPr lang="uk-UA" sz="3300" dirty="0"/>
              <a:t>• </a:t>
            </a:r>
            <a:r>
              <a:rPr lang="en-US" sz="3300" dirty="0" err="1"/>
              <a:t>dashdot</a:t>
            </a:r>
            <a:r>
              <a:rPr lang="en-US" sz="3300" dirty="0"/>
              <a:t> (</a:t>
            </a:r>
            <a:r>
              <a:rPr lang="uk-UA" sz="3300" dirty="0"/>
              <a:t>пунктирно-крапкова).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 pdf(X, mu, sigma):</a:t>
            </a:r>
          </a:p>
          <a:p>
            <a:pPr marL="0" indent="0">
              <a:buNone/>
            </a:pPr>
            <a:r>
              <a:rPr lang="en-US" dirty="0"/>
              <a:t>    a = 1. / (sigma * </a:t>
            </a:r>
            <a:r>
              <a:rPr lang="en-US" dirty="0" err="1"/>
              <a:t>np.sqrt</a:t>
            </a:r>
            <a:r>
              <a:rPr lang="en-US" dirty="0"/>
              <a:t>(2. * </a:t>
            </a:r>
            <a:r>
              <a:rPr lang="en-US" dirty="0" err="1"/>
              <a:t>np.pi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    b = -1. / (2. * sigma ** 2)</a:t>
            </a:r>
          </a:p>
          <a:p>
            <a:pPr marL="0" indent="0">
              <a:buNone/>
            </a:pPr>
            <a:r>
              <a:rPr lang="en-US" dirty="0"/>
              <a:t>    return a * </a:t>
            </a:r>
            <a:r>
              <a:rPr lang="en-US" dirty="0" err="1"/>
              <a:t>np.exp</a:t>
            </a:r>
            <a:r>
              <a:rPr lang="en-US" dirty="0"/>
              <a:t>(b * (X - mu) ** 2)</a:t>
            </a:r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(-6, 6, 1024)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1.0), color = 'k', </a:t>
            </a:r>
            <a:r>
              <a:rPr lang="en-US" b="1" dirty="0" err="1"/>
              <a:t>linestyle</a:t>
            </a:r>
            <a:r>
              <a:rPr lang="en-US" b="1" dirty="0"/>
              <a:t> = 'solid')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0.5), color = 'k', </a:t>
            </a:r>
            <a:r>
              <a:rPr lang="en-US" b="1" dirty="0" err="1"/>
              <a:t>linestyle</a:t>
            </a:r>
            <a:r>
              <a:rPr lang="en-US" b="1" dirty="0"/>
              <a:t> = 'dashed')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0.25), color = 'k', </a:t>
            </a:r>
            <a:r>
              <a:rPr lang="en-US" b="1" dirty="0" err="1"/>
              <a:t>linestyle</a:t>
            </a:r>
            <a:r>
              <a:rPr lang="en-US" b="1" dirty="0"/>
              <a:t> = '</a:t>
            </a:r>
            <a:r>
              <a:rPr lang="en-US" b="1" dirty="0" err="1"/>
              <a:t>dashdot</a:t>
            </a:r>
            <a:r>
              <a:rPr lang="en-US" b="1" dirty="0"/>
              <a:t>')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5D45D8-3EBC-4312-897F-21769E4E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36" y="2583121"/>
            <a:ext cx="4557228" cy="388233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35731F1-6349-4C1C-AFCC-532FC211D42A}"/>
              </a:ext>
            </a:extLst>
          </p:cNvPr>
          <p:cNvSpPr/>
          <p:nvPr/>
        </p:nvSpPr>
        <p:spPr>
          <a:xfrm>
            <a:off x="7697017" y="1227090"/>
            <a:ext cx="3525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Linewidth</a:t>
            </a:r>
            <a:r>
              <a:rPr lang="en-US" dirty="0"/>
              <a:t> – </a:t>
            </a:r>
            <a:r>
              <a:rPr lang="uk-UA" dirty="0"/>
              <a:t>товщина лінії</a:t>
            </a:r>
          </a:p>
        </p:txBody>
      </p:sp>
    </p:spTree>
    <p:extLst>
      <p:ext uri="{BB962C8B-B14F-4D97-AF65-F5344CB8AC3E}">
        <p14:creationId xmlns:p14="http://schemas.microsoft.com/office/powerpoint/2010/main" val="404151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244BF-C859-4ACD-B660-921A3528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1065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Бібліотеки аналізу та візуалізації даних на </a:t>
            </a:r>
            <a:r>
              <a:rPr lang="en-US" sz="3600" b="1" dirty="0"/>
              <a:t>Python</a:t>
            </a:r>
            <a:endParaRPr lang="uk-UA" sz="36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0B6BE3-F8A3-4CE8-9E6D-8A8F0994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5" y="779318"/>
            <a:ext cx="11440390" cy="594359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є однією з найпопулярніших мов програмування у світі, особливо в галузі аналізу даних. Через це розробники створюють дедалі більше бібліотек для роботи з даними та їх візуалізації. У 2023 році найкращі бібліотеки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візуалізації даних залишаються колишніми -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Seaborn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(https://matplotlib.org/)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найбільш поширена і стандартна бібліотека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статичних графіків. Вона надає практично безмежний спектр можливостей для створення та візуалізації різних типів графіків, включаючи лінійні, стовпчасті, кругові, точкові, гістограми, графіки розподілів тощо. Відповідаючи питанням: "Чи можна щось зробити на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Matplotlib?",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практично завжди - Так.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Seaborn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(https://seaborn.pydata.org/)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бібліотека, заснована на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вищим рівнем абстракції та спрощеним інтерфейсом. Вона надає безліч функцій для створення красивих графіків, включаючи гістограми, ящики з вусами, теплові карти, розсіювання та багато іншого. Також ця бібліотека, на відміну від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будувати більш естетично приємні для сприйняття діаграми, як кажуть, "із коробки".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(https://plotly.com/) –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бібліотека для створення інтерактивних графіків. Вона дозволяє створювати графіки за допомогою веб-інтерфейсу та ділитися ними з іншими користувачами.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 для створення красивих та інтерактивних графіків, але потребує вищого рівня компетенції.</a:t>
            </a:r>
          </a:p>
        </p:txBody>
      </p:sp>
    </p:spTree>
    <p:extLst>
      <p:ext uri="{BB962C8B-B14F-4D97-AF65-F5344CB8AC3E}">
        <p14:creationId xmlns:p14="http://schemas.microsoft.com/office/powerpoint/2010/main" val="93297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1F0E43-1ACA-44F2-88D5-3DD73DCF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845596"/>
            <a:ext cx="10381673" cy="565680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F2E7554-B812-416E-9678-64325D6FE00F}"/>
              </a:ext>
            </a:extLst>
          </p:cNvPr>
          <p:cNvSpPr/>
          <p:nvPr/>
        </p:nvSpPr>
        <p:spPr>
          <a:xfrm>
            <a:off x="665018" y="85590"/>
            <a:ext cx="11129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Метод </a:t>
            </a:r>
            <a:r>
              <a:rPr lang="ru-RU" b="1" dirty="0" err="1">
                <a:latin typeface="Times New Roman" panose="02020603050405020304" pitchFamily="18" charset="0"/>
              </a:rPr>
              <a:t>plot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об'єкта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DataFrame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виводить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графік</a:t>
            </a:r>
            <a:r>
              <a:rPr lang="ru-RU" dirty="0">
                <a:latin typeface="Times New Roman" panose="02020603050405020304" pitchFamily="18" charset="0"/>
              </a:rPr>
              <a:t> для кожного </a:t>
            </a:r>
            <a:r>
              <a:rPr lang="ru-RU" dirty="0" err="1">
                <a:latin typeface="Times New Roman" panose="02020603050405020304" pitchFamily="18" charset="0"/>
              </a:rPr>
              <a:t>стовпця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лінії</a:t>
            </a:r>
            <a:r>
              <a:rPr lang="ru-RU" dirty="0">
                <a:latin typeface="Times New Roman" panose="02020603050405020304" pitchFamily="18" charset="0"/>
              </a:rPr>
              <a:t> на тому самому </a:t>
            </a:r>
            <a:r>
              <a:rPr lang="ru-RU" dirty="0" err="1">
                <a:latin typeface="Times New Roman" panose="02020603050405020304" pitchFamily="18" charset="0"/>
              </a:rPr>
              <a:t>підграфіці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створюючи</a:t>
            </a:r>
            <a:r>
              <a:rPr lang="ru-RU" dirty="0"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</a:rPr>
              <a:t> легенду автоматично</a:t>
            </a:r>
            <a:endParaRPr lang="uk-U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8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10961-268E-48DA-A1E8-67116B43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/>
          <a:lstStyle/>
          <a:p>
            <a:pPr algn="ctr"/>
            <a:r>
              <a:rPr lang="uk-UA" dirty="0"/>
              <a:t>Стовпчикові діаграми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CA159A4-5404-4C97-A40A-31D3C735E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418" y="1385454"/>
            <a:ext cx="10515600" cy="37499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C1D1C-AE8A-4D0F-81E5-6B5B7E6A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2476120"/>
            <a:ext cx="5395428" cy="40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232BF-0D68-435B-B05A-A9AF0BF8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Для створення стовпчастих діаграм із накопиченням для </a:t>
            </a:r>
            <a:r>
              <a:rPr lang="en-US" sz="2800" dirty="0" err="1"/>
              <a:t>DataFrame</a:t>
            </a:r>
            <a:r>
              <a:rPr lang="en-US" sz="2800" dirty="0"/>
              <a:t> </a:t>
            </a:r>
            <a:r>
              <a:rPr lang="uk-UA" sz="2800" dirty="0"/>
              <a:t>задається параметр </a:t>
            </a:r>
            <a:r>
              <a:rPr lang="en-US" sz="2800" dirty="0"/>
              <a:t>stacked=True, </a:t>
            </a:r>
            <a:r>
              <a:rPr lang="uk-UA" sz="2800" dirty="0"/>
              <a:t>внаслідок чого значення в кожному рядку будуть згруповані разом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BDEAC00-73D1-4827-8E92-FF93979A4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5" y="1825625"/>
            <a:ext cx="6973455" cy="48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3CD62C-E006-43D4-BA7D-5D4ACEC3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6" y="258618"/>
            <a:ext cx="9744364" cy="6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8B471-63F5-4A52-97AB-42034FD5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37"/>
            <a:ext cx="9171709" cy="5818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E483E9-AF72-442B-A4A9-1348C8329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27" y="2873354"/>
            <a:ext cx="4281400" cy="39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B04EA39-120A-438F-8AD3-61162AC90B73}"/>
              </a:ext>
            </a:extLst>
          </p:cNvPr>
          <p:cNvSpPr/>
          <p:nvPr/>
        </p:nvSpPr>
        <p:spPr>
          <a:xfrm>
            <a:off x="840509" y="288928"/>
            <a:ext cx="106125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Seaborn</a:t>
            </a:r>
            <a:r>
              <a:rPr lang="en-US" sz="3200" dirty="0"/>
              <a:t> – </a:t>
            </a:r>
            <a:r>
              <a:rPr lang="uk-UA" sz="3200" dirty="0"/>
              <a:t>це бібліотека, можливості якої дозволяють створювати статичні графіки у </a:t>
            </a:r>
            <a:r>
              <a:rPr lang="en-US" sz="3200" dirty="0"/>
              <a:t>Python. </a:t>
            </a:r>
            <a:endParaRPr lang="uk-UA" sz="3200" dirty="0"/>
          </a:p>
          <a:p>
            <a:r>
              <a:rPr lang="uk-UA" sz="3200" dirty="0"/>
              <a:t>Переваги інструменту: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Є нові унікальні опції, яких немає в інших бібліотеках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Найкраща абстракція для спрощення графіків.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Висока швидкість обробки запиту.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Моментально перетворює дані на інформативні графіки.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51C8E45-D14B-4E9E-9CFC-81794D5828CC}"/>
              </a:ext>
            </a:extLst>
          </p:cNvPr>
          <p:cNvSpPr/>
          <p:nvPr/>
        </p:nvSpPr>
        <p:spPr>
          <a:xfrm>
            <a:off x="2978639" y="4574370"/>
            <a:ext cx="4754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import</a:t>
            </a:r>
            <a:r>
              <a:rPr lang="en-US" sz="4000" dirty="0"/>
              <a:t> seaborn </a:t>
            </a:r>
            <a:r>
              <a:rPr lang="en-US" sz="4000" dirty="0">
                <a:solidFill>
                  <a:srgbClr val="7030A0"/>
                </a:solidFill>
              </a:rPr>
              <a:t>as</a:t>
            </a:r>
            <a:r>
              <a:rPr lang="en-US" sz="4000" dirty="0"/>
              <a:t> </a:t>
            </a:r>
            <a:r>
              <a:rPr lang="en-US" sz="4000" dirty="0" err="1"/>
              <a:t>sns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91054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E8BCC0-75BB-42CF-843D-1967D341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9" y="862221"/>
            <a:ext cx="6149873" cy="2491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2B7DE-5BFD-465D-8FA4-5D3F40C5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6" y="3429000"/>
            <a:ext cx="4746062" cy="34252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E4B8E-F622-4C96-84ED-7E4FB310B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55" y="2669308"/>
            <a:ext cx="5190836" cy="382847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C60E8F4-C7FB-4D2D-9F62-8BD024E54260}"/>
              </a:ext>
            </a:extLst>
          </p:cNvPr>
          <p:cNvSpPr/>
          <p:nvPr/>
        </p:nvSpPr>
        <p:spPr>
          <a:xfrm>
            <a:off x="1514764" y="141067"/>
            <a:ext cx="1020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distplot</a:t>
            </a:r>
            <a:r>
              <a:rPr lang="en-US" b="1" dirty="0"/>
              <a:t> </a:t>
            </a:r>
            <a:r>
              <a:rPr lang="uk-UA" b="1" dirty="0"/>
              <a:t>одночасно показує гістограму та графік щільності розподілу</a:t>
            </a:r>
          </a:p>
        </p:txBody>
      </p:sp>
    </p:spTree>
    <p:extLst>
      <p:ext uri="{BB962C8B-B14F-4D97-AF65-F5344CB8AC3E}">
        <p14:creationId xmlns:p14="http://schemas.microsoft.com/office/powerpoint/2010/main" val="277930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0101E2-E1BB-4F19-B020-586ECD43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875782"/>
            <a:ext cx="7446968" cy="598221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1EC0A0A-D12E-4B55-9F5E-F19F378BD23A}"/>
              </a:ext>
            </a:extLst>
          </p:cNvPr>
          <p:cNvSpPr/>
          <p:nvPr/>
        </p:nvSpPr>
        <p:spPr>
          <a:xfrm>
            <a:off x="434109" y="188816"/>
            <a:ext cx="11129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dirty="0" err="1"/>
              <a:t>jointplot</a:t>
            </a:r>
            <a:r>
              <a:rPr lang="en-US" dirty="0"/>
              <a:t>() </a:t>
            </a:r>
            <a:r>
              <a:rPr lang="uk-UA" dirty="0"/>
              <a:t>показує спільний розподіл за двома змінними. Вона має параметр </a:t>
            </a:r>
            <a:r>
              <a:rPr lang="en-US" dirty="0"/>
              <a:t>kind, </a:t>
            </a:r>
            <a:r>
              <a:rPr lang="uk-UA" dirty="0"/>
              <a:t>який може приймати наступні значення: «</a:t>
            </a:r>
            <a:r>
              <a:rPr lang="en-US" dirty="0"/>
              <a:t>scatter”</a:t>
            </a:r>
            <a:r>
              <a:rPr lang="uk-UA" dirty="0"/>
              <a:t>, </a:t>
            </a:r>
            <a:r>
              <a:rPr lang="en-US" dirty="0"/>
              <a:t>“reg”</a:t>
            </a:r>
            <a:r>
              <a:rPr lang="uk-UA" dirty="0"/>
              <a:t>, </a:t>
            </a:r>
            <a:r>
              <a:rPr lang="en-US" dirty="0"/>
              <a:t>“</a:t>
            </a:r>
            <a:r>
              <a:rPr lang="en-US" dirty="0" err="1"/>
              <a:t>resid</a:t>
            </a:r>
            <a:r>
              <a:rPr lang="en-US" dirty="0"/>
              <a:t>”</a:t>
            </a:r>
            <a:r>
              <a:rPr lang="uk-UA" dirty="0"/>
              <a:t>, </a:t>
            </a:r>
            <a:r>
              <a:rPr lang="en-US" dirty="0"/>
              <a:t>“</a:t>
            </a:r>
            <a:r>
              <a:rPr lang="en-US" dirty="0" err="1"/>
              <a:t>kde</a:t>
            </a:r>
            <a:r>
              <a:rPr lang="en-US" dirty="0"/>
              <a:t>”</a:t>
            </a:r>
            <a:r>
              <a:rPr lang="uk-UA" dirty="0"/>
              <a:t>, </a:t>
            </a:r>
            <a:r>
              <a:rPr lang="en-US" dirty="0"/>
              <a:t>“hex”</a:t>
            </a:r>
            <a:r>
              <a:rPr lang="uk-UA" dirty="0"/>
              <a:t>.</a:t>
            </a:r>
            <a:endParaRPr lang="en-US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3F35B-AA66-41EA-A201-AB5146E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90" y="2144552"/>
            <a:ext cx="3226137" cy="31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1E98C445-1E6F-46B2-9B0B-387803F757C3}"/>
              </a:ext>
            </a:extLst>
          </p:cNvPr>
          <p:cNvGrpSpPr/>
          <p:nvPr/>
        </p:nvGrpSpPr>
        <p:grpSpPr>
          <a:xfrm>
            <a:off x="-231453" y="42612"/>
            <a:ext cx="7445053" cy="6772776"/>
            <a:chOff x="867674" y="85224"/>
            <a:chExt cx="7445053" cy="677277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8814F6B-B7F7-4126-AF20-2CF67099A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4866"/>
            <a:stretch/>
          </p:blipFill>
          <p:spPr>
            <a:xfrm>
              <a:off x="867674" y="85224"/>
              <a:ext cx="7445053" cy="3433831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B3283B8-2926-4AF6-9993-FD8441D18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093" y="3532003"/>
              <a:ext cx="7099634" cy="3325997"/>
            </a:xfrm>
            <a:prstGeom prst="rect">
              <a:avLst/>
            </a:prstGeom>
          </p:spPr>
        </p:pic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636B910-1DD5-4E13-BECB-252051F1200E}"/>
              </a:ext>
            </a:extLst>
          </p:cNvPr>
          <p:cNvSpPr/>
          <p:nvPr/>
        </p:nvSpPr>
        <p:spPr>
          <a:xfrm>
            <a:off x="8685209" y="981425"/>
            <a:ext cx="273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sns.pairplot</a:t>
            </a:r>
            <a:r>
              <a:rPr lang="en-US" sz="3200" dirty="0"/>
              <a:t>(df)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4659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3B272C-EEAE-4C59-BE87-1281B872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7" y="233218"/>
            <a:ext cx="6410037" cy="639156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AC788D5-07C5-4376-A82D-948053832D4B}"/>
              </a:ext>
            </a:extLst>
          </p:cNvPr>
          <p:cNvSpPr/>
          <p:nvPr/>
        </p:nvSpPr>
        <p:spPr>
          <a:xfrm>
            <a:off x="6612284" y="1101497"/>
            <a:ext cx="469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sns.pairplot</a:t>
            </a:r>
            <a:r>
              <a:rPr lang="en-US" dirty="0"/>
              <a:t>(df, hue='</a:t>
            </a:r>
            <a:r>
              <a:rPr lang="uk-UA" dirty="0"/>
              <a:t>Соціальні', </a:t>
            </a:r>
            <a:r>
              <a:rPr lang="en-US" dirty="0"/>
              <a:t>palette='Set1');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077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F42C99-5D92-4512-ABB9-31ECD4D1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3" y="613064"/>
            <a:ext cx="11533908" cy="5818909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Bokeh</a:t>
            </a:r>
            <a:r>
              <a:rPr lang="en-US" dirty="0"/>
              <a:t> (https://docs.bokeh.org/en/latest/index.html) – </a:t>
            </a:r>
            <a:r>
              <a:rPr lang="uk-UA" dirty="0"/>
              <a:t>це бібліотека для створення інтерактивних візуалізацій з використанням </a:t>
            </a:r>
            <a:r>
              <a:rPr lang="en-US" dirty="0"/>
              <a:t>JavaScript. </a:t>
            </a:r>
            <a:r>
              <a:rPr lang="uk-UA" dirty="0"/>
              <a:t>Вона надає широкий спектр інструментів для створення інтерактивних графіків, включаючи графіки на основі тимчасових рядів, лінійні графіки та теплові карти.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Altair</a:t>
            </a:r>
            <a:r>
              <a:rPr lang="en-US" dirty="0"/>
              <a:t> (https://altair-viz.github.io/) – </a:t>
            </a:r>
            <a:r>
              <a:rPr lang="uk-UA" dirty="0"/>
              <a:t>це бібліотека з </a:t>
            </a:r>
            <a:r>
              <a:rPr lang="uk-UA" dirty="0" err="1"/>
              <a:t>високорівневим</a:t>
            </a:r>
            <a:r>
              <a:rPr lang="uk-UA" dirty="0"/>
              <a:t> інтерфейсом для створення декларативних візуалізацій. Вона дозволяє швидко створювати красиві графіки, використовуючи просту мову опису даних.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err="1"/>
              <a:t>ggplot</a:t>
            </a:r>
            <a:r>
              <a:rPr lang="en-US" dirty="0"/>
              <a:t> (https://github.com/yhat/ggpy) – </a:t>
            </a:r>
            <a:r>
              <a:rPr lang="uk-UA" dirty="0"/>
              <a:t>це бібліотека, створена на основі </a:t>
            </a:r>
            <a:r>
              <a:rPr lang="en-US" dirty="0"/>
              <a:t>R-</a:t>
            </a:r>
            <a:r>
              <a:rPr lang="uk-UA" dirty="0"/>
              <a:t>бібліотеки </a:t>
            </a:r>
            <a:r>
              <a:rPr lang="en-US" dirty="0"/>
              <a:t>ggplot2, </a:t>
            </a:r>
            <a:r>
              <a:rPr lang="uk-UA" dirty="0"/>
              <a:t>яка надає можливості для створення графіків за допомогою граматики графіків. Вона надає широкий спектр інструментів для створення красивих та інформативних графіків.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/>
              <a:t>Загалом вибір бібліотеки </a:t>
            </a:r>
            <a:r>
              <a:rPr lang="en-US" dirty="0"/>
              <a:t>Python </a:t>
            </a:r>
            <a:r>
              <a:rPr lang="uk-UA" dirty="0"/>
              <a:t>для візуалізації даних залежить від конкретних потреб і рівня досвіду розробника. </a:t>
            </a:r>
            <a:r>
              <a:rPr lang="en-US" dirty="0"/>
              <a:t>Matplotlib </a:t>
            </a:r>
            <a:r>
              <a:rPr lang="uk-UA" dirty="0"/>
              <a:t>і </a:t>
            </a:r>
            <a:r>
              <a:rPr lang="en-US" dirty="0"/>
              <a:t>Seaborn </a:t>
            </a:r>
            <a:r>
              <a:rPr lang="uk-UA" dirty="0"/>
              <a:t>є хорошими виборами для користувачів-початківців, а </a:t>
            </a:r>
            <a:r>
              <a:rPr lang="en-US" dirty="0" err="1"/>
              <a:t>Plotly</a:t>
            </a:r>
            <a:r>
              <a:rPr lang="en-US" dirty="0"/>
              <a:t>, Bokeh, Altair </a:t>
            </a:r>
            <a:r>
              <a:rPr lang="uk-UA" dirty="0"/>
              <a:t>і </a:t>
            </a:r>
            <a:r>
              <a:rPr lang="en-US" dirty="0" err="1"/>
              <a:t>ggplot</a:t>
            </a:r>
            <a:r>
              <a:rPr lang="en-US" dirty="0"/>
              <a:t> </a:t>
            </a:r>
            <a:r>
              <a:rPr lang="uk-UA" dirty="0"/>
              <a:t>додатково надають можливості для створення більш просунутих та інтерактивних графіків.</a:t>
            </a:r>
          </a:p>
        </p:txBody>
      </p:sp>
    </p:spTree>
    <p:extLst>
      <p:ext uri="{BB962C8B-B14F-4D97-AF65-F5344CB8AC3E}">
        <p14:creationId xmlns:p14="http://schemas.microsoft.com/office/powerpoint/2010/main" val="260056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1DBCEE-AB22-41E6-858D-16BD57F4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53" y="1176973"/>
            <a:ext cx="6283066" cy="511299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B8100E2-E936-45A0-8A94-0F7AFB5D7815}"/>
              </a:ext>
            </a:extLst>
          </p:cNvPr>
          <p:cNvSpPr/>
          <p:nvPr/>
        </p:nvSpPr>
        <p:spPr>
          <a:xfrm>
            <a:off x="554182" y="94918"/>
            <a:ext cx="10529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dirty="0" err="1"/>
              <a:t>barplot</a:t>
            </a:r>
            <a:r>
              <a:rPr lang="en-US" dirty="0"/>
              <a:t>. </a:t>
            </a:r>
            <a:r>
              <a:rPr lang="uk-UA" dirty="0"/>
              <a:t>Доцільно використовувати якщо  є категоріальна змінна та її цифрове значення. </a:t>
            </a:r>
            <a:r>
              <a:rPr lang="en-US" dirty="0" err="1"/>
              <a:t>barplot</a:t>
            </a:r>
            <a:r>
              <a:rPr lang="uk-UA" dirty="0"/>
              <a:t> </a:t>
            </a:r>
            <a:r>
              <a:rPr lang="uk-UA" dirty="0" err="1"/>
              <a:t>агрегує</a:t>
            </a:r>
            <a:r>
              <a:rPr lang="uk-UA" dirty="0"/>
              <a:t> дані за значеннями категоріальної змінної та застосовує певну функцію до значень відповідних груп цифрової змінної. За умовчанням ця функція – середня.</a:t>
            </a:r>
          </a:p>
        </p:txBody>
      </p:sp>
    </p:spTree>
    <p:extLst>
      <p:ext uri="{BB962C8B-B14F-4D97-AF65-F5344CB8AC3E}">
        <p14:creationId xmlns:p14="http://schemas.microsoft.com/office/powerpoint/2010/main" val="1865718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C10DF5-0503-43F6-924C-FC6D621C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27" y="711302"/>
            <a:ext cx="5729073" cy="50524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07E6E-CFEF-4AB5-BF46-A2E669EA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1" y="711302"/>
            <a:ext cx="5730737" cy="4960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A073D-A9FF-48F5-99E1-76EF942582A0}"/>
              </a:ext>
            </a:extLst>
          </p:cNvPr>
          <p:cNvSpPr txBox="1"/>
          <p:nvPr/>
        </p:nvSpPr>
        <p:spPr>
          <a:xfrm>
            <a:off x="2133600" y="13854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Теплові карти</a:t>
            </a:r>
          </a:p>
        </p:txBody>
      </p:sp>
    </p:spTree>
    <p:extLst>
      <p:ext uri="{BB962C8B-B14F-4D97-AF65-F5344CB8AC3E}">
        <p14:creationId xmlns:p14="http://schemas.microsoft.com/office/powerpoint/2010/main" val="1471320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F89B2BC-5F25-4325-BCE6-E567C9E94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45" y="471054"/>
            <a:ext cx="11582400" cy="60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4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0299EAAD-1722-474D-AB4E-9FE0228455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001" y="249383"/>
            <a:ext cx="5391727" cy="5343130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CA3AF2-9308-41E6-8B17-81EA0291A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164" y="249383"/>
            <a:ext cx="5181600" cy="5447290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Функція </a:t>
            </a:r>
            <a:r>
              <a:rPr lang="en-US" b="1" dirty="0" err="1"/>
              <a:t>barplot</a:t>
            </a:r>
            <a:r>
              <a:rPr lang="en-US" dirty="0"/>
              <a:t> </a:t>
            </a:r>
            <a:r>
              <a:rPr lang="uk-UA" dirty="0"/>
              <a:t>бібліотеки </a:t>
            </a:r>
            <a:r>
              <a:rPr lang="en-US" dirty="0"/>
              <a:t>seaborn </a:t>
            </a:r>
            <a:r>
              <a:rPr lang="uk-UA" dirty="0"/>
              <a:t>приймає параметр </a:t>
            </a:r>
            <a:r>
              <a:rPr lang="en-US" dirty="0"/>
              <a:t>data, </a:t>
            </a:r>
            <a:r>
              <a:rPr lang="uk-UA" dirty="0"/>
              <a:t>який може бути об'єктом </a:t>
            </a:r>
            <a:r>
              <a:rPr lang="en-US" dirty="0" err="1"/>
              <a:t>DataFrame</a:t>
            </a:r>
            <a:r>
              <a:rPr lang="en-US" dirty="0"/>
              <a:t>. </a:t>
            </a:r>
            <a:r>
              <a:rPr lang="uk-UA" dirty="0"/>
              <a:t>Інші параметри посилаються на імена стовпців. </a:t>
            </a:r>
            <a:endParaRPr lang="en-US" dirty="0"/>
          </a:p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Оскільки щодня є кілька спостережень, то стовпці діаграми є середнє значення параметра </a:t>
            </a:r>
            <a:r>
              <a:rPr lang="en-US" dirty="0" err="1"/>
              <a:t>tip_pct</a:t>
            </a:r>
            <a:r>
              <a:rPr lang="en-US" dirty="0"/>
              <a:t>. </a:t>
            </a:r>
            <a:r>
              <a:rPr lang="uk-UA" dirty="0"/>
              <a:t>Чорні лінії, намальовані на стовпцях діаграми, становлять 95-відсотковий довірчий інтервал (це можна налаштувати за допомогою </a:t>
            </a:r>
            <a:r>
              <a:rPr lang="uk-UA" dirty="0" err="1"/>
              <a:t>опціонального</a:t>
            </a:r>
            <a:r>
              <a:rPr lang="uk-UA" dirty="0"/>
              <a:t> параметра).Функція </a:t>
            </a:r>
            <a:r>
              <a:rPr lang="en-US" b="1" dirty="0" err="1"/>
              <a:t>barplot</a:t>
            </a:r>
            <a:r>
              <a:rPr lang="en-US" dirty="0"/>
              <a:t> </a:t>
            </a:r>
            <a:r>
              <a:rPr lang="uk-UA" dirty="0"/>
              <a:t>має параметр </a:t>
            </a:r>
            <a:r>
              <a:rPr lang="en-US" b="1" dirty="0"/>
              <a:t>hue</a:t>
            </a:r>
            <a:r>
              <a:rPr lang="en-US" dirty="0"/>
              <a:t>, </a:t>
            </a:r>
            <a:r>
              <a:rPr lang="uk-UA" dirty="0"/>
              <a:t>що дозволяє розділити відображення за додатковим категоріальним значенням.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6DF69D4-7E21-4AB3-B2CB-662CC796D095}"/>
              </a:ext>
            </a:extLst>
          </p:cNvPr>
          <p:cNvSpPr/>
          <p:nvPr/>
        </p:nvSpPr>
        <p:spPr>
          <a:xfrm>
            <a:off x="644236" y="5869953"/>
            <a:ext cx="11189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При статистичній обробці даних часто знаходження частот варіанти та побудови гістограм частот вибірки та відносних частот буває замало.</a:t>
            </a:r>
          </a:p>
          <a:p>
            <a:r>
              <a:rPr lang="uk-UA" sz="1400" dirty="0"/>
              <a:t>Необхідно визначити довірчий інтервал для вибірки, що характеризується середнім квадратичним відхиленням та вибірковим середнім.</a:t>
            </a:r>
          </a:p>
          <a:p>
            <a:r>
              <a:rPr lang="uk-UA" sz="1400" dirty="0"/>
              <a:t>Інтервальні оцінки вибірок є поширеними в статистиці,</a:t>
            </a:r>
          </a:p>
        </p:txBody>
      </p:sp>
    </p:spTree>
    <p:extLst>
      <p:ext uri="{BB962C8B-B14F-4D97-AF65-F5344CB8AC3E}">
        <p14:creationId xmlns:p14="http://schemas.microsoft.com/office/powerpoint/2010/main" val="260645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50C005-444F-46B9-9038-F0AC8E13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360218"/>
            <a:ext cx="8257309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0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B07EF6F-AD61-413B-A17F-80479A9AA962}"/>
              </a:ext>
            </a:extLst>
          </p:cNvPr>
          <p:cNvSpPr/>
          <p:nvPr/>
        </p:nvSpPr>
        <p:spPr>
          <a:xfrm>
            <a:off x="720437" y="399672"/>
            <a:ext cx="10012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Категоріальні дані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</a:rPr>
              <a:t>Одним із способів візуалізації даних з безліччю категоріальних змінних є використання сітки фасетів (</a:t>
            </a:r>
            <a:r>
              <a:rPr lang="en-US" dirty="0">
                <a:latin typeface="Times New Roman" panose="02020603050405020304" pitchFamily="18" charset="0"/>
              </a:rPr>
              <a:t>facet grid). </a:t>
            </a:r>
            <a:r>
              <a:rPr lang="uk-UA" dirty="0">
                <a:latin typeface="Times New Roman" panose="02020603050405020304" pitchFamily="18" charset="0"/>
              </a:rPr>
              <a:t>У бібліотеці </a:t>
            </a:r>
            <a:r>
              <a:rPr lang="en-US" dirty="0">
                <a:latin typeface="Times New Roman" panose="02020603050405020304" pitchFamily="18" charset="0"/>
              </a:rPr>
              <a:t>seaborn </a:t>
            </a:r>
            <a:r>
              <a:rPr lang="uk-UA" dirty="0">
                <a:latin typeface="Times New Roman" panose="02020603050405020304" pitchFamily="18" charset="0"/>
              </a:rPr>
              <a:t>є зручна функція </a:t>
            </a:r>
            <a:r>
              <a:rPr lang="en-US" dirty="0" err="1">
                <a:latin typeface="Times New Roman" panose="02020603050405020304" pitchFamily="18" charset="0"/>
              </a:rPr>
              <a:t>catplot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</a:rPr>
              <a:t>яка спрощує створення сітки фасетів: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17728B-AD3A-4D86-BBB0-17ACFC1B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1772686"/>
            <a:ext cx="10170627" cy="50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9DFA069-E1D5-41BD-95B2-D00CB793D729}"/>
              </a:ext>
            </a:extLst>
          </p:cNvPr>
          <p:cNvSpPr/>
          <p:nvPr/>
        </p:nvSpPr>
        <p:spPr>
          <a:xfrm>
            <a:off x="738909" y="362681"/>
            <a:ext cx="1064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</a:rPr>
              <a:t>Замість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кольорами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стовпців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</a:rPr>
              <a:t>фасеті</a:t>
            </a:r>
            <a:r>
              <a:rPr lang="ru-RU" dirty="0">
                <a:latin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можемо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розширити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сітку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фасетів</a:t>
            </a:r>
            <a:r>
              <a:rPr lang="ru-RU" dirty="0">
                <a:latin typeface="Times New Roman" panose="02020603050405020304" pitchFamily="18" charset="0"/>
              </a:rPr>
              <a:t>, додавши один рядок часу</a:t>
            </a:r>
            <a:endParaRPr lang="uk-UA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83146D-7D77-4170-8A70-CFC655DA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20" y="1096817"/>
            <a:ext cx="6719217" cy="37060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538D17-5DA9-479C-845D-8AC9AF11C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61" y="3898228"/>
            <a:ext cx="7409239" cy="29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2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79BF-AE98-4BBB-872D-17A28037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5727" cy="475384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en-US" sz="3600" dirty="0"/>
              <a:t>3d </a:t>
            </a:r>
            <a:r>
              <a:rPr lang="uk-UA" sz="3600" dirty="0"/>
              <a:t>графіка в </a:t>
            </a:r>
            <a:r>
              <a:rPr lang="en-US" sz="3600" dirty="0"/>
              <a:t>matplotlib</a:t>
            </a:r>
            <a:r>
              <a:rPr lang="uk-UA" sz="3600" dirty="0"/>
              <a:t>. Модуль </a:t>
            </a:r>
            <a:r>
              <a:rPr lang="en-US" sz="3600" b="1" dirty="0"/>
              <a:t>mpl_toolkits.mplot3d</a:t>
            </a:r>
            <a:endParaRPr lang="uk-UA" sz="3600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DEF362A-6CF8-43FB-ADCC-831FB13DE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67" y="1330037"/>
            <a:ext cx="4209151" cy="537556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F99A46-5F13-436C-A91B-C9EFBC777EA3}"/>
              </a:ext>
            </a:extLst>
          </p:cNvPr>
          <p:cNvSpPr/>
          <p:nvPr/>
        </p:nvSpPr>
        <p:spPr>
          <a:xfrm>
            <a:off x="5615709" y="2440862"/>
            <a:ext cx="4729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import</a:t>
            </a:r>
            <a:r>
              <a:rPr lang="en-US" sz="2000" dirty="0"/>
              <a:t> </a:t>
            </a:r>
            <a:r>
              <a:rPr lang="en-US" sz="2000" dirty="0" err="1"/>
              <a:t>matplotlib.pyplot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as</a:t>
            </a:r>
            <a:r>
              <a:rPr lang="en-US" sz="2000" dirty="0"/>
              <a:t> </a:t>
            </a:r>
            <a:r>
              <a:rPr lang="en-US" sz="2000" dirty="0" err="1"/>
              <a:t>plt</a:t>
            </a:r>
            <a:endParaRPr lang="en-US" sz="2000" dirty="0"/>
          </a:p>
          <a:p>
            <a:r>
              <a:rPr lang="en-US" sz="2000" dirty="0">
                <a:solidFill>
                  <a:srgbClr val="7030A0"/>
                </a:solidFill>
              </a:rPr>
              <a:t>import</a:t>
            </a:r>
            <a:r>
              <a:rPr lang="en-US" sz="2000" dirty="0"/>
              <a:t> </a:t>
            </a:r>
            <a:r>
              <a:rPr lang="en-US" sz="2000" dirty="0" err="1"/>
              <a:t>numpy</a:t>
            </a:r>
            <a:r>
              <a:rPr lang="en-US" sz="2000" dirty="0">
                <a:solidFill>
                  <a:srgbClr val="7030A0"/>
                </a:solidFill>
              </a:rPr>
              <a:t> as </a:t>
            </a:r>
            <a:r>
              <a:rPr lang="en-US" sz="2000" dirty="0"/>
              <a:t>np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from</a:t>
            </a:r>
            <a:r>
              <a:rPr lang="en-US" sz="2000" b="1" dirty="0"/>
              <a:t> mpl_toolkits.mplot3d</a:t>
            </a:r>
            <a:r>
              <a:rPr lang="en-US" sz="2000" b="1" dirty="0">
                <a:solidFill>
                  <a:srgbClr val="7030A0"/>
                </a:solidFill>
              </a:rPr>
              <a:t> import </a:t>
            </a:r>
            <a:r>
              <a:rPr lang="en-US" sz="2000" b="1" dirty="0"/>
              <a:t>axes3d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077996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2F29A7-1A92-4FC2-AF45-F8568287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Після створення координатних осей ми можемо побудувати в них двовимірні і тривимірні графіки, використовуючи один і той же набір функцій: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plot() </a:t>
            </a:r>
            <a:r>
              <a:rPr lang="en-US" dirty="0"/>
              <a:t>– </a:t>
            </a:r>
            <a:r>
              <a:rPr lang="uk-UA" dirty="0"/>
              <a:t>лінійний 2</a:t>
            </a:r>
            <a:r>
              <a:rPr lang="en-US" dirty="0"/>
              <a:t>D </a:t>
            </a:r>
            <a:r>
              <a:rPr lang="uk-UA" dirty="0"/>
              <a:t>графік у трьох вимірах;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step() </a:t>
            </a:r>
            <a:r>
              <a:rPr lang="en-US" dirty="0"/>
              <a:t>– </a:t>
            </a:r>
            <a:r>
              <a:rPr lang="uk-UA" dirty="0"/>
              <a:t>ступінчастий 2</a:t>
            </a:r>
            <a:r>
              <a:rPr lang="en-US" dirty="0"/>
              <a:t>D </a:t>
            </a:r>
            <a:r>
              <a:rPr lang="uk-UA" dirty="0"/>
              <a:t>графік в трьох вимірах;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scatter() </a:t>
            </a:r>
            <a:r>
              <a:rPr lang="en-US" dirty="0"/>
              <a:t>– </a:t>
            </a:r>
            <a:r>
              <a:rPr lang="uk-UA" dirty="0"/>
              <a:t>точковий 3</a:t>
            </a:r>
            <a:r>
              <a:rPr lang="en-US" dirty="0"/>
              <a:t>D-</a:t>
            </a:r>
            <a:r>
              <a:rPr lang="uk-UA" dirty="0"/>
              <a:t>графік.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Також доступні наступні додаткові функції: </a:t>
            </a:r>
          </a:p>
          <a:p>
            <a:pPr marL="0" indent="0">
              <a:buNone/>
            </a:pPr>
            <a:r>
              <a:rPr lang="uk-UA" dirty="0"/>
              <a:t>→ </a:t>
            </a:r>
            <a:r>
              <a:rPr lang="en-US" b="1" dirty="0" err="1"/>
              <a:t>plot_wireframe</a:t>
            </a:r>
            <a:r>
              <a:rPr lang="en-US" b="1" dirty="0"/>
              <a:t>() </a:t>
            </a:r>
            <a:r>
              <a:rPr lang="en-US" dirty="0"/>
              <a:t>– </a:t>
            </a:r>
            <a:r>
              <a:rPr lang="uk-UA" dirty="0"/>
              <a:t>побудова каркасної поверхні в 3</a:t>
            </a:r>
            <a:r>
              <a:rPr lang="en-US" dirty="0"/>
              <a:t>D;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en-US" b="1" dirty="0" err="1"/>
              <a:t>plot_surface</a:t>
            </a:r>
            <a:r>
              <a:rPr lang="en-US" b="1" dirty="0"/>
              <a:t>() </a:t>
            </a:r>
            <a:r>
              <a:rPr lang="en-US" dirty="0"/>
              <a:t>– </a:t>
            </a:r>
            <a:r>
              <a:rPr lang="uk-UA" dirty="0"/>
              <a:t>побудова безперервної 3</a:t>
            </a:r>
            <a:r>
              <a:rPr lang="en-US" dirty="0"/>
              <a:t>D </a:t>
            </a:r>
            <a:r>
              <a:rPr lang="uk-UA" dirty="0"/>
              <a:t>поверхні.</a:t>
            </a:r>
          </a:p>
        </p:txBody>
      </p:sp>
    </p:spTree>
    <p:extLst>
      <p:ext uri="{BB962C8B-B14F-4D97-AF65-F5344CB8AC3E}">
        <p14:creationId xmlns:p14="http://schemas.microsoft.com/office/powerpoint/2010/main" val="3273475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30F7B82-3AA7-4125-B5F1-F83563B4A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9382"/>
            <a:ext cx="5089236" cy="630843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import </a:t>
            </a:r>
            <a:r>
              <a:rPr lang="en-US" sz="4300" dirty="0" err="1"/>
              <a:t>matplotlib.pyplot</a:t>
            </a:r>
            <a:r>
              <a:rPr lang="en-US" sz="4300" dirty="0"/>
              <a:t> as </a:t>
            </a:r>
            <a:r>
              <a:rPr lang="en-US" sz="4300" dirty="0" err="1"/>
              <a:t>plt</a:t>
            </a:r>
            <a:endParaRPr lang="en-US" sz="43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import </a:t>
            </a:r>
            <a:r>
              <a:rPr lang="en-US" sz="4300" dirty="0" err="1"/>
              <a:t>numpy</a:t>
            </a:r>
            <a:r>
              <a:rPr lang="en-US" sz="4300" dirty="0"/>
              <a:t> as np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from mpl_toolkits.mplot3d import axes3d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fig = </a:t>
            </a:r>
            <a:r>
              <a:rPr lang="en-US" sz="4300" dirty="0" err="1"/>
              <a:t>plt.figure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ax = </a:t>
            </a:r>
            <a:r>
              <a:rPr lang="en-US" sz="4300" dirty="0" err="1"/>
              <a:t>fig.add_subplot</a:t>
            </a:r>
            <a:r>
              <a:rPr lang="en-US" sz="4300" dirty="0"/>
              <a:t>(111, projection = '3d')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x1 = [1, 2, 3, 4, 5, 6, 7, 8, 9, 10]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y1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z1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x2 = [-1, -2, -3, -4, -5, -6, -7, -8, -9, -10]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y2 = </a:t>
            </a:r>
            <a:r>
              <a:rPr lang="en-US" sz="4300" dirty="0" err="1"/>
              <a:t>np.random.randint</a:t>
            </a:r>
            <a:r>
              <a:rPr lang="en-US" sz="4300" dirty="0"/>
              <a:t>(-10, 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z2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6400" b="1" dirty="0" err="1"/>
              <a:t>ax.scatter</a:t>
            </a:r>
            <a:r>
              <a:rPr lang="en-US" sz="6400" b="1" dirty="0"/>
              <a:t>(x1, y1, z1, c='b', marker='o', label='blue')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6400" b="1" dirty="0" err="1"/>
              <a:t>ax.scatter</a:t>
            </a:r>
            <a:r>
              <a:rPr lang="en-US" sz="6400" b="1" dirty="0"/>
              <a:t>(x2, y2, z2, c='g', marker='D', label='green')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 err="1"/>
              <a:t>ax.set_xlabel</a:t>
            </a:r>
            <a:r>
              <a:rPr lang="en-US" sz="4300" dirty="0"/>
              <a:t>('x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ax.set_ylabel</a:t>
            </a:r>
            <a:r>
              <a:rPr lang="en-US" sz="4300" dirty="0"/>
              <a:t>('y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ax.set_zlabel</a:t>
            </a:r>
            <a:r>
              <a:rPr lang="en-US" sz="4300" dirty="0"/>
              <a:t>('z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plt.title</a:t>
            </a:r>
            <a:r>
              <a:rPr lang="en-US" sz="4300" dirty="0"/>
              <a:t>("3D Scatter Plot Example")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plt.legend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plt.tight_layout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plt.show</a:t>
            </a:r>
            <a:r>
              <a:rPr lang="en-US" sz="4300" dirty="0"/>
              <a:t>()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567A91F-93A1-403E-AB05-B561A65F2B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2043" y="406400"/>
            <a:ext cx="5089236" cy="54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8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1AC307-627F-4FD8-96DE-B1D9477D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12" y="406400"/>
            <a:ext cx="7095070" cy="61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8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AEA326-23AF-48AF-8005-1EC931348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127" y="698786"/>
            <a:ext cx="5495636" cy="5092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from matplotlib import cm</a:t>
            </a:r>
          </a:p>
          <a:p>
            <a:pPr marL="0" indent="0">
              <a:buNone/>
            </a:pPr>
            <a:r>
              <a:rPr lang="en-US" b="1" dirty="0"/>
              <a:t>from mpl_toolkits.mplot3d import Axes3D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(-3, 3, 256)</a:t>
            </a:r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err="1"/>
              <a:t>np.linspace</a:t>
            </a:r>
            <a:r>
              <a:rPr lang="en-US" dirty="0"/>
              <a:t>(-3, 3, 256)</a:t>
            </a:r>
          </a:p>
          <a:p>
            <a:pPr marL="0" indent="0">
              <a:buNone/>
            </a:pPr>
            <a:r>
              <a:rPr lang="en-US" dirty="0"/>
              <a:t>28</a:t>
            </a:r>
          </a:p>
          <a:p>
            <a:pPr marL="0" indent="0">
              <a:buNone/>
            </a:pPr>
            <a:r>
              <a:rPr lang="en-US" dirty="0"/>
              <a:t>X, Y = </a:t>
            </a:r>
            <a:r>
              <a:rPr lang="en-US" dirty="0" err="1"/>
              <a:t>np.meshgrid</a:t>
            </a:r>
            <a:r>
              <a:rPr lang="en-US" dirty="0"/>
              <a:t>(x, y)</a:t>
            </a:r>
          </a:p>
          <a:p>
            <a:pPr marL="0" indent="0">
              <a:buNone/>
            </a:pPr>
            <a:r>
              <a:rPr lang="en-US" dirty="0"/>
              <a:t>Z = </a:t>
            </a:r>
            <a:r>
              <a:rPr lang="en-US" dirty="0" err="1"/>
              <a:t>np.sinc</a:t>
            </a:r>
            <a:r>
              <a:rPr lang="en-US" dirty="0"/>
              <a:t>(</a:t>
            </a:r>
            <a:r>
              <a:rPr lang="en-US" dirty="0" err="1"/>
              <a:t>np.sqrt</a:t>
            </a:r>
            <a:r>
              <a:rPr lang="en-US" dirty="0"/>
              <a:t>(X ** 2 + Y ** 2))</a:t>
            </a:r>
          </a:p>
          <a:p>
            <a:pPr marL="0" indent="0">
              <a:buNone/>
            </a:pPr>
            <a:r>
              <a:rPr lang="en-US" dirty="0"/>
              <a:t>fig = </a:t>
            </a:r>
            <a:r>
              <a:rPr lang="en-US" dirty="0" err="1"/>
              <a:t>plt.figure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ax = </a:t>
            </a:r>
            <a:r>
              <a:rPr lang="en-US" dirty="0" err="1"/>
              <a:t>fig.add_subplot</a:t>
            </a:r>
            <a:r>
              <a:rPr lang="en-US" dirty="0"/>
              <a:t>(projection = '3d')</a:t>
            </a:r>
          </a:p>
          <a:p>
            <a:pPr marL="0" indent="0">
              <a:buNone/>
            </a:pPr>
            <a:r>
              <a:rPr lang="en-US" dirty="0" err="1"/>
              <a:t>ax.plot_surface</a:t>
            </a:r>
            <a:r>
              <a:rPr lang="en-US" dirty="0"/>
              <a:t>(X, Y, Z, </a:t>
            </a:r>
            <a:r>
              <a:rPr lang="en-US" dirty="0" err="1"/>
              <a:t>cmap</a:t>
            </a:r>
            <a:r>
              <a:rPr lang="en-US" dirty="0"/>
              <a:t>=</a:t>
            </a:r>
            <a:r>
              <a:rPr lang="en-US" dirty="0" err="1"/>
              <a:t>cm.gray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350845F-E0DA-4689-94D7-2FD371385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3635" y="578716"/>
            <a:ext cx="4257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1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BA503-AE43-4A49-B548-FA7C1A53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5" y="0"/>
            <a:ext cx="11446232" cy="5403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9B670-3DB3-4D8B-A013-7F06A51CD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3"/>
          <a:stretch/>
        </p:blipFill>
        <p:spPr>
          <a:xfrm>
            <a:off x="2230841" y="3500582"/>
            <a:ext cx="4663844" cy="33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9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8C32E-241F-4E51-BC13-063F0251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D0AA76-061B-4D1C-B3C3-903ABE5F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https://colab.research.google.com/github/slemeshevsky/python-course-ipynb/blob/master/visual.ipynb#scrollTo=-DMdSfQsivxS</a:t>
            </a:r>
            <a:endParaRPr lang="en-US" dirty="0"/>
          </a:p>
          <a:p>
            <a:r>
              <a:rPr lang="en-US" dirty="0">
                <a:hlinkClick r:id="rId3"/>
              </a:rPr>
              <a:t>https://www.geeksforgeeks.org/how-to-make-ridgeline-plot-in-python-with-seaborn/?ref=ml_lbp</a:t>
            </a:r>
            <a:r>
              <a:rPr lang="en-US" dirty="0"/>
              <a:t> </a:t>
            </a:r>
            <a:r>
              <a:rPr lang="uk-UA" dirty="0"/>
              <a:t>Графіка в </a:t>
            </a:r>
            <a:r>
              <a:rPr lang="en-US" dirty="0"/>
              <a:t>Seaborn</a:t>
            </a:r>
            <a:endParaRPr lang="uk-UA" dirty="0"/>
          </a:p>
          <a:p>
            <a:r>
              <a:rPr lang="en-US" dirty="0">
                <a:hlinkClick r:id="rId4"/>
              </a:rPr>
              <a:t>https://colab.research.google.com/drive/1GlCOGbNay4znhG3zcwnIDi6dNP-kKmkU?usp=sharing#scrollTo=pJyxgxErLqbg</a:t>
            </a:r>
            <a:r>
              <a:rPr lang="uk-UA" dirty="0"/>
              <a:t> Навчальна модель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015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588709-207A-40E4-8491-8AAA9578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92" y="92363"/>
            <a:ext cx="7656944" cy="65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4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E3F76-8612-408B-8215-0B993AF4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Типи графіків і діаграм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9D0C71-CB26-4949-A0AC-CE91EE5D9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0945"/>
            <a:ext cx="5181600" cy="46160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.plot() </a:t>
            </a:r>
            <a:r>
              <a:rPr lang="uk-UA" dirty="0"/>
              <a:t>має кілька необов'язкових параметрів, що визначають, який тип графіка створюється: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area" - </a:t>
            </a:r>
            <a:r>
              <a:rPr lang="uk-UA" sz="3800" dirty="0"/>
              <a:t>графіки області;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bar" - </a:t>
            </a:r>
            <a:r>
              <a:rPr lang="uk-UA" sz="3800" dirty="0"/>
              <a:t>вертикальні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barh</a:t>
            </a:r>
            <a:r>
              <a:rPr lang="en-US" sz="3800" dirty="0"/>
              <a:t>" - </a:t>
            </a:r>
            <a:r>
              <a:rPr lang="uk-UA" sz="3800" dirty="0"/>
              <a:t>горизонтальні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box" - </a:t>
            </a:r>
            <a:r>
              <a:rPr lang="uk-UA" sz="3800" dirty="0"/>
              <a:t>квадратний графік;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hexbin</a:t>
            </a:r>
            <a:r>
              <a:rPr lang="en-US" sz="3800" dirty="0"/>
              <a:t>" - </a:t>
            </a:r>
            <a:r>
              <a:rPr lang="en-US" sz="3800" dirty="0" err="1"/>
              <a:t>hexbin</a:t>
            </a:r>
            <a:r>
              <a:rPr lang="en-US" sz="3800" dirty="0"/>
              <a:t> </a:t>
            </a:r>
            <a:r>
              <a:rPr lang="uk-UA" sz="3800" dirty="0"/>
              <a:t>ділянки;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hist" - </a:t>
            </a:r>
            <a:r>
              <a:rPr lang="uk-UA" sz="3800" dirty="0"/>
              <a:t>гістограми;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kde</a:t>
            </a:r>
            <a:r>
              <a:rPr lang="en-US" sz="3800" dirty="0"/>
              <a:t>" - </a:t>
            </a:r>
            <a:r>
              <a:rPr lang="uk-UA" sz="3800" dirty="0"/>
              <a:t>оцінка щільності ядра;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density" - </a:t>
            </a:r>
            <a:r>
              <a:rPr lang="uk-UA" sz="3800" dirty="0"/>
              <a:t>псевдонім для "</a:t>
            </a:r>
            <a:r>
              <a:rPr lang="en-US" sz="3800" dirty="0" err="1"/>
              <a:t>kde</a:t>
            </a:r>
            <a:r>
              <a:rPr lang="en-US" sz="3800" dirty="0"/>
              <a:t>";</a:t>
            </a:r>
            <a:endParaRPr lang="uk-UA" sz="3800" dirty="0"/>
          </a:p>
          <a:p>
            <a:pPr marL="0" indent="0">
              <a:buNone/>
            </a:pPr>
            <a:r>
              <a:rPr lang="en-US" sz="3800" dirty="0"/>
              <a:t>"line" - </a:t>
            </a:r>
            <a:r>
              <a:rPr lang="uk-UA" sz="3800" dirty="0"/>
              <a:t>лінійні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pie" - </a:t>
            </a:r>
            <a:r>
              <a:rPr lang="uk-UA" sz="3800" dirty="0"/>
              <a:t>кругові діаграми;"</a:t>
            </a:r>
            <a:r>
              <a:rPr lang="en-US" sz="3800" dirty="0"/>
              <a:t>scatter" - </a:t>
            </a:r>
            <a:r>
              <a:rPr lang="uk-UA" sz="3800" dirty="0"/>
              <a:t>точкові діаграми</a:t>
            </a:r>
            <a:r>
              <a:rPr lang="uk-UA" dirty="0"/>
              <a:t>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BE0E41-B950-4714-A29D-FCDF6DC00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Як альтернатива передачі рядків параметру </a:t>
            </a:r>
            <a:r>
              <a:rPr lang="en-US" b="1" dirty="0"/>
              <a:t>kind</a:t>
            </a:r>
            <a:r>
              <a:rPr lang="en-US" dirty="0"/>
              <a:t> </a:t>
            </a:r>
            <a:r>
              <a:rPr lang="uk-UA" dirty="0"/>
              <a:t>функції .</a:t>
            </a:r>
            <a:r>
              <a:rPr lang="en-US" dirty="0"/>
              <a:t>plot(), </a:t>
            </a:r>
            <a:r>
              <a:rPr lang="uk-UA" dirty="0"/>
              <a:t>об'єкти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мають кілька методів, які можна використовувати для створення різних типів графіків:</a:t>
            </a:r>
          </a:p>
          <a:p>
            <a:pPr marL="0" indent="0">
              <a:buNone/>
            </a:pPr>
            <a:r>
              <a:rPr lang="uk-UA" sz="3200" dirty="0"/>
              <a:t>.</a:t>
            </a:r>
            <a:r>
              <a:rPr lang="en-US" sz="3200" dirty="0"/>
              <a:t>area()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.bar()</a:t>
            </a:r>
            <a:r>
              <a:rPr lang="uk-UA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barh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.box()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hexbin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.hist()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kde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.density()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.line()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.pie()</a:t>
            </a:r>
            <a:endParaRPr lang="uk-UA" sz="3200" dirty="0"/>
          </a:p>
          <a:p>
            <a:pPr marL="0" indent="0">
              <a:buNone/>
            </a:pPr>
            <a:r>
              <a:rPr lang="uk-UA" sz="3200" dirty="0"/>
              <a:t>.</a:t>
            </a:r>
            <a:r>
              <a:rPr lang="en-US" sz="3200" dirty="0"/>
              <a:t> Scatter</a:t>
            </a:r>
            <a:r>
              <a:rPr lang="uk-UA" sz="32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8320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5F89D45-C365-41F4-A43F-5356C6F9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5779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pandas as pd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uk-U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Це імпортує всі необхідні бібліотеки </a:t>
            </a:r>
            <a:r>
              <a:rPr lang="en-US" dirty="0"/>
              <a:t>Python </a:t>
            </a:r>
            <a:r>
              <a:rPr lang="uk-UA" dirty="0"/>
              <a:t>для візуалізації даних за допомогою </a:t>
            </a:r>
            <a:r>
              <a:rPr lang="en-US" dirty="0"/>
              <a:t>Pandas: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numpy</a:t>
            </a:r>
            <a:r>
              <a:rPr lang="en-US" dirty="0"/>
              <a:t> — </a:t>
            </a:r>
            <a:r>
              <a:rPr lang="uk-UA" dirty="0"/>
              <a:t>це математичний пакет, </a:t>
            </a:r>
          </a:p>
          <a:p>
            <a:pPr marL="0" indent="0">
              <a:buNone/>
            </a:pPr>
            <a:r>
              <a:rPr lang="en-US" b="1" dirty="0"/>
              <a:t>pandas</a:t>
            </a:r>
            <a:r>
              <a:rPr lang="en-US" dirty="0"/>
              <a:t> </a:t>
            </a:r>
            <a:r>
              <a:rPr lang="uk-UA" dirty="0"/>
              <a:t>дає нам способи маніпулювання даними, </a:t>
            </a:r>
          </a:p>
          <a:p>
            <a:pPr marL="0" indent="0">
              <a:buNone/>
            </a:pPr>
            <a:r>
              <a:rPr lang="en-US" b="1" dirty="0"/>
              <a:t>matplotlib</a:t>
            </a:r>
            <a:r>
              <a:rPr lang="en-US" dirty="0"/>
              <a:t> — </a:t>
            </a:r>
            <a:r>
              <a:rPr lang="uk-UA" dirty="0"/>
              <a:t>базові функції побудови графіків, які </a:t>
            </a:r>
            <a:r>
              <a:rPr lang="en-US" dirty="0"/>
              <a:t>Pandas </a:t>
            </a:r>
            <a:r>
              <a:rPr lang="uk-UA" dirty="0"/>
              <a:t>використовує для створення діаграм і графіків.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768F18-287C-4548-943A-C4DF032AF4A8}"/>
              </a:ext>
            </a:extLst>
          </p:cNvPr>
          <p:cNvSpPr/>
          <p:nvPr/>
        </p:nvSpPr>
        <p:spPr>
          <a:xfrm>
            <a:off x="838200" y="5530632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%matplotlib inline - </a:t>
            </a:r>
            <a:r>
              <a:rPr lang="uk-UA" dirty="0"/>
              <a:t>це команда, специфічна для </a:t>
            </a:r>
            <a:r>
              <a:rPr lang="en-US" dirty="0" err="1"/>
              <a:t>IPython</a:t>
            </a:r>
            <a:r>
              <a:rPr lang="en-US" dirty="0"/>
              <a:t> (</a:t>
            </a:r>
            <a:r>
              <a:rPr lang="uk-UA" dirty="0"/>
              <a:t>або </a:t>
            </a:r>
            <a:r>
              <a:rPr lang="en-US" dirty="0" err="1"/>
              <a:t>Jupyter</a:t>
            </a:r>
            <a:r>
              <a:rPr lang="en-US" dirty="0"/>
              <a:t> notebook), </a:t>
            </a:r>
            <a:r>
              <a:rPr lang="uk-UA" dirty="0"/>
              <a:t>яка дозволяє вам вбудувати графіки прямо всередину ноутбука, а не в новому вікні.</a:t>
            </a:r>
          </a:p>
          <a:p>
            <a:r>
              <a:rPr lang="en-US" dirty="0"/>
              <a:t>%config </a:t>
            </a:r>
            <a:r>
              <a:rPr lang="en-US" dirty="0" err="1"/>
              <a:t>InlineBackend.figure_format</a:t>
            </a:r>
            <a:r>
              <a:rPr lang="en-US" dirty="0"/>
              <a:t> = '</a:t>
            </a:r>
            <a:r>
              <a:rPr lang="en-US" dirty="0" err="1"/>
              <a:t>svg</a:t>
            </a:r>
            <a:r>
              <a:rPr lang="en-US" dirty="0"/>
              <a:t>’</a:t>
            </a:r>
            <a:r>
              <a:rPr lang="uk-UA" dirty="0"/>
              <a:t> виводить графіки у векторному форматі</a:t>
            </a:r>
          </a:p>
        </p:txBody>
      </p:sp>
    </p:spTree>
    <p:extLst>
      <p:ext uri="{BB962C8B-B14F-4D97-AF65-F5344CB8AC3E}">
        <p14:creationId xmlns:p14="http://schemas.microsoft.com/office/powerpoint/2010/main" val="53232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55586-4308-49BD-ACE6-745F769E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577979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Об'єкти </a:t>
            </a:r>
            <a:r>
              <a:rPr lang="en-US" dirty="0"/>
              <a:t>Series </a:t>
            </a:r>
            <a:r>
              <a:rPr lang="uk-UA" dirty="0"/>
              <a:t>та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мають метод </a:t>
            </a:r>
            <a:r>
              <a:rPr lang="en-US" dirty="0"/>
              <a:t>plot </a:t>
            </a:r>
            <a:r>
              <a:rPr lang="uk-UA" dirty="0"/>
              <a:t>для створення базових типів графіків. За замовчуванням </a:t>
            </a:r>
            <a:r>
              <a:rPr lang="en-US" dirty="0"/>
              <a:t>plot() </a:t>
            </a:r>
            <a:r>
              <a:rPr lang="uk-UA" dirty="0"/>
              <a:t>створює лінійні графіки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Індекс об'єкта </a:t>
            </a:r>
            <a:r>
              <a:rPr lang="en-US" dirty="0"/>
              <a:t>Series </a:t>
            </a:r>
            <a:r>
              <a:rPr lang="uk-UA" dirty="0"/>
              <a:t>передається в </a:t>
            </a:r>
            <a:r>
              <a:rPr lang="en-US" dirty="0"/>
              <a:t>plot </a:t>
            </a:r>
            <a:r>
              <a:rPr lang="uk-UA" dirty="0"/>
              <a:t>бібліотеки </a:t>
            </a:r>
            <a:r>
              <a:rPr lang="en-US" dirty="0"/>
              <a:t>matplotlib </a:t>
            </a:r>
            <a:r>
              <a:rPr lang="uk-UA" dirty="0"/>
              <a:t>для осі </a:t>
            </a:r>
            <a:r>
              <a:rPr lang="en-US" dirty="0"/>
              <a:t>x. </a:t>
            </a:r>
            <a:r>
              <a:rPr lang="uk-UA" dirty="0"/>
              <a:t>При цьому таку поведінку можна вимкнути за допомогою </a:t>
            </a:r>
            <a:r>
              <a:rPr lang="en-US" dirty="0" err="1"/>
              <a:t>use_index</a:t>
            </a:r>
            <a:r>
              <a:rPr lang="en-US" dirty="0"/>
              <a:t> = False</a:t>
            </a:r>
          </a:p>
          <a:p>
            <a:pPr marL="0" indent="0">
              <a:buNone/>
            </a:pPr>
            <a:r>
              <a:rPr lang="uk-UA" dirty="0"/>
              <a:t>Більшість графічних методів </a:t>
            </a:r>
            <a:r>
              <a:rPr lang="en-US" dirty="0"/>
              <a:t>pandas </a:t>
            </a:r>
            <a:r>
              <a:rPr lang="uk-UA" dirty="0"/>
              <a:t>приймають </a:t>
            </a:r>
            <a:r>
              <a:rPr lang="uk-UA" dirty="0" err="1"/>
              <a:t>опціональний</a:t>
            </a:r>
            <a:r>
              <a:rPr lang="uk-UA" dirty="0"/>
              <a:t> параметр </a:t>
            </a:r>
            <a:r>
              <a:rPr lang="en-US" dirty="0"/>
              <a:t>ax, </a:t>
            </a:r>
            <a:r>
              <a:rPr lang="uk-UA" dirty="0"/>
              <a:t>який може бути об'єктом </a:t>
            </a:r>
            <a:r>
              <a:rPr lang="en-US" dirty="0"/>
              <a:t>subplot. </a:t>
            </a:r>
            <a:r>
              <a:rPr lang="uk-UA" dirty="0"/>
              <a:t>Це дозволяє розміщувати </a:t>
            </a:r>
            <a:r>
              <a:rPr lang="uk-UA" dirty="0" err="1"/>
              <a:t>підграфіки</a:t>
            </a:r>
            <a:r>
              <a:rPr lang="uk-UA" dirty="0"/>
              <a:t> на сітці.</a:t>
            </a:r>
          </a:p>
        </p:txBody>
      </p:sp>
    </p:spTree>
    <p:extLst>
      <p:ext uri="{BB962C8B-B14F-4D97-AF65-F5344CB8AC3E}">
        <p14:creationId xmlns:p14="http://schemas.microsoft.com/office/powerpoint/2010/main" val="337645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48DE-7B7E-48C5-B5B8-691BE00E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7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Параметри методу </a:t>
            </a:r>
            <a:r>
              <a:rPr lang="en-US" sz="2800" dirty="0" err="1"/>
              <a:t>Series.plot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36CCFB-71DA-47F0-95E0-48531F882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7"/>
            <a:ext cx="10515600" cy="50778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label 	</a:t>
            </a:r>
            <a:r>
              <a:rPr lang="uk-UA" dirty="0"/>
              <a:t>	мітка для легенди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ax </a:t>
            </a:r>
            <a:r>
              <a:rPr lang="uk-UA" dirty="0"/>
              <a:t>		Об'єкт </a:t>
            </a:r>
            <a:r>
              <a:rPr lang="en-US" dirty="0"/>
              <a:t>subplot </a:t>
            </a:r>
            <a:r>
              <a:rPr lang="uk-UA" dirty="0"/>
              <a:t>з </a:t>
            </a:r>
            <a:r>
              <a:rPr lang="en-US" dirty="0"/>
              <a:t>matplotlib, </a:t>
            </a:r>
            <a:r>
              <a:rPr lang="uk-UA" dirty="0"/>
              <a:t>який виводиться графік. Якщо не заданий- 	 		виведення йде до активного </a:t>
            </a:r>
            <a:r>
              <a:rPr lang="uk-UA" dirty="0" err="1"/>
              <a:t>підграфіку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style </a:t>
            </a:r>
            <a:r>
              <a:rPr lang="uk-UA" dirty="0"/>
              <a:t>		рядок, що задає стиль графіка (наприклад, </a:t>
            </a:r>
            <a:r>
              <a:rPr lang="en-US" dirty="0"/>
              <a:t>ko--)</a:t>
            </a:r>
          </a:p>
          <a:p>
            <a:pPr marL="0" indent="0">
              <a:buNone/>
            </a:pPr>
            <a:r>
              <a:rPr lang="en-US" dirty="0"/>
              <a:t>alpha </a:t>
            </a:r>
            <a:r>
              <a:rPr lang="uk-UA" dirty="0"/>
              <a:t>		прозорість заповнення графіка (від 0 до 1)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kind </a:t>
            </a:r>
            <a:r>
              <a:rPr lang="uk-UA" dirty="0"/>
              <a:t>		тип графіка. Можливо: '</a:t>
            </a:r>
            <a:r>
              <a:rPr lang="en-US" dirty="0"/>
              <a:t>area' , 'bar' , '</a:t>
            </a:r>
            <a:r>
              <a:rPr lang="en-US" dirty="0" err="1"/>
              <a:t>barh</a:t>
            </a:r>
            <a:r>
              <a:rPr lang="en-US" dirty="0"/>
              <a:t>' , 'density', 'hist' , '</a:t>
            </a:r>
            <a:r>
              <a:rPr lang="en-US" dirty="0" err="1"/>
              <a:t>kde</a:t>
            </a:r>
            <a:r>
              <a:rPr lang="en-US" dirty="0"/>
              <a:t>' , 'line' , 'pie’</a:t>
            </a:r>
          </a:p>
          <a:p>
            <a:pPr marL="0" indent="0">
              <a:buNone/>
            </a:pPr>
            <a:r>
              <a:rPr lang="en-US" dirty="0"/>
              <a:t>logy </a:t>
            </a:r>
            <a:r>
              <a:rPr lang="uk-UA" dirty="0"/>
              <a:t>		чи використовувати логарифмічний масштаб по осі 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 err="1"/>
              <a:t>use_index</a:t>
            </a:r>
            <a:r>
              <a:rPr lang="en-US" dirty="0"/>
              <a:t> </a:t>
            </a:r>
            <a:r>
              <a:rPr lang="uk-UA" dirty="0"/>
              <a:t>	чи використовувати об'єкт індекс для позначок осі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rot </a:t>
            </a:r>
            <a:r>
              <a:rPr lang="uk-UA" dirty="0"/>
              <a:t>		поворот міток осі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xticks</a:t>
            </a:r>
            <a:r>
              <a:rPr lang="en-US" dirty="0"/>
              <a:t> </a:t>
            </a:r>
            <a:r>
              <a:rPr lang="uk-UA" dirty="0"/>
              <a:t>		значення для позначок осі </a:t>
            </a:r>
            <a:r>
              <a:rPr lang="en-US" dirty="0"/>
              <a:t>x</a:t>
            </a:r>
          </a:p>
          <a:p>
            <a:pPr marL="0" indent="0">
              <a:buNone/>
            </a:pPr>
            <a:r>
              <a:rPr lang="en-US" dirty="0" err="1"/>
              <a:t>yticks</a:t>
            </a:r>
            <a:r>
              <a:rPr lang="en-US" dirty="0"/>
              <a:t> </a:t>
            </a:r>
            <a:r>
              <a:rPr lang="uk-UA" dirty="0"/>
              <a:t>		значення для позначок осі у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xlim</a:t>
            </a:r>
            <a:r>
              <a:rPr lang="en-US" dirty="0"/>
              <a:t> </a:t>
            </a:r>
            <a:r>
              <a:rPr lang="uk-UA" dirty="0"/>
              <a:t>		кордони по осі </a:t>
            </a:r>
            <a:r>
              <a:rPr lang="en-US" dirty="0"/>
              <a:t>x (</a:t>
            </a:r>
            <a:r>
              <a:rPr lang="uk-UA" dirty="0"/>
              <a:t>наприклад, [0, 10])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ylim</a:t>
            </a:r>
            <a:r>
              <a:rPr lang="en-US" dirty="0"/>
              <a:t> </a:t>
            </a:r>
            <a:r>
              <a:rPr lang="uk-UA" dirty="0"/>
              <a:t>		кордони по осі 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/>
              <a:t>grid </a:t>
            </a:r>
            <a:r>
              <a:rPr lang="uk-UA" dirty="0"/>
              <a:t>		чи відображати сітку по осях (</a:t>
            </a:r>
            <a:r>
              <a:rPr lang="uk-UA" dirty="0" err="1"/>
              <a:t>ввімкнено</a:t>
            </a:r>
            <a:r>
              <a:rPr lang="uk-UA" dirty="0"/>
              <a:t> за замовчуванням)</a:t>
            </a:r>
          </a:p>
        </p:txBody>
      </p:sp>
    </p:spTree>
    <p:extLst>
      <p:ext uri="{BB962C8B-B14F-4D97-AF65-F5344CB8AC3E}">
        <p14:creationId xmlns:p14="http://schemas.microsoft.com/office/powerpoint/2010/main" val="727657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2550</Words>
  <Application>Microsoft Office PowerPoint</Application>
  <PresentationFormat>Широкий екран</PresentationFormat>
  <Paragraphs>194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Тема Office</vt:lpstr>
      <vt:lpstr>Аналіз і візуалізація даних на Python в Google Colab</vt:lpstr>
      <vt:lpstr>Бібліотеки аналізу та візуалізації даних на Python</vt:lpstr>
      <vt:lpstr>Презентація PowerPoint</vt:lpstr>
      <vt:lpstr>Презентація PowerPoint</vt:lpstr>
      <vt:lpstr>Презентація PowerPoint</vt:lpstr>
      <vt:lpstr>Типи графіків і діаграм</vt:lpstr>
      <vt:lpstr>Презентація PowerPoint</vt:lpstr>
      <vt:lpstr>Презентація PowerPoint</vt:lpstr>
      <vt:lpstr>Параметри методу Series.plot</vt:lpstr>
      <vt:lpstr>Презентація PowerPoint</vt:lpstr>
      <vt:lpstr> Отримання даних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Налаштування кольору (color) </vt:lpstr>
      <vt:lpstr>Використання карти кольорів </vt:lpstr>
      <vt:lpstr>Стиль лінії задається властивістю linestyle</vt:lpstr>
      <vt:lpstr>Презентація PowerPoint</vt:lpstr>
      <vt:lpstr>Стовпчикові діаграми</vt:lpstr>
      <vt:lpstr>Для створення стовпчастих діаграм із накопиченням для DataFrame задається параметр stacked=True, внаслідок чого значення в кожному рядку будуть згруповані разом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3d графіка в matplotlib. Модуль mpl_toolkits.mplot3d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Оксана</cp:lastModifiedBy>
  <cp:revision>34</cp:revision>
  <dcterms:created xsi:type="dcterms:W3CDTF">2023-11-15T17:12:53Z</dcterms:created>
  <dcterms:modified xsi:type="dcterms:W3CDTF">2024-10-23T17:49:19Z</dcterms:modified>
</cp:coreProperties>
</file>