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90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62" r:id="rId16"/>
    <p:sldId id="363" r:id="rId17"/>
    <p:sldId id="364" r:id="rId18"/>
    <p:sldId id="365" r:id="rId19"/>
    <p:sldId id="36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94" y="-6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A5D4-AD22-432C-9C14-E38029AF05E4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469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18.02.2023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«Вступ до мовознавства</a:t>
            </a:r>
            <a:r>
              <a:rPr lang="uk-UA" sz="6000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»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рплро\Desktop\-1-63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897" t="11725" r="10814" b="16249"/>
          <a:stretch>
            <a:fillRect/>
          </a:stretch>
        </p:blipFill>
        <p:spPr bwMode="auto">
          <a:xfrm>
            <a:off x="0" y="0"/>
            <a:ext cx="5000660" cy="3286148"/>
          </a:xfrm>
          <a:prstGeom prst="rect">
            <a:avLst/>
          </a:prstGeom>
          <a:noFill/>
        </p:spPr>
      </p:pic>
      <p:pic>
        <p:nvPicPr>
          <p:cNvPr id="4098" name="Picture 2" descr="C:\Users\рплро\Desktop\ps9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 l="3855" t="33223" r="4062"/>
          <a:stretch>
            <a:fillRect/>
          </a:stretch>
        </p:blipFill>
        <p:spPr bwMode="auto">
          <a:xfrm>
            <a:off x="4071934" y="2531826"/>
            <a:ext cx="5072066" cy="43261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34" y="0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Monotype Corsiva" pitchFamily="66" charset="0"/>
              </a:rPr>
              <a:t>Лексико-семантичний рівень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Хорошие книги для самообразования | Блог 4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7" y="4581128"/>
            <a:ext cx="3867743" cy="2066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4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плро\Desktop\img26.jpg"/>
          <p:cNvPicPr>
            <a:picLocks noChangeAspect="1" noChangeArrowheads="1"/>
          </p:cNvPicPr>
          <p:nvPr/>
        </p:nvPicPr>
        <p:blipFill>
          <a:blip r:embed="rId2"/>
          <a:srcRect t="8405" r="11039" b="22703"/>
          <a:stretch>
            <a:fillRect/>
          </a:stretch>
        </p:blipFill>
        <p:spPr bwMode="auto">
          <a:xfrm>
            <a:off x="611560" y="332656"/>
            <a:ext cx="6524645" cy="3786214"/>
          </a:xfrm>
          <a:prstGeom prst="rect">
            <a:avLst/>
          </a:prstGeom>
          <a:noFill/>
        </p:spPr>
      </p:pic>
      <p:pic>
        <p:nvPicPr>
          <p:cNvPr id="2050" name="Picture 2" descr="Как прочитать 30 книг за полгода — Work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08" y="3861048"/>
            <a:ext cx="5040560" cy="2835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5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061"/>
            <a:ext cx="3240360" cy="477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42812"/>
            <a:ext cx="5779654" cy="416305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Фердинанд </a:t>
            </a:r>
            <a:r>
              <a:rPr lang="ru-RU" sz="3200" b="1" dirty="0" smtClean="0">
                <a:solidFill>
                  <a:srgbClr val="7030A0"/>
                </a:solidFill>
              </a:rPr>
              <a:t>де </a:t>
            </a:r>
            <a:r>
              <a:rPr lang="uk-UA" sz="3200" b="1" dirty="0" smtClean="0">
                <a:solidFill>
                  <a:srgbClr val="7030A0"/>
                </a:solidFill>
              </a:rPr>
              <a:t>Соссюр </a:t>
            </a:r>
            <a:endParaRPr lang="uk-UA" sz="32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протиставляв </a:t>
            </a:r>
            <a:r>
              <a:rPr lang="uk-UA" sz="2000" dirty="0">
                <a:solidFill>
                  <a:schemeClr val="tx1"/>
                </a:solidFill>
              </a:rPr>
              <a:t>синхронію як вісь одно- 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часовості і діахронію як вісь послідовності і вважав, 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що це протиставлення відповідає протиставленню 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статики і динаміки, системності і безсистемності. На його 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думку, є дві абсолютно різні лінгвістики — 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b="1" dirty="0">
                <a:solidFill>
                  <a:schemeClr val="tx1"/>
                </a:solidFill>
              </a:rPr>
              <a:t>синхронічна і діахронічна</a:t>
            </a:r>
            <a:r>
              <a:rPr lang="uk-UA" sz="2400" dirty="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72074"/>
            <a:ext cx="3564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 smtClean="0"/>
              <a:t>(1857 – 1913)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2275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428604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0070C0"/>
                </a:solidFill>
              </a:rPr>
              <a:t>Поняття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синхронії</a:t>
            </a: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>
                <a:solidFill>
                  <a:srgbClr val="0070C0"/>
                </a:solidFill>
              </a:rPr>
              <a:t>та </a:t>
            </a:r>
            <a:r>
              <a:rPr lang="ru-RU" sz="4000" b="1" i="1" dirty="0" err="1">
                <a:solidFill>
                  <a:srgbClr val="0070C0"/>
                </a:solidFill>
              </a:rPr>
              <a:t>діахронії</a:t>
            </a:r>
            <a:endParaRPr lang="uk-UA" sz="40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032" y="2285992"/>
            <a:ext cx="87129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Синхронія </a:t>
            </a:r>
            <a:r>
              <a:rPr lang="uk-UA" sz="2800" dirty="0"/>
              <a:t> — горизонтальний </a:t>
            </a:r>
            <a:r>
              <a:rPr lang="uk-UA" sz="2800" dirty="0" smtClean="0"/>
              <a:t>зріз мови, </a:t>
            </a:r>
            <a:r>
              <a:rPr lang="uk-UA" sz="2800" dirty="0"/>
              <a:t>тобто умовне виділення певного історичного етапу в її розвитку, який береться як об'єкт лінгвістичного дослідження. 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uk-UA" sz="2800" b="1" dirty="0" smtClean="0"/>
              <a:t>Діахронія</a:t>
            </a:r>
            <a:r>
              <a:rPr lang="uk-UA" sz="2800" b="1" dirty="0"/>
              <a:t> </a:t>
            </a:r>
            <a:r>
              <a:rPr lang="uk-UA" sz="2800" dirty="0" smtClean="0"/>
              <a:t>— </a:t>
            </a:r>
            <a:r>
              <a:rPr lang="uk-UA" sz="2800" dirty="0"/>
              <a:t>умовно вертикальний зріз </a:t>
            </a:r>
            <a:r>
              <a:rPr lang="uk-UA" sz="2800" dirty="0" smtClean="0"/>
              <a:t>мови, </a:t>
            </a:r>
            <a:r>
              <a:rPr lang="uk-UA" sz="2800" dirty="0"/>
              <a:t>при якому об'єктом лінгвістичного аналізу стає історичний розвиток мови</a:t>
            </a:r>
            <a:r>
              <a:rPr lang="uk-UA" sz="2800" dirty="0" smtClean="0"/>
              <a:t>. </a:t>
            </a:r>
            <a:br>
              <a:rPr lang="uk-UA" sz="28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151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-44245"/>
            <a:ext cx="8424936" cy="6480720"/>
          </a:xfrm>
        </p:spPr>
        <p:txBody>
          <a:bodyPr>
            <a:normAutofit/>
          </a:bodyPr>
          <a:lstStyle/>
          <a:p>
            <a:pPr algn="ctr"/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Синхронія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— </a:t>
            </a:r>
            <a:r>
              <a:rPr lang="uk-UA" sz="2400" dirty="0">
                <a:solidFill>
                  <a:schemeClr val="tx1"/>
                </a:solidFill>
              </a:rPr>
              <a:t>це горизонтальний зріз (вісь одночасності), а </a:t>
            </a:r>
            <a:r>
              <a:rPr lang="uk-UA" sz="2400" b="1" dirty="0">
                <a:solidFill>
                  <a:schemeClr val="tx1"/>
                </a:solidFill>
              </a:rPr>
              <a:t>діахронія</a:t>
            </a:r>
            <a:r>
              <a:rPr lang="uk-UA" sz="2400" dirty="0">
                <a:solidFill>
                  <a:schemeClr val="tx1"/>
                </a:solidFill>
              </a:rPr>
              <a:t> — вертикальний зріз (вісь послідовності).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Графічно </a:t>
            </a:r>
            <a:r>
              <a:rPr lang="uk-UA" sz="2400" dirty="0">
                <a:solidFill>
                  <a:schemeClr val="tx1"/>
                </a:solidFill>
              </a:rPr>
              <a:t>їх можна позначити так: 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algn="ctr"/>
            <a:endParaRPr lang="uk-UA" sz="2400" u="sng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r="13907"/>
          <a:stretch/>
        </p:blipFill>
        <p:spPr bwMode="auto">
          <a:xfrm>
            <a:off x="2071670" y="2643182"/>
            <a:ext cx="5717725" cy="37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468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501122" cy="105425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rgbClr val="002060"/>
                </a:solidFill>
                <a:latin typeface="Comic Sans MS" pitchFamily="66" charset="0"/>
              </a:rPr>
              <a:t>Зовнішні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і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  <a:latin typeface="Comic Sans MS" pitchFamily="66" charset="0"/>
              </a:rPr>
              <a:t>внутрішні</a:t>
            </a:r>
            <a:r>
              <a:rPr lang="ru-RU" sz="31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причини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взаємопов’язані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, тому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мовні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зміни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нерідко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є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наслідком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взаємодії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зовнішніх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і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внутрішніх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чинників</a:t>
            </a:r>
            <a:r>
              <a:rPr lang="ru-RU" sz="3100" dirty="0" smtClean="0">
                <a:latin typeface="Comic Sans MS" pitchFamily="66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285992"/>
            <a:ext cx="421484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В </a:t>
            </a:r>
            <a:r>
              <a:rPr lang="ru-RU" sz="3200" dirty="0" err="1" smtClean="0">
                <a:latin typeface="Constantia" pitchFamily="18" charset="0"/>
              </a:rPr>
              <a:t>історії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розвитку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конкретних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мов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відомі</a:t>
            </a:r>
            <a:r>
              <a:rPr lang="ru-RU" sz="3200" dirty="0" smtClean="0">
                <a:latin typeface="Constantia" pitchFamily="18" charset="0"/>
              </a:rPr>
              <a:t> два </a:t>
            </a:r>
            <a:r>
              <a:rPr lang="ru-RU" sz="3200" dirty="0" err="1" smtClean="0">
                <a:latin typeface="Constantia" pitchFamily="18" charset="0"/>
              </a:rPr>
              <a:t>процеси</a:t>
            </a:r>
            <a:r>
              <a:rPr lang="ru-RU" sz="3200" dirty="0" smtClean="0">
                <a:latin typeface="Constantia" pitchFamily="18" charset="0"/>
              </a:rPr>
              <a:t> –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диференціація</a:t>
            </a:r>
            <a:r>
              <a:rPr lang="ru-RU" sz="3600" dirty="0" smtClean="0">
                <a:latin typeface="Constantia" pitchFamily="18" charset="0"/>
              </a:rPr>
              <a:t> </a:t>
            </a:r>
            <a:r>
              <a:rPr lang="ru-RU" sz="3200" dirty="0" smtClean="0">
                <a:latin typeface="Constantia" pitchFamily="18" charset="0"/>
              </a:rPr>
              <a:t>(</a:t>
            </a:r>
            <a:r>
              <a:rPr lang="ru-RU" sz="3200" dirty="0" err="1" smtClean="0">
                <a:latin typeface="Constantia" pitchFamily="18" charset="0"/>
              </a:rPr>
              <a:t>поділ</a:t>
            </a:r>
            <a:r>
              <a:rPr lang="ru-RU" sz="3200" dirty="0" smtClean="0">
                <a:latin typeface="Constantia" pitchFamily="18" charset="0"/>
              </a:rPr>
              <a:t>)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600" b="1" dirty="0" err="1" smtClean="0">
                <a:latin typeface="Constantia" pitchFamily="18" charset="0"/>
              </a:rPr>
              <a:t>інтеграція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r>
              <a:rPr lang="ru-RU" sz="3200" dirty="0" smtClean="0">
                <a:latin typeface="Constantia" pitchFamily="18" charset="0"/>
              </a:rPr>
              <a:t>(</a:t>
            </a:r>
            <a:r>
              <a:rPr lang="ru-RU" sz="3200" dirty="0" err="1" smtClean="0">
                <a:latin typeface="Constantia" pitchFamily="18" charset="0"/>
              </a:rPr>
              <a:t>злиття</a:t>
            </a:r>
            <a:r>
              <a:rPr lang="ru-RU" sz="3200" dirty="0" smtClean="0">
                <a:latin typeface="Constantia" pitchFamily="18" charset="0"/>
              </a:rPr>
              <a:t>) 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3074" name="Picture 2" descr="Лучшие фото (30 000+) по запросу «Стопка Книг» · Скачивайт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" y="3124200"/>
            <a:ext cx="476250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b="1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Диференціація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idx="1"/>
          </p:nvPr>
        </p:nvSpPr>
        <p:spPr>
          <a:xfrm>
            <a:off x="2051720" y="1268760"/>
            <a:ext cx="7092280" cy="4266167"/>
          </a:xfrm>
        </p:spPr>
        <p:txBody>
          <a:bodyPr>
            <a:noAutofit/>
          </a:bodyPr>
          <a:lstStyle/>
          <a:p>
            <a:pPr algn="ctr">
              <a:buClrTx/>
            </a:pPr>
            <a:r>
              <a:rPr lang="ru-RU" dirty="0" err="1" smtClean="0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, за 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однієї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мови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виникає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більше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Говорячи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різними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варіантами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однієї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мови</a:t>
            </a:r>
            <a:r>
              <a:rPr lang="ru-RU" dirty="0">
                <a:solidFill>
                  <a:srgbClr val="002060"/>
                </a:solidFill>
              </a:rPr>
              <a:t>, люди </a:t>
            </a:r>
            <a:r>
              <a:rPr lang="ru-RU" dirty="0" err="1">
                <a:solidFill>
                  <a:srgbClr val="002060"/>
                </a:solidFill>
              </a:rPr>
              <a:t>внаслідок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поступового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розходження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варіантів</a:t>
            </a:r>
            <a:r>
              <a:rPr lang="ru-RU" dirty="0">
                <a:solidFill>
                  <a:srgbClr val="002060"/>
                </a:solidFill>
              </a:rPr>
              <a:t> з часом </a:t>
            </a:r>
            <a:r>
              <a:rPr lang="ru-RU" dirty="0" err="1">
                <a:solidFill>
                  <a:srgbClr val="002060"/>
                </a:solidFill>
              </a:rPr>
              <a:t>стають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важко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розуміти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одні</a:t>
            </a:r>
            <a:r>
              <a:rPr lang="ru-RU" dirty="0">
                <a:solidFill>
                  <a:srgbClr val="002060"/>
                </a:solidFill>
              </a:rPr>
              <a:t> одних, і </a:t>
            </a:r>
            <a:r>
              <a:rPr lang="ru-RU" dirty="0" err="1">
                <a:solidFill>
                  <a:srgbClr val="002060"/>
                </a:solidFill>
              </a:rPr>
              <a:t>ці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варіанти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починають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сприйматися</a:t>
            </a:r>
            <a:r>
              <a:rPr lang="ru-RU" dirty="0">
                <a:solidFill>
                  <a:srgbClr val="002060"/>
                </a:solidFill>
              </a:rPr>
              <a:t> як </a:t>
            </a:r>
            <a:r>
              <a:rPr lang="ru-RU" dirty="0" err="1">
                <a:solidFill>
                  <a:srgbClr val="002060"/>
                </a:solidFill>
              </a:rPr>
              <a:t>різні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мови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ClrTx/>
            </a:pPr>
            <a:r>
              <a:rPr lang="ru-RU" dirty="0" smtClean="0">
                <a:solidFill>
                  <a:srgbClr val="002060"/>
                </a:solidFill>
              </a:rPr>
              <a:t>колись </a:t>
            </a:r>
            <a:r>
              <a:rPr lang="ru-RU" dirty="0" err="1" smtClean="0">
                <a:solidFill>
                  <a:srgbClr val="002060"/>
                </a:solidFill>
              </a:rPr>
              <a:t>була</a:t>
            </a:r>
            <a:r>
              <a:rPr lang="ru-RU" dirty="0" smtClean="0">
                <a:solidFill>
                  <a:srgbClr val="002060"/>
                </a:solidFill>
              </a:rPr>
              <a:t> одна </a:t>
            </a:r>
            <a:r>
              <a:rPr lang="ru-RU" b="1" dirty="0" err="1" smtClean="0">
                <a:solidFill>
                  <a:srgbClr val="002060"/>
                </a:solidFill>
              </a:rPr>
              <a:t>слов’янська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праслов’янська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мова</a:t>
            </a:r>
            <a:r>
              <a:rPr lang="ru-RU" dirty="0" smtClean="0">
                <a:solidFill>
                  <a:srgbClr val="002060"/>
                </a:solidFill>
              </a:rPr>
              <a:t>. У </a:t>
            </a:r>
            <a:r>
              <a:rPr lang="ru-RU" dirty="0" err="1" smtClean="0">
                <a:solidFill>
                  <a:srgbClr val="002060"/>
                </a:solidFill>
              </a:rPr>
              <a:t>результаті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диференціації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виникли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сучасні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слов’янські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мови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Внаслідок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диференціації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єдиної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норвезької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мови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виникли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сучасні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норвезька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ісландська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мови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ClrTx/>
            </a:pP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Книжный фон для текста - фото и картинки abrakadabra.fu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6" t="4424"/>
          <a:stretch/>
        </p:blipFill>
        <p:spPr bwMode="auto">
          <a:xfrm>
            <a:off x="180763" y="2060848"/>
            <a:ext cx="2064363" cy="454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6929486" cy="1054250"/>
          </a:xfrm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Інтеграція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idx="1"/>
          </p:nvPr>
        </p:nvSpPr>
        <p:spPr>
          <a:xfrm>
            <a:off x="500034" y="2285992"/>
            <a:ext cx="8317009" cy="3877815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ru-RU" sz="2800" dirty="0" err="1" smtClean="0"/>
              <a:t>протилежний</a:t>
            </a:r>
            <a:r>
              <a:rPr lang="ru-RU" sz="2800" dirty="0" smtClean="0"/>
              <a:t> </a:t>
            </a:r>
            <a:r>
              <a:rPr lang="ru-RU" sz="2800" dirty="0" err="1"/>
              <a:t>диференціації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, за </a:t>
            </a:r>
            <a:r>
              <a:rPr lang="ru-RU" sz="2800" dirty="0" err="1"/>
              <a:t>якого</a:t>
            </a:r>
            <a:r>
              <a:rPr lang="ru-RU" sz="2800" dirty="0"/>
              <a:t> з </a:t>
            </a:r>
            <a:r>
              <a:rPr lang="ru-RU" sz="2800" dirty="0" err="1"/>
              <a:t>декількох</a:t>
            </a:r>
            <a:r>
              <a:rPr lang="ru-RU" sz="2800" dirty="0"/>
              <a:t> </a:t>
            </a:r>
            <a:r>
              <a:rPr lang="ru-RU" sz="2800" dirty="0" err="1"/>
              <a:t>мов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діалектів</a:t>
            </a:r>
            <a:r>
              <a:rPr lang="ru-RU" sz="2800" dirty="0"/>
              <a:t> </a:t>
            </a:r>
            <a:r>
              <a:rPr lang="ru-RU" sz="2800" dirty="0" err="1"/>
              <a:t>виникає</a:t>
            </a:r>
            <a:r>
              <a:rPr lang="ru-RU" sz="2800" dirty="0"/>
              <a:t> одна </a:t>
            </a:r>
            <a:r>
              <a:rPr lang="ru-RU" sz="2800" dirty="0" err="1" smtClean="0"/>
              <a:t>мова</a:t>
            </a:r>
            <a:r>
              <a:rPr lang="ru-RU" sz="2800" dirty="0" smtClean="0"/>
              <a:t>,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результат </a:t>
            </a:r>
            <a:r>
              <a:rPr lang="ru-RU" sz="2800" dirty="0" err="1" smtClean="0"/>
              <a:t>контактування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мов</a:t>
            </a:r>
            <a:endParaRPr lang="ru-RU" sz="2800" dirty="0" smtClean="0"/>
          </a:p>
          <a:p>
            <a:pPr>
              <a:buClrTx/>
            </a:pPr>
            <a:r>
              <a:rPr lang="ru-RU" sz="2800" dirty="0" err="1" smtClean="0"/>
              <a:t>залежно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характеру </a:t>
            </a:r>
            <a:r>
              <a:rPr lang="ru-RU" sz="2800" dirty="0" err="1" smtClean="0"/>
              <a:t>контактування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</a:t>
            </a:r>
            <a:r>
              <a:rPr lang="ru-RU" sz="2800" dirty="0" err="1" smtClean="0"/>
              <a:t>явища</a:t>
            </a:r>
            <a:r>
              <a:rPr lang="ru-RU" sz="2800" dirty="0" smtClean="0"/>
              <a:t>: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звичайних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запозичень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слів</a:t>
            </a:r>
            <a:r>
              <a:rPr lang="ru-RU" sz="2800" dirty="0" smtClean="0"/>
              <a:t>, </a:t>
            </a:r>
            <a:r>
              <a:rPr lang="ru-RU" sz="2800" dirty="0" err="1" smtClean="0"/>
              <a:t>звуків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граматичних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категорій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появи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спрощених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мов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тимчасового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спілкування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різномовними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прошарками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креольських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мов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мовної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асиміляції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35769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04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98829"/>
            <a:ext cx="5348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083" y="1988840"/>
            <a:ext cx="8208912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2899595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7322" y="188640"/>
            <a:ext cx="53482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Мотиваційні цитати, які... - Публічні бібліотеки Солом'янки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Мотиваційні цитати, які... - Публічні бібліотеки Солом'янки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Прекрасне життя починається з прекрасних думок | Life quotes, Different  quotes, Quot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96800"/>
            <a:ext cx="4093091" cy="4093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32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840424" cy="1656184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мови. 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1409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i="1" dirty="0" smtClean="0"/>
              <a:t>Мова </a:t>
            </a:r>
            <a:r>
              <a:rPr lang="uk-UA" sz="2400" i="1" dirty="0"/>
              <a:t>— це світ, що лежить між світом зовнішніх явищ і внутрішнім світом </a:t>
            </a:r>
            <a:r>
              <a:rPr lang="uk-UA" sz="2400" i="1" dirty="0" smtClean="0"/>
              <a:t>людини.</a:t>
            </a:r>
          </a:p>
          <a:p>
            <a:pPr algn="r"/>
            <a:r>
              <a:rPr lang="uk-UA" sz="2400" i="1" dirty="0" smtClean="0"/>
              <a:t>Г</a:t>
            </a:r>
            <a:r>
              <a:rPr lang="uk-UA" sz="2400" i="1" dirty="0"/>
              <a:t>умбольдт</a:t>
            </a:r>
          </a:p>
        </p:txBody>
      </p:sp>
    </p:spTree>
    <p:extLst>
      <p:ext uri="{BB962C8B-B14F-4D97-AF65-F5344CB8AC3E}">
        <p14:creationId xmlns:p14="http://schemas.microsoft.com/office/powerpoint/2010/main" val="4272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0570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Олександр Реформатський </a:t>
            </a:r>
            <a:r>
              <a:rPr lang="uk-UA" sz="2800" dirty="0" smtClean="0"/>
              <a:t>вважав, що </a:t>
            </a:r>
            <a:r>
              <a:rPr lang="uk-UA" sz="2800" b="1" dirty="0"/>
              <a:t>система</a:t>
            </a:r>
            <a:r>
              <a:rPr lang="uk-UA" sz="2800" dirty="0"/>
              <a:t> —це зв'язок і взаємозалежність по горизонталі, а </a:t>
            </a:r>
            <a:r>
              <a:rPr lang="uk-UA" sz="2800" b="1" dirty="0"/>
              <a:t>структура</a:t>
            </a:r>
            <a:r>
              <a:rPr lang="uk-UA" sz="2800" dirty="0"/>
              <a:t> —це вертикальний аспект; </a:t>
            </a:r>
            <a:r>
              <a:rPr lang="uk-UA" sz="2800" b="1" dirty="0"/>
              <a:t>система</a:t>
            </a:r>
            <a:r>
              <a:rPr lang="uk-UA" sz="2800" dirty="0"/>
              <a:t> —єдність однорідних елементів, </a:t>
            </a:r>
            <a:r>
              <a:rPr lang="uk-UA" sz="2800" b="1" dirty="0"/>
              <a:t>структура</a:t>
            </a:r>
            <a:r>
              <a:rPr lang="uk-UA" sz="2800" dirty="0"/>
              <a:t> —єдність різнорідних елементів.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Уся </a:t>
            </a:r>
            <a:r>
              <a:rPr lang="uk-UA" sz="2800" dirty="0"/>
              <a:t>мова </a:t>
            </a:r>
            <a:r>
              <a:rPr lang="uk-UA" sz="2800" dirty="0" smtClean="0"/>
              <a:t>— система </a:t>
            </a:r>
            <a:r>
              <a:rPr lang="uk-UA" sz="2800" dirty="0"/>
              <a:t>через структуру.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57232"/>
            <a:ext cx="8892480" cy="25545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uk-UA" sz="3200" b="1" i="1" dirty="0" smtClean="0">
                <a:latin typeface="+mj-lt"/>
              </a:rPr>
              <a:t>Система</a:t>
            </a:r>
            <a:r>
              <a:rPr lang="uk-UA" sz="3200" dirty="0" smtClean="0">
                <a:latin typeface="+mj-lt"/>
              </a:rPr>
              <a:t> </a:t>
            </a:r>
            <a:r>
              <a:rPr lang="uk-UA" sz="3200" dirty="0">
                <a:latin typeface="+mj-lt"/>
              </a:rPr>
              <a:t>- це сукупність взаємопов'язаних і взаємозумовлених елементів. </a:t>
            </a:r>
            <a:endParaRPr lang="uk-UA" sz="3200" dirty="0" smtClean="0">
              <a:latin typeface="+mj-lt"/>
            </a:endParaRPr>
          </a:p>
          <a:p>
            <a:r>
              <a:rPr lang="uk-UA" sz="3200" b="1" i="1" dirty="0" smtClean="0">
                <a:latin typeface="+mj-lt"/>
              </a:rPr>
              <a:t>Структура</a:t>
            </a:r>
            <a:r>
              <a:rPr lang="uk-UA" sz="3200" dirty="0" smtClean="0">
                <a:latin typeface="+mj-lt"/>
              </a:rPr>
              <a:t> </a:t>
            </a:r>
            <a:r>
              <a:rPr lang="uk-UA" sz="3200" dirty="0">
                <a:latin typeface="+mj-lt"/>
              </a:rPr>
              <a:t>- це спосіб організації системи, її внутрішня будова.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5689" y="-171400"/>
            <a:ext cx="54393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7200" b="1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 Мова </a:t>
            </a:r>
            <a:r>
              <a:rPr lang="uk-UA" sz="72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є системою</a:t>
            </a:r>
          </a:p>
        </p:txBody>
      </p:sp>
    </p:spTree>
    <p:extLst>
      <p:ext uri="{BB962C8B-B14F-4D97-AF65-F5344CB8AC3E}">
        <p14:creationId xmlns:p14="http://schemas.microsoft.com/office/powerpoint/2010/main" val="215075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18789"/>
            <a:ext cx="88582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Реформатський</a:t>
            </a:r>
            <a:r>
              <a:rPr lang="ru-RU" sz="2800" i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Олександр</a:t>
            </a:r>
            <a:r>
              <a:rPr lang="ru-RU" sz="2800" i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Олександрович</a:t>
            </a:r>
            <a:r>
              <a:rPr lang="ru-RU" sz="2800" i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ctr"/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(1990 – 1978)</a:t>
            </a:r>
            <a:r>
              <a:rPr lang="vi-V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лінгвіст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доктор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філологічних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наук ,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професор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Опублікував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раці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фонології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транскрипції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графіці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орфографії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морфології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семіотиці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термінознавсту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історії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лінгвістики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Автор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класичного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підручника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Вступ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мовознавства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18" name="Picture 2" descr="C:\Users\рплро\Desktop\Реформатский,_Александр_Александро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2765670" cy="3871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рплро\Desktop\Aleksandr_Reformatskij_—_Vvedenie_v_yazykozn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2500330" cy="3913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3286124"/>
            <a:ext cx="4776468" cy="1143000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«На відміну від системи, саме утворення якої передбачає статичний стан елементів, що входять до неї, структура </a:t>
            </a:r>
            <a:r>
              <a:rPr lang="uk-UA" sz="2400" dirty="0" smtClean="0"/>
              <a:t>— поняття </a:t>
            </a:r>
            <a:r>
              <a:rPr lang="uk-UA" sz="2400" dirty="0"/>
              <a:t>динамічне і ширше, ніж поняття системи. Воно зумовлює не тільки стан, а й форми розвитку елементів, взаємопов'язаних у цілісній єдності».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70C0"/>
                </a:solidFill>
              </a:rPr>
              <a:t>Звегінцев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>
                <a:solidFill>
                  <a:srgbClr val="0070C0"/>
                </a:solidFill>
              </a:rPr>
              <a:t>пов'язує поняття </a:t>
            </a:r>
            <a:r>
              <a:rPr lang="uk-UA" sz="3200" b="1" dirty="0">
                <a:solidFill>
                  <a:srgbClr val="0070C0"/>
                </a:solidFill>
              </a:rPr>
              <a:t>структури</a:t>
            </a:r>
            <a:r>
              <a:rPr lang="uk-UA" sz="3200" dirty="0">
                <a:solidFill>
                  <a:srgbClr val="0070C0"/>
                </a:solidFill>
              </a:rPr>
              <a:t> з діахронічним аспектом</a:t>
            </a:r>
            <a:endParaRPr lang="uk-UA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21495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715016"/>
            <a:ext cx="2427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 smtClean="0">
                <a:solidFill>
                  <a:srgbClr val="0070C0"/>
                </a:solidFill>
              </a:rPr>
              <a:t>(1910 – 1988)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рплро\Desktop\zvegintse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38" y="1428736"/>
            <a:ext cx="3320035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503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Олександр Мельничук  </a:t>
            </a:r>
            <a:r>
              <a:rPr lang="uk-UA" sz="3600" dirty="0" smtClean="0">
                <a:solidFill>
                  <a:srgbClr val="0070C0"/>
                </a:solidFill>
              </a:rPr>
              <a:t>доходить висновку, що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192880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 smtClean="0"/>
              <a:t>система -</a:t>
            </a:r>
            <a:r>
              <a:rPr lang="uk-UA" sz="3200" dirty="0" smtClean="0"/>
              <a:t>  це сукупність взаємопов'язаних і взаємозумовлених елементів, </a:t>
            </a:r>
          </a:p>
          <a:p>
            <a:pPr algn="ctr"/>
            <a:r>
              <a:rPr lang="uk-UA" sz="3200" dirty="0" smtClean="0"/>
              <a:t> </a:t>
            </a:r>
            <a:r>
              <a:rPr lang="uk-UA" sz="3200" b="1" dirty="0" smtClean="0"/>
              <a:t>структура - </a:t>
            </a:r>
            <a:r>
              <a:rPr lang="uk-UA" sz="3200" dirty="0" smtClean="0"/>
              <a:t>це склад і внутрішня організація єдиного цілого. 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857892"/>
            <a:ext cx="2733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rgbClr val="0070C0"/>
                </a:solidFill>
              </a:rPr>
              <a:t>(1921 – 1997)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рплро\Desktop\melnychuk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17435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728" y="0"/>
            <a:ext cx="8363272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89275F"/>
                </a:solidFill>
                <a:latin typeface="Monotype Corsiva" panose="03010101010201010101" pitchFamily="66" charset="0"/>
              </a:rPr>
              <a:t>Мова </a:t>
            </a:r>
            <a:r>
              <a:rPr lang="uk-UA" sz="3200" b="1" dirty="0">
                <a:solidFill>
                  <a:srgbClr val="89275F"/>
                </a:solidFill>
                <a:latin typeface="Monotype Corsiva" panose="03010101010201010101" pitchFamily="66" charset="0"/>
              </a:rPr>
              <a:t>має </a:t>
            </a:r>
            <a:r>
              <a:rPr lang="uk-UA" sz="3200" b="1" dirty="0" err="1">
                <a:solidFill>
                  <a:srgbClr val="89275F"/>
                </a:solidFill>
                <a:latin typeface="Monotype Corsiva" panose="03010101010201010101" pitchFamily="66" charset="0"/>
              </a:rPr>
              <a:t>чотир</a:t>
            </a:r>
            <a:r>
              <a:rPr lang="ru-RU" sz="3200" b="1" dirty="0">
                <a:solidFill>
                  <a:srgbClr val="89275F"/>
                </a:solidFill>
                <a:latin typeface="Monotype Corsiva" panose="03010101010201010101" pitchFamily="66" charset="0"/>
              </a:rPr>
              <a:t>и</a:t>
            </a:r>
            <a:r>
              <a:rPr lang="uk-UA" sz="3200" b="1" dirty="0" err="1">
                <a:solidFill>
                  <a:srgbClr val="89275F"/>
                </a:solidFill>
                <a:latin typeface="Monotype Corsiva" panose="03010101010201010101" pitchFamily="66" charset="0"/>
              </a:rPr>
              <a:t>рівневу</a:t>
            </a:r>
            <a:r>
              <a:rPr lang="uk-UA" sz="3200" b="1" dirty="0">
                <a:solidFill>
                  <a:srgbClr val="89275F"/>
                </a:solidFill>
                <a:latin typeface="Monotype Corsiva" panose="03010101010201010101" pitchFamily="66" charset="0"/>
              </a:rPr>
              <a:t> </a:t>
            </a:r>
            <a:r>
              <a:rPr lang="uk-UA" sz="3200" b="1" dirty="0" smtClean="0">
                <a:solidFill>
                  <a:srgbClr val="89275F"/>
                </a:solidFill>
                <a:latin typeface="Monotype Corsiva" panose="03010101010201010101" pitchFamily="66" charset="0"/>
              </a:rPr>
              <a:t> будову</a:t>
            </a:r>
            <a:endParaRPr lang="uk-UA" sz="3200" b="1" dirty="0">
              <a:solidFill>
                <a:srgbClr val="89275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рплро\Desktop\3-5-72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640" t="14285" r="9821" b="3296"/>
          <a:stretch>
            <a:fillRect/>
          </a:stretch>
        </p:blipFill>
        <p:spPr bwMode="auto">
          <a:xfrm>
            <a:off x="395536" y="1142984"/>
            <a:ext cx="8496944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14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рплро\Desktop\img3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20833" r="11933" b="34375"/>
          <a:stretch/>
        </p:blipFill>
        <p:spPr bwMode="auto">
          <a:xfrm>
            <a:off x="1071997" y="764704"/>
            <a:ext cx="7173197" cy="2736304"/>
          </a:xfrm>
          <a:prstGeom prst="rect">
            <a:avLst/>
          </a:prstGeom>
          <a:noFill/>
        </p:spPr>
      </p:pic>
      <p:pic>
        <p:nvPicPr>
          <p:cNvPr id="7171" name="Picture 3" descr="C:\Users\рплро\Desktop\02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743" r="5504"/>
          <a:stretch>
            <a:fillRect/>
          </a:stretch>
        </p:blipFill>
        <p:spPr bwMode="auto">
          <a:xfrm>
            <a:off x="827584" y="4077072"/>
            <a:ext cx="4819167" cy="212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83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рплро\Desktop\img12.jpg"/>
          <p:cNvPicPr>
            <a:picLocks noChangeAspect="1" noChangeArrowheads="1"/>
          </p:cNvPicPr>
          <p:nvPr/>
        </p:nvPicPr>
        <p:blipFill>
          <a:blip r:embed="rId2"/>
          <a:srcRect l="7936" t="13153" r="6350" b="16945"/>
          <a:stretch>
            <a:fillRect/>
          </a:stretch>
        </p:blipFill>
        <p:spPr bwMode="auto">
          <a:xfrm>
            <a:off x="2571736" y="214290"/>
            <a:ext cx="4357718" cy="266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рплро\Desktop\image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8182788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1192</TotalTime>
  <Words>701</Words>
  <Application>Microsoft Office PowerPoint</Application>
  <PresentationFormat>Экран (4:3)</PresentationFormat>
  <Paragraphs>73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 «Вступ до мовознавства»</vt:lpstr>
      <vt:lpstr> Структура мови. </vt:lpstr>
      <vt:lpstr>Олександр Реформатський вважав, що система —це зв'язок і взаємозалежність по горизонталі, а структура —це вертикальний аспект; система —єдність однорідних елементів, структура —єдність різнорідних елементів.  Уся мова — система через структуру. </vt:lpstr>
      <vt:lpstr>Презентация PowerPoint</vt:lpstr>
      <vt:lpstr>«На відміну від системи, саме утворення якої передбачає статичний стан елементів, що входять до неї, структура — поняття динамічне і ширше, ніж поняття системи. Воно зумовлює не тільки стан, а й форми розвитку елементів, взаємопов'язаних у цілісній єдності». </vt:lpstr>
      <vt:lpstr>Презентация PowerPoint</vt:lpstr>
      <vt:lpstr>Мова має чотирирівневу  будову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Зовнішні і внутрішні причини взаємопов’язані, тому мовні зміни нерідко є наслідком взаємодії зовнішніх і внутрішніх чинників.  </vt:lpstr>
      <vt:lpstr>Диференціація</vt:lpstr>
      <vt:lpstr>Інтеграція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177</cp:revision>
  <dcterms:created xsi:type="dcterms:W3CDTF">2015-10-20T11:06:18Z</dcterms:created>
  <dcterms:modified xsi:type="dcterms:W3CDTF">2023-02-18T10:48:11Z</dcterms:modified>
</cp:coreProperties>
</file>