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4" r:id="rId3"/>
    <p:sldId id="257" r:id="rId4"/>
    <p:sldId id="275" r:id="rId5"/>
    <p:sldId id="258" r:id="rId6"/>
    <p:sldId id="296" r:id="rId7"/>
    <p:sldId id="297" r:id="rId8"/>
    <p:sldId id="298" r:id="rId9"/>
    <p:sldId id="259" r:id="rId10"/>
    <p:sldId id="277" r:id="rId11"/>
    <p:sldId id="260" r:id="rId12"/>
    <p:sldId id="278" r:id="rId13"/>
    <p:sldId id="294" r:id="rId14"/>
    <p:sldId id="295" r:id="rId15"/>
    <p:sldId id="279" r:id="rId16"/>
    <p:sldId id="283" r:id="rId17"/>
    <p:sldId id="261" r:id="rId18"/>
    <p:sldId id="284" r:id="rId19"/>
    <p:sldId id="285" r:id="rId20"/>
    <p:sldId id="262" r:id="rId21"/>
    <p:sldId id="299" r:id="rId22"/>
    <p:sldId id="300" r:id="rId23"/>
    <p:sldId id="301" r:id="rId24"/>
    <p:sldId id="305" r:id="rId25"/>
    <p:sldId id="306" r:id="rId26"/>
    <p:sldId id="307" r:id="rId27"/>
    <p:sldId id="286" r:id="rId28"/>
    <p:sldId id="291" r:id="rId29"/>
    <p:sldId id="287" r:id="rId30"/>
    <p:sldId id="288" r:id="rId31"/>
    <p:sldId id="292" r:id="rId32"/>
    <p:sldId id="293" r:id="rId33"/>
    <p:sldId id="289" r:id="rId34"/>
    <p:sldId id="264" r:id="rId35"/>
    <p:sldId id="273" r:id="rId36"/>
    <p:sldId id="267" r:id="rId37"/>
    <p:sldId id="268" r:id="rId38"/>
    <p:sldId id="269" r:id="rId39"/>
  </p:sldIdLst>
  <p:sldSz cx="9144000" cy="6858000" type="screen4x3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AB1ED-EDD3-4339-B306-602FB955C494}" type="datetimeFigureOut">
              <a:rPr lang="uk-UA" smtClean="0"/>
              <a:pPr/>
              <a:t>28.03.2024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5387-C1A9-4B94-9E80-8B06156DEF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73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719D-C56A-4008-B4E3-E68A0E911A2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CC74-390A-4818-9D66-60E380E6E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27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29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30</a:t>
            </a:fld>
            <a:endParaRPr lang="uk-U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33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24CD-8582-42CD-B8B2-187987D50E9F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1E772"/>
                </a:solidFill>
              </a:defRPr>
            </a:lvl1pPr>
          </a:lstStyle>
          <a:p>
            <a:pPr>
              <a:defRPr/>
            </a:pPr>
            <a:fld id="{A4C496AA-E9C2-4D58-B2B1-68DDCDB138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9680-3597-46EB-895D-10174C03FE27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103A-0E2D-43F8-B5D9-8452EF494A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EF21-463F-4AC4-B176-831D82B74B22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E79E-4B3A-4D2D-8C9C-93597CA65B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D5AF-2CA3-453C-AC70-4448D8CB9B66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DDBA-2EC3-4502-BAB7-713C3C0114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F89F-0B55-4E0E-ABA1-7CBF813C78D8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1E772"/>
                </a:solidFill>
              </a:defRPr>
            </a:lvl1pPr>
          </a:lstStyle>
          <a:p>
            <a:pPr>
              <a:defRPr/>
            </a:pPr>
            <a:fld id="{B813D6DF-E345-4264-828E-E9347CCD97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0453-C6D3-40E1-985D-8D5C775BA638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3092-A760-4165-A6B7-240F1FABB5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140B-7BD0-435F-A286-92CA8097B153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8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7627-5AC0-40E6-B641-15ABFECEBC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47F7-C44D-44CD-A4D8-06D574DF8AFA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92F0-CE56-4960-AA5B-423950C898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16D6-EAB3-4F63-BAC9-605E737EF11B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72A9-83C1-452E-9985-56982CEF7F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D83B-C1DD-452D-AB3C-F0B7923F0448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1A07-1545-472A-8ACA-1D0ECD9247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з одним вирізаним округленим кут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й трикут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іліні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DDD6-54AE-4D4C-B587-3A6F5CCFC7A2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1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0A359-79C8-44B2-9884-21E3B9A10A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29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8D210D-8B6C-4ED7-B097-8E192FD3D792}" type="datetimeFigureOut">
              <a:rPr lang="uk-UA"/>
              <a:pPr>
                <a:defRPr/>
              </a:pPr>
              <a:t>28.03.2024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B3A2A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0676A5D3-583A-4FE1-83C5-71148DD8EF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2" name="Групувати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2567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ТЕМА 9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Оцінка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неплатоспроможності</a:t>
            </a:r>
            <a:r>
              <a:rPr lang="ru-RU" sz="3200" b="1" dirty="0">
                <a:solidFill>
                  <a:schemeClr val="bg1"/>
                </a:solidFill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</a:rPr>
              <a:t>ймовірності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банкрутства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підприємства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07249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1. Діагностичний аналіз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1.1. Визначається вид неплатоспроможності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098" y="2132856"/>
            <a:ext cx="80913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Поточна неплатоспроможність (</a:t>
            </a: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marL="457200" indent="-457200">
              <a:buAutoNum type="arabicParenR"/>
            </a:pPr>
            <a:endParaRPr lang="uk-UA" sz="2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spc="-30" dirty="0" err="1">
                <a:latin typeface="Times New Roman"/>
                <a:ea typeface="Times New Roman"/>
              </a:rPr>
              <a:t>П</a:t>
            </a:r>
            <a:r>
              <a:rPr lang="uk-UA" sz="3200" b="1" spc="-30" baseline="-25000" dirty="0" err="1">
                <a:latin typeface="Times New Roman"/>
                <a:ea typeface="Times New Roman"/>
              </a:rPr>
              <a:t>н</a:t>
            </a:r>
            <a:r>
              <a:rPr lang="uk-UA" sz="3200" b="1" spc="-30" dirty="0">
                <a:latin typeface="Times New Roman"/>
                <a:ea typeface="Times New Roman"/>
              </a:rPr>
              <a:t> = ДФІ+ ПФІ + ГК – ПЗ,</a:t>
            </a:r>
          </a:p>
          <a:p>
            <a:pPr lvl="0" algn="ctr"/>
            <a:endParaRPr lang="uk-UA" sz="2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ДФІ – довгострокові фінансові інвестиції; </a:t>
            </a:r>
            <a:r>
              <a:rPr lang="uk-UA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ПФІ</a:t>
            </a:r>
            <a:r>
              <a:rPr lang="uk-UA" sz="20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поточні фінансові інвестиції; </a:t>
            </a:r>
            <a:r>
              <a:rPr lang="uk-UA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ГК</a:t>
            </a:r>
            <a:r>
              <a:rPr lang="uk-UA" sz="2000" b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грошові кошти та їх еквіваленти; </a:t>
            </a:r>
            <a:r>
              <a:rPr lang="uk-UA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ПЗ</a:t>
            </a:r>
            <a:r>
              <a:rPr lang="uk-UA" sz="2000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поточні зобов’язання.</a:t>
            </a:r>
          </a:p>
          <a:p>
            <a:pPr lvl="0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підприємство є платоспроможним;</a:t>
            </a:r>
          </a:p>
          <a:p>
            <a:pPr lvl="0" algn="just"/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підприємство має ознаки поточної неплатоспроможності.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0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2961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25C4A-2658-E244-78E4-6F768C7E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556792"/>
            <a:ext cx="7534275" cy="33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C5339-3BA3-0A74-577A-50F11729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1124745"/>
            <a:ext cx="7957889" cy="12241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A18E4-493D-4332-7F68-F634F493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2348881"/>
            <a:ext cx="7957889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5"/>
            <a:ext cx="80724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1643051"/>
            <a:ext cx="7210425" cy="27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3146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Критична неплатоспроможність </a:t>
            </a:r>
          </a:p>
          <a:p>
            <a:pPr lvl="0" algn="just" fontAlgn="base"/>
            <a:endParaRPr lang="uk-UA" sz="24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/>
            <a:endParaRPr lang="uk-UA" sz="24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/>
            <a:endParaRPr lang="uk-UA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/>
            <a:endParaRPr lang="uk-UA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/>
            <a:endParaRPr lang="uk-UA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/>
            <a:endParaRPr lang="uk-UA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uk-UA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</a:t>
            </a: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0</a:t>
            </a:r>
          </a:p>
          <a:p>
            <a:pPr lvl="0" algn="just" fontAlgn="base"/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uk-UA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</a:t>
            </a: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ОбА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ПЗ)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</a:p>
          <a:p>
            <a:pPr lvl="0" algn="just" fontAlgn="base"/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lang="uk-UA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Кзвз</a:t>
            </a: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((ВК – НА) / </a:t>
            </a:r>
            <a:r>
              <a:rPr lang="uk-UA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ОбА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0,1</a:t>
            </a:r>
          </a:p>
          <a:p>
            <a:pPr lvl="0" algn="just" fontAlgn="base"/>
            <a:endParaRPr lang="uk-UA" sz="24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785926"/>
            <a:ext cx="71818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67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685925"/>
            <a:ext cx="7191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285860"/>
            <a:ext cx="72485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2276872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ознак</a:t>
            </a:r>
            <a:r>
              <a:rPr lang="ru-RU" sz="2800" dirty="0"/>
              <a:t> </a:t>
            </a:r>
            <a:r>
              <a:rPr lang="ru-RU" sz="2800" dirty="0" err="1"/>
              <a:t>поточної</a:t>
            </a:r>
            <a:r>
              <a:rPr lang="ru-RU" sz="2800" dirty="0"/>
              <a:t>, </a:t>
            </a:r>
            <a:r>
              <a:rPr lang="ru-RU" sz="2800" dirty="0" err="1"/>
              <a:t>критичної</a:t>
            </a:r>
            <a:r>
              <a:rPr lang="ru-RU" sz="2800" dirty="0"/>
              <a:t> та </a:t>
            </a:r>
            <a:r>
              <a:rPr lang="ru-RU" sz="2800" dirty="0" err="1"/>
              <a:t>надкритичної</a:t>
            </a:r>
            <a:r>
              <a:rPr lang="ru-RU" sz="2800" dirty="0"/>
              <a:t> </a:t>
            </a:r>
            <a:r>
              <a:rPr lang="ru-RU" sz="2800" dirty="0" err="1"/>
              <a:t>неплатоспроможності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endParaRPr lang="uk-UA" sz="2800" dirty="0"/>
          </a:p>
          <a:p>
            <a:pPr algn="just"/>
            <a:r>
              <a:rPr lang="ru-RU" sz="2800" dirty="0"/>
              <a:t>2.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задовільності</a:t>
            </a:r>
            <a:r>
              <a:rPr lang="ru-RU" sz="2800" dirty="0"/>
              <a:t> (</a:t>
            </a:r>
            <a:r>
              <a:rPr lang="ru-RU" sz="2800" dirty="0" err="1"/>
              <a:t>незадовільності</a:t>
            </a:r>
            <a:r>
              <a:rPr lang="ru-RU" sz="2800" dirty="0"/>
              <a:t>) </a:t>
            </a:r>
            <a:r>
              <a:rPr lang="ru-RU" sz="2800" dirty="0" err="1"/>
              <a:t>структури</a:t>
            </a:r>
            <a:r>
              <a:rPr lang="ru-RU" sz="2800" dirty="0"/>
              <a:t> балансу та перспектив </a:t>
            </a:r>
            <a:r>
              <a:rPr lang="ru-RU" sz="2800" dirty="0" err="1"/>
              <a:t>втрати</a:t>
            </a:r>
            <a:r>
              <a:rPr lang="ru-RU" sz="2800" dirty="0"/>
              <a:t> (</a:t>
            </a:r>
            <a:r>
              <a:rPr lang="ru-RU" sz="2800" dirty="0" err="1"/>
              <a:t>відновлення</a:t>
            </a:r>
            <a:r>
              <a:rPr lang="ru-RU" sz="2800" dirty="0"/>
              <a:t>) </a:t>
            </a:r>
            <a:r>
              <a:rPr lang="ru-RU" sz="2800" dirty="0" err="1"/>
              <a:t>платоспроможності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 та а</a:t>
            </a:r>
            <a:r>
              <a:rPr lang="uk-UA" sz="2800" dirty="0"/>
              <a:t>наліз можливостей відновлення платоспроможності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04192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Надкритична неплатоспроможність </a:t>
            </a:r>
          </a:p>
          <a:p>
            <a:pPr algn="ctr"/>
            <a:r>
              <a:rPr lang="uk-UA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ознаки:</a:t>
            </a:r>
          </a:p>
          <a:p>
            <a:endParaRPr lang="uk-UA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наявна критична неплатоспроможність;</a:t>
            </a:r>
          </a:p>
          <a:p>
            <a:r>
              <a:rPr lang="uk-UA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наявні збитки.</a:t>
            </a:r>
          </a:p>
          <a:p>
            <a:endParaRPr lang="uk-UA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надкритичної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неплатоспроможності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боржника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суду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заявою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банкрутство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йдеться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банкрутство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ліквідаційну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процедуру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6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29D1AB-2015-98D4-0FDE-81E8109F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16632"/>
            <a:ext cx="770485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EEA97-0A0F-D95A-C4BA-202B6256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071687"/>
            <a:ext cx="7381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859037-69E5-9450-4E3D-727B9BEB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38200"/>
            <a:ext cx="769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2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338388" y="2420888"/>
          <a:ext cx="497205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54200" imgH="457200" progId="Equation.3">
                  <p:embed/>
                </p:oleObj>
              </mc:Choice>
              <mc:Fallback>
                <p:oleObj name="Формула" r:id="rId2" imgW="1854200" imgH="4572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420888"/>
                        <a:ext cx="4972050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27584" y="3441576"/>
          <a:ext cx="504056" cy="35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53890" imgH="228501" progId="Equation.3">
                  <p:embed/>
                </p:oleObj>
              </mc:Choice>
              <mc:Fallback>
                <p:oleObj name="Формула" r:id="rId4" imgW="253890" imgH="228501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41576"/>
                        <a:ext cx="504056" cy="357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67744" y="4098712"/>
          <a:ext cx="356333" cy="36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66584" imgH="228501" progId="Equation.3">
                  <p:embed/>
                </p:oleObj>
              </mc:Choice>
              <mc:Fallback>
                <p:oleObj name="Формула" r:id="rId6" imgW="266584" imgH="228501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098712"/>
                        <a:ext cx="356333" cy="363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9592" y="1556792"/>
            <a:ext cx="74321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Коефіцієнт втрати платоспроможності </a:t>
            </a:r>
            <a:r>
              <a:rPr lang="uk-UA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Квтр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(для платоспроможних підприємств):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24119" y="3837102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3429000"/>
            <a:ext cx="788487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– коефіцієнт покриття на кінець звітного періоду; 3 – період втрати платоспроможності підприємства, міс.; Т – тривалість звітного періоду, міс.;    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коефіцієнт покриття на початок звітного періоду;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нормативне значення коефіцієнту покриття.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Квтр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підприємство має можливість не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втратити платоспроможність.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Квтр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підприємство у найближчі три місяці може втратити платоспроможність.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4868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 Аналіз можливостей відновлення платоспроможності підприємства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8340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021378"/>
            <a:ext cx="72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 відновлення платоспроможності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</a:t>
            </a:r>
            <a:r>
              <a:rPr kumimoji="0" lang="uk-UA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неплатоспроможних підприємств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uk-UA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49438" y="2271142"/>
          <a:ext cx="53736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66900" imgH="457200" progId="Equation.3">
                  <p:embed/>
                </p:oleObj>
              </mc:Choice>
              <mc:Fallback>
                <p:oleObj name="Формула" r:id="rId2" imgW="1866900" imgH="4572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271142"/>
                        <a:ext cx="537368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3710934"/>
            <a:ext cx="74168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період відновлення платоспроможності підприємства, міс.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Квідн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підприємство має можливість відновити платоспроможність.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Квідн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підприємство у найближчі шість місяців не може відновити платоспроможність.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1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Неплатоспроможність підприємства є передумовою до застосування процедури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санації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Умови для застосування процедури санації: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або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Кзвз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0,1</a:t>
            </a: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або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Кзвз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0,1 ,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але зростають протягом останнього кварталу</a:t>
            </a:r>
          </a:p>
        </p:txBody>
      </p:sp>
    </p:spTree>
    <p:extLst>
      <p:ext uri="{BB962C8B-B14F-4D97-AF65-F5344CB8AC3E}">
        <p14:creationId xmlns:p14="http://schemas.microsoft.com/office/powerpoint/2010/main" val="278540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7239000" cy="535785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200" b="1" dirty="0"/>
              <a:t>Етап 2. Поглиблений аналіз. Методи прогнозування банкрутства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2200" dirty="0"/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200" dirty="0"/>
              <a:t>Існують такі підходи до прогнозування </a:t>
            </a:r>
            <a:r>
              <a:rPr lang="uk-UA" sz="2200" dirty="0" err="1"/>
              <a:t>банкрутсва</a:t>
            </a:r>
            <a:endParaRPr lang="uk-UA" sz="2200" dirty="0"/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200" dirty="0"/>
              <a:t>1. </a:t>
            </a:r>
            <a:r>
              <a:rPr lang="uk-UA" sz="2200" b="1" dirty="0"/>
              <a:t>Фундаментальний підхід </a:t>
            </a:r>
            <a:r>
              <a:rPr lang="uk-UA" sz="2200" dirty="0"/>
              <a:t>- </a:t>
            </a:r>
            <a:r>
              <a:rPr lang="uk-UA" sz="2200" i="1" dirty="0"/>
              <a:t>заснований на збиранні та аналізі всієї інформації про підприємство із внутрішніх та зовнішніх стосовно нього джерел.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200" dirty="0"/>
              <a:t>На підставі зовнішньої інформації оцінюється поточна і перспективна ситуація в галузі, до якої належить підприємство, загальний розвиток кон'юнктури тощо.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200" dirty="0"/>
              <a:t>2. </a:t>
            </a:r>
            <a:r>
              <a:rPr lang="uk-UA" sz="2200" b="1" dirty="0"/>
              <a:t>Технічний підхід до прогнозування банкрутства</a:t>
            </a:r>
            <a:r>
              <a:rPr lang="uk-UA" sz="2200" dirty="0"/>
              <a:t> </a:t>
            </a:r>
            <a:r>
              <a:rPr lang="uk-UA" sz="2200" i="1" dirty="0"/>
              <a:t>ґрунтується на аналізі даних звітності минулих періодів — показників балансу та звіту про прибутки і збитки.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44604"/>
            <a:ext cx="7776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Z-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Альтмана (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двохфакторна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модель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954287"/>
            <a:ext cx="7704856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latin typeface="Times New Roman"/>
                <a:ea typeface="Times New Roman"/>
              </a:rPr>
              <a:t>Z = – 0,3877 – 1,0736 К</a:t>
            </a:r>
            <a:r>
              <a:rPr lang="uk-UA" sz="3200" b="1" i="1" baseline="-25000" dirty="0">
                <a:latin typeface="Times New Roman"/>
                <a:ea typeface="Times New Roman"/>
              </a:rPr>
              <a:t>П</a:t>
            </a:r>
            <a:r>
              <a:rPr lang="uk-UA" sz="3200" b="1" i="1" dirty="0">
                <a:latin typeface="Times New Roman"/>
                <a:ea typeface="Times New Roman"/>
              </a:rPr>
              <a:t> + 0,0579 К</a:t>
            </a:r>
            <a:r>
              <a:rPr lang="uk-UA" sz="3200" b="1" i="1" baseline="-25000" dirty="0">
                <a:latin typeface="Times New Roman"/>
                <a:ea typeface="Times New Roman"/>
              </a:rPr>
              <a:t>А</a:t>
            </a:r>
            <a:endParaRPr lang="uk-UA" sz="3200" b="1" dirty="0">
              <a:latin typeface="Times New Roman"/>
              <a:ea typeface="Times New 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коефіцієнт покриття; Ка – коефіцієнт автономії.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імовірність банкрутства становить 50 %;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0 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зменшення імовірності банкрутства;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імовірність банкрутства перевищує 50 % і підвищується зі збільшенням значення 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435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2714644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1800" b="1"/>
              <a:t>Модель Альтмана </a:t>
            </a:r>
            <a:r>
              <a:rPr lang="uk-UA" sz="1800"/>
              <a:t>(розроблена в 1968 році і відома також під назвою «розрахунок </a:t>
            </a:r>
            <a:r>
              <a:rPr lang="en-US" sz="1800"/>
              <a:t>Z-</a:t>
            </a:r>
            <a:r>
              <a:rPr lang="uk-UA" sz="1800"/>
              <a:t>показника» — інтегрального показника рівня загрози банкрутства):</a:t>
            </a:r>
          </a:p>
          <a:p>
            <a:pPr marL="0" indent="360000" algn="ctr">
              <a:spcBef>
                <a:spcPts val="0"/>
              </a:spcBef>
              <a:buNone/>
            </a:pPr>
            <a:r>
              <a:rPr lang="en-US" sz="1800" b="1"/>
              <a:t>Z = 1,2 </a:t>
            </a:r>
            <a:r>
              <a:rPr lang="uk-UA" sz="1800" b="1"/>
              <a:t>А + 1,4 В + 3,3 С + 0,6 </a:t>
            </a:r>
            <a:r>
              <a:rPr lang="en-US" sz="1800" b="1"/>
              <a:t>D + 1,0 E.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800"/>
              <a:t>Це п’ятифакторна модель, де факторами є окремі показники фінансового стану підприємства: </a:t>
            </a:r>
            <a:r>
              <a:rPr lang="en-US" sz="1800"/>
              <a:t>A — </a:t>
            </a:r>
            <a:r>
              <a:rPr lang="uk-UA" sz="1800"/>
              <a:t>робочий капітал / загальна вартість активів; </a:t>
            </a:r>
            <a:r>
              <a:rPr lang="en-US" sz="1800"/>
              <a:t>B — </a:t>
            </a:r>
            <a:r>
              <a:rPr lang="uk-UA" sz="1800"/>
              <a:t>чистий прибуток / загальна вартість активів; </a:t>
            </a:r>
            <a:r>
              <a:rPr lang="en-US" sz="1800"/>
              <a:t>C — </a:t>
            </a:r>
            <a:r>
              <a:rPr lang="uk-UA" sz="1800"/>
              <a:t>чистий дохід / загальна вартість активів; </a:t>
            </a:r>
            <a:r>
              <a:rPr lang="en-US" sz="1800"/>
              <a:t>D — </a:t>
            </a:r>
            <a:r>
              <a:rPr lang="uk-UA" sz="1800"/>
              <a:t>ринкова капіталізація компанії (ринкова вартість акцій) / сума заборгованості; </a:t>
            </a:r>
            <a:r>
              <a:rPr lang="en-US" sz="1800"/>
              <a:t>E — </a:t>
            </a:r>
            <a:r>
              <a:rPr lang="uk-UA" sz="1800"/>
              <a:t>обсяг продажу / загальна вартість активів.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800"/>
              <a:t>Значення показника «</a:t>
            </a:r>
            <a:r>
              <a:rPr lang="en-US" sz="1800"/>
              <a:t>Z» </a:t>
            </a:r>
            <a:r>
              <a:rPr lang="uk-UA" sz="1800"/>
              <a:t>так пов’язане з імовірністю банкрутства:</a:t>
            </a:r>
          </a:p>
          <a:p>
            <a:pPr>
              <a:spcBef>
                <a:spcPts val="0"/>
              </a:spcBef>
              <a:buNone/>
            </a:pPr>
            <a:r>
              <a:rPr lang="uk-UA" sz="1800" i="1"/>
              <a:t>Z</a:t>
            </a:r>
            <a:r>
              <a:rPr lang="uk-UA" sz="1800"/>
              <a:t> </a:t>
            </a:r>
            <a:r>
              <a:rPr lang="uk-UA" sz="1800">
                <a:sym typeface="Symbol"/>
              </a:rPr>
              <a:t></a:t>
            </a:r>
            <a:r>
              <a:rPr lang="uk-UA" sz="1800"/>
              <a:t> 1,8 — дуже висока;</a:t>
            </a:r>
          </a:p>
          <a:p>
            <a:pPr>
              <a:spcBef>
                <a:spcPts val="0"/>
              </a:spcBef>
              <a:buNone/>
            </a:pPr>
            <a:r>
              <a:rPr lang="uk-UA" sz="1800"/>
              <a:t>1,81 </a:t>
            </a:r>
            <a:r>
              <a:rPr lang="uk-UA" sz="1800">
                <a:sym typeface="Symbol"/>
              </a:rPr>
              <a:t></a:t>
            </a:r>
            <a:r>
              <a:rPr lang="uk-UA" sz="1800"/>
              <a:t> </a:t>
            </a:r>
            <a:r>
              <a:rPr lang="uk-UA" sz="1800" i="1"/>
              <a:t>Z</a:t>
            </a:r>
            <a:r>
              <a:rPr lang="uk-UA" sz="1800"/>
              <a:t> </a:t>
            </a:r>
            <a:r>
              <a:rPr lang="uk-UA" sz="1800">
                <a:sym typeface="Symbol"/>
              </a:rPr>
              <a:t></a:t>
            </a:r>
            <a:r>
              <a:rPr lang="uk-UA" sz="1800"/>
              <a:t> 2,70 — висока;</a:t>
            </a:r>
          </a:p>
          <a:p>
            <a:pPr>
              <a:spcBef>
                <a:spcPts val="0"/>
              </a:spcBef>
              <a:buNone/>
            </a:pPr>
            <a:r>
              <a:rPr lang="uk-UA" sz="1800"/>
              <a:t>2,71 </a:t>
            </a:r>
            <a:r>
              <a:rPr lang="uk-UA" sz="1800">
                <a:sym typeface="Symbol"/>
              </a:rPr>
              <a:t></a:t>
            </a:r>
            <a:r>
              <a:rPr lang="uk-UA" sz="1800"/>
              <a:t> </a:t>
            </a:r>
            <a:r>
              <a:rPr lang="uk-UA" sz="1800" i="1"/>
              <a:t>Z</a:t>
            </a:r>
            <a:r>
              <a:rPr lang="uk-UA" sz="1800"/>
              <a:t> </a:t>
            </a:r>
            <a:r>
              <a:rPr lang="uk-UA" sz="1800">
                <a:sym typeface="Symbol"/>
              </a:rPr>
              <a:t></a:t>
            </a:r>
            <a:r>
              <a:rPr lang="uk-UA" sz="1800"/>
              <a:t> 2,99 — можлива;</a:t>
            </a:r>
          </a:p>
          <a:p>
            <a:pPr>
              <a:spcBef>
                <a:spcPts val="0"/>
              </a:spcBef>
              <a:buNone/>
            </a:pPr>
            <a:r>
              <a:rPr lang="uk-UA" sz="1800" i="1"/>
              <a:t>Z</a:t>
            </a:r>
            <a:r>
              <a:rPr lang="uk-UA" sz="1800"/>
              <a:t> </a:t>
            </a:r>
            <a:r>
              <a:rPr lang="uk-UA" sz="1800">
                <a:sym typeface="Symbol"/>
              </a:rPr>
              <a:t></a:t>
            </a:r>
            <a:r>
              <a:rPr lang="uk-UA" sz="1800"/>
              <a:t> 3,00 — дуже низька.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800"/>
              <a:t>За деякими джерелами, точність прогнозування банкрутства згідно з цією моделлю становить 95%.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45180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 Оцінка ймовірності банкрутства</a:t>
            </a:r>
            <a:endParaRPr lang="uk-UA" sz="2800" dirty="0"/>
          </a:p>
          <a:p>
            <a:pPr algn="just"/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Неплатоспроможність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це неспроможність суб’єкта підприємницької діяльності виконати після настання встановленого строку їх сплати грошові зобов’язання перед кредиторами, в тому числі по заробітній платі, а також виконати зобов’язання щодо сплати податків і зборів (обов’язкових платежів) не інакше, як через відновлення платоспроможності</a:t>
            </a:r>
          </a:p>
        </p:txBody>
      </p:sp>
    </p:spTree>
    <p:extLst>
      <p:ext uri="{BB962C8B-B14F-4D97-AF65-F5344CB8AC3E}">
        <p14:creationId xmlns:p14="http://schemas.microsoft.com/office/powerpoint/2010/main" val="3068319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2714644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uk-UA" sz="1800" b="1"/>
              <a:t>Модель Спрінгейта:</a:t>
            </a:r>
            <a:endParaRPr lang="uk-UA" sz="1800"/>
          </a:p>
          <a:p>
            <a:pPr marL="0" indent="360000" algn="ctr">
              <a:buNone/>
            </a:pPr>
            <a:r>
              <a:rPr lang="uk-UA" sz="1800" b="1" i="1"/>
              <a:t>Z</a:t>
            </a:r>
            <a:r>
              <a:rPr lang="uk-UA" sz="1800" b="1"/>
              <a:t> = 1,03 </a:t>
            </a:r>
            <a:r>
              <a:rPr lang="uk-UA" sz="1800" b="1" i="1"/>
              <a:t>A</a:t>
            </a:r>
            <a:r>
              <a:rPr lang="uk-UA" sz="1800" b="1"/>
              <a:t> + 3,07 </a:t>
            </a:r>
            <a:r>
              <a:rPr lang="uk-UA" sz="1800" b="1" i="1"/>
              <a:t>B</a:t>
            </a:r>
            <a:r>
              <a:rPr lang="uk-UA" sz="1800" b="1"/>
              <a:t> + 0,66 </a:t>
            </a:r>
            <a:r>
              <a:rPr lang="uk-UA" sz="1800" b="1" i="1"/>
              <a:t>C</a:t>
            </a:r>
            <a:r>
              <a:rPr lang="uk-UA" sz="1800" b="1"/>
              <a:t> + 0,4 </a:t>
            </a:r>
            <a:r>
              <a:rPr lang="uk-UA" sz="1800" b="1" i="1"/>
              <a:t>D</a:t>
            </a:r>
            <a:r>
              <a:rPr lang="uk-UA" sz="1800" b="1"/>
              <a:t>.</a:t>
            </a:r>
            <a:endParaRPr lang="uk-UA" sz="1800"/>
          </a:p>
          <a:p>
            <a:pPr marL="0" indent="360000" algn="just">
              <a:buNone/>
            </a:pPr>
            <a:r>
              <a:rPr lang="uk-UA" sz="1800"/>
              <a:t> Тут </a:t>
            </a:r>
            <a:r>
              <a:rPr lang="uk-UA" sz="1800" i="1"/>
              <a:t>A</a:t>
            </a:r>
            <a:r>
              <a:rPr lang="uk-UA" sz="1800"/>
              <a:t> — робочий капітал / загальна вартість активів; </a:t>
            </a:r>
            <a:r>
              <a:rPr lang="uk-UA" sz="1800" i="1"/>
              <a:t>B</a:t>
            </a:r>
            <a:r>
              <a:rPr lang="uk-UA" sz="1800"/>
              <a:t> — при­буток до сплати податків та процентів / загальна вартість активів; </a:t>
            </a:r>
            <a:r>
              <a:rPr lang="uk-UA" sz="1800" i="1"/>
              <a:t>C</a:t>
            </a:r>
            <a:r>
              <a:rPr lang="uk-UA" sz="1800"/>
              <a:t> — прибуток до сплати податків / короткострокова заборгованість; </a:t>
            </a:r>
            <a:r>
              <a:rPr lang="uk-UA" sz="1800" i="1"/>
              <a:t>D</a:t>
            </a:r>
            <a:r>
              <a:rPr lang="uk-UA" sz="1800"/>
              <a:t> — обсяг продажу / загальна вартість активів.</a:t>
            </a:r>
          </a:p>
          <a:p>
            <a:pPr marL="0" indent="360000" algn="just">
              <a:buNone/>
            </a:pPr>
            <a:r>
              <a:rPr lang="uk-UA" sz="1800"/>
              <a:t>Вважається, що точність прогнозування банкрутства за цією моделлю становить 92%, проте з часом цей показник зменшується.</a:t>
            </a:r>
          </a:p>
          <a:p>
            <a:pPr marL="0" indent="360000" algn="just">
              <a:buNone/>
            </a:pPr>
            <a:r>
              <a:rPr lang="uk-UA" sz="1800"/>
              <a:t>Якщо </a:t>
            </a:r>
            <a:r>
              <a:rPr lang="uk-UA" sz="1800" i="1"/>
              <a:t>Z</a:t>
            </a:r>
            <a:r>
              <a:rPr lang="uk-UA" sz="1800"/>
              <a:t> &lt; 0, 862, то підприємство є потенційним банкрутом.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928670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2530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14393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2714644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uk-UA" sz="1800" b="1"/>
              <a:t>Універсальна дискримінантна функція:</a:t>
            </a:r>
            <a:endParaRPr lang="uk-UA" sz="1800"/>
          </a:p>
          <a:p>
            <a:pPr indent="457200">
              <a:spcBef>
                <a:spcPts val="0"/>
              </a:spcBef>
              <a:buNone/>
            </a:pPr>
            <a:r>
              <a:rPr lang="uk-UA" sz="1800" b="1" i="1"/>
              <a:t>Z</a:t>
            </a:r>
            <a:r>
              <a:rPr lang="uk-UA" sz="1800" b="1"/>
              <a:t> = 1,5</a:t>
            </a:r>
            <a:r>
              <a:rPr lang="uk-UA" sz="1800" b="1" i="1"/>
              <a:t>X</a:t>
            </a:r>
            <a:r>
              <a:rPr lang="uk-UA" sz="1800" b="1" baseline="-25000"/>
              <a:t>1</a:t>
            </a:r>
            <a:r>
              <a:rPr lang="uk-UA" sz="1800" b="1"/>
              <a:t> + 0,08</a:t>
            </a:r>
            <a:r>
              <a:rPr lang="uk-UA" sz="1800" b="1" i="1"/>
              <a:t>X</a:t>
            </a:r>
            <a:r>
              <a:rPr lang="uk-UA" sz="1800" b="1" baseline="-25000"/>
              <a:t>2</a:t>
            </a:r>
            <a:r>
              <a:rPr lang="uk-UA" sz="1800" b="1"/>
              <a:t> + 10</a:t>
            </a:r>
            <a:r>
              <a:rPr lang="uk-UA" sz="1800" b="1" i="1"/>
              <a:t>X</a:t>
            </a:r>
            <a:r>
              <a:rPr lang="uk-UA" sz="1800" b="1" baseline="-25000"/>
              <a:t>3 </a:t>
            </a:r>
            <a:r>
              <a:rPr lang="uk-UA" sz="1800" b="1"/>
              <a:t>+ 5</a:t>
            </a:r>
            <a:r>
              <a:rPr lang="uk-UA" sz="1800" b="1" i="1"/>
              <a:t>X</a:t>
            </a:r>
            <a:r>
              <a:rPr lang="uk-UA" sz="1800" b="1" baseline="-25000"/>
              <a:t>4</a:t>
            </a:r>
            <a:r>
              <a:rPr lang="uk-UA" sz="1800" b="1"/>
              <a:t> + 0,3</a:t>
            </a:r>
            <a:r>
              <a:rPr lang="uk-UA" sz="1800" b="1" i="1"/>
              <a:t>X</a:t>
            </a:r>
            <a:r>
              <a:rPr lang="uk-UA" sz="1800" b="1" baseline="-25000"/>
              <a:t>5</a:t>
            </a:r>
            <a:r>
              <a:rPr lang="uk-UA" sz="1800" b="1"/>
              <a:t> + 0,1</a:t>
            </a:r>
            <a:r>
              <a:rPr lang="uk-UA" sz="1800" b="1" i="1"/>
              <a:t>X</a:t>
            </a:r>
            <a:r>
              <a:rPr lang="uk-UA" sz="1800" b="1" baseline="-25000"/>
              <a:t>6 </a:t>
            </a:r>
            <a:r>
              <a:rPr lang="uk-UA" sz="1800" b="1"/>
              <a:t>,</a:t>
            </a:r>
            <a:endParaRPr lang="uk-UA" sz="1800"/>
          </a:p>
          <a:p>
            <a:pPr indent="457200">
              <a:spcBef>
                <a:spcPts val="0"/>
              </a:spcBef>
              <a:buNone/>
            </a:pPr>
            <a:r>
              <a:rPr lang="uk-UA" sz="1800"/>
              <a:t>де  </a:t>
            </a:r>
            <a:r>
              <a:rPr lang="uk-UA" sz="1800" i="1"/>
              <a:t>Х</a:t>
            </a:r>
            <a:r>
              <a:rPr lang="uk-UA" sz="1800" baseline="-25000"/>
              <a:t>1</a:t>
            </a:r>
            <a:r>
              <a:rPr lang="uk-UA" sz="1800"/>
              <a:t> — cash-flow / зобов’язання;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Х</a:t>
            </a:r>
            <a:r>
              <a:rPr lang="uk-UA" sz="1800" baseline="-25000"/>
              <a:t>2</a:t>
            </a:r>
            <a:r>
              <a:rPr lang="uk-UA" sz="1800"/>
              <a:t> — валюта балансу / зобов’язання;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Х</a:t>
            </a:r>
            <a:r>
              <a:rPr lang="uk-UA" sz="1800" baseline="-25000"/>
              <a:t>3</a:t>
            </a:r>
            <a:r>
              <a:rPr lang="uk-UA" sz="1800"/>
              <a:t> — прибуток / валюта балансу;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Х</a:t>
            </a:r>
            <a:r>
              <a:rPr lang="uk-UA" sz="1800" baseline="-25000"/>
              <a:t>4</a:t>
            </a:r>
            <a:r>
              <a:rPr lang="uk-UA" sz="1800"/>
              <a:t> — прибуток / виручка від реалізації;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Х</a:t>
            </a:r>
            <a:r>
              <a:rPr lang="uk-UA" sz="1800" baseline="-25000"/>
              <a:t>5</a:t>
            </a:r>
            <a:r>
              <a:rPr lang="uk-UA" sz="1800"/>
              <a:t> — виробничі запаси / виручка від реалізації;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Х</a:t>
            </a:r>
            <a:r>
              <a:rPr lang="uk-UA" sz="1800" baseline="-25000"/>
              <a:t>6</a:t>
            </a:r>
            <a:r>
              <a:rPr lang="uk-UA" sz="1800"/>
              <a:t> — оборотність основного капіталу (виручка від реалізації / валюта балансу).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/>
              <a:t>Здобуті значення </a:t>
            </a:r>
            <a:r>
              <a:rPr lang="uk-UA" sz="1800" i="1"/>
              <a:t>Z</a:t>
            </a:r>
            <a:r>
              <a:rPr lang="uk-UA" sz="1800"/>
              <a:t>-показника можна інтерпретувати так: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Z</a:t>
            </a:r>
            <a:r>
              <a:rPr lang="uk-UA" sz="1800"/>
              <a:t> &gt; 2 — підприємство вважається фінансово стійким, і йому не загрожує банкрутство;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/>
              <a:t>1 &lt; </a:t>
            </a:r>
            <a:r>
              <a:rPr lang="uk-UA" sz="1800" i="1"/>
              <a:t>Z</a:t>
            </a:r>
            <a:r>
              <a:rPr lang="uk-UA" sz="1800"/>
              <a:t> &lt; 2 — фінансова рівновага (фінансова стійкість) підприємства порушена, але за умови переходу на антикризове управління банкрутство йому не загрожує;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/>
              <a:t>0 &lt; Z &lt; 1 — підприємству загрожує банкрутство, якщо воно не здійснить санаційних заходів;</a:t>
            </a:r>
          </a:p>
          <a:p>
            <a:pPr indent="457200">
              <a:spcBef>
                <a:spcPts val="0"/>
              </a:spcBef>
              <a:buNone/>
            </a:pPr>
            <a:r>
              <a:rPr lang="uk-UA" sz="1800" i="1"/>
              <a:t>Z</a:t>
            </a:r>
            <a:r>
              <a:rPr lang="uk-UA" sz="1800"/>
              <a:t> &lt; 0 — підприємство є напівбанкрутом.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uk-UA" sz="1800"/>
          </a:p>
          <a:p>
            <a:pPr marL="0" indent="457200" algn="just">
              <a:spcBef>
                <a:spcPts val="0"/>
              </a:spcBef>
              <a:buNone/>
            </a:pPr>
            <a:endParaRPr lang="uk-UA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2003" y="1340768"/>
            <a:ext cx="3920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Бівера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(К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877859"/>
              </p:ext>
            </p:extLst>
          </p:nvPr>
        </p:nvGraphicFramePr>
        <p:xfrm>
          <a:off x="2843808" y="1988840"/>
          <a:ext cx="36343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Формула" r:id="rId2" imgW="1091726" imgH="431613" progId="Equation.3">
                  <p:embed/>
                </p:oleObj>
              </mc:Choice>
              <mc:Fallback>
                <p:oleObj name="Формула" r:id="rId2" imgW="1091726" imgH="431613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88840"/>
                        <a:ext cx="3634300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5826" y="3068960"/>
            <a:ext cx="77866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ЧП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чистий прибуток, грн.; </a:t>
            </a:r>
            <a:r>
              <a:rPr kumimoji="0" lang="uk-UA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20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морт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нарахована сума амортизації, грн.;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довгострокові зобов’язання, грн.;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ПЗ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поточні зобов’язання, грн.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Кб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протягом двох років підприємство збанкрутує.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Кб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протягом п'яти років підприємство збанкрутує.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Кб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0,45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фінансово-стабільне підприємство.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01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21324"/>
              </p:ext>
            </p:extLst>
          </p:nvPr>
        </p:nvGraphicFramePr>
        <p:xfrm>
          <a:off x="671513" y="3141663"/>
          <a:ext cx="34559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Формула" r:id="rId2" imgW="812447" imgH="393529" progId="Equation.3">
                  <p:embed/>
                </p:oleObj>
              </mc:Choice>
              <mc:Fallback>
                <p:oleObj name="Формула" r:id="rId2" imgW="812447" imgH="393529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141663"/>
                        <a:ext cx="3455987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7584" y="620688"/>
            <a:ext cx="7776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3.1. Z-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Альтмана (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п’ятифакторна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модель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адаптований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умов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27" y="1772816"/>
            <a:ext cx="8299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,717 К</a:t>
            </a:r>
            <a:r>
              <a:rPr lang="uk-UA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+ 0,847 К</a:t>
            </a:r>
            <a:r>
              <a:rPr lang="uk-UA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+ 3,107 К</a:t>
            </a:r>
            <a:r>
              <a:rPr lang="uk-UA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+ </a:t>
            </a:r>
          </a:p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+ 0,42 К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+ 0,995 К</a:t>
            </a:r>
            <a:r>
              <a:rPr lang="uk-UA" sz="32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4797152"/>
            <a:ext cx="777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1,23 – у найближчі 2-3 роки підприємству загрожує банкрутство;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1,23 – підприємству банкрутство не загрожує.</a:t>
            </a:r>
            <a:endParaRPr lang="uk-UA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735" y="3236783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ВКбв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власний капітал оцінений за балансовою вартістю, грн.</a:t>
            </a:r>
          </a:p>
        </p:txBody>
      </p:sp>
    </p:spTree>
    <p:extLst>
      <p:ext uri="{BB962C8B-B14F-4D97-AF65-F5344CB8AC3E}">
        <p14:creationId xmlns:p14="http://schemas.microsoft.com/office/powerpoint/2010/main" val="1626571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10161"/>
              </p:ext>
            </p:extLst>
          </p:nvPr>
        </p:nvGraphicFramePr>
        <p:xfrm>
          <a:off x="2338388" y="2420888"/>
          <a:ext cx="497205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Формула" r:id="rId2" imgW="1854200" imgH="457200" progId="Equation.3">
                  <p:embed/>
                </p:oleObj>
              </mc:Choice>
              <mc:Fallback>
                <p:oleObj name="Формула" r:id="rId2" imgW="1854200" imgH="457200" progId="Equation.3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420888"/>
                        <a:ext cx="4972050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01793"/>
              </p:ext>
            </p:extLst>
          </p:nvPr>
        </p:nvGraphicFramePr>
        <p:xfrm>
          <a:off x="827584" y="3441576"/>
          <a:ext cx="504056" cy="35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Формула" r:id="rId4" imgW="253890" imgH="228501" progId="Equation.3">
                  <p:embed/>
                </p:oleObj>
              </mc:Choice>
              <mc:Fallback>
                <p:oleObj name="Формула" r:id="rId4" imgW="253890" imgH="228501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41576"/>
                        <a:ext cx="504056" cy="357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014"/>
              </p:ext>
            </p:extLst>
          </p:nvPr>
        </p:nvGraphicFramePr>
        <p:xfrm>
          <a:off x="2267744" y="4098712"/>
          <a:ext cx="356333" cy="36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Формула" r:id="rId6" imgW="266584" imgH="228501" progId="Equation.3">
                  <p:embed/>
                </p:oleObj>
              </mc:Choice>
              <mc:Fallback>
                <p:oleObj name="Формула" r:id="rId6" imgW="266584" imgH="228501" progId="Equation.3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098712"/>
                        <a:ext cx="356333" cy="363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9592" y="1556792"/>
            <a:ext cx="74321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Коефіцієнт втрати платоспроможності </a:t>
            </a:r>
            <a:r>
              <a:rPr lang="uk-UA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Квтр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(для платоспроможних підприємств):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24119" y="3837102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3429000"/>
            <a:ext cx="788487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– коефіцієнт покриття на кінець звітного періоду; 3 – період втрати платоспроможності підприємства, міс.; Т – тривалість звітного періоду, міс.;    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коефіцієнт покриття на початок звітного періоду;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нормативне значення коефіцієнту покриття.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Квтр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підприємство має можливість не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втратити платоспроможність.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Квтр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підприємство у найближчі три місяці може втратити платоспроможність.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4868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 Аналіз можливостей відновлення платоспроможності підприємства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88542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021378"/>
            <a:ext cx="72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 відновлення платоспроможності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</a:t>
            </a:r>
            <a:r>
              <a:rPr kumimoji="0" lang="uk-UA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неплатоспроможних підприємств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uk-UA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4588"/>
              </p:ext>
            </p:extLst>
          </p:nvPr>
        </p:nvGraphicFramePr>
        <p:xfrm>
          <a:off x="1849438" y="2271142"/>
          <a:ext cx="53736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Формула" r:id="rId2" imgW="1866900" imgH="457200" progId="Equation.3">
                  <p:embed/>
                </p:oleObj>
              </mc:Choice>
              <mc:Fallback>
                <p:oleObj name="Формула" r:id="rId2" imgW="1866900" imgH="4572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2271142"/>
                        <a:ext cx="537368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3710934"/>
            <a:ext cx="74168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період відновлення платоспроможності підприємства, міс.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Квідн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підприємство має можливість відновити платоспроможність.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Квідн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підприємство у найближчі шість місяців не може відновити платоспроможність.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40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Неплатоспроможність підприємства є передумовою до застосування процедури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санації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Умови для застосування процедури санації: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або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Кзвз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 0,1</a:t>
            </a: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або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Кзвз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0,1 ,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але зростають протягом останнього кварталу</a:t>
            </a:r>
          </a:p>
        </p:txBody>
      </p:sp>
    </p:spTree>
    <p:extLst>
      <p:ext uri="{BB962C8B-B14F-4D97-AF65-F5344CB8AC3E}">
        <p14:creationId xmlns:p14="http://schemas.microsoft.com/office/powerpoint/2010/main" val="355185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7249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000108"/>
            <a:ext cx="6480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Банкрутство</a:t>
            </a:r>
            <a:r>
              <a:rPr lang="ru-RU" sz="2800" dirty="0"/>
              <a:t> - </a:t>
            </a:r>
            <a:r>
              <a:rPr lang="ru-RU" sz="2800" dirty="0" err="1"/>
              <a:t>визнана</a:t>
            </a:r>
            <a:r>
              <a:rPr lang="ru-RU" sz="2800" dirty="0"/>
              <a:t> </a:t>
            </a:r>
            <a:r>
              <a:rPr lang="ru-RU" sz="2800" dirty="0" err="1"/>
              <a:t>господарським</a:t>
            </a:r>
            <a:r>
              <a:rPr lang="ru-RU" sz="2800" dirty="0"/>
              <a:t> судом </a:t>
            </a:r>
            <a:r>
              <a:rPr lang="ru-RU" sz="2800" dirty="0" err="1"/>
              <a:t>неспроможність</a:t>
            </a:r>
            <a:r>
              <a:rPr lang="ru-RU" sz="2800" dirty="0"/>
              <a:t> </a:t>
            </a:r>
            <a:r>
              <a:rPr lang="ru-RU" sz="2800" dirty="0" err="1"/>
              <a:t>боржника</a:t>
            </a:r>
            <a:r>
              <a:rPr lang="ru-RU" sz="2800" dirty="0"/>
              <a:t> </a:t>
            </a:r>
            <a:r>
              <a:rPr lang="ru-RU" sz="2800" dirty="0" err="1"/>
              <a:t>відновити</a:t>
            </a:r>
            <a:r>
              <a:rPr lang="ru-RU" sz="2800" dirty="0"/>
              <a:t> свою </a:t>
            </a:r>
            <a:r>
              <a:rPr lang="ru-RU" sz="2800" dirty="0" err="1"/>
              <a:t>платоспроможність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процедури</a:t>
            </a:r>
            <a:r>
              <a:rPr lang="ru-RU" sz="2800" dirty="0"/>
              <a:t> </a:t>
            </a:r>
            <a:r>
              <a:rPr lang="ru-RU" sz="2800" dirty="0" err="1"/>
              <a:t>санації</a:t>
            </a:r>
            <a:r>
              <a:rPr lang="ru-RU" sz="2800" dirty="0"/>
              <a:t> та </a:t>
            </a:r>
            <a:r>
              <a:rPr lang="ru-RU" sz="2800" dirty="0" err="1"/>
              <a:t>реструктуризації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погасити</a:t>
            </a:r>
            <a:r>
              <a:rPr lang="ru-RU" sz="2800" dirty="0"/>
              <a:t> </a:t>
            </a:r>
            <a:r>
              <a:rPr lang="ru-RU" sz="2800" dirty="0" err="1"/>
              <a:t>встановлені</a:t>
            </a:r>
            <a:r>
              <a:rPr lang="ru-RU" sz="2800" dirty="0"/>
              <a:t> у порядку, </a:t>
            </a:r>
            <a:r>
              <a:rPr lang="ru-RU" sz="2800" dirty="0" err="1"/>
              <a:t>визначеному</a:t>
            </a:r>
            <a:r>
              <a:rPr lang="ru-RU" sz="2800" dirty="0"/>
              <a:t> </a:t>
            </a:r>
            <a:r>
              <a:rPr lang="ru-RU" sz="2800" dirty="0" err="1"/>
              <a:t>цим</a:t>
            </a:r>
            <a:r>
              <a:rPr lang="ru-RU" sz="2800" dirty="0"/>
              <a:t> Кодексом, </a:t>
            </a:r>
            <a:r>
              <a:rPr lang="ru-RU" sz="2800" dirty="0" err="1"/>
              <a:t>грошові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 </a:t>
            </a:r>
            <a:r>
              <a:rPr lang="ru-RU" sz="2800" dirty="0" err="1"/>
              <a:t>кредиторів</a:t>
            </a:r>
            <a:r>
              <a:rPr lang="ru-RU" sz="2800" dirty="0"/>
              <a:t> </a:t>
            </a:r>
            <a:r>
              <a:rPr lang="ru-RU" sz="2800" dirty="0" err="1"/>
              <a:t>інакше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через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ліквідаційної</a:t>
            </a:r>
            <a:r>
              <a:rPr lang="ru-RU" sz="2800" dirty="0"/>
              <a:t> </a:t>
            </a:r>
            <a:r>
              <a:rPr lang="ru-RU" sz="2800" dirty="0" err="1"/>
              <a:t>процедури</a:t>
            </a:r>
            <a:r>
              <a:rPr lang="ru-RU" sz="2800" dirty="0"/>
              <a:t> (КОДЕКС УКРАЇНИ З ПРОЦЕДУР БАНКРУТСТВА)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96B47-46A2-882F-D98B-699EC8C87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052737"/>
            <a:ext cx="7419975" cy="1440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4E70A-B2CF-7A51-288A-0FB4EFDD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492898"/>
            <a:ext cx="75438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8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B43C2-FD7E-7F1D-26AF-D787AFA8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652462"/>
            <a:ext cx="74961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1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13326-6E57-E791-A109-853DCEBB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857375"/>
            <a:ext cx="7515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6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3415" y="1268760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Етапи аналізу неплатоспроможності та банкрутства підприємства: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Етап 1. Діагностичний аналіз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для визначення рівня платоспроможності підприємства.</a:t>
            </a:r>
          </a:p>
          <a:p>
            <a:pPr lvl="0" algn="just" fontAlgn="base"/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Етап 2. Поглиблений аналіз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для виявлення причин фінансової кризи підприємства й можливих шляхів її усунення.</a:t>
            </a:r>
          </a:p>
        </p:txBody>
      </p:sp>
    </p:spTree>
    <p:extLst>
      <p:ext uri="{BB962C8B-B14F-4D97-AF65-F5344CB8AC3E}">
        <p14:creationId xmlns:p14="http://schemas.microsoft.com/office/powerpoint/2010/main" val="3297891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1370</Words>
  <Application>Microsoft Office PowerPoint</Application>
  <PresentationFormat>Экран (4:3)</PresentationFormat>
  <Paragraphs>148</Paragraphs>
  <Slides>38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Symbol</vt:lpstr>
      <vt:lpstr>Times New Roman</vt:lpstr>
      <vt:lpstr>Wingdings 2</vt:lpstr>
      <vt:lpstr>Потік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Користувач</cp:lastModifiedBy>
  <cp:revision>69</cp:revision>
  <cp:lastPrinted>2012-10-22T11:25:44Z</cp:lastPrinted>
  <dcterms:created xsi:type="dcterms:W3CDTF">2012-10-20T09:44:09Z</dcterms:created>
  <dcterms:modified xsi:type="dcterms:W3CDTF">2024-03-28T21:07:12Z</dcterms:modified>
</cp:coreProperties>
</file>