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</p:sldMasterIdLst>
  <p:notesMasterIdLst>
    <p:notesMasterId r:id="rId32"/>
  </p:notesMasterIdLst>
  <p:sldIdLst>
    <p:sldId id="271" r:id="rId2"/>
    <p:sldId id="303" r:id="rId3"/>
    <p:sldId id="328" r:id="rId4"/>
    <p:sldId id="332" r:id="rId5"/>
    <p:sldId id="331" r:id="rId6"/>
    <p:sldId id="334" r:id="rId7"/>
    <p:sldId id="329" r:id="rId8"/>
    <p:sldId id="302" r:id="rId9"/>
    <p:sldId id="300" r:id="rId10"/>
    <p:sldId id="270" r:id="rId11"/>
    <p:sldId id="310" r:id="rId12"/>
    <p:sldId id="311" r:id="rId13"/>
    <p:sldId id="312" r:id="rId14"/>
    <p:sldId id="313" r:id="rId15"/>
    <p:sldId id="335" r:id="rId16"/>
    <p:sldId id="336" r:id="rId17"/>
    <p:sldId id="291" r:id="rId18"/>
    <p:sldId id="293" r:id="rId19"/>
    <p:sldId id="294" r:id="rId20"/>
    <p:sldId id="295" r:id="rId21"/>
    <p:sldId id="327" r:id="rId22"/>
    <p:sldId id="319" r:id="rId23"/>
    <p:sldId id="320" r:id="rId24"/>
    <p:sldId id="321" r:id="rId25"/>
    <p:sldId id="323" r:id="rId26"/>
    <p:sldId id="324" r:id="rId27"/>
    <p:sldId id="325" r:id="rId28"/>
    <p:sldId id="337" r:id="rId29"/>
    <p:sldId id="338" r:id="rId30"/>
    <p:sldId id="333" r:id="rId31"/>
  </p:sldIdLst>
  <p:sldSz cx="9144000" cy="6858000" type="screen4x3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3" roundtripDataSignature="AMtx7mgV+OPrAo3bUd0W7vsaLxFuND2B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56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3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0EE27-EC2E-437B-A886-52D2BFD3434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3D3F3674-DFD7-418C-8DF9-0A0CD89F800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latin typeface="Palatino Linotype" panose="02040502050505030304" pitchFamily="18" charset="0"/>
            </a:rPr>
            <a:t>Умови ефективності запровадження інклюзивної освіти</a:t>
          </a:r>
          <a:endParaRPr lang="ru-RU" b="1" dirty="0">
            <a:latin typeface="Palatino Linotype" panose="02040502050505030304" pitchFamily="18" charset="0"/>
          </a:endParaRPr>
        </a:p>
      </dgm:t>
    </dgm:pt>
    <dgm:pt modelId="{20AB4E96-49D8-4D6D-AEF1-B3565718F6B4}" type="parTrans" cxnId="{45003850-384A-4A0B-BC71-7385C5DF996A}">
      <dgm:prSet/>
      <dgm:spPr/>
      <dgm:t>
        <a:bodyPr/>
        <a:lstStyle/>
        <a:p>
          <a:endParaRPr lang="ru-RU"/>
        </a:p>
      </dgm:t>
    </dgm:pt>
    <dgm:pt modelId="{D6FEC12C-1F37-493A-B01A-FDF70A110625}" type="sibTrans" cxnId="{45003850-384A-4A0B-BC71-7385C5DF996A}">
      <dgm:prSet/>
      <dgm:spPr/>
      <dgm:t>
        <a:bodyPr/>
        <a:lstStyle/>
        <a:p>
          <a:endParaRPr lang="ru-RU"/>
        </a:p>
      </dgm:t>
    </dgm:pt>
    <dgm:pt modelId="{4A8685DF-A534-437D-AB94-3AB97C32FFAD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Створити позитивний мікроклімат в класі, школі;</a:t>
          </a:r>
        </a:p>
        <a:p>
          <a:pPr defTabSz="1911350">
            <a:lnSpc>
              <a:spcPct val="90000"/>
            </a:lnSpc>
            <a:spcBef>
              <a:spcPct val="0"/>
            </a:spcBef>
          </a:pPr>
          <a:endParaRPr lang="ru-RU" dirty="0" smtClean="0"/>
        </a:p>
        <a:p>
          <a:endParaRPr lang="ru-RU" dirty="0"/>
        </a:p>
      </dgm:t>
    </dgm:pt>
    <dgm:pt modelId="{EC738BFB-2D15-4AF4-8489-9B9615757112}" type="parTrans" cxnId="{5509D5D0-6A16-49B5-9942-346BA5023C71}">
      <dgm:prSet/>
      <dgm:spPr/>
      <dgm:t>
        <a:bodyPr/>
        <a:lstStyle/>
        <a:p>
          <a:endParaRPr lang="ru-RU"/>
        </a:p>
      </dgm:t>
    </dgm:pt>
    <dgm:pt modelId="{5E31ADAF-1E45-43FB-8692-B31B6B1FF8EE}" type="sibTrans" cxnId="{5509D5D0-6A16-49B5-9942-346BA5023C71}">
      <dgm:prSet/>
      <dgm:spPr/>
      <dgm:t>
        <a:bodyPr/>
        <a:lstStyle/>
        <a:p>
          <a:endParaRPr lang="ru-RU"/>
        </a:p>
      </dgm:t>
    </dgm:pt>
    <dgm:pt modelId="{DBF96A68-8B1E-463F-9D0F-DAFB0A522A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dirty="0" err="1" smtClean="0">
              <a:latin typeface="Palatino Linotype" panose="02040502050505030304" pitchFamily="18" charset="0"/>
            </a:rPr>
            <a:t>Організувати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навчально-виховний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процес</a:t>
          </a:r>
          <a:r>
            <a:rPr lang="ru-RU" sz="2400" b="1" i="1" dirty="0" smtClean="0">
              <a:latin typeface="Palatino Linotype" panose="02040502050505030304" pitchFamily="18" charset="0"/>
            </a:rPr>
            <a:t>, </a:t>
          </a:r>
          <a:r>
            <a:rPr lang="ru-RU" sz="2400" b="1" i="1" dirty="0" err="1" smtClean="0">
              <a:latin typeface="Palatino Linotype" panose="02040502050505030304" pitchFamily="18" charset="0"/>
            </a:rPr>
            <a:t>який</a:t>
          </a:r>
          <a:r>
            <a:rPr lang="ru-RU" sz="2400" b="1" i="1" dirty="0" smtClean="0">
              <a:latin typeface="Palatino Linotype" panose="02040502050505030304" pitchFamily="18" charset="0"/>
            </a:rPr>
            <a:t> би </a:t>
          </a:r>
          <a:r>
            <a:rPr lang="ru-RU" sz="2400" b="1" i="1" dirty="0" err="1" smtClean="0">
              <a:latin typeface="Palatino Linotype" panose="02040502050505030304" pitchFamily="18" charset="0"/>
            </a:rPr>
            <a:t>задовольняв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освітні</a:t>
          </a:r>
          <a:r>
            <a:rPr lang="ru-RU" sz="2400" b="1" i="1" dirty="0" smtClean="0">
              <a:latin typeface="Palatino Linotype" panose="02040502050505030304" pitchFamily="18" charset="0"/>
            </a:rPr>
            <a:t> потреби </a:t>
          </a:r>
          <a:r>
            <a:rPr lang="ru-RU" sz="2400" b="1" i="1" dirty="0" err="1" smtClean="0">
              <a:latin typeface="Palatino Linotype" panose="02040502050505030304" pitchFamily="18" charset="0"/>
            </a:rPr>
            <a:t>всіх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дітей</a:t>
          </a:r>
          <a:r>
            <a:rPr lang="ru-RU" sz="2400" b="1" i="1" dirty="0" smtClean="0">
              <a:latin typeface="Palatino Linotype" panose="02040502050505030304" pitchFamily="18" charset="0"/>
            </a:rPr>
            <a:t>;</a:t>
          </a:r>
          <a:endParaRPr lang="ru-RU" sz="2400" dirty="0"/>
        </a:p>
      </dgm:t>
    </dgm:pt>
    <dgm:pt modelId="{0228C705-227B-4638-B67A-C46AF6DF0A88}" type="parTrans" cxnId="{908AC714-C84B-42A2-BEE9-DEBFBA1F3669}">
      <dgm:prSet/>
      <dgm:spPr/>
      <dgm:t>
        <a:bodyPr/>
        <a:lstStyle/>
        <a:p>
          <a:endParaRPr lang="ru-RU"/>
        </a:p>
      </dgm:t>
    </dgm:pt>
    <dgm:pt modelId="{7A339C78-B46D-46D0-9904-5D068D0EC9D8}" type="sibTrans" cxnId="{908AC714-C84B-42A2-BEE9-DEBFBA1F3669}">
      <dgm:prSet/>
      <dgm:spPr/>
      <dgm:t>
        <a:bodyPr/>
        <a:lstStyle/>
        <a:p>
          <a:endParaRPr lang="ru-RU"/>
        </a:p>
      </dgm:t>
    </dgm:pt>
    <dgm:pt modelId="{BF7DC757-C4B1-4A1A-979C-912253E7EF2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i="1" dirty="0" err="1" smtClean="0">
              <a:latin typeface="Palatino Linotype" panose="02040502050505030304" pitchFamily="18" charset="0"/>
            </a:rPr>
            <a:t>Розробити</a:t>
          </a:r>
          <a:r>
            <a:rPr lang="ru-RU" sz="2400" b="1" i="1" dirty="0" smtClean="0">
              <a:latin typeface="Palatino Linotype" panose="02040502050505030304" pitchFamily="18" charset="0"/>
            </a:rPr>
            <a:t> систему </a:t>
          </a:r>
          <a:r>
            <a:rPr lang="ru-RU" sz="2400" b="1" i="1" dirty="0" err="1" smtClean="0">
              <a:latin typeface="Palatino Linotype" panose="02040502050505030304" pitchFamily="18" charset="0"/>
            </a:rPr>
            <a:t>надання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спеціальних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освітніх</a:t>
          </a:r>
          <a:r>
            <a:rPr lang="ru-RU" sz="2400" b="1" i="1" dirty="0" smtClean="0">
              <a:latin typeface="Palatino Linotype" panose="02040502050505030304" pitchFamily="18" charset="0"/>
            </a:rPr>
            <a:t> і </a:t>
          </a:r>
          <a:r>
            <a:rPr lang="ru-RU" sz="2400" b="1" i="1" dirty="0" err="1" smtClean="0">
              <a:latin typeface="Palatino Linotype" panose="02040502050505030304" pitchFamily="18" charset="0"/>
            </a:rPr>
            <a:t>фахових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послуг</a:t>
          </a:r>
          <a:r>
            <a:rPr lang="ru-RU" sz="2400" b="1" i="1" dirty="0" smtClean="0">
              <a:latin typeface="Palatino Linotype" panose="02040502050505030304" pitchFamily="18" charset="0"/>
            </a:rPr>
            <a:t> для </a:t>
          </a:r>
          <a:r>
            <a:rPr lang="ru-RU" sz="2400" b="1" i="1" dirty="0" err="1" smtClean="0">
              <a:latin typeface="Palatino Linotype" panose="02040502050505030304" pitchFamily="18" charset="0"/>
            </a:rPr>
            <a:t>дітей</a:t>
          </a:r>
          <a:r>
            <a:rPr lang="ru-RU" sz="2400" b="1" i="1" dirty="0" smtClean="0">
              <a:latin typeface="Palatino Linotype" panose="02040502050505030304" pitchFamily="18" charset="0"/>
            </a:rPr>
            <a:t> з </a:t>
          </a:r>
          <a:r>
            <a:rPr lang="ru-RU" sz="2400" b="1" i="1" dirty="0" err="1" smtClean="0">
              <a:latin typeface="Palatino Linotype" panose="02040502050505030304" pitchFamily="18" charset="0"/>
            </a:rPr>
            <a:t>особливими</a:t>
          </a:r>
          <a:r>
            <a:rPr lang="ru-RU" sz="2400" b="1" i="1" dirty="0" smtClean="0">
              <a:latin typeface="Palatino Linotype" panose="02040502050505030304" pitchFamily="18" charset="0"/>
            </a:rPr>
            <a:t> </a:t>
          </a:r>
          <a:r>
            <a:rPr lang="ru-RU" sz="2400" b="1" i="1" dirty="0" err="1" smtClean="0">
              <a:latin typeface="Palatino Linotype" panose="02040502050505030304" pitchFamily="18" charset="0"/>
            </a:rPr>
            <a:t>освітніми</a:t>
          </a:r>
          <a:r>
            <a:rPr lang="ru-RU" sz="2400" b="1" i="1" dirty="0" smtClean="0">
              <a:latin typeface="Palatino Linotype" panose="02040502050505030304" pitchFamily="18" charset="0"/>
            </a:rPr>
            <a:t> потребами.</a:t>
          </a:r>
          <a:endParaRPr lang="ru-RU" sz="2400" dirty="0"/>
        </a:p>
      </dgm:t>
    </dgm:pt>
    <dgm:pt modelId="{CBCC4573-D4BF-470A-AAA9-6F465B2F7824}" type="parTrans" cxnId="{A200E50E-B4CA-4A0F-A439-4DA8A4ED3B42}">
      <dgm:prSet/>
      <dgm:spPr/>
      <dgm:t>
        <a:bodyPr/>
        <a:lstStyle/>
        <a:p>
          <a:endParaRPr lang="ru-RU"/>
        </a:p>
      </dgm:t>
    </dgm:pt>
    <dgm:pt modelId="{45E8188F-CBB8-4FD9-8D3F-31AF937843C0}" type="sibTrans" cxnId="{A200E50E-B4CA-4A0F-A439-4DA8A4ED3B42}">
      <dgm:prSet/>
      <dgm:spPr/>
      <dgm:t>
        <a:bodyPr/>
        <a:lstStyle/>
        <a:p>
          <a:endParaRPr lang="ru-RU"/>
        </a:p>
      </dgm:t>
    </dgm:pt>
    <dgm:pt modelId="{07F64232-F04F-44E5-AA10-DF2CF4828BE2}" type="pres">
      <dgm:prSet presAssocID="{3B50EE27-EC2E-437B-A886-52D2BFD343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0180E3-A60F-4D67-B65E-19C108571BF8}" type="pres">
      <dgm:prSet presAssocID="{3D3F3674-DFD7-418C-8DF9-0A0CD89F800B}" presName="root1" presStyleCnt="0"/>
      <dgm:spPr/>
      <dgm:t>
        <a:bodyPr/>
        <a:lstStyle/>
        <a:p>
          <a:endParaRPr lang="ru-RU"/>
        </a:p>
      </dgm:t>
    </dgm:pt>
    <dgm:pt modelId="{ADB5D60E-7F97-41A3-809E-1D78B8BD8DFC}" type="pres">
      <dgm:prSet presAssocID="{3D3F3674-DFD7-418C-8DF9-0A0CD89F800B}" presName="LevelOneTextNode" presStyleLbl="node0" presStyleIdx="0" presStyleCnt="1" custAng="0" custScaleX="165006" custScaleY="80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B5E6D-273C-4DDD-B30E-05D647FB9D12}" type="pres">
      <dgm:prSet presAssocID="{3D3F3674-DFD7-418C-8DF9-0A0CD89F800B}" presName="level2hierChild" presStyleCnt="0"/>
      <dgm:spPr/>
      <dgm:t>
        <a:bodyPr/>
        <a:lstStyle/>
        <a:p>
          <a:endParaRPr lang="ru-RU"/>
        </a:p>
      </dgm:t>
    </dgm:pt>
    <dgm:pt modelId="{C8F72A66-E81A-496C-8B48-91030B678D5C}" type="pres">
      <dgm:prSet presAssocID="{EC738BFB-2D15-4AF4-8489-9B961575711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3B87431-2D7F-4643-886C-05081F612B14}" type="pres">
      <dgm:prSet presAssocID="{EC738BFB-2D15-4AF4-8489-9B961575711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EE91343-76A5-41A4-A6C0-3AF81A0154EA}" type="pres">
      <dgm:prSet presAssocID="{4A8685DF-A534-437D-AB94-3AB97C32FFAD}" presName="root2" presStyleCnt="0"/>
      <dgm:spPr/>
      <dgm:t>
        <a:bodyPr/>
        <a:lstStyle/>
        <a:p>
          <a:endParaRPr lang="ru-RU"/>
        </a:p>
      </dgm:t>
    </dgm:pt>
    <dgm:pt modelId="{F1C01051-E277-4A29-9FAD-57396017E8E2}" type="pres">
      <dgm:prSet presAssocID="{4A8685DF-A534-437D-AB94-3AB97C32FFAD}" presName="LevelTwoTextNode" presStyleLbl="node2" presStyleIdx="0" presStyleCnt="3" custScaleX="129683" custScaleY="136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E7CDBF-3D74-45CB-8A92-9A863C08511C}" type="pres">
      <dgm:prSet presAssocID="{4A8685DF-A534-437D-AB94-3AB97C32FFAD}" presName="level3hierChild" presStyleCnt="0"/>
      <dgm:spPr/>
      <dgm:t>
        <a:bodyPr/>
        <a:lstStyle/>
        <a:p>
          <a:endParaRPr lang="ru-RU"/>
        </a:p>
      </dgm:t>
    </dgm:pt>
    <dgm:pt modelId="{491C2191-CC1B-4276-81EC-EAA4CA25D87A}" type="pres">
      <dgm:prSet presAssocID="{0228C705-227B-4638-B67A-C46AF6DF0A8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9F61B765-50B3-4C80-A2F7-27D7D2A78839}" type="pres">
      <dgm:prSet presAssocID="{0228C705-227B-4638-B67A-C46AF6DF0A8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C5727C2-761A-411E-B7C0-079CD87FA7DE}" type="pres">
      <dgm:prSet presAssocID="{DBF96A68-8B1E-463F-9D0F-DAFB0A522A42}" presName="root2" presStyleCnt="0"/>
      <dgm:spPr/>
      <dgm:t>
        <a:bodyPr/>
        <a:lstStyle/>
        <a:p>
          <a:endParaRPr lang="ru-RU"/>
        </a:p>
      </dgm:t>
    </dgm:pt>
    <dgm:pt modelId="{AAA670B1-861E-45D0-BF2E-7BB1138B16B0}" type="pres">
      <dgm:prSet presAssocID="{DBF96A68-8B1E-463F-9D0F-DAFB0A522A42}" presName="LevelTwoTextNode" presStyleLbl="node2" presStyleIdx="1" presStyleCnt="3" custScaleX="129683" custScaleY="136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A3FDF-9954-4604-B0B2-E0352E846EFC}" type="pres">
      <dgm:prSet presAssocID="{DBF96A68-8B1E-463F-9D0F-DAFB0A522A42}" presName="level3hierChild" presStyleCnt="0"/>
      <dgm:spPr/>
      <dgm:t>
        <a:bodyPr/>
        <a:lstStyle/>
        <a:p>
          <a:endParaRPr lang="ru-RU"/>
        </a:p>
      </dgm:t>
    </dgm:pt>
    <dgm:pt modelId="{FBD537CF-30FB-4402-BDFD-5CA65A93C54A}" type="pres">
      <dgm:prSet presAssocID="{CBCC4573-D4BF-470A-AAA9-6F465B2F782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15DDA53-DF14-453C-B443-64DC849B66C3}" type="pres">
      <dgm:prSet presAssocID="{CBCC4573-D4BF-470A-AAA9-6F465B2F782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73DEE58-23C4-48B9-ABC6-1CA6371AFB6A}" type="pres">
      <dgm:prSet presAssocID="{BF7DC757-C4B1-4A1A-979C-912253E7EF2B}" presName="root2" presStyleCnt="0"/>
      <dgm:spPr/>
      <dgm:t>
        <a:bodyPr/>
        <a:lstStyle/>
        <a:p>
          <a:endParaRPr lang="ru-RU"/>
        </a:p>
      </dgm:t>
    </dgm:pt>
    <dgm:pt modelId="{3DF056E8-017B-4329-A8FE-527397EA9F13}" type="pres">
      <dgm:prSet presAssocID="{BF7DC757-C4B1-4A1A-979C-912253E7EF2B}" presName="LevelTwoTextNode" presStyleLbl="node2" presStyleIdx="2" presStyleCnt="3" custScaleX="129683" custScaleY="1367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A8D247-D9BE-46AE-B6A3-10B412808664}" type="pres">
      <dgm:prSet presAssocID="{BF7DC757-C4B1-4A1A-979C-912253E7EF2B}" presName="level3hierChild" presStyleCnt="0"/>
      <dgm:spPr/>
      <dgm:t>
        <a:bodyPr/>
        <a:lstStyle/>
        <a:p>
          <a:endParaRPr lang="ru-RU"/>
        </a:p>
      </dgm:t>
    </dgm:pt>
  </dgm:ptLst>
  <dgm:cxnLst>
    <dgm:cxn modelId="{1CFE6C73-3BD6-4D97-BD34-1DBE473DA6A9}" type="presOf" srcId="{EC738BFB-2D15-4AF4-8489-9B9615757112}" destId="{C8F72A66-E81A-496C-8B48-91030B678D5C}" srcOrd="0" destOrd="0" presId="urn:microsoft.com/office/officeart/2008/layout/HorizontalMultiLevelHierarchy"/>
    <dgm:cxn modelId="{0F587C6D-383B-4DF5-B226-7A557AAA0078}" type="presOf" srcId="{0228C705-227B-4638-B67A-C46AF6DF0A88}" destId="{9F61B765-50B3-4C80-A2F7-27D7D2A78839}" srcOrd="1" destOrd="0" presId="urn:microsoft.com/office/officeart/2008/layout/HorizontalMultiLevelHierarchy"/>
    <dgm:cxn modelId="{2E4D1E81-D0B4-4E74-BC72-5DDC48177A88}" type="presOf" srcId="{4A8685DF-A534-437D-AB94-3AB97C32FFAD}" destId="{F1C01051-E277-4A29-9FAD-57396017E8E2}" srcOrd="0" destOrd="0" presId="urn:microsoft.com/office/officeart/2008/layout/HorizontalMultiLevelHierarchy"/>
    <dgm:cxn modelId="{908AC714-C84B-42A2-BEE9-DEBFBA1F3669}" srcId="{3D3F3674-DFD7-418C-8DF9-0A0CD89F800B}" destId="{DBF96A68-8B1E-463F-9D0F-DAFB0A522A42}" srcOrd="1" destOrd="0" parTransId="{0228C705-227B-4638-B67A-C46AF6DF0A88}" sibTransId="{7A339C78-B46D-46D0-9904-5D068D0EC9D8}"/>
    <dgm:cxn modelId="{45003850-384A-4A0B-BC71-7385C5DF996A}" srcId="{3B50EE27-EC2E-437B-A886-52D2BFD34346}" destId="{3D3F3674-DFD7-418C-8DF9-0A0CD89F800B}" srcOrd="0" destOrd="0" parTransId="{20AB4E96-49D8-4D6D-AEF1-B3565718F6B4}" sibTransId="{D6FEC12C-1F37-493A-B01A-FDF70A110625}"/>
    <dgm:cxn modelId="{38467981-93CA-40CB-82D9-04BB6E02066B}" type="presOf" srcId="{EC738BFB-2D15-4AF4-8489-9B9615757112}" destId="{43B87431-2D7F-4643-886C-05081F612B14}" srcOrd="1" destOrd="0" presId="urn:microsoft.com/office/officeart/2008/layout/HorizontalMultiLevelHierarchy"/>
    <dgm:cxn modelId="{C886BEAE-354A-45DA-AEBE-33E9D3E27E6D}" type="presOf" srcId="{DBF96A68-8B1E-463F-9D0F-DAFB0A522A42}" destId="{AAA670B1-861E-45D0-BF2E-7BB1138B16B0}" srcOrd="0" destOrd="0" presId="urn:microsoft.com/office/officeart/2008/layout/HorizontalMultiLevelHierarchy"/>
    <dgm:cxn modelId="{A200E50E-B4CA-4A0F-A439-4DA8A4ED3B42}" srcId="{3D3F3674-DFD7-418C-8DF9-0A0CD89F800B}" destId="{BF7DC757-C4B1-4A1A-979C-912253E7EF2B}" srcOrd="2" destOrd="0" parTransId="{CBCC4573-D4BF-470A-AAA9-6F465B2F7824}" sibTransId="{45E8188F-CBB8-4FD9-8D3F-31AF937843C0}"/>
    <dgm:cxn modelId="{CA72B401-1A84-42C4-84E3-9B2D35A70DD3}" type="presOf" srcId="{CBCC4573-D4BF-470A-AAA9-6F465B2F7824}" destId="{FBD537CF-30FB-4402-BDFD-5CA65A93C54A}" srcOrd="0" destOrd="0" presId="urn:microsoft.com/office/officeart/2008/layout/HorizontalMultiLevelHierarchy"/>
    <dgm:cxn modelId="{09CE3A01-7036-45BA-AFCA-94049D6A6C60}" type="presOf" srcId="{CBCC4573-D4BF-470A-AAA9-6F465B2F7824}" destId="{E15DDA53-DF14-453C-B443-64DC849B66C3}" srcOrd="1" destOrd="0" presId="urn:microsoft.com/office/officeart/2008/layout/HorizontalMultiLevelHierarchy"/>
    <dgm:cxn modelId="{480C175D-1364-4F3E-8017-158217FE534D}" type="presOf" srcId="{BF7DC757-C4B1-4A1A-979C-912253E7EF2B}" destId="{3DF056E8-017B-4329-A8FE-527397EA9F13}" srcOrd="0" destOrd="0" presId="urn:microsoft.com/office/officeart/2008/layout/HorizontalMultiLevelHierarchy"/>
    <dgm:cxn modelId="{5509D5D0-6A16-49B5-9942-346BA5023C71}" srcId="{3D3F3674-DFD7-418C-8DF9-0A0CD89F800B}" destId="{4A8685DF-A534-437D-AB94-3AB97C32FFAD}" srcOrd="0" destOrd="0" parTransId="{EC738BFB-2D15-4AF4-8489-9B9615757112}" sibTransId="{5E31ADAF-1E45-43FB-8692-B31B6B1FF8EE}"/>
    <dgm:cxn modelId="{B5F52F57-0184-44A4-A31A-43F2E3448263}" type="presOf" srcId="{3B50EE27-EC2E-437B-A886-52D2BFD34346}" destId="{07F64232-F04F-44E5-AA10-DF2CF4828BE2}" srcOrd="0" destOrd="0" presId="urn:microsoft.com/office/officeart/2008/layout/HorizontalMultiLevelHierarchy"/>
    <dgm:cxn modelId="{2E78DCC6-A751-4AAC-9644-B73C16B098E7}" type="presOf" srcId="{3D3F3674-DFD7-418C-8DF9-0A0CD89F800B}" destId="{ADB5D60E-7F97-41A3-809E-1D78B8BD8DFC}" srcOrd="0" destOrd="0" presId="urn:microsoft.com/office/officeart/2008/layout/HorizontalMultiLevelHierarchy"/>
    <dgm:cxn modelId="{9D6B886E-3EC9-4A32-A1BF-1D5F7977FD1D}" type="presOf" srcId="{0228C705-227B-4638-B67A-C46AF6DF0A88}" destId="{491C2191-CC1B-4276-81EC-EAA4CA25D87A}" srcOrd="0" destOrd="0" presId="urn:microsoft.com/office/officeart/2008/layout/HorizontalMultiLevelHierarchy"/>
    <dgm:cxn modelId="{A3C265B9-6E3A-41C6-984D-809A32F4364A}" type="presParOf" srcId="{07F64232-F04F-44E5-AA10-DF2CF4828BE2}" destId="{D90180E3-A60F-4D67-B65E-19C108571BF8}" srcOrd="0" destOrd="0" presId="urn:microsoft.com/office/officeart/2008/layout/HorizontalMultiLevelHierarchy"/>
    <dgm:cxn modelId="{D12C12CA-642E-48F3-81D2-EB9F06F58763}" type="presParOf" srcId="{D90180E3-A60F-4D67-B65E-19C108571BF8}" destId="{ADB5D60E-7F97-41A3-809E-1D78B8BD8DFC}" srcOrd="0" destOrd="0" presId="urn:microsoft.com/office/officeart/2008/layout/HorizontalMultiLevelHierarchy"/>
    <dgm:cxn modelId="{F98B5D39-6305-4A90-9053-BFDA46BD48D9}" type="presParOf" srcId="{D90180E3-A60F-4D67-B65E-19C108571BF8}" destId="{21EB5E6D-273C-4DDD-B30E-05D647FB9D12}" srcOrd="1" destOrd="0" presId="urn:microsoft.com/office/officeart/2008/layout/HorizontalMultiLevelHierarchy"/>
    <dgm:cxn modelId="{E1E31234-1ED1-477F-906F-18E618A395A2}" type="presParOf" srcId="{21EB5E6D-273C-4DDD-B30E-05D647FB9D12}" destId="{C8F72A66-E81A-496C-8B48-91030B678D5C}" srcOrd="0" destOrd="0" presId="urn:microsoft.com/office/officeart/2008/layout/HorizontalMultiLevelHierarchy"/>
    <dgm:cxn modelId="{2C571020-7F40-4EC1-8D76-B93CC517BF1A}" type="presParOf" srcId="{C8F72A66-E81A-496C-8B48-91030B678D5C}" destId="{43B87431-2D7F-4643-886C-05081F612B14}" srcOrd="0" destOrd="0" presId="urn:microsoft.com/office/officeart/2008/layout/HorizontalMultiLevelHierarchy"/>
    <dgm:cxn modelId="{0FC4B5DF-A3FE-4B09-9C68-0AAD167CD33A}" type="presParOf" srcId="{21EB5E6D-273C-4DDD-B30E-05D647FB9D12}" destId="{4EE91343-76A5-41A4-A6C0-3AF81A0154EA}" srcOrd="1" destOrd="0" presId="urn:microsoft.com/office/officeart/2008/layout/HorizontalMultiLevelHierarchy"/>
    <dgm:cxn modelId="{9D31C8C3-DFCB-4F2F-BFC4-113E2C3BA82D}" type="presParOf" srcId="{4EE91343-76A5-41A4-A6C0-3AF81A0154EA}" destId="{F1C01051-E277-4A29-9FAD-57396017E8E2}" srcOrd="0" destOrd="0" presId="urn:microsoft.com/office/officeart/2008/layout/HorizontalMultiLevelHierarchy"/>
    <dgm:cxn modelId="{7C29528D-6E4C-40E0-9218-72080F1211C7}" type="presParOf" srcId="{4EE91343-76A5-41A4-A6C0-3AF81A0154EA}" destId="{F9E7CDBF-3D74-45CB-8A92-9A863C08511C}" srcOrd="1" destOrd="0" presId="urn:microsoft.com/office/officeart/2008/layout/HorizontalMultiLevelHierarchy"/>
    <dgm:cxn modelId="{2DEF9A1F-958F-4F71-AABC-225918CD6FC1}" type="presParOf" srcId="{21EB5E6D-273C-4DDD-B30E-05D647FB9D12}" destId="{491C2191-CC1B-4276-81EC-EAA4CA25D87A}" srcOrd="2" destOrd="0" presId="urn:microsoft.com/office/officeart/2008/layout/HorizontalMultiLevelHierarchy"/>
    <dgm:cxn modelId="{59766016-24B5-4D21-AC68-A86228BCDCA0}" type="presParOf" srcId="{491C2191-CC1B-4276-81EC-EAA4CA25D87A}" destId="{9F61B765-50B3-4C80-A2F7-27D7D2A78839}" srcOrd="0" destOrd="0" presId="urn:microsoft.com/office/officeart/2008/layout/HorizontalMultiLevelHierarchy"/>
    <dgm:cxn modelId="{DBA6EAD4-A9A2-43E0-BDFB-0C0C8E4E599E}" type="presParOf" srcId="{21EB5E6D-273C-4DDD-B30E-05D647FB9D12}" destId="{EC5727C2-761A-411E-B7C0-079CD87FA7DE}" srcOrd="3" destOrd="0" presId="urn:microsoft.com/office/officeart/2008/layout/HorizontalMultiLevelHierarchy"/>
    <dgm:cxn modelId="{AAD7D630-C556-494C-A529-01DC2A11D93A}" type="presParOf" srcId="{EC5727C2-761A-411E-B7C0-079CD87FA7DE}" destId="{AAA670B1-861E-45D0-BF2E-7BB1138B16B0}" srcOrd="0" destOrd="0" presId="urn:microsoft.com/office/officeart/2008/layout/HorizontalMultiLevelHierarchy"/>
    <dgm:cxn modelId="{CB793411-21ED-4BD3-82B0-55788893E521}" type="presParOf" srcId="{EC5727C2-761A-411E-B7C0-079CD87FA7DE}" destId="{3CDA3FDF-9954-4604-B0B2-E0352E846EFC}" srcOrd="1" destOrd="0" presId="urn:microsoft.com/office/officeart/2008/layout/HorizontalMultiLevelHierarchy"/>
    <dgm:cxn modelId="{60B0930F-AA59-48A2-86D9-103059678C95}" type="presParOf" srcId="{21EB5E6D-273C-4DDD-B30E-05D647FB9D12}" destId="{FBD537CF-30FB-4402-BDFD-5CA65A93C54A}" srcOrd="4" destOrd="0" presId="urn:microsoft.com/office/officeart/2008/layout/HorizontalMultiLevelHierarchy"/>
    <dgm:cxn modelId="{CD7C037A-5EC1-48B4-80D2-68C5B5A88FF4}" type="presParOf" srcId="{FBD537CF-30FB-4402-BDFD-5CA65A93C54A}" destId="{E15DDA53-DF14-453C-B443-64DC849B66C3}" srcOrd="0" destOrd="0" presId="urn:microsoft.com/office/officeart/2008/layout/HorizontalMultiLevelHierarchy"/>
    <dgm:cxn modelId="{C9E5F3D5-B382-420D-B0CB-BDA339F60C1D}" type="presParOf" srcId="{21EB5E6D-273C-4DDD-B30E-05D647FB9D12}" destId="{F73DEE58-23C4-48B9-ABC6-1CA6371AFB6A}" srcOrd="5" destOrd="0" presId="urn:microsoft.com/office/officeart/2008/layout/HorizontalMultiLevelHierarchy"/>
    <dgm:cxn modelId="{E4C91453-0923-481B-9416-5B62FB0227E5}" type="presParOf" srcId="{F73DEE58-23C4-48B9-ABC6-1CA6371AFB6A}" destId="{3DF056E8-017B-4329-A8FE-527397EA9F13}" srcOrd="0" destOrd="0" presId="urn:microsoft.com/office/officeart/2008/layout/HorizontalMultiLevelHierarchy"/>
    <dgm:cxn modelId="{4206EE36-2D92-4543-B124-2D812E201697}" type="presParOf" srcId="{F73DEE58-23C4-48B9-ABC6-1CA6371AFB6A}" destId="{48A8D247-D9BE-46AE-B6A3-10B41280866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537CF-30FB-4402-BDFD-5CA65A93C54A}">
      <dsp:nvSpPr>
        <dsp:cNvPr id="0" name=""/>
        <dsp:cNvSpPr/>
      </dsp:nvSpPr>
      <dsp:spPr>
        <a:xfrm>
          <a:off x="2412319" y="3124200"/>
          <a:ext cx="777280" cy="1916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8640" y="0"/>
              </a:lnTo>
              <a:lnTo>
                <a:pt x="388640" y="1916220"/>
              </a:lnTo>
              <a:lnTo>
                <a:pt x="777280" y="19162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49262" y="4030613"/>
        <a:ext cx="103393" cy="103393"/>
      </dsp:txXfrm>
    </dsp:sp>
    <dsp:sp modelId="{491C2191-CC1B-4276-81EC-EAA4CA25D87A}">
      <dsp:nvSpPr>
        <dsp:cNvPr id="0" name=""/>
        <dsp:cNvSpPr/>
      </dsp:nvSpPr>
      <dsp:spPr>
        <a:xfrm>
          <a:off x="2412319" y="3078480"/>
          <a:ext cx="7772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7280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1527" y="3104767"/>
        <a:ext cx="38864" cy="38864"/>
      </dsp:txXfrm>
    </dsp:sp>
    <dsp:sp modelId="{C8F72A66-E81A-496C-8B48-91030B678D5C}">
      <dsp:nvSpPr>
        <dsp:cNvPr id="0" name=""/>
        <dsp:cNvSpPr/>
      </dsp:nvSpPr>
      <dsp:spPr>
        <a:xfrm>
          <a:off x="2412319" y="1207979"/>
          <a:ext cx="777280" cy="1916220"/>
        </a:xfrm>
        <a:custGeom>
          <a:avLst/>
          <a:gdLst/>
          <a:ahLst/>
          <a:cxnLst/>
          <a:rect l="0" t="0" r="0" b="0"/>
          <a:pathLst>
            <a:path>
              <a:moveTo>
                <a:pt x="0" y="1916220"/>
              </a:moveTo>
              <a:lnTo>
                <a:pt x="388640" y="1916220"/>
              </a:lnTo>
              <a:lnTo>
                <a:pt x="388640" y="0"/>
              </a:lnTo>
              <a:lnTo>
                <a:pt x="777280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49262" y="2114392"/>
        <a:ext cx="103393" cy="103393"/>
      </dsp:txXfrm>
    </dsp:sp>
    <dsp:sp modelId="{ADB5D60E-7F97-41A3-809E-1D78B8BD8DFC}">
      <dsp:nvSpPr>
        <dsp:cNvPr id="0" name=""/>
        <dsp:cNvSpPr/>
      </dsp:nvSpPr>
      <dsp:spPr>
        <a:xfrm rot="16200000">
          <a:off x="-1079833" y="2146639"/>
          <a:ext cx="5029185" cy="1955120"/>
        </a:xfrm>
        <a:prstGeom prst="rect">
          <a:avLst/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latin typeface="Palatino Linotype" panose="02040502050505030304" pitchFamily="18" charset="0"/>
            </a:rPr>
            <a:t>Умови ефективності запровадження інклюзивної освіти</a:t>
          </a:r>
          <a:endParaRPr lang="ru-RU" sz="3600" b="1" kern="1200" dirty="0">
            <a:latin typeface="Palatino Linotype" panose="02040502050505030304" pitchFamily="18" charset="0"/>
          </a:endParaRPr>
        </a:p>
      </dsp:txBody>
      <dsp:txXfrm>
        <a:off x="-1079833" y="2146639"/>
        <a:ext cx="5029185" cy="1955120"/>
      </dsp:txXfrm>
    </dsp:sp>
    <dsp:sp modelId="{F1C01051-E277-4A29-9FAD-57396017E8E2}">
      <dsp:nvSpPr>
        <dsp:cNvPr id="0" name=""/>
        <dsp:cNvSpPr/>
      </dsp:nvSpPr>
      <dsp:spPr>
        <a:xfrm>
          <a:off x="3189599" y="397978"/>
          <a:ext cx="5040001" cy="1620001"/>
        </a:xfrm>
        <a:prstGeom prst="rect">
          <a:avLst/>
        </a:prstGeom>
        <a:solidFill>
          <a:schemeClr val="accent4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kern="1200" dirty="0" smtClean="0">
              <a:latin typeface="Palatino Linotype" panose="02040502050505030304" pitchFamily="18" charset="0"/>
              <a:cs typeface="Times New Roman" panose="02020603050405020304" pitchFamily="18" charset="0"/>
            </a:rPr>
            <a:t>Створити позитивний мікроклімат в класі, школі;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</a:pPr>
          <a:endParaRPr lang="ru-RU" kern="1200" dirty="0" smtClean="0"/>
        </a:p>
        <a:p>
          <a:pPr lvl="0" algn="ctr">
            <a:spcBef>
              <a:spcPct val="0"/>
            </a:spcBef>
          </a:pPr>
          <a:endParaRPr lang="ru-RU" kern="1200" dirty="0"/>
        </a:p>
      </dsp:txBody>
      <dsp:txXfrm>
        <a:off x="3189599" y="397978"/>
        <a:ext cx="5040001" cy="1620001"/>
      </dsp:txXfrm>
    </dsp:sp>
    <dsp:sp modelId="{AAA670B1-861E-45D0-BF2E-7BB1138B16B0}">
      <dsp:nvSpPr>
        <dsp:cNvPr id="0" name=""/>
        <dsp:cNvSpPr/>
      </dsp:nvSpPr>
      <dsp:spPr>
        <a:xfrm>
          <a:off x="3189599" y="2314199"/>
          <a:ext cx="5040001" cy="1620001"/>
        </a:xfrm>
        <a:prstGeom prst="rect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i="1" kern="1200" dirty="0" err="1" smtClean="0">
              <a:latin typeface="Palatino Linotype" panose="02040502050505030304" pitchFamily="18" charset="0"/>
            </a:rPr>
            <a:t>Організувати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навчально-виховний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процес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,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який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би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задовольняв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освітні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потреби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всіх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дітей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;</a:t>
          </a:r>
          <a:endParaRPr lang="ru-RU" sz="2400" kern="1200" dirty="0"/>
        </a:p>
      </dsp:txBody>
      <dsp:txXfrm>
        <a:off x="3189599" y="2314199"/>
        <a:ext cx="5040001" cy="1620001"/>
      </dsp:txXfrm>
    </dsp:sp>
    <dsp:sp modelId="{3DF056E8-017B-4329-A8FE-527397EA9F13}">
      <dsp:nvSpPr>
        <dsp:cNvPr id="0" name=""/>
        <dsp:cNvSpPr/>
      </dsp:nvSpPr>
      <dsp:spPr>
        <a:xfrm>
          <a:off x="3189599" y="4230420"/>
          <a:ext cx="5040001" cy="1620001"/>
        </a:xfrm>
        <a:prstGeom prst="rect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err="1" smtClean="0">
              <a:latin typeface="Palatino Linotype" panose="02040502050505030304" pitchFamily="18" charset="0"/>
            </a:rPr>
            <a:t>Розробити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систему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надання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спеціальних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освітніх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і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фахових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послуг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для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дітей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з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особливими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</a:t>
          </a:r>
          <a:r>
            <a:rPr lang="ru-RU" sz="2400" b="1" i="1" kern="1200" dirty="0" err="1" smtClean="0">
              <a:latin typeface="Palatino Linotype" panose="02040502050505030304" pitchFamily="18" charset="0"/>
            </a:rPr>
            <a:t>освітніми</a:t>
          </a:r>
          <a:r>
            <a:rPr lang="ru-RU" sz="2400" b="1" i="1" kern="1200" dirty="0" smtClean="0">
              <a:latin typeface="Palatino Linotype" panose="02040502050505030304" pitchFamily="18" charset="0"/>
            </a:rPr>
            <a:t> потребами.</a:t>
          </a:r>
          <a:endParaRPr lang="ru-RU" sz="2400" kern="1200" dirty="0"/>
        </a:p>
      </dsp:txBody>
      <dsp:txXfrm>
        <a:off x="3189599" y="4230420"/>
        <a:ext cx="5040001" cy="1620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15874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B341BD-0FD1-465C-86FD-D04D8CF1A5D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6EBAB7-B0C1-4FDA-9C9D-FAB9A639A6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5462" y="544263"/>
            <a:ext cx="7772400" cy="20918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та організація </a:t>
            </a:r>
            <a:r>
              <a:rPr lang="uk-UA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інклюзивного педагогічного процесу </a:t>
            </a:r>
            <a:endParaRPr lang="ru-RU" sz="36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Инклюзия фон - 3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30" y="2956071"/>
            <a:ext cx="4371784" cy="3087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7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190" y="118623"/>
            <a:ext cx="827061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err="1">
                <a:latin typeface="+mn-lt"/>
              </a:rPr>
              <a:t>Педагогічний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процес</a:t>
            </a:r>
            <a:r>
              <a:rPr lang="ru-RU" sz="1800" dirty="0">
                <a:latin typeface="+mn-lt"/>
              </a:rPr>
              <a:t> в </a:t>
            </a:r>
            <a:r>
              <a:rPr lang="ru-RU" sz="1800" dirty="0" err="1">
                <a:latin typeface="+mn-lt"/>
              </a:rPr>
              <a:t>умовах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інклюзивної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освіти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вибудовується</a:t>
            </a:r>
            <a:r>
              <a:rPr lang="ru-RU" sz="1800" dirty="0">
                <a:latin typeface="+mn-lt"/>
              </a:rPr>
              <a:t> з </a:t>
            </a:r>
            <a:r>
              <a:rPr lang="ru-RU" sz="1800" dirty="0" err="1">
                <a:latin typeface="+mn-lt"/>
              </a:rPr>
              <a:t>включенням</a:t>
            </a:r>
            <a:r>
              <a:rPr lang="ru-RU" sz="1800" dirty="0">
                <a:latin typeface="+mn-lt"/>
              </a:rPr>
              <a:t> у структуру мети </a:t>
            </a:r>
            <a:r>
              <a:rPr lang="ru-RU" sz="1800" dirty="0" err="1">
                <a:latin typeface="+mn-lt"/>
              </a:rPr>
              <a:t>навчання</a:t>
            </a:r>
            <a:r>
              <a:rPr lang="ru-RU" sz="1800" dirty="0">
                <a:latin typeface="+mn-lt"/>
              </a:rPr>
              <a:t> і </a:t>
            </a:r>
            <a:r>
              <a:rPr lang="ru-RU" sz="1800" dirty="0" err="1">
                <a:latin typeface="+mn-lt"/>
              </a:rPr>
              <a:t>виховання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дітей</a:t>
            </a:r>
            <a:r>
              <a:rPr lang="ru-RU" sz="1800" dirty="0">
                <a:latin typeface="+mn-lt"/>
              </a:rPr>
              <a:t> з </a:t>
            </a:r>
            <a:r>
              <a:rPr lang="ru-RU" sz="1800" dirty="0" err="1">
                <a:latin typeface="+mn-lt"/>
              </a:rPr>
              <a:t>особливими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освітніми</a:t>
            </a:r>
            <a:r>
              <a:rPr lang="ru-RU" sz="1800" dirty="0">
                <a:latin typeface="+mn-lt"/>
              </a:rPr>
              <a:t> потребами.</a:t>
            </a:r>
          </a:p>
          <a:p>
            <a:r>
              <a:rPr lang="ru-RU" sz="1800" dirty="0" err="1">
                <a:latin typeface="+mn-lt"/>
              </a:rPr>
              <a:t>Розвиток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цілісної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особистості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незалежно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від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її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особливостей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психофізичного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розвитку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відбувається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лише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завдяки</a:t>
            </a:r>
            <a:r>
              <a:rPr lang="ru-RU" sz="1800" dirty="0">
                <a:latin typeface="+mn-lt"/>
              </a:rPr>
              <a:t> правильно </a:t>
            </a:r>
            <a:r>
              <a:rPr lang="ru-RU" sz="1800" dirty="0" err="1">
                <a:latin typeface="+mn-lt"/>
              </a:rPr>
              <a:t>організованому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педагогічному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процесу</a:t>
            </a:r>
            <a:r>
              <a:rPr lang="ru-RU" sz="1800" dirty="0">
                <a:latin typeface="+mn-lt"/>
              </a:rPr>
              <a:t>. </a:t>
            </a:r>
            <a:endParaRPr lang="ru-RU" sz="1800" dirty="0" smtClean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b="1" dirty="0" err="1" smtClean="0">
                <a:latin typeface="+mn-lt"/>
              </a:rPr>
              <a:t>Організація</a:t>
            </a:r>
            <a:r>
              <a:rPr lang="ru-RU" sz="1800" b="1" dirty="0" smtClean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педагогічного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процесу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вимагає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цілісного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підходу</a:t>
            </a:r>
            <a:r>
              <a:rPr lang="ru-RU" sz="1800" b="1" dirty="0">
                <a:latin typeface="+mn-lt"/>
              </a:rPr>
              <a:t> в </a:t>
            </a:r>
            <a:r>
              <a:rPr lang="ru-RU" sz="1800" b="1" dirty="0" err="1">
                <a:latin typeface="+mn-lt"/>
              </a:rPr>
              <a:t>колективному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вирішенні</a:t>
            </a:r>
            <a:r>
              <a:rPr lang="ru-RU" sz="1800" b="1" dirty="0">
                <a:latin typeface="+mn-lt"/>
              </a:rPr>
              <a:t> мети </a:t>
            </a:r>
            <a:r>
              <a:rPr lang="ru-RU" sz="1800" b="1" dirty="0" err="1">
                <a:latin typeface="+mn-lt"/>
              </a:rPr>
              <a:t>інклюзивної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latin typeface="+mn-lt"/>
              </a:rPr>
              <a:t>освіти</a:t>
            </a:r>
            <a:r>
              <a:rPr lang="ru-RU" sz="1800" b="1" dirty="0">
                <a:latin typeface="+mn-lt"/>
              </a:rPr>
              <a:t>, </a:t>
            </a:r>
            <a:r>
              <a:rPr lang="ru-RU" sz="1800" b="1" dirty="0" err="1">
                <a:latin typeface="+mn-lt"/>
              </a:rPr>
              <a:t>навчання</a:t>
            </a:r>
            <a:r>
              <a:rPr lang="ru-RU" sz="1800" b="1" dirty="0">
                <a:latin typeface="+mn-lt"/>
              </a:rPr>
              <a:t> і </a:t>
            </a:r>
            <a:r>
              <a:rPr lang="ru-RU" sz="1800" b="1" dirty="0" err="1">
                <a:latin typeface="+mn-lt"/>
              </a:rPr>
              <a:t>виховання</a:t>
            </a:r>
            <a:r>
              <a:rPr lang="ru-RU" sz="1800" b="1" dirty="0">
                <a:latin typeface="+mn-lt"/>
              </a:rPr>
              <a:t>. </a:t>
            </a:r>
            <a:endParaRPr lang="ru-RU" sz="1800" b="1" dirty="0" smtClean="0">
              <a:latin typeface="+mn-lt"/>
            </a:endParaRPr>
          </a:p>
          <a:p>
            <a:endParaRPr lang="ru-RU" sz="1800" b="1" dirty="0">
              <a:latin typeface="+mn-lt"/>
            </a:endParaRPr>
          </a:p>
          <a:p>
            <a:r>
              <a:rPr lang="ru-RU" sz="1800" dirty="0" err="1" smtClean="0">
                <a:latin typeface="+mn-lt"/>
              </a:rPr>
              <a:t>Цілісність</a:t>
            </a:r>
            <a:r>
              <a:rPr lang="ru-RU" sz="1800" dirty="0" smtClean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педагогічного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процесу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визначають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компоненти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котрі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перебувають</a:t>
            </a:r>
            <a:r>
              <a:rPr lang="ru-RU" sz="1800" dirty="0">
                <a:latin typeface="+mn-lt"/>
              </a:rPr>
              <a:t> у </a:t>
            </a:r>
            <a:r>
              <a:rPr lang="ru-RU" sz="1800" dirty="0" err="1">
                <a:latin typeface="+mn-lt"/>
              </a:rPr>
              <a:t>взаємозв'язку</a:t>
            </a:r>
            <a:r>
              <a:rPr lang="ru-RU" sz="1800" dirty="0">
                <a:latin typeface="+mn-lt"/>
              </a:rPr>
              <a:t> і </a:t>
            </a:r>
            <a:r>
              <a:rPr lang="ru-RU" sz="1800" dirty="0" err="1">
                <a:latin typeface="+mn-lt"/>
              </a:rPr>
              <a:t>забезпечать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кінцеву</a:t>
            </a:r>
            <a:r>
              <a:rPr lang="ru-RU" sz="1800" dirty="0">
                <a:latin typeface="+mn-lt"/>
              </a:rPr>
              <a:t> мету </a:t>
            </a:r>
            <a:r>
              <a:rPr lang="ru-RU" sz="1800" dirty="0" err="1">
                <a:latin typeface="+mn-lt"/>
              </a:rPr>
              <a:t>освіти</a:t>
            </a:r>
            <a:r>
              <a:rPr lang="ru-RU" sz="1800" dirty="0">
                <a:latin typeface="+mn-lt"/>
              </a:rPr>
              <a:t> – </a:t>
            </a:r>
            <a:r>
              <a:rPr lang="ru-RU" sz="1800" dirty="0" err="1">
                <a:latin typeface="+mn-lt"/>
              </a:rPr>
              <a:t>оволодіння</a:t>
            </a:r>
            <a:r>
              <a:rPr lang="ru-RU" sz="1800" dirty="0">
                <a:latin typeface="+mn-lt"/>
              </a:rPr>
              <a:t> системою </a:t>
            </a:r>
            <a:r>
              <a:rPr lang="ru-RU" sz="1800" dirty="0" err="1">
                <a:latin typeface="+mn-lt"/>
              </a:rPr>
              <a:t>знань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умінь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навичок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особистісним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розвитком</a:t>
            </a:r>
            <a:r>
              <a:rPr lang="ru-RU" sz="1800" dirty="0">
                <a:latin typeface="+mn-lt"/>
              </a:rPr>
              <a:t> і </a:t>
            </a:r>
            <a:r>
              <a:rPr lang="ru-RU" sz="1800" dirty="0" err="1">
                <a:latin typeface="+mn-lt"/>
              </a:rPr>
              <a:t>вихованістю</a:t>
            </a:r>
            <a:r>
              <a:rPr lang="ru-RU" sz="1800" dirty="0">
                <a:latin typeface="+mn-lt"/>
              </a:rPr>
              <a:t> та </a:t>
            </a:r>
            <a:r>
              <a:rPr lang="ru-RU" sz="1800" dirty="0" err="1">
                <a:latin typeface="+mn-lt"/>
              </a:rPr>
              <a:t>отримання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відповідно</a:t>
            </a:r>
            <a:r>
              <a:rPr lang="ru-RU" sz="1800" dirty="0">
                <a:latin typeface="+mn-lt"/>
              </a:rPr>
              <a:t> до </a:t>
            </a:r>
            <a:r>
              <a:rPr lang="ru-RU" sz="1800" dirty="0" err="1">
                <a:latin typeface="+mn-lt"/>
              </a:rPr>
              <a:t>рівня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освіти</a:t>
            </a:r>
            <a:r>
              <a:rPr lang="ru-RU" sz="1800" dirty="0">
                <a:latin typeface="+mn-lt"/>
              </a:rPr>
              <a:t>, державного документа </a:t>
            </a:r>
            <a:r>
              <a:rPr lang="ru-RU" sz="1800" dirty="0" err="1">
                <a:latin typeface="+mn-lt"/>
              </a:rPr>
              <a:t>встановленого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зразка</a:t>
            </a:r>
            <a:r>
              <a:rPr lang="ru-RU" sz="1800" dirty="0">
                <a:latin typeface="+mn-lt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kern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6" y="452176"/>
            <a:ext cx="8602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+mj-lt"/>
              </a:rPr>
              <a:t>Цілісний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педагогічний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процес</a:t>
            </a:r>
            <a:r>
              <a:rPr lang="ru-RU" sz="1600" b="1" dirty="0">
                <a:latin typeface="+mj-lt"/>
              </a:rPr>
              <a:t> </a:t>
            </a:r>
            <a:r>
              <a:rPr lang="ru-RU" sz="1600" dirty="0">
                <a:latin typeface="+mj-lt"/>
              </a:rPr>
              <a:t>(ЦПП</a:t>
            </a:r>
            <a:r>
              <a:rPr lang="ru-RU" sz="1600" b="1" dirty="0">
                <a:latin typeface="+mj-lt"/>
              </a:rPr>
              <a:t>) – </a:t>
            </a:r>
            <a:r>
              <a:rPr lang="ru-RU" sz="1600" dirty="0" err="1">
                <a:latin typeface="+mj-lt"/>
              </a:rPr>
              <a:t>це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спеціально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організована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цілеспрямована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взаємодія</a:t>
            </a:r>
            <a:r>
              <a:rPr lang="ru-RU" sz="1600" dirty="0">
                <a:latin typeface="+mj-lt"/>
              </a:rPr>
              <a:t> учителя та </a:t>
            </a:r>
            <a:r>
              <a:rPr lang="ru-RU" sz="1600" dirty="0" err="1">
                <a:latin typeface="+mj-lt"/>
              </a:rPr>
              <a:t>учнів</a:t>
            </a:r>
            <a:r>
              <a:rPr lang="ru-RU" sz="1600" dirty="0">
                <a:latin typeface="+mj-lt"/>
              </a:rPr>
              <a:t>, метою </a:t>
            </a:r>
            <a:r>
              <a:rPr lang="ru-RU" sz="1600" dirty="0" err="1">
                <a:latin typeface="+mj-lt"/>
              </a:rPr>
              <a:t>якої</a:t>
            </a:r>
            <a:r>
              <a:rPr lang="ru-RU" sz="1600" dirty="0">
                <a:latin typeface="+mj-lt"/>
              </a:rPr>
              <a:t> є </a:t>
            </a:r>
            <a:r>
              <a:rPr lang="ru-RU" sz="1600" dirty="0" err="1">
                <a:latin typeface="+mj-lt"/>
              </a:rPr>
              <a:t>розв'язання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освітніх</a:t>
            </a:r>
            <a:r>
              <a:rPr lang="ru-RU" sz="1600" dirty="0">
                <a:latin typeface="+mj-lt"/>
              </a:rPr>
              <a:t> проблем і </a:t>
            </a:r>
            <a:r>
              <a:rPr lang="ru-RU" sz="1600" dirty="0" err="1">
                <a:latin typeface="+mj-lt"/>
              </a:rPr>
              <a:t>розвиток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особистості</a:t>
            </a:r>
            <a:r>
              <a:rPr lang="ru-RU" sz="1600" dirty="0">
                <a:latin typeface="+mj-lt"/>
              </a:rPr>
              <a:t>. </a:t>
            </a:r>
            <a:endParaRPr lang="ru-RU" sz="1600" dirty="0" smtClean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dirty="0" err="1" smtClean="0">
                <a:latin typeface="+mj-lt"/>
              </a:rPr>
              <a:t>Цілісний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педагогічний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включає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множину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підсистем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які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об'єднані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між</a:t>
            </a:r>
            <a:r>
              <a:rPr lang="ru-RU" sz="1600" dirty="0">
                <a:latin typeface="+mj-lt"/>
              </a:rPr>
              <a:t> собою </a:t>
            </a:r>
            <a:r>
              <a:rPr lang="ru-RU" sz="1600" dirty="0" err="1">
                <a:latin typeface="+mj-lt"/>
              </a:rPr>
              <a:t>різними</a:t>
            </a:r>
            <a:r>
              <a:rPr lang="ru-RU" sz="1600" dirty="0">
                <a:latin typeface="+mj-lt"/>
              </a:rPr>
              <a:t> типами </a:t>
            </a:r>
            <a:r>
              <a:rPr lang="ru-RU" sz="1600" dirty="0" err="1">
                <a:latin typeface="+mj-lt"/>
              </a:rPr>
              <a:t>зв'язків</a:t>
            </a:r>
            <a:r>
              <a:rPr lang="ru-RU" sz="1600" dirty="0">
                <a:latin typeface="+mj-lt"/>
              </a:rPr>
              <a:t>. </a:t>
            </a:r>
            <a:endParaRPr lang="ru-RU" sz="1600" dirty="0" smtClean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dirty="0" err="1" smtClean="0">
                <a:latin typeface="+mj-lt"/>
              </a:rPr>
              <a:t>Важливою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складовою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цілісного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педагогічного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процесу</a:t>
            </a:r>
            <a:r>
              <a:rPr lang="ru-RU" sz="1600" dirty="0">
                <a:latin typeface="+mj-lt"/>
              </a:rPr>
              <a:t> є "</a:t>
            </a:r>
            <a:r>
              <a:rPr lang="ru-RU" sz="1600" dirty="0" err="1">
                <a:latin typeface="+mj-lt"/>
              </a:rPr>
              <a:t>навчально-виховний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</a:t>
            </a:r>
            <a:r>
              <a:rPr lang="ru-RU" sz="1600" dirty="0">
                <a:latin typeface="+mj-lt"/>
              </a:rPr>
              <a:t>". </a:t>
            </a:r>
            <a:r>
              <a:rPr lang="ru-RU" sz="1600" dirty="0" err="1">
                <a:latin typeface="+mj-lt"/>
              </a:rPr>
              <a:t>Навчально-виховний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включає</a:t>
            </a:r>
            <a:r>
              <a:rPr lang="ru-RU" sz="1600" dirty="0">
                <a:latin typeface="+mj-lt"/>
              </a:rPr>
              <a:t> два </a:t>
            </a:r>
            <a:r>
              <a:rPr lang="ru-RU" sz="1600" dirty="0" err="1">
                <a:latin typeface="+mj-lt"/>
              </a:rPr>
              <a:t>взаємопов'язані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процесу</a:t>
            </a:r>
            <a:r>
              <a:rPr lang="ru-RU" sz="1600" dirty="0">
                <a:latin typeface="+mj-lt"/>
              </a:rPr>
              <a:t>: </a:t>
            </a:r>
            <a:r>
              <a:rPr lang="ru-RU" sz="1600" dirty="0" err="1">
                <a:latin typeface="+mj-lt"/>
              </a:rPr>
              <a:t>навчальний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</a:t>
            </a:r>
            <a:r>
              <a:rPr lang="ru-RU" sz="1600" dirty="0">
                <a:latin typeface="+mj-lt"/>
              </a:rPr>
              <a:t> і </a:t>
            </a:r>
            <a:r>
              <a:rPr lang="ru-RU" sz="1600" dirty="0" err="1">
                <a:latin typeface="+mj-lt"/>
              </a:rPr>
              <a:t>виховний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</a:t>
            </a:r>
            <a:r>
              <a:rPr lang="ru-RU" sz="1600" dirty="0">
                <a:latin typeface="+mj-lt"/>
              </a:rPr>
              <a:t>. </a:t>
            </a:r>
            <a:r>
              <a:rPr lang="ru-RU" sz="1600" dirty="0" err="1">
                <a:latin typeface="+mj-lt"/>
              </a:rPr>
              <a:t>Означене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поняття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іноді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використовують</a:t>
            </a:r>
            <a:r>
              <a:rPr lang="ru-RU" sz="1600" dirty="0">
                <a:latin typeface="+mj-lt"/>
              </a:rPr>
              <a:t> як </a:t>
            </a:r>
            <a:r>
              <a:rPr lang="ru-RU" sz="1600" dirty="0" err="1">
                <a:latin typeface="+mj-lt"/>
              </a:rPr>
              <a:t>синонімічне</a:t>
            </a:r>
            <a:r>
              <a:rPr lang="ru-RU" sz="1600" dirty="0">
                <a:latin typeface="+mj-lt"/>
              </a:rPr>
              <a:t> до </a:t>
            </a:r>
            <a:r>
              <a:rPr lang="ru-RU" sz="1600" dirty="0" err="1">
                <a:latin typeface="+mj-lt"/>
              </a:rPr>
              <a:t>поняття</a:t>
            </a:r>
            <a:r>
              <a:rPr lang="ru-RU" sz="1600" dirty="0">
                <a:latin typeface="+mj-lt"/>
              </a:rPr>
              <a:t> "</a:t>
            </a:r>
            <a:r>
              <a:rPr lang="ru-RU" sz="1600" dirty="0" err="1">
                <a:latin typeface="+mj-lt"/>
              </a:rPr>
              <a:t>педагогічний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процес</a:t>
            </a:r>
            <a:r>
              <a:rPr lang="ru-RU" sz="1600" dirty="0">
                <a:latin typeface="+mj-lt"/>
              </a:rPr>
              <a:t>". </a:t>
            </a:r>
            <a:endParaRPr lang="ru-RU" sz="1600" dirty="0" smtClean="0">
              <a:latin typeface="+mj-lt"/>
            </a:endParaRPr>
          </a:p>
          <a:p>
            <a:endParaRPr lang="ru-RU" sz="1600" dirty="0">
              <a:latin typeface="+mj-lt"/>
            </a:endParaRPr>
          </a:p>
          <a:p>
            <a:r>
              <a:rPr lang="ru-RU" sz="1600" dirty="0" err="1" smtClean="0">
                <a:latin typeface="+mj-lt"/>
              </a:rPr>
              <a:t>Однак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воно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дещо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вужче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>
                <a:latin typeface="+mj-lt"/>
              </a:rPr>
              <a:t>своєму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трактуванні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оскільки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виховання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особистості</a:t>
            </a:r>
            <a:r>
              <a:rPr lang="ru-RU" sz="1600" dirty="0">
                <a:latin typeface="+mj-lt"/>
              </a:rPr>
              <a:t> школяра, у </a:t>
            </a:r>
            <a:r>
              <a:rPr lang="ru-RU" sz="1600" dirty="0" err="1">
                <a:latin typeface="+mj-lt"/>
              </a:rPr>
              <a:t>цьому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розумінні</a:t>
            </a:r>
            <a:r>
              <a:rPr lang="ru-RU" sz="1600" dirty="0">
                <a:latin typeface="+mj-lt"/>
              </a:rPr>
              <a:t>, </a:t>
            </a:r>
            <a:r>
              <a:rPr lang="ru-RU" sz="1600" dirty="0" err="1">
                <a:latin typeface="+mj-lt"/>
              </a:rPr>
              <a:t>здійснюється</a:t>
            </a:r>
            <a:r>
              <a:rPr lang="ru-RU" sz="1600" dirty="0">
                <a:latin typeface="+mj-lt"/>
              </a:rPr>
              <a:t> у </a:t>
            </a:r>
            <a:r>
              <a:rPr lang="ru-RU" sz="1600" dirty="0" err="1">
                <a:latin typeface="+mj-lt"/>
              </a:rPr>
              <a:t>вузькому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педагогічному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значенні</a:t>
            </a:r>
            <a:r>
              <a:rPr lang="ru-RU" sz="1600" dirty="0">
                <a:latin typeface="+mj-lt"/>
              </a:rPr>
              <a:t>, метою </a:t>
            </a:r>
            <a:r>
              <a:rPr lang="ru-RU" sz="1600" dirty="0" err="1">
                <a:latin typeface="+mj-lt"/>
              </a:rPr>
              <a:t>якого</a:t>
            </a:r>
            <a:r>
              <a:rPr lang="ru-RU" sz="1600" dirty="0">
                <a:latin typeface="+mj-lt"/>
              </a:rPr>
              <a:t> є </a:t>
            </a:r>
            <a:r>
              <a:rPr lang="ru-RU" sz="1600" dirty="0" err="1">
                <a:latin typeface="+mj-lt"/>
              </a:rPr>
              <a:t>досягнення</a:t>
            </a:r>
            <a:r>
              <a:rPr lang="ru-RU" sz="1600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виконання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поставлених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навчальних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виховних</a:t>
            </a:r>
            <a:r>
              <a:rPr lang="ru-RU" sz="1600" b="1" dirty="0">
                <a:latin typeface="+mj-lt"/>
              </a:rPr>
              <a:t> і </a:t>
            </a:r>
            <a:r>
              <a:rPr lang="ru-RU" sz="1600" b="1" dirty="0" err="1">
                <a:latin typeface="+mj-lt"/>
              </a:rPr>
              <a:t>розвивальних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функцій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освіти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завдяки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навчанню</a:t>
            </a:r>
            <a:r>
              <a:rPr lang="ru-RU" sz="1600" b="1" dirty="0">
                <a:latin typeface="+mj-lt"/>
              </a:rPr>
              <a:t> в конкретному </a:t>
            </a:r>
            <a:r>
              <a:rPr lang="ru-RU" sz="1600" b="1" dirty="0" err="1">
                <a:latin typeface="+mj-lt"/>
              </a:rPr>
              <a:t>класі</a:t>
            </a:r>
            <a:r>
              <a:rPr lang="ru-RU" sz="1600" b="1" dirty="0">
                <a:latin typeface="+mj-lt"/>
              </a:rPr>
              <a:t>, за </a:t>
            </a:r>
            <a:r>
              <a:rPr lang="ru-RU" sz="1600" b="1" dirty="0" err="1">
                <a:latin typeface="+mj-lt"/>
              </a:rPr>
              <a:t>єдиним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навчальним</a:t>
            </a:r>
            <a:r>
              <a:rPr lang="ru-RU" sz="1600" b="1" dirty="0">
                <a:latin typeface="+mj-lt"/>
              </a:rPr>
              <a:t> планом, </a:t>
            </a:r>
            <a:r>
              <a:rPr lang="ru-RU" sz="1600" b="1" dirty="0" err="1">
                <a:latin typeface="+mj-lt"/>
              </a:rPr>
              <a:t>оволодіння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змістом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галузей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знань</a:t>
            </a:r>
            <a:r>
              <a:rPr lang="ru-RU" sz="1600" b="1" dirty="0">
                <a:latin typeface="+mj-lt"/>
              </a:rPr>
              <a:t>, </a:t>
            </a:r>
            <a:r>
              <a:rPr lang="ru-RU" sz="1600" b="1" dirty="0" err="1">
                <a:latin typeface="+mj-lt"/>
              </a:rPr>
              <a:t>отримавши</a:t>
            </a:r>
            <a:r>
              <a:rPr lang="ru-RU" sz="1600" b="1" dirty="0">
                <a:latin typeface="+mj-lt"/>
              </a:rPr>
              <a:t> при </a:t>
            </a:r>
            <a:r>
              <a:rPr lang="ru-RU" sz="1600" b="1" dirty="0" err="1">
                <a:latin typeface="+mj-lt"/>
              </a:rPr>
              <a:t>цьому</a:t>
            </a:r>
            <a:r>
              <a:rPr lang="ru-RU" sz="1600" b="1" dirty="0">
                <a:latin typeface="+mj-lt"/>
              </a:rPr>
              <a:t> </a:t>
            </a:r>
            <a:r>
              <a:rPr lang="ru-RU" sz="1600" b="1" dirty="0" err="1">
                <a:latin typeface="+mj-lt"/>
              </a:rPr>
              <a:t>проміжний</a:t>
            </a:r>
            <a:r>
              <a:rPr lang="ru-RU" sz="1600" b="1" dirty="0">
                <a:latin typeface="+mj-lt"/>
              </a:rPr>
              <a:t> результат </a:t>
            </a:r>
            <a:r>
              <a:rPr lang="ru-RU" sz="1600" b="1" dirty="0" err="1">
                <a:latin typeface="+mj-lt"/>
              </a:rPr>
              <a:t>освіти</a:t>
            </a:r>
            <a:r>
              <a:rPr lang="ru-RU" sz="16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13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626" y="190919"/>
            <a:ext cx="8501730" cy="62478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err="1"/>
              <a:t>Навчально-виховний</a:t>
            </a:r>
            <a:r>
              <a:rPr lang="ru-RU" sz="1600" dirty="0"/>
              <a:t> </a:t>
            </a:r>
            <a:r>
              <a:rPr lang="ru-RU" sz="1600" dirty="0" err="1"/>
              <a:t>процес</a:t>
            </a:r>
            <a:r>
              <a:rPr lang="ru-RU" sz="1600" dirty="0"/>
              <a:t> у </a:t>
            </a:r>
            <a:r>
              <a:rPr lang="ru-RU" sz="1600" dirty="0" err="1"/>
              <a:t>класах</a:t>
            </a:r>
            <a:r>
              <a:rPr lang="ru-RU" sz="1600" dirty="0"/>
              <a:t> з </a:t>
            </a:r>
            <a:r>
              <a:rPr lang="ru-RU" sz="1600" dirty="0" err="1"/>
              <a:t>інклюзивним</a:t>
            </a:r>
            <a:r>
              <a:rPr lang="ru-RU" sz="1600" dirty="0"/>
              <a:t> </a:t>
            </a:r>
            <a:r>
              <a:rPr lang="ru-RU" sz="1600" dirty="0" err="1"/>
              <a:t>навчанням</a:t>
            </a:r>
            <a:r>
              <a:rPr lang="ru-RU" sz="1600" dirty="0"/>
              <a:t> у </a:t>
            </a:r>
            <a:r>
              <a:rPr lang="ru-RU" sz="1600" dirty="0" err="1"/>
              <a:t>загальноосвітніх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закладах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робочого</a:t>
            </a:r>
            <a:r>
              <a:rPr lang="ru-RU" sz="1600" dirty="0"/>
              <a:t> </a:t>
            </a:r>
            <a:r>
              <a:rPr lang="ru-RU" sz="1600" dirty="0" err="1"/>
              <a:t>навчального</a:t>
            </a:r>
            <a:r>
              <a:rPr lang="ru-RU" sz="1600" dirty="0"/>
              <a:t> плану </a:t>
            </a:r>
            <a:r>
              <a:rPr lang="ru-RU" sz="1600" dirty="0" err="1"/>
              <a:t>ніколи</a:t>
            </a:r>
            <a:r>
              <a:rPr lang="ru-RU" sz="1600" dirty="0"/>
              <a:t>, </a:t>
            </a:r>
            <a:r>
              <a:rPr lang="ru-RU" sz="1600" dirty="0" err="1"/>
              <a:t>складеного</a:t>
            </a:r>
            <a:r>
              <a:rPr lang="ru-RU" sz="1600" dirty="0"/>
              <a:t>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 smtClean="0"/>
              <a:t>Типових</a:t>
            </a:r>
            <a:r>
              <a:rPr lang="ru-RU" sz="1600" dirty="0" smtClean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планів</a:t>
            </a:r>
            <a:r>
              <a:rPr lang="ru-RU" sz="1600" dirty="0"/>
              <a:t> </a:t>
            </a:r>
            <a:r>
              <a:rPr lang="ru-RU" sz="1600" dirty="0" err="1"/>
              <a:t>загальноосвітніх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закладів</a:t>
            </a:r>
            <a:r>
              <a:rPr lang="ru-RU" sz="1600" dirty="0"/>
              <a:t>, </a:t>
            </a:r>
            <a:r>
              <a:rPr lang="ru-RU" sz="1600" dirty="0" err="1"/>
              <a:t>затверджених</a:t>
            </a:r>
            <a:r>
              <a:rPr lang="ru-RU" sz="1600" dirty="0"/>
              <a:t> </a:t>
            </a:r>
            <a:r>
              <a:rPr lang="ru-RU" sz="1600" dirty="0" err="1"/>
              <a:t>Міністерством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, з </a:t>
            </a:r>
            <a:r>
              <a:rPr lang="ru-RU" sz="1600" dirty="0" err="1"/>
              <a:t>урахуванням</a:t>
            </a:r>
            <a:r>
              <a:rPr lang="ru-RU" sz="1600" dirty="0"/>
              <a:t> потреб </a:t>
            </a:r>
            <a:r>
              <a:rPr lang="ru-RU" sz="1600" dirty="0" err="1"/>
              <a:t>учня</a:t>
            </a:r>
            <a:r>
              <a:rPr lang="ru-RU" sz="1600" dirty="0"/>
              <a:t> та </a:t>
            </a:r>
            <a:r>
              <a:rPr lang="ru-RU" sz="1600" dirty="0" err="1"/>
              <a:t>особливостей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психофізичного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 err="1" smtClean="0"/>
              <a:t>Навчання</a:t>
            </a:r>
            <a:r>
              <a:rPr lang="ru-RU" sz="1600" b="1" dirty="0" smtClean="0"/>
              <a:t> </a:t>
            </a:r>
            <a:r>
              <a:rPr lang="ru-RU" sz="1600" b="1" dirty="0" err="1"/>
              <a:t>учнів</a:t>
            </a:r>
            <a:r>
              <a:rPr lang="ru-RU" sz="1600" b="1" dirty="0"/>
              <a:t> у </a:t>
            </a:r>
            <a:r>
              <a:rPr lang="ru-RU" sz="1600" b="1" dirty="0" err="1"/>
              <a:t>класах</a:t>
            </a:r>
            <a:r>
              <a:rPr lang="ru-RU" sz="1600" b="1" dirty="0"/>
              <a:t> з </a:t>
            </a:r>
            <a:r>
              <a:rPr lang="ru-RU" sz="1600" b="1" dirty="0" err="1"/>
              <a:t>інклюзивним</a:t>
            </a:r>
            <a:r>
              <a:rPr lang="ru-RU" sz="1600" b="1" dirty="0"/>
              <a:t> </a:t>
            </a:r>
            <a:r>
              <a:rPr lang="ru-RU" sz="1600" b="1" dirty="0" err="1"/>
              <a:t>навчанням</a:t>
            </a:r>
            <a:r>
              <a:rPr lang="ru-RU" sz="1600" b="1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за </a:t>
            </a:r>
            <a:r>
              <a:rPr lang="ru-RU" sz="1600" dirty="0" err="1"/>
              <a:t>навчальними</a:t>
            </a:r>
            <a:r>
              <a:rPr lang="ru-RU" sz="1600" dirty="0"/>
              <a:t> планами, </a:t>
            </a:r>
            <a:r>
              <a:rPr lang="ru-RU" sz="1600" dirty="0" err="1"/>
              <a:t>програмами</a:t>
            </a:r>
            <a:r>
              <a:rPr lang="ru-RU" sz="1600" dirty="0"/>
              <a:t>, </a:t>
            </a:r>
            <a:r>
              <a:rPr lang="ru-RU" sz="1600" dirty="0" err="1"/>
              <a:t>підручниками</a:t>
            </a:r>
            <a:r>
              <a:rPr lang="ru-RU" sz="1600" dirty="0"/>
              <a:t>, </a:t>
            </a:r>
            <a:r>
              <a:rPr lang="ru-RU" sz="1600" dirty="0" err="1"/>
              <a:t>посібниками</a:t>
            </a:r>
            <a:r>
              <a:rPr lang="ru-RU" sz="1600" dirty="0"/>
              <a:t>, </a:t>
            </a:r>
            <a:r>
              <a:rPr lang="ru-RU" sz="1600" dirty="0" err="1"/>
              <a:t>рекомендованими</a:t>
            </a:r>
            <a:r>
              <a:rPr lang="ru-RU" sz="1600" dirty="0"/>
              <a:t> </a:t>
            </a:r>
            <a:r>
              <a:rPr lang="ru-RU" sz="1600" dirty="0" err="1"/>
              <a:t>Міністерством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 для </a:t>
            </a:r>
            <a:r>
              <a:rPr lang="ru-RU" sz="1600" dirty="0" err="1"/>
              <a:t>загальноосвітніх</a:t>
            </a:r>
            <a:r>
              <a:rPr lang="ru-RU" sz="1600" dirty="0"/>
              <a:t> </a:t>
            </a:r>
            <a:r>
              <a:rPr lang="ru-RU" sz="1600" dirty="0" err="1"/>
              <a:t>навчальних</a:t>
            </a:r>
            <a:r>
              <a:rPr lang="ru-RU" sz="1600" dirty="0"/>
              <a:t> </a:t>
            </a:r>
            <a:r>
              <a:rPr lang="ru-RU" sz="1600" dirty="0" err="1"/>
              <a:t>закладів</a:t>
            </a:r>
            <a:r>
              <a:rPr lang="ru-RU" sz="1600" dirty="0"/>
              <a:t>. </a:t>
            </a:r>
            <a:endParaRPr lang="ru-RU" sz="1600" dirty="0" smtClean="0"/>
          </a:p>
          <a:p>
            <a:r>
              <a:rPr lang="ru-RU" sz="1600" dirty="0" smtClean="0"/>
              <a:t>Схема </a:t>
            </a:r>
            <a:r>
              <a:rPr lang="ru-RU" sz="1600" dirty="0" err="1"/>
              <a:t>складання</a:t>
            </a:r>
            <a:r>
              <a:rPr lang="ru-RU" sz="1600" dirty="0"/>
              <a:t> </a:t>
            </a:r>
            <a:r>
              <a:rPr lang="ru-RU" sz="1600" dirty="0" err="1"/>
              <a:t>тематично</a:t>
            </a:r>
            <a:r>
              <a:rPr lang="ru-RU" sz="1600" dirty="0"/>
              <a:t>-календарного </a:t>
            </a:r>
            <a:r>
              <a:rPr lang="ru-RU" sz="1600" dirty="0" err="1"/>
              <a:t>планування</a:t>
            </a:r>
            <a:r>
              <a:rPr lang="ru-RU" sz="1600" dirty="0"/>
              <a:t> </a:t>
            </a:r>
            <a:r>
              <a:rPr lang="ru-RU" sz="1600" dirty="0" err="1"/>
              <a:t>відповідає</a:t>
            </a:r>
            <a:r>
              <a:rPr lang="ru-RU" sz="1600" dirty="0"/>
              <a:t> </a:t>
            </a:r>
            <a:r>
              <a:rPr lang="ru-RU" sz="1600" dirty="0" err="1"/>
              <a:t>загальновизнаній</a:t>
            </a:r>
            <a:r>
              <a:rPr lang="ru-RU" sz="1600" dirty="0"/>
              <a:t> </a:t>
            </a:r>
            <a:r>
              <a:rPr lang="ru-RU" sz="1600" dirty="0" err="1"/>
              <a:t>формі</a:t>
            </a:r>
            <a:r>
              <a:rPr lang="ru-RU" sz="1600" dirty="0"/>
              <a:t>.</a:t>
            </a:r>
          </a:p>
          <a:p>
            <a:r>
              <a:rPr lang="ru-RU" sz="1600" dirty="0"/>
              <a:t>Для </a:t>
            </a:r>
            <a:r>
              <a:rPr lang="ru-RU" sz="1600" dirty="0" err="1"/>
              <a:t>учнів</a:t>
            </a:r>
            <a:r>
              <a:rPr lang="ru-RU" sz="1600" dirty="0"/>
              <a:t> з </a:t>
            </a:r>
            <a:r>
              <a:rPr lang="ru-RU" sz="1600" dirty="0" err="1"/>
              <a:t>особливими</a:t>
            </a:r>
            <a:r>
              <a:rPr lang="ru-RU" sz="1600" dirty="0"/>
              <a:t> </a:t>
            </a:r>
            <a:r>
              <a:rPr lang="ru-RU" sz="1600" dirty="0" err="1"/>
              <a:t>освітніми</a:t>
            </a:r>
            <a:r>
              <a:rPr lang="ru-RU" sz="1600" dirty="0"/>
              <a:t> потребами на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навчального</a:t>
            </a:r>
            <a:r>
              <a:rPr lang="ru-RU" sz="1600" dirty="0"/>
              <a:t> плану команда </a:t>
            </a:r>
            <a:r>
              <a:rPr lang="ru-RU" sz="1600" dirty="0" err="1"/>
              <a:t>різнопрофільних</a:t>
            </a:r>
            <a:r>
              <a:rPr lang="ru-RU" sz="1600" dirty="0"/>
              <a:t> </a:t>
            </a:r>
            <a:r>
              <a:rPr lang="ru-RU" sz="1600" dirty="0" err="1"/>
              <a:t>спеціалістів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участь у </a:t>
            </a:r>
            <a:r>
              <a:rPr lang="ru-RU" sz="1600" dirty="0" err="1"/>
              <a:t>розробці</a:t>
            </a:r>
            <a:r>
              <a:rPr lang="ru-RU" sz="1600" dirty="0"/>
              <a:t> та </a:t>
            </a:r>
            <a:r>
              <a:rPr lang="ru-RU" sz="1600" dirty="0" err="1"/>
              <a:t>реалізації</a:t>
            </a:r>
            <a:r>
              <a:rPr lang="ru-RU" sz="1600" dirty="0"/>
              <a:t> </a:t>
            </a:r>
            <a:r>
              <a:rPr lang="ru-RU" sz="1600" dirty="0" err="1"/>
              <a:t>індивідуального</a:t>
            </a:r>
            <a:r>
              <a:rPr lang="ru-RU" sz="1600" dirty="0"/>
              <a:t> плану </a:t>
            </a:r>
            <a:r>
              <a:rPr lang="ru-RU" sz="1600" dirty="0" err="1"/>
              <a:t>розвитку</a:t>
            </a:r>
            <a:r>
              <a:rPr lang="ru-RU" sz="1600" dirty="0"/>
              <a:t> (ПІР) та </a:t>
            </a:r>
            <a:r>
              <a:rPr lang="ru-RU" sz="1600" dirty="0" err="1"/>
              <a:t>індивідуального</a:t>
            </a:r>
            <a:r>
              <a:rPr lang="ru-RU" sz="1600" dirty="0"/>
              <a:t> </a:t>
            </a:r>
            <a:r>
              <a:rPr lang="ru-RU" sz="1600" dirty="0" err="1"/>
              <a:t>навчального</a:t>
            </a:r>
            <a:r>
              <a:rPr lang="ru-RU" sz="1600" dirty="0"/>
              <a:t> плану (ІНП) </a:t>
            </a:r>
            <a:r>
              <a:rPr lang="ru-RU" sz="1600" dirty="0" err="1"/>
              <a:t>молодшого</a:t>
            </a:r>
            <a:r>
              <a:rPr lang="ru-RU" sz="1600" dirty="0"/>
              <a:t> школяра, а за потреби </a:t>
            </a:r>
            <a:r>
              <a:rPr lang="ru-RU" sz="1600" dirty="0" err="1"/>
              <a:t>запрошують</a:t>
            </a:r>
            <a:r>
              <a:rPr lang="ru-RU" sz="1600" dirty="0"/>
              <a:t> </a:t>
            </a:r>
            <a:r>
              <a:rPr lang="ru-RU" sz="1600" dirty="0" err="1"/>
              <a:t>медичних</a:t>
            </a:r>
            <a:r>
              <a:rPr lang="ru-RU" sz="1600" dirty="0"/>
              <a:t> </a:t>
            </a:r>
            <a:r>
              <a:rPr lang="ru-RU" sz="1600" dirty="0" err="1"/>
              <a:t>працівників</a:t>
            </a:r>
            <a:r>
              <a:rPr lang="ru-RU" sz="1600" dirty="0"/>
              <a:t>, </a:t>
            </a:r>
            <a:r>
              <a:rPr lang="ru-RU" sz="1600" dirty="0" err="1"/>
              <a:t>фахівців</a:t>
            </a:r>
            <a:r>
              <a:rPr lang="ru-RU" sz="1600" dirty="0"/>
              <a:t> 3 </a:t>
            </a:r>
            <a:r>
              <a:rPr lang="ru-RU" sz="1600" dirty="0" err="1"/>
              <a:t>реабілітації</a:t>
            </a:r>
            <a:r>
              <a:rPr lang="ru-RU" sz="1600" dirty="0"/>
              <a:t>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В </a:t>
            </a:r>
            <a:r>
              <a:rPr lang="ru-RU" sz="1600" dirty="0" err="1"/>
              <a:t>індивідуальному</a:t>
            </a:r>
            <a:r>
              <a:rPr lang="ru-RU" sz="1600" dirty="0"/>
              <a:t> </a:t>
            </a:r>
            <a:r>
              <a:rPr lang="ru-RU" sz="1600" dirty="0" err="1"/>
              <a:t>навчальному</a:t>
            </a:r>
            <a:r>
              <a:rPr lang="ru-RU" sz="1600" dirty="0"/>
              <a:t> </a:t>
            </a:r>
            <a:r>
              <a:rPr lang="ru-RU" sz="1600" dirty="0" err="1"/>
              <a:t>плані</a:t>
            </a:r>
            <a:r>
              <a:rPr lang="ru-RU" sz="1600" dirty="0"/>
              <a:t> для </a:t>
            </a:r>
            <a:r>
              <a:rPr lang="ru-RU" sz="1600" dirty="0" err="1"/>
              <a:t>проведення</a:t>
            </a:r>
            <a:r>
              <a:rPr lang="ru-RU" sz="1600" dirty="0"/>
              <a:t> </a:t>
            </a:r>
            <a:r>
              <a:rPr lang="ru-RU" sz="1600" dirty="0" err="1"/>
              <a:t>корекційно-розвитковиз</a:t>
            </a:r>
            <a:r>
              <a:rPr lang="ru-RU" sz="1600" dirty="0"/>
              <a:t> занять </a:t>
            </a:r>
            <a:r>
              <a:rPr lang="ru-RU" sz="1600" dirty="0" err="1"/>
              <a:t>передбачається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2 до 4 годин на </a:t>
            </a:r>
            <a:r>
              <a:rPr lang="ru-RU" sz="1600" dirty="0" err="1"/>
              <a:t>тиждень</a:t>
            </a:r>
            <a:r>
              <a:rPr lang="ru-RU" sz="1600" dirty="0"/>
              <a:t>,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особливостей</a:t>
            </a:r>
            <a:r>
              <a:rPr lang="ru-RU" sz="1600" dirty="0"/>
              <a:t> </a:t>
            </a:r>
            <a:r>
              <a:rPr lang="ru-RU" sz="1600" dirty="0" err="1"/>
              <a:t>психофізичного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учня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визначаються</a:t>
            </a:r>
            <a:r>
              <a:rPr lang="ru-RU" sz="1600" dirty="0"/>
              <a:t> з </a:t>
            </a:r>
            <a:r>
              <a:rPr lang="ru-RU" sz="1600" dirty="0" err="1"/>
              <a:t>урахуванням</a:t>
            </a:r>
            <a:r>
              <a:rPr lang="ru-RU" sz="1600" dirty="0"/>
              <a:t> </a:t>
            </a:r>
            <a:r>
              <a:rPr lang="ru-RU" sz="1600" dirty="0" err="1"/>
              <a:t>рекомендацій</a:t>
            </a:r>
            <a:r>
              <a:rPr lang="ru-RU" sz="1600" dirty="0"/>
              <a:t> ПМПК. </a:t>
            </a:r>
            <a:r>
              <a:rPr lang="ru-RU" sz="1600" dirty="0" err="1"/>
              <a:t>Корекційно-розвиткові</a:t>
            </a:r>
            <a:r>
              <a:rPr lang="ru-RU" sz="1600" dirty="0"/>
              <a:t> </a:t>
            </a:r>
            <a:r>
              <a:rPr lang="ru-RU" sz="1600" dirty="0" err="1"/>
              <a:t>заняття</a:t>
            </a:r>
            <a:r>
              <a:rPr lang="ru-RU" sz="1600" dirty="0"/>
              <a:t> </a:t>
            </a:r>
            <a:r>
              <a:rPr lang="ru-RU" sz="1600" dirty="0" err="1"/>
              <a:t>проводяться</a:t>
            </a:r>
            <a:r>
              <a:rPr lang="ru-RU" sz="1600" dirty="0"/>
              <a:t> як у першу, так і в другу половину дня </a:t>
            </a:r>
            <a:r>
              <a:rPr lang="ru-RU" sz="1600" dirty="0" err="1"/>
              <a:t>вчителями</a:t>
            </a:r>
            <a:r>
              <a:rPr lang="ru-RU" sz="1600" dirty="0"/>
              <a:t>-дефектологами за </a:t>
            </a:r>
            <a:r>
              <a:rPr lang="ru-RU" sz="1600" dirty="0" err="1"/>
              <a:t>кваліфікацією</a:t>
            </a:r>
            <a:r>
              <a:rPr lang="ru-RU" sz="1600" dirty="0"/>
              <a:t>: логопед, тифлопедагог, сурдопедагог, </a:t>
            </a:r>
            <a:r>
              <a:rPr lang="ru-RU" sz="1600" dirty="0" err="1"/>
              <a:t>олігофренопедагог</a:t>
            </a:r>
            <a:r>
              <a:rPr lang="ru-RU" sz="1600" dirty="0"/>
              <a:t>, </a:t>
            </a:r>
            <a:r>
              <a:rPr lang="ru-RU" sz="1600" dirty="0" err="1"/>
              <a:t>ортопедагог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практичними</a:t>
            </a:r>
            <a:r>
              <a:rPr lang="ru-RU" sz="1600" dirty="0"/>
              <a:t> психологами.</a:t>
            </a:r>
          </a:p>
        </p:txBody>
      </p:sp>
    </p:spTree>
    <p:extLst>
      <p:ext uri="{BB962C8B-B14F-4D97-AF65-F5344CB8AC3E}">
        <p14:creationId xmlns:p14="http://schemas.microsoft.com/office/powerpoint/2010/main" val="83317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Міфи і правда про інклюзію – INVAK.INFO – информационное агентство – портал  людей с инвалидность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69" y="312738"/>
            <a:ext cx="8755973" cy="60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60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Міфи і правда про інклюзію – INVAK.INFO – информационное агентство – портал  людей с инвалидность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8375476" cy="298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Інклюзія у дитсадках. Процедури та корисні посилання для батьків |  Національна Асамблея людей з інвалідністю Украї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56" y="3305908"/>
            <a:ext cx="6587314" cy="29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50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88913"/>
            <a:ext cx="8280679" cy="636428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uk-UA" altLang="ru-RU" sz="1800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uk-UA" altLang="ru-RU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Для забезпечення ефективності навчально-виховного процесу у класі з інклюзивним навчанням кількість учнів з особливими освітніми потребами становить: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uk-UA" altLang="ru-RU" dirty="0" smtClean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>
                <a:solidFill>
                  <a:srgbClr val="9933FF"/>
                </a:solidFill>
                <a:latin typeface="Palatino Linotype" panose="02040502050505030304" pitchFamily="18" charset="0"/>
              </a:rPr>
              <a:t>1-3 </a:t>
            </a:r>
            <a:r>
              <a:rPr lang="ru-RU" dirty="0" err="1">
                <a:solidFill>
                  <a:srgbClr val="9933FF"/>
                </a:solidFill>
                <a:latin typeface="Palatino Linotype" panose="02040502050505030304" pitchFamily="18" charset="0"/>
              </a:rPr>
              <a:t>учнів</a:t>
            </a:r>
            <a:r>
              <a:rPr lang="ru-RU" dirty="0">
                <a:solidFill>
                  <a:srgbClr val="9933FF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з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однорідними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вадами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розвитку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: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розумовою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відсталістю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порушеннями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опорно-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рухового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апарату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зі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зниженим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зором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слухом,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затримкою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психічного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розвитку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та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інші</a:t>
            </a:r>
            <a:r>
              <a:rPr lang="uk-UA" altLang="ru-RU" dirty="0" smtClean="0">
                <a:solidFill>
                  <a:srgbClr val="009999"/>
                </a:solidFill>
                <a:latin typeface="Palatino Linotype" panose="02040502050505030304" pitchFamily="18" charset="0"/>
              </a:rPr>
              <a:t>;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9933FF"/>
                </a:solidFill>
                <a:latin typeface="Palatino Linotype" panose="02040502050505030304" pitchFamily="18" charset="0"/>
              </a:rPr>
              <a:t>не </a:t>
            </a:r>
            <a:r>
              <a:rPr lang="ru-RU" dirty="0" err="1">
                <a:solidFill>
                  <a:srgbClr val="9933FF"/>
                </a:solidFill>
                <a:latin typeface="Palatino Linotype" panose="02040502050505030304" pitchFamily="18" charset="0"/>
              </a:rPr>
              <a:t>більше</a:t>
            </a:r>
            <a:r>
              <a:rPr lang="ru-RU" dirty="0">
                <a:solidFill>
                  <a:srgbClr val="9933FF"/>
                </a:solidFill>
                <a:latin typeface="Palatino Linotype" panose="02040502050505030304" pitchFamily="18" charset="0"/>
              </a:rPr>
              <a:t> 2 </a:t>
            </a:r>
            <a:r>
              <a:rPr lang="ru-RU" dirty="0" err="1">
                <a:solidFill>
                  <a:srgbClr val="9933FF"/>
                </a:solidFill>
                <a:latin typeface="Palatino Linotype" panose="02040502050505030304" pitchFamily="18" charset="0"/>
              </a:rPr>
              <a:t>діте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й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: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сліпих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глухих, з тяжкими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порушеннями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мовлення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;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дітей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із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складними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вадами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розвитку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(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порушення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слуху,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зору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опорно-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рухового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апарату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в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поєднанні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з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розумовою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відсталістю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затримкою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психічного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розвитку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);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діти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які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пересуваються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на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інвалідних</a:t>
            </a:r>
            <a:r>
              <a:rPr lang="ru-RU" dirty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9999"/>
                </a:solidFill>
                <a:latin typeface="Palatino Linotype" panose="02040502050505030304" pitchFamily="18" charset="0"/>
              </a:rPr>
              <a:t>візках</a:t>
            </a:r>
            <a:r>
              <a:rPr lang="uk-UA" altLang="ru-RU" dirty="0" smtClean="0">
                <a:solidFill>
                  <a:srgbClr val="009999"/>
                </a:solidFill>
                <a:latin typeface="Palatino Linotype" panose="02040502050505030304" pitchFamily="18" charset="0"/>
              </a:rPr>
              <a:t>.</a:t>
            </a:r>
            <a:r>
              <a:rPr lang="ru-RU" altLang="ru-RU" dirty="0" smtClean="0">
                <a:solidFill>
                  <a:srgbClr val="009999"/>
                </a:solidFill>
                <a:latin typeface="Palatino Linotype" panose="0204050205050503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6510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395288" y="115888"/>
            <a:ext cx="8417116" cy="6553200"/>
          </a:xfrm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endParaRPr lang="uk-UA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uk-UA" altLang="ru-RU" sz="4000" b="1" cap="small" dirty="0">
                <a:solidFill>
                  <a:srgbClr val="FF0000"/>
                </a:solidFill>
                <a:latin typeface="Palatino Linotype" panose="02040502050505030304" pitchFamily="18" charset="0"/>
                <a:ea typeface="+mj-ea"/>
                <a:cs typeface="Times New Roman" panose="02020603050405020304" pitchFamily="18" charset="0"/>
              </a:rPr>
              <a:t>Алгоритм роботи  навчальних закладів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uk-UA" altLang="ru-RU" sz="4000" b="1" cap="small" dirty="0">
                <a:solidFill>
                  <a:srgbClr val="FF0000"/>
                </a:solidFill>
                <a:latin typeface="Palatino Linotype" panose="02040502050505030304" pitchFamily="18" charset="0"/>
                <a:ea typeface="+mj-ea"/>
                <a:cs typeface="Times New Roman" panose="02020603050405020304" pitchFamily="18" charset="0"/>
              </a:rPr>
              <a:t>з надання освітніх послуг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r>
              <a:rPr lang="uk-UA" altLang="ru-RU" sz="4000" b="1" cap="small" dirty="0">
                <a:solidFill>
                  <a:srgbClr val="FF0000"/>
                </a:solidFill>
                <a:latin typeface="Palatino Linotype" panose="02040502050505030304" pitchFamily="18" charset="0"/>
                <a:ea typeface="+mj-ea"/>
                <a:cs typeface="Times New Roman" panose="02020603050405020304" pitchFamily="18" charset="0"/>
              </a:rPr>
              <a:t>дітям з особливими освітніми потребами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defRPr/>
            </a:pPr>
            <a:endParaRPr lang="ru-RU" alt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Отримання заяви батьків й висновку </a:t>
            </a:r>
            <a:r>
              <a:rPr lang="uk-UA" altLang="ru-RU" sz="3100" b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ІРЦ з відповідними рекомендаціями.</a:t>
            </a:r>
            <a:endParaRPr lang="uk-UA" altLang="ru-RU" sz="31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  <a:p>
            <a:pPr marL="342900" indent="-3429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Клопотання до районного (міського) відділу (управління) освіти про погодження роботи інклюзивної групи.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Вивчення актуального рівня знань і вмінь, сильних та слабких сторін розвитку, потенційних можливостей дитини командою педагогічних та медичних працівників загальноосвітнього навчального закладу.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Розробка індивідуальної програми розвитку для організації інклюзивного виховання (обов'язково). 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Розробка індивідуальної адаптованої навчальної програми (за необхідністю).</a:t>
            </a:r>
          </a:p>
          <a:p>
            <a:pPr marL="342900" indent="-342900"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uk-UA" altLang="ru-RU" sz="31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>Відстеження динаміки розвитку дитини. Оцінювання навчальних досягнень</a:t>
            </a:r>
            <a:r>
              <a:rPr lang="uk-UA" altLang="ru-RU" sz="3100" b="1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.</a:t>
            </a:r>
            <a:endParaRPr lang="ru-RU" altLang="ru-RU" sz="3100" b="1" dirty="0">
              <a:solidFill>
                <a:srgbClr val="7030A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14" y="5334070"/>
            <a:ext cx="3171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7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09724"/>
            <a:ext cx="9019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Етичні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конструкти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інклюзивному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середовищі</a:t>
            </a:r>
            <a:endParaRPr lang="uk-UA" sz="9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68" y="5145592"/>
            <a:ext cx="1048603" cy="1103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49145" y="1819878"/>
            <a:ext cx="765284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Запам’ятайте правило прийменника </a:t>
            </a:r>
            <a:r>
              <a:rPr lang="uk-UA" sz="3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«з»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Дитина з інвалідністю, а не інвалід.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Хлопчик з аутизмом, а не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аутист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 синдромом Дауна, а не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даун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Інклюзія в позашкіллі - КПНЗ &quot;Центр позашкільної роботи №1&quot; ДМ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885" y="4889505"/>
            <a:ext cx="4687817" cy="161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0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323" y="1215850"/>
            <a:ext cx="8577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. Уникати </a:t>
            </a:r>
            <a:r>
              <a:rPr lang="uk-UA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 «хвороба», «хворий</a:t>
            </a:r>
            <a:r>
              <a:rPr lang="uk-UA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дитячій уяві хвороба – це коли ти в ліжку, з термометром і чаєм. Вона має початок та кінець.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Буває явна – коли її видно. Наприклад, якщо в дитини дитячий церебральний параліч. Або неявна – коли інвалідність  не видно одразу (дитина з аутизмом).</a:t>
            </a:r>
          </a:p>
          <a:p>
            <a:pPr marL="571500" indent="-571500">
              <a:buFont typeface="Wingdings" pitchFamily="2" charset="2"/>
              <a:buChar char="q"/>
            </a:pPr>
            <a:endParaRPr lang="uk-UA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ÐÐ°ÑÑÐ¸Ð½ÐºÐ¸ Ð¿Ð¾ Ð·Ð°Ð¿ÑÐ¾ÑÑ Ð°ÑÑÐ¸Ð·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6" y="4340888"/>
            <a:ext cx="3582840" cy="238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Ð¸Ð½Ð´ÑÐ¾Ð¼ Ð´Ð°ÑÐ½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49" y="4215347"/>
            <a:ext cx="3694153" cy="2512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322" y="107790"/>
            <a:ext cx="8577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Етичні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конструкти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інклюзивному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середовищі</a:t>
            </a:r>
            <a:endParaRPr lang="uk-UA" sz="9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94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9883" y="1568036"/>
            <a:ext cx="7681651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БАЧИТИ НАСАМПЕРЕД  ДИТИНУ, А НЕ визначення або діагноз</a:t>
            </a:r>
            <a:endParaRPr lang="uk-UA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31" y="3455044"/>
            <a:ext cx="1048603" cy="1103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4901" y="3245617"/>
            <a:ext cx="71285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Не використовуйте крайностей - надмірна увага до особливостей дитини або намагання зробити вигляд, що особливості не помічають (якщо вони дуже явні).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4597"/>
            <a:ext cx="9019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Етичні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конструкти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інклюзивному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середовищі</a:t>
            </a:r>
            <a:endParaRPr lang="uk-UA" sz="9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466" y="125790"/>
            <a:ext cx="8058778" cy="90919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i="1" dirty="0" err="1">
                <a:solidFill>
                  <a:schemeClr val="tx1"/>
                </a:solidFill>
              </a:rPr>
              <a:t>Індивідуальний</a:t>
            </a:r>
            <a:r>
              <a:rPr lang="ru-RU" b="1" i="1" dirty="0">
                <a:solidFill>
                  <a:schemeClr val="tx1"/>
                </a:solidFill>
              </a:rPr>
              <a:t> і </a:t>
            </a:r>
            <a:r>
              <a:rPr lang="ru-RU" b="1" i="1" dirty="0" err="1">
                <a:solidFill>
                  <a:schemeClr val="tx1"/>
                </a:solidFill>
              </a:rPr>
              <a:t>традиційний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</a:rPr>
              <a:t>підходи</a:t>
            </a:r>
            <a:r>
              <a:rPr lang="ru-RU" b="1" i="1" dirty="0" smtClean="0">
                <a:solidFill>
                  <a:schemeClr val="tx1"/>
                </a:solidFill>
              </a:rPr>
              <a:t> в </a:t>
            </a:r>
            <a:r>
              <a:rPr lang="ru-RU" b="1" i="1" dirty="0" err="1" smtClean="0">
                <a:solidFill>
                  <a:schemeClr val="tx1"/>
                </a:solidFill>
              </a:rPr>
              <a:t>освіті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305083"/>
              </p:ext>
            </p:extLst>
          </p:nvPr>
        </p:nvGraphicFramePr>
        <p:xfrm>
          <a:off x="231112" y="1135465"/>
          <a:ext cx="8440616" cy="56346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20308"/>
                <a:gridCol w="4220308"/>
              </a:tblGrid>
              <a:tr h="515398"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Arial Black" panose="020B0A04020102020204" pitchFamily="34" charset="0"/>
                        </a:rPr>
                        <a:t>Традиційний</a:t>
                      </a:r>
                      <a:r>
                        <a:rPr lang="ru-RU" sz="28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Arial Black" panose="020B0A04020102020204" pitchFamily="34" charset="0"/>
                        </a:rPr>
                        <a:t>підхід</a:t>
                      </a:r>
                      <a:endParaRPr lang="ru-RU" sz="2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1186" marR="31186" marT="38982" marB="38982" anchor="ctr"/>
                </a:tc>
                <a:tc>
                  <a:txBody>
                    <a:bodyPr/>
                    <a:lstStyle/>
                    <a:p>
                      <a:r>
                        <a:rPr lang="ru-RU" sz="2800" b="1" dirty="0" err="1">
                          <a:effectLst/>
                          <a:latin typeface="Arial Black" panose="020B0A04020102020204" pitchFamily="34" charset="0"/>
                        </a:rPr>
                        <a:t>Інклюзивний</a:t>
                      </a:r>
                      <a:r>
                        <a:rPr lang="ru-RU" sz="28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2800" b="1" dirty="0" err="1">
                          <a:effectLst/>
                          <a:latin typeface="Arial Black" panose="020B0A04020102020204" pitchFamily="34" charset="0"/>
                        </a:rPr>
                        <a:t>підхід</a:t>
                      </a:r>
                      <a:endParaRPr lang="ru-RU" sz="28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1186" marR="31186" marT="38982" marB="38982" anchor="ctr"/>
                </a:tc>
              </a:tr>
              <a:tr h="826669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Діти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з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особливими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освітніми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потребами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можуть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навчатися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тільки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у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спеціальних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закладах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чи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у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спеціальних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класах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Діти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навчаються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у закладах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загальної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середньої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в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яких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створені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структури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наприклад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робоча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група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з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розробки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ІПР) і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додаткові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освітні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послуги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підтримки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31186" marR="31186" marT="38982" marB="38982"/>
                </a:tc>
              </a:tr>
              <a:tr h="639907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Відмінності між учнями замасковані або помічені тільки тоді, коли вони стали проблемою.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Відмінності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між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учнями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вивчаються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і є фундаментом для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планування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освітнього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процесу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31186" marR="31186" marT="38982" marB="38982"/>
                </a:tc>
              </a:tr>
              <a:tr h="1013432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Домінує єдине визначення поняття «хороший учень». (Визначення «кращий учень» — це той, хто засвоює зміст загальної навчальної програми з усіх предметів).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«Хороший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учень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»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характеризується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індивідуальним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розвитком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з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певної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точки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відліку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всі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учні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гарні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відзначається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прогрес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у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розвитку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в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залежності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від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індивідуальних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особливостей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розвитку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).</a:t>
                      </a:r>
                    </a:p>
                  </a:txBody>
                  <a:tcPr marL="31186" marR="31186" marT="38982" marB="38982"/>
                </a:tc>
              </a:tr>
              <a:tr h="639907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Навчальні цілі однакові для всіх.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Навчальні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цілі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встановлюються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індивідуально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залежно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від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потенціалу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учня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індивідуальна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навчальна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програма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).</a:t>
                      </a:r>
                    </a:p>
                  </a:txBody>
                  <a:tcPr marL="31186" marR="31186" marT="38982" marB="38982"/>
                </a:tc>
              </a:tr>
              <a:tr h="453144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Час на виконання завдань строго обмежений.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Час на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виконання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завдань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гнучкий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залежить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від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освітніх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потреб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дитини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31186" marR="31186" marT="38982" marB="38982"/>
                </a:tc>
              </a:tr>
              <a:tr h="639907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Оцінювання шкільних результатів реалізується відповідно до загальних вимог на базі єдиних вимог з оцінювання.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Шкільна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успішність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розглядається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в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перспективі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розвитку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враховуючи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прогрес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у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розвитку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дитини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31186" marR="31186" marT="38982" marB="38982"/>
                </a:tc>
              </a:tr>
              <a:tr h="453144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Оцінювання проводиться за єдиним підходом до всіх.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Учитель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використовує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велику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кількість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різних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стратегій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оцінювання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.</a:t>
                      </a:r>
                    </a:p>
                  </a:txBody>
                  <a:tcPr marL="31186" marR="31186" marT="38982" marB="38982"/>
                </a:tc>
              </a:tr>
              <a:tr h="453144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Arial Black" panose="020B0A04020102020204" pitchFamily="34" charset="0"/>
                        </a:rPr>
                        <a:t>Батьки є пасивними спостерігачами освітнього процесу.</a:t>
                      </a:r>
                    </a:p>
                  </a:txBody>
                  <a:tcPr marL="31186" marR="31186" marT="38982" marB="38982"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Батьки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беруть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активну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участь в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освітньому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процесі</a:t>
                      </a:r>
                      <a:r>
                        <a:rPr lang="ru-RU" sz="1200" b="1" dirty="0">
                          <a:effectLst/>
                          <a:latin typeface="Arial Black" panose="020B0A04020102020204" pitchFamily="34" charset="0"/>
                        </a:rPr>
                        <a:t>, </a:t>
                      </a:r>
                      <a:r>
                        <a:rPr lang="ru-RU" sz="1200" b="1" dirty="0" err="1">
                          <a:effectLst/>
                          <a:latin typeface="Arial Black" panose="020B0A04020102020204" pitchFamily="34" charset="0"/>
                        </a:rPr>
                        <a:t>маючи</a:t>
                      </a:r>
                      <a:endParaRPr lang="ru-RU" sz="1200" b="1" dirty="0"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31186" marR="31186" marT="38982" marB="3898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691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17" y="5354862"/>
            <a:ext cx="1048603" cy="11034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3312" y="2444566"/>
            <a:ext cx="76528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Підтримка – це розмова на рівних.</a:t>
            </a:r>
          </a:p>
          <a:p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Я знаю, що тобі важко. Я поруч, щоб допомогти, якщо тобі буде потрібно.</a:t>
            </a:r>
            <a:endParaRPr lang="uk-UA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97" y="4955196"/>
            <a:ext cx="2676472" cy="190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510" y="1496554"/>
            <a:ext cx="7114448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ПІДТРИМУВАТИ, А НЕ ЖАЛІТИ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4597"/>
            <a:ext cx="90193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Етичні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конструкти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інклюзивному</a:t>
            </a:r>
            <a:r>
              <a:rPr lang="ru-RU" altLang="ru-RU" sz="4000" b="1" kern="12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4000" b="1" kern="12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середовищі</a:t>
            </a:r>
            <a:endParaRPr lang="uk-UA" sz="9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ibnyk.nus.org.ua/wp-content/uploads/2018/11/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528273"/>
            <a:ext cx="8334132" cy="321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ttp://posibnyk.nus.org.ua/wp-content/uploads/2018/11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286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5363" y="312836"/>
            <a:ext cx="7647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Методика «</a:t>
            </a:r>
            <a:r>
              <a:rPr lang="ru-RU" sz="4000" b="1" dirty="0" err="1">
                <a:solidFill>
                  <a:srgbClr val="FF0000"/>
                </a:solidFill>
              </a:rPr>
              <a:t>Фішбоун</a:t>
            </a:r>
            <a:r>
              <a:rPr lang="ru-RU" sz="4000" b="1" dirty="0">
                <a:solidFill>
                  <a:srgbClr val="FF0000"/>
                </a:solidFill>
              </a:rPr>
              <a:t>»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5781" y="1044099"/>
            <a:ext cx="84425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Мета </a:t>
            </a:r>
            <a:r>
              <a:rPr lang="ru-RU" sz="1800" b="1" dirty="0" err="1"/>
              <a:t>завдання</a:t>
            </a:r>
            <a:r>
              <a:rPr lang="ru-RU" sz="1800" b="1" dirty="0"/>
              <a:t>: </a:t>
            </a:r>
            <a:r>
              <a:rPr lang="ru-RU" sz="1800" dirty="0"/>
              <a:t>за </a:t>
            </a:r>
            <a:r>
              <a:rPr lang="ru-RU" sz="1800" dirty="0" err="1"/>
              <a:t>допомогою</a:t>
            </a:r>
            <a:r>
              <a:rPr lang="ru-RU" sz="1800" dirty="0"/>
              <a:t> методики «</a:t>
            </a:r>
            <a:r>
              <a:rPr lang="ru-RU" sz="1800" dirty="0" err="1"/>
              <a:t>Фішбоун</a:t>
            </a:r>
            <a:r>
              <a:rPr lang="ru-RU" sz="1800" dirty="0"/>
              <a:t>» у </a:t>
            </a:r>
            <a:r>
              <a:rPr lang="ru-RU" sz="1800" dirty="0" err="1"/>
              <a:t>малих</a:t>
            </a:r>
            <a:r>
              <a:rPr lang="ru-RU" sz="1800" dirty="0"/>
              <a:t> </a:t>
            </a:r>
            <a:r>
              <a:rPr lang="ru-RU" sz="1800" dirty="0" err="1"/>
              <a:t>групах</a:t>
            </a:r>
            <a:r>
              <a:rPr lang="ru-RU" sz="1800" dirty="0"/>
              <a:t> </a:t>
            </a:r>
            <a:r>
              <a:rPr lang="ru-RU" sz="1800" dirty="0" err="1"/>
              <a:t>визначити</a:t>
            </a:r>
            <a:r>
              <a:rPr lang="ru-RU" sz="1800" dirty="0"/>
              <a:t> </a:t>
            </a:r>
            <a:r>
              <a:rPr lang="ru-RU" sz="1800" dirty="0" err="1"/>
              <a:t>особливі</a:t>
            </a:r>
            <a:r>
              <a:rPr lang="ru-RU" sz="1800" dirty="0"/>
              <a:t> потреби </a:t>
            </a:r>
            <a:r>
              <a:rPr lang="ru-RU" sz="1800" dirty="0" err="1"/>
              <a:t>дітей</a:t>
            </a:r>
            <a:r>
              <a:rPr lang="ru-RU" sz="1800" dirty="0"/>
              <a:t> з </a:t>
            </a:r>
            <a:r>
              <a:rPr lang="ru-RU" sz="1800" dirty="0" err="1"/>
              <a:t>різними</a:t>
            </a:r>
            <a:r>
              <a:rPr lang="ru-RU" sz="1800" dirty="0"/>
              <a:t> </a:t>
            </a:r>
            <a:r>
              <a:rPr lang="ru-RU" sz="1800" dirty="0" err="1"/>
              <a:t>особливими</a:t>
            </a:r>
            <a:r>
              <a:rPr lang="ru-RU" sz="1800" dirty="0"/>
              <a:t> потребами та шляхи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освітнього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, </a:t>
            </a:r>
            <a:r>
              <a:rPr lang="ru-RU" sz="1800" dirty="0" err="1"/>
              <a:t>використовуючи</a:t>
            </a:r>
            <a:r>
              <a:rPr lang="ru-RU" sz="1800" dirty="0"/>
              <a:t> </a:t>
            </a:r>
            <a:r>
              <a:rPr lang="ru-RU" sz="1800" dirty="0" err="1"/>
              <a:t>стратегії</a:t>
            </a:r>
            <a:r>
              <a:rPr lang="ru-RU" sz="1800" dirty="0"/>
              <a:t> </a:t>
            </a:r>
            <a:r>
              <a:rPr lang="ru-RU" sz="1800" dirty="0" err="1"/>
              <a:t>універсального</a:t>
            </a:r>
            <a:r>
              <a:rPr lang="ru-RU" sz="1800" dirty="0"/>
              <a:t> дизайну.</a:t>
            </a:r>
          </a:p>
          <a:p>
            <a:pPr algn="ctr"/>
            <a:r>
              <a:rPr lang="ru-RU" sz="1800" dirty="0" err="1"/>
              <a:t>Учасники</a:t>
            </a:r>
            <a:r>
              <a:rPr lang="ru-RU" sz="1800" dirty="0"/>
              <a:t> </a:t>
            </a:r>
            <a:r>
              <a:rPr lang="ru-RU" sz="1800" dirty="0" err="1"/>
              <a:t>отримують</a:t>
            </a:r>
            <a:r>
              <a:rPr lang="ru-RU" sz="1800" dirty="0"/>
              <a:t> </a:t>
            </a:r>
            <a:r>
              <a:rPr lang="ru-RU" sz="1800" dirty="0" err="1"/>
              <a:t>роздавальний</a:t>
            </a:r>
            <a:r>
              <a:rPr lang="ru-RU" sz="1800" dirty="0"/>
              <a:t> </a:t>
            </a:r>
            <a:r>
              <a:rPr lang="ru-RU" sz="1800" dirty="0" err="1"/>
              <a:t>матеріал</a:t>
            </a:r>
            <a:r>
              <a:rPr lang="ru-RU" sz="1800" dirty="0"/>
              <a:t>.</a:t>
            </a:r>
          </a:p>
          <a:p>
            <a:pPr algn="ctr"/>
            <a:r>
              <a:rPr lang="ru-RU" sz="1800" dirty="0" err="1"/>
              <a:t>Учасники</a:t>
            </a:r>
            <a:r>
              <a:rPr lang="ru-RU" sz="1800" dirty="0"/>
              <a:t> в парах </a:t>
            </a:r>
            <a:r>
              <a:rPr lang="ru-RU" sz="1800" dirty="0" err="1"/>
              <a:t>або</a:t>
            </a:r>
            <a:r>
              <a:rPr lang="ru-RU" sz="1800" dirty="0"/>
              <a:t> у </a:t>
            </a:r>
            <a:r>
              <a:rPr lang="ru-RU" sz="1800" dirty="0" err="1"/>
              <a:t>малих</a:t>
            </a:r>
            <a:r>
              <a:rPr lang="ru-RU" sz="1800" dirty="0"/>
              <a:t> </a:t>
            </a:r>
            <a:r>
              <a:rPr lang="ru-RU" sz="1800" dirty="0" err="1"/>
              <a:t>групах</a:t>
            </a:r>
            <a:r>
              <a:rPr lang="ru-RU" sz="1800" dirty="0"/>
              <a:t> </a:t>
            </a:r>
            <a:r>
              <a:rPr lang="ru-RU" sz="1800" dirty="0" err="1"/>
              <a:t>визначають</a:t>
            </a:r>
            <a:r>
              <a:rPr lang="ru-RU" sz="1800" dirty="0"/>
              <a:t> </a:t>
            </a:r>
            <a:r>
              <a:rPr lang="ru-RU" sz="1800" dirty="0" err="1"/>
              <a:t>особливі</a:t>
            </a:r>
            <a:r>
              <a:rPr lang="ru-RU" sz="1800" dirty="0"/>
              <a:t> потреби </a:t>
            </a:r>
            <a:r>
              <a:rPr lang="ru-RU" sz="1800" dirty="0" err="1"/>
              <a:t>дітей</a:t>
            </a:r>
            <a:r>
              <a:rPr lang="ru-RU" sz="1800" dirty="0"/>
              <a:t> та шляхи </a:t>
            </a:r>
            <a:r>
              <a:rPr lang="ru-RU" sz="1800" dirty="0" err="1"/>
              <a:t>організації</a:t>
            </a:r>
            <a:r>
              <a:rPr lang="ru-RU" sz="1800" dirty="0"/>
              <a:t> </a:t>
            </a:r>
            <a:r>
              <a:rPr lang="ru-RU" sz="1800" dirty="0" err="1"/>
              <a:t>освітнього</a:t>
            </a:r>
            <a:r>
              <a:rPr lang="ru-RU" sz="1800" dirty="0"/>
              <a:t> </a:t>
            </a:r>
            <a:r>
              <a:rPr lang="ru-RU" sz="1800" dirty="0" err="1"/>
              <a:t>середовища</a:t>
            </a:r>
            <a:r>
              <a:rPr lang="ru-RU" sz="1800" dirty="0"/>
              <a:t>, </a:t>
            </a:r>
            <a:r>
              <a:rPr lang="ru-RU" sz="1800" dirty="0" err="1"/>
              <a:t>використовуючи</a:t>
            </a:r>
            <a:r>
              <a:rPr lang="ru-RU" sz="1800" dirty="0"/>
              <a:t> </a:t>
            </a:r>
            <a:r>
              <a:rPr lang="ru-RU" sz="1800" dirty="0" err="1"/>
              <a:t>стратегії</a:t>
            </a:r>
            <a:r>
              <a:rPr lang="ru-RU" sz="1800" dirty="0"/>
              <a:t> </a:t>
            </a:r>
            <a:r>
              <a:rPr lang="ru-RU" sz="1800" dirty="0" err="1"/>
              <a:t>універсального</a:t>
            </a:r>
            <a:r>
              <a:rPr lang="ru-RU" sz="1800" dirty="0"/>
              <a:t> дизайну.</a:t>
            </a:r>
          </a:p>
          <a:p>
            <a:pPr algn="ctr"/>
            <a:r>
              <a:rPr lang="ru-RU" sz="1800" dirty="0" err="1"/>
              <a:t>Презентація</a:t>
            </a:r>
            <a:r>
              <a:rPr lang="ru-RU" sz="1800" dirty="0"/>
              <a:t> </a:t>
            </a:r>
            <a:r>
              <a:rPr lang="ru-RU" sz="1800" dirty="0" err="1"/>
              <a:t>групових</a:t>
            </a:r>
            <a:r>
              <a:rPr lang="ru-RU" sz="1800" dirty="0"/>
              <a:t> </a:t>
            </a:r>
            <a:r>
              <a:rPr lang="ru-RU" sz="1800" dirty="0" err="1"/>
              <a:t>робіт</a:t>
            </a:r>
            <a:r>
              <a:rPr lang="ru-RU" sz="1800" dirty="0"/>
              <a:t> «Галерея думок», </a:t>
            </a:r>
            <a:r>
              <a:rPr lang="ru-RU" sz="1800" dirty="0" err="1"/>
              <a:t>обговорення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27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:\МАМА\Курсы\Инклюзия\3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28600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E:\МАМА\Курсы\Инклюзия\iStock_000012654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72" y="3687745"/>
            <a:ext cx="6646986" cy="275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145512"/>
            <a:ext cx="5989655" cy="299113"/>
          </a:xfrm>
        </p:spPr>
        <p:txBody>
          <a:bodyPr anchor="b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altLang="ru-RU" sz="3600" b="1" dirty="0" smtClean="0">
                <a:solidFill>
                  <a:srgbClr val="FF0000"/>
                </a:solidFill>
                <a:latin typeface="Palatino Linotype" pitchFamily="18" charset="0"/>
              </a:rPr>
              <a:t>ОРГАНІЗАЦІЯ РОБОТИ</a:t>
            </a:r>
            <a:endParaRPr lang="ru-RU" altLang="ru-RU" sz="3600" b="1" i="1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8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МАМА\Курсы\Инклюзия\2-7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0" r="1108" b="14596"/>
          <a:stretch/>
        </p:blipFill>
        <p:spPr bwMode="auto">
          <a:xfrm>
            <a:off x="247021" y="301450"/>
            <a:ext cx="8474947" cy="4561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Інклюзія без ілюзій: приклади впровадження інклюзивної освіти на Полтавщині  / Україна і ЄС: з кордонами і бе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384" y="5055959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МАМА\Курсы\Инклюзия\2-8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 r="2805"/>
          <a:stretch/>
        </p:blipFill>
        <p:spPr bwMode="auto">
          <a:xfrm>
            <a:off x="228600" y="281354"/>
            <a:ext cx="8603901" cy="640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МАМА\Курсы\Инклюзия\2-10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 r="1070"/>
          <a:stretch/>
        </p:blipFill>
        <p:spPr bwMode="auto">
          <a:xfrm>
            <a:off x="228601" y="211015"/>
            <a:ext cx="8392886" cy="6167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33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МАМА\Курсы\Инклюзия\2-11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 r="3994" b="18397"/>
          <a:stretch/>
        </p:blipFill>
        <p:spPr bwMode="auto">
          <a:xfrm>
            <a:off x="520003" y="361740"/>
            <a:ext cx="7890468" cy="44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Інклюзія в осві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61" y="5078046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1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МАМА\Курсы\Инклюзия\2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275"/>
            <a:ext cx="8763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6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9" y="260648"/>
            <a:ext cx="468052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947738"/>
            <a:ext cx="7087228" cy="5218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1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9" y="260648"/>
            <a:ext cx="468052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Список літератури:</a:t>
            </a:r>
            <a:endParaRPr lang="ru-RU" sz="2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052514"/>
            <a:ext cx="6734751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4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60390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5400" b="1" dirty="0" smtClean="0">
                <a:solidFill>
                  <a:srgbClr val="9933FF"/>
                </a:solidFill>
                <a:latin typeface="Palatino Linotype" pitchFamily="18" charset="0"/>
              </a:rPr>
              <a:t>Інклюзивне навчання</a:t>
            </a:r>
            <a:endParaRPr lang="ru-RU" altLang="ru-RU" sz="5400" b="1" i="1" dirty="0" smtClean="0">
              <a:solidFill>
                <a:srgbClr val="9933FF"/>
              </a:solidFill>
              <a:latin typeface="Palatino Linotype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0109" y="2402393"/>
            <a:ext cx="7503781" cy="376771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006666"/>
              </a:buClr>
              <a:buFont typeface="Wingdings" pitchFamily="2" charset="2"/>
              <a:buNone/>
              <a:defRPr/>
            </a:pPr>
            <a:endParaRPr lang="ru-RU" altLang="ru-RU" sz="900" b="1" i="1" dirty="0" smtClean="0">
              <a:solidFill>
                <a:srgbClr val="0099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ru-RU" altLang="ru-RU" sz="1400" b="1" i="1" dirty="0" smtClean="0">
              <a:solidFill>
                <a:srgbClr val="009999"/>
              </a:solidFill>
              <a:latin typeface="Palatino Linotype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передбачає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створення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освітнього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середовища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, яке б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відповідало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вимогам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і потребам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кожної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особистості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,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незалежно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від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особливостей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психофізичного</a:t>
            </a:r>
            <a:r>
              <a:rPr lang="ru-RU" altLang="ru-RU" sz="3000" b="1" i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 </a:t>
            </a:r>
            <a:r>
              <a:rPr lang="ru-RU" altLang="ru-RU" sz="3000" b="1" i="1" dirty="0" err="1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розвитку</a:t>
            </a:r>
            <a:endParaRPr lang="ru-RU" altLang="ru-RU" sz="3000" b="1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228600" y="457200"/>
            <a:ext cx="8686800" cy="1828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75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1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05" y="1559036"/>
            <a:ext cx="6870569" cy="757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28600" lvl="0" indent="-22860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anose="020B0604020202020204" pitchFamily="34" charset="0"/>
              <a:buChar char="•"/>
            </a:pPr>
            <a:r>
              <a:rPr lang="uk-UA" altLang="ru-RU" sz="480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ea typeface="+mn-ea"/>
                <a:cs typeface="+mn-cs"/>
              </a:rPr>
              <a:t>Дякую за увагу!</a:t>
            </a:r>
            <a:endParaRPr lang="uk-UA" altLang="ru-RU" sz="4800" kern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2642165"/>
            <a:ext cx="594995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4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77" y="537685"/>
            <a:ext cx="8398701" cy="1143000"/>
          </a:xfrm>
        </p:spPr>
        <p:txBody>
          <a:bodyPr>
            <a:noAutofit/>
          </a:bodyPr>
          <a:lstStyle/>
          <a:p>
            <a:r>
              <a:rPr lang="ru-RU" altLang="ru-RU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Формування</a:t>
            </a:r>
            <a:r>
              <a:rPr lang="ru-RU" altLang="ru-RU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 </a:t>
            </a:r>
            <a:r>
              <a:rPr lang="ru-RU" altLang="ru-RU" sz="3600" b="1" kern="1200" dirty="0" err="1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інклюзивного</a:t>
            </a:r>
            <a:r>
              <a:rPr lang="ru-RU" altLang="ru-RU" sz="3600" b="1" kern="1200" dirty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ru-RU" altLang="ru-RU" sz="3600" b="1" kern="1200" dirty="0" err="1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середовища</a:t>
            </a:r>
            <a:r>
              <a:rPr lang="ru-RU" altLang="ru-RU" sz="3600" b="1" kern="1200" dirty="0" smtClean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</a:t>
            </a:r>
            <a:r>
              <a:rPr lang="ru-RU" altLang="ru-RU" sz="36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36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uk-UA" sz="3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quarter" idx="2"/>
          </p:nvPr>
        </p:nvSpPr>
        <p:spPr>
          <a:xfrm>
            <a:off x="4583906" y="1440493"/>
            <a:ext cx="4041775" cy="676406"/>
          </a:xfrm>
        </p:spPr>
        <p:txBody>
          <a:bodyPr>
            <a:normAutofit fontScale="62500" lnSpcReduction="20000"/>
          </a:bodyPr>
          <a:lstStyle/>
          <a:p>
            <a:pPr marL="0" lvl="0" indent="0" algn="ctr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SzTx/>
              <a:defRPr/>
            </a:pPr>
            <a:endParaRPr lang="uk-UA" altLang="ru-RU" kern="1200" dirty="0" smtClean="0">
              <a:solidFill>
                <a:srgbClr val="4472C4">
                  <a:lumMod val="75000"/>
                </a:srgbClr>
              </a:solidFill>
              <a:ea typeface="+mn-ea"/>
              <a:cs typeface="+mn-cs"/>
            </a:endParaRPr>
          </a:p>
          <a:p>
            <a:r>
              <a:rPr lang="uk-UA" sz="3800" dirty="0"/>
              <a:t>д</a:t>
            </a:r>
            <a:r>
              <a:rPr lang="uk-UA" sz="3800" dirty="0" smtClean="0"/>
              <a:t>о прийняття </a:t>
            </a:r>
            <a:endParaRPr lang="uk-UA" sz="3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23685" y="1598789"/>
            <a:ext cx="4028011" cy="63882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SzTx/>
              <a:defRPr/>
            </a:pPr>
            <a:r>
              <a:rPr lang="uk-UA" altLang="ru-RU" kern="1200" dirty="0" smtClean="0">
                <a:solidFill>
                  <a:schemeClr val="tx1"/>
                </a:solidFill>
                <a:ea typeface="+mn-ea"/>
                <a:cs typeface="+mn-cs"/>
              </a:rPr>
              <a:t>   від супротиву        </a:t>
            </a:r>
            <a:endParaRPr lang="uk-UA" altLang="ru-RU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57200" y="2517731"/>
            <a:ext cx="3629515" cy="3608431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9" y="2617939"/>
            <a:ext cx="3827038" cy="217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26" y="2470164"/>
            <a:ext cx="3623297" cy="362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9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ru-RU" sz="3200" b="1" dirty="0" smtClean="0">
                <a:solidFill>
                  <a:schemeClr val="tx1"/>
                </a:solidFill>
                <a:latin typeface="Palatino Linotype" pitchFamily="18" charset="0"/>
              </a:rPr>
              <a:t>ПЕРЕВАГА ІНКЛЮЗИВНОЇ ОСВІТИ ДЛЯ ДІТЕЙ З ООП</a:t>
            </a:r>
            <a:endParaRPr lang="ru-RU" altLang="ru-RU" sz="3200" b="1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9459" name="Picture 2" descr="E:\МАМА\Курсы\Инклюзия\2012-04-17_0906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5" y="1524921"/>
            <a:ext cx="6923314" cy="5161578"/>
          </a:xfrm>
          <a:noFill/>
        </p:spPr>
      </p:pic>
    </p:spTree>
    <p:extLst>
      <p:ext uri="{BB962C8B-B14F-4D97-AF65-F5344CB8AC3E}">
        <p14:creationId xmlns:p14="http://schemas.microsoft.com/office/powerpoint/2010/main" val="3477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099" y="1089765"/>
            <a:ext cx="82797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200" b="1" dirty="0" err="1">
                <a:solidFill>
                  <a:srgbClr val="FF0000"/>
                </a:solidFill>
              </a:rPr>
              <a:t>К</a:t>
            </a:r>
            <a:r>
              <a:rPr lang="ru-RU" sz="3200" b="1" dirty="0" err="1" smtClean="0">
                <a:solidFill>
                  <a:srgbClr val="FF0000"/>
                </a:solidFill>
              </a:rPr>
              <a:t>омплексний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підхід</a:t>
            </a:r>
            <a:r>
              <a:rPr lang="ru-RU" sz="3200" b="1" dirty="0">
                <a:solidFill>
                  <a:srgbClr val="FF0000"/>
                </a:solidFill>
              </a:rPr>
              <a:t> до </a:t>
            </a:r>
            <a:r>
              <a:rPr lang="ru-RU" sz="3200" b="1" dirty="0" err="1">
                <a:solidFill>
                  <a:srgbClr val="FF0000"/>
                </a:solidFill>
              </a:rPr>
              <a:t>організації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корекційно-педагогічного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процесу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400" b="1" dirty="0"/>
          </a:p>
          <a:p>
            <a:r>
              <a:rPr lang="ru-RU" sz="2400" b="1" dirty="0" smtClean="0"/>
              <a:t>у </a:t>
            </a:r>
            <a:r>
              <a:rPr lang="ru-RU" sz="2400" b="1" dirty="0" err="1"/>
              <a:t>роботі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сім’ями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</a:t>
            </a:r>
            <a:r>
              <a:rPr lang="ru-RU" sz="2400" b="1" dirty="0" err="1"/>
              <a:t>брати</a:t>
            </a:r>
            <a:r>
              <a:rPr lang="ru-RU" sz="2400" b="1" dirty="0"/>
              <a:t> участь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спеціалісти</a:t>
            </a:r>
            <a:r>
              <a:rPr lang="ru-RU" sz="2400" b="1" dirty="0"/>
              <a:t> </a:t>
            </a:r>
            <a:r>
              <a:rPr lang="ru-RU" sz="2400" b="1" dirty="0" err="1"/>
              <a:t>навчального</a:t>
            </a:r>
            <a:r>
              <a:rPr lang="ru-RU" sz="2400" b="1" dirty="0"/>
              <a:t> закладу: 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err="1" smtClean="0"/>
              <a:t>вчитель</a:t>
            </a:r>
            <a:r>
              <a:rPr lang="ru-RU" sz="2400" b="1" dirty="0" smtClean="0"/>
              <a:t>-дефектолог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err="1" smtClean="0"/>
              <a:t>вчитель</a:t>
            </a:r>
            <a:r>
              <a:rPr lang="ru-RU" sz="2400" b="1" dirty="0" smtClean="0"/>
              <a:t>-логопед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err="1" smtClean="0"/>
              <a:t>практичний</a:t>
            </a:r>
            <a:r>
              <a:rPr lang="ru-RU" sz="2400" b="1" dirty="0" smtClean="0"/>
              <a:t> </a:t>
            </a:r>
            <a:r>
              <a:rPr lang="ru-RU" sz="2400" b="1" dirty="0"/>
              <a:t>психолог, 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err="1" smtClean="0"/>
              <a:t>соціальний</a:t>
            </a:r>
            <a:r>
              <a:rPr lang="ru-RU" sz="2400" b="1" dirty="0" smtClean="0"/>
              <a:t> педагог.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815" y="3379669"/>
            <a:ext cx="3206663" cy="31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70308667"/>
              </p:ext>
            </p:extLst>
          </p:nvPr>
        </p:nvGraphicFramePr>
        <p:xfrm>
          <a:off x="228600" y="3048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2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8" y="324280"/>
            <a:ext cx="9006214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cap="none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Принципи</a:t>
            </a:r>
            <a:r>
              <a:rPr lang="ru-RU" b="1" cap="none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організації</a:t>
            </a:r>
            <a:r>
              <a:rPr lang="ru-RU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інклюзивного</a:t>
            </a:r>
            <a:r>
              <a:rPr lang="ru-RU" b="1" cap="none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cap="none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середовища</a:t>
            </a:r>
            <a:endParaRPr lang="ru-RU" b="1" cap="none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00627" y="1768511"/>
            <a:ext cx="6522204" cy="477296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1"/>
            <a:r>
              <a:rPr lang="ru-RU" sz="1600" dirty="0" smtClean="0">
                <a:latin typeface="Arial Black" panose="020B0A04020102020204" pitchFamily="34" charset="0"/>
              </a:rPr>
              <a:t>принцип </a:t>
            </a:r>
            <a:r>
              <a:rPr lang="ru-RU" sz="1600" dirty="0" err="1">
                <a:latin typeface="Arial Black" panose="020B0A04020102020204" pitchFamily="34" charset="0"/>
              </a:rPr>
              <a:t>рівності</a:t>
            </a:r>
            <a:r>
              <a:rPr lang="ru-RU" sz="1600" dirty="0">
                <a:latin typeface="Arial Black" panose="020B0A04020102020204" pitchFamily="34" charset="0"/>
              </a:rPr>
              <a:t> та </a:t>
            </a:r>
            <a:r>
              <a:rPr lang="ru-RU" sz="1600" dirty="0" err="1">
                <a:latin typeface="Arial Black" panose="020B0A04020102020204" pitchFamily="34" charset="0"/>
              </a:rPr>
              <a:t>доступності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середовища</a:t>
            </a:r>
            <a:r>
              <a:rPr lang="ru-RU" sz="1600" dirty="0">
                <a:latin typeface="Arial Black" panose="020B0A04020102020204" pitchFamily="34" charset="0"/>
              </a:rPr>
              <a:t> для кожного</a:t>
            </a:r>
          </a:p>
          <a:p>
            <a:pPr lvl="1"/>
            <a:r>
              <a:rPr lang="ru-RU" sz="1600" dirty="0" err="1">
                <a:latin typeface="Arial Black" panose="020B0A04020102020204" pitchFamily="34" charset="0"/>
              </a:rPr>
              <a:t>гнучкість</a:t>
            </a:r>
            <a:r>
              <a:rPr lang="ru-RU" sz="1600" dirty="0">
                <a:latin typeface="Arial Black" panose="020B0A04020102020204" pitchFamily="34" charset="0"/>
              </a:rPr>
              <a:t> у </a:t>
            </a:r>
            <a:r>
              <a:rPr lang="ru-RU" sz="1600" dirty="0" err="1">
                <a:latin typeface="Arial Black" panose="020B0A04020102020204" pitchFamily="34" charset="0"/>
              </a:rPr>
              <a:t>використанні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середовища</a:t>
            </a:r>
            <a:endParaRPr lang="ru-RU" sz="1600" dirty="0">
              <a:latin typeface="Arial Black" panose="020B0A04020102020204" pitchFamily="34" charset="0"/>
            </a:endParaRPr>
          </a:p>
          <a:p>
            <a:pPr lvl="1"/>
            <a:r>
              <a:rPr lang="ru-RU" sz="1600" dirty="0">
                <a:latin typeface="Arial Black" panose="020B0A04020102020204" pitchFamily="34" charset="0"/>
              </a:rPr>
              <a:t>простота та </a:t>
            </a:r>
            <a:r>
              <a:rPr lang="ru-RU" sz="1600" dirty="0" err="1">
                <a:latin typeface="Arial Black" panose="020B0A04020102020204" pitchFamily="34" charset="0"/>
              </a:rPr>
              <a:t>інтуїтивність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використання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незалежно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від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досвіду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</a:rPr>
              <a:t>рівня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освіти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користувачів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</a:rPr>
              <a:t>мовленнєвого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рівня</a:t>
            </a:r>
            <a:r>
              <a:rPr lang="ru-RU" sz="1600" dirty="0">
                <a:latin typeface="Arial Black" panose="020B0A04020102020204" pitchFamily="34" charset="0"/>
              </a:rPr>
              <a:t> та </a:t>
            </a:r>
            <a:r>
              <a:rPr lang="ru-RU" sz="1600" dirty="0" err="1">
                <a:latin typeface="Arial Black" panose="020B0A04020102020204" pitchFamily="34" charset="0"/>
              </a:rPr>
              <a:t>віку</a:t>
            </a:r>
            <a:endParaRPr lang="ru-RU" sz="1600" dirty="0">
              <a:latin typeface="Arial Black" panose="020B0A04020102020204" pitchFamily="34" charset="0"/>
            </a:endParaRPr>
          </a:p>
          <a:p>
            <a:pPr lvl="1"/>
            <a:r>
              <a:rPr lang="ru-RU" sz="1600" dirty="0" err="1">
                <a:latin typeface="Arial Black" panose="020B0A04020102020204" pitchFamily="34" charset="0"/>
              </a:rPr>
              <a:t>сприйняття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інформації</a:t>
            </a:r>
            <a:r>
              <a:rPr lang="ru-RU" sz="1600" dirty="0">
                <a:latin typeface="Arial Black" panose="020B0A04020102020204" pitchFamily="34" charset="0"/>
              </a:rPr>
              <a:t>, </a:t>
            </a:r>
            <a:r>
              <a:rPr lang="ru-RU" sz="1600" dirty="0" err="1">
                <a:latin typeface="Arial Black" panose="020B0A04020102020204" pitchFamily="34" charset="0"/>
              </a:rPr>
              <a:t>незважаючи</a:t>
            </a:r>
            <a:r>
              <a:rPr lang="ru-RU" sz="1600" dirty="0">
                <a:latin typeface="Arial Black" panose="020B0A04020102020204" pitchFamily="34" charset="0"/>
              </a:rPr>
              <a:t> на </a:t>
            </a:r>
            <a:r>
              <a:rPr lang="ru-RU" sz="1600" dirty="0" err="1">
                <a:latin typeface="Arial Black" panose="020B0A04020102020204" pitchFamily="34" charset="0"/>
              </a:rPr>
              <a:t>сенсорні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можливості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користувачів</a:t>
            </a:r>
            <a:endParaRPr lang="ru-RU" sz="1600" dirty="0">
              <a:latin typeface="Arial Black" panose="020B0A04020102020204" pitchFamily="34" charset="0"/>
            </a:endParaRPr>
          </a:p>
          <a:p>
            <a:pPr lvl="1"/>
            <a:r>
              <a:rPr lang="ru-RU" sz="1600" dirty="0" err="1">
                <a:latin typeface="Arial Black" panose="020B0A04020102020204" pitchFamily="34" charset="0"/>
              </a:rPr>
              <a:t>терпимість</a:t>
            </a:r>
            <a:r>
              <a:rPr lang="ru-RU" sz="1600" dirty="0">
                <a:latin typeface="Arial Black" panose="020B0A04020102020204" pitchFamily="34" charset="0"/>
              </a:rPr>
              <a:t> до </a:t>
            </a:r>
            <a:r>
              <a:rPr lang="ru-RU" sz="1600" dirty="0" err="1">
                <a:latin typeface="Arial Black" panose="020B0A04020102020204" pitchFamily="34" charset="0"/>
              </a:rPr>
              <a:t>помилок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користувачів</a:t>
            </a:r>
            <a:r>
              <a:rPr lang="ru-RU" sz="1600" dirty="0">
                <a:latin typeface="Arial Black" panose="020B0A04020102020204" pitchFamily="34" charset="0"/>
              </a:rPr>
              <a:t> – дизайн </a:t>
            </a:r>
            <a:r>
              <a:rPr lang="ru-RU" sz="1600" dirty="0" err="1">
                <a:latin typeface="Arial Black" panose="020B0A04020102020204" pitchFamily="34" charset="0"/>
              </a:rPr>
              <a:t>зменшує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можливі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наслідки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несподіваних</a:t>
            </a:r>
            <a:r>
              <a:rPr lang="ru-RU" sz="1600" dirty="0">
                <a:latin typeface="Arial Black" panose="020B0A04020102020204" pitchFamily="34" charset="0"/>
              </a:rPr>
              <a:t> і </a:t>
            </a:r>
            <a:r>
              <a:rPr lang="ru-RU" sz="1600" dirty="0" err="1">
                <a:latin typeface="Arial Black" panose="020B0A04020102020204" pitchFamily="34" charset="0"/>
              </a:rPr>
              <a:t>ненавмисних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дій</a:t>
            </a:r>
            <a:endParaRPr lang="ru-RU" sz="1600" dirty="0">
              <a:latin typeface="Arial Black" panose="020B0A04020102020204" pitchFamily="34" charset="0"/>
            </a:endParaRPr>
          </a:p>
          <a:p>
            <a:pPr lvl="1"/>
            <a:r>
              <a:rPr lang="ru-RU" sz="1600" dirty="0">
                <a:latin typeface="Arial Black" panose="020B0A04020102020204" pitchFamily="34" charset="0"/>
              </a:rPr>
              <a:t>не </a:t>
            </a:r>
            <a:r>
              <a:rPr lang="ru-RU" sz="1600" dirty="0" err="1">
                <a:latin typeface="Arial Black" panose="020B0A04020102020204" pitchFamily="34" charset="0"/>
              </a:rPr>
              <a:t>призводить</a:t>
            </a:r>
            <a:r>
              <a:rPr lang="ru-RU" sz="1600" dirty="0">
                <a:latin typeface="Arial Black" panose="020B0A04020102020204" pitchFamily="34" charset="0"/>
              </a:rPr>
              <a:t> до </a:t>
            </a:r>
            <a:r>
              <a:rPr lang="ru-RU" sz="1600" dirty="0" err="1">
                <a:latin typeface="Arial Black" panose="020B0A04020102020204" pitchFamily="34" charset="0"/>
              </a:rPr>
              <a:t>втоми</a:t>
            </a:r>
            <a:r>
              <a:rPr lang="ru-RU" sz="1600" dirty="0">
                <a:latin typeface="Arial Black" panose="020B0A04020102020204" pitchFamily="34" charset="0"/>
              </a:rPr>
              <a:t> – дизайн </a:t>
            </a:r>
            <a:r>
              <a:rPr lang="ru-RU" sz="1600" dirty="0" err="1">
                <a:latin typeface="Arial Black" panose="020B0A04020102020204" pitchFamily="34" charset="0"/>
              </a:rPr>
              <a:t>розраховано</a:t>
            </a:r>
            <a:r>
              <a:rPr lang="ru-RU" sz="1600" dirty="0">
                <a:latin typeface="Arial Black" panose="020B0A04020102020204" pitchFamily="34" charset="0"/>
              </a:rPr>
              <a:t> на </a:t>
            </a:r>
            <a:r>
              <a:rPr lang="ru-RU" sz="1600" dirty="0" err="1">
                <a:latin typeface="Arial Black" panose="020B0A04020102020204" pitchFamily="34" charset="0"/>
              </a:rPr>
              <a:t>незначні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фізичні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ресурси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користувачів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</a:p>
          <a:p>
            <a:pPr lvl="1"/>
            <a:r>
              <a:rPr lang="ru-RU" sz="1600" dirty="0" err="1">
                <a:latin typeface="Arial Black" panose="020B0A04020102020204" pitchFamily="34" charset="0"/>
              </a:rPr>
              <a:t>наявність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необхідного</a:t>
            </a:r>
            <a:r>
              <a:rPr lang="ru-RU" sz="1600" dirty="0">
                <a:latin typeface="Arial Black" panose="020B0A04020102020204" pitchFamily="34" charset="0"/>
              </a:rPr>
              <a:t> простору при </a:t>
            </a:r>
            <a:r>
              <a:rPr lang="ru-RU" sz="1600" dirty="0" err="1">
                <a:latin typeface="Arial Black" panose="020B0A04020102020204" pitchFamily="34" charset="0"/>
              </a:rPr>
              <a:t>різних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підходах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донавчання</a:t>
            </a:r>
            <a:r>
              <a:rPr lang="ru-RU" sz="1600" dirty="0">
                <a:latin typeface="Arial Black" panose="020B0A04020102020204" pitchFamily="34" charset="0"/>
              </a:rPr>
              <a:t>,  </a:t>
            </a:r>
            <a:r>
              <a:rPr lang="ru-RU" sz="1600" dirty="0" err="1">
                <a:latin typeface="Arial Black" panose="020B0A04020102020204" pitchFamily="34" charset="0"/>
              </a:rPr>
              <a:t>незважаючи</a:t>
            </a:r>
            <a:r>
              <a:rPr lang="ru-RU" sz="1600" dirty="0">
                <a:latin typeface="Arial Black" panose="020B0A04020102020204" pitchFamily="34" charset="0"/>
              </a:rPr>
              <a:t> на </a:t>
            </a:r>
            <a:r>
              <a:rPr lang="ru-RU" sz="1600" dirty="0" err="1">
                <a:latin typeface="Arial Black" panose="020B0A04020102020204" pitchFamily="34" charset="0"/>
              </a:rPr>
              <a:t>фізичні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особливості</a:t>
            </a:r>
            <a:r>
              <a:rPr lang="ru-RU" sz="1600" dirty="0">
                <a:latin typeface="Arial Black" panose="020B0A04020102020204" pitchFamily="34" charset="0"/>
              </a:rPr>
              <a:t>  та </a:t>
            </a:r>
            <a:r>
              <a:rPr lang="ru-RU" sz="1600" dirty="0" err="1">
                <a:latin typeface="Arial Black" panose="020B0A04020102020204" pitchFamily="34" charset="0"/>
              </a:rPr>
              <a:t>мобільність</a:t>
            </a:r>
            <a:r>
              <a:rPr lang="ru-RU" sz="1600" dirty="0">
                <a:latin typeface="Arial Black" panose="020B0A04020102020204" pitchFamily="34" charset="0"/>
              </a:rPr>
              <a:t> </a:t>
            </a:r>
            <a:r>
              <a:rPr lang="ru-RU" sz="1600" dirty="0" err="1">
                <a:latin typeface="Arial Black" panose="020B0A04020102020204" pitchFamily="34" charset="0"/>
              </a:rPr>
              <a:t>користувача</a:t>
            </a:r>
            <a:r>
              <a:rPr lang="ru-RU" sz="1600" dirty="0">
                <a:latin typeface="Arial Black" panose="020B0A04020102020204" pitchFamily="34" charset="0"/>
              </a:rPr>
              <a:t>.</a:t>
            </a:r>
          </a:p>
          <a:p>
            <a:r>
              <a:rPr lang="ru-RU" sz="1600" dirty="0">
                <a:latin typeface="Arial Black" panose="020B0A04020102020204" pitchFamily="34" charset="0"/>
              </a:rPr>
              <a:t/>
            </a:r>
            <a:br>
              <a:rPr lang="ru-RU" sz="1600" dirty="0">
                <a:latin typeface="Arial Black" panose="020B0A04020102020204" pitchFamily="34" charset="0"/>
              </a:rPr>
            </a:br>
            <a:endParaRPr lang="ru-RU" sz="1600" dirty="0">
              <a:latin typeface="Arial Black" panose="020B0A04020102020204" pitchFamily="34" charset="0"/>
            </a:endParaRPr>
          </a:p>
        </p:txBody>
      </p:sp>
      <p:pic>
        <p:nvPicPr>
          <p:cNvPr id="3" name="Picture 2" descr="Инклюзивное образование: управление, технологии, практи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64" y="2297723"/>
            <a:ext cx="1800225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63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Інклюзія вас не стосується? Чому це не так | Українська правда _Ж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Міфи і правда про інклюзію – INVAK.INFO – информационное агентство – портал  людей с инвалидность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Складові цілісного педагогічного проце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5" y="1467059"/>
            <a:ext cx="7666159" cy="42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35464" y="322787"/>
            <a:ext cx="72046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>
                <a:latin typeface="+mj-lt"/>
              </a:rPr>
              <a:t>Цілісність педагогічного процесу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755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307</TotalTime>
  <Words>1053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Эркер</vt:lpstr>
      <vt:lpstr>Структура та організація інклюзивного педагогічного процесу </vt:lpstr>
      <vt:lpstr>Індивідуальний і традиційний підходи в освіті</vt:lpstr>
      <vt:lpstr>Інклюзивне навчання</vt:lpstr>
      <vt:lpstr>Формування  інклюзивного середовища. </vt:lpstr>
      <vt:lpstr>ПЕРЕВАГА ІНКЛЮЗИВНОЇ ОСВІТИ ДЛЯ ДІТЕЙ З ООП</vt:lpstr>
      <vt:lpstr>Презентация PowerPoint</vt:lpstr>
      <vt:lpstr>Презентация PowerPoint</vt:lpstr>
      <vt:lpstr>Принципи організації інклюзивного середовища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ОРГАНІЗАЦІЯ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suvor</cp:lastModifiedBy>
  <cp:revision>49</cp:revision>
  <dcterms:created xsi:type="dcterms:W3CDTF">2016-10-12T12:51:42Z</dcterms:created>
  <dcterms:modified xsi:type="dcterms:W3CDTF">2023-11-13T20:14:59Z</dcterms:modified>
</cp:coreProperties>
</file>