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6" r:id="rId1"/>
  </p:sldMasterIdLst>
  <p:notesMasterIdLst>
    <p:notesMasterId r:id="rId24"/>
  </p:notesMasterIdLst>
  <p:sldIdLst>
    <p:sldId id="364" r:id="rId2"/>
    <p:sldId id="302" r:id="rId3"/>
    <p:sldId id="374" r:id="rId4"/>
    <p:sldId id="355" r:id="rId5"/>
    <p:sldId id="375" r:id="rId6"/>
    <p:sldId id="376" r:id="rId7"/>
    <p:sldId id="357" r:id="rId8"/>
    <p:sldId id="358" r:id="rId9"/>
    <p:sldId id="359" r:id="rId10"/>
    <p:sldId id="360" r:id="rId11"/>
    <p:sldId id="361" r:id="rId12"/>
    <p:sldId id="365" r:id="rId13"/>
    <p:sldId id="332" r:id="rId14"/>
    <p:sldId id="363" r:id="rId15"/>
    <p:sldId id="362" r:id="rId16"/>
    <p:sldId id="366" r:id="rId17"/>
    <p:sldId id="368" r:id="rId18"/>
    <p:sldId id="369" r:id="rId19"/>
    <p:sldId id="370" r:id="rId20"/>
    <p:sldId id="371" r:id="rId21"/>
    <p:sldId id="372" r:id="rId22"/>
    <p:sldId id="373" r:id="rId23"/>
  </p:sldIdLst>
  <p:sldSz cx="9144000" cy="6858000" type="screen4x3"/>
  <p:notesSz cx="6888163" cy="10020300"/>
  <p:defaultTextStyle>
    <a:defPPr>
      <a:defRPr lang="ru-RU"/>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0667" autoAdjust="0"/>
  </p:normalViewPr>
  <p:slideViewPr>
    <p:cSldViewPr>
      <p:cViewPr varScale="1">
        <p:scale>
          <a:sx n="96" d="100"/>
          <a:sy n="96" d="100"/>
        </p:scale>
        <p:origin x="1460" y="52"/>
      </p:cViewPr>
      <p:guideLst>
        <p:guide orient="horz" pos="2160"/>
        <p:guide pos="2880"/>
      </p:guideLst>
    </p:cSldViewPr>
  </p:slideViewPr>
  <p:outlineViewPr>
    <p:cViewPr>
      <p:scale>
        <a:sx n="33" d="100"/>
        <a:sy n="33" d="100"/>
      </p:scale>
      <p:origin x="60" y="734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35843" name="Rectangle 3"/>
          <p:cNvSpPr>
            <a:spLocks noGrp="1" noChangeArrowheads="1"/>
          </p:cNvSpPr>
          <p:nvPr>
            <p:ph type="dt" idx="1"/>
          </p:nvPr>
        </p:nvSpPr>
        <p:spPr bwMode="auto">
          <a:xfrm>
            <a:off x="3902075" y="0"/>
            <a:ext cx="2984500" cy="501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16388"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688975" y="4759325"/>
            <a:ext cx="5510213" cy="4510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35846" name="Rectangle 6"/>
          <p:cNvSpPr>
            <a:spLocks noGrp="1" noChangeArrowheads="1"/>
          </p:cNvSpPr>
          <p:nvPr>
            <p:ph type="ftr" sz="quarter" idx="4"/>
          </p:nvPr>
        </p:nvSpPr>
        <p:spPr bwMode="auto">
          <a:xfrm>
            <a:off x="0" y="9517063"/>
            <a:ext cx="2984500" cy="5016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35847" name="Rectangle 7"/>
          <p:cNvSpPr>
            <a:spLocks noGrp="1" noChangeArrowheads="1"/>
          </p:cNvSpPr>
          <p:nvPr>
            <p:ph type="sldNum" sz="quarter" idx="5"/>
          </p:nvPr>
        </p:nvSpPr>
        <p:spPr bwMode="auto">
          <a:xfrm>
            <a:off x="3902075" y="9517063"/>
            <a:ext cx="2984500" cy="5016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2ECE1FD-41F0-4101-819B-495A2D6A4993}"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endParaRPr lang="uk-UA"/>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uk-UA"/>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ECD791C-3083-4740-BE46-450B924326B8}" type="slidenum">
              <a:rPr lang="ru-RU" smtClean="0"/>
              <a:pPr>
                <a:defRPr/>
              </a:pPr>
              <a:t>‹#›</a:t>
            </a:fld>
            <a:endParaRPr lang="ru-RU"/>
          </a:p>
        </p:txBody>
      </p:sp>
    </p:spTree>
    <p:extLst>
      <p:ext uri="{BB962C8B-B14F-4D97-AF65-F5344CB8AC3E}">
        <p14:creationId xmlns:p14="http://schemas.microsoft.com/office/powerpoint/2010/main" val="587546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ECD791C-3083-4740-BE46-450B924326B8}" type="slidenum">
              <a:rPr lang="ru-RU" smtClean="0"/>
              <a:pPr>
                <a:defRPr/>
              </a:pPr>
              <a:t>‹#›</a:t>
            </a:fld>
            <a:endParaRPr lang="ru-RU"/>
          </a:p>
        </p:txBody>
      </p:sp>
    </p:spTree>
    <p:extLst>
      <p:ext uri="{BB962C8B-B14F-4D97-AF65-F5344CB8AC3E}">
        <p14:creationId xmlns:p14="http://schemas.microsoft.com/office/powerpoint/2010/main" val="164566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ECD791C-3083-4740-BE46-450B924326B8}" type="slidenum">
              <a:rPr lang="ru-RU" smtClean="0"/>
              <a:pPr>
                <a:defRPr/>
              </a:pPr>
              <a:t>‹#›</a:t>
            </a:fld>
            <a:endParaRPr lang="ru-RU"/>
          </a:p>
        </p:txBody>
      </p:sp>
    </p:spTree>
    <p:extLst>
      <p:ext uri="{BB962C8B-B14F-4D97-AF65-F5344CB8AC3E}">
        <p14:creationId xmlns:p14="http://schemas.microsoft.com/office/powerpoint/2010/main" val="2860510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ECD791C-3083-4740-BE46-450B924326B8}" type="slidenum">
              <a:rPr lang="ru-RU" smtClean="0"/>
              <a:pPr>
                <a:defRPr/>
              </a:pPr>
              <a:t>‹#›</a:t>
            </a:fld>
            <a:endParaRPr lang="ru-RU"/>
          </a:p>
        </p:txBody>
      </p:sp>
    </p:spTree>
    <p:extLst>
      <p:ext uri="{BB962C8B-B14F-4D97-AF65-F5344CB8AC3E}">
        <p14:creationId xmlns:p14="http://schemas.microsoft.com/office/powerpoint/2010/main" val="136841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endParaRPr lang="uk-UA"/>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ECD791C-3083-4740-BE46-450B924326B8}" type="slidenum">
              <a:rPr lang="ru-RU" smtClean="0"/>
              <a:pPr>
                <a:defRPr/>
              </a:pPr>
              <a:t>‹#›</a:t>
            </a:fld>
            <a:endParaRPr lang="ru-RU"/>
          </a:p>
        </p:txBody>
      </p:sp>
    </p:spTree>
    <p:extLst>
      <p:ext uri="{BB962C8B-B14F-4D97-AF65-F5344CB8AC3E}">
        <p14:creationId xmlns:p14="http://schemas.microsoft.com/office/powerpoint/2010/main" val="3463145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2ECD791C-3083-4740-BE46-450B924326B8}" type="slidenum">
              <a:rPr lang="ru-RU" smtClean="0"/>
              <a:pPr>
                <a:defRPr/>
              </a:pPr>
              <a:t>‹#›</a:t>
            </a:fld>
            <a:endParaRPr lang="ru-RU"/>
          </a:p>
        </p:txBody>
      </p:sp>
    </p:spTree>
    <p:extLst>
      <p:ext uri="{BB962C8B-B14F-4D97-AF65-F5344CB8AC3E}">
        <p14:creationId xmlns:p14="http://schemas.microsoft.com/office/powerpoint/2010/main" val="2229570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endParaRPr lang="uk-UA"/>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2ECD791C-3083-4740-BE46-450B924326B8}" type="slidenum">
              <a:rPr lang="ru-RU" smtClean="0"/>
              <a:pPr>
                <a:defRPr/>
              </a:pPr>
              <a:t>‹#›</a:t>
            </a:fld>
            <a:endParaRPr lang="ru-RU"/>
          </a:p>
        </p:txBody>
      </p:sp>
    </p:spTree>
    <p:extLst>
      <p:ext uri="{BB962C8B-B14F-4D97-AF65-F5344CB8AC3E}">
        <p14:creationId xmlns:p14="http://schemas.microsoft.com/office/powerpoint/2010/main" val="1700140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2ECD791C-3083-4740-BE46-450B924326B8}" type="slidenum">
              <a:rPr lang="ru-RU" smtClean="0"/>
              <a:pPr>
                <a:defRPr/>
              </a:pPr>
              <a:t>‹#›</a:t>
            </a:fld>
            <a:endParaRPr lang="ru-RU"/>
          </a:p>
        </p:txBody>
      </p:sp>
    </p:spTree>
    <p:extLst>
      <p:ext uri="{BB962C8B-B14F-4D97-AF65-F5344CB8AC3E}">
        <p14:creationId xmlns:p14="http://schemas.microsoft.com/office/powerpoint/2010/main" val="2669427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2ECD791C-3083-4740-BE46-450B924326B8}" type="slidenum">
              <a:rPr lang="ru-RU" smtClean="0"/>
              <a:pPr>
                <a:defRPr/>
              </a:pPr>
              <a:t>‹#›</a:t>
            </a:fld>
            <a:endParaRPr lang="ru-RU"/>
          </a:p>
        </p:txBody>
      </p:sp>
    </p:spTree>
    <p:extLst>
      <p:ext uri="{BB962C8B-B14F-4D97-AF65-F5344CB8AC3E}">
        <p14:creationId xmlns:p14="http://schemas.microsoft.com/office/powerpoint/2010/main" val="2302932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endParaRPr lang="uk-UA"/>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2ECD791C-3083-4740-BE46-450B924326B8}" type="slidenum">
              <a:rPr lang="ru-RU" smtClean="0"/>
              <a:pPr>
                <a:defRPr/>
              </a:pPr>
              <a:t>‹#›</a:t>
            </a:fld>
            <a:endParaRPr lang="ru-RU"/>
          </a:p>
        </p:txBody>
      </p:sp>
    </p:spTree>
    <p:extLst>
      <p:ext uri="{BB962C8B-B14F-4D97-AF65-F5344CB8AC3E}">
        <p14:creationId xmlns:p14="http://schemas.microsoft.com/office/powerpoint/2010/main" val="1947211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endParaRPr lang="uk-UA"/>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uk-UA"/>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2ECD791C-3083-4740-BE46-450B924326B8}" type="slidenum">
              <a:rPr lang="ru-RU" smtClean="0"/>
              <a:pPr>
                <a:defRPr/>
              </a:pPr>
              <a:t>‹#›</a:t>
            </a:fld>
            <a:endParaRPr lang="ru-RU"/>
          </a:p>
        </p:txBody>
      </p:sp>
    </p:spTree>
    <p:extLst>
      <p:ext uri="{BB962C8B-B14F-4D97-AF65-F5344CB8AC3E}">
        <p14:creationId xmlns:p14="http://schemas.microsoft.com/office/powerpoint/2010/main" val="3906247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CCBBC3"/>
            </a:gs>
            <a:gs pos="0">
              <a:srgbClr val="FFFF00"/>
            </a:gs>
            <a:gs pos="100000">
              <a:srgbClr val="0070C0"/>
            </a:gs>
          </a:gsLst>
          <a:lin ang="156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2ECD791C-3083-4740-BE46-450B924326B8}" type="slidenum">
              <a:rPr lang="ru-RU" smtClean="0"/>
              <a:pPr>
                <a:defRPr/>
              </a:pPr>
              <a:t>‹#›</a:t>
            </a:fld>
            <a:endParaRPr lang="ru-RU"/>
          </a:p>
        </p:txBody>
      </p:sp>
    </p:spTree>
    <p:extLst>
      <p:ext uri="{BB962C8B-B14F-4D97-AF65-F5344CB8AC3E}">
        <p14:creationId xmlns:p14="http://schemas.microsoft.com/office/powerpoint/2010/main" val="186241488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spd="med">
    <p:wipe/>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uk-UA"/>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a:spLocks noGrp="1" noChangeArrowheads="1"/>
          </p:cNvSpPr>
          <p:nvPr>
            <p:ph type="ctrTitle"/>
          </p:nvPr>
        </p:nvSpPr>
        <p:spPr>
          <a:xfrm>
            <a:off x="1043608" y="1052984"/>
            <a:ext cx="7343775" cy="863600"/>
          </a:xfrm>
          <a:noFill/>
        </p:spPr>
        <p:txBody>
          <a:bodyPr>
            <a:normAutofit fontScale="90000"/>
          </a:bodyPr>
          <a:lstStyle/>
          <a:p>
            <a:pPr defTabSz="762000"/>
            <a:r>
              <a:rPr lang="uk-UA" altLang="uk-UA" sz="2400" b="1" dirty="0">
                <a:solidFill>
                  <a:srgbClr val="002060"/>
                </a:solidFill>
                <a:latin typeface="Times New Roman" panose="02020603050405020304" pitchFamily="18" charset="0"/>
              </a:rPr>
              <a:t>Державний університет «Житомирська політехніка»</a:t>
            </a:r>
            <a:br>
              <a:rPr lang="uk-UA" altLang="uk-UA" sz="2400" b="1" dirty="0">
                <a:solidFill>
                  <a:srgbClr val="002060"/>
                </a:solidFill>
                <a:latin typeface="Times New Roman" panose="02020603050405020304" pitchFamily="18" charset="0"/>
              </a:rPr>
            </a:br>
            <a:r>
              <a:rPr lang="uk-UA" altLang="uk-UA" sz="2200" b="1" dirty="0">
                <a:solidFill>
                  <a:srgbClr val="002060"/>
                </a:solidFill>
                <a:latin typeface="Times New Roman" panose="02020603050405020304" pitchFamily="18" charset="0"/>
              </a:rPr>
              <a:t>Факультет інформаційно-комп’ютерних технологій</a:t>
            </a:r>
            <a:br>
              <a:rPr lang="uk-UA" altLang="uk-UA" sz="2200" b="1" dirty="0">
                <a:solidFill>
                  <a:srgbClr val="002060"/>
                </a:solidFill>
                <a:latin typeface="Times New Roman" panose="02020603050405020304" pitchFamily="18" charset="0"/>
              </a:rPr>
            </a:br>
            <a:r>
              <a:rPr lang="uk-UA" altLang="uk-UA" sz="2200" b="1" dirty="0">
                <a:solidFill>
                  <a:srgbClr val="002060"/>
                </a:solidFill>
                <a:latin typeface="Times New Roman" panose="02020603050405020304" pitchFamily="18" charset="0"/>
              </a:rPr>
              <a:t>Кафедра комп’ютерної інженерії та </a:t>
            </a:r>
            <a:r>
              <a:rPr lang="uk-UA" altLang="uk-UA" sz="2200" b="1" dirty="0" err="1">
                <a:solidFill>
                  <a:srgbClr val="002060"/>
                </a:solidFill>
                <a:latin typeface="Times New Roman" panose="02020603050405020304" pitchFamily="18" charset="0"/>
              </a:rPr>
              <a:t>кібербезпеки</a:t>
            </a:r>
            <a:br>
              <a:rPr lang="uk-UA" altLang="uk-UA" sz="2200" b="1" dirty="0">
                <a:solidFill>
                  <a:srgbClr val="002060"/>
                </a:solidFill>
                <a:latin typeface="Times New Roman" panose="02020603050405020304" pitchFamily="18" charset="0"/>
              </a:rPr>
            </a:br>
            <a:r>
              <a:rPr lang="uk-UA" altLang="uk-UA" sz="2200" b="1" dirty="0">
                <a:solidFill>
                  <a:srgbClr val="002060"/>
                </a:solidFill>
                <a:latin typeface="Times New Roman" panose="02020603050405020304" pitchFamily="18" charset="0"/>
              </a:rPr>
              <a:t>Кафедра комп’ютерних технологій у медицині та телекомунікаціях</a:t>
            </a:r>
            <a:br>
              <a:rPr lang="uk-UA" altLang="uk-UA" sz="2200" b="1" dirty="0">
                <a:solidFill>
                  <a:srgbClr val="002060"/>
                </a:solidFill>
                <a:latin typeface="Times New Roman" panose="02020603050405020304" pitchFamily="18" charset="0"/>
              </a:rPr>
            </a:br>
            <a:endParaRPr lang="uk-UA" altLang="uk-UA" sz="2200" b="1" dirty="0">
              <a:solidFill>
                <a:srgbClr val="002060"/>
              </a:solidFill>
              <a:latin typeface="Times New Roman" panose="02020603050405020304" pitchFamily="18" charset="0"/>
            </a:endParaRPr>
          </a:p>
        </p:txBody>
      </p:sp>
      <p:sp>
        <p:nvSpPr>
          <p:cNvPr id="7170" name="Подзаголовок 2"/>
          <p:cNvSpPr>
            <a:spLocks noGrp="1"/>
          </p:cNvSpPr>
          <p:nvPr>
            <p:ph type="subTitle" idx="1"/>
          </p:nvPr>
        </p:nvSpPr>
        <p:spPr>
          <a:xfrm>
            <a:off x="250825" y="1484784"/>
            <a:ext cx="8712200" cy="5013325"/>
          </a:xfrm>
        </p:spPr>
        <p:txBody>
          <a:bodyPr>
            <a:normAutofit/>
          </a:bodyPr>
          <a:lstStyle/>
          <a:p>
            <a:pPr marL="539750" marR="0" indent="-539750" algn="ctr" defTabSz="179388" eaLnBrk="1" hangingPunct="1"/>
            <a:endParaRPr lang="uk-UA" altLang="uk-UA" sz="2400" b="1" i="1" dirty="0">
              <a:solidFill>
                <a:srgbClr val="0D0D0D"/>
              </a:solidFill>
              <a:latin typeface="Times New Roman" panose="02020603050405020304" pitchFamily="18" charset="0"/>
              <a:cs typeface="Times New Roman" panose="02020603050405020304" pitchFamily="18" charset="0"/>
            </a:endParaRPr>
          </a:p>
          <a:p>
            <a:pPr marL="539750" marR="0" indent="-539750" algn="just" defTabSz="179388"/>
            <a:endParaRPr lang="uk-UA" altLang="uk-UA" sz="2400" dirty="0">
              <a:solidFill>
                <a:srgbClr val="002060"/>
              </a:solidFill>
              <a:latin typeface="Times New Roman" panose="02020603050405020304" pitchFamily="18" charset="0"/>
              <a:cs typeface="Times New Roman" panose="02020603050405020304" pitchFamily="18" charset="0"/>
            </a:endParaRPr>
          </a:p>
          <a:p>
            <a:pPr lvl="0" algn="l" defTabSz="914400" eaLnBrk="0" fontAlgn="base" hangingPunct="0">
              <a:lnSpc>
                <a:spcPct val="100000"/>
              </a:lnSpc>
              <a:spcBef>
                <a:spcPct val="0"/>
              </a:spcBef>
              <a:spcAft>
                <a:spcPct val="0"/>
              </a:spcAft>
            </a:pPr>
            <a:endParaRPr kumimoji="0" lang="uk-UA" altLang="uk-UA"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lvl="0" defTabSz="914400" eaLnBrk="0" fontAlgn="base" hangingPunct="0">
              <a:lnSpc>
                <a:spcPct val="100000"/>
              </a:lnSpc>
              <a:spcBef>
                <a:spcPct val="0"/>
              </a:spcBef>
              <a:spcAft>
                <a:spcPct val="0"/>
              </a:spcAft>
            </a:pPr>
            <a:r>
              <a:rPr kumimoji="0" lang="uk-UA" altLang="uk-UA"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TЕХНОЛОГИЯ RFID, МІТКИ, РІДЕРИ ТА ЇЇ ЗАСТОСУВАННЯ</a:t>
            </a:r>
            <a:endParaRPr lang="uk-UA" altLang="uk-UA" b="1" dirty="0">
              <a:solidFill>
                <a:schemeClr val="bg1"/>
              </a:solidFill>
              <a:latin typeface="Times New Roman" panose="02020603050405020304" pitchFamily="18" charset="0"/>
              <a:cs typeface="Times New Roman" panose="02020603050405020304" pitchFamily="18" charset="0"/>
            </a:endParaRPr>
          </a:p>
          <a:p>
            <a:pPr marL="539750" marR="0" indent="-539750" algn="ctr" defTabSz="179388" eaLnBrk="1" hangingPunct="1">
              <a:lnSpc>
                <a:spcPct val="90000"/>
              </a:lnSpc>
            </a:pPr>
            <a:endParaRPr lang="ru-RU" altLang="uk-UA" sz="2800" dirty="0">
              <a:solidFill>
                <a:srgbClr val="00206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539750" marR="0" indent="-539750" defTabSz="179388"/>
            <a:endParaRPr lang="uk-UA" altLang="uk-UA" sz="2400" dirty="0">
              <a:latin typeface="Times New Roman" panose="02020603050405020304" pitchFamily="18" charset="0"/>
              <a:cs typeface="Times New Roman" panose="02020603050405020304" pitchFamily="18" charset="0"/>
            </a:endParaRPr>
          </a:p>
          <a:p>
            <a:pPr marL="539750" marR="0" indent="-539750" defTabSz="179388"/>
            <a:endParaRPr lang="uk-UA" altLang="uk-UA" sz="2400" dirty="0">
              <a:latin typeface="Times New Roman" panose="02020603050405020304" pitchFamily="18" charset="0"/>
              <a:cs typeface="Times New Roman" panose="02020603050405020304" pitchFamily="18" charset="0"/>
            </a:endParaRPr>
          </a:p>
          <a:p>
            <a:pPr marL="539750" marR="0" indent="-539750" defTabSz="179388"/>
            <a:r>
              <a:rPr lang="uk-UA" altLang="uk-UA" sz="2400" dirty="0">
                <a:latin typeface="Times New Roman" panose="02020603050405020304" pitchFamily="18" charset="0"/>
                <a:cs typeface="Times New Roman" panose="02020603050405020304" pitchFamily="18" charset="0"/>
              </a:rPr>
              <a:t>Житомир - 2024</a:t>
            </a:r>
          </a:p>
        </p:txBody>
      </p:sp>
    </p:spTree>
    <p:extLst>
      <p:ext uri="{BB962C8B-B14F-4D97-AF65-F5344CB8AC3E}">
        <p14:creationId xmlns:p14="http://schemas.microsoft.com/office/powerpoint/2010/main" val="4124001812"/>
      </p:ext>
    </p:extLst>
  </p:cSld>
  <p:clrMapOvr>
    <a:masterClrMapping/>
  </p:clrMapOvr>
  <p:transition spd="med">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7" y="2852936"/>
            <a:ext cx="4276531" cy="4005064"/>
          </a:xfrm>
          <a:prstGeom prst="rect">
            <a:avLst/>
          </a:prstGeom>
        </p:spPr>
      </p:pic>
      <p:sp>
        <p:nvSpPr>
          <p:cNvPr id="7172"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F464446-0FB5-41E7-AA2D-68574BA186F0}" type="slidenum">
              <a:rPr lang="ru-RU" smtClean="0"/>
              <a:pPr/>
              <a:t>10</a:t>
            </a:fld>
            <a:endParaRPr lang="ru-RU"/>
          </a:p>
        </p:txBody>
      </p:sp>
      <p:sp>
        <p:nvSpPr>
          <p:cNvPr id="2" name="Прямоугольник 1"/>
          <p:cNvSpPr/>
          <p:nvPr/>
        </p:nvSpPr>
        <p:spPr>
          <a:xfrm>
            <a:off x="0" y="-99392"/>
            <a:ext cx="9144000" cy="2375330"/>
          </a:xfrm>
          <a:prstGeom prst="rect">
            <a:avLst/>
          </a:prstGeom>
        </p:spPr>
        <p:txBody>
          <a:bodyPr wrap="square">
            <a:spAutoFit/>
          </a:bodyPr>
          <a:lstStyle/>
          <a:p>
            <a:pPr indent="450215" algn="just">
              <a:lnSpc>
                <a:spcPct val="107000"/>
              </a:lnSpc>
              <a:spcAft>
                <a:spcPts val="0"/>
              </a:spcAft>
            </a:pPr>
            <a:r>
              <a:rPr lang="uk-UA"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Робоча частота</a:t>
            </a:r>
          </a:p>
          <a:p>
            <a:pPr indent="450215" algn="just">
              <a:lnSpc>
                <a:spcPct val="107000"/>
              </a:lnSpc>
              <a:spcAft>
                <a:spcPts val="0"/>
              </a:spcAf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Класифікація RFID-міток по робочій частоті виглядає наступним чином:</a:t>
            </a:r>
          </a:p>
          <a:p>
            <a:pPr indent="450215" algn="just">
              <a:lnSpc>
                <a:spcPct val="107000"/>
              </a:lnSpc>
              <a:spcAft>
                <a:spcPts val="0"/>
              </a:spcAft>
            </a:pPr>
            <a:r>
              <a:rPr lang="uk-UA"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Мітки діапазону LF (125-134 </a:t>
            </a:r>
            <a:r>
              <a:rPr lang="uk-UA"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кГц</a:t>
            </a:r>
            <a:r>
              <a:rPr lang="uk-UA"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indent="450215" algn="just">
              <a:lnSpc>
                <a:spcPct val="107000"/>
              </a:lnSpc>
              <a:spcAft>
                <a:spcPts val="0"/>
              </a:spcAf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Характеризуються доступними цінами і певними фізичними характеристиками, які дозволяють використовувати такі RFID-мітки для </a:t>
            </a:r>
            <a:r>
              <a:rPr lang="uk-UA" sz="2000" dirty="0" err="1">
                <a:latin typeface="Times New Roman" panose="02020603050405020304" pitchFamily="18" charset="0"/>
                <a:ea typeface="Times New Roman" panose="02020603050405020304" pitchFamily="18" charset="0"/>
                <a:cs typeface="Times New Roman" panose="02020603050405020304" pitchFamily="18" charset="0"/>
              </a:rPr>
              <a:t>чіпування</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 тварин.  Зазвичай це - пасивні системи, які працюють тільки на коротких відстанях.</a:t>
            </a:r>
          </a:p>
        </p:txBody>
      </p:sp>
      <p:sp>
        <p:nvSpPr>
          <p:cNvPr id="4" name="TextBox 3">
            <a:extLst>
              <a:ext uri="{FF2B5EF4-FFF2-40B4-BE49-F238E27FC236}">
                <a16:creationId xmlns:a16="http://schemas.microsoft.com/office/drawing/2014/main" id="{95D95EA6-D985-40E9-BAFD-C3818BF2CDF2}"/>
              </a:ext>
            </a:extLst>
          </p:cNvPr>
          <p:cNvSpPr txBox="1"/>
          <p:nvPr/>
        </p:nvSpPr>
        <p:spPr>
          <a:xfrm>
            <a:off x="4283968" y="2060848"/>
            <a:ext cx="4860032" cy="5111143"/>
          </a:xfrm>
          <a:prstGeom prst="rect">
            <a:avLst/>
          </a:prstGeom>
          <a:noFill/>
        </p:spPr>
        <p:txBody>
          <a:bodyPr wrap="square" rtlCol="0">
            <a:spAutoFit/>
          </a:bodyPr>
          <a:lstStyle/>
          <a:p>
            <a:pPr indent="450215" algn="just">
              <a:lnSpc>
                <a:spcPct val="107000"/>
              </a:lnSpc>
              <a:spcAft>
                <a:spcPts val="0"/>
              </a:spcAft>
            </a:pPr>
            <a:r>
              <a:rPr lang="uk-UA"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Мітки діапазону HF (13,56 МГц)</a:t>
            </a:r>
          </a:p>
          <a:p>
            <a:pPr indent="450215" algn="just">
              <a:lnSpc>
                <a:spcPct val="107000"/>
              </a:lnSpc>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RFID-мітки такої частоти використовуються в основному для ідентифікації особи, в платіжних системах, для вирішення простих бізнес-завдань (наприклад, для ідентифікації продукції на складі).  Більшість RFID-систем, що працюють на частоті 13,56 МГц, працює відповідно до стандарту ISO 14443 (A / B) - саме на цьому стандарті працює, наприклад, система оплати проїзду в громадському транспорті Парижа.</a:t>
            </a:r>
          </a:p>
          <a:p>
            <a:pPr indent="450215" algn="just">
              <a:lnSpc>
                <a:spcPct val="107000"/>
              </a:lnSpc>
              <a:spcAft>
                <a:spcPts val="0"/>
              </a:spcAft>
            </a:pPr>
            <a:r>
              <a:rPr lang="uk-UA"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До недоліків </a:t>
            </a:r>
            <a:r>
              <a:rPr lang="uk-UA" dirty="0">
                <a:latin typeface="Times New Roman" panose="02020603050405020304" pitchFamily="18" charset="0"/>
                <a:ea typeface="Times New Roman" panose="02020603050405020304" pitchFamily="18" charset="0"/>
                <a:cs typeface="Times New Roman" panose="02020603050405020304" pitchFamily="18" charset="0"/>
              </a:rPr>
              <a:t>RFID-систем описаного діапазону можна віднести відсутність гідного рівня безпеки, а також можливі проблеми зі зчитуванням на великій відстані, в умовах високої вологості, через металеві провідники.</a:t>
            </a:r>
            <a:endParaRPr lang="uk-UA" dirty="0">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482257391"/>
      </p:ext>
    </p:extLst>
  </p:cSld>
  <p:clrMapOvr>
    <a:masterClrMapping/>
  </p:clrMapOvr>
  <p:transition spd="med">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693642" cy="2780928"/>
          </a:xfrm>
          <a:prstGeom prst="rect">
            <a:avLst/>
          </a:prstGeom>
        </p:spPr>
      </p:pic>
      <p:sp>
        <p:nvSpPr>
          <p:cNvPr id="7172"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F464446-0FB5-41E7-AA2D-68574BA186F0}" type="slidenum">
              <a:rPr lang="ru-RU" smtClean="0"/>
              <a:pPr/>
              <a:t>11</a:t>
            </a:fld>
            <a:endParaRPr lang="ru-RU" dirty="0"/>
          </a:p>
        </p:txBody>
      </p:sp>
      <p:sp>
        <p:nvSpPr>
          <p:cNvPr id="3" name="Прямоугольник 2"/>
          <p:cNvSpPr/>
          <p:nvPr/>
        </p:nvSpPr>
        <p:spPr>
          <a:xfrm>
            <a:off x="3707904" y="0"/>
            <a:ext cx="5436096" cy="3041345"/>
          </a:xfrm>
          <a:prstGeom prst="rect">
            <a:avLst/>
          </a:prstGeom>
        </p:spPr>
        <p:txBody>
          <a:bodyPr wrap="square">
            <a:spAutoFit/>
          </a:bodyPr>
          <a:lstStyle/>
          <a:p>
            <a:pPr lvl="0" algn="just">
              <a:lnSpc>
                <a:spcPct val="107000"/>
              </a:lnSpc>
              <a:spcAft>
                <a:spcPts val="0"/>
              </a:spcAft>
              <a:buSzPts val="1000"/>
              <a:tabLst>
                <a:tab pos="457200" algn="l"/>
              </a:tabLst>
            </a:pPr>
            <a:r>
              <a:rPr lang="uk-UA"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Мітки діапазону UHF (860-960 МГц)</a:t>
            </a:r>
          </a:p>
          <a:p>
            <a:pPr lvl="0" algn="just">
              <a:lnSpc>
                <a:spcPct val="107000"/>
              </a:lnSpc>
              <a:spcAft>
                <a:spcPts val="0"/>
              </a:spcAft>
              <a:buSzPts val="1000"/>
              <a:tabLst>
                <a:tab pos="4572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	Розроблені спеціально для роботи з товарами на складах і в логістичних системах, RFID-мітки цього діапазону з самого початку не мали власного унікального ідентифікатора.  Передбачалося, що в якості нього буде використовуватися EPC-номер товару, проте це не дозволило б контролювати справжність мітки, тому розвиток систем на базі UHF-діапазону дозволило удосконалити систему.</a:t>
            </a:r>
          </a:p>
          <a:p>
            <a:pPr lvl="0" algn="just">
              <a:lnSpc>
                <a:spcPct val="107000"/>
              </a:lnSpc>
              <a:spcAft>
                <a:spcPts val="0"/>
              </a:spcAft>
              <a:buSzPts val="1000"/>
              <a:tabLst>
                <a:tab pos="4572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	</a:t>
            </a:r>
            <a:endParaRPr lang="uk-UA"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E8796CC-8364-49BD-BBAA-138B51284F74}"/>
              </a:ext>
            </a:extLst>
          </p:cNvPr>
          <p:cNvSpPr txBox="1"/>
          <p:nvPr/>
        </p:nvSpPr>
        <p:spPr>
          <a:xfrm>
            <a:off x="35496" y="2780928"/>
            <a:ext cx="9001000" cy="3036601"/>
          </a:xfrm>
          <a:prstGeom prst="rect">
            <a:avLst/>
          </a:prstGeom>
          <a:noFill/>
        </p:spPr>
        <p:txBody>
          <a:bodyPr wrap="square" rtlCol="0">
            <a:spAutoFit/>
          </a:bodyPr>
          <a:lstStyle/>
          <a:p>
            <a:pPr lvl="0" algn="just">
              <a:lnSpc>
                <a:spcPct val="107000"/>
              </a:lnSpc>
              <a:spcAft>
                <a:spcPts val="0"/>
              </a:spcAft>
              <a:buSzPts val="1000"/>
              <a:tabLst>
                <a:tab pos="4572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При цьому до особливостей RFID-міток зазначеного діапазону відноситься висока дальність і швидкість роботи і наявність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антиколізійні</a:t>
            </a:r>
            <a:r>
              <a:rPr lang="uk-UA" dirty="0">
                <a:latin typeface="Times New Roman" panose="02020603050405020304" pitchFamily="18" charset="0"/>
                <a:ea typeface="Times New Roman" panose="02020603050405020304" pitchFamily="18" charset="0"/>
                <a:cs typeface="Times New Roman" panose="02020603050405020304" pitchFamily="18" charset="0"/>
              </a:rPr>
              <a:t> механізмів.  Сьогодні вартість RFID-міток діапазону UHF є мінімальною, проте ціна іншого обладнання для роботи в позначеному діапазоні досить велика.</a:t>
            </a:r>
          </a:p>
          <a:p>
            <a:pPr lvl="0" algn="just">
              <a:lnSpc>
                <a:spcPct val="107000"/>
              </a:lnSpc>
              <a:spcAft>
                <a:spcPts val="0"/>
              </a:spcAft>
              <a:buSzPts val="1000"/>
              <a:tabLst>
                <a:tab pos="4572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	До окремої категорії UHF RFID-міток можна віднести теги ближнього поля.  Використовуючи магнітне поле антени, технічно вони не відносяться до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Радіомітки</a:t>
            </a:r>
            <a:r>
              <a:rPr lang="uk-UA" dirty="0">
                <a:latin typeface="Times New Roman" panose="02020603050405020304" pitchFamily="18" charset="0"/>
                <a:ea typeface="Times New Roman" panose="02020603050405020304" pitchFamily="18" charset="0"/>
                <a:cs typeface="Times New Roman" panose="02020603050405020304" pitchFamily="18" charset="0"/>
              </a:rPr>
              <a:t> і можуть зчитуватися при високій вологості і в присутності металу.  	Масове застосування міток ближнього поля очікується, наприклад, в роботі з фармацевтичними товарами, такими, що потребують контролі достовірності і суворому обліку.</a:t>
            </a:r>
            <a:endParaRPr lang="uk-UA" dirty="0">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2766836078"/>
      </p:ext>
    </p:extLst>
  </p:cSld>
  <p:clrMapOvr>
    <a:masterClrMapping/>
  </p:clrMapOvr>
  <p:transition spd="med">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3501008"/>
            <a:ext cx="4419438" cy="3284984"/>
          </a:xfrm>
          <a:prstGeom prst="rect">
            <a:avLst/>
          </a:prstGeom>
        </p:spPr>
      </p:pic>
      <p:sp>
        <p:nvSpPr>
          <p:cNvPr id="7172"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F464446-0FB5-41E7-AA2D-68574BA186F0}" type="slidenum">
              <a:rPr lang="ru-RU" smtClean="0"/>
              <a:pPr/>
              <a:t>12</a:t>
            </a:fld>
            <a:endParaRPr lang="ru-RU"/>
          </a:p>
        </p:txBody>
      </p:sp>
      <p:sp>
        <p:nvSpPr>
          <p:cNvPr id="3" name="Прямоугольник 2"/>
          <p:cNvSpPr/>
          <p:nvPr/>
        </p:nvSpPr>
        <p:spPr>
          <a:xfrm>
            <a:off x="0" y="-27384"/>
            <a:ext cx="9144000" cy="3532505"/>
          </a:xfrm>
          <a:prstGeom prst="rect">
            <a:avLst/>
          </a:prstGeom>
        </p:spPr>
        <p:txBody>
          <a:bodyPr wrap="square">
            <a:spAutoFit/>
          </a:bodyPr>
          <a:lstStyle/>
          <a:p>
            <a:pPr lvl="0" indent="450215" algn="just">
              <a:lnSpc>
                <a:spcPct val="107000"/>
              </a:lnSpc>
              <a:spcAft>
                <a:spcPts val="0"/>
              </a:spcAft>
            </a:pPr>
            <a:r>
              <a:rPr lang="uk-UA" altLang="uk-UA" b="1" dirty="0">
                <a:latin typeface="Times New Roman" panose="02020603050405020304" pitchFamily="18" charset="0"/>
                <a:cs typeface="Times New Roman" panose="02020603050405020304" pitchFamily="18" charset="0"/>
              </a:rPr>
              <a:t>	Де використовується технологія RFID? </a:t>
            </a:r>
          </a:p>
          <a:p>
            <a:pPr lvl="0" indent="450215" algn="just">
              <a:lnSpc>
                <a:spcPct val="107000"/>
              </a:lnSpc>
              <a:spcAft>
                <a:spcPts val="0"/>
              </a:spcAft>
            </a:pPr>
            <a:r>
              <a:rPr lang="uk-UA" altLang="uk-UA" b="1" dirty="0">
                <a:latin typeface="Times New Roman" panose="02020603050405020304" pitchFamily="18" charset="0"/>
                <a:cs typeface="Times New Roman" panose="02020603050405020304" pitchFamily="18" charset="0"/>
              </a:rPr>
              <a:t>	Рішення на основі RFID можна використовувати: </a:t>
            </a:r>
          </a:p>
          <a:p>
            <a:pPr lvl="0" indent="450215" algn="just">
              <a:lnSpc>
                <a:spcPct val="107000"/>
              </a:lnSpc>
              <a:spcAft>
                <a:spcPts val="0"/>
              </a:spcAft>
            </a:pPr>
            <a:r>
              <a:rPr lang="uk-UA" altLang="uk-UA" dirty="0">
                <a:solidFill>
                  <a:srgbClr val="FF0000"/>
                </a:solidFill>
                <a:latin typeface="Times New Roman" panose="02020603050405020304" pitchFamily="18" charset="0"/>
                <a:cs typeface="Times New Roman" panose="02020603050405020304" pitchFamily="18" charset="0"/>
              </a:rPr>
              <a:t>	У сфері роздрібної торгівлі: </a:t>
            </a:r>
            <a:r>
              <a:rPr lang="uk-UA" altLang="uk-UA" dirty="0">
                <a:latin typeface="Times New Roman" panose="02020603050405020304" pitchFamily="18" charset="0"/>
                <a:cs typeface="Times New Roman" panose="02020603050405020304" pitchFamily="18" charset="0"/>
              </a:rPr>
              <a:t>для контролю за переміщенням товару між складом і магазином, запобігання крадіжкам, зручності проведення інвентаризації. </a:t>
            </a:r>
          </a:p>
          <a:p>
            <a:pPr lvl="0" indent="450215" algn="just">
              <a:lnSpc>
                <a:spcPct val="107000"/>
              </a:lnSpc>
              <a:spcAft>
                <a:spcPts val="0"/>
              </a:spcAft>
            </a:pPr>
            <a:r>
              <a:rPr lang="uk-UA" altLang="uk-UA" dirty="0">
                <a:solidFill>
                  <a:srgbClr val="FF0000"/>
                </a:solidFill>
                <a:latin typeface="Times New Roman" panose="02020603050405020304" pitchFamily="18" charset="0"/>
                <a:cs typeface="Times New Roman" panose="02020603050405020304" pitchFamily="18" charset="0"/>
              </a:rPr>
              <a:t>	У галузі виробництва і продажу хутряних виробів: </a:t>
            </a:r>
            <a:r>
              <a:rPr lang="uk-UA" altLang="uk-UA" dirty="0">
                <a:latin typeface="Times New Roman" panose="02020603050405020304" pitchFamily="18" charset="0"/>
                <a:cs typeface="Times New Roman" panose="02020603050405020304" pitchFamily="18" charset="0"/>
              </a:rPr>
              <a:t>для обов'язкового маркування шуб і хутряних виробів контрольним ідентифікаційним знаком. </a:t>
            </a:r>
          </a:p>
          <a:p>
            <a:pPr lvl="0" algn="just" eaLnBrk="0" hangingPunct="0"/>
            <a:r>
              <a:rPr lang="uk-UA" altLang="uk-UA" dirty="0">
                <a:latin typeface="Times New Roman" panose="02020603050405020304" pitchFamily="18" charset="0"/>
                <a:cs typeface="Times New Roman" panose="02020603050405020304" pitchFamily="18" charset="0"/>
              </a:rPr>
              <a:t>	</a:t>
            </a:r>
            <a:r>
              <a:rPr lang="uk-UA" altLang="uk-UA" dirty="0">
                <a:solidFill>
                  <a:srgbClr val="FF0000"/>
                </a:solidFill>
                <a:latin typeface="Times New Roman" panose="02020603050405020304" pitchFamily="18" charset="0"/>
                <a:cs typeface="Times New Roman" panose="02020603050405020304" pitchFamily="18" charset="0"/>
              </a:rPr>
              <a:t>У складських і логістичних комплексах: </a:t>
            </a:r>
            <a:r>
              <a:rPr lang="uk-UA" altLang="uk-UA" dirty="0">
                <a:latin typeface="Times New Roman" panose="02020603050405020304" pitchFamily="18" charset="0"/>
                <a:cs typeface="Times New Roman" panose="02020603050405020304" pitchFamily="18" charset="0"/>
              </a:rPr>
              <a:t>для відстеження переміщення товарів, збільшення швидкості приймання та відвантаження, зниження впливу людського </a:t>
            </a:r>
            <a:r>
              <a:rPr lang="uk-UA" altLang="uk-UA" dirty="0" err="1">
                <a:latin typeface="Times New Roman" panose="02020603050405020304" pitchFamily="18" charset="0"/>
                <a:cs typeface="Times New Roman" panose="02020603050405020304" pitchFamily="18" charset="0"/>
              </a:rPr>
              <a:t>фактора</a:t>
            </a:r>
            <a:r>
              <a:rPr lang="uk-UA" altLang="uk-UA" dirty="0">
                <a:latin typeface="Times New Roman" panose="02020603050405020304" pitchFamily="18" charset="0"/>
                <a:cs typeface="Times New Roman" panose="02020603050405020304" pitchFamily="18" charset="0"/>
              </a:rPr>
              <a:t>. </a:t>
            </a:r>
          </a:p>
          <a:p>
            <a:pPr lvl="0" algn="just" eaLnBrk="0" hangingPunct="0"/>
            <a:r>
              <a:rPr lang="uk-UA" altLang="uk-UA" dirty="0">
                <a:latin typeface="Times New Roman" panose="02020603050405020304" pitchFamily="18" charset="0"/>
                <a:cs typeface="Times New Roman" panose="02020603050405020304" pitchFamily="18" charset="0"/>
              </a:rPr>
              <a:t>	</a:t>
            </a:r>
            <a:r>
              <a:rPr lang="uk-UA" altLang="uk-UA" dirty="0">
                <a:solidFill>
                  <a:srgbClr val="FF0000"/>
                </a:solidFill>
                <a:latin typeface="Times New Roman" panose="02020603050405020304" pitchFamily="18" charset="0"/>
                <a:cs typeface="Times New Roman" panose="02020603050405020304" pitchFamily="18" charset="0"/>
              </a:rPr>
              <a:t>На виробництвах: </a:t>
            </a:r>
            <a:r>
              <a:rPr lang="uk-UA" altLang="uk-UA" dirty="0">
                <a:latin typeface="Times New Roman" panose="02020603050405020304" pitchFamily="18" charset="0"/>
                <a:cs typeface="Times New Roman" panose="02020603050405020304" pitchFamily="18" charset="0"/>
              </a:rPr>
              <a:t>для контролю за персоналом і транспортом, забезпечення безпеки і запобігання позаштатних ситуацій, обліку сировини. </a:t>
            </a:r>
          </a:p>
          <a:p>
            <a:pPr lvl="0" algn="just" eaLnBrk="0" hangingPunct="0"/>
            <a:r>
              <a:rPr lang="uk-UA" altLang="uk-UA" dirty="0">
                <a:latin typeface="Times New Roman" panose="02020603050405020304" pitchFamily="18" charset="0"/>
                <a:cs typeface="Times New Roman" panose="02020603050405020304" pitchFamily="18" charset="0"/>
              </a:rPr>
              <a:t>	</a:t>
            </a:r>
            <a:r>
              <a:rPr lang="uk-UA" altLang="uk-UA" dirty="0">
                <a:solidFill>
                  <a:srgbClr val="FF0000"/>
                </a:solidFill>
                <a:latin typeface="Times New Roman" panose="02020603050405020304" pitchFamily="18" charset="0"/>
                <a:cs typeface="Times New Roman" panose="02020603050405020304" pitchFamily="18" charset="0"/>
              </a:rPr>
              <a:t>У системах контролю доступу та платіжних системах: </a:t>
            </a:r>
            <a:r>
              <a:rPr lang="uk-UA" altLang="uk-UA" dirty="0">
                <a:latin typeface="Times New Roman" panose="02020603050405020304" pitchFamily="18" charset="0"/>
                <a:cs typeface="Times New Roman" panose="02020603050405020304" pitchFamily="18" charset="0"/>
              </a:rPr>
              <a:t>для реалізації безконтактного автоматичного доступу, оплати послуг за допомогою терміналів. </a:t>
            </a:r>
          </a:p>
        </p:txBody>
      </p:sp>
    </p:spTree>
    <p:extLst>
      <p:ext uri="{BB962C8B-B14F-4D97-AF65-F5344CB8AC3E}">
        <p14:creationId xmlns:p14="http://schemas.microsoft.com/office/powerpoint/2010/main" val="846399824"/>
      </p:ext>
    </p:extLst>
  </p:cSld>
  <p:clrMapOvr>
    <a:masterClrMapping/>
  </p:clrMapOvr>
  <p:transition spd="med">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1719" y="-27384"/>
            <a:ext cx="3552281" cy="2204864"/>
          </a:xfrm>
          <a:prstGeom prst="rect">
            <a:avLst/>
          </a:prstGeom>
        </p:spPr>
      </p:pic>
      <p:sp>
        <p:nvSpPr>
          <p:cNvPr id="7172"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F464446-0FB5-41E7-AA2D-68574BA186F0}" type="slidenum">
              <a:rPr lang="ru-RU" smtClean="0"/>
              <a:pPr/>
              <a:t>13</a:t>
            </a:fld>
            <a:endParaRPr lang="ru-RU"/>
          </a:p>
        </p:txBody>
      </p:sp>
      <p:sp>
        <p:nvSpPr>
          <p:cNvPr id="4" name="Прямоугольник 3"/>
          <p:cNvSpPr/>
          <p:nvPr/>
        </p:nvSpPr>
        <p:spPr>
          <a:xfrm>
            <a:off x="-36512" y="0"/>
            <a:ext cx="9180512" cy="6401111"/>
          </a:xfrm>
          <a:prstGeom prst="rect">
            <a:avLst/>
          </a:prstGeom>
        </p:spPr>
        <p:txBody>
          <a:bodyPr wrap="square">
            <a:spAutoFit/>
          </a:bodyPr>
          <a:lstStyle/>
          <a:p>
            <a:pPr lvl="0" eaLnBrk="0" hangingPunct="0"/>
            <a:r>
              <a:rPr lang="uk-UA" altLang="uk-UA" sz="2800" b="1" dirty="0">
                <a:latin typeface="Times New Roman" panose="02020603050405020304" pitchFamily="18" charset="0"/>
                <a:cs typeface="Times New Roman" panose="02020603050405020304" pitchFamily="18" charset="0"/>
              </a:rPr>
              <a:t>Застосування технології RFID: </a:t>
            </a:r>
          </a:p>
          <a:p>
            <a:pPr lvl="0" algn="just" eaLnBrk="0" hangingPunct="0"/>
            <a:r>
              <a:rPr lang="uk-UA" altLang="uk-UA" sz="2200" dirty="0">
                <a:latin typeface="Times New Roman" panose="02020603050405020304" pitchFamily="18" charset="0"/>
                <a:cs typeface="Times New Roman" panose="02020603050405020304" pitchFamily="18" charset="0"/>
              </a:rPr>
              <a:t>додатки контролю доступу; </a:t>
            </a:r>
          </a:p>
          <a:p>
            <a:pPr lvl="0" algn="just" eaLnBrk="0" hangingPunct="0"/>
            <a:r>
              <a:rPr lang="uk-UA" altLang="uk-UA" sz="2200" dirty="0">
                <a:latin typeface="Times New Roman" panose="02020603050405020304" pitchFamily="18" charset="0"/>
                <a:cs typeface="Times New Roman" panose="02020603050405020304" pitchFamily="18" charset="0"/>
              </a:rPr>
              <a:t>додатки контролю і обліку робочого часу; </a:t>
            </a:r>
          </a:p>
          <a:p>
            <a:pPr lvl="0" algn="just" eaLnBrk="0" hangingPunct="0"/>
            <a:r>
              <a:rPr lang="uk-UA" altLang="uk-UA" sz="2200" dirty="0">
                <a:latin typeface="Times New Roman" panose="02020603050405020304" pitchFamily="18" charset="0"/>
                <a:cs typeface="Times New Roman" panose="02020603050405020304" pitchFamily="18" charset="0"/>
              </a:rPr>
              <a:t>ідентифікація транспортних засобів; </a:t>
            </a:r>
          </a:p>
          <a:p>
            <a:pPr lvl="0" algn="just" eaLnBrk="0" hangingPunct="0"/>
            <a:r>
              <a:rPr lang="uk-UA" altLang="uk-UA" sz="2200" dirty="0">
                <a:latin typeface="Times New Roman" panose="02020603050405020304" pitchFamily="18" charset="0"/>
                <a:cs typeface="Times New Roman" panose="02020603050405020304" pitchFamily="18" charset="0"/>
              </a:rPr>
              <a:t>автоматизація виробництва, </a:t>
            </a:r>
          </a:p>
          <a:p>
            <a:pPr lvl="0" algn="just" eaLnBrk="0" hangingPunct="0"/>
            <a:r>
              <a:rPr lang="uk-UA" altLang="uk-UA" sz="2200" dirty="0">
                <a:latin typeface="Times New Roman" panose="02020603050405020304" pitchFamily="18" charset="0"/>
                <a:cs typeface="Times New Roman" panose="02020603050405020304" pitchFamily="18" charset="0"/>
              </a:rPr>
              <a:t>автоматизація складської обробки. </a:t>
            </a:r>
          </a:p>
          <a:p>
            <a:pPr indent="450215" algn="ctr">
              <a:lnSpc>
                <a:spcPct val="107000"/>
              </a:lnSpc>
              <a:spcAft>
                <a:spcPts val="0"/>
              </a:spcAft>
            </a:pPr>
            <a:r>
              <a:rPr lang="ru-RU" sz="2800" b="1" dirty="0">
                <a:latin typeface="Times New Roman" panose="02020603050405020304" pitchFamily="18" charset="0"/>
                <a:ea typeface="Times New Roman" panose="02020603050405020304" pitchFamily="18" charset="0"/>
                <a:cs typeface="Times New Roman" panose="02020603050405020304" pitchFamily="18" charset="0"/>
              </a:rPr>
              <a:t>Принцип </a:t>
            </a:r>
            <a:r>
              <a:rPr lang="ru-RU" sz="2800" b="1" dirty="0" err="1">
                <a:latin typeface="Times New Roman" panose="02020603050405020304" pitchFamily="18" charset="0"/>
                <a:ea typeface="Times New Roman" panose="02020603050405020304" pitchFamily="18" charset="0"/>
                <a:cs typeface="Times New Roman" panose="02020603050405020304" pitchFamily="18" charset="0"/>
              </a:rPr>
              <a:t>роботи</a:t>
            </a:r>
            <a:r>
              <a:rPr lang="ru-RU" sz="2800" b="1" dirty="0">
                <a:latin typeface="Times New Roman" panose="02020603050405020304" pitchFamily="18" charset="0"/>
                <a:ea typeface="Times New Roman" panose="02020603050405020304" pitchFamily="18" charset="0"/>
                <a:cs typeface="Times New Roman" panose="02020603050405020304" pitchFamily="18" charset="0"/>
              </a:rPr>
              <a:t> RFID</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lvl="0" algn="just" eaLnBrk="0" hangingPunct="0"/>
            <a:r>
              <a:rPr lang="uk-UA" altLang="uk-UA" sz="2200" dirty="0">
                <a:latin typeface="Times New Roman" panose="02020603050405020304" pitchFamily="18" charset="0"/>
                <a:cs typeface="Times New Roman" panose="02020603050405020304" pitchFamily="18" charset="0"/>
              </a:rPr>
              <a:t>	Основа роботи технології: взаємодія RFID-мітки (RFID-</a:t>
            </a:r>
            <a:r>
              <a:rPr lang="uk-UA" altLang="uk-UA" sz="2200" dirty="0" err="1">
                <a:latin typeface="Times New Roman" panose="02020603050405020304" pitchFamily="18" charset="0"/>
                <a:cs typeface="Times New Roman" panose="02020603050405020304" pitchFamily="18" charset="0"/>
              </a:rPr>
              <a:t>тега</a:t>
            </a:r>
            <a:r>
              <a:rPr lang="uk-UA" altLang="uk-UA" sz="2200" dirty="0">
                <a:latin typeface="Times New Roman" panose="02020603050405020304" pitchFamily="18" charset="0"/>
                <a:cs typeface="Times New Roman" panose="02020603050405020304" pitchFamily="18" charset="0"/>
              </a:rPr>
              <a:t>) і RFID-зчитувача (RFID-</a:t>
            </a:r>
            <a:r>
              <a:rPr lang="uk-UA" altLang="uk-UA" sz="2200" dirty="0" err="1">
                <a:latin typeface="Times New Roman" panose="02020603050405020304" pitchFamily="18" charset="0"/>
                <a:cs typeface="Times New Roman" panose="02020603050405020304" pitchFamily="18" charset="0"/>
              </a:rPr>
              <a:t>рідера</a:t>
            </a:r>
            <a:r>
              <a:rPr lang="uk-UA" altLang="uk-UA" sz="2200" dirty="0">
                <a:latin typeface="Times New Roman" panose="02020603050405020304" pitchFamily="18" charset="0"/>
                <a:cs typeface="Times New Roman" panose="02020603050405020304" pitchFamily="18" charset="0"/>
              </a:rPr>
              <a:t>). RFID-мітка - мініатюрний чіп, який зберігає унікальний номер </a:t>
            </a:r>
            <a:r>
              <a:rPr lang="uk-UA" altLang="uk-UA" sz="2200" dirty="0" err="1">
                <a:latin typeface="Times New Roman" panose="02020603050405020304" pitchFamily="18" charset="0"/>
                <a:cs typeface="Times New Roman" panose="02020603050405020304" pitchFamily="18" charset="0"/>
              </a:rPr>
              <a:t>тега</a:t>
            </a:r>
            <a:r>
              <a:rPr lang="uk-UA" altLang="uk-UA" sz="2200" dirty="0">
                <a:latin typeface="Times New Roman" panose="02020603050405020304" pitchFamily="18" charset="0"/>
                <a:cs typeface="Times New Roman" panose="02020603050405020304" pitchFamily="18" charset="0"/>
              </a:rPr>
              <a:t> і інформацію і має можливість для передачі даних RFID-</a:t>
            </a:r>
            <a:r>
              <a:rPr lang="uk-UA" altLang="uk-UA" sz="2200" dirty="0" err="1">
                <a:latin typeface="Times New Roman" panose="02020603050405020304" pitchFamily="18" charset="0"/>
                <a:cs typeface="Times New Roman" panose="02020603050405020304" pitchFamily="18" charset="0"/>
              </a:rPr>
              <a:t>рідера</a:t>
            </a:r>
            <a:r>
              <a:rPr lang="uk-UA" altLang="uk-UA" sz="2200" dirty="0">
                <a:latin typeface="Times New Roman" panose="02020603050405020304" pitchFamily="18" charset="0"/>
                <a:cs typeface="Times New Roman" panose="02020603050405020304" pitchFamily="18" charset="0"/>
              </a:rPr>
              <a:t>. Як тільки RFID-мітка потрапляє в зону дії RFID-</a:t>
            </a:r>
            <a:r>
              <a:rPr lang="uk-UA" altLang="uk-UA" sz="2200" dirty="0" err="1">
                <a:latin typeface="Times New Roman" panose="02020603050405020304" pitchFamily="18" charset="0"/>
                <a:cs typeface="Times New Roman" panose="02020603050405020304" pitchFamily="18" charset="0"/>
              </a:rPr>
              <a:t>рідера</a:t>
            </a:r>
            <a:r>
              <a:rPr lang="uk-UA" altLang="uk-UA" sz="2200" dirty="0">
                <a:latin typeface="Times New Roman" panose="02020603050405020304" pitchFamily="18" charset="0"/>
                <a:cs typeface="Times New Roman" panose="02020603050405020304" pitchFamily="18" charset="0"/>
              </a:rPr>
              <a:t>, </a:t>
            </a:r>
            <a:r>
              <a:rPr lang="uk-UA" altLang="uk-UA" sz="2200" dirty="0" err="1">
                <a:latin typeface="Times New Roman" panose="02020603050405020304" pitchFamily="18" charset="0"/>
                <a:cs typeface="Times New Roman" panose="02020603050405020304" pitchFamily="18" charset="0"/>
              </a:rPr>
              <a:t>рідер</a:t>
            </a:r>
            <a:r>
              <a:rPr lang="uk-UA" altLang="uk-UA" sz="2200" dirty="0">
                <a:latin typeface="Times New Roman" panose="02020603050405020304" pitchFamily="18" charset="0"/>
                <a:cs typeface="Times New Roman" panose="02020603050405020304" pitchFamily="18" charset="0"/>
              </a:rPr>
              <a:t> фіксує факт передачі даних, зчитує інформацію з мітки і передає її в облікову систему, яка аналізує дані по заздалегідь заданими алгоритмами. При цьому між RFID-міткою і RFID-</a:t>
            </a:r>
            <a:r>
              <a:rPr lang="uk-UA" altLang="uk-UA" sz="2200" dirty="0" err="1">
                <a:latin typeface="Times New Roman" panose="02020603050405020304" pitchFamily="18" charset="0"/>
                <a:cs typeface="Times New Roman" panose="02020603050405020304" pitchFamily="18" charset="0"/>
              </a:rPr>
              <a:t>рідером</a:t>
            </a:r>
            <a:r>
              <a:rPr lang="uk-UA" altLang="uk-UA" sz="2200" dirty="0">
                <a:latin typeface="Times New Roman" panose="02020603050405020304" pitchFamily="18" charset="0"/>
                <a:cs typeface="Times New Roman" panose="02020603050405020304" pitchFamily="18" charset="0"/>
              </a:rPr>
              <a:t> може бути відстань до 300 метрів (системи, що працюють на відстані від 5 до 300 метрів відносять до систем дальньої ідентифікації, від 20 см до 5 м - ідентифікації середньої дальності, до 20 см - системи ближньої ідентифікації). </a:t>
            </a:r>
          </a:p>
        </p:txBody>
      </p:sp>
    </p:spTree>
  </p:cSld>
  <p:clrMapOvr>
    <a:masterClrMapping/>
  </p:clrMapOvr>
  <p:transition spd="med">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3645024"/>
            <a:ext cx="5688632" cy="3199856"/>
          </a:xfrm>
          <a:prstGeom prst="rect">
            <a:avLst/>
          </a:prstGeom>
        </p:spPr>
      </p:pic>
      <p:sp>
        <p:nvSpPr>
          <p:cNvPr id="7172"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F464446-0FB5-41E7-AA2D-68574BA186F0}" type="slidenum">
              <a:rPr lang="ru-RU" smtClean="0"/>
              <a:pPr/>
              <a:t>14</a:t>
            </a:fld>
            <a:endParaRPr lang="ru-RU"/>
          </a:p>
        </p:txBody>
      </p:sp>
      <p:sp>
        <p:nvSpPr>
          <p:cNvPr id="4" name="Прямоугольник 3"/>
          <p:cNvSpPr/>
          <p:nvPr/>
        </p:nvSpPr>
        <p:spPr>
          <a:xfrm>
            <a:off x="0" y="-89585"/>
            <a:ext cx="9144000" cy="4087786"/>
          </a:xfrm>
          <a:prstGeom prst="rect">
            <a:avLst/>
          </a:prstGeom>
        </p:spPr>
        <p:txBody>
          <a:bodyPr wrap="square">
            <a:spAutoFit/>
          </a:bodyPr>
          <a:lstStyle/>
          <a:p>
            <a:pPr lvl="0" indent="450215" algn="ctr">
              <a:lnSpc>
                <a:spcPct val="107000"/>
              </a:lnSpc>
              <a:spcAft>
                <a:spcPts val="0"/>
              </a:spcAft>
            </a:pPr>
            <a:r>
              <a:rPr lang="uk-UA" altLang="uk-UA" sz="2400" b="1" dirty="0">
                <a:latin typeface="Times New Roman" panose="02020603050405020304" pitchFamily="18" charset="0"/>
                <a:cs typeface="Times New Roman" panose="02020603050405020304" pitchFamily="18" charset="0"/>
              </a:rPr>
              <a:t>Переваги технології RFID:</a:t>
            </a:r>
          </a:p>
          <a:p>
            <a:pPr lvl="0" indent="450215" algn="just">
              <a:lnSpc>
                <a:spcPct val="107000"/>
              </a:lnSpc>
              <a:spcAft>
                <a:spcPts val="0"/>
              </a:spcAft>
            </a:pPr>
            <a:r>
              <a:rPr lang="uk-UA" altLang="uk-UA" sz="2000" dirty="0">
                <a:latin typeface="Times New Roman" panose="02020603050405020304" pitchFamily="18" charset="0"/>
                <a:cs typeface="Times New Roman" panose="02020603050405020304" pitchFamily="18" charset="0"/>
              </a:rPr>
              <a:t>Велика відстань зчитування</a:t>
            </a:r>
          </a:p>
          <a:p>
            <a:pPr lvl="0" indent="450215" algn="just">
              <a:lnSpc>
                <a:spcPct val="107000"/>
              </a:lnSpc>
              <a:spcAft>
                <a:spcPts val="0"/>
              </a:spcAft>
            </a:pPr>
            <a:r>
              <a:rPr lang="uk-UA" altLang="uk-UA" sz="2000" dirty="0">
                <a:latin typeface="Times New Roman" panose="02020603050405020304" pitchFamily="18" charset="0"/>
                <a:cs typeface="Times New Roman" panose="02020603050405020304" pitchFamily="18" charset="0"/>
              </a:rPr>
              <a:t>Незалежність від орієнтації мітки і </a:t>
            </a:r>
            <a:r>
              <a:rPr lang="uk-UA" altLang="uk-UA" sz="2000" dirty="0" err="1">
                <a:latin typeface="Times New Roman" panose="02020603050405020304" pitchFamily="18" charset="0"/>
                <a:cs typeface="Times New Roman" panose="02020603050405020304" pitchFamily="18" charset="0"/>
              </a:rPr>
              <a:t>рідера</a:t>
            </a:r>
            <a:endParaRPr lang="uk-UA" altLang="uk-UA" sz="2000" dirty="0">
              <a:latin typeface="Times New Roman" panose="02020603050405020304" pitchFamily="18" charset="0"/>
              <a:cs typeface="Times New Roman" panose="02020603050405020304" pitchFamily="18" charset="0"/>
            </a:endParaRPr>
          </a:p>
          <a:p>
            <a:pPr lvl="0" indent="450215" algn="just">
              <a:lnSpc>
                <a:spcPct val="107000"/>
              </a:lnSpc>
              <a:spcAft>
                <a:spcPts val="0"/>
              </a:spcAft>
            </a:pPr>
            <a:r>
              <a:rPr lang="uk-UA" altLang="uk-UA" sz="2000" dirty="0">
                <a:latin typeface="Times New Roman" panose="02020603050405020304" pitchFamily="18" charset="0"/>
                <a:cs typeface="Times New Roman" panose="02020603050405020304" pitchFamily="18" charset="0"/>
              </a:rPr>
              <a:t>Швидкість і точність ідентифікації</a:t>
            </a:r>
          </a:p>
          <a:p>
            <a:pPr lvl="0" indent="450215" algn="just">
              <a:lnSpc>
                <a:spcPct val="107000"/>
              </a:lnSpc>
              <a:spcAft>
                <a:spcPts val="0"/>
              </a:spcAft>
            </a:pPr>
            <a:r>
              <a:rPr lang="uk-UA" altLang="uk-UA" sz="2000" dirty="0">
                <a:latin typeface="Times New Roman" panose="02020603050405020304" pitchFamily="18" charset="0"/>
                <a:cs typeface="Times New Roman" panose="02020603050405020304" pitchFamily="18" charset="0"/>
              </a:rPr>
              <a:t>Можливість роботи через матеріали, які пропускають радіохвилі, немає необхідності в прямої видимості</a:t>
            </a:r>
          </a:p>
          <a:p>
            <a:pPr lvl="0" indent="450215" algn="just">
              <a:lnSpc>
                <a:spcPct val="107000"/>
              </a:lnSpc>
              <a:spcAft>
                <a:spcPts val="0"/>
              </a:spcAft>
            </a:pPr>
            <a:r>
              <a:rPr lang="uk-UA" altLang="uk-UA" sz="2000" dirty="0">
                <a:latin typeface="Times New Roman" panose="02020603050405020304" pitchFamily="18" charset="0"/>
                <a:cs typeface="Times New Roman" panose="02020603050405020304" pitchFamily="18" charset="0"/>
              </a:rPr>
              <a:t>Можливість зчитування мітки з рухається об'єкта</a:t>
            </a:r>
          </a:p>
          <a:p>
            <a:pPr lvl="0" indent="450215" algn="just">
              <a:lnSpc>
                <a:spcPct val="107000"/>
              </a:lnSpc>
              <a:spcAft>
                <a:spcPts val="0"/>
              </a:spcAft>
            </a:pPr>
            <a:r>
              <a:rPr lang="uk-UA" altLang="uk-UA" sz="2000" dirty="0">
                <a:latin typeface="Times New Roman" panose="02020603050405020304" pitchFamily="18" charset="0"/>
                <a:cs typeface="Times New Roman" panose="02020603050405020304" pitchFamily="18" charset="0"/>
              </a:rPr>
              <a:t>Можливість зберігання додаткової інформації на мітці і її перезапису Складність підробки RFID-міток</a:t>
            </a:r>
          </a:p>
          <a:p>
            <a:pPr lvl="0" indent="450215" algn="just">
              <a:lnSpc>
                <a:spcPct val="107000"/>
              </a:lnSpc>
              <a:spcAft>
                <a:spcPts val="0"/>
              </a:spcAft>
            </a:pPr>
            <a:r>
              <a:rPr lang="uk-UA" altLang="uk-UA" sz="2000" dirty="0">
                <a:latin typeface="Times New Roman" panose="02020603050405020304" pitchFamily="18" charset="0"/>
                <a:cs typeface="Times New Roman" panose="02020603050405020304" pitchFamily="18" charset="0"/>
              </a:rPr>
              <a:t>Одночасне читання декількох міток (при наявності </a:t>
            </a:r>
            <a:r>
              <a:rPr lang="uk-UA" altLang="uk-UA" sz="2000" dirty="0" err="1">
                <a:latin typeface="Times New Roman" panose="02020603050405020304" pitchFamily="18" charset="0"/>
                <a:cs typeface="Times New Roman" panose="02020603050405020304" pitchFamily="18" charset="0"/>
              </a:rPr>
              <a:t>антиколізійні</a:t>
            </a:r>
            <a:r>
              <a:rPr lang="uk-UA" altLang="uk-UA" sz="2000" dirty="0">
                <a:latin typeface="Times New Roman" panose="02020603050405020304" pitchFamily="18" charset="0"/>
                <a:cs typeface="Times New Roman" panose="02020603050405020304" pitchFamily="18" charset="0"/>
              </a:rPr>
              <a:t> </a:t>
            </a:r>
            <a:r>
              <a:rPr lang="uk-UA" altLang="uk-UA" sz="2000" dirty="0" err="1">
                <a:latin typeface="Times New Roman" panose="02020603050405020304" pitchFamily="18" charset="0"/>
                <a:cs typeface="Times New Roman" panose="02020603050405020304" pitchFamily="18" charset="0"/>
              </a:rPr>
              <a:t>фунции</a:t>
            </a:r>
            <a:r>
              <a:rPr lang="uk-UA" altLang="uk-UA" sz="2000" dirty="0">
                <a:latin typeface="Times New Roman" panose="02020603050405020304" pitchFamily="18" charset="0"/>
                <a:cs typeface="Times New Roman" panose="02020603050405020304" pitchFamily="18" charset="0"/>
              </a:rPr>
              <a:t>)</a:t>
            </a:r>
          </a:p>
          <a:p>
            <a:pPr lvl="0" indent="450215" algn="just">
              <a:lnSpc>
                <a:spcPct val="107000"/>
              </a:lnSpc>
              <a:spcAft>
                <a:spcPts val="0"/>
              </a:spcAft>
            </a:pPr>
            <a:r>
              <a:rPr lang="uk-UA" altLang="uk-UA" sz="2000" dirty="0">
                <a:latin typeface="Times New Roman" panose="02020603050405020304" pitchFamily="18" charset="0"/>
                <a:cs typeface="Times New Roman" panose="02020603050405020304" pitchFamily="18" charset="0"/>
              </a:rPr>
              <a:t>Стійкість до впливів навколишнього середовища, тривалий термін експлуатації </a:t>
            </a:r>
          </a:p>
        </p:txBody>
      </p:sp>
    </p:spTree>
    <p:extLst>
      <p:ext uri="{BB962C8B-B14F-4D97-AF65-F5344CB8AC3E}">
        <p14:creationId xmlns:p14="http://schemas.microsoft.com/office/powerpoint/2010/main" val="2781727473"/>
      </p:ext>
    </p:extLst>
  </p:cSld>
  <p:clrMapOvr>
    <a:masterClrMapping/>
  </p:clrMapOvr>
  <p:transition spd="med">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10589" t="6184" r="18756" b="14010"/>
          <a:stretch/>
        </p:blipFill>
        <p:spPr>
          <a:xfrm>
            <a:off x="743" y="1412776"/>
            <a:ext cx="3351819" cy="3577005"/>
          </a:xfrm>
          <a:prstGeom prst="rect">
            <a:avLst/>
          </a:prstGeom>
        </p:spPr>
      </p:pic>
      <p:sp>
        <p:nvSpPr>
          <p:cNvPr id="7172"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F464446-0FB5-41E7-AA2D-68574BA186F0}" type="slidenum">
              <a:rPr lang="ru-RU" smtClean="0"/>
              <a:pPr/>
              <a:t>15</a:t>
            </a:fld>
            <a:endParaRPr lang="ru-RU"/>
          </a:p>
        </p:txBody>
      </p:sp>
      <p:sp>
        <p:nvSpPr>
          <p:cNvPr id="2" name="Прямоугольник 1"/>
          <p:cNvSpPr/>
          <p:nvPr/>
        </p:nvSpPr>
        <p:spPr>
          <a:xfrm>
            <a:off x="3419872" y="0"/>
            <a:ext cx="5724128" cy="6333144"/>
          </a:xfrm>
          <a:prstGeom prst="rect">
            <a:avLst/>
          </a:prstGeom>
        </p:spPr>
        <p:txBody>
          <a:bodyPr wrap="square">
            <a:spAutoFit/>
          </a:bodyPr>
          <a:lstStyle/>
          <a:p>
            <a:pPr indent="450215" algn="just">
              <a:lnSpc>
                <a:spcPct val="107000"/>
              </a:lnSpc>
              <a:spcAft>
                <a:spcPts val="0"/>
              </a:spcAft>
            </a:pPr>
            <a:r>
              <a:rPr lang="uk-UA"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Особливості</a:t>
            </a:r>
          </a:p>
          <a:p>
            <a:pPr indent="450215" algn="just">
              <a:lnSpc>
                <a:spcPct val="107000"/>
              </a:lnSpc>
              <a:spcAft>
                <a:spcPts val="0"/>
              </a:spcAf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Незважаючи на досить високу вартість використання RFID-систем, їх впровадження доцільно всюди, де важливий високий рівень безпеки та швидка ідентифікація об'єктів.  При цьому особливу увагу слід приділити вибору конкретного рішення, який буде залежати від безлічі факторів:</a:t>
            </a:r>
          </a:p>
          <a:p>
            <a:pPr indent="450215" algn="just">
              <a:lnSpc>
                <a:spcPct val="107000"/>
              </a:lnSpc>
              <a:spcAft>
                <a:spcPts val="0"/>
              </a:spcAf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Відстань між RFID-мітками і </a:t>
            </a:r>
            <a:r>
              <a:rPr lang="uk-UA" sz="2000" dirty="0" err="1">
                <a:latin typeface="Times New Roman" panose="02020603050405020304" pitchFamily="18" charset="0"/>
                <a:ea typeface="Times New Roman" panose="02020603050405020304" pitchFamily="18" charset="0"/>
                <a:cs typeface="Times New Roman" panose="02020603050405020304" pitchFamily="18" charset="0"/>
              </a:rPr>
              <a:t>рідерами</a:t>
            </a:r>
            <a:endParaRPr lang="uk-UA" sz="2000"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07000"/>
              </a:lnSpc>
              <a:spcAft>
                <a:spcPts val="0"/>
              </a:spcAf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Наявність екранують поверхонь (наприклад, металевих)</a:t>
            </a:r>
          </a:p>
          <a:p>
            <a:pPr indent="450215" algn="just">
              <a:lnSpc>
                <a:spcPct val="107000"/>
              </a:lnSpc>
              <a:spcAft>
                <a:spcPts val="0"/>
              </a:spcAf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Необхідність одночасного зчитування даних з декількох міток (захисту від колізій)</a:t>
            </a:r>
          </a:p>
          <a:p>
            <a:pPr indent="450215" algn="just">
              <a:lnSpc>
                <a:spcPct val="107000"/>
              </a:lnSpc>
              <a:spcAft>
                <a:spcPts val="0"/>
              </a:spcAf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Необхідність захищеного виконання міток, прихованого розміщення міток</a:t>
            </a:r>
          </a:p>
          <a:p>
            <a:pPr indent="450215" algn="just">
              <a:lnSpc>
                <a:spcPct val="107000"/>
              </a:lnSpc>
              <a:spcAft>
                <a:spcPts val="0"/>
              </a:spcAf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Високі вимоги до безпеки міток</a:t>
            </a:r>
          </a:p>
          <a:p>
            <a:pPr indent="450215" algn="just">
              <a:lnSpc>
                <a:spcPct val="107000"/>
              </a:lnSpc>
              <a:spcAft>
                <a:spcPts val="0"/>
              </a:spcAf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Зберігання та перезапис даних</a:t>
            </a:r>
          </a:p>
          <a:p>
            <a:pPr indent="450215" algn="just">
              <a:lnSpc>
                <a:spcPct val="107000"/>
              </a:lnSpc>
              <a:spcAft>
                <a:spcPts val="0"/>
              </a:spcAf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Простота інтеграції з використовуваної інфраструктурою</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0037368"/>
      </p:ext>
    </p:extLst>
  </p:cSld>
  <p:clrMapOvr>
    <a:masterClrMapping/>
  </p:clrMapOvr>
  <p:transition spd="med">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F464446-0FB5-41E7-AA2D-68574BA186F0}" type="slidenum">
              <a:rPr lang="ru-RU" smtClean="0"/>
              <a:pPr/>
              <a:t>16</a:t>
            </a:fld>
            <a:endParaRPr lang="ru-RU"/>
          </a:p>
        </p:txBody>
      </p:sp>
      <p:sp>
        <p:nvSpPr>
          <p:cNvPr id="2" name="Прямоугольник 1"/>
          <p:cNvSpPr/>
          <p:nvPr/>
        </p:nvSpPr>
        <p:spPr>
          <a:xfrm>
            <a:off x="0" y="260648"/>
            <a:ext cx="9144000" cy="468077"/>
          </a:xfrm>
          <a:prstGeom prst="rect">
            <a:avLst/>
          </a:prstGeom>
        </p:spPr>
        <p:txBody>
          <a:bodyPr wrap="square">
            <a:spAutoFit/>
          </a:bodyPr>
          <a:lstStyle/>
          <a:p>
            <a:pPr indent="450215" algn="ctr">
              <a:lnSpc>
                <a:spcPct val="107000"/>
              </a:lnSpc>
              <a:spcAft>
                <a:spcPts val="0"/>
              </a:spcAft>
            </a:pPr>
            <a:r>
              <a:rPr lang="ru-RU"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ПЕРЕВАГИ ВПРОВАДЖЕННЯ RFID В РИТЕЙЛІ</a:t>
            </a:r>
            <a:endParaRPr lang="uk-UA" sz="2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32" y="620688"/>
            <a:ext cx="4054224" cy="2509236"/>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620688"/>
            <a:ext cx="3657600" cy="2898648"/>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3648938"/>
            <a:ext cx="3291339" cy="3291339"/>
          </a:xfrm>
          <a:prstGeom prst="rect">
            <a:avLst/>
          </a:prstGeom>
        </p:spPr>
      </p:pic>
      <p:sp>
        <p:nvSpPr>
          <p:cNvPr id="8" name="Прямоугольник 7"/>
          <p:cNvSpPr/>
          <p:nvPr/>
        </p:nvSpPr>
        <p:spPr>
          <a:xfrm>
            <a:off x="-108520" y="3068960"/>
            <a:ext cx="5400600" cy="3785652"/>
          </a:xfrm>
          <a:prstGeom prst="rect">
            <a:avLst/>
          </a:prstGeom>
        </p:spPr>
        <p:txBody>
          <a:bodyPr wrap="square">
            <a:spAutoFit/>
          </a:bodyPr>
          <a:lstStyle/>
          <a:p>
            <a:pPr algn="ctr"/>
            <a:r>
              <a:rPr lang="uk-UA" sz="2000" dirty="0">
                <a:solidFill>
                  <a:srgbClr val="FF0000"/>
                </a:solidFill>
                <a:latin typeface="Times New Roman" panose="02020603050405020304" pitchFamily="18" charset="0"/>
                <a:cs typeface="Times New Roman" panose="02020603050405020304" pitchFamily="18" charset="0"/>
              </a:rPr>
              <a:t>Принцип роботи</a:t>
            </a:r>
          </a:p>
          <a:p>
            <a:pPr algn="just"/>
            <a:r>
              <a:rPr lang="uk-UA" sz="2000" dirty="0">
                <a:latin typeface="Times New Roman" panose="02020603050405020304" pitchFamily="18" charset="0"/>
                <a:cs typeface="Times New Roman" panose="02020603050405020304" pitchFamily="18" charset="0"/>
              </a:rPr>
              <a:t>	Кожен товар промаркований радіочастотної міткою.  За допомогою RFID-антен здійснюється «спілкування» мітки з RFID-зчитувачем.  Дані від мітки через антену і зчитувач передаються в облікову систему, переважно в 1С.  На території всього торгового залу, а можливо і складах встановлюються зчитувачі, які реєструють мітки.  Контроль відбувається автоматично.  Таке RFID-рішення можна застосовувати не тільки в торговому залі і складі.</a:t>
            </a:r>
          </a:p>
        </p:txBody>
      </p:sp>
    </p:spTree>
    <p:extLst>
      <p:ext uri="{BB962C8B-B14F-4D97-AF65-F5344CB8AC3E}">
        <p14:creationId xmlns:p14="http://schemas.microsoft.com/office/powerpoint/2010/main" val="3726270643"/>
      </p:ext>
    </p:extLst>
  </p:cSld>
  <p:clrMapOvr>
    <a:masterClrMapping/>
  </p:clrMapOvr>
  <p:transition spd="med">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9" y="764704"/>
            <a:ext cx="4464496" cy="4464496"/>
          </a:xfrm>
          <a:prstGeom prst="rect">
            <a:avLst/>
          </a:prstGeom>
        </p:spPr>
      </p:pic>
      <p:sp>
        <p:nvSpPr>
          <p:cNvPr id="7172"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F464446-0FB5-41E7-AA2D-68574BA186F0}" type="slidenum">
              <a:rPr lang="ru-RU" smtClean="0"/>
              <a:pPr/>
              <a:t>17</a:t>
            </a:fld>
            <a:endParaRPr lang="ru-RU"/>
          </a:p>
        </p:txBody>
      </p:sp>
      <p:sp>
        <p:nvSpPr>
          <p:cNvPr id="2" name="Прямоугольник 1"/>
          <p:cNvSpPr/>
          <p:nvPr/>
        </p:nvSpPr>
        <p:spPr>
          <a:xfrm>
            <a:off x="3635896" y="116632"/>
            <a:ext cx="5508104" cy="5345181"/>
          </a:xfrm>
          <a:prstGeom prst="rect">
            <a:avLst/>
          </a:prstGeom>
        </p:spPr>
        <p:txBody>
          <a:bodyPr wrap="square">
            <a:spAutoFit/>
          </a:bodyPr>
          <a:lstStyle/>
          <a:p>
            <a:pPr indent="450215" algn="just">
              <a:lnSpc>
                <a:spcPct val="107000"/>
              </a:lnSpc>
              <a:spcAft>
                <a:spcPts val="0"/>
              </a:spcAft>
            </a:pP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RFID</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 для магазину має ряд особливостей, які збільшують швидкість роботи підприємства і зменшують вірогідність помилок персоналу.</a:t>
            </a:r>
          </a:p>
          <a:p>
            <a:pPr indent="450215" algn="just">
              <a:lnSpc>
                <a:spcPct val="107000"/>
              </a:lnSpc>
              <a:spcAft>
                <a:spcPts val="0"/>
              </a:spcAft>
            </a:pPr>
            <a:endParaRPr lang="uk-UA" sz="2000"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07000"/>
              </a:lnSpc>
              <a:spcAft>
                <a:spcPts val="0"/>
              </a:spcAf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У порівнянні з технологією </a:t>
            </a:r>
            <a:r>
              <a:rPr lang="uk-UA" sz="2000" dirty="0" err="1">
                <a:latin typeface="Times New Roman" panose="02020603050405020304" pitchFamily="18" charset="0"/>
                <a:ea typeface="Times New Roman" panose="02020603050405020304" pitchFamily="18" charset="0"/>
                <a:cs typeface="Times New Roman" panose="02020603050405020304" pitchFamily="18" charset="0"/>
              </a:rPr>
              <a:t>штрихкодування</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 і QR-кодів, у RFID-технології </a:t>
            </a:r>
            <a:r>
              <a:rPr lang="uk-UA"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наступні переваги:</a:t>
            </a:r>
          </a:p>
          <a:p>
            <a:pPr indent="450215" algn="just">
              <a:lnSpc>
                <a:spcPct val="107000"/>
              </a:lnSpc>
              <a:spcAft>
                <a:spcPts val="0"/>
              </a:spcAft>
            </a:pPr>
            <a:endParaRPr lang="uk-UA" sz="2000"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07000"/>
              </a:lnSpc>
              <a:spcAft>
                <a:spcPts val="0"/>
              </a:spcAf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     ідентифікація та відстеження як нерухомих, так і рухомих об'єктів;</a:t>
            </a:r>
          </a:p>
          <a:p>
            <a:pPr indent="450215" algn="just">
              <a:lnSpc>
                <a:spcPct val="107000"/>
              </a:lnSpc>
              <a:spcAft>
                <a:spcPts val="0"/>
              </a:spcAf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     радіус дії до 300 м;</a:t>
            </a:r>
          </a:p>
          <a:p>
            <a:pPr indent="450215" algn="just">
              <a:lnSpc>
                <a:spcPct val="107000"/>
              </a:lnSpc>
              <a:spcAft>
                <a:spcPts val="0"/>
              </a:spcAf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     безконтактне зчитування;</a:t>
            </a:r>
          </a:p>
          <a:p>
            <a:pPr indent="450215" algn="just">
              <a:lnSpc>
                <a:spcPct val="107000"/>
              </a:lnSpc>
              <a:spcAft>
                <a:spcPts val="0"/>
              </a:spcAf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     швидкість зчитування до 1000 об'єктів в секунду.</a:t>
            </a:r>
          </a:p>
          <a:p>
            <a:pPr indent="450215" algn="just">
              <a:lnSpc>
                <a:spcPct val="107000"/>
              </a:lnSpc>
              <a:spcAft>
                <a:spcPts val="0"/>
              </a:spcAft>
            </a:pPr>
            <a:endParaRPr lang="uk-UA" sz="2000"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07000"/>
              </a:lnSpc>
              <a:spcAft>
                <a:spcPts val="0"/>
              </a:spcAf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Залежно від виду мітки її можна використовувати один раз або багаторазово.</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7142308"/>
      </p:ext>
    </p:extLst>
  </p:cSld>
  <p:clrMapOvr>
    <a:masterClrMapping/>
  </p:clrMapOvr>
  <p:transition spd="med">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F464446-0FB5-41E7-AA2D-68574BA186F0}" type="slidenum">
              <a:rPr lang="ru-RU" smtClean="0"/>
              <a:pPr/>
              <a:t>18</a:t>
            </a:fld>
            <a:endParaRPr lang="ru-RU"/>
          </a:p>
        </p:txBody>
      </p:sp>
      <p:sp>
        <p:nvSpPr>
          <p:cNvPr id="2" name="Прямоугольник 1"/>
          <p:cNvSpPr/>
          <p:nvPr/>
        </p:nvSpPr>
        <p:spPr>
          <a:xfrm>
            <a:off x="0" y="116632"/>
            <a:ext cx="9144000" cy="5210144"/>
          </a:xfrm>
          <a:prstGeom prst="rect">
            <a:avLst/>
          </a:prstGeom>
        </p:spPr>
        <p:txBody>
          <a:bodyPr wrap="square">
            <a:spAutoFit/>
          </a:bodyPr>
          <a:lstStyle/>
          <a:p>
            <a:pPr indent="450215" algn="just">
              <a:lnSpc>
                <a:spcPct val="107000"/>
              </a:lnSpc>
              <a:spcAft>
                <a:spcPts val="0"/>
              </a:spcAft>
            </a:pPr>
            <a:r>
              <a:rPr lang="uk-UA"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Радіочастотна ідентифікація: застосування в бізнес-процесах</a:t>
            </a:r>
          </a:p>
          <a:p>
            <a:pPr indent="450215" algn="just">
              <a:lnSpc>
                <a:spcPct val="107000"/>
              </a:lnSpc>
              <a:spcAft>
                <a:spcPts val="0"/>
              </a:spcAft>
            </a:pPr>
            <a:endParaRPr lang="uk-UA" sz="2400"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07000"/>
              </a:lnSpc>
              <a:spcAft>
                <a:spcPts val="0"/>
              </a:spcAft>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Впровадження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RFID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в </a:t>
            </a:r>
            <a:r>
              <a:rPr lang="uk-UA" sz="2400" dirty="0" err="1">
                <a:latin typeface="Times New Roman" panose="02020603050405020304" pitchFamily="18" charset="0"/>
                <a:ea typeface="Times New Roman" panose="02020603050405020304" pitchFamily="18" charset="0"/>
                <a:cs typeface="Times New Roman" panose="02020603050405020304" pitchFamily="18" charset="0"/>
              </a:rPr>
              <a:t>ритейлі</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 допоможе помітно збільшити продуктивність магазину, знизити витрати і товарні втрати.  Технологія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RFID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підходить для оптимізації практично всіх бізнес-процесів: від приймання та інвентаризації продукції до контролю переміщення співробітників і персональної ідентифікації клієнтів.</a:t>
            </a:r>
          </a:p>
          <a:p>
            <a:pPr indent="450215" algn="just">
              <a:lnSpc>
                <a:spcPct val="107000"/>
              </a:lnSpc>
              <a:spcAft>
                <a:spcPts val="0"/>
              </a:spcAft>
            </a:pPr>
            <a:endParaRPr lang="uk-UA" sz="2400"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07000"/>
              </a:lnSpc>
              <a:spcAft>
                <a:spcPts val="0"/>
              </a:spcAft>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Технологія використовується на підприємствах роздрібної промисловості будь-якого розміру - як в невеликих відділах, так і в великих </a:t>
            </a:r>
            <a:r>
              <a:rPr lang="uk-UA" sz="2400" dirty="0" err="1">
                <a:latin typeface="Times New Roman" panose="02020603050405020304" pitchFamily="18" charset="0"/>
                <a:ea typeface="Times New Roman" panose="02020603050405020304" pitchFamily="18" charset="0"/>
                <a:cs typeface="Times New Roman" panose="02020603050405020304" pitchFamily="18" charset="0"/>
              </a:rPr>
              <a:t>гіпермаркетах</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  Вона застосовується незалежно від сфери діяльності підприємства - підходить для </a:t>
            </a:r>
            <a:r>
              <a:rPr lang="uk-UA" sz="2400" dirty="0" err="1">
                <a:latin typeface="Times New Roman" panose="02020603050405020304" pitchFamily="18" charset="0"/>
                <a:ea typeface="Times New Roman" panose="02020603050405020304" pitchFamily="18" charset="0"/>
                <a:cs typeface="Times New Roman" panose="02020603050405020304" pitchFamily="18" charset="0"/>
              </a:rPr>
              <a:t>бутиків</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 продуктових магазинів, відділів електроніки і </a:t>
            </a:r>
            <a:r>
              <a:rPr lang="uk-UA" sz="2400" dirty="0" err="1">
                <a:latin typeface="Times New Roman" panose="02020603050405020304" pitchFamily="18" charset="0"/>
                <a:ea typeface="Times New Roman" panose="02020603050405020304" pitchFamily="18" charset="0"/>
                <a:cs typeface="Times New Roman" panose="02020603050405020304" pitchFamily="18" charset="0"/>
              </a:rPr>
              <a:t>т.п</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uk-UA"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1801434"/>
      </p:ext>
    </p:extLst>
  </p:cSld>
  <p:clrMapOvr>
    <a:masterClrMapping/>
  </p:clrMapOvr>
  <p:transition spd="med">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F464446-0FB5-41E7-AA2D-68574BA186F0}" type="slidenum">
              <a:rPr lang="ru-RU" smtClean="0"/>
              <a:pPr/>
              <a:t>19</a:t>
            </a:fld>
            <a:endParaRPr lang="ru-RU"/>
          </a:p>
        </p:txBody>
      </p:sp>
      <p:sp>
        <p:nvSpPr>
          <p:cNvPr id="2" name="Прямоугольник 1"/>
          <p:cNvSpPr/>
          <p:nvPr/>
        </p:nvSpPr>
        <p:spPr>
          <a:xfrm>
            <a:off x="0" y="116632"/>
            <a:ext cx="9144000" cy="6019918"/>
          </a:xfrm>
          <a:prstGeom prst="rect">
            <a:avLst/>
          </a:prstGeom>
        </p:spPr>
        <p:txBody>
          <a:bodyPr wrap="square">
            <a:spAutoFit/>
          </a:bodyPr>
          <a:lstStyle/>
          <a:p>
            <a:pPr indent="450215" algn="just">
              <a:lnSpc>
                <a:spcPct val="107000"/>
              </a:lnSpc>
              <a:spcAft>
                <a:spcPts val="0"/>
              </a:spcAft>
            </a:pPr>
            <a:r>
              <a:rPr lang="uk-UA"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Відвантаження та приймання товару</a:t>
            </a:r>
          </a:p>
          <a:p>
            <a:pPr indent="450215" algn="just">
              <a:lnSpc>
                <a:spcPct val="107000"/>
              </a:lnSpc>
              <a:spcAft>
                <a:spcPts val="0"/>
              </a:spcAft>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Зчитувачі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RFID-</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міток, які вбудовані в ворота, тунель, фальш-стелю або фальш-</a:t>
            </a:r>
            <a:r>
              <a:rPr lang="uk-UA" sz="2400" dirty="0" err="1">
                <a:latin typeface="Times New Roman" panose="02020603050405020304" pitchFamily="18" charset="0"/>
                <a:ea typeface="Times New Roman" panose="02020603050405020304" pitchFamily="18" charset="0"/>
                <a:cs typeface="Times New Roman" panose="02020603050405020304" pitchFamily="18" charset="0"/>
              </a:rPr>
              <a:t>пол</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 значно прискорюють приймання товару.  Вони автоматично розпізнають великі обсяги промаркірованій продукції в проході і віддають сигнал про їх надходження та подальше переміщення.  Для приймання невеликих партій і точкових товарів можна використовувати мобільні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RFID-</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термінали.  Також система здійснює </a:t>
            </a:r>
            <a:r>
              <a:rPr lang="uk-UA" sz="2400" dirty="0" err="1">
                <a:latin typeface="Times New Roman" panose="02020603050405020304" pitchFamily="18" charset="0"/>
                <a:ea typeface="Times New Roman" panose="02020603050405020304" pitchFamily="18" charset="0"/>
                <a:cs typeface="Times New Roman" panose="02020603050405020304" pitchFamily="18" charset="0"/>
              </a:rPr>
              <a:t>трекінг</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 зворотної тари.</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07000"/>
              </a:lnSpc>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RFID-</a:t>
            </a:r>
            <a:r>
              <a:rPr lang="uk-UA"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інвентаризація</a:t>
            </a:r>
          </a:p>
          <a:p>
            <a:pPr indent="450215" algn="just">
              <a:lnSpc>
                <a:spcPct val="107000"/>
              </a:lnSpc>
              <a:spcAft>
                <a:spcPts val="0"/>
              </a:spcAft>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За допомогою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RFID-</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міток відбувається контроль переміщення маркованого об'єкта, контроль термінів придатності, кількості доступних одиниць продукції і </a:t>
            </a:r>
            <a:r>
              <a:rPr lang="uk-UA" sz="2400" dirty="0" err="1">
                <a:latin typeface="Times New Roman" panose="02020603050405020304" pitchFamily="18" charset="0"/>
                <a:ea typeface="Times New Roman" panose="02020603050405020304" pitchFamily="18" charset="0"/>
                <a:cs typeface="Times New Roman" panose="02020603050405020304" pitchFamily="18" charset="0"/>
              </a:rPr>
              <a:t>т.п</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  Це допомагає автоматизувати і прискорити документообіг, забезпечити контроль і своєчасні поставки продукції.</a:t>
            </a:r>
          </a:p>
        </p:txBody>
      </p:sp>
    </p:spTree>
    <p:extLst>
      <p:ext uri="{BB962C8B-B14F-4D97-AF65-F5344CB8AC3E}">
        <p14:creationId xmlns:p14="http://schemas.microsoft.com/office/powerpoint/2010/main" val="2396112036"/>
      </p:ext>
    </p:extLst>
  </p:cSld>
  <p:clrMapOvr>
    <a:masterClrMapping/>
  </p:clrMapOvr>
  <p:transition spd="med">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F464446-0FB5-41E7-AA2D-68574BA186F0}" type="slidenum">
              <a:rPr lang="ru-RU" smtClean="0"/>
              <a:pPr/>
              <a:t>2</a:t>
            </a:fld>
            <a:endParaRPr lang="ru-RU"/>
          </a:p>
        </p:txBody>
      </p:sp>
      <p:sp>
        <p:nvSpPr>
          <p:cNvPr id="3" name="Прямоугольник 2"/>
          <p:cNvSpPr/>
          <p:nvPr/>
        </p:nvSpPr>
        <p:spPr>
          <a:xfrm>
            <a:off x="0" y="444894"/>
            <a:ext cx="9144000" cy="5864426"/>
          </a:xfrm>
          <a:prstGeom prst="rect">
            <a:avLst/>
          </a:prstGeom>
        </p:spPr>
        <p:txBody>
          <a:bodyPr wrap="square">
            <a:spAutoFit/>
          </a:bodyPr>
          <a:lstStyle/>
          <a:p>
            <a:pPr lvl="0" indent="450215" algn="just">
              <a:lnSpc>
                <a:spcPct val="107000"/>
              </a:lnSpc>
              <a:spcAft>
                <a:spcPts val="0"/>
              </a:spcAft>
            </a:pPr>
            <a:r>
              <a:rPr lang="uk-UA" altLang="uk-UA" sz="2000" b="1" dirty="0">
                <a:latin typeface="Times New Roman" panose="02020603050405020304" pitchFamily="18" charset="0"/>
                <a:cs typeface="Times New Roman" panose="02020603050405020304" pitchFamily="18" charset="0"/>
              </a:rPr>
              <a:t>	</a:t>
            </a:r>
            <a:r>
              <a:rPr lang="uk-UA" altLang="uk-UA" sz="2200" b="1" dirty="0">
                <a:solidFill>
                  <a:srgbClr val="FF0000"/>
                </a:solidFill>
                <a:latin typeface="Times New Roman" panose="02020603050405020304" pitchFamily="18" charset="0"/>
                <a:cs typeface="Times New Roman" panose="02020603050405020304" pitchFamily="18" charset="0"/>
              </a:rPr>
              <a:t>Абревіатура </a:t>
            </a:r>
            <a:r>
              <a:rPr lang="en-US" altLang="uk-UA" sz="2200" b="1" dirty="0">
                <a:solidFill>
                  <a:srgbClr val="FF0000"/>
                </a:solidFill>
                <a:latin typeface="Times New Roman" panose="02020603050405020304" pitchFamily="18" charset="0"/>
                <a:cs typeface="Times New Roman" panose="02020603050405020304" pitchFamily="18" charset="0"/>
              </a:rPr>
              <a:t>RFID </a:t>
            </a:r>
            <a:r>
              <a:rPr lang="uk-UA" altLang="uk-UA" sz="2200" dirty="0">
                <a:latin typeface="Times New Roman" panose="02020603050405020304" pitchFamily="18" charset="0"/>
                <a:cs typeface="Times New Roman" panose="02020603050405020304" pitchFamily="18" charset="0"/>
              </a:rPr>
              <a:t>розшифровується як </a:t>
            </a:r>
            <a:r>
              <a:rPr lang="en-US" altLang="uk-UA" sz="2200" dirty="0">
                <a:solidFill>
                  <a:srgbClr val="FF0000"/>
                </a:solidFill>
                <a:latin typeface="Times New Roman" panose="02020603050405020304" pitchFamily="18" charset="0"/>
                <a:cs typeface="Times New Roman" panose="02020603050405020304" pitchFamily="18" charset="0"/>
              </a:rPr>
              <a:t>Radio Frequency Identification</a:t>
            </a:r>
            <a:r>
              <a:rPr lang="en-US" altLang="uk-UA" sz="2200" dirty="0">
                <a:latin typeface="Times New Roman" panose="02020603050405020304" pitchFamily="18" charset="0"/>
                <a:cs typeface="Times New Roman" panose="02020603050405020304" pitchFamily="18" charset="0"/>
              </a:rPr>
              <a:t> (</a:t>
            </a:r>
            <a:r>
              <a:rPr lang="uk-UA" altLang="uk-UA" sz="2200" dirty="0">
                <a:latin typeface="Times New Roman" panose="02020603050405020304" pitchFamily="18" charset="0"/>
                <a:cs typeface="Times New Roman" panose="02020603050405020304" pitchFamily="18" charset="0"/>
              </a:rPr>
              <a:t>в перекладі з англійської: радіочастотна ідентифікація).  </a:t>
            </a:r>
            <a:r>
              <a:rPr lang="en-US" altLang="uk-UA" sz="2200" dirty="0">
                <a:latin typeface="Times New Roman" panose="02020603050405020304" pitchFamily="18" charset="0"/>
                <a:cs typeface="Times New Roman" panose="02020603050405020304" pitchFamily="18" charset="0"/>
              </a:rPr>
              <a:t>RFID (</a:t>
            </a:r>
            <a:r>
              <a:rPr lang="uk-UA" altLang="uk-UA" sz="2200" dirty="0">
                <a:latin typeface="Times New Roman" panose="02020603050405020304" pitchFamily="18" charset="0"/>
                <a:cs typeface="Times New Roman" panose="02020603050405020304" pitchFamily="18" charset="0"/>
              </a:rPr>
              <a:t>метод радіочастотної ідентифікації) - технологія, яка для автоматичної ідентифікації об'єктів використовує радіохвилі. </a:t>
            </a:r>
          </a:p>
          <a:p>
            <a:pPr lvl="0" indent="450215" algn="just">
              <a:lnSpc>
                <a:spcPct val="107000"/>
              </a:lnSpc>
              <a:spcAft>
                <a:spcPts val="0"/>
              </a:spcAft>
            </a:pPr>
            <a:r>
              <a:rPr lang="uk-UA" altLang="uk-UA" sz="2200" dirty="0">
                <a:latin typeface="Times New Roman" panose="02020603050405020304" pitchFamily="18" charset="0"/>
                <a:cs typeface="Times New Roman" panose="02020603050405020304" pitchFamily="18" charset="0"/>
              </a:rPr>
              <a:t>Вона може розпізнавати не тільки живі істоти, а й неживі предмети, наприклад, транспортні засоби, контейнери, одяг і багато іншого.  Іншим прикладом </a:t>
            </a:r>
            <a:r>
              <a:rPr lang="en-US" altLang="uk-UA" sz="2200" dirty="0">
                <a:latin typeface="Times New Roman" panose="02020603050405020304" pitchFamily="18" charset="0"/>
                <a:cs typeface="Times New Roman" panose="02020603050405020304" pitchFamily="18" charset="0"/>
              </a:rPr>
              <a:t>Auto-ID </a:t>
            </a:r>
            <a:r>
              <a:rPr lang="uk-UA" altLang="uk-UA" sz="2200" dirty="0">
                <a:latin typeface="Times New Roman" panose="02020603050405020304" pitchFamily="18" charset="0"/>
                <a:cs typeface="Times New Roman" panose="02020603050405020304" pitchFamily="18" charset="0"/>
              </a:rPr>
              <a:t>є штрих коди або біометричні методи (сканування сітківки ока, використання відбитків пальців), а також система оптичного розпізнавання символів і ідентифікація голосу.</a:t>
            </a:r>
          </a:p>
          <a:p>
            <a:pPr lvl="0" indent="450215" algn="just">
              <a:lnSpc>
                <a:spcPct val="107000"/>
              </a:lnSpc>
              <a:spcAft>
                <a:spcPts val="0"/>
              </a:spcAft>
            </a:pPr>
            <a:r>
              <a:rPr lang="uk-UA" altLang="uk-UA" sz="2200" dirty="0">
                <a:solidFill>
                  <a:srgbClr val="FF0000"/>
                </a:solidFill>
                <a:latin typeface="Times New Roman" panose="02020603050405020304" pitchFamily="18" charset="0"/>
                <a:cs typeface="Times New Roman" panose="02020603050405020304" pitchFamily="18" charset="0"/>
              </a:rPr>
              <a:t>Історична довідка: </a:t>
            </a:r>
            <a:r>
              <a:rPr lang="uk-UA" altLang="uk-UA" sz="2200" dirty="0">
                <a:latin typeface="Times New Roman" panose="02020603050405020304" pitchFamily="18" charset="0"/>
                <a:cs typeface="Times New Roman" panose="02020603050405020304" pitchFamily="18" charset="0"/>
              </a:rPr>
              <a:t>Технологія </a:t>
            </a:r>
            <a:r>
              <a:rPr lang="en-US" altLang="uk-UA" sz="2200" dirty="0">
                <a:latin typeface="Times New Roman" panose="02020603050405020304" pitchFamily="18" charset="0"/>
                <a:cs typeface="Times New Roman" panose="02020603050405020304" pitchFamily="18" charset="0"/>
              </a:rPr>
              <a:t>RFID </a:t>
            </a:r>
            <a:r>
              <a:rPr lang="uk-UA" altLang="uk-UA" sz="2200" dirty="0">
                <a:latin typeface="Times New Roman" panose="02020603050405020304" pitchFamily="18" charset="0"/>
                <a:cs typeface="Times New Roman" panose="02020603050405020304" pitchFamily="18" charset="0"/>
              </a:rPr>
              <a:t>широко застосовувалася ще за часів Великої Вітчизняної війни.  Тоді на літаках тільки з'явилися перші системи розпізнавання, які дозволяли розпізнавати і відрізняти свої повітряні війська від військ противника.  Після закінчення війни технологія більше не мала комерційного успіху, але за останні роки все круто змінилося.  Нею зацікавилися транспортні та логістичні компанії, що вивело стандарт на новий рівень.</a:t>
            </a:r>
          </a:p>
        </p:txBody>
      </p:sp>
    </p:spTree>
  </p:cSld>
  <p:clrMapOvr>
    <a:masterClrMapping/>
  </p:clrMapOvr>
  <p:transition spd="med">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F464446-0FB5-41E7-AA2D-68574BA186F0}" type="slidenum">
              <a:rPr lang="ru-RU" smtClean="0"/>
              <a:pPr/>
              <a:t>20</a:t>
            </a:fld>
            <a:endParaRPr lang="ru-RU"/>
          </a:p>
        </p:txBody>
      </p:sp>
      <p:sp>
        <p:nvSpPr>
          <p:cNvPr id="2" name="Прямоугольник 1"/>
          <p:cNvSpPr/>
          <p:nvPr/>
        </p:nvSpPr>
        <p:spPr>
          <a:xfrm>
            <a:off x="0" y="116632"/>
            <a:ext cx="9144000" cy="6388480"/>
          </a:xfrm>
          <a:prstGeom prst="rect">
            <a:avLst/>
          </a:prstGeom>
        </p:spPr>
        <p:txBody>
          <a:bodyPr wrap="square">
            <a:spAutoFit/>
          </a:bodyPr>
          <a:lstStyle/>
          <a:p>
            <a:pPr indent="450215" algn="just">
              <a:lnSpc>
                <a:spcPct val="107000"/>
              </a:lnSpc>
              <a:spcAft>
                <a:spcPts val="0"/>
              </a:spcAft>
            </a:pPr>
            <a:r>
              <a:rPr lang="uk-UA"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Контроль товарних груп</a:t>
            </a:r>
          </a:p>
          <a:p>
            <a:pPr indent="450215" algn="just">
              <a:lnSpc>
                <a:spcPct val="107000"/>
              </a:lnSpc>
              <a:spcAft>
                <a:spcPts val="0"/>
              </a:spcAft>
            </a:pPr>
            <a:endParaRPr lang="uk-UA"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07000"/>
              </a:lnSpc>
              <a:spcAft>
                <a:spcPts val="0"/>
              </a:spcAft>
            </a:pPr>
            <a:r>
              <a:rPr lang="uk-UA"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«Розумні полки», тобто  полки з вбудованим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RFID-</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обладнанням, дозволяють здійснити адресне зберігання, відстеження переміщення продукції усередині торгової площі і їх швидкий пошук.  Це оптимізує управління торговими залами: продавець зможе легко визначити, що саме знаходиться в осередку і коли потрібно поповнення асортименту.</a:t>
            </a:r>
          </a:p>
          <a:p>
            <a:pPr indent="450215" algn="just">
              <a:lnSpc>
                <a:spcPct val="107000"/>
              </a:lnSpc>
              <a:spcAft>
                <a:spcPts val="0"/>
              </a:spcAft>
            </a:pPr>
            <a:endParaRPr lang="uk-UA" sz="2400"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07000"/>
              </a:lnSpc>
              <a:spcAft>
                <a:spcPts val="0"/>
              </a:spcAft>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 «Розумні полки» - не єдиний приклад впровадження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RFID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в торговий зал.  Портальні зчитувачі, встановлені на виході з магазину, в разі крадіжки видають сигнал тривоги.  Інтерактивні екрани в примірочних кабінах відображають інформацію про доступні розмірах, ціною, кольорі товарного вироби.  За допомогою одного натискання на екран можна відправити консультанту запит на іншу річ або розмір.</a:t>
            </a:r>
          </a:p>
        </p:txBody>
      </p:sp>
    </p:spTree>
    <p:extLst>
      <p:ext uri="{BB962C8B-B14F-4D97-AF65-F5344CB8AC3E}">
        <p14:creationId xmlns:p14="http://schemas.microsoft.com/office/powerpoint/2010/main" val="3213894068"/>
      </p:ext>
    </p:extLst>
  </p:cSld>
  <p:clrMapOvr>
    <a:masterClrMapping/>
  </p:clrMapOvr>
  <p:transition spd="med">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F464446-0FB5-41E7-AA2D-68574BA186F0}" type="slidenum">
              <a:rPr lang="ru-RU" smtClean="0"/>
              <a:pPr/>
              <a:t>21</a:t>
            </a:fld>
            <a:endParaRPr lang="ru-RU"/>
          </a:p>
        </p:txBody>
      </p:sp>
      <p:sp>
        <p:nvSpPr>
          <p:cNvPr id="2" name="Прямоугольник 1"/>
          <p:cNvSpPr/>
          <p:nvPr/>
        </p:nvSpPr>
        <p:spPr>
          <a:xfrm>
            <a:off x="0" y="116632"/>
            <a:ext cx="9144000" cy="6415089"/>
          </a:xfrm>
          <a:prstGeom prst="rect">
            <a:avLst/>
          </a:prstGeom>
        </p:spPr>
        <p:txBody>
          <a:bodyPr wrap="square">
            <a:spAutoFit/>
          </a:bodyPr>
          <a:lstStyle/>
          <a:p>
            <a:pPr indent="450215" algn="just">
              <a:lnSpc>
                <a:spcPct val="107000"/>
              </a:lnSpc>
              <a:spcAft>
                <a:spcPts val="0"/>
              </a:spcAft>
            </a:pPr>
            <a:r>
              <a:rPr lang="uk-UA"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Контроль переміщення співробітників</a:t>
            </a:r>
          </a:p>
          <a:p>
            <a:pPr indent="450215" algn="just">
              <a:lnSpc>
                <a:spcPct val="107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RFID-</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мітки, вшиті в уніформу або вбудовані в посвідчення особи, </a:t>
            </a:r>
            <a:r>
              <a:rPr lang="uk-UA" sz="2400" dirty="0" err="1">
                <a:latin typeface="Times New Roman" panose="02020603050405020304" pitchFamily="18" charset="0"/>
                <a:ea typeface="Times New Roman" panose="02020603050405020304" pitchFamily="18" charset="0"/>
                <a:cs typeface="Times New Roman" panose="02020603050405020304" pitchFamily="18" charset="0"/>
              </a:rPr>
              <a:t>брелоки</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 браслети, пластикові карти працівників підприємства є частиною системи контролю та управління доступом (СКУД).  Їх використовують для обмеження допуску, автоматичної ідентифікації особистості, відстеження робочих годин, переміщення і активності співробітників протягом робочого дня.</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07000"/>
              </a:lnSpc>
              <a:spcAft>
                <a:spcPts val="0"/>
              </a:spcAft>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07000"/>
              </a:lnSpc>
              <a:spcAft>
                <a:spcPts val="0"/>
              </a:spcAft>
            </a:pPr>
            <a:r>
              <a:rPr lang="uk-UA"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Безконтактна ідентифікація клієнтів</a:t>
            </a:r>
          </a:p>
          <a:p>
            <a:pPr indent="450215" algn="just">
              <a:lnSpc>
                <a:spcPct val="107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RFID-</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технологія дозволяє організувати програму лояльності нового рівня.  Коли клієнт, у якого є персональна </a:t>
            </a:r>
            <a:r>
              <a:rPr lang="uk-UA" sz="2400" dirty="0" err="1">
                <a:latin typeface="Times New Roman" panose="02020603050405020304" pitchFamily="18" charset="0"/>
                <a:ea typeface="Times New Roman" panose="02020603050405020304" pitchFamily="18" charset="0"/>
                <a:cs typeface="Times New Roman" panose="02020603050405020304" pitchFamily="18" charset="0"/>
              </a:rPr>
              <a:t>бонусна</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 карта з вбудованою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RFID-</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міткою, перетинає поріг магазину, зчитувач відправляє в базу даних його ПІБ, баланс балів, розмір знижки, історію покупок.  Це дозволяє касирам та менеджерам складати персональні рекомендації та статистику покупок, що в сукупності підвищує рівень продажів і лояльність клієнта.</a:t>
            </a:r>
          </a:p>
        </p:txBody>
      </p:sp>
    </p:spTree>
    <p:extLst>
      <p:ext uri="{BB962C8B-B14F-4D97-AF65-F5344CB8AC3E}">
        <p14:creationId xmlns:p14="http://schemas.microsoft.com/office/powerpoint/2010/main" val="965070968"/>
      </p:ext>
    </p:extLst>
  </p:cSld>
  <p:clrMapOvr>
    <a:masterClrMapping/>
  </p:clrMapOvr>
  <p:transition spd="med">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F464446-0FB5-41E7-AA2D-68574BA186F0}" type="slidenum">
              <a:rPr lang="ru-RU" smtClean="0"/>
              <a:pPr/>
              <a:t>22</a:t>
            </a:fld>
            <a:endParaRPr lang="ru-RU"/>
          </a:p>
        </p:txBody>
      </p:sp>
      <p:sp>
        <p:nvSpPr>
          <p:cNvPr id="2" name="Прямоугольник 1"/>
          <p:cNvSpPr/>
          <p:nvPr/>
        </p:nvSpPr>
        <p:spPr>
          <a:xfrm>
            <a:off x="0" y="116632"/>
            <a:ext cx="9144000" cy="3622274"/>
          </a:xfrm>
          <a:prstGeom prst="rect">
            <a:avLst/>
          </a:prstGeom>
        </p:spPr>
        <p:txBody>
          <a:bodyPr wrap="square">
            <a:spAutoFit/>
          </a:bodyPr>
          <a:lstStyle/>
          <a:p>
            <a:pPr indent="450215" algn="just">
              <a:lnSpc>
                <a:spcPct val="107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RFID </a:t>
            </a:r>
            <a:r>
              <a:rPr lang="uk-UA"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в касовій зоні</a:t>
            </a:r>
          </a:p>
          <a:p>
            <a:pPr indent="450215" algn="just">
              <a:lnSpc>
                <a:spcPct val="107000"/>
              </a:lnSpc>
              <a:spcAft>
                <a:spcPts val="0"/>
              </a:spcAft>
            </a:pPr>
            <a:endParaRPr lang="uk-UA"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07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RFID-</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обладнання зменшує черги перед касою і прискорює процес оплати.  За допомогою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RFID-</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терміналів касир зчитує мітку, нанесену на товар, а при взаємодії міток з настільним </a:t>
            </a:r>
            <a:r>
              <a:rPr lang="uk-UA" sz="2400" dirty="0" err="1">
                <a:latin typeface="Times New Roman" panose="02020603050405020304" pitchFamily="18" charset="0"/>
                <a:ea typeface="Times New Roman" panose="02020603050405020304" pitchFamily="18" charset="0"/>
                <a:cs typeface="Times New Roman" panose="02020603050405020304" pitchFamily="18" charset="0"/>
              </a:rPr>
              <a:t>рідером</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 в касовій програмі автоматично відображається </a:t>
            </a:r>
            <a:r>
              <a:rPr lang="uk-UA"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склад кошика і вартість.</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  Покупцеві залишається тільки сплатити покупку зручним для нього способом - готівкою або карткою.  У разі повернення товару мітку можна активувати повторно.</a:t>
            </a:r>
          </a:p>
        </p:txBody>
      </p:sp>
    </p:spTree>
    <p:extLst>
      <p:ext uri="{BB962C8B-B14F-4D97-AF65-F5344CB8AC3E}">
        <p14:creationId xmlns:p14="http://schemas.microsoft.com/office/powerpoint/2010/main" val="513009748"/>
      </p:ext>
    </p:extLst>
  </p:cSld>
  <p:clrMapOvr>
    <a:masterClrMapping/>
  </p:clrMapOvr>
  <p:transition spd="med">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F464446-0FB5-41E7-AA2D-68574BA186F0}" type="slidenum">
              <a:rPr lang="ru-RU" smtClean="0"/>
              <a:pPr/>
              <a:t>3</a:t>
            </a:fld>
            <a:endParaRPr lang="ru-RU"/>
          </a:p>
        </p:txBody>
      </p:sp>
      <p:graphicFrame>
        <p:nvGraphicFramePr>
          <p:cNvPr id="4" name="Таблица 3"/>
          <p:cNvGraphicFramePr>
            <a:graphicFrameLocks noGrp="1"/>
          </p:cNvGraphicFramePr>
          <p:nvPr>
            <p:extLst>
              <p:ext uri="{D42A27DB-BD31-4B8C-83A1-F6EECF244321}">
                <p14:modId xmlns:p14="http://schemas.microsoft.com/office/powerpoint/2010/main" val="4065808498"/>
              </p:ext>
            </p:extLst>
          </p:nvPr>
        </p:nvGraphicFramePr>
        <p:xfrm>
          <a:off x="755576" y="650267"/>
          <a:ext cx="7992888" cy="6195255"/>
        </p:xfrm>
        <a:graphic>
          <a:graphicData uri="http://schemas.openxmlformats.org/drawingml/2006/table">
            <a:tbl>
              <a:tblPr/>
              <a:tblGrid>
                <a:gridCol w="3199810">
                  <a:extLst>
                    <a:ext uri="{9D8B030D-6E8A-4147-A177-3AD203B41FA5}">
                      <a16:colId xmlns:a16="http://schemas.microsoft.com/office/drawing/2014/main" val="666469836"/>
                    </a:ext>
                  </a:extLst>
                </a:gridCol>
                <a:gridCol w="2469564">
                  <a:extLst>
                    <a:ext uri="{9D8B030D-6E8A-4147-A177-3AD203B41FA5}">
                      <a16:colId xmlns:a16="http://schemas.microsoft.com/office/drawing/2014/main" val="142874341"/>
                    </a:ext>
                  </a:extLst>
                </a:gridCol>
                <a:gridCol w="2323514">
                  <a:extLst>
                    <a:ext uri="{9D8B030D-6E8A-4147-A177-3AD203B41FA5}">
                      <a16:colId xmlns:a16="http://schemas.microsoft.com/office/drawing/2014/main" val="2708577745"/>
                    </a:ext>
                  </a:extLst>
                </a:gridCol>
              </a:tblGrid>
              <a:tr h="284266">
                <a:tc>
                  <a:txBody>
                    <a:bodyPr/>
                    <a:lstStyle/>
                    <a:p>
                      <a:r>
                        <a:rPr lang="uk-UA" sz="1400" b="1" noProof="0" dirty="0">
                          <a:latin typeface="Times New Roman" panose="02020603050405020304" pitchFamily="18" charset="0"/>
                          <a:cs typeface="Times New Roman" panose="02020603050405020304" pitchFamily="18" charset="0"/>
                        </a:rPr>
                        <a:t>Характеристики технології</a:t>
                      </a:r>
                      <a:endParaRPr lang="uk-UA" sz="1400" noProof="0" dirty="0">
                        <a:latin typeface="Times New Roman" panose="02020603050405020304" pitchFamily="18" charset="0"/>
                        <a:cs typeface="Times New Roman" panose="02020603050405020304" pitchFamily="18" charset="0"/>
                      </a:endParaRP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b="1" noProof="0" dirty="0">
                          <a:latin typeface="Times New Roman" panose="02020603050405020304" pitchFamily="18" charset="0"/>
                          <a:cs typeface="Times New Roman" panose="02020603050405020304" pitchFamily="18" charset="0"/>
                        </a:rPr>
                        <a:t>RFID</a:t>
                      </a:r>
                      <a:endParaRPr lang="uk-UA" sz="1400" noProof="0" dirty="0">
                        <a:latin typeface="Times New Roman" panose="02020603050405020304" pitchFamily="18" charset="0"/>
                        <a:cs typeface="Times New Roman" panose="02020603050405020304" pitchFamily="18" charset="0"/>
                      </a:endParaRP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b="1" noProof="0" dirty="0">
                          <a:latin typeface="Times New Roman" panose="02020603050405020304" pitchFamily="18" charset="0"/>
                          <a:cs typeface="Times New Roman" panose="02020603050405020304" pitchFamily="18" charset="0"/>
                        </a:rPr>
                        <a:t>Штрих-код</a:t>
                      </a:r>
                      <a:endParaRPr lang="uk-UA" sz="1400" noProof="0" dirty="0">
                        <a:latin typeface="Times New Roman" panose="02020603050405020304" pitchFamily="18" charset="0"/>
                        <a:cs typeface="Times New Roman" panose="02020603050405020304" pitchFamily="18" charset="0"/>
                      </a:endParaRP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4738320"/>
                  </a:ext>
                </a:extLst>
              </a:tr>
              <a:tr h="448604">
                <a:tc>
                  <a:txBody>
                    <a:bodyPr/>
                    <a:lstStyle/>
                    <a:p>
                      <a:r>
                        <a:rPr lang="uk-UA" sz="1400" noProof="0" dirty="0">
                          <a:latin typeface="Times New Roman" panose="02020603050405020304" pitchFamily="18" charset="0"/>
                          <a:cs typeface="Times New Roman" panose="02020603050405020304" pitchFamily="18" charset="0"/>
                        </a:rPr>
                        <a:t>Необхідність у прямій видимості мітки</a:t>
                      </a: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noProof="0" dirty="0">
                          <a:latin typeface="Times New Roman" panose="02020603050405020304" pitchFamily="18" charset="0"/>
                          <a:cs typeface="Times New Roman" panose="02020603050405020304" pitchFamily="18" charset="0"/>
                        </a:rPr>
                        <a:t>Зчитування навіть схованих міток</a:t>
                      </a: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noProof="0" dirty="0">
                          <a:latin typeface="Times New Roman" panose="02020603050405020304" pitchFamily="18" charset="0"/>
                          <a:cs typeface="Times New Roman" panose="02020603050405020304" pitchFamily="18" charset="0"/>
                        </a:rPr>
                        <a:t>Зчитування без прямої видимості неможливе</a:t>
                      </a: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5515715"/>
                  </a:ext>
                </a:extLst>
              </a:tr>
              <a:tr h="284266">
                <a:tc>
                  <a:txBody>
                    <a:bodyPr/>
                    <a:lstStyle/>
                    <a:p>
                      <a:r>
                        <a:rPr lang="uk-UA" sz="1400" noProof="0" dirty="0">
                          <a:latin typeface="Times New Roman" panose="02020603050405020304" pitchFamily="18" charset="0"/>
                          <a:cs typeface="Times New Roman" panose="02020603050405020304" pitchFamily="18" charset="0"/>
                        </a:rPr>
                        <a:t>Об'єм пам'яті</a:t>
                      </a: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noProof="0" dirty="0">
                          <a:latin typeface="Times New Roman" panose="02020603050405020304" pitchFamily="18" charset="0"/>
                          <a:cs typeface="Times New Roman" panose="02020603050405020304" pitchFamily="18" charset="0"/>
                        </a:rPr>
                        <a:t>Від 10 до 10 000 байт</a:t>
                      </a: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noProof="0" dirty="0">
                          <a:latin typeface="Times New Roman" panose="02020603050405020304" pitchFamily="18" charset="0"/>
                          <a:cs typeface="Times New Roman" panose="02020603050405020304" pitchFamily="18" charset="0"/>
                        </a:rPr>
                        <a:t>До 100 байт</a:t>
                      </a: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4605374"/>
                  </a:ext>
                </a:extLst>
              </a:tr>
              <a:tr h="481969">
                <a:tc>
                  <a:txBody>
                    <a:bodyPr/>
                    <a:lstStyle/>
                    <a:p>
                      <a:r>
                        <a:rPr lang="uk-UA" sz="1400" noProof="0" dirty="0">
                          <a:latin typeface="Times New Roman" panose="02020603050405020304" pitchFamily="18" charset="0"/>
                          <a:cs typeface="Times New Roman" panose="02020603050405020304" pitchFamily="18" charset="0"/>
                        </a:rPr>
                        <a:t>Можливість перезапису даних та багаторазового використання мітки</a:t>
                      </a: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noProof="0" dirty="0">
                          <a:latin typeface="Times New Roman" panose="02020603050405020304" pitchFamily="18" charset="0"/>
                          <a:cs typeface="Times New Roman" panose="02020603050405020304" pitchFamily="18" charset="0"/>
                        </a:rPr>
                        <a:t>Є</a:t>
                      </a: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noProof="0" dirty="0">
                          <a:latin typeface="Times New Roman" panose="02020603050405020304" pitchFamily="18" charset="0"/>
                          <a:cs typeface="Times New Roman" panose="02020603050405020304" pitchFamily="18" charset="0"/>
                        </a:rPr>
                        <a:t>Немає</a:t>
                      </a: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7854735"/>
                  </a:ext>
                </a:extLst>
              </a:tr>
              <a:tr h="247310">
                <a:tc>
                  <a:txBody>
                    <a:bodyPr/>
                    <a:lstStyle/>
                    <a:p>
                      <a:r>
                        <a:rPr lang="uk-UA" sz="1400" noProof="0" dirty="0">
                          <a:latin typeface="Times New Roman" panose="02020603050405020304" pitchFamily="18" charset="0"/>
                          <a:cs typeface="Times New Roman" panose="02020603050405020304" pitchFamily="18" charset="0"/>
                        </a:rPr>
                        <a:t>Дальність реєстрації</a:t>
                      </a: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noProof="0" dirty="0">
                          <a:latin typeface="Times New Roman" panose="02020603050405020304" pitchFamily="18" charset="0"/>
                          <a:cs typeface="Times New Roman" panose="02020603050405020304" pitchFamily="18" charset="0"/>
                        </a:rPr>
                        <a:t>До 100 м</a:t>
                      </a: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noProof="0" dirty="0">
                          <a:latin typeface="Times New Roman" panose="02020603050405020304" pitchFamily="18" charset="0"/>
                          <a:cs typeface="Times New Roman" panose="02020603050405020304" pitchFamily="18" charset="0"/>
                        </a:rPr>
                        <a:t>До 4 м</a:t>
                      </a: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9356773"/>
                  </a:ext>
                </a:extLst>
              </a:tr>
              <a:tr h="448604">
                <a:tc>
                  <a:txBody>
                    <a:bodyPr/>
                    <a:lstStyle/>
                    <a:p>
                      <a:r>
                        <a:rPr lang="uk-UA" sz="1400" noProof="0" dirty="0">
                          <a:latin typeface="Times New Roman" panose="02020603050405020304" pitchFamily="18" charset="0"/>
                          <a:cs typeface="Times New Roman" panose="02020603050405020304" pitchFamily="18" charset="0"/>
                        </a:rPr>
                        <a:t>Одночасна ідентифікація декількох об'єктів</a:t>
                      </a: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noProof="0" dirty="0">
                          <a:latin typeface="Times New Roman" panose="02020603050405020304" pitchFamily="18" charset="0"/>
                          <a:cs typeface="Times New Roman" panose="02020603050405020304" pitchFamily="18" charset="0"/>
                        </a:rPr>
                        <a:t>До 200 міток у секунду</a:t>
                      </a: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noProof="0" dirty="0">
                          <a:latin typeface="Times New Roman" panose="02020603050405020304" pitchFamily="18" charset="0"/>
                          <a:cs typeface="Times New Roman" panose="02020603050405020304" pitchFamily="18" charset="0"/>
                        </a:rPr>
                        <a:t>Неможлива</a:t>
                      </a: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2046665"/>
                  </a:ext>
                </a:extLst>
              </a:tr>
              <a:tr h="649899">
                <a:tc>
                  <a:txBody>
                    <a:bodyPr/>
                    <a:lstStyle/>
                    <a:p>
                      <a:r>
                        <a:rPr lang="uk-UA" sz="1400" noProof="0" dirty="0">
                          <a:latin typeface="Times New Roman" panose="02020603050405020304" pitchFamily="18" charset="0"/>
                          <a:cs typeface="Times New Roman" panose="02020603050405020304" pitchFamily="18" charset="0"/>
                        </a:rPr>
                        <a:t>Стійкість до впливу довкілля: механічному, температурному, хімічному, вологості</a:t>
                      </a: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noProof="0" dirty="0">
                          <a:latin typeface="Times New Roman" panose="02020603050405020304" pitchFamily="18" charset="0"/>
                          <a:cs typeface="Times New Roman" panose="02020603050405020304" pitchFamily="18" charset="0"/>
                        </a:rPr>
                        <a:t>Підвищена міцність та опірність</a:t>
                      </a: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noProof="0" dirty="0">
                          <a:latin typeface="Times New Roman" panose="02020603050405020304" pitchFamily="18" charset="0"/>
                          <a:cs typeface="Times New Roman" panose="02020603050405020304" pitchFamily="18" charset="0"/>
                        </a:rPr>
                        <a:t>Дуже легко пошкоджуються</a:t>
                      </a: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9592064"/>
                  </a:ext>
                </a:extLst>
              </a:tr>
              <a:tr h="247310">
                <a:tc>
                  <a:txBody>
                    <a:bodyPr/>
                    <a:lstStyle/>
                    <a:p>
                      <a:r>
                        <a:rPr lang="uk-UA" sz="1400" noProof="0" dirty="0">
                          <a:latin typeface="Times New Roman" panose="02020603050405020304" pitchFamily="18" charset="0"/>
                          <a:cs typeface="Times New Roman" panose="02020603050405020304" pitchFamily="18" charset="0"/>
                        </a:rPr>
                        <a:t>Строк використання</a:t>
                      </a: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noProof="0" dirty="0">
                          <a:latin typeface="Times New Roman" panose="02020603050405020304" pitchFamily="18" charset="0"/>
                          <a:cs typeface="Times New Roman" panose="02020603050405020304" pitchFamily="18" charset="0"/>
                        </a:rPr>
                        <a:t>Понад 10 років</a:t>
                      </a: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noProof="0" dirty="0">
                          <a:latin typeface="Times New Roman" panose="02020603050405020304" pitchFamily="18" charset="0"/>
                          <a:cs typeface="Times New Roman" panose="02020603050405020304" pitchFamily="18" charset="0"/>
                        </a:rPr>
                        <a:t>Короткий</a:t>
                      </a: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5163144"/>
                  </a:ext>
                </a:extLst>
              </a:tr>
              <a:tr h="448604">
                <a:tc>
                  <a:txBody>
                    <a:bodyPr/>
                    <a:lstStyle/>
                    <a:p>
                      <a:r>
                        <a:rPr lang="uk-UA" sz="1400" noProof="0" dirty="0">
                          <a:latin typeface="Times New Roman" panose="02020603050405020304" pitchFamily="18" charset="0"/>
                          <a:cs typeface="Times New Roman" panose="02020603050405020304" pitchFamily="18" charset="0"/>
                        </a:rPr>
                        <a:t>Безпека та захист від підробки</a:t>
                      </a: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noProof="0" dirty="0">
                          <a:latin typeface="Times New Roman" panose="02020603050405020304" pitchFamily="18" charset="0"/>
                          <a:cs typeface="Times New Roman" panose="02020603050405020304" pitchFamily="18" charset="0"/>
                        </a:rPr>
                        <a:t>Підробка практично неможлива</a:t>
                      </a: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noProof="0" dirty="0">
                          <a:latin typeface="Times New Roman" panose="02020603050405020304" pitchFamily="18" charset="0"/>
                          <a:cs typeface="Times New Roman" panose="02020603050405020304" pitchFamily="18" charset="0"/>
                        </a:rPr>
                        <a:t>Легко можна підробити</a:t>
                      </a: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5749485"/>
                  </a:ext>
                </a:extLst>
              </a:tr>
              <a:tr h="335515">
                <a:tc>
                  <a:txBody>
                    <a:bodyPr/>
                    <a:lstStyle/>
                    <a:p>
                      <a:r>
                        <a:rPr lang="uk-UA" sz="1400" noProof="0" dirty="0">
                          <a:latin typeface="Times New Roman" panose="02020603050405020304" pitchFamily="18" charset="0"/>
                          <a:cs typeface="Times New Roman" panose="02020603050405020304" pitchFamily="18" charset="0"/>
                        </a:rPr>
                        <a:t>Ідентифікація об'єктів, що рухаються</a:t>
                      </a: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noProof="0" dirty="0">
                          <a:latin typeface="Times New Roman" panose="02020603050405020304" pitchFamily="18" charset="0"/>
                          <a:cs typeface="Times New Roman" panose="02020603050405020304" pitchFamily="18" charset="0"/>
                        </a:rPr>
                        <a:t>Так</a:t>
                      </a: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noProof="0" dirty="0">
                          <a:latin typeface="Times New Roman" panose="02020603050405020304" pitchFamily="18" charset="0"/>
                          <a:cs typeface="Times New Roman" panose="02020603050405020304" pitchFamily="18" charset="0"/>
                        </a:rPr>
                        <a:t>Важко</a:t>
                      </a: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2814270"/>
                  </a:ext>
                </a:extLst>
              </a:tr>
              <a:tr h="448604">
                <a:tc>
                  <a:txBody>
                    <a:bodyPr/>
                    <a:lstStyle/>
                    <a:p>
                      <a:r>
                        <a:rPr lang="uk-UA" sz="1400" noProof="0" dirty="0">
                          <a:latin typeface="Times New Roman" panose="02020603050405020304" pitchFamily="18" charset="0"/>
                          <a:cs typeface="Times New Roman" panose="02020603050405020304" pitchFamily="18" charset="0"/>
                        </a:rPr>
                        <a:t>Схильність до перешкод у вигляді електромагнітних полів</a:t>
                      </a: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noProof="0" dirty="0">
                          <a:latin typeface="Times New Roman" panose="02020603050405020304" pitchFamily="18" charset="0"/>
                          <a:cs typeface="Times New Roman" panose="02020603050405020304" pitchFamily="18" charset="0"/>
                        </a:rPr>
                        <a:t>Є</a:t>
                      </a: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noProof="0" dirty="0">
                          <a:latin typeface="Times New Roman" panose="02020603050405020304" pitchFamily="18" charset="0"/>
                          <a:cs typeface="Times New Roman" panose="02020603050405020304" pitchFamily="18" charset="0"/>
                        </a:rPr>
                        <a:t>Немає</a:t>
                      </a: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5134003"/>
                  </a:ext>
                </a:extLst>
              </a:tr>
              <a:tr h="335515">
                <a:tc>
                  <a:txBody>
                    <a:bodyPr/>
                    <a:lstStyle/>
                    <a:p>
                      <a:r>
                        <a:rPr lang="uk-UA" sz="1400" noProof="0" dirty="0">
                          <a:latin typeface="Times New Roman" panose="02020603050405020304" pitchFamily="18" charset="0"/>
                          <a:cs typeface="Times New Roman" panose="02020603050405020304" pitchFamily="18" charset="0"/>
                        </a:rPr>
                        <a:t>Ідентифікація металічних об'єктів</a:t>
                      </a: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noProof="0" dirty="0">
                          <a:latin typeface="Times New Roman" panose="02020603050405020304" pitchFamily="18" charset="0"/>
                          <a:cs typeface="Times New Roman" panose="02020603050405020304" pitchFamily="18" charset="0"/>
                        </a:rPr>
                        <a:t>Можлива</a:t>
                      </a: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noProof="0" dirty="0">
                          <a:latin typeface="Times New Roman" panose="02020603050405020304" pitchFamily="18" charset="0"/>
                          <a:cs typeface="Times New Roman" panose="02020603050405020304" pitchFamily="18" charset="0"/>
                        </a:rPr>
                        <a:t>Можлива</a:t>
                      </a: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2898001"/>
                  </a:ext>
                </a:extLst>
              </a:tr>
              <a:tr h="510008">
                <a:tc>
                  <a:txBody>
                    <a:bodyPr/>
                    <a:lstStyle/>
                    <a:p>
                      <a:r>
                        <a:rPr lang="uk-UA" sz="1400" noProof="0" dirty="0">
                          <a:latin typeface="Times New Roman" panose="02020603050405020304" pitchFamily="18" charset="0"/>
                          <a:cs typeface="Times New Roman" panose="02020603050405020304" pitchFamily="18" charset="0"/>
                        </a:rPr>
                        <a:t>Використання як стаціонарних, так і ручних термінів для ідентифікації</a:t>
                      </a: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noProof="0" dirty="0">
                          <a:latin typeface="Times New Roman" panose="02020603050405020304" pitchFamily="18" charset="0"/>
                          <a:cs typeface="Times New Roman" panose="02020603050405020304" pitchFamily="18" charset="0"/>
                        </a:rPr>
                        <a:t>Так</a:t>
                      </a: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noProof="0" dirty="0">
                          <a:latin typeface="Times New Roman" panose="02020603050405020304" pitchFamily="18" charset="0"/>
                          <a:cs typeface="Times New Roman" panose="02020603050405020304" pitchFamily="18" charset="0"/>
                        </a:rPr>
                        <a:t>Так</a:t>
                      </a: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8185505"/>
                  </a:ext>
                </a:extLst>
              </a:tr>
              <a:tr h="848618">
                <a:tc>
                  <a:txBody>
                    <a:bodyPr/>
                    <a:lstStyle/>
                    <a:p>
                      <a:r>
                        <a:rPr lang="uk-UA" sz="1400" noProof="0" dirty="0">
                          <a:latin typeface="Times New Roman" panose="02020603050405020304" pitchFamily="18" charset="0"/>
                          <a:cs typeface="Times New Roman" panose="02020603050405020304" pitchFamily="18" charset="0"/>
                        </a:rPr>
                        <a:t>Вартість</a:t>
                      </a: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noProof="0" dirty="0">
                          <a:latin typeface="Times New Roman" panose="02020603050405020304" pitchFamily="18" charset="0"/>
                          <a:cs typeface="Times New Roman" panose="02020603050405020304" pitchFamily="18" charset="0"/>
                        </a:rPr>
                        <a:t>Середня</a:t>
                      </a: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noProof="0" dirty="0">
                          <a:latin typeface="Times New Roman" panose="02020603050405020304" pitchFamily="18" charset="0"/>
                          <a:cs typeface="Times New Roman" panose="02020603050405020304" pitchFamily="18" charset="0"/>
                        </a:rPr>
                        <a:t>Низька</a:t>
                      </a:r>
                      <a:br>
                        <a:rPr lang="uk-UA" sz="1400" noProof="0" dirty="0">
                          <a:effectLst/>
                          <a:latin typeface="Times New Roman" panose="02020603050405020304" pitchFamily="18" charset="0"/>
                          <a:cs typeface="Times New Roman" panose="02020603050405020304" pitchFamily="18" charset="0"/>
                        </a:rPr>
                      </a:br>
                      <a:br>
                        <a:rPr lang="uk-UA" sz="1400" noProof="0" dirty="0">
                          <a:effectLst/>
                          <a:latin typeface="Times New Roman" panose="02020603050405020304" pitchFamily="18" charset="0"/>
                          <a:cs typeface="Times New Roman" panose="02020603050405020304" pitchFamily="18" charset="0"/>
                        </a:rPr>
                      </a:br>
                      <a:endParaRPr lang="uk-UA" sz="1400" noProof="0" dirty="0">
                        <a:effectLst/>
                        <a:latin typeface="Times New Roman" panose="02020603050405020304" pitchFamily="18" charset="0"/>
                        <a:cs typeface="Times New Roman" panose="02020603050405020304" pitchFamily="18" charset="0"/>
                      </a:endParaRPr>
                    </a:p>
                  </a:txBody>
                  <a:tcPr marL="24387" marR="24387" marT="24387" marB="24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2032179"/>
                  </a:ext>
                </a:extLst>
              </a:tr>
            </a:tbl>
          </a:graphicData>
        </a:graphic>
      </p:graphicFrame>
      <p:sp>
        <p:nvSpPr>
          <p:cNvPr id="5" name="Rectangle 1"/>
          <p:cNvSpPr>
            <a:spLocks noChangeArrowheads="1"/>
          </p:cNvSpPr>
          <p:nvPr/>
        </p:nvSpPr>
        <p:spPr bwMode="auto">
          <a:xfrm>
            <a:off x="0" y="-99392"/>
            <a:ext cx="914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2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Порівняльна характеристика технології RFID та штрихового кодування</a:t>
            </a:r>
            <a:endParaRPr kumimoji="0" lang="uk-UA" altLang="uk-UA" sz="2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4287669"/>
      </p:ext>
    </p:extLst>
  </p:cSld>
  <p:clrMapOvr>
    <a:masterClrMapping/>
  </p:clrMapOvr>
  <p:transition spd="med">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F464446-0FB5-41E7-AA2D-68574BA186F0}" type="slidenum">
              <a:rPr lang="ru-RU" smtClean="0"/>
              <a:pPr/>
              <a:t>4</a:t>
            </a:fld>
            <a:endParaRPr lang="ru-RU"/>
          </a:p>
        </p:txBody>
      </p:sp>
      <p:sp>
        <p:nvSpPr>
          <p:cNvPr id="4" name="Прямоугольник 3"/>
          <p:cNvSpPr/>
          <p:nvPr/>
        </p:nvSpPr>
        <p:spPr>
          <a:xfrm>
            <a:off x="0" y="0"/>
            <a:ext cx="9144000" cy="4524315"/>
          </a:xfrm>
          <a:prstGeom prst="rect">
            <a:avLst/>
          </a:prstGeom>
        </p:spPr>
        <p:txBody>
          <a:bodyPr wrap="square">
            <a:spAutoFit/>
          </a:bodyPr>
          <a:lstStyle/>
          <a:p>
            <a:pPr lvl="0" algn="ctr"/>
            <a:r>
              <a:rPr lang="uk-UA" altLang="uk-UA" sz="2400" b="1" dirty="0">
                <a:latin typeface="Times New Roman" panose="02020603050405020304" pitchFamily="18" charset="0"/>
                <a:cs typeface="Times New Roman" panose="02020603050405020304" pitchFamily="18" charset="0"/>
              </a:rPr>
              <a:t>Система RFID складається з: </a:t>
            </a:r>
          </a:p>
          <a:p>
            <a:pPr marL="342900" lvl="0" indent="-342900" algn="just">
              <a:buFontTx/>
              <a:buChar char="-"/>
            </a:pPr>
            <a:r>
              <a:rPr lang="uk-UA" altLang="uk-UA" sz="2400" dirty="0">
                <a:latin typeface="Times New Roman" panose="02020603050405020304" pitchFamily="18" charset="0"/>
                <a:cs typeface="Times New Roman" panose="02020603050405020304" pitchFamily="18" charset="0"/>
              </a:rPr>
              <a:t>RFID-зчитувач; </a:t>
            </a:r>
          </a:p>
          <a:p>
            <a:pPr marL="342900" lvl="0" indent="-342900" algn="just">
              <a:buFontTx/>
              <a:buChar char="-"/>
            </a:pPr>
            <a:r>
              <a:rPr lang="uk-UA" altLang="uk-UA" sz="2400" dirty="0">
                <a:latin typeface="Times New Roman" panose="02020603050405020304" pitchFamily="18" charset="0"/>
                <a:cs typeface="Times New Roman" panose="02020603050405020304" pitchFamily="18" charset="0"/>
              </a:rPr>
              <a:t>RFID-мітка; </a:t>
            </a:r>
          </a:p>
          <a:p>
            <a:pPr marL="342900" lvl="0" indent="-342900" algn="just">
              <a:buFontTx/>
              <a:buChar char="-"/>
            </a:pPr>
            <a:r>
              <a:rPr lang="uk-UA" altLang="uk-UA" sz="2400" dirty="0">
                <a:latin typeface="Times New Roman" panose="02020603050405020304" pitchFamily="18" charset="0"/>
                <a:cs typeface="Times New Roman" panose="02020603050405020304" pitchFamily="18" charset="0"/>
              </a:rPr>
              <a:t>Програмне забезпечення. </a:t>
            </a:r>
          </a:p>
          <a:p>
            <a:pPr lvl="0" algn="just"/>
            <a:r>
              <a:rPr lang="uk-UA" altLang="uk-UA" sz="2400" dirty="0">
                <a:latin typeface="Times New Roman" panose="02020603050405020304" pitchFamily="18" charset="0"/>
                <a:cs typeface="Times New Roman" panose="02020603050405020304" pitchFamily="18" charset="0"/>
              </a:rPr>
              <a:t>	Зчитувач займається генеруванням і поширенням електромагнітних хвиль в навколишній простір. Даний сигнал приймається RFID-міткою, яка створює зворотний сигнал, вловлювати антеною пристрою, що зчитує, потім отримана інформація розшифровується і обробляється електронним блоком. Об'єкт, оснащений RFID-міткою, ідентифікується за допомогою унікального цифрового коду, який зберігається в пам'яті електронної мітки. </a:t>
            </a:r>
            <a:endParaRPr lang="uk-UA" altLang="uk-UA" sz="4800" dirty="0">
              <a:latin typeface="Times New Roman" panose="02020603050405020304" pitchFamily="18" charset="0"/>
              <a:cs typeface="Times New Roman" panose="02020603050405020304" pitchFamily="18" charset="0"/>
            </a:endParaRPr>
          </a:p>
        </p:txBody>
      </p:sp>
      <p:pic>
        <p:nvPicPr>
          <p:cNvPr id="5" name="Рисунок 4" descr="Система RFID"/>
          <p:cNvPicPr/>
          <p:nvPr/>
        </p:nvPicPr>
        <p:blipFill>
          <a:blip r:embed="rId2">
            <a:extLst>
              <a:ext uri="{28A0092B-C50C-407E-A947-70E740481C1C}">
                <a14:useLocalDpi xmlns:a14="http://schemas.microsoft.com/office/drawing/2010/main" val="0"/>
              </a:ext>
            </a:extLst>
          </a:blip>
          <a:srcRect/>
          <a:stretch>
            <a:fillRect/>
          </a:stretch>
        </p:blipFill>
        <p:spPr bwMode="auto">
          <a:xfrm>
            <a:off x="899592" y="4248472"/>
            <a:ext cx="8244408" cy="2636912"/>
          </a:xfrm>
          <a:prstGeom prst="rect">
            <a:avLst/>
          </a:prstGeom>
          <a:noFill/>
          <a:ln>
            <a:noFill/>
          </a:ln>
        </p:spPr>
      </p:pic>
    </p:spTree>
    <p:extLst>
      <p:ext uri="{BB962C8B-B14F-4D97-AF65-F5344CB8AC3E}">
        <p14:creationId xmlns:p14="http://schemas.microsoft.com/office/powerpoint/2010/main" val="4009403365"/>
      </p:ext>
    </p:extLst>
  </p:cSld>
  <p:clrMapOvr>
    <a:masterClrMapping/>
  </p:clrMapOvr>
  <p:transition spd="med">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F464446-0FB5-41E7-AA2D-68574BA186F0}" type="slidenum">
              <a:rPr lang="ru-RU" sz="1600" smtClean="0">
                <a:solidFill>
                  <a:schemeClr val="tx1"/>
                </a:solidFill>
                <a:latin typeface="Times New Roman" panose="02020603050405020304" pitchFamily="18" charset="0"/>
                <a:cs typeface="Times New Roman" panose="02020603050405020304" pitchFamily="18" charset="0"/>
              </a:rPr>
              <a:pPr/>
              <a:t>5</a:t>
            </a:fld>
            <a:endParaRPr lang="ru-RU" sz="1600"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1268760"/>
            <a:ext cx="9103868" cy="4248472"/>
          </a:xfrm>
          <a:prstGeom prst="rect">
            <a:avLst/>
          </a:prstGeom>
        </p:spPr>
      </p:pic>
    </p:spTree>
    <p:extLst>
      <p:ext uri="{BB962C8B-B14F-4D97-AF65-F5344CB8AC3E}">
        <p14:creationId xmlns:p14="http://schemas.microsoft.com/office/powerpoint/2010/main" val="1829669653"/>
      </p:ext>
    </p:extLst>
  </p:cSld>
  <p:clrMapOvr>
    <a:masterClrMapping/>
  </p:clrMapOvr>
  <p:transition spd="med">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F464446-0FB5-41E7-AA2D-68574BA186F0}" type="slidenum">
              <a:rPr lang="ru-RU" sz="1600" smtClean="0">
                <a:solidFill>
                  <a:schemeClr val="tx1"/>
                </a:solidFill>
                <a:latin typeface="Times New Roman" panose="02020603050405020304" pitchFamily="18" charset="0"/>
                <a:cs typeface="Times New Roman" panose="02020603050405020304" pitchFamily="18" charset="0"/>
              </a:rPr>
              <a:pPr/>
              <a:t>6</a:t>
            </a:fld>
            <a:endParaRPr lang="ru-RU" sz="1600"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60648"/>
            <a:ext cx="3009900" cy="2428875"/>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19842"/>
            <a:ext cx="2808312" cy="2808312"/>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3573016"/>
            <a:ext cx="3260590" cy="2814697"/>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3501008"/>
            <a:ext cx="3816424" cy="2798711"/>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6176" y="188640"/>
            <a:ext cx="2766161" cy="2520280"/>
          </a:xfrm>
          <a:prstGeom prst="rect">
            <a:avLst/>
          </a:prstGeom>
        </p:spPr>
      </p:pic>
    </p:spTree>
    <p:extLst>
      <p:ext uri="{BB962C8B-B14F-4D97-AF65-F5344CB8AC3E}">
        <p14:creationId xmlns:p14="http://schemas.microsoft.com/office/powerpoint/2010/main" val="1115213297"/>
      </p:ext>
    </p:extLst>
  </p:cSld>
  <p:clrMapOvr>
    <a:masterClrMapping/>
  </p:clrMapOvr>
  <p:transition spd="med">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b="19290"/>
          <a:stretch/>
        </p:blipFill>
        <p:spPr>
          <a:xfrm>
            <a:off x="0" y="0"/>
            <a:ext cx="4230738" cy="2557196"/>
          </a:xfrm>
          <a:prstGeom prst="rect">
            <a:avLst/>
          </a:prstGeom>
        </p:spPr>
      </p:pic>
      <p:sp>
        <p:nvSpPr>
          <p:cNvPr id="7172"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F464446-0FB5-41E7-AA2D-68574BA186F0}" type="slidenum">
              <a:rPr lang="ru-RU" smtClean="0"/>
              <a:pPr/>
              <a:t>7</a:t>
            </a:fld>
            <a:endParaRPr lang="ru-RU"/>
          </a:p>
        </p:txBody>
      </p:sp>
      <p:sp>
        <p:nvSpPr>
          <p:cNvPr id="2" name="Прямоугольник 1"/>
          <p:cNvSpPr/>
          <p:nvPr/>
        </p:nvSpPr>
        <p:spPr>
          <a:xfrm>
            <a:off x="4211960" y="0"/>
            <a:ext cx="4932040" cy="2111860"/>
          </a:xfrm>
          <a:prstGeom prst="rect">
            <a:avLst/>
          </a:prstGeom>
        </p:spPr>
        <p:txBody>
          <a:bodyPr wrap="square">
            <a:spAutoFit/>
          </a:bodyPr>
          <a:lstStyle/>
          <a:p>
            <a:pPr indent="450215" algn="just">
              <a:lnSpc>
                <a:spcPct val="107000"/>
              </a:lnSpc>
              <a:spcAft>
                <a:spcPts val="0"/>
              </a:spcAft>
            </a:pPr>
            <a:r>
              <a:rPr lang="uk-UA" sz="2400" b="1" dirty="0">
                <a:latin typeface="Times New Roman" panose="02020603050405020304" pitchFamily="18" charset="0"/>
                <a:ea typeface="Times New Roman" panose="02020603050405020304" pitchFamily="18" charset="0"/>
                <a:cs typeface="Times New Roman" panose="02020603050405020304" pitchFamily="18" charset="0"/>
              </a:rPr>
              <a:t>RFID-мітки: класифікація</a:t>
            </a:r>
          </a:p>
          <a:p>
            <a:pPr indent="450215" algn="just">
              <a:lnSpc>
                <a:spcPct val="107000"/>
              </a:lnSpc>
              <a:spcAft>
                <a:spcPts val="0"/>
              </a:spcAft>
            </a:pPr>
            <a:r>
              <a:rPr lang="uk-UA"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Джерело живлення</a:t>
            </a:r>
          </a:p>
          <a:p>
            <a:pPr indent="450215" algn="just">
              <a:lnSpc>
                <a:spcPct val="107000"/>
              </a:lnSpc>
              <a:spcAft>
                <a:spcPts val="0"/>
              </a:spcAf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Основна використовувана класифікація RFID-міток заснована на джерелі живлення - згідно з нею, теги діляться на пасивні, активні і </a:t>
            </a:r>
            <a:r>
              <a:rPr lang="uk-UA" sz="2000" dirty="0" err="1">
                <a:latin typeface="Times New Roman" panose="02020603050405020304" pitchFamily="18" charset="0"/>
                <a:ea typeface="Times New Roman" panose="02020603050405020304" pitchFamily="18" charset="0"/>
                <a:cs typeface="Times New Roman" panose="02020603050405020304" pitchFamily="18" charset="0"/>
              </a:rPr>
              <a:t>напівпасивну</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A7E8B3E4-C629-45B8-A46E-4362EA3B28F3}"/>
              </a:ext>
            </a:extLst>
          </p:cNvPr>
          <p:cNvSpPr txBox="1"/>
          <p:nvPr/>
        </p:nvSpPr>
        <p:spPr>
          <a:xfrm>
            <a:off x="0" y="2564904"/>
            <a:ext cx="9144000" cy="3629327"/>
          </a:xfrm>
          <a:prstGeom prst="rect">
            <a:avLst/>
          </a:prstGeom>
          <a:noFill/>
        </p:spPr>
        <p:txBody>
          <a:bodyPr wrap="square" rtlCol="0">
            <a:spAutoFit/>
          </a:bodyPr>
          <a:lstStyle/>
          <a:p>
            <a:pPr indent="450215" algn="just">
              <a:lnSpc>
                <a:spcPct val="107000"/>
              </a:lnSpc>
              <a:spcAft>
                <a:spcPts val="0"/>
              </a:spcAft>
            </a:pPr>
            <a:r>
              <a:rPr lang="uk-UA"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Пасивні RFID-мітки </a:t>
            </a:r>
            <a:r>
              <a:rPr lang="uk-UA" dirty="0">
                <a:latin typeface="Times New Roman" panose="02020603050405020304" pitchFamily="18" charset="0"/>
                <a:ea typeface="Times New Roman" panose="02020603050405020304" pitchFamily="18" charset="0"/>
                <a:cs typeface="Times New Roman" panose="02020603050405020304" pitchFamily="18" charset="0"/>
              </a:rPr>
              <a:t>не мають власного джерела живлення і використовують для роботи енергію поля зчитувача.  Залежно від архітектури RFID-мітки і типу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рідера</a:t>
            </a:r>
            <a:r>
              <a:rPr lang="uk-UA" dirty="0">
                <a:latin typeface="Times New Roman" panose="02020603050405020304" pitchFamily="18" charset="0"/>
                <a:ea typeface="Times New Roman" panose="02020603050405020304" pitchFamily="18" charset="0"/>
                <a:cs typeface="Times New Roman" panose="02020603050405020304" pitchFamily="18" charset="0"/>
              </a:rPr>
              <a:t>, пасивні теги працюють тільки на невеликій відстані - до 8 метрів, але при цьому відрізняються компактністю і доступною ціною.</a:t>
            </a:r>
          </a:p>
          <a:p>
            <a:pPr indent="450215" algn="just">
              <a:lnSpc>
                <a:spcPct val="107000"/>
              </a:lnSpc>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Саме пасивні низькочастотні RFID-мітки найбільш часто зустрічаються нам на товарах в магазинах - над підвищенням компактності тегів і зниженням їх вартості працюють представники провідних світових торгових мереж.</a:t>
            </a:r>
          </a:p>
          <a:p>
            <a:pPr indent="450215" algn="just">
              <a:lnSpc>
                <a:spcPct val="107000"/>
              </a:lnSpc>
              <a:spcAft>
                <a:spcPts val="0"/>
              </a:spcAft>
            </a:pPr>
            <a:r>
              <a:rPr lang="uk-UA"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Активні RFID-мітки </a:t>
            </a:r>
            <a:r>
              <a:rPr lang="uk-UA" dirty="0">
                <a:latin typeface="Times New Roman" panose="02020603050405020304" pitchFamily="18" charset="0"/>
                <a:ea typeface="Times New Roman" panose="02020603050405020304" pitchFamily="18" charset="0"/>
                <a:cs typeface="Times New Roman" panose="02020603050405020304" pitchFamily="18" charset="0"/>
              </a:rPr>
              <a:t>оснащені власним джерелом живлення, тому можуть отримати додаткові функції, працюють на більшій відстані і менш вимогливі до зчитувача.  До їх недоліків, в порівнянні з пасивними мітками, можна віднести великий розмір і обмежений час роботи джерела живлення.</a:t>
            </a:r>
          </a:p>
          <a:p>
            <a:endParaRPr lang="uk-UA" dirty="0"/>
          </a:p>
        </p:txBody>
      </p:sp>
    </p:spTree>
    <p:extLst>
      <p:ext uri="{BB962C8B-B14F-4D97-AF65-F5344CB8AC3E}">
        <p14:creationId xmlns:p14="http://schemas.microsoft.com/office/powerpoint/2010/main" val="3828568850"/>
      </p:ext>
    </p:extLst>
  </p:cSld>
  <p:clrMapOvr>
    <a:masterClrMapping/>
  </p:clrMapOvr>
  <p:transition spd="med">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4256" y="0"/>
            <a:ext cx="4599744" cy="3573016"/>
          </a:xfrm>
          <a:prstGeom prst="rect">
            <a:avLst/>
          </a:prstGeom>
        </p:spPr>
      </p:pic>
      <p:sp>
        <p:nvSpPr>
          <p:cNvPr id="7172"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F464446-0FB5-41E7-AA2D-68574BA186F0}" type="slidenum">
              <a:rPr lang="ru-RU" smtClean="0"/>
              <a:pPr/>
              <a:t>8</a:t>
            </a:fld>
            <a:endParaRPr lang="ru-RU"/>
          </a:p>
        </p:txBody>
      </p:sp>
      <p:sp>
        <p:nvSpPr>
          <p:cNvPr id="2" name="Прямоугольник 1"/>
          <p:cNvSpPr/>
          <p:nvPr/>
        </p:nvSpPr>
        <p:spPr>
          <a:xfrm>
            <a:off x="35496" y="-99392"/>
            <a:ext cx="4464496" cy="4027898"/>
          </a:xfrm>
          <a:prstGeom prst="rect">
            <a:avLst/>
          </a:prstGeom>
        </p:spPr>
        <p:txBody>
          <a:bodyPr wrap="square">
            <a:spAutoFit/>
          </a:bodyPr>
          <a:lstStyle/>
          <a:p>
            <a:pPr indent="450215" algn="just">
              <a:lnSpc>
                <a:spcPct val="107000"/>
              </a:lnSpc>
              <a:spcAft>
                <a:spcPts val="0"/>
              </a:spcAft>
            </a:pPr>
            <a:r>
              <a:rPr lang="uk-UA"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Активні RFID-мітки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по праву вважаються надійнішими, вони можуть передавати сигнал навіть через воду або метал, а також їх можна оснастити вбудованими сенсорами для оцінки температури, вологості, рівня освітленості та інших параметрів навколишнього середовища.  Таким чином, RFID-мітки можуть допомогти відстежувати, наприклад, дотримання умов зберігання певних категорій товарів.</a:t>
            </a:r>
            <a:endParaRPr lang="uk-UA"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9CCA783-7791-491E-B283-F572AC5578C7}"/>
              </a:ext>
            </a:extLst>
          </p:cNvPr>
          <p:cNvSpPr txBox="1"/>
          <p:nvPr/>
        </p:nvSpPr>
        <p:spPr>
          <a:xfrm>
            <a:off x="17174" y="3861048"/>
            <a:ext cx="8928992" cy="2474973"/>
          </a:xfrm>
          <a:prstGeom prst="rect">
            <a:avLst/>
          </a:prstGeom>
          <a:noFill/>
        </p:spPr>
        <p:txBody>
          <a:bodyPr wrap="square" rtlCol="0">
            <a:spAutoFit/>
          </a:bodyPr>
          <a:lstStyle/>
          <a:p>
            <a:pPr indent="450215" algn="just">
              <a:lnSpc>
                <a:spcPct val="107000"/>
              </a:lnSpc>
              <a:spcAft>
                <a:spcPts val="0"/>
              </a:spcAft>
            </a:pPr>
            <a:r>
              <a:rPr lang="uk-UA">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Напівпасивні RFID-мітки </a:t>
            </a:r>
            <a:r>
              <a:rPr lang="uk-UA">
                <a:latin typeface="Times New Roman" panose="02020603050405020304" pitchFamily="18" charset="0"/>
                <a:ea typeface="Times New Roman" panose="02020603050405020304" pitchFamily="18" charset="0"/>
                <a:cs typeface="Times New Roman" panose="02020603050405020304" pitchFamily="18" charset="0"/>
              </a:rPr>
              <a:t>працюють за тим же принципом, що і пасивні, але оснащені батареєю для живлення чіпа.  Можна сказати, що таке рішення є компромісним в плані вартості, розміру і характеристик RFID-міток.</a:t>
            </a:r>
          </a:p>
          <a:p>
            <a:pPr indent="450215" algn="just">
              <a:lnSpc>
                <a:spcPct val="107000"/>
              </a:lnSpc>
              <a:spcAft>
                <a:spcPts val="0"/>
              </a:spcAft>
            </a:pPr>
            <a:r>
              <a:rPr lang="uk-UA" sz="2000" u="sng">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Виконання</a:t>
            </a:r>
          </a:p>
          <a:p>
            <a:pPr indent="450215" algn="just">
              <a:lnSpc>
                <a:spcPct val="107000"/>
              </a:lnSpc>
              <a:spcAft>
                <a:spcPts val="0"/>
              </a:spcAft>
            </a:pPr>
            <a:r>
              <a:rPr lang="uk-UA">
                <a:latin typeface="Times New Roman" panose="02020603050405020304" pitchFamily="18" charset="0"/>
                <a:ea typeface="Times New Roman" panose="02020603050405020304" pitchFamily="18" charset="0"/>
                <a:cs typeface="Times New Roman" panose="02020603050405020304" pitchFamily="18" charset="0"/>
              </a:rPr>
              <a:t>За виконання RFID-мітки можуть являти собою пластикові картки, брелки, корпусні мітки, а також самоклеючі етикетки з паперу або термопластика.  Існує також формат «невидимої» етикетки, яка фактично вшивається в упаковку товару безпосередньо на етапі виробництва</a:t>
            </a:r>
            <a:endParaRPr lang="uk-UA" dirty="0"/>
          </a:p>
        </p:txBody>
      </p:sp>
    </p:spTree>
    <p:extLst>
      <p:ext uri="{BB962C8B-B14F-4D97-AF65-F5344CB8AC3E}">
        <p14:creationId xmlns:p14="http://schemas.microsoft.com/office/powerpoint/2010/main" val="4017163494"/>
      </p:ext>
    </p:extLst>
  </p:cSld>
  <p:clrMapOvr>
    <a:masterClrMapping/>
  </p:clrMapOvr>
  <p:transition spd="med">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1854" y="3573016"/>
            <a:ext cx="4458218" cy="2821428"/>
          </a:xfrm>
          <a:prstGeom prst="rect">
            <a:avLst/>
          </a:prstGeom>
        </p:spPr>
      </p:pic>
      <p:sp>
        <p:nvSpPr>
          <p:cNvPr id="7172"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F464446-0FB5-41E7-AA2D-68574BA186F0}" type="slidenum">
              <a:rPr lang="ru-RU" smtClean="0"/>
              <a:pPr/>
              <a:t>9</a:t>
            </a:fld>
            <a:endParaRPr lang="ru-RU"/>
          </a:p>
        </p:txBody>
      </p:sp>
      <p:sp>
        <p:nvSpPr>
          <p:cNvPr id="3" name="Прямоугольник 2"/>
          <p:cNvSpPr/>
          <p:nvPr/>
        </p:nvSpPr>
        <p:spPr>
          <a:xfrm>
            <a:off x="0" y="150107"/>
            <a:ext cx="9108504" cy="3046988"/>
          </a:xfrm>
          <a:prstGeom prst="rect">
            <a:avLst/>
          </a:prstGeom>
        </p:spPr>
        <p:txBody>
          <a:bodyPr wrap="square">
            <a:spAutoFit/>
          </a:bodyPr>
          <a:lstStyle/>
          <a:p>
            <a:pPr indent="457200" algn="just"/>
            <a:r>
              <a:rPr lang="uk-UA"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Тип пам'яті</a:t>
            </a:r>
          </a:p>
          <a:p>
            <a:pPr indent="457200" algn="just"/>
            <a:r>
              <a:rPr lang="uk-UA" sz="2400" dirty="0">
                <a:latin typeface="Times New Roman" panose="02020603050405020304" pitchFamily="18" charset="0"/>
                <a:ea typeface="Times New Roman" panose="02020603050405020304" pitchFamily="18" charset="0"/>
                <a:cs typeface="Times New Roman" panose="02020603050405020304" pitchFamily="18" charset="0"/>
              </a:rPr>
              <a:t>За типом пам'яті RFID-мітки діляться на призначені тільки для ідентифікації (RO, </a:t>
            </a:r>
            <a:r>
              <a:rPr lang="uk-UA" sz="2400" dirty="0" err="1">
                <a:latin typeface="Times New Roman" panose="02020603050405020304" pitchFamily="18" charset="0"/>
                <a:ea typeface="Times New Roman" panose="02020603050405020304" pitchFamily="18" charset="0"/>
                <a:cs typeface="Times New Roman" panose="02020603050405020304" pitchFamily="18" charset="0"/>
              </a:rPr>
              <a:t>Read</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ea typeface="Times New Roman" panose="02020603050405020304" pitchFamily="18" charset="0"/>
                <a:cs typeface="Times New Roman" panose="02020603050405020304" pitchFamily="18" charset="0"/>
              </a:rPr>
              <a:t>Only</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 розроблені для зчитування блоку інформації (WORM, </a:t>
            </a:r>
            <a:r>
              <a:rPr lang="uk-UA" sz="2400" dirty="0" err="1">
                <a:latin typeface="Times New Roman" panose="02020603050405020304" pitchFamily="18" charset="0"/>
                <a:ea typeface="Times New Roman" panose="02020603050405020304" pitchFamily="18" charset="0"/>
                <a:cs typeface="Times New Roman" panose="02020603050405020304" pitchFamily="18" charset="0"/>
              </a:rPr>
              <a:t>Write</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ea typeface="Times New Roman" panose="02020603050405020304" pitchFamily="18" charset="0"/>
                <a:cs typeface="Times New Roman" panose="02020603050405020304" pitchFamily="18" charset="0"/>
              </a:rPr>
              <a:t>Once</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ea typeface="Times New Roman" panose="02020603050405020304" pitchFamily="18" charset="0"/>
                <a:cs typeface="Times New Roman" panose="02020603050405020304" pitchFamily="18" charset="0"/>
              </a:rPr>
              <a:t>Read</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ea typeface="Times New Roman" panose="02020603050405020304" pitchFamily="18" charset="0"/>
                <a:cs typeface="Times New Roman" panose="02020603050405020304" pitchFamily="18" charset="0"/>
              </a:rPr>
              <a:t>Many</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 і перезапису (RW, </a:t>
            </a:r>
            <a:r>
              <a:rPr lang="uk-UA" sz="2400" dirty="0" err="1">
                <a:latin typeface="Times New Roman" panose="02020603050405020304" pitchFamily="18" charset="0"/>
                <a:ea typeface="Times New Roman" panose="02020603050405020304" pitchFamily="18" charset="0"/>
                <a:cs typeface="Times New Roman" panose="02020603050405020304" pitchFamily="18" charset="0"/>
              </a:rPr>
              <a:t>Read</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ea typeface="Times New Roman" panose="02020603050405020304" pitchFamily="18" charset="0"/>
                <a:cs typeface="Times New Roman" panose="02020603050405020304" pitchFamily="18" charset="0"/>
              </a:rPr>
              <a:t>and</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ea typeface="Times New Roman" panose="02020603050405020304" pitchFamily="18" charset="0"/>
                <a:cs typeface="Times New Roman" panose="02020603050405020304" pitchFamily="18" charset="0"/>
              </a:rPr>
              <a:t>Write</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a:t>
            </a:r>
          </a:p>
          <a:p>
            <a:pPr indent="457200" algn="just"/>
            <a:r>
              <a:rPr lang="uk-UA"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RO RFID-</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мітки використовуються виключно для ідентифікації - дані унікального ідентифікатора записуються при виготовленні </a:t>
            </a:r>
            <a:r>
              <a:rPr lang="uk-UA" sz="2400" dirty="0" err="1">
                <a:latin typeface="Times New Roman" panose="02020603050405020304" pitchFamily="18" charset="0"/>
                <a:ea typeface="Times New Roman" panose="02020603050405020304" pitchFamily="18" charset="0"/>
                <a:cs typeface="Times New Roman" panose="02020603050405020304" pitchFamily="18" charset="0"/>
              </a:rPr>
              <a:t>тега</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 тому скопіювати їх і підробити мітку практично неможливо.</a:t>
            </a:r>
          </a:p>
        </p:txBody>
      </p:sp>
      <p:sp>
        <p:nvSpPr>
          <p:cNvPr id="5" name="TextBox 4">
            <a:extLst>
              <a:ext uri="{FF2B5EF4-FFF2-40B4-BE49-F238E27FC236}">
                <a16:creationId xmlns:a16="http://schemas.microsoft.com/office/drawing/2014/main" id="{E9360324-D263-4942-8D00-AC635285A9E3}"/>
              </a:ext>
            </a:extLst>
          </p:cNvPr>
          <p:cNvSpPr txBox="1"/>
          <p:nvPr/>
        </p:nvSpPr>
        <p:spPr>
          <a:xfrm>
            <a:off x="0" y="3212976"/>
            <a:ext cx="4644008" cy="3416320"/>
          </a:xfrm>
          <a:prstGeom prst="rect">
            <a:avLst/>
          </a:prstGeom>
          <a:noFill/>
        </p:spPr>
        <p:txBody>
          <a:bodyPr wrap="square" rtlCol="0">
            <a:spAutoFit/>
          </a:bodyPr>
          <a:lstStyle/>
          <a:p>
            <a:pPr indent="457200" algn="just"/>
            <a:r>
              <a:rPr lang="uk-UA"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WORM RFID-</a:t>
            </a:r>
            <a:r>
              <a:rPr lang="uk-UA" dirty="0">
                <a:latin typeface="Times New Roman" panose="02020603050405020304" pitchFamily="18" charset="0"/>
                <a:ea typeface="Times New Roman" panose="02020603050405020304" pitchFamily="18" charset="0"/>
                <a:cs typeface="Times New Roman" panose="02020603050405020304" pitchFamily="18" charset="0"/>
              </a:rPr>
              <a:t>мітки дозволяють одноразово записати будь-які дані, які згодом можна буде багаторазово зчитувати і використовувати.  Це дозволяє користувачеві при отриманні доповнити мітку своєю інформацією, яка потім буде використовуватися при зчитуванні.</a:t>
            </a:r>
          </a:p>
          <a:p>
            <a:pPr indent="457200" algn="just"/>
            <a:r>
              <a:rPr lang="uk-UA"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RW RFID-</a:t>
            </a:r>
            <a:r>
              <a:rPr lang="uk-UA" dirty="0">
                <a:latin typeface="Times New Roman" panose="02020603050405020304" pitchFamily="18" charset="0"/>
                <a:ea typeface="Times New Roman" panose="02020603050405020304" pitchFamily="18" charset="0"/>
                <a:cs typeface="Times New Roman" panose="02020603050405020304" pitchFamily="18" charset="0"/>
              </a:rPr>
              <a:t>мітки містять блок пам'яті, який дозволяє багаторазово записувати і зчитувати інформацію.  Ідентифікатор RFID-мітки при цьому залишається незмінним.</a:t>
            </a:r>
            <a:endParaRPr lang="uk-UA" dirty="0">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2201877180"/>
      </p:ext>
    </p:extLst>
  </p:cSld>
  <p:clrMapOvr>
    <a:masterClrMapping/>
  </p:clrMapOvr>
  <p:transition spd="med">
    <p:wipe/>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8167</TotalTime>
  <Words>2198</Words>
  <Application>Microsoft Office PowerPoint</Application>
  <PresentationFormat>Экран (4:3)</PresentationFormat>
  <Paragraphs>177</Paragraphs>
  <Slides>22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22</vt:i4>
      </vt:variant>
    </vt:vector>
  </HeadingPairs>
  <TitlesOfParts>
    <vt:vector size="28" baseType="lpstr">
      <vt:lpstr>Arial</vt:lpstr>
      <vt:lpstr>Calibri</vt:lpstr>
      <vt:lpstr>Calibri Light</vt:lpstr>
      <vt:lpstr>Tahoma</vt:lpstr>
      <vt:lpstr>Times New Roman</vt:lpstr>
      <vt:lpstr>Тема Office</vt:lpstr>
      <vt:lpstr>Державний університет «Житомирська політехніка» Факультет інформаційно-комп’ютерних технологій Кафедра комп’ютерної інженерії та кібербезпеки Кафедра комп’ютерних технологій у медицині та телекомунікаціях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chip</dc:creator>
  <cp:lastModifiedBy>Vadim M</cp:lastModifiedBy>
  <cp:revision>265</cp:revision>
  <dcterms:created xsi:type="dcterms:W3CDTF">2008-10-24T21:00:09Z</dcterms:created>
  <dcterms:modified xsi:type="dcterms:W3CDTF">2025-03-10T09:52:19Z</dcterms:modified>
</cp:coreProperties>
</file>