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56" r:id="rId2"/>
    <p:sldId id="257" r:id="rId3"/>
    <p:sldId id="260" r:id="rId4"/>
    <p:sldId id="261" r:id="rId5"/>
    <p:sldId id="262" r:id="rId6"/>
    <p:sldId id="264" r:id="rId7"/>
    <p:sldId id="363" r:id="rId8"/>
    <p:sldId id="265" r:id="rId9"/>
    <p:sldId id="297" r:id="rId10"/>
    <p:sldId id="298" r:id="rId11"/>
    <p:sldId id="299" r:id="rId12"/>
    <p:sldId id="300" r:id="rId13"/>
    <p:sldId id="301" r:id="rId14"/>
    <p:sldId id="295" r:id="rId15"/>
    <p:sldId id="378" r:id="rId16"/>
    <p:sldId id="379" r:id="rId17"/>
    <p:sldId id="263" r:id="rId18"/>
    <p:sldId id="380" r:id="rId19"/>
    <p:sldId id="266" r:id="rId20"/>
    <p:sldId id="364" r:id="rId21"/>
    <p:sldId id="365" r:id="rId22"/>
    <p:sldId id="287" r:id="rId23"/>
    <p:sldId id="366" r:id="rId24"/>
    <p:sldId id="288" r:id="rId25"/>
    <p:sldId id="368" r:id="rId26"/>
    <p:sldId id="289" r:id="rId27"/>
    <p:sldId id="290" r:id="rId28"/>
    <p:sldId id="369" r:id="rId29"/>
    <p:sldId id="291" r:id="rId30"/>
    <p:sldId id="292" r:id="rId31"/>
    <p:sldId id="370" r:id="rId32"/>
    <p:sldId id="309" r:id="rId33"/>
    <p:sldId id="362" r:id="rId34"/>
    <p:sldId id="310" r:id="rId35"/>
    <p:sldId id="311" r:id="rId36"/>
    <p:sldId id="360" r:id="rId37"/>
    <p:sldId id="372" r:id="rId38"/>
    <p:sldId id="312" r:id="rId39"/>
    <p:sldId id="313" r:id="rId40"/>
    <p:sldId id="361" r:id="rId41"/>
    <p:sldId id="373" r:id="rId42"/>
    <p:sldId id="314" r:id="rId43"/>
    <p:sldId id="316" r:id="rId44"/>
    <p:sldId id="317" r:id="rId45"/>
    <p:sldId id="374" r:id="rId46"/>
    <p:sldId id="375" r:id="rId47"/>
    <p:sldId id="318" r:id="rId48"/>
    <p:sldId id="319" r:id="rId49"/>
    <p:sldId id="320" r:id="rId5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18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28.02.2026</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5</a:t>
            </a:fld>
            <a:endParaRPr lang="uk-U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26</a:t>
            </a:fld>
            <a:endParaRPr 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27</a:t>
            </a:fld>
            <a:endParaRPr 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29</a:t>
            </a:fld>
            <a:endParaRPr lang="uk-U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30</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6</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8</a:t>
            </a:fld>
            <a:endParaRPr lang="uk-U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16</a:t>
            </a:fld>
            <a:endParaRPr lang="uk-U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17</a:t>
            </a:fld>
            <a:endParaRPr lang="uk-U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18</a:t>
            </a:fld>
            <a:endParaRPr lang="uk-UA"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19</a:t>
            </a:fld>
            <a:endParaRPr lang="uk-U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22</a:t>
            </a:fld>
            <a:endParaRPr 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24</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28.02.2026</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28.02.2026</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28.02.2026</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gb.expertus.com.ua/recommendations/6316?top=1&amp;utm_medium=referral&amp;utm_source=buhplatforma.com.ua&amp;utm_term=8147&amp;utm_content=article&amp;utm_campaign=red_block_content_lin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14678" y="1000108"/>
            <a:ext cx="5114778" cy="428628"/>
          </a:xfrm>
        </p:spPr>
        <p:txBody>
          <a:bodyPr>
            <a:normAutofit/>
          </a:bodyPr>
          <a:lstStyle/>
          <a:p>
            <a:r>
              <a:rPr lang="uk-UA" sz="2400" dirty="0"/>
              <a:t>ЛЕКЦІЯ № 2</a:t>
            </a:r>
          </a:p>
        </p:txBody>
      </p:sp>
      <p:sp>
        <p:nvSpPr>
          <p:cNvPr id="4" name="Заголовок 3"/>
          <p:cNvSpPr>
            <a:spLocks noGrp="1"/>
          </p:cNvSpPr>
          <p:nvPr>
            <p:ph type="ctrTitle"/>
          </p:nvPr>
        </p:nvSpPr>
        <p:spPr/>
        <p:txBody>
          <a:bodyPr/>
          <a:lstStyle/>
          <a:p>
            <a:r>
              <a:rPr lang="ru-RU" sz="3200" dirty="0"/>
              <a:t>ЗАГАЛЬНА </a:t>
            </a:r>
            <a:r>
              <a:rPr lang="ru-RU" sz="3200" b="0" dirty="0"/>
              <a:t>ОЦІНКА</a:t>
            </a:r>
            <a:r>
              <a:rPr lang="ru-RU" sz="3200" dirty="0"/>
              <a:t> ФІНАНСОВОГО СТАНУ</a:t>
            </a:r>
            <a:br>
              <a:rPr lang="ru-RU" sz="3200" dirty="0"/>
            </a:br>
            <a:r>
              <a:rPr lang="ru-RU" sz="3200" dirty="0"/>
              <a:t>ПІДПРИЄМСТВА</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rmAutofit/>
          </a:bodyPr>
          <a:lstStyle/>
          <a:p>
            <a:pPr algn="just"/>
            <a:r>
              <a:rPr lang="ru-RU" b="1" dirty="0" err="1">
                <a:latin typeface="Times New Roman" pitchFamily="18" charset="0"/>
                <a:cs typeface="Times New Roman" pitchFamily="18" charset="0"/>
              </a:rPr>
              <a:t>Операційним</a:t>
            </a:r>
            <a:r>
              <a:rPr lang="ru-RU" b="1" dirty="0">
                <a:latin typeface="Times New Roman" pitchFamily="18" charset="0"/>
                <a:cs typeface="Times New Roman" pitchFamily="18" charset="0"/>
              </a:rPr>
              <a:t> цикл</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те </a:t>
            </a:r>
            <a:r>
              <a:rPr lang="ru-RU" dirty="0" err="1">
                <a:latin typeface="Times New Roman" pitchFamily="18" charset="0"/>
                <a:cs typeface="Times New Roman" pitchFamily="18" charset="0"/>
              </a:rPr>
              <a:t>саме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господарський</a:t>
            </a:r>
            <a:r>
              <a:rPr lang="ru-RU" dirty="0">
                <a:latin typeface="Times New Roman" pitchFamily="18" charset="0"/>
                <a:cs typeface="Times New Roman" pitchFamily="18" charset="0"/>
              </a:rPr>
              <a:t> оборот, так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часто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hlinkClick r:id="rId2"/>
              </a:rPr>
              <a:t>Міжнародних</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стандартів</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фінансової</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звітності</a:t>
            </a:r>
            <a:r>
              <a:rPr lang="ru-RU" dirty="0">
                <a:latin typeface="Times New Roman" pitchFamily="18" charset="0"/>
                <a:cs typeface="Times New Roman" pitchFamily="18" charset="0"/>
              </a:rPr>
              <a:t> (МСФЗ).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довшим</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підприємств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виробляють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тривалі</a:t>
            </a:r>
            <a:r>
              <a:rPr lang="ru-RU" dirty="0">
                <a:latin typeface="Times New Roman" pitchFamily="18" charset="0"/>
                <a:cs typeface="Times New Roman" pitchFamily="18" charset="0"/>
              </a:rPr>
              <a:t> за часом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продукти</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літаки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кораблі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військову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техніку</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види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елітних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харчування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алкоголю,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тверді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сири</a:t>
            </a:r>
            <a:r>
              <a:rPr lang="ru-RU" dirty="0">
                <a:latin typeface="Times New Roman" pitchFamily="18" charset="0"/>
                <a:cs typeface="Times New Roman" pitchFamily="18" charset="0"/>
              </a:rPr>
              <a:t>, вино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коньяк,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витримку</a:t>
            </a:r>
            <a:r>
              <a:rPr lang="ru-RU"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algn="just"/>
            <a:r>
              <a:rPr lang="ru-RU" dirty="0">
                <a:latin typeface="Times New Roman" pitchFamily="18" charset="0"/>
                <a:cs typeface="Times New Roman" pitchFamily="18" charset="0"/>
              </a:rPr>
              <a:t>Весь </a:t>
            </a:r>
            <a:r>
              <a:rPr lang="ru-RU" dirty="0" err="1">
                <a:latin typeface="Times New Roman" pitchFamily="18" charset="0"/>
                <a:cs typeface="Times New Roman" pitchFamily="18" charset="0"/>
              </a:rPr>
              <a:t>цей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поділ</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оборотні</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умовний</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насправді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будь-який</a:t>
            </a:r>
            <a:r>
              <a:rPr lang="ru-RU" dirty="0">
                <a:latin typeface="Times New Roman" pitchFamily="18" charset="0"/>
                <a:cs typeface="Times New Roman" pitchFamily="18" charset="0"/>
              </a:rPr>
              <a:t> актив так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інакше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a:t>
            </a:r>
            <a:r>
              <a:rPr lang="ru-RU" dirty="0">
                <a:latin typeface="Times New Roman" pitchFamily="18" charset="0"/>
                <a:cs typeface="Times New Roman" pitchFamily="18" charset="0"/>
              </a:rPr>
              <a:t> участь у </a:t>
            </a:r>
            <a:r>
              <a:rPr lang="ru-RU" dirty="0" err="1">
                <a:latin typeface="Times New Roman" pitchFamily="18" charset="0"/>
                <a:cs typeface="Times New Roman" pitchFamily="18" charset="0"/>
              </a:rPr>
              <a:t>господарському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приносить </a:t>
            </a:r>
            <a:r>
              <a:rPr lang="ru-RU" dirty="0" err="1">
                <a:latin typeface="Times New Roman" pitchFamily="18" charset="0"/>
                <a:cs typeface="Times New Roman" pitchFamily="18" charset="0"/>
              </a:rPr>
              <a:t>йому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частку</a:t>
            </a:r>
            <a:r>
              <a:rPr lang="ru-RU" dirty="0">
                <a:latin typeface="Times New Roman" pitchFamily="18" charset="0"/>
                <a:cs typeface="Times New Roman" pitchFamily="18" charset="0"/>
              </a:rPr>
              <a:t> доходу шляхом </a:t>
            </a:r>
            <a:r>
              <a:rPr lang="ru-RU" dirty="0" err="1">
                <a:latin typeface="Times New Roman" pitchFamily="18" charset="0"/>
                <a:cs typeface="Times New Roman" pitchFamily="18" charset="0"/>
              </a:rPr>
              <a:t>свого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a:t>
            </a:r>
            <a:r>
              <a:rPr lang="ru-RU" dirty="0">
                <a:latin typeface="Times New Roman" pitchFamily="18" charset="0"/>
                <a:cs typeface="Times New Roman" pitchFamily="18" charset="0"/>
              </a:rPr>
              <a:t> ж </a:t>
            </a:r>
            <a:r>
              <a:rPr lang="ru-RU" dirty="0" err="1">
                <a:latin typeface="Times New Roman" pitchFamily="18" charset="0"/>
                <a:cs typeface="Times New Roman" pitchFamily="18" charset="0"/>
              </a:rPr>
              <a:t>самі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машини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обладнання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поступово</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списуються</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витрати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процес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зносом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амортизацією</a:t>
            </a:r>
            <a:r>
              <a:rPr lang="ru-RU" dirty="0">
                <a:latin typeface="Times New Roman" pitchFamily="18" charset="0"/>
                <a:cs typeface="Times New Roman" pitchFamily="18" charset="0"/>
              </a:rPr>
              <a:t>. </a:t>
            </a:r>
          </a:p>
          <a:p>
            <a:pPr algn="just"/>
            <a:r>
              <a:rPr lang="ru-RU" dirty="0" err="1">
                <a:latin typeface="Times New Roman" pitchFamily="18" charset="0"/>
                <a:cs typeface="Times New Roman" pitchFamily="18" charset="0"/>
              </a:rPr>
              <a:t>Однак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властива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пострадянському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зарубіжному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досвіді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вживаються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терміни</a:t>
            </a:r>
            <a:r>
              <a:rPr lang="ru-RU" dirty="0">
                <a:latin typeface="Times New Roman" pitchFamily="18" charset="0"/>
                <a:cs typeface="Times New Roman" pitchFamily="18" charset="0"/>
              </a:rPr>
              <a:t> – </a:t>
            </a:r>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a:t>
            </a:r>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Останній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зустріти</a:t>
            </a:r>
            <a:r>
              <a:rPr lang="ru-RU" dirty="0">
                <a:latin typeface="Times New Roman" pitchFamily="18" charset="0"/>
                <a:cs typeface="Times New Roman" pitchFamily="18" charset="0"/>
              </a:rPr>
              <a:t> у МСФЗ.</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7239000" cy="5384190"/>
          </a:xfrm>
        </p:spPr>
        <p:txBody>
          <a:bodyPr>
            <a:normAutofit/>
          </a:bodyPr>
          <a:lstStyle/>
          <a:p>
            <a:pPr algn="just"/>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необоротні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 </a:t>
            </a:r>
            <a:r>
              <a:rPr lang="ru-RU" dirty="0">
                <a:latin typeface="Times New Roman" pitchFamily="18" charset="0"/>
                <a:cs typeface="Times New Roman" pitchFamily="18" charset="0"/>
              </a:rPr>
              <a:t>часто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західних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країнах</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МСФЗ.</a:t>
            </a:r>
          </a:p>
          <a:p>
            <a:pPr algn="just"/>
            <a:r>
              <a:rPr lang="ru-RU" b="1" dirty="0" err="1">
                <a:latin typeface="Times New Roman" pitchFamily="18" charset="0"/>
                <a:cs typeface="Times New Roman" pitchFamily="18" charset="0"/>
              </a:rPr>
              <a:t>Увага</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непоточні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назви-синоніми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багаторазового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741380"/>
          </a:xfrm>
        </p:spPr>
        <p:txBody>
          <a:bodyPr>
            <a:noAutofit/>
          </a:bodyPr>
          <a:lstStyle/>
          <a:p>
            <a:pPr algn="just"/>
            <a:r>
              <a:rPr lang="ru-RU" sz="2000" b="1" dirty="0" err="1">
                <a:latin typeface="Times New Roman" pitchFamily="18" charset="0"/>
                <a:cs typeface="Times New Roman" pitchFamily="18" charset="0"/>
              </a:rPr>
              <a:t>Чи</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може</a:t>
            </a:r>
            <a:r>
              <a:rPr lang="ru-RU" sz="2000" b="1" dirty="0">
                <a:latin typeface="Times New Roman" pitchFamily="18" charset="0"/>
                <a:cs typeface="Times New Roman" pitchFamily="18" charset="0"/>
              </a:rPr>
              <a:t> бути </a:t>
            </a:r>
            <a:r>
              <a:rPr lang="ru-RU" sz="2000" b="1" dirty="0" err="1">
                <a:latin typeface="Times New Roman" pitchFamily="18" charset="0"/>
                <a:cs typeface="Times New Roman" pitchFamily="18" charset="0"/>
              </a:rPr>
              <a:t>підприємство</a:t>
            </a:r>
            <a:r>
              <a:rPr lang="ru-RU" sz="2000" b="1" dirty="0">
                <a:latin typeface="Times New Roman" pitchFamily="18" charset="0"/>
                <a:cs typeface="Times New Roman" pitchFamily="18" charset="0"/>
              </a:rPr>
              <a:t> без </a:t>
            </a:r>
            <a:r>
              <a:rPr lang="ru-RU" sz="2000" b="1" dirty="0" err="1">
                <a:latin typeface="Times New Roman" pitchFamily="18" charset="0"/>
                <a:cs typeface="Times New Roman" pitchFamily="18" charset="0"/>
              </a:rPr>
              <a:t>необоротних</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активів</a:t>
            </a:r>
            <a:endParaRPr lang="ru-RU" sz="2000" b="1" dirty="0">
              <a:latin typeface="Times New Roman" pitchFamily="18" charset="0"/>
              <a:cs typeface="Times New Roman" pitchFamily="18" charset="0"/>
            </a:endParaRPr>
          </a:p>
          <a:p>
            <a:pPr algn="just"/>
            <a:r>
              <a:rPr lang="ru-RU" sz="2000" dirty="0" err="1">
                <a:latin typeface="Times New Roman" pitchFamily="18" charset="0"/>
                <a:cs typeface="Times New Roman" pitchFamily="18" charset="0"/>
              </a:rPr>
              <a:t>Ситуація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відсутності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необоротних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можлива</a:t>
            </a:r>
            <a:r>
              <a:rPr lang="ru-RU" sz="2000" dirty="0">
                <a:latin typeface="Times New Roman" pitchFamily="18" charset="0"/>
                <a:cs typeface="Times New Roman" pitchFamily="18" charset="0"/>
              </a:rPr>
              <a:t>. Як правило, </a:t>
            </a:r>
            <a:r>
              <a:rPr lang="ru-RU" sz="2000" dirty="0" err="1">
                <a:latin typeface="Times New Roman" pitchFamily="18" charset="0"/>
                <a:cs typeface="Times New Roman" pitchFamily="18" charset="0"/>
              </a:rPr>
              <a:t>такі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займають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найбільшу</a:t>
            </a:r>
            <a:r>
              <a:rPr lang="ru-RU" sz="2000" dirty="0">
                <a:latin typeface="Times New Roman" pitchFamily="18" charset="0"/>
                <a:cs typeface="Times New Roman" pitchFamily="18" charset="0"/>
              </a:rPr>
              <a:t> вагу у </a:t>
            </a:r>
            <a:r>
              <a:rPr lang="ru-RU" sz="2000" dirty="0" err="1">
                <a:latin typeface="Times New Roman" pitchFamily="18" charset="0"/>
                <a:cs typeface="Times New Roman" pitchFamily="18" charset="0"/>
              </a:rPr>
              <a:t>загальних</a:t>
            </a:r>
            <a:r>
              <a:rPr lang="ru-RU" sz="2000" dirty="0">
                <a:latin typeface="Times New Roman" pitchFamily="18" charset="0"/>
                <a:cs typeface="Times New Roman" pitchFamily="18" charset="0"/>
              </a:rPr>
              <a:t> активах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так як </a:t>
            </a:r>
            <a:r>
              <a:rPr lang="ru-RU" sz="2000" dirty="0" err="1">
                <a:latin typeface="Times New Roman" pitchFamily="18" charset="0"/>
                <a:cs typeface="Times New Roman" pitchFamily="18" charset="0"/>
              </a:rPr>
              <a:t>складаються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здебільшого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вартість</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порівнянні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іншими</a:t>
            </a:r>
            <a:r>
              <a:rPr lang="ru-RU" sz="2000" dirty="0">
                <a:latin typeface="Times New Roman" pitchFamily="18" charset="0"/>
                <a:cs typeface="Times New Roman" pitchFamily="18" charset="0"/>
              </a:rPr>
              <a:t> активами. </a:t>
            </a:r>
            <a:r>
              <a:rPr lang="ru-RU" sz="2000" dirty="0" err="1">
                <a:latin typeface="Times New Roman" pitchFamily="18" charset="0"/>
                <a:cs typeface="Times New Roman" pitchFamily="18" charset="0"/>
              </a:rPr>
              <a:t>Винятком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може</a:t>
            </a:r>
            <a:r>
              <a:rPr lang="ru-RU" sz="2000" dirty="0">
                <a:latin typeface="Times New Roman" pitchFamily="18" charset="0"/>
                <a:cs typeface="Times New Roman" pitchFamily="18" charset="0"/>
              </a:rPr>
              <a:t> бути </a:t>
            </a:r>
            <a:r>
              <a:rPr lang="ru-RU" sz="2000" dirty="0" err="1">
                <a:latin typeface="Times New Roman" pitchFamily="18" charset="0"/>
                <a:cs typeface="Times New Roman" pitchFamily="18" charset="0"/>
              </a:rPr>
              <a:t>підприємство</a:t>
            </a:r>
            <a:r>
              <a:rPr lang="ru-RU" sz="2000" dirty="0">
                <a:latin typeface="Times New Roman" pitchFamily="18" charset="0"/>
                <a:cs typeface="Times New Roman" pitchFamily="18" charset="0"/>
              </a:rPr>
              <a:t>, яке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наприклад</a:t>
            </a:r>
            <a:r>
              <a:rPr lang="ru-RU" sz="2000" dirty="0">
                <a:latin typeface="Times New Roman" pitchFamily="18" charset="0"/>
                <a:cs typeface="Times New Roman" pitchFamily="18" charset="0"/>
              </a:rPr>
              <a:t>:</a:t>
            </a:r>
          </a:p>
          <a:p>
            <a:pPr algn="just"/>
            <a:r>
              <a:rPr lang="ru-RU" sz="2000" dirty="0" err="1">
                <a:latin typeface="Times New Roman" pitchFamily="18" charset="0"/>
                <a:cs typeface="Times New Roman" pitchFamily="18" charset="0"/>
              </a:rPr>
              <a:t>займається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торгівлею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торговим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посередництвом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приміщення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офісу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складу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транспортних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має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Більша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частина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це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товарні</a:t>
            </a:r>
            <a:r>
              <a:rPr lang="ru-RU" sz="2000" dirty="0">
                <a:latin typeface="Times New Roman" pitchFamily="18" charset="0"/>
                <a:cs typeface="Times New Roman" pitchFamily="18" charset="0"/>
              </a:rPr>
              <a:t> запаси,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зберігаються</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орендованому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складі</a:t>
            </a:r>
            <a:r>
              <a:rPr lang="ru-RU" sz="2000" dirty="0">
                <a:latin typeface="Times New Roman" pitchFamily="18" charset="0"/>
                <a:cs typeface="Times New Roman" pitchFamily="18" charset="0"/>
              </a:rPr>
              <a:t>. За </a:t>
            </a:r>
            <a:r>
              <a:rPr lang="ru-RU" sz="2000" dirty="0" err="1">
                <a:latin typeface="Times New Roman" pitchFamily="18" charset="0"/>
                <a:cs typeface="Times New Roman" pitchFamily="18" charset="0"/>
              </a:rPr>
              <a:t>діючими</a:t>
            </a:r>
            <a:r>
              <a:rPr lang="ru-RU" sz="2000" dirty="0">
                <a:latin typeface="Times New Roman" pitchFamily="18" charset="0"/>
                <a:cs typeface="Times New Roman" pitchFamily="18" charset="0"/>
              </a:rPr>
              <a:t> правилами </a:t>
            </a:r>
            <a:r>
              <a:rPr lang="ru-RU" sz="2000" dirty="0" err="1">
                <a:latin typeface="Times New Roman" pitchFamily="18" charset="0"/>
                <a:cs typeface="Times New Roman" pitchFamily="18" charset="0"/>
              </a:rPr>
              <a:t>орендовані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відображаються</a:t>
            </a:r>
            <a:r>
              <a:rPr lang="ru-RU" sz="2000" dirty="0">
                <a:latin typeface="Times New Roman" pitchFamily="18" charset="0"/>
                <a:cs typeface="Times New Roman" pitchFamily="18" charset="0"/>
              </a:rPr>
              <a:t>, тому у таких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не буде;</a:t>
            </a:r>
          </a:p>
          <a:p>
            <a:pPr algn="just"/>
            <a:r>
              <a:rPr lang="ru-RU" sz="2000" dirty="0" err="1">
                <a:latin typeface="Times New Roman" pitchFamily="18" charset="0"/>
                <a:cs typeface="Times New Roman" pitchFamily="18" charset="0"/>
              </a:rPr>
              <a:t>надає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лише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потребують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капітальних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інвестицій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розробка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програмного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забезпечення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маркетингові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т.д.). </a:t>
            </a:r>
            <a:r>
              <a:rPr lang="ru-RU" sz="2000" dirty="0" err="1">
                <a:latin typeface="Times New Roman" pitchFamily="18" charset="0"/>
                <a:cs typeface="Times New Roman" pitchFamily="18" charset="0"/>
              </a:rPr>
              <a:t>Однак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комп’ютерна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меблі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тощо</a:t>
            </a:r>
            <a:r>
              <a:rPr lang="ru-RU" sz="2000" dirty="0">
                <a:latin typeface="Times New Roman" pitchFamily="18" charset="0"/>
                <a:cs typeface="Times New Roman" pitchFamily="18" charset="0"/>
              </a:rPr>
              <a:t> у такого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попереднього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будуть</a:t>
            </a:r>
            <a:r>
              <a:rPr lang="ru-RU" sz="2000" dirty="0">
                <a:latin typeface="Times New Roman" pitchFamily="18" charset="0"/>
                <a:cs typeface="Times New Roman" pitchFamily="18" charset="0"/>
              </a:rPr>
              <a:t> все одно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rmAutofit lnSpcReduction="10000"/>
          </a:bodyPr>
          <a:lstStyle/>
          <a:p>
            <a:pPr algn="just">
              <a:buNone/>
            </a:pPr>
            <a:r>
              <a:rPr lang="ru-RU" dirty="0"/>
              <a:t>		</a:t>
            </a:r>
            <a:r>
              <a:rPr lang="ru-RU" b="1" dirty="0" err="1">
                <a:latin typeface="Times New Roman" pitchFamily="18" charset="0"/>
                <a:cs typeface="Times New Roman" pitchFamily="18" charset="0"/>
              </a:rPr>
              <a:t>Основні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засоби</a:t>
            </a:r>
            <a:r>
              <a:rPr lang="ru-RU" b="1" dirty="0">
                <a:latin typeface="Times New Roman" pitchFamily="18" charset="0"/>
                <a:cs typeface="Times New Roman" pitchFamily="18" charset="0"/>
              </a:rPr>
              <a:t> (ОЗ)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використовувати</a:t>
            </a:r>
            <a:r>
              <a:rPr lang="ru-RU" dirty="0">
                <a:latin typeface="Times New Roman" pitchFamily="18" charset="0"/>
                <a:cs typeface="Times New Roman" pitchFamily="18" charset="0"/>
              </a:rPr>
              <a:t> як </a:t>
            </a:r>
            <a:r>
              <a:rPr lang="ru-RU" dirty="0" err="1">
                <a:latin typeface="Times New Roman" pitchFamily="18" charset="0"/>
                <a:cs typeface="Times New Roman" pitchFamily="18" charset="0"/>
              </a:rPr>
              <a:t>засоби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строком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ніж</a:t>
            </a:r>
            <a:r>
              <a:rPr lang="ru-RU" dirty="0">
                <a:latin typeface="Times New Roman" pitchFamily="18" charset="0"/>
                <a:cs typeface="Times New Roman" pitchFamily="18" charset="0"/>
              </a:rPr>
              <a:t> один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господарській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для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соціально-культурних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побутових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цілей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Існує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застарілий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основні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фонди</a:t>
            </a:r>
            <a:r>
              <a:rPr lang="ru-RU" dirty="0">
                <a:latin typeface="Times New Roman" pitchFamily="18" charset="0"/>
                <a:cs typeface="Times New Roman" pitchFamily="18" charset="0"/>
              </a:rPr>
              <a:t>. ОЗ </a:t>
            </a:r>
            <a:r>
              <a:rPr lang="ru-RU" dirty="0" err="1">
                <a:latin typeface="Times New Roman" pitchFamily="18" charset="0"/>
                <a:cs typeface="Times New Roman" pitchFamily="18" charset="0"/>
              </a:rPr>
              <a:t>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частиною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балансі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buNone/>
            </a:pPr>
            <a:r>
              <a:rPr lang="ru-RU" dirty="0">
                <a:latin typeface="Times New Roman" pitchFamily="18" charset="0"/>
                <a:cs typeface="Times New Roman" pitchFamily="18" charset="0"/>
              </a:rPr>
              <a:t>		</a:t>
            </a:r>
            <a:r>
              <a:rPr lang="ru-RU" b="1" dirty="0" err="1">
                <a:latin typeface="Times New Roman" pitchFamily="18" charset="0"/>
                <a:cs typeface="Times New Roman" pitchFamily="18" charset="0"/>
              </a:rPr>
              <a:t>Критерії</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визнання</a:t>
            </a:r>
            <a:r>
              <a:rPr lang="ru-RU" b="1" dirty="0">
                <a:latin typeface="Times New Roman" pitchFamily="18" charset="0"/>
                <a:cs typeface="Times New Roman" pitchFamily="18" charset="0"/>
              </a:rPr>
              <a:t> основного </a:t>
            </a:r>
            <a:r>
              <a:rPr lang="ru-RU" b="1" dirty="0" err="1">
                <a:latin typeface="Times New Roman" pitchFamily="18" charset="0"/>
                <a:cs typeface="Times New Roman" pitchFamily="18" charset="0"/>
              </a:rPr>
              <a:t>засобу</a:t>
            </a:r>
            <a:r>
              <a:rPr lang="ru-RU" b="1" dirty="0">
                <a:latin typeface="Times New Roman" pitchFamily="18" charset="0"/>
                <a:cs typeface="Times New Roman" pitchFamily="18" charset="0"/>
              </a:rPr>
              <a:t>:</a:t>
            </a:r>
          </a:p>
          <a:p>
            <a:pPr marL="514350" indent="-514350" algn="just">
              <a:buAutoNum type="arabicParenR"/>
            </a:pP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матеріальний</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засіб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тобто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практично не </a:t>
            </a:r>
            <a:r>
              <a:rPr lang="ru-RU" dirty="0" err="1">
                <a:latin typeface="Times New Roman" pitchFamily="18" charset="0"/>
                <a:cs typeface="Times New Roman" pitchFamily="18" charset="0"/>
              </a:rPr>
              <a:t>змінює</a:t>
            </a:r>
            <a:r>
              <a:rPr lang="ru-RU" dirty="0">
                <a:latin typeface="Times New Roman" pitchFamily="18" charset="0"/>
                <a:cs typeface="Times New Roman" pitchFamily="18" charset="0"/>
              </a:rPr>
              <a:t> свою форму у </a:t>
            </a:r>
            <a:r>
              <a:rPr lang="ru-RU" dirty="0" err="1">
                <a:latin typeface="Times New Roman" pitchFamily="18" charset="0"/>
                <a:cs typeface="Times New Roman" pitchFamily="18" charset="0"/>
              </a:rPr>
              <a:t>процесі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1 року</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9697" name="Object 1"/>
          <p:cNvGraphicFramePr>
            <a:graphicFrameLocks noChangeAspect="1"/>
          </p:cNvGraphicFramePr>
          <p:nvPr/>
        </p:nvGraphicFramePr>
        <p:xfrm>
          <a:off x="642910" y="457200"/>
          <a:ext cx="7215238" cy="5400692"/>
        </p:xfrm>
        <a:graphic>
          <a:graphicData uri="http://schemas.openxmlformats.org/presentationml/2006/ole">
            <mc:AlternateContent xmlns:mc="http://schemas.openxmlformats.org/markup-compatibility/2006">
              <mc:Choice xmlns:v="urn:schemas-microsoft-com:vml" Requires="v">
                <p:oleObj name="Picture" r:id="rId2" imgW="3419856" imgH="3410712" progId="Word.Picture.8">
                  <p:embed/>
                </p:oleObj>
              </mc:Choice>
              <mc:Fallback>
                <p:oleObj name="Picture" r:id="rId2" imgW="3419856" imgH="3410712" progId="Word.Picture.8">
                  <p:embed/>
                  <p:pic>
                    <p:nvPicPr>
                      <p:cNvPr id="29697"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10" y="457200"/>
                        <a:ext cx="7215238" cy="54006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699" name="Rectangle 3"/>
          <p:cNvSpPr>
            <a:spLocks noChangeArrowheads="1"/>
          </p:cNvSpPr>
          <p:nvPr/>
        </p:nvSpPr>
        <p:spPr bwMode="auto">
          <a:xfrm>
            <a:off x="0" y="4929199"/>
            <a:ext cx="7715272"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r>
              <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rPr>
              <a:t>Рис. 1.</a:t>
            </a:r>
            <a:r>
              <a:rPr kumimoji="0" lang="uk-UA" sz="1300" b="0" i="1" u="none" strike="noStrike" cap="none" normalizeH="0" baseline="0" dirty="0">
                <a:ln>
                  <a:noFill/>
                </a:ln>
                <a:solidFill>
                  <a:schemeClr val="tx1"/>
                </a:solidFill>
                <a:effectLst/>
                <a:latin typeface="Arial" pitchFamily="34" charset="0"/>
                <a:ea typeface="Times New Roman" pitchFamily="18" charset="0"/>
                <a:cs typeface="Arial" pitchFamily="34" charset="0"/>
              </a:rPr>
              <a:t> Класифікація основних засобів</a:t>
            </a: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graphicFrame>
        <p:nvGraphicFramePr>
          <p:cNvPr id="8" name="Таблица 7"/>
          <p:cNvGraphicFramePr>
            <a:graphicFrameLocks noGrp="1"/>
          </p:cNvGraphicFramePr>
          <p:nvPr/>
        </p:nvGraphicFramePr>
        <p:xfrm>
          <a:off x="500034" y="500043"/>
          <a:ext cx="8215370" cy="5607599"/>
        </p:xfrm>
        <a:graphic>
          <a:graphicData uri="http://schemas.openxmlformats.org/drawingml/2006/table">
            <a:tbl>
              <a:tblPr/>
              <a:tblGrid>
                <a:gridCol w="2000264">
                  <a:extLst>
                    <a:ext uri="{9D8B030D-6E8A-4147-A177-3AD203B41FA5}">
                      <a16:colId xmlns:a16="http://schemas.microsoft.com/office/drawing/2014/main" val="20000"/>
                    </a:ext>
                  </a:extLst>
                </a:gridCol>
                <a:gridCol w="6215106">
                  <a:extLst>
                    <a:ext uri="{9D8B030D-6E8A-4147-A177-3AD203B41FA5}">
                      <a16:colId xmlns:a16="http://schemas.microsoft.com/office/drawing/2014/main" val="20001"/>
                    </a:ext>
                  </a:extLst>
                </a:gridCol>
              </a:tblGrid>
              <a:tr h="309992">
                <a:tc>
                  <a:txBody>
                    <a:bodyPr/>
                    <a:lstStyle/>
                    <a:p>
                      <a:pPr algn="ctr">
                        <a:spcAft>
                          <a:spcPts val="0"/>
                        </a:spcAft>
                      </a:pPr>
                      <a:r>
                        <a:rPr lang="uk-UA" sz="2000" b="1" dirty="0">
                          <a:latin typeface="Times New Roman" pitchFamily="18" charset="0"/>
                          <a:cs typeface="Times New Roman" pitchFamily="18" charset="0"/>
                        </a:rPr>
                        <a:t>Види оцінки ОЗ</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000" b="1" dirty="0">
                          <a:latin typeface="Times New Roman" pitchFamily="18" charset="0"/>
                          <a:cs typeface="Times New Roman" pitchFamily="18" charset="0"/>
                        </a:rPr>
                        <a:t>Пояснення</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98952">
                <a:tc>
                  <a:txBody>
                    <a:bodyPr/>
                    <a:lstStyle/>
                    <a:p>
                      <a:pPr algn="just">
                        <a:spcAft>
                          <a:spcPts val="0"/>
                        </a:spcAft>
                      </a:pPr>
                      <a:r>
                        <a:rPr kumimoji="0" lang="uk-UA" sz="2000" kern="1200" dirty="0">
                          <a:solidFill>
                            <a:schemeClr val="tx1"/>
                          </a:solidFill>
                          <a:latin typeface="Times New Roman" pitchFamily="18" charset="0"/>
                          <a:ea typeface="+mn-ea"/>
                          <a:cs typeface="Times New Roman" pitchFamily="18" charset="0"/>
                        </a:rPr>
                        <a:t>Первісна вартість основних засобів </a:t>
                      </a:r>
                      <a:endParaRPr lang="uk-UA"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kumimoji="0" lang="uk-UA" sz="2000" kern="1200" dirty="0">
                          <a:solidFill>
                            <a:schemeClr val="tx1"/>
                          </a:solidFill>
                          <a:latin typeface="Times New Roman" pitchFamily="18" charset="0"/>
                          <a:ea typeface="+mn-ea"/>
                          <a:cs typeface="Times New Roman" pitchFamily="18" charset="0"/>
                        </a:rPr>
                        <a:t>Визначається як історична (фактична) собівартість основних засобів у сумі грошових коштів, сплачених при придбанні або створенні необоротних активів.</a:t>
                      </a:r>
                      <a:endParaRPr kumimoji="0" lang="ru-RU" sz="2000" kern="1200" dirty="0">
                        <a:solidFill>
                          <a:schemeClr val="tx1"/>
                        </a:solidFill>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99214">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Залишкова</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балансова</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err="1">
                          <a:solidFill>
                            <a:schemeClr val="tx1"/>
                          </a:solidFill>
                          <a:latin typeface="Times New Roman" pitchFamily="18" charset="0"/>
                          <a:ea typeface="+mn-ea"/>
                          <a:cs typeface="Times New Roman" pitchFamily="18" charset="0"/>
                        </a:rPr>
                        <a:t>Первісна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 </a:t>
                      </a:r>
                      <a:r>
                        <a:rPr kumimoji="0" lang="ru-RU" sz="2000" kern="1200" dirty="0" err="1">
                          <a:solidFill>
                            <a:schemeClr val="tx1"/>
                          </a:solidFill>
                          <a:latin typeface="Times New Roman" pitchFamily="18" charset="0"/>
                          <a:ea typeface="+mn-ea"/>
                          <a:cs typeface="Times New Roman" pitchFamily="18" charset="0"/>
                        </a:rPr>
                        <a:t>накопичений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знос</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амортизація</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43418">
                <a:tc>
                  <a:txBody>
                    <a:bodyPr/>
                    <a:lstStyle/>
                    <a:p>
                      <a:pPr algn="l">
                        <a:spcAft>
                          <a:spcPts val="0"/>
                        </a:spcAft>
                      </a:pPr>
                      <a:r>
                        <a:rPr kumimoji="0" lang="ru-RU" sz="2000" kern="1200" dirty="0">
                          <a:solidFill>
                            <a:schemeClr val="tx1"/>
                          </a:solidFill>
                          <a:latin typeface="Times New Roman" pitchFamily="18" charset="0"/>
                          <a:ea typeface="+mn-ea"/>
                          <a:cs typeface="Times New Roman" pitchFamily="18" charset="0"/>
                        </a:rPr>
                        <a:t>Справедлива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за яку </a:t>
                      </a:r>
                      <a:r>
                        <a:rPr kumimoji="0" lang="ru-RU" sz="2000" kern="1200" dirty="0" err="1">
                          <a:solidFill>
                            <a:schemeClr val="tx1"/>
                          </a:solidFill>
                          <a:latin typeface="Times New Roman" pitchFamily="18" charset="0"/>
                          <a:ea typeface="+mn-ea"/>
                          <a:cs typeface="Times New Roman" pitchFamily="18" charset="0"/>
                        </a:rPr>
                        <a:t>можна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продати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даний</a:t>
                      </a:r>
                      <a:r>
                        <a:rPr kumimoji="0" lang="ru-RU" sz="2000" kern="1200" dirty="0">
                          <a:solidFill>
                            <a:schemeClr val="tx1"/>
                          </a:solidFill>
                          <a:latin typeface="Times New Roman" pitchFamily="18" charset="0"/>
                          <a:ea typeface="+mn-ea"/>
                          <a:cs typeface="Times New Roman" pitchFamily="18" charset="0"/>
                        </a:rPr>
                        <a:t> ОЗ за </a:t>
                      </a:r>
                      <a:r>
                        <a:rPr kumimoji="0" lang="ru-RU" sz="2000" kern="1200" dirty="0" err="1">
                          <a:solidFill>
                            <a:schemeClr val="tx1"/>
                          </a:solidFill>
                          <a:latin typeface="Times New Roman" pitchFamily="18" charset="0"/>
                          <a:ea typeface="+mn-ea"/>
                          <a:cs typeface="Times New Roman" pitchFamily="18" charset="0"/>
                        </a:rPr>
                        <a:t>звичайних</a:t>
                      </a:r>
                      <a:r>
                        <a:rPr kumimoji="0" lang="ru-RU" sz="2000" kern="1200" dirty="0">
                          <a:solidFill>
                            <a:schemeClr val="tx1"/>
                          </a:solidFill>
                          <a:latin typeface="Times New Roman" pitchFamily="18" charset="0"/>
                          <a:ea typeface="+mn-ea"/>
                          <a:cs typeface="Times New Roman" pitchFamily="18" charset="0"/>
                        </a:rPr>
                        <a:t> умов, коли </a:t>
                      </a:r>
                      <a:r>
                        <a:rPr kumimoji="0" lang="ru-RU" sz="2000" kern="1200" dirty="0" err="1">
                          <a:solidFill>
                            <a:schemeClr val="tx1"/>
                          </a:solidFill>
                          <a:latin typeface="Times New Roman" pitchFamily="18" charset="0"/>
                          <a:ea typeface="+mn-ea"/>
                          <a:cs typeface="Times New Roman" pitchFamily="18" charset="0"/>
                        </a:rPr>
                        <a:t>сторони</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незалежні</a:t>
                      </a:r>
                      <a:r>
                        <a:rPr kumimoji="0" lang="ru-RU" sz="2000" kern="1200" dirty="0">
                          <a:solidFill>
                            <a:schemeClr val="tx1"/>
                          </a:solidFill>
                          <a:latin typeface="Times New Roman" pitchFamily="18" charset="0"/>
                          <a:ea typeface="+mn-ea"/>
                          <a:cs typeface="Times New Roman" pitchFamily="18" charset="0"/>
                        </a:rPr>
                        <a:t> та </a:t>
                      </a:r>
                      <a:r>
                        <a:rPr kumimoji="0" lang="ru-RU" sz="2000" kern="1200" dirty="0" err="1">
                          <a:solidFill>
                            <a:schemeClr val="tx1"/>
                          </a:solidFill>
                          <a:latin typeface="Times New Roman" pitchFamily="18" charset="0"/>
                          <a:ea typeface="+mn-ea"/>
                          <a:cs typeface="Times New Roman" pitchFamily="18" charset="0"/>
                        </a:rPr>
                        <a:t>обізнані</a:t>
                      </a:r>
                      <a:r>
                        <a:rPr kumimoji="0" lang="ru-RU" sz="2000" kern="1200" dirty="0">
                          <a:solidFill>
                            <a:schemeClr val="tx1"/>
                          </a:solidFill>
                          <a:latin typeface="Times New Roman" pitchFamily="18" charset="0"/>
                          <a:ea typeface="+mn-ea"/>
                          <a:cs typeface="Times New Roman" pitchFamily="18" charset="0"/>
                        </a:rPr>
                        <a:t> в </a:t>
                      </a:r>
                      <a:r>
                        <a:rPr kumimoji="0" lang="ru-RU" sz="2000" kern="1200" dirty="0" err="1">
                          <a:solidFill>
                            <a:schemeClr val="tx1"/>
                          </a:solidFill>
                          <a:latin typeface="Times New Roman" pitchFamily="18" charset="0"/>
                          <a:ea typeface="+mn-ea"/>
                          <a:cs typeface="Times New Roman" pitchFamily="18" charset="0"/>
                        </a:rPr>
                        <a:t>усіх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умовах</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господарській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ситуації</a:t>
                      </a:r>
                      <a:r>
                        <a:rPr kumimoji="0" lang="ru-RU" sz="2000" kern="1200" dirty="0">
                          <a:solidFill>
                            <a:schemeClr val="tx1"/>
                          </a:solidFill>
                          <a:latin typeface="Times New Roman" pitchFamily="18" charset="0"/>
                          <a:ea typeface="+mn-ea"/>
                          <a:cs typeface="Times New Roman" pitchFamily="18" charset="0"/>
                        </a:rPr>
                        <a:t> на ринку. </a:t>
                      </a:r>
                      <a:r>
                        <a:rPr kumimoji="0" lang="ru-RU" sz="2000" kern="1200" dirty="0" err="1">
                          <a:solidFill>
                            <a:schemeClr val="tx1"/>
                          </a:solidFill>
                          <a:latin typeface="Times New Roman" pitchFamily="18" charset="0"/>
                          <a:ea typeface="+mn-ea"/>
                          <a:cs typeface="Times New Roman" pitchFamily="18" charset="0"/>
                        </a:rPr>
                        <a:t>Різновидами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справедливої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вартості</a:t>
                      </a:r>
                      <a:r>
                        <a:rPr kumimoji="0" lang="ru-RU" sz="2000" kern="1200" dirty="0">
                          <a:solidFill>
                            <a:schemeClr val="tx1"/>
                          </a:solidFill>
                          <a:latin typeface="Times New Roman" pitchFamily="18" charset="0"/>
                          <a:ea typeface="+mn-ea"/>
                          <a:cs typeface="Times New Roman" pitchFamily="18" charset="0"/>
                        </a:rPr>
                        <a:t> є:</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ринкова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відновлювальна</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baseline="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620589">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Ліквідаційна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a:t>
                      </a:r>
                      <a:r>
                        <a:rPr kumimoji="0" lang="ru-RU" sz="2000" kern="1200" dirty="0" err="1">
                          <a:solidFill>
                            <a:schemeClr val="tx1"/>
                          </a:solidFill>
                          <a:latin typeface="Times New Roman" pitchFamily="18" charset="0"/>
                          <a:ea typeface="+mn-ea"/>
                          <a:cs typeface="Times New Roman" pitchFamily="18" charset="0"/>
                        </a:rPr>
                        <a:t>коштів</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інших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активів</a:t>
                      </a:r>
                      <a:r>
                        <a:rPr kumimoji="0" lang="ru-RU" sz="2000" kern="1200" dirty="0">
                          <a:solidFill>
                            <a:schemeClr val="tx1"/>
                          </a:solidFill>
                          <a:latin typeface="Times New Roman" pitchFamily="18" charset="0"/>
                          <a:ea typeface="+mn-ea"/>
                          <a:cs typeface="Times New Roman" pitchFamily="18" charset="0"/>
                        </a:rPr>
                        <a:t>, яку </a:t>
                      </a:r>
                      <a:r>
                        <a:rPr kumimoji="0" lang="ru-RU" sz="2000" kern="1200" dirty="0" err="1">
                          <a:solidFill>
                            <a:schemeClr val="tx1"/>
                          </a:solidFill>
                          <a:latin typeface="Times New Roman" pitchFamily="18" charset="0"/>
                          <a:ea typeface="+mn-ea"/>
                          <a:cs typeface="Times New Roman" pitchFamily="18" charset="0"/>
                        </a:rPr>
                        <a:t>очікується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отримати</a:t>
                      </a:r>
                      <a:r>
                        <a:rPr kumimoji="0" lang="ru-RU" sz="2000" kern="1200" dirty="0">
                          <a:solidFill>
                            <a:schemeClr val="tx1"/>
                          </a:solidFill>
                          <a:latin typeface="Times New Roman" pitchFamily="18" charset="0"/>
                          <a:ea typeface="+mn-ea"/>
                          <a:cs typeface="Times New Roman" pitchFamily="18" charset="0"/>
                        </a:rPr>
                        <a:t> при </a:t>
                      </a:r>
                      <a:r>
                        <a:rPr kumimoji="0" lang="ru-RU" sz="2000" kern="1200" dirty="0" err="1">
                          <a:solidFill>
                            <a:schemeClr val="tx1"/>
                          </a:solidFill>
                          <a:latin typeface="Times New Roman" pitchFamily="18" charset="0"/>
                          <a:ea typeface="+mn-ea"/>
                          <a:cs typeface="Times New Roman" pitchFamily="18" charset="0"/>
                        </a:rPr>
                        <a:t>реалізації</a:t>
                      </a:r>
                      <a:r>
                        <a:rPr kumimoji="0" lang="ru-RU" sz="2000" kern="1200" dirty="0">
                          <a:solidFill>
                            <a:schemeClr val="tx1"/>
                          </a:solidFill>
                          <a:latin typeface="Times New Roman" pitchFamily="18" charset="0"/>
                          <a:ea typeface="+mn-ea"/>
                          <a:cs typeface="Times New Roman" pitchFamily="18" charset="0"/>
                        </a:rPr>
                        <a:t> ОЗ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його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ліквідації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після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закінчення</a:t>
                      </a:r>
                      <a:r>
                        <a:rPr kumimoji="0" lang="ru-RU" sz="2000" kern="1200" dirty="0">
                          <a:solidFill>
                            <a:schemeClr val="tx1"/>
                          </a:solidFill>
                          <a:latin typeface="Times New Roman" pitchFamily="18" charset="0"/>
                          <a:ea typeface="+mn-ea"/>
                          <a:cs typeface="Times New Roman" pitchFamily="18" charset="0"/>
                        </a:rPr>
                        <a:t> строку </a:t>
                      </a:r>
                      <a:r>
                        <a:rPr kumimoji="0" lang="ru-RU" sz="2000" kern="1200" dirty="0" err="1">
                          <a:solidFill>
                            <a:schemeClr val="tx1"/>
                          </a:solidFill>
                          <a:latin typeface="Times New Roman" pitchFamily="18" charset="0"/>
                          <a:ea typeface="+mn-ea"/>
                          <a:cs typeface="Times New Roman" pitchFamily="18" charset="0"/>
                        </a:rPr>
                        <a:t>корисного</a:t>
                      </a:r>
                      <a:r>
                        <a:rPr lang="ru-RU" sz="2000" dirty="0">
                          <a:latin typeface="Times New Roman" pitchFamily="18" charset="0"/>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експлуатації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якщо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відняти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витрати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пов’язані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a:t>
                      </a:r>
                      <a:r>
                        <a:rPr kumimoji="0" lang="ru-RU" sz="2000" kern="1200" dirty="0">
                          <a:solidFill>
                            <a:schemeClr val="tx1"/>
                          </a:solidFill>
                          <a:latin typeface="Times New Roman" pitchFamily="18" charset="0"/>
                          <a:ea typeface="+mn-ea"/>
                          <a:cs typeface="Times New Roman" pitchFamily="18" charset="0"/>
                        </a:rPr>
                        <a:t> таким </a:t>
                      </a:r>
                      <a:r>
                        <a:rPr kumimoji="0" lang="ru-RU" sz="2000" kern="1200" dirty="0" err="1">
                          <a:solidFill>
                            <a:schemeClr val="tx1"/>
                          </a:solidFill>
                          <a:latin typeface="Times New Roman" pitchFamily="18" charset="0"/>
                          <a:ea typeface="+mn-ea"/>
                          <a:cs typeface="Times New Roman" pitchFamily="18" charset="0"/>
                        </a:rPr>
                        <a:t>продажем</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ліквідацією</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571480"/>
            <a:ext cx="7429552" cy="5170646"/>
          </a:xfrm>
          <a:prstGeom prst="rect">
            <a:avLst/>
          </a:prstGeom>
        </p:spPr>
        <p:txBody>
          <a:bodyPr wrap="square">
            <a:spAutoFit/>
          </a:bodyPr>
          <a:lstStyle/>
          <a:p>
            <a:pPr algn="just"/>
            <a:r>
              <a:rPr lang="uk-UA" sz="2200" dirty="0"/>
              <a:t>	</a:t>
            </a:r>
            <a:r>
              <a:rPr lang="uk-UA" sz="2200" dirty="0">
                <a:latin typeface="Times New Roman" pitchFamily="18" charset="0"/>
                <a:cs typeface="Times New Roman" pitchFamily="18" charset="0"/>
              </a:rPr>
              <a:t>Теоретичні основи амортизації </a:t>
            </a:r>
            <a:r>
              <a:rPr lang="uk-UA" sz="2200" dirty="0" err="1">
                <a:latin typeface="Times New Roman" pitchFamily="18" charset="0"/>
                <a:cs typeface="Times New Roman" pitchFamily="18" charset="0"/>
              </a:rPr>
              <a:t>грунтуються</a:t>
            </a:r>
            <a:r>
              <a:rPr lang="uk-UA" sz="2200" dirty="0">
                <a:latin typeface="Times New Roman" pitchFamily="18" charset="0"/>
                <a:cs typeface="Times New Roman" pitchFamily="18" charset="0"/>
              </a:rPr>
              <a:t> на 3-х фазах: зносі, амортизації та відтворенні основних засобів. 	</a:t>
            </a:r>
            <a:r>
              <a:rPr lang="uk-UA" sz="2200" b="1" i="1" dirty="0">
                <a:latin typeface="Times New Roman" pitchFamily="18" charset="0"/>
                <a:cs typeface="Times New Roman" pitchFamily="18" charset="0"/>
              </a:rPr>
              <a:t>Фізичний знос </a:t>
            </a:r>
            <a:r>
              <a:rPr lang="uk-UA" sz="2200" dirty="0">
                <a:latin typeface="Times New Roman" pitchFamily="18" charset="0"/>
                <a:cs typeface="Times New Roman" pitchFamily="18" charset="0"/>
              </a:rPr>
              <a:t>представляє собою частину вартості, яку переносить на продукцію засіб праці внаслідок його використання в тому розмірі, в якому він втрачає споживчу вартість. Фізичний знос є результатом використання основних засобів, а також дії природних факторів. Цей знос частково відновлюється шляхом ремонту, реконструкції і модернізації основних фондів.</a:t>
            </a:r>
            <a:endParaRPr lang="ru-RU" sz="2200" dirty="0">
              <a:latin typeface="Times New Roman" pitchFamily="18" charset="0"/>
              <a:cs typeface="Times New Roman" pitchFamily="18" charset="0"/>
            </a:endParaRPr>
          </a:p>
          <a:p>
            <a:pPr algn="just"/>
            <a:r>
              <a:rPr lang="uk-UA" sz="2200" dirty="0">
                <a:latin typeface="Times New Roman" pitchFamily="18" charset="0"/>
                <a:cs typeface="Times New Roman" pitchFamily="18" charset="0"/>
              </a:rPr>
              <a:t>	</a:t>
            </a:r>
            <a:r>
              <a:rPr lang="uk-UA" sz="2200" b="1" i="1" dirty="0">
                <a:latin typeface="Times New Roman" pitchFamily="18" charset="0"/>
                <a:cs typeface="Times New Roman" pitchFamily="18" charset="0"/>
              </a:rPr>
              <a:t>Моральний знос </a:t>
            </a:r>
            <a:r>
              <a:rPr lang="uk-UA" sz="2200" dirty="0">
                <a:latin typeface="Times New Roman" pitchFamily="18" charset="0"/>
                <a:cs typeface="Times New Roman" pitchFamily="18" charset="0"/>
              </a:rPr>
              <a:t>проявляється в тому, що застарілі основні засоби за своєю конструкцією, продуктивністю, економічністю, якістю продукції відстають від нових зразків. Тому періодично виникає необхідність заміни основних засобів, особливо їх активної частини. </a:t>
            </a:r>
            <a:endParaRPr lang="ru-RU" sz="2200" dirty="0">
              <a:latin typeface="Times New Roman" pitchFamily="18" charset="0"/>
              <a:cs typeface="Times New Roman" pitchFamily="18" charset="0"/>
            </a:endParaRPr>
          </a:p>
          <a:p>
            <a:endParaRPr lang="ru-RU"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42910" y="714357"/>
            <a:ext cx="7072362" cy="6370975"/>
          </a:xfrm>
          <a:prstGeom prst="rect">
            <a:avLst/>
          </a:prstGeom>
        </p:spPr>
        <p:txBody>
          <a:bodyPr wrap="square">
            <a:spAutoFit/>
          </a:bodyPr>
          <a:lstStyle/>
          <a:p>
            <a:pPr algn="just"/>
            <a:r>
              <a:rPr lang="uk-UA" sz="2400" b="1" i="1" dirty="0">
                <a:latin typeface="Times New Roman" pitchFamily="18" charset="0"/>
                <a:cs typeface="Times New Roman" pitchFamily="18" charset="0"/>
              </a:rPr>
              <a:t>	Амортизація</a:t>
            </a:r>
            <a:r>
              <a:rPr lang="uk-UA" sz="2400" dirty="0">
                <a:latin typeface="Times New Roman" pitchFamily="18" charset="0"/>
                <a:cs typeface="Times New Roman" pitchFamily="18" charset="0"/>
              </a:rPr>
              <a:t> – це процес поступового перенесення вартості основних виробничих фондів і нематеріальних активів з врахуванням витрат на їх придбання, виготовлення або поліпшення згідно з нормами амортизаційних відрахувань, встановлених законодавством на продукцію, що виготовляється з їх допомогою. </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Термін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вживається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тільки</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основних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Щодо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нематеріальних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лише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Однак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серед</a:t>
            </a:r>
            <a:r>
              <a:rPr lang="ru-RU" sz="2400" dirty="0">
                <a:latin typeface="Times New Roman" pitchFamily="18" charset="0"/>
                <a:cs typeface="Times New Roman" pitchFamily="18" charset="0"/>
              </a:rPr>
              <a:t> ОЗ не </a:t>
            </a:r>
            <a:r>
              <a:rPr lang="ru-RU" sz="2400" dirty="0" err="1">
                <a:latin typeface="Times New Roman" pitchFamily="18" charset="0"/>
                <a:cs typeface="Times New Roman" pitchFamily="18" charset="0"/>
              </a:rPr>
              <a:t>амортизується</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земля</a:t>
            </a:r>
            <a:r>
              <a:rPr lang="ru-RU" sz="2400" dirty="0">
                <a:latin typeface="Times New Roman" pitchFamily="18" charset="0"/>
                <a:cs typeface="Times New Roman" pitchFamily="18" charset="0"/>
              </a:rPr>
              <a:t>. Причина в тому,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відображенням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фізичного</a:t>
            </a:r>
            <a:r>
              <a:rPr lang="ru-RU" sz="2400" dirty="0">
                <a:latin typeface="Times New Roman" pitchFamily="18" charset="0"/>
                <a:cs typeface="Times New Roman" pitchFamily="18" charset="0"/>
              </a:rPr>
              <a:t>/морального </a:t>
            </a:r>
            <a:r>
              <a:rPr lang="ru-RU" sz="2400" dirty="0" err="1">
                <a:latin typeface="Times New Roman" pitchFamily="18" charset="0"/>
                <a:cs typeface="Times New Roman" pitchFamily="18" charset="0"/>
              </a:rPr>
              <a:t>зносу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об’єкта</a:t>
            </a:r>
            <a:r>
              <a:rPr lang="ru-RU" sz="2400" dirty="0">
                <a:latin typeface="Times New Roman" pitchFamily="18" charset="0"/>
                <a:cs typeface="Times New Roman" pitchFamily="18" charset="0"/>
              </a:rPr>
              <a:t>, а земля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відновний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природний</a:t>
            </a:r>
            <a:r>
              <a:rPr lang="ru-RU" sz="2400" dirty="0">
                <a:latin typeface="Times New Roman" pitchFamily="18" charset="0"/>
                <a:cs typeface="Times New Roman" pitchFamily="18" charset="0"/>
              </a:rPr>
              <a:t> ресурс, </a:t>
            </a:r>
            <a:r>
              <a:rPr lang="ru-RU" sz="2400" dirty="0" err="1">
                <a:latin typeface="Times New Roman" pitchFamily="18" charset="0"/>
                <a:cs typeface="Times New Roman" pitchFamily="18" charset="0"/>
              </a:rPr>
              <a:t>який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зношуватися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«морально </a:t>
            </a:r>
            <a:r>
              <a:rPr lang="ru-RU" sz="2400" dirty="0" err="1">
                <a:latin typeface="Times New Roman" pitchFamily="18" charset="0"/>
                <a:cs typeface="Times New Roman" pitchFamily="18" charset="0"/>
              </a:rPr>
              <a:t>старіти</a:t>
            </a:r>
            <a:r>
              <a:rPr lang="ru-RU" sz="2400" dirty="0">
                <a:latin typeface="Times New Roman" pitchFamily="18" charset="0"/>
                <a:cs typeface="Times New Roman" pitchFamily="18" charset="0"/>
              </a:rPr>
              <a:t>» не</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785786" y="214290"/>
            <a:ext cx="7215238" cy="4062651"/>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Оборотні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 </a:t>
            </a:r>
            <a:r>
              <a:rPr lang="ru-RU" sz="2400" b="1" dirty="0" err="1">
                <a:latin typeface="Times New Roman" pitchFamily="18" charset="0"/>
                <a:cs typeface="Times New Roman" pitchFamily="18" charset="0"/>
              </a:rPr>
              <a:t>гроші</a:t>
            </a:r>
            <a:r>
              <a:rPr lang="ru-RU" sz="2400" b="1" dirty="0">
                <a:latin typeface="Times New Roman" pitchFamily="18" charset="0"/>
                <a:cs typeface="Times New Roman" pitchFamily="18" charset="0"/>
              </a:rPr>
              <a:t> та </a:t>
            </a:r>
            <a:r>
              <a:rPr lang="ru-RU" sz="2400" b="1" dirty="0" err="1">
                <a:latin typeface="Times New Roman" pitchFamily="18" charset="0"/>
                <a:cs typeface="Times New Roman" pitchFamily="18" charset="0"/>
              </a:rPr>
              <a:t>їх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еквіваленти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що</a:t>
            </a:r>
            <a:r>
              <a:rPr lang="ru-RU" sz="2400" b="1" dirty="0">
                <a:latin typeface="Times New Roman" pitchFamily="18" charset="0"/>
                <a:cs typeface="Times New Roman" pitchFamily="18" charset="0"/>
              </a:rPr>
              <a:t> не </a:t>
            </a:r>
            <a:r>
              <a:rPr lang="ru-RU" sz="2400" b="1" dirty="0" err="1">
                <a:latin typeface="Times New Roman" pitchFamily="18" charset="0"/>
                <a:cs typeface="Times New Roman" pitchFamily="18" charset="0"/>
              </a:rPr>
              <a:t>об</a:t>
            </a:r>
            <a:r>
              <a:rPr lang="ru-RU" sz="2400" dirty="0" err="1">
                <a:latin typeface="Times New Roman" pitchFamily="18" charset="0"/>
                <a:cs typeface="Times New Roman" pitchFamily="18" charset="0"/>
              </a:rPr>
              <a:t>межені</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використанні</a:t>
            </a:r>
            <a:r>
              <a:rPr lang="ru-RU" sz="2400" dirty="0">
                <a:latin typeface="Times New Roman" pitchFamily="18" charset="0"/>
                <a:cs typeface="Times New Roman" pitchFamily="18" charset="0"/>
              </a:rPr>
              <a:t>, а </a:t>
            </a:r>
            <a:r>
              <a:rPr lang="ru-RU" sz="2400" dirty="0" err="1">
                <a:latin typeface="Times New Roman" pitchFamily="18" charset="0"/>
                <a:cs typeface="Times New Roman" pitchFamily="18" charset="0"/>
              </a:rPr>
              <a:t>також</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призначені</a:t>
            </a:r>
            <a:r>
              <a:rPr lang="ru-RU" sz="2400" dirty="0">
                <a:latin typeface="Times New Roman" pitchFamily="18" charset="0"/>
                <a:cs typeface="Times New Roman" pitchFamily="18" charset="0"/>
              </a:rPr>
              <a:t> для </a:t>
            </a:r>
            <a:r>
              <a:rPr lang="ru-RU" sz="2400" dirty="0" err="1">
                <a:latin typeface="Times New Roman" pitchFamily="18" charset="0"/>
                <a:cs typeface="Times New Roman" pitchFamily="18" charset="0"/>
              </a:rPr>
              <a:t>реалізації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споживання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протягом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операційного</a:t>
            </a:r>
            <a:r>
              <a:rPr lang="ru-RU" sz="2400" dirty="0">
                <a:latin typeface="Times New Roman" pitchFamily="18" charset="0"/>
                <a:cs typeface="Times New Roman" pitchFamily="18" charset="0"/>
              </a:rPr>
              <a:t> циклу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протягом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дати</a:t>
            </a:r>
            <a:r>
              <a:rPr lang="ru-RU" sz="2400" dirty="0">
                <a:latin typeface="Times New Roman" pitchFamily="18" charset="0"/>
                <a:cs typeface="Times New Roman" pitchFamily="18" charset="0"/>
              </a:rPr>
              <a:t> балансу. </a:t>
            </a:r>
          </a:p>
          <a:p>
            <a:pPr algn="just"/>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Операційний</a:t>
            </a:r>
            <a:r>
              <a:rPr lang="ru-RU" sz="2400" i="1" dirty="0">
                <a:latin typeface="Times New Roman" pitchFamily="18" charset="0"/>
                <a:cs typeface="Times New Roman" pitchFamily="18" charset="0"/>
              </a:rPr>
              <a:t> цикл – </a:t>
            </a:r>
            <a:r>
              <a:rPr lang="ru-RU" sz="2400" i="1" dirty="0" err="1">
                <a:latin typeface="Times New Roman" pitchFamily="18" charset="0"/>
                <a:cs typeface="Times New Roman" pitchFamily="18" charset="0"/>
              </a:rPr>
              <a:t>проміжок</a:t>
            </a:r>
            <a:r>
              <a:rPr lang="ru-RU" sz="2400" i="1" dirty="0">
                <a:latin typeface="Times New Roman" pitchFamily="18" charset="0"/>
                <a:cs typeface="Times New Roman" pitchFamily="18" charset="0"/>
              </a:rPr>
              <a:t> часу </a:t>
            </a:r>
            <a:r>
              <a:rPr lang="ru-RU" sz="2400" i="1" dirty="0" err="1">
                <a:latin typeface="Times New Roman" pitchFamily="18" charset="0"/>
                <a:cs typeface="Times New Roman" pitchFamily="18" charset="0"/>
              </a:rPr>
              <a:t>між</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придбанням</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запасів</a:t>
            </a:r>
            <a:r>
              <a:rPr lang="ru-RU" sz="2400" i="1" dirty="0">
                <a:latin typeface="Times New Roman" pitchFamily="18" charset="0"/>
                <a:cs typeface="Times New Roman" pitchFamily="18" charset="0"/>
              </a:rPr>
              <a:t> для </a:t>
            </a:r>
            <a:r>
              <a:rPr lang="ru-RU" sz="2400" i="1" dirty="0" err="1">
                <a:latin typeface="Times New Roman" pitchFamily="18" charset="0"/>
                <a:cs typeface="Times New Roman" pitchFamily="18" charset="0"/>
              </a:rPr>
              <a:t>про</a:t>
            </a:r>
            <a:r>
              <a:rPr lang="ru-RU" sz="2400" dirty="0" err="1">
                <a:latin typeface="Times New Roman" pitchFamily="18" charset="0"/>
                <a:cs typeface="Times New Roman" pitchFamily="18" charset="0"/>
              </a:rPr>
              <a:t>вадження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отриманням</a:t>
            </a:r>
            <a:r>
              <a:rPr lang="ru-RU" sz="2400" dirty="0">
                <a:latin typeface="Times New Roman" pitchFamily="18" charset="0"/>
                <a:cs typeface="Times New Roman" pitchFamily="18" charset="0"/>
              </a:rPr>
              <a:t> грошей та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еквівалентів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реалізації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виробленої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них </a:t>
            </a:r>
            <a:r>
              <a:rPr lang="ru-RU" sz="2400" dirty="0" err="1">
                <a:latin typeface="Times New Roman" pitchFamily="18" charset="0"/>
                <a:cs typeface="Times New Roman" pitchFamily="18" charset="0"/>
              </a:rPr>
              <a:t>продукції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послуг</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p>
          <a:p>
            <a:pPr algn="just"/>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rmAutofit fontScale="77500" lnSpcReduction="20000"/>
          </a:bodyPr>
          <a:lstStyle/>
          <a:p>
            <a:pPr marL="0" lvl="0" indent="360000" algn="ctr">
              <a:buNone/>
            </a:pPr>
            <a:r>
              <a:rPr lang="uk-UA" sz="3200" u="sng" dirty="0">
                <a:latin typeface="Times New Roman" pitchFamily="18" charset="0"/>
                <a:cs typeface="Times New Roman" pitchFamily="18" charset="0"/>
              </a:rPr>
              <a:t>Питання лекції</a:t>
            </a:r>
            <a:r>
              <a:rPr lang="uk-UA" sz="3200" dirty="0">
                <a:latin typeface="Times New Roman" pitchFamily="18" charset="0"/>
                <a:cs typeface="Times New Roman" pitchFamily="18" charset="0"/>
              </a:rPr>
              <a:t>:</a:t>
            </a:r>
          </a:p>
          <a:p>
            <a:pPr marL="0" lvl="0" indent="360000" algn="just">
              <a:buNone/>
            </a:pPr>
            <a:r>
              <a:rPr lang="uk-UA" sz="2800" dirty="0">
                <a:latin typeface="Times New Roman" pitchFamily="18" charset="0"/>
                <a:cs typeface="Times New Roman" pitchFamily="18" charset="0"/>
              </a:rPr>
              <a:t>Джерела інформації для аналізу. Побудова й оцінка порівняльного аналітичного балансу. Виявлення позитивних та явно негативних статей балансу. Проведення оцінки зміни валюти балансу за аналізований період.</a:t>
            </a:r>
          </a:p>
          <a:p>
            <a:pPr marL="0" lvl="0" indent="360000" algn="just">
              <a:buNone/>
            </a:pPr>
            <a:r>
              <a:rPr lang="uk-UA" sz="2800" dirty="0">
                <a:latin typeface="Times New Roman" pitchFamily="18" charset="0"/>
                <a:cs typeface="Times New Roman" pitchFamily="18" charset="0"/>
              </a:rPr>
              <a:t>Здійснення оцінки динаміки і структури балансу. Порівняльний аналіз валюти балансу, виручки від реалізації продукції та прибутку підприємства. Системний</a:t>
            </a:r>
          </a:p>
          <a:p>
            <a:pPr marL="0" lvl="0" indent="360000" algn="just">
              <a:buNone/>
            </a:pPr>
            <a:r>
              <a:rPr lang="uk-UA" sz="2800" dirty="0">
                <a:latin typeface="Times New Roman" pitchFamily="18" charset="0"/>
                <a:cs typeface="Times New Roman" pitchFamily="18" charset="0"/>
              </a:rPr>
              <a:t>аналіз. Експертна оцінка.</a:t>
            </a:r>
          </a:p>
          <a:p>
            <a:pPr marL="0" lvl="0" indent="360000" algn="just">
              <a:buFont typeface="+mj-lt"/>
              <a:buAutoNum type="arabicPeriod"/>
            </a:pPr>
            <a:endParaRPr lang="uk-UA" sz="2800" dirty="0">
              <a:latin typeface="Times New Roman" pitchFamily="18" charset="0"/>
              <a:cs typeface="Times New Roman" pitchFamily="18" charset="0"/>
            </a:endParaRPr>
          </a:p>
          <a:p>
            <a:pPr marL="0" lvl="0" indent="360000" algn="just">
              <a:buFont typeface="+mj-lt"/>
              <a:buAutoNum type="arabicPeriod"/>
            </a:pPr>
            <a:endParaRPr lang="uk-UA" dirty="0"/>
          </a:p>
          <a:p>
            <a:pPr>
              <a:buNone/>
            </a:pP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7239000" cy="5429288"/>
          </a:xfrm>
        </p:spPr>
        <p:txBody>
          <a:bodyPr>
            <a:normAutofit/>
          </a:bodyPr>
          <a:lstStyle/>
          <a:p>
            <a:pPr algn="just">
              <a:buNone/>
            </a:pP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До </a:t>
            </a:r>
            <a:r>
              <a:rPr lang="ru-RU" sz="2800" b="1" i="1" dirty="0" err="1">
                <a:latin typeface="Times New Roman" pitchFamily="18" charset="0"/>
                <a:cs typeface="Times New Roman" pitchFamily="18" charset="0"/>
              </a:rPr>
              <a:t>оборотних</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активів</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розділ</a:t>
            </a:r>
            <a:r>
              <a:rPr lang="ru-RU" sz="2800" b="1" i="1" dirty="0">
                <a:latin typeface="Times New Roman" pitchFamily="18" charset="0"/>
                <a:cs typeface="Times New Roman" pitchFamily="18" charset="0"/>
              </a:rPr>
              <a:t> ІІ активу «</a:t>
            </a:r>
            <a:r>
              <a:rPr lang="ru-RU" sz="2800" b="1" i="1" dirty="0" err="1">
                <a:latin typeface="Times New Roman" pitchFamily="18" charset="0"/>
                <a:cs typeface="Times New Roman" pitchFamily="18" charset="0"/>
              </a:rPr>
              <a:t>Оборотні</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активи</a:t>
            </a:r>
            <a:r>
              <a:rPr lang="ru-RU" sz="2800" b="1" i="1" dirty="0">
                <a:latin typeface="Times New Roman" pitchFamily="18" charset="0"/>
                <a:cs typeface="Times New Roman" pitchFamily="18" charset="0"/>
              </a:rPr>
              <a:t>», рядок </a:t>
            </a:r>
            <a:r>
              <a:rPr lang="ru-RU" sz="2800" b="1" dirty="0">
                <a:latin typeface="Times New Roman" pitchFamily="18" charset="0"/>
                <a:cs typeface="Times New Roman" pitchFamily="18" charset="0"/>
              </a:rPr>
              <a:t>1195) </a:t>
            </a:r>
            <a:r>
              <a:rPr lang="ru-RU" sz="2800" dirty="0">
                <a:latin typeface="Times New Roman" pitchFamily="18" charset="0"/>
                <a:cs typeface="Times New Roman" pitchFamily="18" charset="0"/>
              </a:rPr>
              <a:t>належать:  1) запаси; 2)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біологічні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3)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продукцію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роботи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послуги</a:t>
            </a:r>
            <a:r>
              <a:rPr lang="ru-RU" sz="2800" dirty="0">
                <a:latin typeface="Times New Roman" pitchFamily="18" charset="0"/>
                <a:cs typeface="Times New Roman" pitchFamily="18" charset="0"/>
              </a:rPr>
              <a:t>; 4)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розрахунками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виданими</a:t>
            </a:r>
            <a:r>
              <a:rPr lang="ru-RU" sz="2800" dirty="0">
                <a:latin typeface="Times New Roman" pitchFamily="18" charset="0"/>
                <a:cs typeface="Times New Roman" pitchFamily="18" charset="0"/>
              </a:rPr>
              <a:t> авансами,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бюджетом (у тому </a:t>
            </a:r>
            <a:r>
              <a:rPr lang="ru-RU" sz="2800" dirty="0" err="1">
                <a:latin typeface="Times New Roman" pitchFamily="18" charset="0"/>
                <a:cs typeface="Times New Roman" pitchFamily="18" charset="0"/>
              </a:rPr>
              <a:t>числі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податку</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прибуток</a:t>
            </a:r>
            <a:r>
              <a:rPr lang="ru-RU" sz="2800" dirty="0">
                <a:latin typeface="Times New Roman" pitchFamily="18" charset="0"/>
                <a:cs typeface="Times New Roman" pitchFamily="18" charset="0"/>
              </a:rPr>
              <a:t>); 5) </a:t>
            </a:r>
            <a:r>
              <a:rPr lang="ru-RU" sz="2800" dirty="0" err="1">
                <a:latin typeface="Times New Roman" pitchFamily="18" charset="0"/>
                <a:cs typeface="Times New Roman" pitchFamily="18" charset="0"/>
              </a:rPr>
              <a:t>інша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поточна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6)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інвестиції</a:t>
            </a:r>
            <a:r>
              <a:rPr lang="ru-RU" sz="2800" dirty="0">
                <a:latin typeface="Times New Roman" pitchFamily="18" charset="0"/>
                <a:cs typeface="Times New Roman" pitchFamily="18" charset="0"/>
              </a:rPr>
              <a:t>; 7) </a:t>
            </a:r>
            <a:r>
              <a:rPr lang="ru-RU" sz="2800" dirty="0" err="1">
                <a:latin typeface="Times New Roman" pitchFamily="18" charset="0"/>
                <a:cs typeface="Times New Roman" pitchFamily="18" charset="0"/>
              </a:rPr>
              <a:t>гроші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їх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еквіваленти</a:t>
            </a:r>
            <a:r>
              <a:rPr lang="ru-RU" sz="2800" dirty="0">
                <a:latin typeface="Times New Roman" pitchFamily="18" charset="0"/>
                <a:cs typeface="Times New Roman" pitchFamily="18" charset="0"/>
              </a:rPr>
              <a:t>; 8)  </a:t>
            </a:r>
            <a:r>
              <a:rPr lang="ru-RU" sz="2800" dirty="0" err="1">
                <a:latin typeface="Times New Roman" pitchFamily="18" charset="0"/>
                <a:cs typeface="Times New Roman" pitchFamily="18" charset="0"/>
              </a:rPr>
              <a:t>витрати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майбутніх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періодів</a:t>
            </a:r>
            <a:r>
              <a:rPr lang="ru-RU" sz="2800" dirty="0">
                <a:latin typeface="Times New Roman" pitchFamily="18" charset="0"/>
                <a:cs typeface="Times New Roman" pitchFamily="18" charset="0"/>
              </a:rPr>
              <a:t>; 9) </a:t>
            </a:r>
            <a:r>
              <a:rPr lang="ru-RU" sz="2800" dirty="0" err="1">
                <a:latin typeface="Times New Roman" pitchFamily="18" charset="0"/>
                <a:cs typeface="Times New Roman" pitchFamily="18" charset="0"/>
              </a:rPr>
              <a:t>інші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оборотні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3786214"/>
          </a:xfrm>
        </p:spPr>
        <p:txBody>
          <a:bodyPr/>
          <a:lstStyle/>
          <a:p>
            <a:pPr>
              <a:buNone/>
            </a:pPr>
            <a:r>
              <a:rPr lang="ru-RU" dirty="0"/>
              <a:t>		</a:t>
            </a:r>
          </a:p>
          <a:p>
            <a:pPr algn="just">
              <a:buNone/>
            </a:pPr>
            <a:r>
              <a:rPr lang="ru-RU" dirty="0"/>
              <a:t>		</a:t>
            </a:r>
            <a:r>
              <a:rPr lang="ru-RU" sz="2800" b="1" dirty="0" err="1">
                <a:latin typeface="Times New Roman" pitchFamily="18" charset="0"/>
                <a:cs typeface="Times New Roman" pitchFamily="18" charset="0"/>
              </a:rPr>
              <a:t>Оборотні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активи</a:t>
            </a:r>
            <a:r>
              <a:rPr lang="ru-RU" sz="2800" b="1"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можуть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перебувати</a:t>
            </a:r>
            <a:r>
              <a:rPr lang="ru-RU" sz="2800" dirty="0">
                <a:latin typeface="Times New Roman" pitchFamily="18" charset="0"/>
                <a:cs typeface="Times New Roman" pitchFamily="18" charset="0"/>
              </a:rPr>
              <a:t> у </a:t>
            </a:r>
            <a:r>
              <a:rPr lang="ru-RU" sz="2800" b="1" dirty="0" err="1">
                <a:latin typeface="Times New Roman" pitchFamily="18" charset="0"/>
                <a:cs typeface="Times New Roman" pitchFamily="18" charset="0"/>
              </a:rPr>
              <a:t>сфері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виробництва</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a:t>
            </a:r>
            <a:r>
              <a:rPr lang="ru-RU" sz="2800" dirty="0" err="1">
                <a:latin typeface="Times New Roman" pitchFamily="18" charset="0"/>
                <a:cs typeface="Times New Roman" pitchFamily="18" charset="0"/>
              </a:rPr>
              <a:t>виробничі</a:t>
            </a:r>
            <a:r>
              <a:rPr lang="ru-RU" sz="2800" dirty="0">
                <a:latin typeface="Times New Roman" pitchFamily="18" charset="0"/>
                <a:cs typeface="Times New Roman" pitchFamily="18" charset="0"/>
              </a:rPr>
              <a:t> запаси, </a:t>
            </a:r>
            <a:r>
              <a:rPr lang="ru-RU" sz="2800" dirty="0" err="1">
                <a:latin typeface="Times New Roman" pitchFamily="18" charset="0"/>
                <a:cs typeface="Times New Roman" pitchFamily="18" charset="0"/>
              </a:rPr>
              <a:t>поточні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біологічні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незавершене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виробництво</a:t>
            </a:r>
            <a:r>
              <a:rPr lang="ru-RU" sz="2800" dirty="0">
                <a:latin typeface="Times New Roman" pitchFamily="18" charset="0"/>
                <a:cs typeface="Times New Roman" pitchFamily="18" charset="0"/>
              </a:rPr>
              <a:t>) та у </a:t>
            </a:r>
            <a:r>
              <a:rPr lang="ru-RU" sz="2800" b="1" dirty="0" err="1">
                <a:latin typeface="Times New Roman" pitchFamily="18" charset="0"/>
                <a:cs typeface="Times New Roman" pitchFamily="18" charset="0"/>
              </a:rPr>
              <a:t>сфері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обігу</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(готова </a:t>
            </a:r>
            <a:r>
              <a:rPr lang="ru-RU" sz="2800" dirty="0" err="1">
                <a:latin typeface="Times New Roman" pitchFamily="18" charset="0"/>
                <a:cs typeface="Times New Roman" pitchFamily="18" charset="0"/>
              </a:rPr>
              <a:t>продукція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кошти</a:t>
            </a:r>
            <a:r>
              <a:rPr lang="ru-RU" sz="2800" dirty="0">
                <a:latin typeface="Times New Roman" pitchFamily="18" charset="0"/>
                <a:cs typeface="Times New Roman" pitchFamily="18" charset="0"/>
              </a:rPr>
              <a:t> у </a:t>
            </a:r>
            <a:r>
              <a:rPr lang="ru-RU" sz="2800" dirty="0" err="1">
                <a:latin typeface="Times New Roman" pitchFamily="18" charset="0"/>
                <a:cs typeface="Times New Roman" pitchFamily="18" charset="0"/>
              </a:rPr>
              <a:t>розрахунках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короткострокові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вкладення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гроші</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касі</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рахунках</a:t>
            </a:r>
            <a:r>
              <a:rPr lang="ru-RU" sz="2800" dirty="0">
                <a:latin typeface="Times New Roman" pitchFamily="18" charset="0"/>
                <a:cs typeface="Times New Roman" pitchFamily="18" charset="0"/>
              </a:rPr>
              <a:t> у банках </a:t>
            </a:r>
            <a:r>
              <a:rPr lang="ru-RU" sz="2800" dirty="0" err="1">
                <a:latin typeface="Times New Roman" pitchFamily="18" charset="0"/>
                <a:cs typeface="Times New Roman" pitchFamily="18" charset="0"/>
              </a:rPr>
              <a:t>тощо</a:t>
            </a:r>
            <a:r>
              <a:rPr lang="ru-RU" sz="2800" dirty="0">
                <a:latin typeface="Times New Roman" pitchFamily="18" charset="0"/>
                <a:cs typeface="Times New Roman" pitchFamily="18"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642910" y="928671"/>
            <a:ext cx="6858048" cy="3539430"/>
          </a:xfrm>
          <a:prstGeom prst="rect">
            <a:avLst/>
          </a:prstGeom>
        </p:spPr>
        <p:txBody>
          <a:bodyPr wrap="square">
            <a:spAutoFit/>
          </a:bodyPr>
          <a:lstStyle/>
          <a:p>
            <a:pPr algn="just"/>
            <a:r>
              <a:rPr lang="ru-RU" sz="2800" dirty="0">
                <a:latin typeface="Times New Roman" pitchFamily="18" charset="0"/>
                <a:cs typeface="Times New Roman" pitchFamily="18" charset="0"/>
              </a:rPr>
              <a:t>У </a:t>
            </a:r>
            <a:r>
              <a:rPr lang="ru-RU" sz="2800" dirty="0" err="1">
                <a:latin typeface="Times New Roman" pitchFamily="18" charset="0"/>
                <a:cs typeface="Times New Roman" pitchFamily="18" charset="0"/>
              </a:rPr>
              <a:t>розділі</a:t>
            </a:r>
            <a:r>
              <a:rPr lang="ru-RU" sz="2800" dirty="0">
                <a:latin typeface="Times New Roman" pitchFamily="18" charset="0"/>
                <a:cs typeface="Times New Roman" pitchFamily="18" charset="0"/>
              </a:rPr>
              <a:t> ІІІ активу балансу </a:t>
            </a:r>
            <a:r>
              <a:rPr lang="ru-RU" sz="2800" i="1" dirty="0">
                <a:latin typeface="Times New Roman" pitchFamily="18" charset="0"/>
                <a:cs typeface="Times New Roman" pitchFamily="18" charset="0"/>
              </a:rPr>
              <a:t>«</a:t>
            </a:r>
            <a:r>
              <a:rPr lang="ru-RU" sz="2800" i="1" dirty="0" err="1">
                <a:latin typeface="Times New Roman" pitchFamily="18" charset="0"/>
                <a:cs typeface="Times New Roman" pitchFamily="18" charset="0"/>
              </a:rPr>
              <a:t>Необоротні</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активи</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утримувані</a:t>
            </a:r>
            <a:r>
              <a:rPr lang="ru-RU" sz="2800" i="1" dirty="0">
                <a:latin typeface="Times New Roman" pitchFamily="18" charset="0"/>
                <a:cs typeface="Times New Roman" pitchFamily="18" charset="0"/>
              </a:rPr>
              <a:t> для</a:t>
            </a:r>
            <a:r>
              <a:rPr lang="en-US" sz="2800" i="1" dirty="0">
                <a:latin typeface="Times New Roman" pitchFamily="18" charset="0"/>
                <a:cs typeface="Times New Roman" pitchFamily="18" charset="0"/>
              </a:rPr>
              <a:t> </a:t>
            </a:r>
            <a:r>
              <a:rPr lang="ru-RU" sz="2800" i="1" dirty="0">
                <a:latin typeface="Times New Roman" pitchFamily="18" charset="0"/>
                <a:cs typeface="Times New Roman" pitchFamily="18" charset="0"/>
              </a:rPr>
              <a:t>продажу, та </a:t>
            </a:r>
            <a:r>
              <a:rPr lang="ru-RU" sz="2800" i="1" dirty="0" err="1">
                <a:latin typeface="Times New Roman" pitchFamily="18" charset="0"/>
                <a:cs typeface="Times New Roman" pitchFamily="18" charset="0"/>
              </a:rPr>
              <a:t>групи</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вибуття</a:t>
            </a:r>
            <a:r>
              <a:rPr lang="ru-RU" sz="2800" i="1" dirty="0">
                <a:latin typeface="Times New Roman" pitchFamily="18" charset="0"/>
                <a:cs typeface="Times New Roman" pitchFamily="18" charset="0"/>
              </a:rPr>
              <a:t>» (рядок 1200) </a:t>
            </a:r>
            <a:r>
              <a:rPr lang="ru-RU" sz="2800" i="1" dirty="0" err="1">
                <a:latin typeface="Times New Roman" pitchFamily="18" charset="0"/>
                <a:cs typeface="Times New Roman" pitchFamily="18" charset="0"/>
              </a:rPr>
              <a:t>відображається</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вартість</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необо</a:t>
            </a:r>
            <a:r>
              <a:rPr lang="ru-RU" sz="2800" dirty="0" err="1">
                <a:latin typeface="Times New Roman" pitchFamily="18" charset="0"/>
                <a:cs typeface="Times New Roman" pitchFamily="18" charset="0"/>
              </a:rPr>
              <a:t>ротних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активів</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груп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вибуття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утримуваних</a:t>
            </a:r>
            <a:r>
              <a:rPr lang="ru-RU" sz="2800" dirty="0">
                <a:latin typeface="Times New Roman" pitchFamily="18" charset="0"/>
                <a:cs typeface="Times New Roman" pitchFamily="18" charset="0"/>
              </a:rPr>
              <a:t> для продажу,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визначається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до П(С)БО 27 «</a:t>
            </a:r>
            <a:r>
              <a:rPr lang="ru-RU" sz="2800" dirty="0" err="1">
                <a:latin typeface="Times New Roman" pitchFamily="18" charset="0"/>
                <a:cs typeface="Times New Roman" pitchFamily="18" charset="0"/>
              </a:rPr>
              <a:t>Необоротні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утримувані</a:t>
            </a:r>
            <a:r>
              <a:rPr lang="ru-RU" sz="2800" dirty="0">
                <a:latin typeface="Times New Roman" pitchFamily="18" charset="0"/>
                <a:cs typeface="Times New Roman" pitchFamily="18" charset="0"/>
              </a:rPr>
              <a:t> для продажу,</a:t>
            </a:r>
            <a:r>
              <a:rPr lang="en-US" sz="2800" dirty="0">
                <a:latin typeface="Times New Roman" pitchFamily="18" charset="0"/>
                <a:cs typeface="Times New Roman" pitchFamily="18" charset="0"/>
              </a:rPr>
              <a:t> </a:t>
            </a:r>
            <a:r>
              <a:rPr lang="ru-RU" sz="2800" dirty="0">
                <a:latin typeface="Times New Roman" pitchFamily="18" charset="0"/>
                <a:cs typeface="Times New Roman" pitchFamily="18" charset="0"/>
              </a:rPr>
              <a:t>та </a:t>
            </a:r>
            <a:r>
              <a:rPr lang="ru-RU" sz="2800" dirty="0" err="1">
                <a:latin typeface="Times New Roman" pitchFamily="18" charset="0"/>
                <a:cs typeface="Times New Roman" pitchFamily="18" charset="0"/>
              </a:rPr>
              <a:t>припинена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діяльність</a:t>
            </a:r>
            <a:r>
              <a:rPr lang="ru-RU" sz="2800" dirty="0">
                <a:latin typeface="Times New Roman" pitchFamily="18" charset="0"/>
                <a:cs typeface="Times New Roman" pitchFamily="18"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7239000" cy="5143536"/>
          </a:xfrm>
        </p:spPr>
        <p:txBody>
          <a:bodyPr/>
          <a:lstStyle/>
          <a:p>
            <a:pPr algn="just">
              <a:buNone/>
            </a:pPr>
            <a:r>
              <a:rPr lang="ru-RU" dirty="0"/>
              <a:t>		</a:t>
            </a:r>
            <a:r>
              <a:rPr lang="ru-RU" sz="2800" b="1" dirty="0">
                <a:latin typeface="Times New Roman" pitchFamily="18" charset="0"/>
                <a:cs typeface="Times New Roman" pitchFamily="18" charset="0"/>
              </a:rPr>
              <a:t>Актив балансу </a:t>
            </a:r>
            <a:r>
              <a:rPr lang="ru-RU" sz="2800" dirty="0" err="1">
                <a:latin typeface="Times New Roman" pitchFamily="18" charset="0"/>
                <a:cs typeface="Times New Roman" pitchFamily="18" charset="0"/>
              </a:rPr>
              <a:t>побудовано</a:t>
            </a:r>
            <a:r>
              <a:rPr lang="ru-RU" sz="2800" dirty="0">
                <a:latin typeface="Times New Roman" pitchFamily="18" charset="0"/>
                <a:cs typeface="Times New Roman" pitchFamily="18" charset="0"/>
              </a:rPr>
              <a:t> за принципом </a:t>
            </a:r>
            <a:r>
              <a:rPr lang="ru-RU" sz="2800" b="1" dirty="0">
                <a:latin typeface="Times New Roman" pitchFamily="18" charset="0"/>
                <a:cs typeface="Times New Roman" pitchFamily="18" charset="0"/>
              </a:rPr>
              <a:t>нетто-балансу: </a:t>
            </a:r>
          </a:p>
          <a:p>
            <a:pPr algn="just">
              <a:buNone/>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нематеріальні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враховуються</a:t>
            </a: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за </a:t>
            </a:r>
            <a:r>
              <a:rPr lang="ru-RU" sz="2800" b="1" dirty="0" err="1">
                <a:latin typeface="Times New Roman" pitchFamily="18" charset="0"/>
                <a:cs typeface="Times New Roman" pitchFamily="18" charset="0"/>
              </a:rPr>
              <a:t>залишковою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вартістю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інвестиційна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нерухомість</a:t>
            </a:r>
            <a:r>
              <a:rPr lang="ru-RU" sz="2800" dirty="0">
                <a:latin typeface="Times New Roman" pitchFamily="18" charset="0"/>
                <a:cs typeface="Times New Roman" pitchFamily="18" charset="0"/>
              </a:rPr>
              <a:t> – </a:t>
            </a:r>
            <a:r>
              <a:rPr lang="ru-RU" sz="2800" b="1" dirty="0" err="1">
                <a:latin typeface="Times New Roman" pitchFamily="18" charset="0"/>
                <a:cs typeface="Times New Roman" pitchFamily="18" charset="0"/>
              </a:rPr>
              <a:t>за</a:t>
            </a:r>
            <a:r>
              <a:rPr lang="ru-RU" sz="2800" b="1" dirty="0">
                <a:latin typeface="Times New Roman" pitchFamily="18" charset="0"/>
                <a:cs typeface="Times New Roman" pitchFamily="18" charset="0"/>
              </a:rPr>
              <a:t> справедливою </a:t>
            </a:r>
            <a:r>
              <a:rPr lang="ru-RU" sz="2800" b="1" dirty="0" err="1">
                <a:latin typeface="Times New Roman" pitchFamily="18" charset="0"/>
                <a:cs typeface="Times New Roman" pitchFamily="18" charset="0"/>
              </a:rPr>
              <a:t>вартістю</a:t>
            </a:r>
            <a:r>
              <a:rPr lang="ru-RU" sz="2800" b="1" dirty="0">
                <a:latin typeface="Times New Roman" pitchFamily="18" charset="0"/>
                <a:cs typeface="Times New Roman" pitchFamily="18" charset="0"/>
              </a:rPr>
              <a:t>; </a:t>
            </a:r>
          </a:p>
          <a:p>
            <a:pPr algn="just">
              <a:buNone/>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заборгованість</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продукцію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товари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роботи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послуги</a:t>
            </a:r>
            <a:r>
              <a:rPr lang="ru-RU" sz="2800" dirty="0">
                <a:latin typeface="Times New Roman" pitchFamily="18" charset="0"/>
                <a:cs typeface="Times New Roman" pitchFamily="18" charset="0"/>
              </a:rPr>
              <a:t> – </a:t>
            </a:r>
            <a:r>
              <a:rPr lang="ru-RU" sz="2800" b="1" dirty="0" err="1">
                <a:latin typeface="Times New Roman" pitchFamily="18" charset="0"/>
                <a:cs typeface="Times New Roman" pitchFamily="18" charset="0"/>
              </a:rPr>
              <a:t>за</a:t>
            </a:r>
            <a:r>
              <a:rPr lang="ru-RU" sz="2800" b="1" dirty="0">
                <a:latin typeface="Times New Roman" pitchFamily="18" charset="0"/>
                <a:cs typeface="Times New Roman" pitchFamily="18" charset="0"/>
              </a:rPr>
              <a:t> чистою </a:t>
            </a:r>
            <a:r>
              <a:rPr lang="ru-RU" sz="2800" b="1" dirty="0" err="1">
                <a:latin typeface="Times New Roman" pitchFamily="18" charset="0"/>
                <a:cs typeface="Times New Roman" pitchFamily="18" charset="0"/>
              </a:rPr>
              <a:t>реалізаційною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вартістю</a:t>
            </a:r>
            <a:r>
              <a:rPr lang="ru-RU" sz="2800" b="1" dirty="0">
                <a:latin typeface="Times New Roman" pitchFamily="18" charset="0"/>
                <a:cs typeface="Times New Roman" pitchFamily="18" charset="0"/>
              </a:rPr>
              <a:t>; </a:t>
            </a:r>
          </a:p>
          <a:p>
            <a:pPr algn="just">
              <a:buNone/>
            </a:pPr>
            <a:r>
              <a:rPr lang="ru-RU" sz="2800" dirty="0">
                <a:latin typeface="Times New Roman" pitchFamily="18" charset="0"/>
                <a:cs typeface="Times New Roman" pitchFamily="18" charset="0"/>
              </a:rPr>
              <a:t>		запаси – </a:t>
            </a:r>
            <a:r>
              <a:rPr lang="ru-RU" sz="2800" b="1" dirty="0">
                <a:latin typeface="Times New Roman" pitchFamily="18" charset="0"/>
                <a:cs typeface="Times New Roman" pitchFamily="18" charset="0"/>
              </a:rPr>
              <a:t>за </a:t>
            </a:r>
            <a:r>
              <a:rPr lang="ru-RU" sz="2800" b="1" dirty="0" err="1">
                <a:latin typeface="Times New Roman" pitchFamily="18" charset="0"/>
                <a:cs typeface="Times New Roman" pitchFamily="18" charset="0"/>
              </a:rPr>
              <a:t>вирахуванням</a:t>
            </a:r>
            <a:r>
              <a:rPr lang="ru-RU" sz="2800" b="1" dirty="0">
                <a:latin typeface="Times New Roman" pitchFamily="18" charset="0"/>
                <a:cs typeface="Times New Roman" pitchFamily="18" charset="0"/>
              </a:rPr>
              <a:t> недостач, </a:t>
            </a:r>
            <a:r>
              <a:rPr lang="ru-RU" sz="2800" b="1" dirty="0" err="1">
                <a:latin typeface="Times New Roman" pitchFamily="18" charset="0"/>
                <a:cs typeface="Times New Roman" pitchFamily="18" charset="0"/>
              </a:rPr>
              <a:t>уцінок</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знижок</a:t>
            </a:r>
            <a:endParaRPr lang="ru-RU" sz="2800" b="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571472" y="642918"/>
            <a:ext cx="7000924" cy="5632311"/>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Відповідно</a:t>
            </a:r>
            <a:r>
              <a:rPr lang="ru-RU" sz="2400" dirty="0">
                <a:latin typeface="Times New Roman" pitchFamily="18" charset="0"/>
                <a:cs typeface="Times New Roman" pitchFamily="18" charset="0"/>
              </a:rPr>
              <a:t> до НП(С)БО 1 «</a:t>
            </a:r>
            <a:r>
              <a:rPr lang="ru-RU" sz="2400" dirty="0" err="1">
                <a:latin typeface="Times New Roman" pitchFamily="18" charset="0"/>
                <a:cs typeface="Times New Roman" pitchFamily="18" charset="0"/>
              </a:rPr>
              <a:t>Загальні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вимоги</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фінансової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звітності</a:t>
            </a:r>
            <a:r>
              <a:rPr lang="ru-RU" sz="2400" dirty="0">
                <a:latin typeface="Times New Roman" pitchFamily="18" charset="0"/>
                <a:cs typeface="Times New Roman" pitchFamily="18" charset="0"/>
              </a:rPr>
              <a:t>»</a:t>
            </a:r>
            <a:r>
              <a:rPr lang="en-US" sz="2400" dirty="0">
                <a:latin typeface="Times New Roman" pitchFamily="18" charset="0"/>
                <a:cs typeface="Times New Roman" pitchFamily="18" charset="0"/>
              </a:rPr>
              <a:t> </a:t>
            </a:r>
            <a:r>
              <a:rPr lang="ru-RU" sz="2400" b="1" dirty="0" err="1">
                <a:latin typeface="Times New Roman" pitchFamily="18" charset="0"/>
                <a:cs typeface="Times New Roman" pitchFamily="18" charset="0"/>
              </a:rPr>
              <a:t>власний</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капітал</a:t>
            </a:r>
            <a:r>
              <a:rPr lang="ru-RU" sz="2400" b="1" dirty="0">
                <a:latin typeface="Times New Roman" pitchFamily="18" charset="0"/>
                <a:cs typeface="Times New Roman" pitchFamily="18" charset="0"/>
              </a:rPr>
              <a:t> (К) – </a:t>
            </a:r>
            <a:r>
              <a:rPr lang="ru-RU" sz="2400" b="1" dirty="0" err="1">
                <a:latin typeface="Times New Roman" pitchFamily="18" charset="0"/>
                <a:cs typeface="Times New Roman" pitchFamily="18" charset="0"/>
              </a:rPr>
              <a:t>частина</a:t>
            </a:r>
            <a:r>
              <a:rPr lang="ru-RU" sz="2400" b="1" dirty="0">
                <a:latin typeface="Times New Roman" pitchFamily="18" charset="0"/>
                <a:cs typeface="Times New Roman" pitchFamily="18" charset="0"/>
              </a:rPr>
              <a:t> в активах </a:t>
            </a:r>
            <a:r>
              <a:rPr lang="ru-RU" sz="2400" b="1" dirty="0" err="1">
                <a:latin typeface="Times New Roman" pitchFamily="18" charset="0"/>
                <a:cs typeface="Times New Roman" pitchFamily="18" charset="0"/>
              </a:rPr>
              <a:t>підприємства</a:t>
            </a:r>
            <a:r>
              <a:rPr lang="ru-RU" sz="2400" b="1" dirty="0">
                <a:latin typeface="Times New Roman" pitchFamily="18" charset="0"/>
                <a:cs typeface="Times New Roman" pitchFamily="18" charset="0"/>
              </a:rPr>
              <a:t> (А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залишається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після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вирахування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З):</a:t>
            </a:r>
          </a:p>
          <a:p>
            <a:pPr algn="ctr"/>
            <a:r>
              <a:rPr lang="ru-RU" sz="2400" i="1" dirty="0">
                <a:latin typeface="Times New Roman" pitchFamily="18" charset="0"/>
                <a:cs typeface="Times New Roman" pitchFamily="18" charset="0"/>
              </a:rPr>
              <a:t>К = А – З.</a:t>
            </a:r>
            <a:endParaRPr lang="en-US" sz="2400" i="1"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До </a:t>
            </a:r>
            <a:r>
              <a:rPr lang="ru-RU" sz="2400" i="1" dirty="0" err="1">
                <a:latin typeface="Times New Roman" pitchFamily="18" charset="0"/>
                <a:cs typeface="Times New Roman" pitchFamily="18" charset="0"/>
              </a:rPr>
              <a:t>власного</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капіталу</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 </a:t>
            </a:r>
            <a:r>
              <a:rPr lang="ru-RU" sz="2400" i="1" dirty="0" err="1">
                <a:latin typeface="Times New Roman" pitchFamily="18" charset="0"/>
                <a:cs typeface="Times New Roman" pitchFamily="18" charset="0"/>
              </a:rPr>
              <a:t>пасиву</a:t>
            </a:r>
            <a:r>
              <a:rPr lang="ru-RU" sz="2400" i="1" dirty="0">
                <a:latin typeface="Times New Roman" pitchFamily="18" charset="0"/>
                <a:cs typeface="Times New Roman" pitchFamily="18" charset="0"/>
              </a:rPr>
              <a:t> балансу «</a:t>
            </a:r>
            <a:r>
              <a:rPr lang="ru-RU" sz="2400" i="1" dirty="0" err="1">
                <a:latin typeface="Times New Roman" pitchFamily="18" charset="0"/>
                <a:cs typeface="Times New Roman" pitchFamily="18" charset="0"/>
              </a:rPr>
              <a:t>Власний</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a:t>
            </a:r>
            <a:r>
              <a:rPr lang="ru-RU" sz="2400" i="1" dirty="0">
                <a:latin typeface="Times New Roman" pitchFamily="18" charset="0"/>
                <a:cs typeface="Times New Roman" pitchFamily="18" charset="0"/>
              </a:rPr>
              <a:t>»,</a:t>
            </a:r>
            <a:r>
              <a:rPr lang="en-US" sz="2400" i="1" dirty="0">
                <a:latin typeface="Times New Roman" pitchFamily="18" charset="0"/>
                <a:cs typeface="Times New Roman" pitchFamily="18" charset="0"/>
              </a:rPr>
              <a:t> </a:t>
            </a:r>
            <a:r>
              <a:rPr lang="ru-RU" sz="2400" dirty="0">
                <a:latin typeface="Times New Roman" pitchFamily="18" charset="0"/>
                <a:cs typeface="Times New Roman" pitchFamily="18" charset="0"/>
              </a:rPr>
              <a:t>рядок 1495) належать:</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зареєстрований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пайовий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дооцінках</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додатковий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резервний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нерозподілений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прибуток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непокритий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збиток</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неоплачений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вилучений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Autofit/>
          </a:bodyPr>
          <a:lstStyle/>
          <a:p>
            <a:r>
              <a:rPr lang="ru-RU" sz="2400" b="1" dirty="0" err="1">
                <a:latin typeface="Times New Roman" pitchFamily="18" charset="0"/>
                <a:cs typeface="Times New Roman" pitchFamily="18" charset="0"/>
              </a:rPr>
              <a:t>Власний</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капітал</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виконує</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функції</a:t>
            </a:r>
            <a:r>
              <a:rPr lang="ru-RU" sz="2400" b="1"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1) </a:t>
            </a:r>
            <a:r>
              <a:rPr lang="ru-RU" sz="2400" dirty="0" err="1">
                <a:latin typeface="Times New Roman" pitchFamily="18" charset="0"/>
                <a:cs typeface="Times New Roman" pitchFamily="18" charset="0"/>
              </a:rPr>
              <a:t>довгострокового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безперервності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перебуває</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розпорядженні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необмежено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2)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ризику</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власний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гарантією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захисту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кредиторів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відшкодування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збитків</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3) </a:t>
            </a:r>
            <a:r>
              <a:rPr lang="ru-RU" sz="2400" dirty="0" err="1">
                <a:latin typeface="Times New Roman" pitchFamily="18" charset="0"/>
                <a:cs typeface="Times New Roman" pitchFamily="18" charset="0"/>
              </a:rPr>
              <a:t>самостійності</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влади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участі</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управлінні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 величина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визначає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рівень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незалежності</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впливу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власника</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4) </a:t>
            </a:r>
            <a:r>
              <a:rPr lang="ru-RU" sz="2400" dirty="0" err="1">
                <a:latin typeface="Times New Roman" pitchFamily="18" charset="0"/>
                <a:cs typeface="Times New Roman" pitchFamily="18" charset="0"/>
              </a:rPr>
              <a:t>розподілу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доходів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прибутків</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частки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окремих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власників</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капіталі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основою </a:t>
            </a:r>
            <a:r>
              <a:rPr lang="ru-RU" sz="2400" dirty="0" err="1">
                <a:latin typeface="Times New Roman" pitchFamily="18" charset="0"/>
                <a:cs typeface="Times New Roman" pitchFamily="18" charset="0"/>
              </a:rPr>
              <a:t>під</a:t>
            </a:r>
            <a:r>
              <a:rPr lang="ru-RU" sz="2400" dirty="0">
                <a:latin typeface="Times New Roman" pitchFamily="18" charset="0"/>
                <a:cs typeface="Times New Roman" pitchFamily="18" charset="0"/>
              </a:rPr>
              <a:t> час </a:t>
            </a:r>
            <a:r>
              <a:rPr lang="ru-RU" sz="2400" dirty="0" err="1">
                <a:latin typeface="Times New Roman" pitchFamily="18" charset="0"/>
                <a:cs typeface="Times New Roman" pitchFamily="18" charset="0"/>
              </a:rPr>
              <a:t>розподілу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фінансового</a:t>
            </a:r>
            <a:r>
              <a:rPr lang="ru-RU" sz="2400" dirty="0">
                <a:latin typeface="Times New Roman" pitchFamily="18" charset="0"/>
                <a:cs typeface="Times New Roman" pitchFamily="18" charset="0"/>
              </a:rPr>
              <a:t> результату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майна у </a:t>
            </a:r>
            <a:r>
              <a:rPr lang="ru-RU" sz="2400" dirty="0" err="1">
                <a:latin typeface="Times New Roman" pitchFamily="18" charset="0"/>
                <a:cs typeface="Times New Roman" pitchFamily="18" charset="0"/>
              </a:rPr>
              <a:t>разі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ліквідації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357158" y="642918"/>
            <a:ext cx="7358114" cy="4893647"/>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яка </a:t>
            </a:r>
            <a:r>
              <a:rPr lang="ru-RU" sz="2400" dirty="0" err="1">
                <a:latin typeface="Times New Roman" pitchFamily="18" charset="0"/>
                <a:cs typeface="Times New Roman" pitchFamily="18" charset="0"/>
              </a:rPr>
              <a:t>виникла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внаслідок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погашення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якої</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 як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призведе</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зменшення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втілюють</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собі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Відповідно</a:t>
            </a:r>
            <a:r>
              <a:rPr lang="ru-RU" sz="2400" dirty="0">
                <a:latin typeface="Times New Roman" pitchFamily="18" charset="0"/>
                <a:cs typeface="Times New Roman" pitchFamily="18" charset="0"/>
              </a:rPr>
              <a:t> до П(С)БО 11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метою </a:t>
            </a:r>
            <a:r>
              <a:rPr lang="ru-RU" sz="2400" dirty="0" err="1">
                <a:latin typeface="Times New Roman" pitchFamily="18" charset="0"/>
                <a:cs typeface="Times New Roman" pitchFamily="18" charset="0"/>
              </a:rPr>
              <a:t>бухгалтерського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обліку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поділяються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непередбачені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доходи </a:t>
            </a:r>
            <a:r>
              <a:rPr lang="ru-RU" sz="2400" dirty="0" err="1">
                <a:latin typeface="Times New Roman" pitchFamily="18" charset="0"/>
                <a:cs typeface="Times New Roman" pitchFamily="18" charset="0"/>
              </a:rPr>
              <a:t>майбутніх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періодів</a:t>
            </a:r>
            <a:r>
              <a:rPr lang="ru-RU" sz="2400" dirty="0">
                <a:latin typeface="Times New Roman" pitchFamily="18" charset="0"/>
                <a:cs typeface="Times New Roman" pitchFamily="18" charset="0"/>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642910" y="642919"/>
            <a:ext cx="6858048" cy="4062651"/>
          </a:xfrm>
          <a:prstGeom prst="rect">
            <a:avLst/>
          </a:prstGeom>
        </p:spPr>
        <p:txBody>
          <a:bodyPr wrap="square">
            <a:spAutoFit/>
          </a:bodyPr>
          <a:lstStyle/>
          <a:p>
            <a:pPr algn="just"/>
            <a:r>
              <a:rPr lang="ru-RU" sz="2400" i="1" dirty="0" err="1">
                <a:latin typeface="Times New Roman" pitchFamily="18" charset="0"/>
                <a:cs typeface="Times New Roman" pitchFamily="18" charset="0"/>
              </a:rPr>
              <a:t>Довгострокові</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зобов’язання</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ІІ </a:t>
            </a:r>
            <a:r>
              <a:rPr lang="ru-RU" sz="2400" i="1" dirty="0" err="1">
                <a:latin typeface="Times New Roman" pitchFamily="18" charset="0"/>
                <a:cs typeface="Times New Roman" pitchFamily="18" charset="0"/>
              </a:rPr>
              <a:t>пасиву</a:t>
            </a:r>
            <a:r>
              <a:rPr lang="ru-RU" sz="2400" i="1" dirty="0">
                <a:latin typeface="Times New Roman" pitchFamily="18" charset="0"/>
                <a:cs typeface="Times New Roman" pitchFamily="18" charset="0"/>
              </a:rPr>
              <a:t> балансу «</a:t>
            </a:r>
            <a:r>
              <a:rPr lang="ru-RU" sz="2400" i="1" dirty="0" err="1">
                <a:latin typeface="Times New Roman" pitchFamily="18" charset="0"/>
                <a:cs typeface="Times New Roman" pitchFamily="18" charset="0"/>
              </a:rPr>
              <a:t>Довгостроко</a:t>
            </a:r>
            <a:r>
              <a:rPr lang="ru-RU" sz="2400" dirty="0" err="1">
                <a:latin typeface="Times New Roman" pitchFamily="18" charset="0"/>
                <a:cs typeface="Times New Roman" pitchFamily="18" charset="0"/>
              </a:rPr>
              <a:t>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 рядок 1595) </a:t>
            </a:r>
            <a:r>
              <a:rPr lang="ru-RU" sz="2400" dirty="0" err="1">
                <a:latin typeface="Times New Roman" pitchFamily="18" charset="0"/>
                <a:cs typeface="Times New Roman" pitchFamily="18" charset="0"/>
              </a:rPr>
              <a:t>включають</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відстрочені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банків</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цільове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фінансування</a:t>
            </a:r>
            <a:r>
              <a:rPr lang="ru-RU" sz="24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7239000" cy="6098570"/>
          </a:xfrm>
        </p:spPr>
        <p:txBody>
          <a:bodyPr>
            <a:noAutofit/>
          </a:bodyPr>
          <a:lstStyle/>
          <a:p>
            <a:pPr algn="just">
              <a:buNone/>
            </a:pPr>
            <a:r>
              <a:rPr lang="ru-RU" sz="2400" i="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Поточні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розділ</a:t>
            </a:r>
            <a:r>
              <a:rPr lang="ru-RU" sz="2400" b="1" dirty="0">
                <a:latin typeface="Times New Roman" pitchFamily="18" charset="0"/>
                <a:cs typeface="Times New Roman" pitchFamily="18" charset="0"/>
              </a:rPr>
              <a:t> ІІІ </a:t>
            </a:r>
            <a:r>
              <a:rPr lang="ru-RU" sz="2400" b="1" dirty="0" err="1">
                <a:latin typeface="Times New Roman" pitchFamily="18" charset="0"/>
                <a:cs typeface="Times New Roman" pitchFamily="18" charset="0"/>
              </a:rPr>
              <a:t>пасиву</a:t>
            </a:r>
            <a:r>
              <a:rPr lang="ru-RU" sz="2400" b="1" dirty="0">
                <a:latin typeface="Times New Roman" pitchFamily="18" charset="0"/>
                <a:cs typeface="Times New Roman" pitchFamily="18" charset="0"/>
              </a:rPr>
              <a:t> балансу «</a:t>
            </a:r>
            <a:r>
              <a:rPr lang="ru-RU" sz="2400" b="1" dirty="0" err="1">
                <a:latin typeface="Times New Roman" pitchFamily="18" charset="0"/>
                <a:cs typeface="Times New Roman" pitchFamily="18" charset="0"/>
              </a:rPr>
              <a:t>Поточні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зобов’язання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забезпечення</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рядок 1695) </a:t>
            </a:r>
            <a:r>
              <a:rPr lang="ru-RU" sz="2400" dirty="0" err="1">
                <a:latin typeface="Times New Roman" pitchFamily="18" charset="0"/>
                <a:cs typeface="Times New Roman" pitchFamily="18" charset="0"/>
              </a:rPr>
              <a:t>включають</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короткострокові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банків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кредиторську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довгостроковими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роботи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послуги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бюджетом, у тому </a:t>
            </a:r>
            <a:r>
              <a:rPr lang="ru-RU" sz="2400" dirty="0" err="1">
                <a:latin typeface="Times New Roman" pitchFamily="18" charset="0"/>
                <a:cs typeface="Times New Roman" pitchFamily="18" charset="0"/>
              </a:rPr>
              <a:t>числі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податку</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прибуток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страхування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оплати </a:t>
            </a:r>
            <a:r>
              <a:rPr lang="ru-RU" sz="2400" dirty="0" err="1">
                <a:latin typeface="Times New Roman" pitchFamily="18" charset="0"/>
                <a:cs typeface="Times New Roman" pitchFamily="18" charset="0"/>
              </a:rPr>
              <a:t>праці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учасниками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внутрішніх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розрахунків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доходи </a:t>
            </a:r>
            <a:r>
              <a:rPr lang="ru-RU" sz="2400" dirty="0" err="1">
                <a:latin typeface="Times New Roman" pitchFamily="18" charset="0"/>
                <a:cs typeface="Times New Roman" pitchFamily="18" charset="0"/>
              </a:rPr>
              <a:t>майбутніх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періодів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поточні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зобов’язання</a:t>
            </a:r>
            <a:r>
              <a:rPr lang="ru-RU" sz="2400" dirty="0">
                <a:latin typeface="Times New Roman" pitchFamily="18" charset="0"/>
                <a:cs typeface="Times New Roman" pitchFamily="18" charset="0"/>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785786" y="642918"/>
            <a:ext cx="6929486" cy="4832092"/>
          </a:xfrm>
          <a:prstGeom prst="rect">
            <a:avLst/>
          </a:prstGeom>
        </p:spPr>
        <p:txBody>
          <a:bodyPr wrap="square">
            <a:spAutoFit/>
          </a:bodyPr>
          <a:lstStyle/>
          <a:p>
            <a:pPr algn="just"/>
            <a:r>
              <a:rPr lang="ru-RU" sz="2800" dirty="0">
                <a:latin typeface="Times New Roman" pitchFamily="18" charset="0"/>
                <a:cs typeface="Times New Roman" pitchFamily="18" charset="0"/>
              </a:rPr>
              <a:t>У </a:t>
            </a:r>
            <a:r>
              <a:rPr lang="ru-RU" sz="2800" dirty="0" err="1">
                <a:latin typeface="Times New Roman" pitchFamily="18" charset="0"/>
                <a:cs typeface="Times New Roman" pitchFamily="18" charset="0"/>
              </a:rPr>
              <a:t>розділі</a:t>
            </a:r>
            <a:r>
              <a:rPr lang="ru-RU" sz="2800" dirty="0">
                <a:latin typeface="Times New Roman" pitchFamily="18" charset="0"/>
                <a:cs typeface="Times New Roman" pitchFamily="18" charset="0"/>
              </a:rPr>
              <a:t> IV </a:t>
            </a:r>
            <a:r>
              <a:rPr lang="ru-RU" sz="2800" dirty="0" err="1">
                <a:latin typeface="Times New Roman" pitchFamily="18" charset="0"/>
                <a:cs typeface="Times New Roman" pitchFamily="18" charset="0"/>
              </a:rPr>
              <a:t>пасиву</a:t>
            </a: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a:t>
            </a:r>
            <a:r>
              <a:rPr lang="ru-RU" sz="2800" b="1" dirty="0" err="1">
                <a:latin typeface="Times New Roman" pitchFamily="18" charset="0"/>
                <a:cs typeface="Times New Roman" pitchFamily="18" charset="0"/>
              </a:rPr>
              <a:t>Зобов’язання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пов’язані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необоротними</a:t>
            </a:r>
            <a:r>
              <a:rPr lang="ru-RU" sz="2800" b="1" dirty="0">
                <a:latin typeface="Times New Roman" pitchFamily="18" charset="0"/>
                <a:cs typeface="Times New Roman" pitchFamily="18" charset="0"/>
              </a:rPr>
              <a:t> активами, </a:t>
            </a:r>
            <a:r>
              <a:rPr lang="ru-RU" sz="2800" b="1" dirty="0" err="1">
                <a:latin typeface="Times New Roman" pitchFamily="18" charset="0"/>
                <a:cs typeface="Times New Roman" pitchFamily="18" charset="0"/>
              </a:rPr>
              <a:t>утримуваними</a:t>
            </a:r>
            <a:r>
              <a:rPr lang="ru-RU" sz="2800" b="1" dirty="0">
                <a:latin typeface="Times New Roman" pitchFamily="18" charset="0"/>
                <a:cs typeface="Times New Roman" pitchFamily="18" charset="0"/>
              </a:rPr>
              <a:t> для продажу, та </a:t>
            </a:r>
            <a:r>
              <a:rPr lang="ru-RU" sz="2800" b="1" dirty="0" err="1">
                <a:latin typeface="Times New Roman" pitchFamily="18" charset="0"/>
                <a:cs typeface="Times New Roman" pitchFamily="18" charset="0"/>
              </a:rPr>
              <a:t>групами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вибуття</a:t>
            </a:r>
            <a:r>
              <a:rPr lang="ru-RU" sz="2800" b="1" dirty="0">
                <a:latin typeface="Times New Roman" pitchFamily="18" charset="0"/>
                <a:cs typeface="Times New Roman" pitchFamily="18" charset="0"/>
              </a:rPr>
              <a:t>»</a:t>
            </a:r>
            <a:r>
              <a:rPr lang="ru-RU" sz="2800" dirty="0">
                <a:latin typeface="Times New Roman" pitchFamily="18" charset="0"/>
                <a:cs typeface="Times New Roman" pitchFamily="18" charset="0"/>
              </a:rPr>
              <a:t> (рядок 1700) </a:t>
            </a:r>
            <a:r>
              <a:rPr lang="ru-RU" sz="2800" dirty="0" err="1">
                <a:latin typeface="Times New Roman" pitchFamily="18" charset="0"/>
                <a:cs typeface="Times New Roman" pitchFamily="18" charset="0"/>
              </a:rPr>
              <a:t>відображаються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зобов’язання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визначаються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до П(С)БО 27.</a:t>
            </a:r>
          </a:p>
          <a:p>
            <a:pPr algn="just"/>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Принцип нетто-балансу </a:t>
            </a:r>
            <a:r>
              <a:rPr lang="ru-RU" sz="2800" dirty="0" err="1">
                <a:latin typeface="Times New Roman" pitchFamily="18" charset="0"/>
                <a:cs typeface="Times New Roman" pitchFamily="18" charset="0"/>
              </a:rPr>
              <a:t>стосовно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інформації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пасиву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виявляється</a:t>
            </a:r>
            <a:r>
              <a:rPr lang="ru-RU" sz="2800" dirty="0">
                <a:latin typeface="Times New Roman" pitchFamily="18" charset="0"/>
                <a:cs typeface="Times New Roman" pitchFamily="18" charset="0"/>
              </a:rPr>
              <a:t> у тому,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власний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відображається</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фактично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вкладеною</a:t>
            </a:r>
            <a:r>
              <a:rPr lang="ru-RU" sz="2800" dirty="0">
                <a:latin typeface="Times New Roman" pitchFamily="18" charset="0"/>
                <a:cs typeface="Times New Roman" pitchFamily="18" charset="0"/>
              </a:rPr>
              <a:t> сумою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вирахуванням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непокритих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збитків</a:t>
            </a:r>
            <a:r>
              <a:rPr lang="ru-RU" sz="2800" dirty="0">
                <a:latin typeface="Times New Roman" pitchFamily="18" charset="0"/>
                <a:cs typeface="Times New Roman"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Autofit/>
          </a:bodyPr>
          <a:lstStyle/>
          <a:p>
            <a:pPr algn="just">
              <a:buNone/>
            </a:pPr>
            <a:r>
              <a:rPr lang="ru-RU" sz="2800" b="1" dirty="0"/>
              <a:t>	</a:t>
            </a:r>
            <a:r>
              <a:rPr lang="ru-RU" sz="2800" dirty="0" err="1">
                <a:latin typeface="Times New Roman" pitchFamily="18" charset="0"/>
                <a:cs typeface="Times New Roman" pitchFamily="18" charset="0"/>
              </a:rPr>
              <a:t>Основним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джерелом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інформації</a:t>
            </a:r>
            <a:r>
              <a:rPr lang="ru-RU" sz="2800" dirty="0">
                <a:latin typeface="Times New Roman" pitchFamily="18" charset="0"/>
                <a:cs typeface="Times New Roman" pitchFamily="18" charset="0"/>
              </a:rPr>
              <a:t> для </a:t>
            </a:r>
            <a:r>
              <a:rPr lang="ru-RU" sz="2800" dirty="0" err="1">
                <a:latin typeface="Times New Roman" pitchFamily="18" charset="0"/>
                <a:cs typeface="Times New Roman" pitchFamily="18" charset="0"/>
              </a:rPr>
              <a:t>аналізу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i="1" dirty="0">
                <a:latin typeface="Times New Roman" pitchFamily="18" charset="0"/>
                <a:cs typeface="Times New Roman" pitchFamily="18" charset="0"/>
              </a:rPr>
              <a:t>баланс (</a:t>
            </a:r>
            <a:r>
              <a:rPr lang="ru-RU" sz="2800" i="1" dirty="0" err="1">
                <a:latin typeface="Times New Roman" pitchFamily="18" charset="0"/>
                <a:cs typeface="Times New Roman" pitchFamily="18" charset="0"/>
              </a:rPr>
              <a:t>звіт</a:t>
            </a:r>
            <a:r>
              <a:rPr lang="ru-RU" sz="2800" i="1" dirty="0">
                <a:latin typeface="Times New Roman" pitchFamily="18" charset="0"/>
                <a:cs typeface="Times New Roman" pitchFamily="18" charset="0"/>
              </a:rPr>
              <a:t> про </a:t>
            </a:r>
            <a:r>
              <a:rPr lang="ru-RU" sz="2800" i="1" dirty="0" err="1">
                <a:latin typeface="Times New Roman" pitchFamily="18" charset="0"/>
                <a:cs typeface="Times New Roman" pitchFamily="18" charset="0"/>
              </a:rPr>
              <a:t>фінансовий</a:t>
            </a:r>
            <a:r>
              <a:rPr lang="ru-RU" sz="2800" i="1" dirty="0">
                <a:latin typeface="Times New Roman" pitchFamily="18" charset="0"/>
                <a:cs typeface="Times New Roman" pitchFamily="18" charset="0"/>
              </a:rPr>
              <a:t> стан) (форма № 1 </a:t>
            </a:r>
            <a:r>
              <a:rPr lang="ru-RU" sz="2800" i="1" dirty="0" err="1">
                <a:latin typeface="Times New Roman" pitchFamily="18" charset="0"/>
                <a:cs typeface="Times New Roman" pitchFamily="18" charset="0"/>
              </a:rPr>
              <a:t>фінансової</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зві</a:t>
            </a:r>
            <a:r>
              <a:rPr lang="ru-RU" sz="2800" dirty="0" err="1">
                <a:latin typeface="Times New Roman" pitchFamily="18" charset="0"/>
                <a:cs typeface="Times New Roman" pitchFamily="18" charset="0"/>
              </a:rPr>
              <a:t>тності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Його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значущість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настільки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вагома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називають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аналізом</a:t>
            </a:r>
            <a:r>
              <a:rPr lang="ru-RU" sz="2800" dirty="0">
                <a:latin typeface="Times New Roman" pitchFamily="18" charset="0"/>
                <a:cs typeface="Times New Roman" pitchFamily="18" charset="0"/>
              </a:rPr>
              <a:t> балансу.</a:t>
            </a:r>
            <a:endParaRPr lang="uk-UA"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Прямоугольник 3"/>
          <p:cNvSpPr/>
          <p:nvPr/>
        </p:nvSpPr>
        <p:spPr>
          <a:xfrm>
            <a:off x="928662" y="428604"/>
            <a:ext cx="6858048" cy="5632311"/>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Майновий</a:t>
            </a:r>
            <a:r>
              <a:rPr lang="ru-RU" sz="2400" b="1" dirty="0">
                <a:latin typeface="Times New Roman" pitchFamily="18" charset="0"/>
                <a:cs typeface="Times New Roman" pitchFamily="18" charset="0"/>
              </a:rPr>
              <a:t> стан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одна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характеристик </a:t>
            </a:r>
            <a:r>
              <a:rPr lang="ru-RU" sz="2400" dirty="0" err="1">
                <a:latin typeface="Times New Roman" pitchFamily="18" charset="0"/>
                <a:cs typeface="Times New Roman" pitchFamily="18" charset="0"/>
              </a:rPr>
              <a:t>фінансового</a:t>
            </a:r>
            <a:r>
              <a:rPr lang="ru-RU" sz="2400" dirty="0">
                <a:latin typeface="Times New Roman" pitchFamily="18" charset="0"/>
                <a:cs typeface="Times New Roman" pitchFamily="18" charset="0"/>
              </a:rPr>
              <a:t> стану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оцінюється</a:t>
            </a:r>
            <a:r>
              <a:rPr lang="ru-RU" sz="2400" dirty="0">
                <a:latin typeface="Times New Roman" pitchFamily="18" charset="0"/>
                <a:cs typeface="Times New Roman" pitchFamily="18" charset="0"/>
              </a:rPr>
              <a:t> склад, </a:t>
            </a:r>
            <a:r>
              <a:rPr lang="ru-RU" sz="2400" dirty="0" err="1">
                <a:latin typeface="Times New Roman" pitchFamily="18" charset="0"/>
                <a:cs typeface="Times New Roman" pitchFamily="18" charset="0"/>
              </a:rPr>
              <a:t>розміщення</a:t>
            </a:r>
            <a:r>
              <a:rPr lang="ru-RU" sz="2400" dirty="0">
                <a:latin typeface="Times New Roman" pitchFamily="18" charset="0"/>
                <a:cs typeface="Times New Roman" pitchFamily="18" charset="0"/>
              </a:rPr>
              <a:t>, структура та </a:t>
            </a:r>
            <a:r>
              <a:rPr lang="ru-RU" sz="2400" dirty="0" err="1">
                <a:latin typeface="Times New Roman" pitchFamily="18" charset="0"/>
                <a:cs typeface="Times New Roman" pitchFamily="18" charset="0"/>
              </a:rPr>
              <a:t>динаміка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(майна)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Аналіз</a:t>
            </a:r>
            <a:r>
              <a:rPr lang="ru-RU" sz="2400" dirty="0">
                <a:latin typeface="Times New Roman" pitchFamily="18" charset="0"/>
                <a:cs typeface="Times New Roman" pitchFamily="18" charset="0"/>
              </a:rPr>
              <a:t> складу, </a:t>
            </a:r>
            <a:r>
              <a:rPr lang="ru-RU" sz="2400" dirty="0" err="1">
                <a:latin typeface="Times New Roman" pitchFamily="18" charset="0"/>
                <a:cs typeface="Times New Roman" pitchFamily="18" charset="0"/>
              </a:rPr>
              <a:t>структури</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динаміки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підставі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даних</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проводитись</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одним </a:t>
            </a:r>
            <a:r>
              <a:rPr lang="ru-RU" sz="2400" b="1" dirty="0" err="1">
                <a:latin typeface="Times New Roman" pitchFamily="18" charset="0"/>
                <a:cs typeface="Times New Roman" pitchFamily="18" charset="0"/>
              </a:rPr>
              <a:t>із</a:t>
            </a:r>
            <a:r>
              <a:rPr lang="ru-RU" sz="2400" b="1" dirty="0">
                <a:latin typeface="Times New Roman" pitchFamily="18" charset="0"/>
                <a:cs typeface="Times New Roman" pitchFamily="18" charset="0"/>
              </a:rPr>
              <a:t> таких </a:t>
            </a:r>
            <a:r>
              <a:rPr lang="ru-RU" sz="2400" b="1" dirty="0" err="1">
                <a:latin typeface="Times New Roman" pitchFamily="18" charset="0"/>
                <a:cs typeface="Times New Roman" pitchFamily="18" charset="0"/>
              </a:rPr>
              <a:t>способів</a:t>
            </a:r>
            <a:r>
              <a:rPr lang="ru-RU" sz="2400" b="1"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без </a:t>
            </a:r>
            <a:r>
              <a:rPr lang="ru-RU" sz="2400" dirty="0" err="1">
                <a:latin typeface="Times New Roman" pitchFamily="18" charset="0"/>
                <a:cs typeface="Times New Roman" pitchFamily="18" charset="0"/>
              </a:rPr>
              <a:t>попередньої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зміни</a:t>
            </a:r>
            <a:r>
              <a:rPr lang="ru-RU" sz="2400" dirty="0">
                <a:latin typeface="Times New Roman" pitchFamily="18" charset="0"/>
                <a:cs typeface="Times New Roman" pitchFamily="18" charset="0"/>
              </a:rPr>
              <a:t> статей балансу;</a:t>
            </a:r>
          </a:p>
          <a:p>
            <a:pPr algn="just"/>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побудови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скороченого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аналітичного</a:t>
            </a:r>
            <a:r>
              <a:rPr lang="ru-RU" sz="2400" dirty="0">
                <a:latin typeface="Times New Roman" pitchFamily="18" charset="0"/>
                <a:cs typeface="Times New Roman" pitchFamily="18" charset="0"/>
              </a:rPr>
              <a:t> балансу шляхом </a:t>
            </a:r>
            <a:r>
              <a:rPr lang="ru-RU" sz="2400" dirty="0" err="1">
                <a:latin typeface="Times New Roman" pitchFamily="18" charset="0"/>
                <a:cs typeface="Times New Roman" pitchFamily="18" charset="0"/>
              </a:rPr>
              <a:t>об’єднання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однорідних</a:t>
            </a:r>
            <a:r>
              <a:rPr lang="ru-RU" sz="2400" dirty="0">
                <a:latin typeface="Times New Roman" pitchFamily="18" charset="0"/>
                <a:cs typeface="Times New Roman" pitchFamily="18" charset="0"/>
              </a:rPr>
              <a:t> за складом </a:t>
            </a:r>
            <a:r>
              <a:rPr lang="ru-RU" sz="2400" dirty="0" err="1">
                <a:latin typeface="Times New Roman" pitchFamily="18" charset="0"/>
                <a:cs typeface="Times New Roman" pitchFamily="18" charset="0"/>
              </a:rPr>
              <a:t>балансових</a:t>
            </a:r>
            <a:r>
              <a:rPr lang="ru-RU" sz="2400" dirty="0">
                <a:latin typeface="Times New Roman" pitchFamily="18" charset="0"/>
                <a:cs typeface="Times New Roman" pitchFamily="18" charset="0"/>
              </a:rPr>
              <a:t> статей;</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додатковим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коригуванням</a:t>
            </a:r>
            <a:r>
              <a:rPr lang="ru-RU" sz="2400" dirty="0">
                <a:latin typeface="Times New Roman" pitchFamily="18" charset="0"/>
                <a:cs typeface="Times New Roman" pitchFamily="18" charset="0"/>
              </a:rPr>
              <a:t> статей балансу на </a:t>
            </a:r>
            <a:r>
              <a:rPr lang="ru-RU" sz="2400" dirty="0" err="1">
                <a:latin typeface="Times New Roman" pitchFamily="18" charset="0"/>
                <a:cs typeface="Times New Roman" pitchFamily="18" charset="0"/>
              </a:rPr>
              <a:t>індекс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інфляції</a:t>
            </a:r>
            <a:r>
              <a:rPr lang="ru-RU" sz="2400" dirty="0">
                <a:latin typeface="Times New Roman" pitchFamily="18" charset="0"/>
                <a:cs typeface="Times New Roman" pitchFamily="18" charset="0"/>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000660"/>
          </a:xfrm>
        </p:spPr>
        <p:txBody>
          <a:bodyPr>
            <a:normAutofit/>
          </a:bodyPr>
          <a:lstStyle/>
          <a:p>
            <a:pPr algn="just">
              <a:buNone/>
            </a:pPr>
            <a:r>
              <a:rPr lang="ru-RU" sz="2800"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Скорочений</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інші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назви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порівняльний</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спрощений</a:t>
            </a:r>
            <a:r>
              <a:rPr lang="ru-RU" sz="2800" b="1" dirty="0">
                <a:latin typeface="Times New Roman" pitchFamily="18" charset="0"/>
                <a:cs typeface="Times New Roman" pitchFamily="18" charset="0"/>
              </a:rPr>
              <a:t>)</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аналітичний</a:t>
            </a:r>
            <a:r>
              <a:rPr lang="ru-RU" sz="2800" dirty="0">
                <a:latin typeface="Times New Roman" pitchFamily="18" charset="0"/>
                <a:cs typeface="Times New Roman" pitchFamily="18" charset="0"/>
              </a:rPr>
              <a:t> баланс </a:t>
            </a:r>
            <a:r>
              <a:rPr lang="ru-RU" sz="2800" dirty="0" err="1">
                <a:latin typeface="Times New Roman" pitchFamily="18" charset="0"/>
                <a:cs typeface="Times New Roman" pitchFamily="18" charset="0"/>
              </a:rPr>
              <a:t>утворюється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вихідного</a:t>
            </a:r>
            <a:r>
              <a:rPr lang="ru-RU" sz="2800" dirty="0">
                <a:latin typeface="Times New Roman" pitchFamily="18" charset="0"/>
                <a:cs typeface="Times New Roman" pitchFamily="18" charset="0"/>
              </a:rPr>
              <a:t> балансу шляхом </a:t>
            </a:r>
            <a:r>
              <a:rPr lang="ru-RU" sz="2800" dirty="0" err="1">
                <a:latin typeface="Times New Roman" pitchFamily="18" charset="0"/>
                <a:cs typeface="Times New Roman" pitchFamily="18" charset="0"/>
              </a:rPr>
              <a:t>об’єднання</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окремі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групи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однорідних</a:t>
            </a:r>
            <a:r>
              <a:rPr lang="ru-RU" sz="2800" dirty="0">
                <a:latin typeface="Times New Roman" pitchFamily="18" charset="0"/>
                <a:cs typeface="Times New Roman" pitchFamily="18" charset="0"/>
              </a:rPr>
              <a:t> за складом та </a:t>
            </a:r>
            <a:r>
              <a:rPr lang="ru-RU" sz="2800" dirty="0" err="1">
                <a:latin typeface="Times New Roman" pitchFamily="18" charset="0"/>
                <a:cs typeface="Times New Roman" pitchFamily="18" charset="0"/>
              </a:rPr>
              <a:t>економічним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змістом</a:t>
            </a:r>
            <a:r>
              <a:rPr lang="ru-RU" sz="2800" dirty="0">
                <a:latin typeface="Times New Roman" pitchFamily="18" charset="0"/>
                <a:cs typeface="Times New Roman" pitchFamily="18" charset="0"/>
              </a:rPr>
              <a:t> статей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доповнення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його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відповідними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показниками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структури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структурної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характеризують</a:t>
            </a:r>
            <a:r>
              <a:rPr lang="ru-RU" sz="2800" dirty="0">
                <a:latin typeface="Times New Roman" pitchFamily="18" charset="0"/>
                <a:cs typeface="Times New Roman" pitchFamily="18" charset="0"/>
              </a:rPr>
              <a:t> статику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майнового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55576" y="1332051"/>
            <a:ext cx="7102572" cy="4832092"/>
          </a:xfrm>
          <a:prstGeom prst="rect">
            <a:avLst/>
          </a:prstGeom>
        </p:spPr>
        <p:txBody>
          <a:bodyPr wrap="square">
            <a:spAutoFit/>
          </a:bodyPr>
          <a:lstStyle/>
          <a:p>
            <a:pPr algn="ctr"/>
            <a:r>
              <a:rPr lang="uk-UA" sz="2800" b="1" i="1" dirty="0">
                <a:latin typeface="Times New Roman" pitchFamily="18" charset="0"/>
                <a:cs typeface="Times New Roman" pitchFamily="18" charset="0"/>
              </a:rPr>
              <a:t>Порядок проведення оцінки майнового потенціалу підприємства</a:t>
            </a:r>
          </a:p>
          <a:p>
            <a:pPr algn="just"/>
            <a:endParaRPr lang="uk-UA" sz="2800" dirty="0">
              <a:latin typeface="Times New Roman" pitchFamily="18" charset="0"/>
              <a:cs typeface="Times New Roman" pitchFamily="18" charset="0"/>
            </a:endParaRPr>
          </a:p>
          <a:p>
            <a:pPr algn="just"/>
            <a:r>
              <a:rPr lang="uk-UA" sz="2800" b="1" i="1" dirty="0">
                <a:latin typeface="Times New Roman" pitchFamily="18" charset="0"/>
                <a:cs typeface="Times New Roman" pitchFamily="18" charset="0"/>
              </a:rPr>
              <a:t>І. Загальне ознайомлення з даними балансу.</a:t>
            </a:r>
          </a:p>
          <a:p>
            <a:pPr algn="just"/>
            <a:r>
              <a:rPr lang="uk-UA" sz="2800" dirty="0">
                <a:latin typeface="Times New Roman" pitchFamily="18" charset="0"/>
                <a:cs typeface="Times New Roman" pitchFamily="18" charset="0"/>
              </a:rPr>
              <a:t> Оцінюється зміна </a:t>
            </a:r>
            <a:r>
              <a:rPr lang="uk-UA" sz="2800" i="1" dirty="0">
                <a:latin typeface="Times New Roman" pitchFamily="18" charset="0"/>
                <a:cs typeface="Times New Roman" pitchFamily="18" charset="0"/>
              </a:rPr>
              <a:t>валюти балансу</a:t>
            </a:r>
            <a:r>
              <a:rPr lang="uk-UA" sz="2800" dirty="0">
                <a:latin typeface="Times New Roman" pitchFamily="18" charset="0"/>
                <a:cs typeface="Times New Roman" pitchFamily="18" charset="0"/>
              </a:rPr>
              <a:t>, </a:t>
            </a:r>
            <a:r>
              <a:rPr lang="uk-UA" sz="2800" i="1" dirty="0">
                <a:latin typeface="Times New Roman" pitchFamily="18" charset="0"/>
                <a:cs typeface="Times New Roman" pitchFamily="18" charset="0"/>
              </a:rPr>
              <a:t>ознаки нормального балансу</a:t>
            </a:r>
            <a:r>
              <a:rPr lang="uk-UA" sz="2800" dirty="0">
                <a:latin typeface="Times New Roman" pitchFamily="18" charset="0"/>
                <a:cs typeface="Times New Roman" pitchFamily="18" charset="0"/>
              </a:rPr>
              <a:t>, виявляються так звані </a:t>
            </a:r>
            <a:r>
              <a:rPr lang="uk-UA" sz="2800" i="1" dirty="0">
                <a:latin typeface="Times New Roman" pitchFamily="18" charset="0"/>
                <a:cs typeface="Times New Roman" pitchFamily="18" charset="0"/>
              </a:rPr>
              <a:t>“хворі” статті звітності</a:t>
            </a:r>
            <a:r>
              <a:rPr lang="uk-UA" sz="2800" dirty="0">
                <a:latin typeface="Times New Roman" pitchFamily="18" charset="0"/>
                <a:cs typeface="Times New Roman" pitchFamily="18" charset="0"/>
              </a:rPr>
              <a:t>.</a:t>
            </a:r>
          </a:p>
          <a:p>
            <a:pPr algn="just"/>
            <a:r>
              <a:rPr lang="uk-UA" sz="2800" dirty="0">
                <a:latin typeface="Times New Roman" pitchFamily="18" charset="0"/>
                <a:cs typeface="Times New Roman" pitchFamily="18" charset="0"/>
              </a:rPr>
              <a:t>За необхідності можна здійснювати додаткове коригування статей балансу на індекс інфляції.</a:t>
            </a:r>
          </a:p>
          <a:p>
            <a:pPr algn="just"/>
            <a:endParaRPr lang="uk-UA" sz="2800" dirty="0">
              <a:latin typeface="Times New Roman" pitchFamily="18" charset="0"/>
              <a:cs typeface="Times New Roman" pitchFamily="18" charset="0"/>
            </a:endParaRPr>
          </a:p>
        </p:txBody>
      </p:sp>
    </p:spTree>
    <p:extLst>
      <p:ext uri="{BB962C8B-B14F-4D97-AF65-F5344CB8AC3E}">
        <p14:creationId xmlns:p14="http://schemas.microsoft.com/office/powerpoint/2010/main" val="733134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14348" y="785794"/>
            <a:ext cx="6786610" cy="4524315"/>
          </a:xfrm>
          <a:prstGeom prst="rect">
            <a:avLst/>
          </a:prstGeom>
        </p:spPr>
        <p:txBody>
          <a:bodyPr wrap="square">
            <a:spAutoFit/>
          </a:bodyPr>
          <a:lstStyle/>
          <a:p>
            <a:pPr algn="just"/>
            <a:r>
              <a:rPr lang="uk-UA" sz="2400" i="1" dirty="0">
                <a:latin typeface="Times New Roman" pitchFamily="18" charset="0"/>
                <a:cs typeface="Times New Roman" pitchFamily="18" charset="0"/>
              </a:rPr>
              <a:t>Виявлення явних або завуальованих недоліків у роботі підприємства</a:t>
            </a:r>
            <a:r>
              <a:rPr lang="uk-UA" sz="2400" dirty="0">
                <a:latin typeface="Times New Roman" pitchFamily="18" charset="0"/>
                <a:cs typeface="Times New Roman" pitchFamily="18" charset="0"/>
              </a:rPr>
              <a:t>  (</a:t>
            </a:r>
            <a:r>
              <a:rPr lang="uk-UA" sz="2400" dirty="0" err="1">
                <a:latin typeface="Times New Roman" pitchFamily="18" charset="0"/>
                <a:cs typeface="Times New Roman" pitchFamily="18" charset="0"/>
              </a:rPr>
              <a:t>“хворі”</a:t>
            </a:r>
            <a:r>
              <a:rPr lang="uk-UA" sz="2400" dirty="0">
                <a:latin typeface="Times New Roman" pitchFamily="18" charset="0"/>
                <a:cs typeface="Times New Roman" pitchFamily="18" charset="0"/>
              </a:rPr>
              <a:t> статті звітності):</a:t>
            </a:r>
          </a:p>
          <a:p>
            <a:endParaRPr lang="uk-UA" sz="2400" dirty="0">
              <a:latin typeface="Times New Roman" pitchFamily="18" charset="0"/>
              <a:cs typeface="Times New Roman" pitchFamily="18" charset="0"/>
            </a:endParaRPr>
          </a:p>
          <a:p>
            <a:pPr marL="457200" lvl="0" indent="-457200" algn="just">
              <a:buAutoNum type="arabicParenR"/>
            </a:pPr>
            <a:r>
              <a:rPr lang="uk-UA" sz="2400" dirty="0">
                <a:latin typeface="Times New Roman" pitchFamily="18" charset="0"/>
                <a:cs typeface="Times New Roman" pitchFamily="18" charset="0"/>
              </a:rPr>
              <a:t>статті, що свідчать про незадовільну роботу підприємства у звітному періоді та внаслідок цього нестабільний фінансовий стан (</a:t>
            </a:r>
            <a:r>
              <a:rPr lang="uk-UA" sz="2400" u="sng" dirty="0">
                <a:latin typeface="Times New Roman" pitchFamily="18" charset="0"/>
                <a:cs typeface="Times New Roman" pitchFamily="18" charset="0"/>
              </a:rPr>
              <a:t>збитки, прострочені векселі, прострочена кредиторська заборгованість</a:t>
            </a:r>
            <a:r>
              <a:rPr lang="uk-UA" sz="2400" dirty="0">
                <a:latin typeface="Times New Roman" pitchFamily="18" charset="0"/>
                <a:cs typeface="Times New Roman" pitchFamily="18" charset="0"/>
              </a:rPr>
              <a:t>);</a:t>
            </a:r>
          </a:p>
          <a:p>
            <a:pPr marL="457200" lvl="0" indent="-457200" algn="just">
              <a:buAutoNum type="arabicParenR"/>
            </a:pPr>
            <a:endParaRPr lang="uk-UA" sz="2400" dirty="0">
              <a:latin typeface="Times New Roman" pitchFamily="18" charset="0"/>
              <a:cs typeface="Times New Roman" pitchFamily="18" charset="0"/>
            </a:endParaRPr>
          </a:p>
          <a:p>
            <a:pPr marL="457200" indent="-457200" algn="just">
              <a:buFontTx/>
              <a:buAutoNum type="arabicParenR"/>
            </a:pPr>
            <a:r>
              <a:rPr lang="uk-UA" sz="2400" dirty="0">
                <a:latin typeface="Times New Roman" pitchFamily="18" charset="0"/>
                <a:cs typeface="Times New Roman" pitchFamily="18" charset="0"/>
              </a:rPr>
              <a:t>статті, що свідчать про певні недоліки в роботі підприємства (неблагополучні співвідношення між окремими статтями).</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27584" y="476672"/>
            <a:ext cx="7704856" cy="830997"/>
          </a:xfrm>
          <a:prstGeom prst="rect">
            <a:avLst/>
          </a:prstGeom>
        </p:spPr>
        <p:txBody>
          <a:bodyPr wrap="square">
            <a:spAutoFit/>
          </a:bodyPr>
          <a:lstStyle/>
          <a:p>
            <a:pPr algn="ctr"/>
            <a:r>
              <a:rPr lang="uk-UA" sz="2400" b="1" i="1" dirty="0"/>
              <a:t>ІІ. Аналіз структури та динаміки активів підприємства</a:t>
            </a:r>
            <a:endParaRPr lang="uk-UA" sz="2400" dirty="0"/>
          </a:p>
        </p:txBody>
      </p:sp>
      <p:graphicFrame>
        <p:nvGraphicFramePr>
          <p:cNvPr id="3" name="Таблица 2"/>
          <p:cNvGraphicFramePr>
            <a:graphicFrameLocks noGrp="1"/>
          </p:cNvGraphicFramePr>
          <p:nvPr>
            <p:extLst>
              <p:ext uri="{D42A27DB-BD31-4B8C-83A1-F6EECF244321}">
                <p14:modId xmlns:p14="http://schemas.microsoft.com/office/powerpoint/2010/main" val="1463427917"/>
              </p:ext>
            </p:extLst>
          </p:nvPr>
        </p:nvGraphicFramePr>
        <p:xfrm>
          <a:off x="142843" y="2143116"/>
          <a:ext cx="7858181" cy="4039704"/>
        </p:xfrm>
        <a:graphic>
          <a:graphicData uri="http://schemas.openxmlformats.org/drawingml/2006/table">
            <a:tbl>
              <a:tblPr/>
              <a:tblGrid>
                <a:gridCol w="1150888">
                  <a:extLst>
                    <a:ext uri="{9D8B030D-6E8A-4147-A177-3AD203B41FA5}">
                      <a16:colId xmlns:a16="http://schemas.microsoft.com/office/drawing/2014/main" val="20000"/>
                    </a:ext>
                  </a:extLst>
                </a:gridCol>
                <a:gridCol w="723013">
                  <a:extLst>
                    <a:ext uri="{9D8B030D-6E8A-4147-A177-3AD203B41FA5}">
                      <a16:colId xmlns:a16="http://schemas.microsoft.com/office/drawing/2014/main" val="20001"/>
                    </a:ext>
                  </a:extLst>
                </a:gridCol>
                <a:gridCol w="459204">
                  <a:extLst>
                    <a:ext uri="{9D8B030D-6E8A-4147-A177-3AD203B41FA5}">
                      <a16:colId xmlns:a16="http://schemas.microsoft.com/office/drawing/2014/main" val="20002"/>
                    </a:ext>
                  </a:extLst>
                </a:gridCol>
                <a:gridCol w="609293">
                  <a:extLst>
                    <a:ext uri="{9D8B030D-6E8A-4147-A177-3AD203B41FA5}">
                      <a16:colId xmlns:a16="http://schemas.microsoft.com/office/drawing/2014/main" val="20003"/>
                    </a:ext>
                  </a:extLst>
                </a:gridCol>
                <a:gridCol w="609293">
                  <a:extLst>
                    <a:ext uri="{9D8B030D-6E8A-4147-A177-3AD203B41FA5}">
                      <a16:colId xmlns:a16="http://schemas.microsoft.com/office/drawing/2014/main" val="20004"/>
                    </a:ext>
                  </a:extLst>
                </a:gridCol>
                <a:gridCol w="676992">
                  <a:extLst>
                    <a:ext uri="{9D8B030D-6E8A-4147-A177-3AD203B41FA5}">
                      <a16:colId xmlns:a16="http://schemas.microsoft.com/office/drawing/2014/main" val="20005"/>
                    </a:ext>
                  </a:extLst>
                </a:gridCol>
                <a:gridCol w="541594">
                  <a:extLst>
                    <a:ext uri="{9D8B030D-6E8A-4147-A177-3AD203B41FA5}">
                      <a16:colId xmlns:a16="http://schemas.microsoft.com/office/drawing/2014/main" val="20006"/>
                    </a:ext>
                  </a:extLst>
                </a:gridCol>
                <a:gridCol w="609293">
                  <a:extLst>
                    <a:ext uri="{9D8B030D-6E8A-4147-A177-3AD203B41FA5}">
                      <a16:colId xmlns:a16="http://schemas.microsoft.com/office/drawing/2014/main" val="20007"/>
                    </a:ext>
                  </a:extLst>
                </a:gridCol>
                <a:gridCol w="541594">
                  <a:extLst>
                    <a:ext uri="{9D8B030D-6E8A-4147-A177-3AD203B41FA5}">
                      <a16:colId xmlns:a16="http://schemas.microsoft.com/office/drawing/2014/main" val="20008"/>
                    </a:ext>
                  </a:extLst>
                </a:gridCol>
                <a:gridCol w="1110196">
                  <a:extLst>
                    <a:ext uri="{9D8B030D-6E8A-4147-A177-3AD203B41FA5}">
                      <a16:colId xmlns:a16="http://schemas.microsoft.com/office/drawing/2014/main" val="20009"/>
                    </a:ext>
                  </a:extLst>
                </a:gridCol>
                <a:gridCol w="826821">
                  <a:extLst>
                    <a:ext uri="{9D8B030D-6E8A-4147-A177-3AD203B41FA5}">
                      <a16:colId xmlns:a16="http://schemas.microsoft.com/office/drawing/2014/main" val="20010"/>
                    </a:ext>
                  </a:extLst>
                </a:gridCol>
              </a:tblGrid>
              <a:tr h="590000">
                <a:tc rowSpan="3">
                  <a:txBody>
                    <a:bodyPr/>
                    <a:lstStyle/>
                    <a:p>
                      <a:pPr algn="ctr">
                        <a:lnSpc>
                          <a:spcPct val="130000"/>
                        </a:lnSpc>
                        <a:spcAft>
                          <a:spcPts val="0"/>
                        </a:spcAft>
                      </a:pPr>
                      <a:r>
                        <a:rPr lang="uk-UA" sz="1800" b="0" i="1" dirty="0">
                          <a:effectLst/>
                          <a:latin typeface="Times New Roman"/>
                        </a:rPr>
                        <a:t>Види активів</a:t>
                      </a:r>
                      <a:endParaRPr lang="uk-UA" sz="1800" b="1" i="1" dirty="0">
                        <a:effectLst/>
                        <a:latin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algn="ctr">
                        <a:spcAft>
                          <a:spcPts val="0"/>
                        </a:spcAft>
                      </a:pPr>
                      <a:r>
                        <a:rPr lang="uk-UA" sz="1800" i="1" dirty="0">
                          <a:effectLst/>
                          <a:latin typeface="Times New Roman"/>
                          <a:ea typeface="Times New Roman"/>
                        </a:rPr>
                        <a:t>Сума, тис. грн.</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Структура активів у підсумку, </a:t>
                      </a:r>
                      <a:r>
                        <a:rPr lang="en-US" sz="1800" i="1" dirty="0">
                          <a:effectLst/>
                          <a:latin typeface="Times New Roman"/>
                          <a:ea typeface="Times New Roman"/>
                        </a:rPr>
                        <a:t>%</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gridSpan="4">
                  <a:txBody>
                    <a:bodyPr/>
                    <a:lstStyle/>
                    <a:p>
                      <a:pPr algn="ctr">
                        <a:spcAft>
                          <a:spcPts val="0"/>
                        </a:spcAft>
                      </a:pPr>
                      <a:r>
                        <a:rPr lang="uk-UA" sz="1800" i="1">
                          <a:effectLst/>
                          <a:latin typeface="Times New Roman"/>
                          <a:ea typeface="Times New Roman"/>
                        </a:rPr>
                        <a:t>Відхилення</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0"/>
                  </a:ext>
                </a:extLst>
              </a:tr>
              <a:tr h="885001">
                <a:tc vMerge="1">
                  <a:txBody>
                    <a:bodyPr/>
                    <a:lstStyle/>
                    <a:p>
                      <a:endParaRPr lang="uk-UA"/>
                    </a:p>
                  </a:txBody>
                  <a:tcPr/>
                </a:tc>
                <a:tc gridSpan="2" vMerge="1">
                  <a:txBody>
                    <a:bodyPr/>
                    <a:lstStyle/>
                    <a:p>
                      <a:endParaRPr lang="uk-UA"/>
                    </a:p>
                  </a:txBody>
                  <a:tcPr/>
                </a:tc>
                <a:tc hMerge="1" vMerge="1">
                  <a:txBody>
                    <a:bodyPr/>
                    <a:lstStyle/>
                    <a:p>
                      <a:endParaRPr lang="uk-UA"/>
                    </a:p>
                  </a:txBody>
                  <a:tcPr/>
                </a:tc>
                <a:tc gridSpan="2">
                  <a:txBody>
                    <a:bodyPr/>
                    <a:lstStyle/>
                    <a:p>
                      <a:pPr algn="ctr">
                        <a:spcAft>
                          <a:spcPts val="0"/>
                        </a:spcAft>
                      </a:pPr>
                      <a:r>
                        <a:rPr lang="uk-UA" sz="1800" i="1">
                          <a:effectLst/>
                          <a:latin typeface="Times New Roman"/>
                          <a:ea typeface="Times New Roman"/>
                        </a:rPr>
                        <a:t>балансу в цілому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spcAft>
                          <a:spcPts val="0"/>
                        </a:spcAft>
                      </a:pPr>
                      <a:r>
                        <a:rPr lang="uk-UA" sz="1800" i="1">
                          <a:effectLst/>
                          <a:latin typeface="Times New Roman"/>
                          <a:ea typeface="Times New Roman"/>
                        </a:rPr>
                        <a:t>окремих розділів балансу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rowSpan="2">
                  <a:txBody>
                    <a:bodyPr/>
                    <a:lstStyle/>
                    <a:p>
                      <a:pPr algn="ctr">
                        <a:spcAft>
                          <a:spcPts val="0"/>
                        </a:spcAft>
                      </a:pPr>
                      <a:r>
                        <a:rPr lang="uk-UA" sz="1800" i="1" dirty="0">
                          <a:effectLst/>
                          <a:latin typeface="Times New Roman"/>
                          <a:ea typeface="Times New Roman"/>
                        </a:rPr>
                        <a:t>абсолютне, тис грн.</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69215" algn="ctr">
                        <a:spcAft>
                          <a:spcPts val="0"/>
                        </a:spcAft>
                      </a:pPr>
                      <a:r>
                        <a:rPr lang="uk-UA" sz="1800" i="1" dirty="0">
                          <a:effectLst/>
                          <a:latin typeface="Times New Roman"/>
                          <a:ea typeface="Times New Roman"/>
                        </a:rPr>
                        <a:t>відносне, %</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uk-UA" sz="1800" i="1" dirty="0">
                          <a:effectLst/>
                          <a:latin typeface="Times New Roman"/>
                          <a:ea typeface="Times New Roman"/>
                        </a:rPr>
                        <a:t>пунктів структури щодо</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0001"/>
                  </a:ext>
                </a:extLst>
              </a:tr>
              <a:tr h="1679703">
                <a:tc vMerge="1">
                  <a:txBody>
                    <a:bodyPr/>
                    <a:lstStyle/>
                    <a:p>
                      <a:endParaRPr lang="uk-UA"/>
                    </a:p>
                  </a:txBody>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на кінець періоду</a:t>
                      </a:r>
                      <a:endParaRPr lang="uk-UA" sz="180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8580" algn="ctr">
                        <a:spcAft>
                          <a:spcPts val="0"/>
                        </a:spcAft>
                      </a:pPr>
                      <a:r>
                        <a:rPr lang="uk-UA" sz="1800" i="1" dirty="0">
                          <a:effectLst/>
                          <a:latin typeface="Times New Roman"/>
                          <a:ea typeface="Times New Roman"/>
                        </a:rPr>
                        <a:t>на </a:t>
                      </a:r>
                      <a:endParaRPr lang="uk-UA" sz="1800" dirty="0">
                        <a:effectLst/>
                        <a:latin typeface="Times New Roman"/>
                        <a:ea typeface="Times New Roman"/>
                      </a:endParaRPr>
                    </a:p>
                    <a:p>
                      <a:pPr indent="-68580" algn="ctr">
                        <a:spcAft>
                          <a:spcPts val="0"/>
                        </a:spcAft>
                      </a:pPr>
                      <a:r>
                        <a:rPr lang="uk-UA" sz="1800" i="1" dirty="0">
                          <a:effectLst/>
                          <a:latin typeface="Times New Roman"/>
                          <a:ea typeface="Times New Roman"/>
                        </a:rPr>
                        <a:t>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tc vMerge="1">
                  <a:txBody>
                    <a:bodyPr/>
                    <a:lstStyle/>
                    <a:p>
                      <a:endParaRPr lang="uk-UA"/>
                    </a:p>
                  </a:txBody>
                  <a:tcPr/>
                </a:tc>
                <a:tc>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окремих розділів балансу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5000">
                <a:tc>
                  <a:txBody>
                    <a:bodyPr/>
                    <a:lstStyle/>
                    <a:p>
                      <a:pPr algn="ctr">
                        <a:spcAft>
                          <a:spcPts val="0"/>
                        </a:spcAft>
                      </a:pPr>
                      <a:r>
                        <a:rPr lang="uk-UA" sz="1800" i="1">
                          <a:effectLst/>
                          <a:latin typeface="Times New Roman"/>
                          <a:ea typeface="Times New Roman"/>
                        </a:rPr>
                        <a:t>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2</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3</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4</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5</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6</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7</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8</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9</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10</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5000">
                <a:tc>
                  <a:txBody>
                    <a:bodyPr/>
                    <a:lstStyle/>
                    <a:p>
                      <a:pPr>
                        <a:spcAft>
                          <a:spcPts val="0"/>
                        </a:spcAft>
                        <a:tabLst>
                          <a:tab pos="90170" algn="l"/>
                          <a:tab pos="180340" algn="l"/>
                        </a:tabLs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5000">
                <a:tc>
                  <a:txBody>
                    <a:bodyPr/>
                    <a:lstStyle/>
                    <a:p>
                      <a:pPr>
                        <a:spcAft>
                          <a:spcPts val="0"/>
                        </a:spcAf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Rectangle 1"/>
          <p:cNvSpPr>
            <a:spLocks noChangeArrowheads="1"/>
          </p:cNvSpPr>
          <p:nvPr/>
        </p:nvSpPr>
        <p:spPr bwMode="auto">
          <a:xfrm>
            <a:off x="611560" y="1428736"/>
            <a:ext cx="7460902" cy="353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0488" algn="l"/>
                <a:tab pos="180975" algn="l"/>
              </a:tabLst>
            </a:pPr>
            <a:r>
              <a:rPr kumimoji="0" lang="uk-UA" sz="2000" b="1" i="1" u="none" strike="noStrike" cap="none" normalizeH="0" baseline="0" dirty="0">
                <a:ln>
                  <a:noFill/>
                </a:ln>
                <a:solidFill>
                  <a:schemeClr val="tx1"/>
                </a:solidFill>
                <a:effectLst/>
                <a:latin typeface="Arial" pitchFamily="34" charset="0"/>
                <a:cs typeface="Arial" pitchFamily="34" charset="0"/>
              </a:rPr>
              <a:t>Таблиця 1.</a:t>
            </a:r>
            <a:r>
              <a:rPr kumimoji="0" lang="uk-UA" sz="2000" b="0" i="1" u="none" strike="noStrike" cap="none" normalizeH="0" baseline="0" dirty="0">
                <a:ln>
                  <a:noFill/>
                </a:ln>
                <a:solidFill>
                  <a:schemeClr val="tx1"/>
                </a:solidFill>
                <a:effectLst/>
                <a:latin typeface="Arial" pitchFamily="34" charset="0"/>
                <a:cs typeface="Arial" pitchFamily="34" charset="0"/>
              </a:rPr>
              <a:t> Макет таблиці для аналізу структури активів</a:t>
            </a:r>
            <a:endParaRPr kumimoji="0" lang="uk-UA" sz="20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658638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14348" y="404664"/>
            <a:ext cx="7143800" cy="5386090"/>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перший розділ активу</a:t>
            </a:r>
            <a:r>
              <a:rPr lang="uk-UA" sz="2400" b="1" dirty="0">
                <a:latin typeface="Times New Roman" pitchFamily="18" charset="0"/>
                <a:cs typeface="Times New Roman" pitchFamily="18" charset="0"/>
              </a:rPr>
              <a:t> балансу, необхідно враховувати, що:</a:t>
            </a:r>
          </a:p>
          <a:p>
            <a:pPr algn="just"/>
            <a:r>
              <a:rPr lang="uk-UA" sz="2400" dirty="0">
                <a:latin typeface="Times New Roman" pitchFamily="18" charset="0"/>
                <a:cs typeface="Times New Roman" pitchFamily="18" charset="0"/>
              </a:rPr>
              <a:t>1) значна частка приросту </a:t>
            </a:r>
            <a:r>
              <a:rPr lang="uk-UA" sz="2400" b="1" dirty="0">
                <a:latin typeface="Times New Roman" pitchFamily="18" charset="0"/>
                <a:cs typeface="Times New Roman" pitchFamily="18" charset="0"/>
              </a:rPr>
              <a:t>нематеріальних активів </a:t>
            </a:r>
            <a:r>
              <a:rPr lang="uk-UA" sz="2400" dirty="0">
                <a:latin typeface="Times New Roman" pitchFamily="18" charset="0"/>
                <a:cs typeface="Times New Roman" pitchFamily="18" charset="0"/>
              </a:rPr>
              <a:t>у зміні загальної величини необоротних активів характеризує обрану підприємством стратегію як </a:t>
            </a:r>
            <a:r>
              <a:rPr lang="uk-UA" sz="2400" b="1" i="1" dirty="0">
                <a:latin typeface="Times New Roman" pitchFamily="18" charset="0"/>
                <a:cs typeface="Times New Roman" pitchFamily="18" charset="0"/>
              </a:rPr>
              <a:t>інноваційну</a:t>
            </a:r>
            <a:r>
              <a:rPr lang="uk-UA" sz="2400" dirty="0">
                <a:latin typeface="Times New Roman" pitchFamily="18" charset="0"/>
                <a:cs typeface="Times New Roman" pitchFamily="18" charset="0"/>
              </a:rPr>
              <a:t>, оскільки вкладаються кошти в патенти, ліцензії, іншу інтелектуальну власність;</a:t>
            </a:r>
          </a:p>
          <a:p>
            <a:pPr algn="just"/>
            <a:r>
              <a:rPr lang="uk-UA" sz="2400" dirty="0">
                <a:latin typeface="Times New Roman" pitchFamily="18" charset="0"/>
                <a:cs typeface="Times New Roman" pitchFamily="18" charset="0"/>
              </a:rPr>
              <a:t>2) якщо </a:t>
            </a:r>
            <a:r>
              <a:rPr lang="uk-UA" sz="2400" b="1" dirty="0">
                <a:latin typeface="Times New Roman" pitchFamily="18" charset="0"/>
                <a:cs typeface="Times New Roman" pitchFamily="18" charset="0"/>
              </a:rPr>
              <a:t>виробничі основні засоби та незавершене будівництво </a:t>
            </a:r>
            <a:r>
              <a:rPr lang="uk-UA" sz="2400" dirty="0">
                <a:latin typeface="Times New Roman" pitchFamily="18" charset="0"/>
                <a:cs typeface="Times New Roman" pitchFamily="18" charset="0"/>
              </a:rPr>
              <a:t>займають найбільшу частку в необоротних активах, то це може свідчити про орієнтацію на створення матеріальних умов </a:t>
            </a:r>
            <a:r>
              <a:rPr lang="uk-UA" sz="2400" b="1" dirty="0">
                <a:latin typeface="Times New Roman" pitchFamily="18" charset="0"/>
                <a:cs typeface="Times New Roman" pitchFamily="18" charset="0"/>
              </a:rPr>
              <a:t>для </a:t>
            </a:r>
            <a:r>
              <a:rPr lang="uk-UA" sz="2400" b="1" i="1" dirty="0">
                <a:latin typeface="Times New Roman" pitchFamily="18" charset="0"/>
                <a:cs typeface="Times New Roman" pitchFamily="18" charset="0"/>
              </a:rPr>
              <a:t>розширення основної діяльності підприємства </a:t>
            </a:r>
            <a:r>
              <a:rPr lang="uk-UA" sz="2400" dirty="0">
                <a:latin typeface="Times New Roman" pitchFamily="18" charset="0"/>
                <a:cs typeface="Times New Roman" pitchFamily="18" charset="0"/>
              </a:rPr>
              <a:t>(при цьому, необхідно враховувати можливий вплив переоцінки вартості основних засобів);</a:t>
            </a:r>
          </a:p>
          <a:p>
            <a:pPr marL="800100" lvl="1" indent="-342900" algn="just">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val="14310792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785786" y="551289"/>
            <a:ext cx="6715172" cy="5262979"/>
          </a:xfrm>
          <a:prstGeom prst="rect">
            <a:avLst/>
          </a:prstGeom>
        </p:spPr>
        <p:txBody>
          <a:bodyPr wrap="square">
            <a:spAutoFit/>
          </a:bodyPr>
          <a:lstStyle/>
          <a:p>
            <a:pPr marL="742950" lvl="1" indent="-285750" algn="just"/>
            <a:r>
              <a:rPr lang="uk-UA" sz="2400" dirty="0">
                <a:latin typeface="Times New Roman" pitchFamily="18" charset="0"/>
                <a:cs typeface="Times New Roman" pitchFamily="18" charset="0"/>
              </a:rPr>
              <a:t>3) за певних умов збільшення частки таких елементів як </a:t>
            </a:r>
            <a:r>
              <a:rPr lang="uk-UA" sz="2400" b="1" dirty="0">
                <a:latin typeface="Times New Roman" pitchFamily="18" charset="0"/>
                <a:cs typeface="Times New Roman" pitchFamily="18" charset="0"/>
              </a:rPr>
              <a:t>незавершене будівництво та довгострокова дебіторська заборгованість </a:t>
            </a:r>
            <a:r>
              <a:rPr lang="uk-UA" sz="2400" dirty="0">
                <a:latin typeface="Times New Roman" pitchFamily="18" charset="0"/>
                <a:cs typeface="Times New Roman" pitchFamily="18" charset="0"/>
              </a:rPr>
              <a:t>може </a:t>
            </a:r>
            <a:r>
              <a:rPr lang="uk-UA" sz="2400" i="1" dirty="0">
                <a:latin typeface="Times New Roman" pitchFamily="18" charset="0"/>
                <a:cs typeface="Times New Roman" pitchFamily="18" charset="0"/>
              </a:rPr>
              <a:t>негативно вплинути на ефективність діяльності підприємства</a:t>
            </a:r>
            <a:r>
              <a:rPr lang="uk-UA" sz="2400" dirty="0">
                <a:latin typeface="Times New Roman" pitchFamily="18" charset="0"/>
                <a:cs typeface="Times New Roman" pitchFamily="18" charset="0"/>
              </a:rPr>
              <a:t>, адже вказані активи не беруть участі у виробничому обороті;</a:t>
            </a:r>
          </a:p>
          <a:p>
            <a:pPr marL="742950" lvl="1" indent="-285750" algn="just"/>
            <a:r>
              <a:rPr lang="uk-UA" sz="2400" dirty="0">
                <a:latin typeface="Times New Roman" pitchFamily="18" charset="0"/>
                <a:cs typeface="Times New Roman" pitchFamily="18" charset="0"/>
              </a:rPr>
              <a:t>4) наявність </a:t>
            </a:r>
            <a:r>
              <a:rPr lang="uk-UA" sz="2400" b="1" dirty="0">
                <a:latin typeface="Times New Roman" pitchFamily="18" charset="0"/>
                <a:cs typeface="Times New Roman" pitchFamily="18" charset="0"/>
              </a:rPr>
              <a:t>довгострокових фінансових вкладень </a:t>
            </a:r>
            <a:r>
              <a:rPr lang="uk-UA" sz="2400" dirty="0">
                <a:latin typeface="Times New Roman" pitchFamily="18" charset="0"/>
                <a:cs typeface="Times New Roman" pitchFamily="18" charset="0"/>
              </a:rPr>
              <a:t>вказує на </a:t>
            </a:r>
            <a:r>
              <a:rPr lang="uk-UA" sz="2400" i="1" dirty="0">
                <a:latin typeface="Times New Roman" pitchFamily="18" charset="0"/>
                <a:cs typeface="Times New Roman" pitchFamily="18" charset="0"/>
              </a:rPr>
              <a:t>інвестиційну</a:t>
            </a:r>
            <a:r>
              <a:rPr lang="uk-UA" sz="2400" dirty="0">
                <a:latin typeface="Times New Roman" pitchFamily="18" charset="0"/>
                <a:cs typeface="Times New Roman" pitchFamily="18" charset="0"/>
              </a:rPr>
              <a:t> спрямованість підприємства, за умови визнання підприємства неплатоспроможним необхідно вивчити склад і структуру фінансових вкладень, оцінити їх ліквідність і доцільність</a:t>
            </a:r>
            <a:r>
              <a:rPr lang="uk-UA" sz="2000" dirty="0">
                <a:latin typeface="Times New Roman" pitchFamily="18" charset="0"/>
                <a:cs typeface="Times New Roman" pitchFamily="18" charset="0"/>
              </a:rPr>
              <a:t>.</a:t>
            </a:r>
            <a:endParaRPr lang="uk-UA" sz="2000" dirty="0">
              <a:effectLst>
                <a:outerShdw blurRad="50800" dist="38100" algn="tr" rotWithShape="0">
                  <a:prstClr val="black">
                    <a:alpha val="40000"/>
                  </a:prstClr>
                </a:outerShdw>
              </a:effectLst>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42910" y="857232"/>
            <a:ext cx="7000924" cy="5201424"/>
          </a:xfrm>
          <a:prstGeom prst="rect">
            <a:avLst/>
          </a:prstGeom>
        </p:spPr>
        <p:txBody>
          <a:bodyPr wrap="square">
            <a:spAutoFit/>
          </a:bodyPr>
          <a:lstStyle/>
          <a:p>
            <a:pPr algn="just"/>
            <a:r>
              <a:rPr lang="ru-RU" sz="2800" dirty="0">
                <a:latin typeface="Times New Roman" pitchFamily="18" charset="0"/>
                <a:cs typeface="Times New Roman" pitchFamily="18" charset="0"/>
              </a:rPr>
              <a:t>5) </a:t>
            </a:r>
            <a:r>
              <a:rPr lang="ru-RU" sz="2800" dirty="0" err="1">
                <a:latin typeface="Times New Roman" pitchFamily="18" charset="0"/>
                <a:cs typeface="Times New Roman" pitchFamily="18" charset="0"/>
              </a:rPr>
              <a:t>якщо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незавершені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становлять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найбільшу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частку</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активах, </a:t>
            </a:r>
            <a:r>
              <a:rPr lang="ru-RU" sz="2800" dirty="0" err="1">
                <a:latin typeface="Times New Roman" pitchFamily="18" charset="0"/>
                <a:cs typeface="Times New Roman" pitchFamily="18" charset="0"/>
              </a:rPr>
              <a:t>це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свідчити</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орієнтацію</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створення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матеріальних</a:t>
            </a:r>
            <a:r>
              <a:rPr lang="ru-RU" sz="2800" dirty="0">
                <a:latin typeface="Times New Roman" pitchFamily="18" charset="0"/>
                <a:cs typeface="Times New Roman" pitchFamily="18" charset="0"/>
              </a:rPr>
              <a:t> умов для </a:t>
            </a:r>
            <a:r>
              <a:rPr lang="ru-RU" sz="2800" dirty="0" err="1">
                <a:latin typeface="Times New Roman" pitchFamily="18" charset="0"/>
                <a:cs typeface="Times New Roman" pitchFamily="18" charset="0"/>
              </a:rPr>
              <a:t>розширення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діяльності</a:t>
            </a:r>
            <a:r>
              <a:rPr lang="ru-RU" sz="2800" dirty="0">
                <a:latin typeface="Times New Roman" pitchFamily="18" charset="0"/>
                <a:cs typeface="Times New Roman" pitchFamily="18" charset="0"/>
              </a:rPr>
              <a:t>;</a:t>
            </a:r>
          </a:p>
          <a:p>
            <a:pPr algn="just"/>
            <a:r>
              <a:rPr lang="uk-UA" sz="2800" dirty="0">
                <a:latin typeface="Times New Roman" pitchFamily="18" charset="0"/>
                <a:cs typeface="Times New Roman" pitchFamily="18" charset="0"/>
              </a:rPr>
              <a:t>6) </a:t>
            </a:r>
            <a:r>
              <a:rPr lang="ru-RU" sz="2800" dirty="0" err="1">
                <a:latin typeface="Times New Roman" pitchFamily="18" charset="0"/>
                <a:cs typeface="Times New Roman" pitchFamily="18" charset="0"/>
              </a:rPr>
              <a:t>зниження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зносу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підвищення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придатності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свідчить</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поліпшення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функціонального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активів</a:t>
            </a:r>
            <a:r>
              <a:rPr lang="ru-RU" sz="28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500034" y="1428737"/>
            <a:ext cx="7528350" cy="2062103"/>
          </a:xfrm>
          <a:prstGeom prst="rect">
            <a:avLst/>
          </a:prstGeom>
        </p:spPr>
        <p:txBody>
          <a:bodyPr wrap="square">
            <a:spAutoFit/>
          </a:bodyPr>
          <a:lstStyle/>
          <a:p>
            <a:pPr algn="just"/>
            <a:r>
              <a:rPr lang="uk-UA" sz="3200" dirty="0">
                <a:latin typeface="Times New Roman" pitchFamily="18" charset="0"/>
                <a:cs typeface="Times New Roman" pitchFamily="18" charset="0"/>
              </a:rPr>
              <a:t>Для детальнішого аналізу необоротних активів використовуються показники придатності та ефективності використання основних засобів </a:t>
            </a:r>
          </a:p>
        </p:txBody>
      </p:sp>
    </p:spTree>
    <p:extLst>
      <p:ext uri="{BB962C8B-B14F-4D97-AF65-F5344CB8AC3E}">
        <p14:creationId xmlns:p14="http://schemas.microsoft.com/office/powerpoint/2010/main" val="287070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22857" y="620688"/>
            <a:ext cx="6806664" cy="4154984"/>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другий розділ активу</a:t>
            </a:r>
            <a:r>
              <a:rPr lang="uk-UA" sz="2400" b="1" dirty="0">
                <a:latin typeface="Times New Roman" pitchFamily="18" charset="0"/>
                <a:cs typeface="Times New Roman" pitchFamily="18" charset="0"/>
              </a:rPr>
              <a:t> балансу, необхідно враховувати, що:</a:t>
            </a:r>
          </a:p>
          <a:p>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1) збільшення </a:t>
            </a:r>
            <a:r>
              <a:rPr lang="uk-UA" sz="2400" b="1" dirty="0">
                <a:latin typeface="Times New Roman" pitchFamily="18" charset="0"/>
                <a:cs typeface="Times New Roman" pitchFamily="18" charset="0"/>
              </a:rPr>
              <a:t>грошових коштів </a:t>
            </a:r>
            <a:r>
              <a:rPr lang="uk-UA" sz="2400" dirty="0">
                <a:latin typeface="Times New Roman" pitchFamily="18" charset="0"/>
                <a:cs typeface="Times New Roman" pitchFamily="18" charset="0"/>
              </a:rPr>
              <a:t>на рахунках у банку свідчить, як правило, про </a:t>
            </a:r>
            <a:r>
              <a:rPr lang="uk-UA" sz="2400" i="1" dirty="0">
                <a:latin typeface="Times New Roman" pitchFamily="18" charset="0"/>
                <a:cs typeface="Times New Roman" pitchFamily="18" charset="0"/>
              </a:rPr>
              <a:t>зміцнення фінансового стану</a:t>
            </a:r>
            <a:r>
              <a:rPr lang="uk-UA" sz="2400" dirty="0">
                <a:latin typeface="Times New Roman" pitchFamily="18" charset="0"/>
                <a:cs typeface="Times New Roman" pitchFamily="18" charset="0"/>
              </a:rPr>
              <a:t>. Наявність значних залишків грошових коштів протягом тривалого часу може бути результатом </a:t>
            </a:r>
            <a:r>
              <a:rPr lang="uk-UA" sz="2400" i="1" dirty="0">
                <a:latin typeface="Times New Roman" pitchFamily="18" charset="0"/>
                <a:cs typeface="Times New Roman" pitchFamily="18" charset="0"/>
              </a:rPr>
              <a:t>неправильного використання оборотних засобів;</a:t>
            </a:r>
          </a:p>
          <a:p>
            <a:pPr algn="just"/>
            <a:endParaRPr lang="uk-UA" sz="2400" i="1"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a:t>
            </a:r>
          </a:p>
        </p:txBody>
      </p:sp>
    </p:spTree>
    <p:extLst>
      <p:ext uri="{BB962C8B-B14F-4D97-AF65-F5344CB8AC3E}">
        <p14:creationId xmlns:p14="http://schemas.microsoft.com/office/powerpoint/2010/main" val="66708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Прямоугольник 2"/>
          <p:cNvSpPr/>
          <p:nvPr/>
        </p:nvSpPr>
        <p:spPr>
          <a:xfrm>
            <a:off x="1214414" y="928670"/>
            <a:ext cx="6357982" cy="4401205"/>
          </a:xfrm>
          <a:prstGeom prst="rect">
            <a:avLst/>
          </a:prstGeom>
        </p:spPr>
        <p:txBody>
          <a:bodyPr wrap="square">
            <a:spAutoFit/>
          </a:bodyPr>
          <a:lstStyle/>
          <a:p>
            <a:pPr algn="just"/>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Аналіз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починається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оцінювання</a:t>
            </a:r>
            <a:r>
              <a:rPr lang="ru-RU" sz="2800" dirty="0">
                <a:latin typeface="Times New Roman" pitchFamily="18" charset="0"/>
                <a:cs typeface="Times New Roman" pitchFamily="18" charset="0"/>
              </a:rPr>
              <a:t> складу, </a:t>
            </a:r>
            <a:r>
              <a:rPr lang="ru-RU" sz="2800" dirty="0" err="1">
                <a:latin typeface="Times New Roman" pitchFamily="18" charset="0"/>
                <a:cs typeface="Times New Roman" pitchFamily="18" charset="0"/>
              </a:rPr>
              <a:t>структури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динаміки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сукупного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капіталу</a:t>
            </a:r>
            <a:r>
              <a:rPr lang="ru-RU" sz="2800" dirty="0">
                <a:latin typeface="Times New Roman" pitchFamily="18" charset="0"/>
                <a:cs typeface="Times New Roman" pitchFamily="18" charset="0"/>
              </a:rPr>
              <a:t>. 	</a:t>
            </a:r>
          </a:p>
          <a:p>
            <a:pPr algn="just"/>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Сукупний</a:t>
            </a:r>
            <a:r>
              <a:rPr lang="ru-RU" sz="2800" i="1" dirty="0">
                <a:latin typeface="Times New Roman" pitchFamily="18" charset="0"/>
                <a:cs typeface="Times New Roman" pitchFamily="18" charset="0"/>
              </a:rPr>
              <a:t> </a:t>
            </a:r>
            <a:r>
              <a:rPr lang="ru-RU" sz="2800" i="1" dirty="0" err="1">
                <a:latin typeface="Times New Roman" pitchFamily="18" charset="0"/>
                <a:cs typeface="Times New Roman" pitchFamily="18" charset="0"/>
              </a:rPr>
              <a:t>капітал</a:t>
            </a:r>
            <a:r>
              <a:rPr lang="ru-RU" sz="2800" i="1" dirty="0">
                <a:latin typeface="Times New Roman" pitchFamily="18" charset="0"/>
                <a:cs typeface="Times New Roman" pitchFamily="18" charset="0"/>
              </a:rPr>
              <a:t> – </a:t>
            </a:r>
            <a:r>
              <a:rPr lang="ru-RU" sz="2800" i="1" dirty="0" err="1">
                <a:latin typeface="Times New Roman" pitchFamily="18" charset="0"/>
                <a:cs typeface="Times New Roman" pitchFamily="18" charset="0"/>
              </a:rPr>
              <a:t>це</a:t>
            </a:r>
            <a:r>
              <a:rPr lang="ru-RU" sz="2800" i="1"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підсумок</a:t>
            </a:r>
            <a:r>
              <a:rPr lang="ru-RU" sz="2800" dirty="0">
                <a:latin typeface="Times New Roman" pitchFamily="18" charset="0"/>
                <a:cs typeface="Times New Roman" pitchFamily="18" charset="0"/>
              </a:rPr>
              <a:t> (валюта) балансу,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одного боку, </a:t>
            </a:r>
            <a:r>
              <a:rPr lang="ru-RU" sz="2800" dirty="0" err="1">
                <a:latin typeface="Times New Roman" pitchFamily="18" charset="0"/>
                <a:cs typeface="Times New Roman" pitchFamily="18" charset="0"/>
              </a:rPr>
              <a:t>показує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загальну</a:t>
            </a:r>
            <a:r>
              <a:rPr lang="ru-RU" sz="2800" dirty="0">
                <a:latin typeface="Times New Roman" pitchFamily="18" charset="0"/>
                <a:cs typeface="Times New Roman" pitchFamily="18" charset="0"/>
              </a:rPr>
              <a:t> суму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які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має</a:t>
            </a:r>
            <a:r>
              <a:rPr lang="ru-RU" sz="2800" dirty="0">
                <a:latin typeface="Times New Roman" pitchFamily="18" charset="0"/>
                <a:cs typeface="Times New Roman" pitchFamily="18" charset="0"/>
              </a:rPr>
              <a:t> у </a:t>
            </a:r>
            <a:r>
              <a:rPr lang="ru-RU" sz="2800" dirty="0" err="1">
                <a:latin typeface="Times New Roman" pitchFamily="18" charset="0"/>
                <a:cs typeface="Times New Roman" pitchFamily="18" charset="0"/>
              </a:rPr>
              <a:t>своєму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розпорядженні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підприємство</a:t>
            </a:r>
            <a:r>
              <a:rPr lang="ru-RU" sz="2800" dirty="0">
                <a:latin typeface="Times New Roman" pitchFamily="18" charset="0"/>
                <a:cs typeface="Times New Roman" pitchFamily="18" charset="0"/>
              </a:rPr>
              <a:t> (актив), а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іншого</a:t>
            </a:r>
            <a:r>
              <a:rPr lang="ru-RU" sz="2800" dirty="0">
                <a:latin typeface="Times New Roman" pitchFamily="18" charset="0"/>
                <a:cs typeface="Times New Roman" pitchFamily="18" charset="0"/>
              </a:rPr>
              <a:t> – суму </a:t>
            </a:r>
            <a:r>
              <a:rPr lang="ru-RU" sz="2800" dirty="0" err="1">
                <a:latin typeface="Times New Roman" pitchFamily="18" charset="0"/>
                <a:cs typeface="Times New Roman" pitchFamily="18" charset="0"/>
              </a:rPr>
              <a:t>джерел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утворення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цих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пасив</a:t>
            </a:r>
            <a:r>
              <a:rPr lang="ru-RU" sz="2800" dirty="0">
                <a:latin typeface="Times New Roman" pitchFamily="18" charset="0"/>
                <a:cs typeface="Times New Roman" pitchFamily="18" charset="0"/>
              </a:rPr>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28596" y="285728"/>
            <a:ext cx="7215238" cy="5632311"/>
          </a:xfrm>
          <a:prstGeom prst="rect">
            <a:avLst/>
          </a:prstGeom>
        </p:spPr>
        <p:txBody>
          <a:bodyPr wrap="square">
            <a:spAutoFit/>
          </a:bodyPr>
          <a:lstStyle/>
          <a:p>
            <a:pPr algn="just"/>
            <a:r>
              <a:rPr lang="uk-UA" sz="2400" dirty="0">
                <a:latin typeface="Times New Roman" pitchFamily="18" charset="0"/>
                <a:cs typeface="Times New Roman" pitchFamily="18" charset="0"/>
              </a:rPr>
              <a:t>2) збільшення питомої ваги </a:t>
            </a:r>
            <a:r>
              <a:rPr lang="uk-UA" sz="2400" b="1" dirty="0">
                <a:latin typeface="Times New Roman" pitchFamily="18" charset="0"/>
                <a:cs typeface="Times New Roman" pitchFamily="18" charset="0"/>
              </a:rPr>
              <a:t>виробничих запасів </a:t>
            </a:r>
            <a:r>
              <a:rPr lang="uk-UA" sz="2400" dirty="0">
                <a:latin typeface="Times New Roman" pitchFamily="18" charset="0"/>
                <a:cs typeface="Times New Roman" pitchFamily="18" charset="0"/>
              </a:rPr>
              <a:t>може свідчити про:</a:t>
            </a:r>
          </a:p>
          <a:p>
            <a:pPr lvl="0" algn="just">
              <a:buFontTx/>
              <a:buChar char="-"/>
            </a:pPr>
            <a:r>
              <a:rPr lang="uk-UA" sz="2400" dirty="0">
                <a:latin typeface="Times New Roman" pitchFamily="18" charset="0"/>
                <a:cs typeface="Times New Roman" pitchFamily="18" charset="0"/>
              </a:rPr>
              <a:t> нарощування виробничого потенціалу підприємства; </a:t>
            </a:r>
          </a:p>
          <a:p>
            <a:pPr lvl="0" algn="just">
              <a:buFontTx/>
              <a:buChar char="-"/>
            </a:pPr>
            <a:r>
              <a:rPr lang="uk-UA" sz="2400" dirty="0">
                <a:latin typeface="Times New Roman" pitchFamily="18" charset="0"/>
                <a:cs typeface="Times New Roman" pitchFamily="18" charset="0"/>
              </a:rPr>
              <a:t> прагнення за рахунок вкладень у виробничі запаси захистити грошові активи підприємства від знецінення внаслідок інфляції;</a:t>
            </a:r>
          </a:p>
          <a:p>
            <a:pPr algn="just"/>
            <a:r>
              <a:rPr lang="uk-UA" sz="2400" dirty="0">
                <a:latin typeface="Times New Roman" pitchFamily="18" charset="0"/>
                <a:cs typeface="Times New Roman" pitchFamily="18" charset="0"/>
              </a:rPr>
              <a:t>- нераціональність обраної господарської стратегії, внаслідок якої значна частина оборотних активів іммобілізована в запасах, ліквідність яких може бути невисокою. </a:t>
            </a:r>
            <a:r>
              <a:rPr lang="ru-RU" sz="2400" dirty="0" err="1">
                <a:latin typeface="Times New Roman" pitchFamily="18" charset="0"/>
                <a:cs typeface="Times New Roman" pitchFamily="18" charset="0"/>
              </a:rPr>
              <a:t>Перевищення</a:t>
            </a:r>
            <a:r>
              <a:rPr lang="ru-RU" sz="2400" dirty="0">
                <a:latin typeface="Times New Roman" pitchFamily="18" charset="0"/>
                <a:cs typeface="Times New Roman" pitchFamily="18" charset="0"/>
              </a:rPr>
              <a:t> темпу приросту </a:t>
            </a:r>
            <a:r>
              <a:rPr lang="ru-RU" sz="2400" dirty="0" err="1">
                <a:latin typeface="Times New Roman" pitchFamily="18" charset="0"/>
                <a:cs typeface="Times New Roman" pitchFamily="18" charset="0"/>
              </a:rPr>
              <a:t>готової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продукції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товарів</a:t>
            </a:r>
            <a:r>
              <a:rPr lang="ru-RU" sz="2400" dirty="0">
                <a:latin typeface="Times New Roman" pitchFamily="18" charset="0"/>
                <a:cs typeface="Times New Roman" pitchFamily="18" charset="0"/>
              </a:rPr>
              <a:t> над темпами приросту майна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 бути </a:t>
            </a:r>
            <a:r>
              <a:rPr lang="ru-RU" sz="2400" dirty="0" err="1">
                <a:latin typeface="Times New Roman" pitchFamily="18" charset="0"/>
                <a:cs typeface="Times New Roman" pitchFamily="18" charset="0"/>
              </a:rPr>
              <a:t>ознакою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накопичення</a:t>
            </a:r>
            <a:r>
              <a:rPr lang="ru-RU" sz="2400" dirty="0">
                <a:latin typeface="Times New Roman" pitchFamily="18" charset="0"/>
                <a:cs typeface="Times New Roman" pitchFamily="18" charset="0"/>
              </a:rPr>
              <a:t> проблем у </a:t>
            </a:r>
            <a:r>
              <a:rPr lang="ru-RU" sz="2400" dirty="0" err="1">
                <a:latin typeface="Times New Roman" pitchFamily="18" charset="0"/>
                <a:cs typeface="Times New Roman" pitchFamily="18" charset="0"/>
              </a:rPr>
              <a:t>збутовій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неефективності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маркетингової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стратегії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Прямоугольник 2"/>
          <p:cNvSpPr/>
          <p:nvPr/>
        </p:nvSpPr>
        <p:spPr>
          <a:xfrm>
            <a:off x="571472" y="785794"/>
            <a:ext cx="7072362" cy="3385542"/>
          </a:xfrm>
          <a:prstGeom prst="rect">
            <a:avLst/>
          </a:prstGeom>
        </p:spPr>
        <p:txBody>
          <a:bodyPr wrap="square">
            <a:spAutoFit/>
          </a:bodyPr>
          <a:lstStyle/>
          <a:p>
            <a:pPr algn="just"/>
            <a:r>
              <a:rPr lang="ru-RU" sz="2800" dirty="0">
                <a:latin typeface="Times New Roman" pitchFamily="18" charset="0"/>
                <a:cs typeface="Times New Roman" pitchFamily="18" charset="0"/>
              </a:rPr>
              <a:t>3) позитивною характеристикою </a:t>
            </a:r>
            <a:r>
              <a:rPr lang="ru-RU" sz="2800" dirty="0" err="1">
                <a:latin typeface="Times New Roman" pitchFamily="18" charset="0"/>
                <a:cs typeface="Times New Roman" pitchFamily="18" charset="0"/>
              </a:rPr>
              <a:t>майнового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зменшення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сум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поточнї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за видами та в </a:t>
            </a:r>
            <a:r>
              <a:rPr lang="ru-RU" sz="2800" dirty="0" err="1">
                <a:latin typeface="Times New Roman" pitchFamily="18" charset="0"/>
                <a:cs typeface="Times New Roman" pitchFamily="18" charset="0"/>
              </a:rPr>
              <a:t>цілому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зниження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її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частки</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майні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оборотних</a:t>
            </a:r>
            <a:r>
              <a:rPr lang="ru-RU" sz="2800" dirty="0">
                <a:latin typeface="Times New Roman" pitchFamily="18" charset="0"/>
                <a:cs typeface="Times New Roman" pitchFamily="18" charset="0"/>
              </a:rPr>
              <a:t> активах.</a:t>
            </a:r>
          </a:p>
          <a:p>
            <a:pPr algn="just"/>
            <a:r>
              <a:rPr lang="uk-UA" sz="2800" dirty="0">
                <a:latin typeface="Times New Roman" pitchFamily="18" charset="0"/>
                <a:cs typeface="Times New Roman" pitchFamily="18" charset="0"/>
              </a:rPr>
              <a:t>Зростання </a:t>
            </a:r>
            <a:r>
              <a:rPr lang="uk-UA" sz="2800" b="1" dirty="0">
                <a:latin typeface="Times New Roman" pitchFamily="18" charset="0"/>
                <a:cs typeface="Times New Roman" pitchFamily="18" charset="0"/>
              </a:rPr>
              <a:t>дебіторської заборгованості </a:t>
            </a:r>
            <a:r>
              <a:rPr lang="uk-UA" sz="2800" dirty="0">
                <a:latin typeface="Times New Roman" pitchFamily="18" charset="0"/>
                <a:cs typeface="Times New Roman" pitchFamily="18" charset="0"/>
              </a:rPr>
              <a:t>не завжди оцінюється негативно</a:t>
            </a:r>
            <a:endParaRPr lang="ru-RU" sz="2800" dirty="0">
              <a:latin typeface="Times New Roman" pitchFamily="18" charset="0"/>
              <a:cs typeface="Times New Roman" pitchFamily="18" charset="0"/>
            </a:endParaRPr>
          </a:p>
          <a:p>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83568" y="357166"/>
            <a:ext cx="7246018" cy="5755422"/>
          </a:xfrm>
          <a:prstGeom prst="rect">
            <a:avLst/>
          </a:prstGeom>
        </p:spPr>
        <p:txBody>
          <a:bodyPr wrap="square">
            <a:spAutoFit/>
          </a:bodyPr>
          <a:lstStyle/>
          <a:p>
            <a:pPr algn="ctr"/>
            <a:r>
              <a:rPr lang="uk-UA" sz="2400" b="1" dirty="0">
                <a:latin typeface="Times New Roman" pitchFamily="18" charset="0"/>
                <a:cs typeface="Times New Roman" pitchFamily="18" charset="0"/>
              </a:rPr>
              <a:t>Збільшення частки оборотних активів у майні може свідчити про:</a:t>
            </a:r>
          </a:p>
          <a:p>
            <a:endParaRPr lang="uk-UA" sz="2400" dirty="0">
              <a:latin typeface="Times New Roman" pitchFamily="18" charset="0"/>
              <a:cs typeface="Times New Roman" pitchFamily="18" charset="0"/>
            </a:endParaRPr>
          </a:p>
          <a:p>
            <a:pPr marL="342900" lvl="0" indent="-342900" algn="just">
              <a:buFontTx/>
              <a:buChar char="-"/>
            </a:pPr>
            <a:r>
              <a:rPr lang="uk-UA" sz="2400" b="1" dirty="0">
                <a:latin typeface="Times New Roman" pitchFamily="18" charset="0"/>
                <a:cs typeface="Times New Roman" pitchFamily="18" charset="0"/>
              </a:rPr>
              <a:t>формування</a:t>
            </a:r>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мобільнішої структури активів</a:t>
            </a:r>
            <a:r>
              <a:rPr lang="uk-UA" sz="2400" dirty="0">
                <a:latin typeface="Times New Roman" pitchFamily="18" charset="0"/>
                <a:cs typeface="Times New Roman" pitchFamily="18" charset="0"/>
              </a:rPr>
              <a:t>, яка сприяє прискоренню оборотності активів підприємства;</a:t>
            </a:r>
          </a:p>
          <a:p>
            <a:pPr marL="342900" lvl="0" indent="-342900" algn="just">
              <a:buFontTx/>
              <a:buChar char="-"/>
            </a:pPr>
            <a:r>
              <a:rPr lang="uk-UA" sz="2400" b="1" dirty="0">
                <a:latin typeface="Times New Roman" pitchFamily="18" charset="0"/>
                <a:cs typeface="Times New Roman" pitchFamily="18" charset="0"/>
              </a:rPr>
              <a:t>вилучення частини оборотних активів </a:t>
            </a:r>
            <a:r>
              <a:rPr lang="uk-UA" sz="2400" dirty="0">
                <a:latin typeface="Times New Roman" pitchFamily="18" charset="0"/>
                <a:cs typeface="Times New Roman" pitchFamily="18" charset="0"/>
              </a:rPr>
              <a:t>на кредитування споживачів готової продукції та інших дебіторів, що характеризує мобілізацію цієї частини оборотних засобів із виробничого процесу;</a:t>
            </a:r>
          </a:p>
          <a:p>
            <a:pPr marL="342900" lvl="0" indent="-342900" algn="just">
              <a:buFontTx/>
              <a:buChar char="-"/>
            </a:pPr>
            <a:r>
              <a:rPr lang="uk-UA" sz="2400" b="1" dirty="0">
                <a:latin typeface="Times New Roman" pitchFamily="18" charset="0"/>
                <a:cs typeface="Times New Roman" pitchFamily="18" charset="0"/>
              </a:rPr>
              <a:t>згортання виробничої бази</a:t>
            </a:r>
            <a:r>
              <a:rPr lang="uk-UA" sz="2400" dirty="0">
                <a:latin typeface="Times New Roman" pitchFamily="18" charset="0"/>
                <a:cs typeface="Times New Roman" pitchFamily="18" charset="0"/>
              </a:rPr>
              <a:t>;</a:t>
            </a:r>
          </a:p>
          <a:p>
            <a:pPr marL="342900" lvl="0" indent="-342900" algn="just">
              <a:buFontTx/>
              <a:buChar char="-"/>
            </a:pPr>
            <a:r>
              <a:rPr lang="uk-UA" sz="2400" b="1" dirty="0">
                <a:latin typeface="Times New Roman" pitchFamily="18" charset="0"/>
                <a:cs typeface="Times New Roman" pitchFamily="18" charset="0"/>
              </a:rPr>
              <a:t>викривлення реальної оцінки оборотних засобів </a:t>
            </a:r>
            <a:r>
              <a:rPr lang="uk-UA" sz="2400" dirty="0">
                <a:latin typeface="Times New Roman" pitchFamily="18" charset="0"/>
                <a:cs typeface="Times New Roman" pitchFamily="18" charset="0"/>
              </a:rPr>
              <a:t>внаслідок існуючого порядку їх бухгалтерського обліку тощо.</a:t>
            </a:r>
          </a:p>
          <a:p>
            <a:pPr marL="342900" lvl="0" indent="-342900">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val="2396677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27584" y="476672"/>
            <a:ext cx="7704856" cy="830997"/>
          </a:xfrm>
          <a:prstGeom prst="rect">
            <a:avLst/>
          </a:prstGeom>
        </p:spPr>
        <p:txBody>
          <a:bodyPr wrap="square">
            <a:spAutoFit/>
          </a:bodyPr>
          <a:lstStyle/>
          <a:p>
            <a:pPr algn="ctr"/>
            <a:r>
              <a:rPr lang="uk-UA" sz="2400" b="1" i="1" dirty="0"/>
              <a:t>ІІІ. Аналіз структури та динаміки пасивів підприємства.</a:t>
            </a:r>
            <a:r>
              <a:rPr lang="uk-UA" sz="2400" i="1" dirty="0"/>
              <a:t> </a:t>
            </a:r>
            <a:endParaRPr lang="uk-UA" sz="2400" dirty="0"/>
          </a:p>
        </p:txBody>
      </p:sp>
      <p:graphicFrame>
        <p:nvGraphicFramePr>
          <p:cNvPr id="3" name="Таблица 2"/>
          <p:cNvGraphicFramePr>
            <a:graphicFrameLocks noGrp="1"/>
          </p:cNvGraphicFramePr>
          <p:nvPr>
            <p:extLst>
              <p:ext uri="{D42A27DB-BD31-4B8C-83A1-F6EECF244321}">
                <p14:modId xmlns:p14="http://schemas.microsoft.com/office/powerpoint/2010/main" val="3582689698"/>
              </p:ext>
            </p:extLst>
          </p:nvPr>
        </p:nvGraphicFramePr>
        <p:xfrm>
          <a:off x="142842" y="2357430"/>
          <a:ext cx="7929619" cy="4039704"/>
        </p:xfrm>
        <a:graphic>
          <a:graphicData uri="http://schemas.openxmlformats.org/drawingml/2006/table">
            <a:tbl>
              <a:tblPr/>
              <a:tblGrid>
                <a:gridCol w="936451">
                  <a:extLst>
                    <a:ext uri="{9D8B030D-6E8A-4147-A177-3AD203B41FA5}">
                      <a16:colId xmlns:a16="http://schemas.microsoft.com/office/drawing/2014/main" val="20000"/>
                    </a:ext>
                  </a:extLst>
                </a:gridCol>
                <a:gridCol w="765142">
                  <a:extLst>
                    <a:ext uri="{9D8B030D-6E8A-4147-A177-3AD203B41FA5}">
                      <a16:colId xmlns:a16="http://schemas.microsoft.com/office/drawing/2014/main" val="20001"/>
                    </a:ext>
                  </a:extLst>
                </a:gridCol>
                <a:gridCol w="695583">
                  <a:extLst>
                    <a:ext uri="{9D8B030D-6E8A-4147-A177-3AD203B41FA5}">
                      <a16:colId xmlns:a16="http://schemas.microsoft.com/office/drawing/2014/main" val="20002"/>
                    </a:ext>
                  </a:extLst>
                </a:gridCol>
                <a:gridCol w="765142">
                  <a:extLst>
                    <a:ext uri="{9D8B030D-6E8A-4147-A177-3AD203B41FA5}">
                      <a16:colId xmlns:a16="http://schemas.microsoft.com/office/drawing/2014/main" val="20003"/>
                    </a:ext>
                  </a:extLst>
                </a:gridCol>
                <a:gridCol w="626025">
                  <a:extLst>
                    <a:ext uri="{9D8B030D-6E8A-4147-A177-3AD203B41FA5}">
                      <a16:colId xmlns:a16="http://schemas.microsoft.com/office/drawing/2014/main" val="20004"/>
                    </a:ext>
                  </a:extLst>
                </a:gridCol>
                <a:gridCol w="695583">
                  <a:extLst>
                    <a:ext uri="{9D8B030D-6E8A-4147-A177-3AD203B41FA5}">
                      <a16:colId xmlns:a16="http://schemas.microsoft.com/office/drawing/2014/main" val="20005"/>
                    </a:ext>
                  </a:extLst>
                </a:gridCol>
                <a:gridCol w="556467">
                  <a:extLst>
                    <a:ext uri="{9D8B030D-6E8A-4147-A177-3AD203B41FA5}">
                      <a16:colId xmlns:a16="http://schemas.microsoft.com/office/drawing/2014/main" val="20006"/>
                    </a:ext>
                  </a:extLst>
                </a:gridCol>
                <a:gridCol w="695583">
                  <a:extLst>
                    <a:ext uri="{9D8B030D-6E8A-4147-A177-3AD203B41FA5}">
                      <a16:colId xmlns:a16="http://schemas.microsoft.com/office/drawing/2014/main" val="20007"/>
                    </a:ext>
                  </a:extLst>
                </a:gridCol>
                <a:gridCol w="486908">
                  <a:extLst>
                    <a:ext uri="{9D8B030D-6E8A-4147-A177-3AD203B41FA5}">
                      <a16:colId xmlns:a16="http://schemas.microsoft.com/office/drawing/2014/main" val="20008"/>
                    </a:ext>
                  </a:extLst>
                </a:gridCol>
                <a:gridCol w="802476">
                  <a:extLst>
                    <a:ext uri="{9D8B030D-6E8A-4147-A177-3AD203B41FA5}">
                      <a16:colId xmlns:a16="http://schemas.microsoft.com/office/drawing/2014/main" val="20009"/>
                    </a:ext>
                  </a:extLst>
                </a:gridCol>
                <a:gridCol w="904259">
                  <a:extLst>
                    <a:ext uri="{9D8B030D-6E8A-4147-A177-3AD203B41FA5}">
                      <a16:colId xmlns:a16="http://schemas.microsoft.com/office/drawing/2014/main" val="20010"/>
                    </a:ext>
                  </a:extLst>
                </a:gridCol>
              </a:tblGrid>
              <a:tr h="590000">
                <a:tc rowSpan="3">
                  <a:txBody>
                    <a:bodyPr/>
                    <a:lstStyle/>
                    <a:p>
                      <a:pPr algn="ctr">
                        <a:lnSpc>
                          <a:spcPct val="130000"/>
                        </a:lnSpc>
                        <a:spcAft>
                          <a:spcPts val="0"/>
                        </a:spcAft>
                      </a:pPr>
                      <a:r>
                        <a:rPr lang="uk-UA" sz="1800" b="0" i="1" dirty="0">
                          <a:effectLst/>
                          <a:latin typeface="Times New Roman"/>
                        </a:rPr>
                        <a:t>Види пасивів</a:t>
                      </a:r>
                      <a:endParaRPr lang="uk-UA" sz="1800" b="1" i="1" dirty="0">
                        <a:effectLst/>
                        <a:latin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algn="ctr">
                        <a:spcAft>
                          <a:spcPts val="0"/>
                        </a:spcAft>
                      </a:pPr>
                      <a:r>
                        <a:rPr lang="uk-UA" sz="1800" i="1" dirty="0">
                          <a:effectLst/>
                          <a:latin typeface="Times New Roman"/>
                          <a:ea typeface="Times New Roman"/>
                        </a:rPr>
                        <a:t>Сума, тис. грн.</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Структура пасивів у підсумку, </a:t>
                      </a:r>
                      <a:r>
                        <a:rPr lang="en-US" sz="1800" i="1" dirty="0">
                          <a:effectLst/>
                          <a:latin typeface="Times New Roman"/>
                          <a:ea typeface="Times New Roman"/>
                        </a:rPr>
                        <a:t>%</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gridSpan="4">
                  <a:txBody>
                    <a:bodyPr/>
                    <a:lstStyle/>
                    <a:p>
                      <a:pPr algn="ctr">
                        <a:spcAft>
                          <a:spcPts val="0"/>
                        </a:spcAft>
                      </a:pPr>
                      <a:r>
                        <a:rPr lang="uk-UA" sz="1800" i="1" dirty="0">
                          <a:effectLst/>
                          <a:latin typeface="Times New Roman"/>
                          <a:ea typeface="Times New Roman"/>
                        </a:rPr>
                        <a:t>Відхилення</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0"/>
                  </a:ext>
                </a:extLst>
              </a:tr>
              <a:tr h="885001">
                <a:tc vMerge="1">
                  <a:txBody>
                    <a:bodyPr/>
                    <a:lstStyle/>
                    <a:p>
                      <a:endParaRPr lang="uk-UA"/>
                    </a:p>
                  </a:txBody>
                  <a:tcPr/>
                </a:tc>
                <a:tc gridSpan="2" vMerge="1">
                  <a:txBody>
                    <a:bodyPr/>
                    <a:lstStyle/>
                    <a:p>
                      <a:endParaRPr lang="uk-UA"/>
                    </a:p>
                  </a:txBody>
                  <a:tcPr/>
                </a:tc>
                <a:tc hMerge="1" vMerge="1">
                  <a:txBody>
                    <a:bodyPr/>
                    <a:lstStyle/>
                    <a:p>
                      <a:endParaRPr lang="uk-UA"/>
                    </a:p>
                  </a:txBody>
                  <a:tcPr/>
                </a:tc>
                <a:tc gridSpan="2">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spcAft>
                          <a:spcPts val="0"/>
                        </a:spcAft>
                      </a:pPr>
                      <a:r>
                        <a:rPr lang="uk-UA" sz="1800" i="1">
                          <a:effectLst/>
                          <a:latin typeface="Times New Roman"/>
                          <a:ea typeface="Times New Roman"/>
                        </a:rPr>
                        <a:t>окремих розділів балансу</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rowSpan="2">
                  <a:txBody>
                    <a:bodyPr/>
                    <a:lstStyle/>
                    <a:p>
                      <a:pPr algn="ctr">
                        <a:spcAft>
                          <a:spcPts val="0"/>
                        </a:spcAft>
                      </a:pPr>
                      <a:r>
                        <a:rPr lang="uk-UA" sz="1800" i="1" dirty="0">
                          <a:effectLst/>
                          <a:latin typeface="Times New Roman"/>
                          <a:ea typeface="Times New Roman"/>
                        </a:rPr>
                        <a:t>абсолютне, тис грн.</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69215" algn="ctr">
                        <a:spcAft>
                          <a:spcPts val="0"/>
                        </a:spcAft>
                      </a:pPr>
                      <a:r>
                        <a:rPr lang="uk-UA" sz="1800" i="1" dirty="0">
                          <a:effectLst/>
                          <a:latin typeface="Times New Roman"/>
                          <a:ea typeface="Times New Roman"/>
                        </a:rPr>
                        <a:t>відносне, %</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uk-UA" sz="1800" i="1">
                          <a:effectLst/>
                          <a:latin typeface="Times New Roman"/>
                          <a:ea typeface="Times New Roman"/>
                        </a:rPr>
                        <a:t>пунктів структури щодо</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0001"/>
                  </a:ext>
                </a:extLst>
              </a:tr>
              <a:tr h="1679703">
                <a:tc vMerge="1">
                  <a:txBody>
                    <a:bodyPr/>
                    <a:lstStyle/>
                    <a:p>
                      <a:endParaRPr lang="uk-UA"/>
                    </a:p>
                  </a:txBody>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на кінець періоду</a:t>
                      </a:r>
                      <a:endParaRPr lang="uk-UA" sz="180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8580" algn="ctr">
                        <a:spcAft>
                          <a:spcPts val="0"/>
                        </a:spcAft>
                      </a:pPr>
                      <a:r>
                        <a:rPr lang="uk-UA" sz="1800" i="1" dirty="0">
                          <a:effectLst/>
                          <a:latin typeface="Times New Roman"/>
                          <a:ea typeface="Times New Roman"/>
                        </a:rPr>
                        <a:t>на </a:t>
                      </a:r>
                      <a:endParaRPr lang="uk-UA" sz="1800" dirty="0">
                        <a:effectLst/>
                        <a:latin typeface="Times New Roman"/>
                        <a:ea typeface="Times New Roman"/>
                      </a:endParaRPr>
                    </a:p>
                    <a:p>
                      <a:pPr indent="-68580" algn="ctr">
                        <a:spcAft>
                          <a:spcPts val="0"/>
                        </a:spcAft>
                      </a:pPr>
                      <a:r>
                        <a:rPr lang="uk-UA" sz="1800" i="1" dirty="0">
                          <a:effectLst/>
                          <a:latin typeface="Times New Roman"/>
                          <a:ea typeface="Times New Roman"/>
                        </a:rPr>
                        <a:t>початок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на кінець періоду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tc vMerge="1">
                  <a:txBody>
                    <a:bodyPr/>
                    <a:lstStyle/>
                    <a:p>
                      <a:endParaRPr lang="uk-UA"/>
                    </a:p>
                  </a:txBody>
                  <a:tcPr/>
                </a:tc>
                <a:tc>
                  <a:txBody>
                    <a:bodyPr/>
                    <a:lstStyle/>
                    <a:p>
                      <a:pPr algn="ctr">
                        <a:spcAft>
                          <a:spcPts val="0"/>
                        </a:spcAft>
                      </a:pPr>
                      <a:r>
                        <a:rPr lang="uk-UA" sz="1800" i="1" dirty="0">
                          <a:effectLst/>
                          <a:latin typeface="Times New Roman"/>
                          <a:ea typeface="Times New Roman"/>
                        </a:rPr>
                        <a:t>балансу в цілому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dirty="0">
                          <a:effectLst/>
                          <a:latin typeface="Times New Roman"/>
                          <a:ea typeface="Times New Roman"/>
                        </a:rPr>
                        <a:t>окремих розділів балансу</a:t>
                      </a:r>
                      <a:endParaRPr lang="uk-UA" sz="1800" dirty="0">
                        <a:effectLst/>
                        <a:latin typeface="Times New Roman"/>
                        <a:ea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5000">
                <a:tc>
                  <a:txBody>
                    <a:bodyPr/>
                    <a:lstStyle/>
                    <a:p>
                      <a:pPr algn="ctr">
                        <a:spcAft>
                          <a:spcPts val="0"/>
                        </a:spcAft>
                      </a:pPr>
                      <a:r>
                        <a:rPr lang="uk-UA" sz="1800" i="1">
                          <a:effectLst/>
                          <a:latin typeface="Times New Roman"/>
                          <a:ea typeface="Times New Roman"/>
                        </a:rPr>
                        <a:t>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2</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3</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4</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5</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6</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7</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8</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9</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10</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i="1">
                          <a:effectLst/>
                          <a:latin typeface="Times New Roman"/>
                          <a:ea typeface="Times New Roman"/>
                        </a:rPr>
                        <a:t>11</a:t>
                      </a:r>
                      <a:endParaRPr lang="uk-UA" sz="18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5000">
                <a:tc>
                  <a:txBody>
                    <a:bodyPr/>
                    <a:lstStyle/>
                    <a:p>
                      <a:pPr>
                        <a:spcAft>
                          <a:spcPts val="0"/>
                        </a:spcAft>
                        <a:tabLst>
                          <a:tab pos="90170" algn="l"/>
                          <a:tab pos="180340" algn="l"/>
                        </a:tabLs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5000">
                <a:tc>
                  <a:txBody>
                    <a:bodyPr/>
                    <a:lstStyle/>
                    <a:p>
                      <a:pPr>
                        <a:spcAft>
                          <a:spcPts val="0"/>
                        </a:spcAft>
                      </a:pPr>
                      <a:endParaRPr lang="uk-UA"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uk-UA"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Rectangle 1"/>
          <p:cNvSpPr>
            <a:spLocks noChangeArrowheads="1"/>
          </p:cNvSpPr>
          <p:nvPr/>
        </p:nvSpPr>
        <p:spPr bwMode="auto">
          <a:xfrm>
            <a:off x="611560" y="1285860"/>
            <a:ext cx="7992888" cy="661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0488" algn="l"/>
                <a:tab pos="180975" algn="l"/>
              </a:tabLst>
            </a:pPr>
            <a:r>
              <a:rPr kumimoji="0" lang="uk-UA" sz="2000" b="1" i="1" u="none" strike="noStrike" cap="none" normalizeH="0" baseline="0" dirty="0">
                <a:ln>
                  <a:noFill/>
                </a:ln>
                <a:solidFill>
                  <a:schemeClr val="tx1"/>
                </a:solidFill>
                <a:effectLst/>
                <a:latin typeface="Arial" pitchFamily="34" charset="0"/>
                <a:cs typeface="Arial" pitchFamily="34" charset="0"/>
              </a:rPr>
              <a:t>Таблиця 3.</a:t>
            </a:r>
            <a:r>
              <a:rPr kumimoji="0" lang="uk-UA" sz="2000" b="0" i="1" u="none" strike="noStrike" cap="none" normalizeH="0" baseline="0" dirty="0">
                <a:ln>
                  <a:noFill/>
                </a:ln>
                <a:solidFill>
                  <a:schemeClr val="tx1"/>
                </a:solidFill>
                <a:effectLst/>
                <a:latin typeface="Arial" pitchFamily="34" charset="0"/>
                <a:cs typeface="Arial" pitchFamily="34" charset="0"/>
              </a:rPr>
              <a:t> Макет таблиці для аналізу структури пасивів підприємства</a:t>
            </a:r>
            <a:endParaRPr kumimoji="0" lang="uk-UA" sz="20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440573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531168" y="285728"/>
            <a:ext cx="7255542" cy="5878532"/>
          </a:xfrm>
          <a:prstGeom prst="rect">
            <a:avLst/>
          </a:prstGeom>
        </p:spPr>
        <p:txBody>
          <a:bodyPr wrap="square">
            <a:spAutoFit/>
          </a:bodyPr>
          <a:lstStyle/>
          <a:p>
            <a:pPr algn="just"/>
            <a:r>
              <a:rPr lang="uk-UA" sz="2400" b="1" dirty="0">
                <a:latin typeface="Times New Roman" pitchFamily="18" charset="0"/>
                <a:cs typeface="Times New Roman" pitchFamily="18" charset="0"/>
              </a:rPr>
              <a:t>У пасиві балансу можливі наступні зміни: </a:t>
            </a:r>
          </a:p>
          <a:p>
            <a:pPr algn="just"/>
            <a:endParaRPr lang="uk-UA" sz="8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1) </a:t>
            </a:r>
            <a:r>
              <a:rPr lang="uk-UA" sz="2400" b="1" dirty="0">
                <a:latin typeface="Times New Roman" pitchFamily="18" charset="0"/>
                <a:cs typeface="Times New Roman" pitchFamily="18" charset="0"/>
              </a:rPr>
              <a:t>зростання суми власного капіталу </a:t>
            </a:r>
            <a:r>
              <a:rPr lang="uk-UA" sz="2400" dirty="0">
                <a:latin typeface="Times New Roman" pitchFamily="18" charset="0"/>
                <a:cs typeface="Times New Roman" pitchFamily="18" charset="0"/>
              </a:rPr>
              <a:t>свідчить </a:t>
            </a:r>
          </a:p>
          <a:p>
            <a:pPr algn="just"/>
            <a:r>
              <a:rPr lang="uk-UA" sz="2400" dirty="0">
                <a:latin typeface="Times New Roman" pitchFamily="18" charset="0"/>
                <a:cs typeface="Times New Roman" pitchFamily="18" charset="0"/>
              </a:rPr>
              <a:t>про </a:t>
            </a:r>
            <a:r>
              <a:rPr lang="uk-UA" sz="2400" i="1" dirty="0">
                <a:latin typeface="Times New Roman" pitchFamily="18" charset="0"/>
                <a:cs typeface="Times New Roman" pitchFamily="18" charset="0"/>
              </a:rPr>
              <a:t>збільшення власних джерел фінансування </a:t>
            </a:r>
            <a:r>
              <a:rPr lang="uk-UA" sz="2400" dirty="0">
                <a:latin typeface="Times New Roman" pitchFamily="18" charset="0"/>
                <a:cs typeface="Times New Roman" pitchFamily="18" charset="0"/>
              </a:rPr>
              <a:t>активів і є позитивною тенденцією; </a:t>
            </a:r>
          </a:p>
          <a:p>
            <a:pPr algn="just"/>
            <a:r>
              <a:rPr lang="uk-UA" sz="2400" dirty="0">
                <a:latin typeface="Times New Roman" pitchFamily="18" charset="0"/>
                <a:cs typeface="Times New Roman" pitchFamily="18" charset="0"/>
              </a:rPr>
              <a:t>2) </a:t>
            </a:r>
            <a:r>
              <a:rPr lang="uk-UA" sz="2400" b="1" dirty="0">
                <a:latin typeface="Times New Roman" pitchFamily="18" charset="0"/>
                <a:cs typeface="Times New Roman" pitchFamily="18" charset="0"/>
              </a:rPr>
              <a:t>в</a:t>
            </a:r>
            <a:r>
              <a:rPr lang="ru-RU" sz="2400" b="1" dirty="0" err="1">
                <a:latin typeface="Times New Roman" pitchFamily="18" charset="0"/>
                <a:cs typeface="Times New Roman" pitchFamily="18" charset="0"/>
              </a:rPr>
              <a:t>ідсутність</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сум</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або</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їх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скорочення</a:t>
            </a:r>
            <a:r>
              <a:rPr lang="ru-RU" sz="2400" b="1" dirty="0">
                <a:latin typeface="Times New Roman" pitchFamily="18" charset="0"/>
                <a:cs typeface="Times New Roman" pitchFamily="18" charset="0"/>
              </a:rPr>
              <a:t> за так </a:t>
            </a:r>
            <a:r>
              <a:rPr lang="ru-RU" sz="2400" b="1" dirty="0" err="1">
                <a:latin typeface="Times New Roman" pitchFamily="18" charset="0"/>
                <a:cs typeface="Times New Roman" pitchFamily="18" charset="0"/>
              </a:rPr>
              <a:t>званими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негативними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статтями</a:t>
            </a:r>
            <a:r>
              <a:rPr lang="ru-RU" sz="2400" b="1"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розділу</a:t>
            </a:r>
            <a:r>
              <a:rPr lang="ru-RU" sz="2400" dirty="0">
                <a:latin typeface="Times New Roman" pitchFamily="18" charset="0"/>
                <a:cs typeface="Times New Roman" pitchFamily="18" charset="0"/>
              </a:rPr>
              <a:t> І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непокритий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збиток</a:t>
            </a:r>
            <a:r>
              <a:rPr lang="ru-RU" sz="2400" dirty="0">
                <a:latin typeface="Times New Roman" pitchFamily="18" charset="0"/>
                <a:cs typeface="Times New Roman" pitchFamily="18" charset="0"/>
              </a:rPr>
              <a:t> (рядок 1420), </a:t>
            </a:r>
            <a:r>
              <a:rPr lang="ru-RU" sz="2400" dirty="0" err="1">
                <a:latin typeface="Times New Roman" pitchFamily="18" charset="0"/>
                <a:cs typeface="Times New Roman" pitchFamily="18" charset="0"/>
              </a:rPr>
              <a:t>неоплачений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(рядок 1425), </a:t>
            </a:r>
            <a:r>
              <a:rPr lang="ru-RU" sz="2400" dirty="0" err="1">
                <a:latin typeface="Times New Roman" pitchFamily="18" charset="0"/>
                <a:cs typeface="Times New Roman" pitchFamily="18" charset="0"/>
              </a:rPr>
              <a:t>вилучений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a:t>
            </a:r>
            <a:r>
              <a:rPr lang="ru-RU" sz="2400" dirty="0">
                <a:latin typeface="Times New Roman" pitchFamily="18" charset="0"/>
                <a:cs typeface="Times New Roman" pitchFamily="18" charset="0"/>
              </a:rPr>
              <a:t> (рядок 1430), </a:t>
            </a:r>
            <a:r>
              <a:rPr lang="ru-RU" sz="2400" dirty="0" err="1">
                <a:latin typeface="Times New Roman" pitchFamily="18" charset="0"/>
                <a:cs typeface="Times New Roman" pitchFamily="18" charset="0"/>
              </a:rPr>
              <a:t>наявність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впливає</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зменшення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величини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3) </a:t>
            </a:r>
            <a:r>
              <a:rPr lang="uk-UA" sz="2400" b="1" dirty="0">
                <a:latin typeface="Times New Roman" pitchFamily="18" charset="0"/>
                <a:cs typeface="Times New Roman" pitchFamily="18" charset="0"/>
              </a:rPr>
              <a:t>відсутність</a:t>
            </a:r>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довгострокових зобов’язань </a:t>
            </a:r>
            <a:r>
              <a:rPr lang="uk-UA" sz="2400" dirty="0">
                <a:latin typeface="Times New Roman" pitchFamily="18" charset="0"/>
                <a:cs typeface="Times New Roman" pitchFamily="18" charset="0"/>
              </a:rPr>
              <a:t>може бути як позитивною, так і негативною тенденцією залежно від характеру обраної підприємством стратегії розвитку; </a:t>
            </a:r>
          </a:p>
          <a:p>
            <a:pPr algn="just"/>
            <a:endParaRPr lang="uk-UA" sz="8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1781693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Прямоугольник 1"/>
          <p:cNvSpPr/>
          <p:nvPr/>
        </p:nvSpPr>
        <p:spPr>
          <a:xfrm>
            <a:off x="857224" y="857233"/>
            <a:ext cx="6643734" cy="4401205"/>
          </a:xfrm>
          <a:prstGeom prst="rect">
            <a:avLst/>
          </a:prstGeom>
        </p:spPr>
        <p:txBody>
          <a:bodyPr wrap="square">
            <a:spAutoFit/>
          </a:bodyPr>
          <a:lstStyle/>
          <a:p>
            <a:pPr algn="just"/>
            <a:r>
              <a:rPr lang="uk-UA" sz="2800" dirty="0">
                <a:latin typeface="Times New Roman" pitchFamily="18" charset="0"/>
                <a:cs typeface="Times New Roman" pitchFamily="18" charset="0"/>
              </a:rPr>
              <a:t>4) </a:t>
            </a:r>
            <a:r>
              <a:rPr lang="uk-UA" sz="2800" b="1" dirty="0">
                <a:latin typeface="Times New Roman" pitchFamily="18" charset="0"/>
                <a:cs typeface="Times New Roman" pitchFamily="18" charset="0"/>
              </a:rPr>
              <a:t>зростання поточних зобов’язань </a:t>
            </a:r>
            <a:r>
              <a:rPr lang="uk-UA" sz="2800" dirty="0">
                <a:latin typeface="Times New Roman" pitchFamily="18" charset="0"/>
                <a:cs typeface="Times New Roman" pitchFamily="18" charset="0"/>
              </a:rPr>
              <a:t>може оцінюватися як позитивна або як негативна тенденція. </a:t>
            </a:r>
          </a:p>
          <a:p>
            <a:pPr algn="just"/>
            <a:r>
              <a:rPr lang="uk-UA" sz="2800" dirty="0">
                <a:latin typeface="Times New Roman" pitchFamily="18" charset="0"/>
                <a:cs typeface="Times New Roman" pitchFamily="18" charset="0"/>
              </a:rPr>
              <a:t>	Таке зростання можна вважати позитивними за умови якщо відсоткові ставки за кредити нижчі за відсоткові ставки за дивідендами. Також зазначене зростання свідчить про довіру кредиторів підприємству, про його позитивний діловий імідж.</a:t>
            </a:r>
            <a:endParaRPr lang="ru-RU"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57224" y="857232"/>
            <a:ext cx="6429420" cy="2677656"/>
          </a:xfrm>
          <a:prstGeom prst="rect">
            <a:avLst/>
          </a:prstGeom>
        </p:spPr>
        <p:txBody>
          <a:bodyPr wrap="square">
            <a:spAutoFit/>
          </a:bodyPr>
          <a:lstStyle/>
          <a:p>
            <a:pPr algn="just"/>
            <a:r>
              <a:rPr lang="ru-RU" sz="2800" dirty="0">
                <a:latin typeface="Times New Roman" pitchFamily="18" charset="0"/>
                <a:cs typeface="Times New Roman" pitchFamily="18" charset="0"/>
              </a:rPr>
              <a:t>5) </a:t>
            </a:r>
            <a:r>
              <a:rPr lang="ru-RU" sz="2800" dirty="0" err="1">
                <a:latin typeface="Times New Roman" pitchFamily="18" charset="0"/>
                <a:cs typeface="Times New Roman" pitchFamily="18" charset="0"/>
              </a:rPr>
              <a:t>Приблизна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рівновага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між</a:t>
            </a:r>
            <a:r>
              <a:rPr lang="ru-RU" sz="2800" dirty="0">
                <a:latin typeface="Times New Roman" pitchFamily="18" charset="0"/>
                <a:cs typeface="Times New Roman" pitchFamily="18" charset="0"/>
              </a:rPr>
              <a:t> сумами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динамікою</a:t>
            </a:r>
            <a:r>
              <a:rPr lang="ru-RU" sz="2800" dirty="0">
                <a:latin typeface="Times New Roman" pitchFamily="18" charset="0"/>
                <a:cs typeface="Times New Roman" pitchFamily="18" charset="0"/>
              </a:rPr>
              <a:t> (темпами приросту) </a:t>
            </a:r>
            <a:r>
              <a:rPr lang="ru-RU" sz="2800" dirty="0" err="1">
                <a:latin typeface="Times New Roman" pitchFamily="18" charset="0"/>
                <a:cs typeface="Times New Roman" pitchFamily="18" charset="0"/>
              </a:rPr>
              <a:t>поточної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кредиторської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поточної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дебіторської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заборгованості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ознакою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ефективних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платіжно-розрахункових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відносин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67545" y="404664"/>
            <a:ext cx="7992888" cy="5562870"/>
          </a:xfrm>
          <a:prstGeom prst="rect">
            <a:avLst/>
          </a:prstGeom>
        </p:spPr>
        <p:txBody>
          <a:bodyPr wrap="square">
            <a:spAutoFit/>
          </a:bodyPr>
          <a:lstStyle/>
          <a:p>
            <a:pPr algn="ctr"/>
            <a:r>
              <a:rPr lang="uk-UA" sz="2800" b="1" i="1" dirty="0">
                <a:latin typeface="Times New Roman" pitchFamily="18" charset="0"/>
                <a:cs typeface="Times New Roman" pitchFamily="18" charset="0"/>
              </a:rPr>
              <a:t>IV. Розрахунок основних показників, що характеризують</a:t>
            </a:r>
            <a:r>
              <a:rPr lang="uk-UA" sz="2800" dirty="0">
                <a:latin typeface="Times New Roman" pitchFamily="18" charset="0"/>
                <a:cs typeface="Times New Roman" pitchFamily="18" charset="0"/>
              </a:rPr>
              <a:t> </a:t>
            </a:r>
            <a:r>
              <a:rPr lang="uk-UA" sz="2800" b="1" i="1" dirty="0">
                <a:latin typeface="Times New Roman" pitchFamily="18" charset="0"/>
                <a:cs typeface="Times New Roman" pitchFamily="18" charset="0"/>
              </a:rPr>
              <a:t>майновий стан підприємства:</a:t>
            </a:r>
            <a:r>
              <a:rPr lang="uk-UA" sz="2800" dirty="0">
                <a:latin typeface="Times New Roman" pitchFamily="18" charset="0"/>
                <a:cs typeface="Times New Roman" pitchFamily="18" charset="0"/>
              </a:rPr>
              <a:t> </a:t>
            </a:r>
          </a:p>
          <a:p>
            <a:pPr algn="ctr"/>
            <a:endParaRPr lang="uk-UA" sz="1600" dirty="0">
              <a:latin typeface="Times New Roman" pitchFamily="18" charset="0"/>
              <a:cs typeface="Times New Roman" pitchFamily="18" charset="0"/>
            </a:endParaRPr>
          </a:p>
          <a:p>
            <a:endParaRPr lang="uk-UA" sz="800" dirty="0">
              <a:latin typeface="Times New Roman" pitchFamily="18" charset="0"/>
              <a:cs typeface="Times New Roman" pitchFamily="18" charset="0"/>
            </a:endParaRPr>
          </a:p>
          <a:p>
            <a:pPr marL="266700" indent="-266700" algn="just">
              <a:lnSpc>
                <a:spcPct val="97000"/>
              </a:lnSpc>
              <a:buFontTx/>
              <a:buChar char="-"/>
            </a:pPr>
            <a:r>
              <a:rPr lang="uk-UA" sz="2600" dirty="0">
                <a:latin typeface="Times New Roman" pitchFamily="18" charset="0"/>
                <a:cs typeface="Times New Roman" pitchFamily="18" charset="0"/>
              </a:rPr>
              <a:t>сума господарських засобів, що знаходяться на балансі підприємства </a:t>
            </a:r>
          </a:p>
          <a:p>
            <a:pPr algn="ctr">
              <a:lnSpc>
                <a:spcPct val="97000"/>
              </a:lnSpc>
            </a:pPr>
            <a:r>
              <a:rPr lang="uk-UA" sz="2600" dirty="0" err="1">
                <a:latin typeface="Times New Roman" pitchFamily="18" charset="0"/>
                <a:cs typeface="Times New Roman" pitchFamily="18" charset="0"/>
              </a:rPr>
              <a:t>ВБ</a:t>
            </a:r>
            <a:r>
              <a:rPr lang="uk-UA" sz="2600" dirty="0">
                <a:latin typeface="Times New Roman" pitchFamily="18" charset="0"/>
                <a:cs typeface="Times New Roman" pitchFamily="18" charset="0"/>
              </a:rPr>
              <a:t>↑</a:t>
            </a:r>
          </a:p>
          <a:p>
            <a:pPr algn="ctr">
              <a:lnSpc>
                <a:spcPct val="97000"/>
              </a:lnSpc>
            </a:pPr>
            <a:endParaRPr lang="uk-UA" sz="2600" dirty="0">
              <a:latin typeface="Times New Roman" pitchFamily="18" charset="0"/>
              <a:cs typeface="Times New Roman" pitchFamily="18" charset="0"/>
            </a:endParaRPr>
          </a:p>
          <a:p>
            <a:pPr marL="266700" indent="-266700" algn="just">
              <a:lnSpc>
                <a:spcPct val="97000"/>
              </a:lnSpc>
              <a:buFontTx/>
              <a:buChar char="-"/>
            </a:pPr>
            <a:r>
              <a:rPr lang="uk-UA" sz="2600" dirty="0">
                <a:latin typeface="Times New Roman" pitchFamily="18" charset="0"/>
                <a:cs typeface="Times New Roman" pitchFamily="18" charset="0"/>
              </a:rPr>
              <a:t>вартість чистих активів підприємства (робочий капітал) </a:t>
            </a:r>
          </a:p>
          <a:p>
            <a:pPr algn="ctr">
              <a:lnSpc>
                <a:spcPct val="97000"/>
              </a:lnSpc>
            </a:pPr>
            <a:r>
              <a:rPr lang="uk-UA" sz="2600" dirty="0">
                <a:latin typeface="Times New Roman" pitchFamily="18" charset="0"/>
                <a:cs typeface="Times New Roman" pitchFamily="18" charset="0"/>
              </a:rPr>
              <a:t>РК = </a:t>
            </a:r>
            <a:r>
              <a:rPr lang="uk-UA" sz="2600" dirty="0" err="1">
                <a:latin typeface="Times New Roman" pitchFamily="18" charset="0"/>
                <a:cs typeface="Times New Roman" pitchFamily="18" charset="0"/>
              </a:rPr>
              <a:t>ОбА</a:t>
            </a:r>
            <a:r>
              <a:rPr lang="uk-UA" sz="2600" dirty="0">
                <a:latin typeface="Times New Roman" pitchFamily="18" charset="0"/>
                <a:cs typeface="Times New Roman" pitchFamily="18" charset="0"/>
              </a:rPr>
              <a:t> – ПЗ</a:t>
            </a:r>
          </a:p>
          <a:p>
            <a:pPr algn="just">
              <a:lnSpc>
                <a:spcPct val="97000"/>
              </a:lnSpc>
            </a:pPr>
            <a:r>
              <a:rPr lang="uk-UA" sz="2400" i="1" dirty="0">
                <a:latin typeface="Times New Roman" pitchFamily="18" charset="0"/>
                <a:cs typeface="Times New Roman" pitchFamily="18" charset="0"/>
              </a:rPr>
              <a:t>Нормативне значення: &gt;0</a:t>
            </a:r>
          </a:p>
          <a:p>
            <a:pPr algn="just">
              <a:lnSpc>
                <a:spcPct val="97000"/>
              </a:lnSpc>
            </a:pPr>
            <a:endParaRPr lang="uk-UA" sz="2600" dirty="0">
              <a:latin typeface="Times New Roman" pitchFamily="18" charset="0"/>
              <a:cs typeface="Times New Roman" pitchFamily="18" charset="0"/>
            </a:endParaRPr>
          </a:p>
          <a:p>
            <a:pPr marL="266700" indent="-266700" algn="just">
              <a:lnSpc>
                <a:spcPct val="97000"/>
              </a:lnSpc>
              <a:buFontTx/>
              <a:buChar char="-"/>
            </a:pPr>
            <a:r>
              <a:rPr lang="uk-UA" sz="2600" spc="-30" dirty="0">
                <a:latin typeface="Times New Roman" pitchFamily="18" charset="0"/>
                <a:cs typeface="Times New Roman" pitchFamily="18" charset="0"/>
              </a:rPr>
              <a:t>частка основних засобів у валюті балансу </a:t>
            </a:r>
          </a:p>
          <a:p>
            <a:pPr algn="ctr">
              <a:lnSpc>
                <a:spcPct val="97000"/>
              </a:lnSpc>
            </a:pPr>
            <a:r>
              <a:rPr lang="uk-UA" sz="2600" spc="-30" dirty="0" err="1">
                <a:latin typeface="Times New Roman" pitchFamily="18" charset="0"/>
                <a:cs typeface="Times New Roman" pitchFamily="18" charset="0"/>
              </a:rPr>
              <a:t>ПВоз</a:t>
            </a:r>
            <a:r>
              <a:rPr lang="uk-UA" sz="2600" spc="-30" dirty="0">
                <a:latin typeface="Times New Roman" pitchFamily="18" charset="0"/>
                <a:cs typeface="Times New Roman" pitchFamily="18" charset="0"/>
              </a:rPr>
              <a:t> = ОЗ / ВБ</a:t>
            </a:r>
          </a:p>
        </p:txBody>
      </p:sp>
    </p:spTree>
    <p:extLst>
      <p:ext uri="{BB962C8B-B14F-4D97-AF65-F5344CB8AC3E}">
        <p14:creationId xmlns:p14="http://schemas.microsoft.com/office/powerpoint/2010/main" val="33287533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357158" y="571480"/>
            <a:ext cx="8136904" cy="5794150"/>
          </a:xfrm>
          <a:prstGeom prst="rect">
            <a:avLst/>
          </a:prstGeom>
        </p:spPr>
        <p:txBody>
          <a:bodyPr wrap="square">
            <a:spAutoFit/>
          </a:bodyPr>
          <a:lstStyle/>
          <a:p>
            <a:pPr marL="266700" indent="-266700" algn="just">
              <a:lnSpc>
                <a:spcPct val="97000"/>
              </a:lnSpc>
              <a:buFontTx/>
              <a:buChar char="-"/>
            </a:pPr>
            <a:r>
              <a:rPr lang="uk-UA" sz="2800" dirty="0">
                <a:latin typeface="Times New Roman" pitchFamily="18" charset="0"/>
                <a:cs typeface="Times New Roman" pitchFamily="18" charset="0"/>
              </a:rPr>
              <a:t>співвідношення необоротних і оборотних активів </a:t>
            </a:r>
          </a:p>
          <a:p>
            <a:pPr marL="266700" indent="-266700" algn="just">
              <a:lnSpc>
                <a:spcPct val="97000"/>
              </a:lnSpc>
            </a:pPr>
            <a:r>
              <a:rPr lang="uk-UA" dirty="0">
                <a:latin typeface="Times New Roman" pitchFamily="18" charset="0"/>
                <a:cs typeface="Times New Roman" pitchFamily="18" charset="0"/>
              </a:rPr>
              <a:t>    </a:t>
            </a:r>
          </a:p>
          <a:p>
            <a:pPr marL="266700" indent="-266700" algn="ctr">
              <a:lnSpc>
                <a:spcPct val="97000"/>
              </a:lnSpc>
            </a:pPr>
            <a:r>
              <a:rPr lang="uk-UA" sz="2800" dirty="0" err="1">
                <a:latin typeface="Times New Roman" pitchFamily="18" charset="0"/>
                <a:cs typeface="Times New Roman" pitchFamily="18" charset="0"/>
              </a:rPr>
              <a:t>Кс</a:t>
            </a:r>
            <a:r>
              <a:rPr lang="uk-UA" sz="2800" dirty="0">
                <a:latin typeface="Times New Roman" pitchFamily="18" charset="0"/>
                <a:cs typeface="Times New Roman" pitchFamily="18" charset="0"/>
              </a:rPr>
              <a:t> = НА / </a:t>
            </a:r>
            <a:r>
              <a:rPr lang="uk-UA" sz="2800" dirty="0" err="1">
                <a:latin typeface="Times New Roman" pitchFamily="18" charset="0"/>
                <a:cs typeface="Times New Roman" pitchFamily="18" charset="0"/>
              </a:rPr>
              <a:t>ОбА</a:t>
            </a:r>
            <a:endParaRPr lang="uk-UA" sz="2800" dirty="0">
              <a:latin typeface="Times New Roman" pitchFamily="18" charset="0"/>
              <a:cs typeface="Times New Roman" pitchFamily="18" charset="0"/>
            </a:endParaRPr>
          </a:p>
          <a:p>
            <a:pPr marL="266700" indent="-266700" algn="ctr">
              <a:lnSpc>
                <a:spcPct val="97000"/>
              </a:lnSpc>
            </a:pPr>
            <a:endParaRPr lang="uk-UA" dirty="0">
              <a:latin typeface="Times New Roman" pitchFamily="18" charset="0"/>
              <a:cs typeface="Times New Roman" pitchFamily="18" charset="0"/>
            </a:endParaRPr>
          </a:p>
          <a:p>
            <a:pPr marL="266700" indent="-266700" algn="just">
              <a:lnSpc>
                <a:spcPct val="97000"/>
              </a:lnSpc>
              <a:buFontTx/>
              <a:buChar char="-"/>
            </a:pPr>
            <a:r>
              <a:rPr lang="uk-UA" sz="2800" spc="-30" dirty="0">
                <a:latin typeface="Times New Roman" pitchFamily="18" charset="0"/>
                <a:cs typeface="Times New Roman" pitchFamily="18" charset="0"/>
              </a:rPr>
              <a:t>частка активної частини основних засобів </a:t>
            </a:r>
          </a:p>
          <a:p>
            <a:pPr algn="ctr">
              <a:lnSpc>
                <a:spcPct val="97000"/>
              </a:lnSpc>
            </a:pPr>
            <a:r>
              <a:rPr lang="uk-UA" sz="2800" spc="-30" dirty="0" err="1">
                <a:latin typeface="Times New Roman" pitchFamily="18" charset="0"/>
                <a:cs typeface="Times New Roman" pitchFamily="18" charset="0"/>
              </a:rPr>
              <a:t>ПВ</a:t>
            </a:r>
            <a:r>
              <a:rPr lang="uk-UA" sz="2000" spc="-30" dirty="0" err="1">
                <a:latin typeface="Times New Roman" pitchFamily="18" charset="0"/>
                <a:cs typeface="Times New Roman" pitchFamily="18" charset="0"/>
              </a:rPr>
              <a:t>ОЗа</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ОЗа</a:t>
            </a:r>
            <a:r>
              <a:rPr lang="uk-UA" sz="2800" spc="-30" dirty="0">
                <a:latin typeface="Times New Roman" pitchFamily="18" charset="0"/>
                <a:cs typeface="Times New Roman" pitchFamily="18" charset="0"/>
              </a:rPr>
              <a:t> / ОЗ</a:t>
            </a:r>
          </a:p>
          <a:p>
            <a:pPr algn="ctr">
              <a:lnSpc>
                <a:spcPct val="97000"/>
              </a:lnSpc>
            </a:pPr>
            <a:endParaRPr lang="uk-UA" spc="-30" dirty="0">
              <a:latin typeface="Times New Roman" pitchFamily="18" charset="0"/>
              <a:cs typeface="Times New Roman" pitchFamily="18" charset="0"/>
            </a:endParaRPr>
          </a:p>
          <a:p>
            <a:pPr marL="266700" indent="-266700" algn="just">
              <a:lnSpc>
                <a:spcPct val="97000"/>
              </a:lnSpc>
              <a:buFontTx/>
              <a:buChar char="-"/>
            </a:pPr>
            <a:r>
              <a:rPr lang="uk-UA" sz="2800" dirty="0">
                <a:latin typeface="Times New Roman" pitchFamily="18" charset="0"/>
                <a:cs typeface="Times New Roman" pitchFamily="18" charset="0"/>
              </a:rPr>
              <a:t>коефіцієнт зносу (</a:t>
            </a:r>
            <a:r>
              <a:rPr lang="uk-UA" sz="2800" dirty="0" err="1">
                <a:latin typeface="Times New Roman" pitchFamily="18" charset="0"/>
                <a:cs typeface="Times New Roman" pitchFamily="18" charset="0"/>
              </a:rPr>
              <a:t>Кз</a:t>
            </a:r>
            <a:r>
              <a:rPr lang="uk-UA" sz="2800" dirty="0">
                <a:latin typeface="Times New Roman" pitchFamily="18" charset="0"/>
                <a:cs typeface="Times New Roman" pitchFamily="18" charset="0"/>
              </a:rPr>
              <a:t>) та коефіцієнт придатності (</a:t>
            </a:r>
            <a:r>
              <a:rPr lang="uk-UA" sz="2800" dirty="0" err="1">
                <a:latin typeface="Times New Roman" pitchFamily="18" charset="0"/>
                <a:cs typeface="Times New Roman" pitchFamily="18" charset="0"/>
              </a:rPr>
              <a:t>Кп</a:t>
            </a:r>
            <a:r>
              <a:rPr lang="uk-UA" sz="2800" dirty="0">
                <a:latin typeface="Times New Roman" pitchFamily="18" charset="0"/>
                <a:cs typeface="Times New Roman" pitchFamily="18" charset="0"/>
              </a:rPr>
              <a:t>) основних засобів </a:t>
            </a:r>
          </a:p>
          <a:p>
            <a:pPr algn="ctr">
              <a:lnSpc>
                <a:spcPct val="97000"/>
              </a:lnSpc>
            </a:pPr>
            <a:r>
              <a:rPr lang="uk-UA" sz="2800" dirty="0" err="1">
                <a:latin typeface="Times New Roman" pitchFamily="18" charset="0"/>
                <a:cs typeface="Times New Roman" pitchFamily="18" charset="0"/>
              </a:rPr>
              <a:t>Кз</a:t>
            </a:r>
            <a:r>
              <a:rPr lang="uk-UA" sz="2800" dirty="0">
                <a:latin typeface="Times New Roman" pitchFamily="18" charset="0"/>
                <a:cs typeface="Times New Roman" pitchFamily="18" charset="0"/>
              </a:rPr>
              <a:t> = З / ОЗ </a:t>
            </a:r>
          </a:p>
          <a:p>
            <a:pPr algn="just">
              <a:lnSpc>
                <a:spcPct val="97000"/>
              </a:lnSpc>
            </a:pPr>
            <a:r>
              <a:rPr lang="uk-UA" sz="2400" i="1" dirty="0">
                <a:latin typeface="Times New Roman" pitchFamily="18" charset="0"/>
                <a:cs typeface="Times New Roman" pitchFamily="18" charset="0"/>
              </a:rPr>
              <a:t>Нормативне значення: </a:t>
            </a:r>
            <a:r>
              <a:rPr lang="en-US" sz="2400" i="1" dirty="0">
                <a:latin typeface="Times New Roman" pitchFamily="18" charset="0"/>
                <a:cs typeface="Times New Roman" pitchFamily="18" charset="0"/>
              </a:rPr>
              <a:t>&lt;50%</a:t>
            </a:r>
            <a:endParaRPr lang="uk-UA" sz="2400" i="1" dirty="0">
              <a:latin typeface="Times New Roman" pitchFamily="18" charset="0"/>
              <a:cs typeface="Times New Roman" pitchFamily="18" charset="0"/>
            </a:endParaRPr>
          </a:p>
          <a:p>
            <a:pPr algn="ctr">
              <a:lnSpc>
                <a:spcPct val="97000"/>
              </a:lnSpc>
            </a:pPr>
            <a:endParaRPr lang="uk-UA" sz="2800" dirty="0">
              <a:latin typeface="Times New Roman" pitchFamily="18" charset="0"/>
              <a:cs typeface="Times New Roman" pitchFamily="18" charset="0"/>
            </a:endParaRPr>
          </a:p>
          <a:p>
            <a:pPr algn="ctr">
              <a:lnSpc>
                <a:spcPct val="97000"/>
              </a:lnSpc>
            </a:pPr>
            <a:r>
              <a:rPr lang="uk-UA" sz="2800" dirty="0" err="1">
                <a:latin typeface="Times New Roman" pitchFamily="18" charset="0"/>
                <a:cs typeface="Times New Roman" pitchFamily="18" charset="0"/>
              </a:rPr>
              <a:t>Кп</a:t>
            </a:r>
            <a:r>
              <a:rPr lang="uk-UA" sz="2800" dirty="0">
                <a:latin typeface="Times New Roman" pitchFamily="18" charset="0"/>
                <a:cs typeface="Times New Roman" pitchFamily="18" charset="0"/>
              </a:rPr>
              <a:t> = 1 – </a:t>
            </a:r>
            <a:r>
              <a:rPr lang="uk-UA" sz="2800" dirty="0" err="1">
                <a:latin typeface="Times New Roman" pitchFamily="18" charset="0"/>
                <a:cs typeface="Times New Roman" pitchFamily="18" charset="0"/>
              </a:rPr>
              <a:t>Кз</a:t>
            </a:r>
            <a:endParaRPr lang="uk-UA" sz="2800" dirty="0">
              <a:latin typeface="Times New Roman" pitchFamily="18" charset="0"/>
              <a:cs typeface="Times New Roman" pitchFamily="18" charset="0"/>
            </a:endParaRPr>
          </a:p>
          <a:p>
            <a:pPr algn="just">
              <a:lnSpc>
                <a:spcPct val="97000"/>
              </a:lnSpc>
            </a:pPr>
            <a:r>
              <a:rPr lang="uk-UA" sz="2400" i="1" dirty="0">
                <a:latin typeface="Times New Roman" pitchFamily="18" charset="0"/>
                <a:cs typeface="Times New Roman" pitchFamily="18" charset="0"/>
              </a:rPr>
              <a:t>Нормативне значення: </a:t>
            </a:r>
            <a:r>
              <a:rPr lang="en-US" sz="2400" i="1" dirty="0">
                <a:latin typeface="Times New Roman" pitchFamily="18" charset="0"/>
                <a:cs typeface="Times New Roman" pitchFamily="18" charset="0"/>
              </a:rPr>
              <a:t>&gt;50%</a:t>
            </a:r>
            <a:endParaRPr lang="uk-UA" sz="2400" i="1" dirty="0">
              <a:latin typeface="Times New Roman" pitchFamily="18" charset="0"/>
              <a:cs typeface="Times New Roman" pitchFamily="18" charset="0"/>
            </a:endParaRPr>
          </a:p>
          <a:p>
            <a:pPr algn="ctr">
              <a:lnSpc>
                <a:spcPct val="97000"/>
              </a:lnSpc>
            </a:pPr>
            <a:endParaRPr lang="uk-UA" sz="2800" dirty="0">
              <a:latin typeface="Times New Roman" pitchFamily="18" charset="0"/>
              <a:cs typeface="Times New Roman" pitchFamily="18" charset="0"/>
            </a:endParaRPr>
          </a:p>
        </p:txBody>
      </p:sp>
    </p:spTree>
    <p:extLst>
      <p:ext uri="{BB962C8B-B14F-4D97-AF65-F5344CB8AC3E}">
        <p14:creationId xmlns:p14="http://schemas.microsoft.com/office/powerpoint/2010/main" val="17482001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683568" y="1000108"/>
            <a:ext cx="7246018" cy="3435812"/>
          </a:xfrm>
          <a:prstGeom prst="rect">
            <a:avLst/>
          </a:prstGeom>
        </p:spPr>
        <p:txBody>
          <a:bodyPr wrap="square">
            <a:spAutoFit/>
          </a:bodyPr>
          <a:lstStyle/>
          <a:p>
            <a:pPr marL="266700" indent="-266700" algn="just">
              <a:lnSpc>
                <a:spcPct val="97000"/>
              </a:lnSpc>
              <a:buFontTx/>
              <a:buChar char="-"/>
            </a:pPr>
            <a:r>
              <a:rPr lang="uk-UA" sz="2800" spc="-30" dirty="0">
                <a:latin typeface="Times New Roman" pitchFamily="18" charset="0"/>
                <a:cs typeface="Times New Roman" pitchFamily="18" charset="0"/>
              </a:rPr>
              <a:t>коефіцієнт оновлення (</a:t>
            </a:r>
            <a:r>
              <a:rPr lang="uk-UA" sz="2800" spc="-30" dirty="0" err="1">
                <a:latin typeface="Times New Roman" pitchFamily="18" charset="0"/>
                <a:cs typeface="Times New Roman" pitchFamily="18" charset="0"/>
              </a:rPr>
              <a:t>Кон</a:t>
            </a:r>
            <a:r>
              <a:rPr lang="uk-UA" sz="2800" spc="-30" dirty="0">
                <a:latin typeface="Times New Roman" pitchFamily="18" charset="0"/>
                <a:cs typeface="Times New Roman" pitchFamily="18" charset="0"/>
              </a:rPr>
              <a:t>.), вибуття (</a:t>
            </a:r>
            <a:r>
              <a:rPr lang="uk-UA" sz="2800" spc="-30" dirty="0" err="1">
                <a:latin typeface="Times New Roman" pitchFamily="18" charset="0"/>
                <a:cs typeface="Times New Roman" pitchFamily="18" charset="0"/>
              </a:rPr>
              <a:t>Квиб</a:t>
            </a:r>
            <a:r>
              <a:rPr lang="uk-UA" sz="2800" spc="-30" dirty="0">
                <a:latin typeface="Times New Roman" pitchFamily="18" charset="0"/>
                <a:cs typeface="Times New Roman" pitchFamily="18" charset="0"/>
              </a:rPr>
              <a:t>.) і приросту (К </a:t>
            </a:r>
            <a:r>
              <a:rPr lang="uk-UA" sz="2800" spc="-30" dirty="0" err="1">
                <a:latin typeface="Times New Roman" pitchFamily="18" charset="0"/>
                <a:cs typeface="Times New Roman" pitchFamily="18" charset="0"/>
              </a:rPr>
              <a:t>прир</a:t>
            </a:r>
            <a:r>
              <a:rPr lang="uk-UA" sz="2800" spc="-30" dirty="0">
                <a:latin typeface="Times New Roman" pitchFamily="18" charset="0"/>
                <a:cs typeface="Times New Roman" pitchFamily="18" charset="0"/>
              </a:rPr>
              <a:t>.) основних засобів </a:t>
            </a:r>
          </a:p>
          <a:p>
            <a:pPr marL="266700" indent="-266700" algn="just">
              <a:lnSpc>
                <a:spcPct val="97000"/>
              </a:lnSpc>
              <a:buFontTx/>
              <a:buChar char="-"/>
            </a:pPr>
            <a:endParaRPr lang="uk-UA" sz="2800" spc="-30" dirty="0">
              <a:latin typeface="Times New Roman" pitchFamily="18" charset="0"/>
              <a:cs typeface="Times New Roman" pitchFamily="18" charset="0"/>
            </a:endParaRPr>
          </a:p>
          <a:p>
            <a:pPr algn="ctr">
              <a:lnSpc>
                <a:spcPct val="97000"/>
              </a:lnSpc>
            </a:pPr>
            <a:r>
              <a:rPr lang="uk-UA" sz="2800" spc="-30" dirty="0">
                <a:latin typeface="Times New Roman" pitchFamily="18" charset="0"/>
                <a:cs typeface="Times New Roman" pitchFamily="18" charset="0"/>
              </a:rPr>
              <a:t>К он.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надх</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к.п</a:t>
            </a:r>
            <a:endParaRPr lang="uk-UA" sz="2800" spc="-30" dirty="0">
              <a:latin typeface="Times New Roman" pitchFamily="18" charset="0"/>
              <a:cs typeface="Times New Roman" pitchFamily="18" charset="0"/>
            </a:endParaRPr>
          </a:p>
          <a:p>
            <a:pPr algn="ctr">
              <a:lnSpc>
                <a:spcPct val="97000"/>
              </a:lnSpc>
            </a:pPr>
            <a:endParaRPr lang="uk-UA" sz="2800" spc="-30" dirty="0">
              <a:latin typeface="Times New Roman" pitchFamily="18" charset="0"/>
              <a:cs typeface="Times New Roman" pitchFamily="18" charset="0"/>
            </a:endParaRPr>
          </a:p>
          <a:p>
            <a:pPr algn="ctr">
              <a:lnSpc>
                <a:spcPct val="97000"/>
              </a:lnSpc>
            </a:pPr>
            <a:r>
              <a:rPr lang="uk-UA" sz="2800" spc="-30" dirty="0">
                <a:latin typeface="Times New Roman" pitchFamily="18" charset="0"/>
                <a:cs typeface="Times New Roman" pitchFamily="18" charset="0"/>
              </a:rPr>
              <a:t>К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п.п</a:t>
            </a:r>
            <a:endParaRPr lang="uk-UA" sz="2800" spc="-30" dirty="0">
              <a:latin typeface="Times New Roman" pitchFamily="18" charset="0"/>
              <a:cs typeface="Times New Roman" pitchFamily="18" charset="0"/>
            </a:endParaRPr>
          </a:p>
          <a:p>
            <a:pPr algn="ctr">
              <a:lnSpc>
                <a:spcPct val="97000"/>
              </a:lnSpc>
            </a:pPr>
            <a:endParaRPr lang="uk-UA" sz="2800" spc="-30" dirty="0">
              <a:latin typeface="Times New Roman" pitchFamily="18" charset="0"/>
              <a:cs typeface="Times New Roman" pitchFamily="18" charset="0"/>
            </a:endParaRPr>
          </a:p>
          <a:p>
            <a:pPr marL="266700" indent="-266700" algn="ctr">
              <a:lnSpc>
                <a:spcPct val="97000"/>
              </a:lnSpc>
            </a:pPr>
            <a:r>
              <a:rPr lang="uk-UA" sz="2800" spc="-30" dirty="0">
                <a:latin typeface="Times New Roman" pitchFamily="18" charset="0"/>
                <a:cs typeface="Times New Roman" pitchFamily="18" charset="0"/>
              </a:rPr>
              <a:t>К </a:t>
            </a:r>
            <a:r>
              <a:rPr lang="uk-UA" sz="2800" spc="-30" dirty="0" err="1">
                <a:latin typeface="Times New Roman" pitchFamily="18" charset="0"/>
                <a:cs typeface="Times New Roman" pitchFamily="18" charset="0"/>
              </a:rPr>
              <a:t>прир</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надх</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виб</a:t>
            </a:r>
            <a:r>
              <a:rPr lang="uk-UA" sz="2800" spc="-30" dirty="0">
                <a:latin typeface="Times New Roman" pitchFamily="18" charset="0"/>
                <a:cs typeface="Times New Roman" pitchFamily="18" charset="0"/>
              </a:rPr>
              <a:t>.) / </a:t>
            </a:r>
            <a:r>
              <a:rPr lang="uk-UA" sz="2800" spc="-30" dirty="0" err="1">
                <a:latin typeface="Times New Roman" pitchFamily="18" charset="0"/>
                <a:cs typeface="Times New Roman" pitchFamily="18" charset="0"/>
              </a:rPr>
              <a:t>ОЗ</a:t>
            </a:r>
            <a:r>
              <a:rPr lang="uk-UA" sz="2800" spc="-30" dirty="0">
                <a:latin typeface="Times New Roman" pitchFamily="18" charset="0"/>
                <a:cs typeface="Times New Roman" pitchFamily="18" charset="0"/>
              </a:rPr>
              <a:t> </a:t>
            </a:r>
            <a:r>
              <a:rPr lang="uk-UA" sz="2800" spc="-30" dirty="0" err="1">
                <a:latin typeface="Times New Roman" pitchFamily="18" charset="0"/>
                <a:cs typeface="Times New Roman" pitchFamily="18" charset="0"/>
              </a:rPr>
              <a:t>п.п</a:t>
            </a:r>
            <a:endParaRPr lang="uk-UA" sz="2800" dirty="0"/>
          </a:p>
        </p:txBody>
      </p:sp>
    </p:spTree>
    <p:extLst>
      <p:ext uri="{BB962C8B-B14F-4D97-AF65-F5344CB8AC3E}">
        <p14:creationId xmlns:p14="http://schemas.microsoft.com/office/powerpoint/2010/main" val="4052738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sp>
        <p:nvSpPr>
          <p:cNvPr id="4" name="Прямоугольник 3"/>
          <p:cNvSpPr/>
          <p:nvPr/>
        </p:nvSpPr>
        <p:spPr>
          <a:xfrm>
            <a:off x="2214546" y="642918"/>
            <a:ext cx="4572000" cy="400110"/>
          </a:xfrm>
          <a:prstGeom prst="rect">
            <a:avLst/>
          </a:prstGeom>
        </p:spPr>
        <p:txBody>
          <a:bodyPr>
            <a:spAutoFit/>
          </a:bodyPr>
          <a:lstStyle/>
          <a:p>
            <a:pPr algn="r"/>
            <a:endParaRPr lang="ru-RU" sz="2000" dirty="0">
              <a:latin typeface="Times New Roman" pitchFamily="18" charset="0"/>
              <a:cs typeface="Times New Roman" pitchFamily="18" charset="0"/>
            </a:endParaRPr>
          </a:p>
        </p:txBody>
      </p:sp>
      <p:sp>
        <p:nvSpPr>
          <p:cNvPr id="5" name="Прямоугольник 4"/>
          <p:cNvSpPr/>
          <p:nvPr/>
        </p:nvSpPr>
        <p:spPr>
          <a:xfrm>
            <a:off x="857224" y="642918"/>
            <a:ext cx="7286676" cy="4524315"/>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Підсумок</a:t>
            </a:r>
            <a:r>
              <a:rPr lang="ru-RU" sz="2400" dirty="0">
                <a:latin typeface="Times New Roman" pitchFamily="18" charset="0"/>
                <a:cs typeface="Times New Roman" pitchFamily="18" charset="0"/>
              </a:rPr>
              <a:t> активу балансу </a:t>
            </a:r>
            <a:r>
              <a:rPr lang="ru-RU" sz="2400" dirty="0" err="1">
                <a:latin typeface="Times New Roman" pitchFamily="18" charset="0"/>
                <a:cs typeface="Times New Roman" pitchFamily="18" charset="0"/>
              </a:rPr>
              <a:t>дорівнює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сумі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(АІ), </a:t>
            </a:r>
            <a:r>
              <a:rPr lang="ru-RU" sz="2400" dirty="0" err="1">
                <a:latin typeface="Times New Roman" pitchFamily="18" charset="0"/>
                <a:cs typeface="Times New Roman" pitchFamily="18" charset="0"/>
              </a:rPr>
              <a:t>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(АІІ),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утримуваних</a:t>
            </a:r>
            <a:r>
              <a:rPr lang="ru-RU" sz="2400" dirty="0">
                <a:latin typeface="Times New Roman" pitchFamily="18" charset="0"/>
                <a:cs typeface="Times New Roman" pitchFamily="18" charset="0"/>
              </a:rPr>
              <a:t> для продажу, та </a:t>
            </a:r>
            <a:r>
              <a:rPr lang="ru-RU" sz="2400" dirty="0" err="1">
                <a:latin typeface="Times New Roman" pitchFamily="18" charset="0"/>
                <a:cs typeface="Times New Roman" pitchFamily="18" charset="0"/>
              </a:rPr>
              <a:t>груп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вибуття</a:t>
            </a:r>
            <a:r>
              <a:rPr lang="ru-RU" sz="2400" dirty="0">
                <a:latin typeface="Times New Roman" pitchFamily="18" charset="0"/>
                <a:cs typeface="Times New Roman" pitchFamily="18" charset="0"/>
              </a:rPr>
              <a:t> (АІІІ):</a:t>
            </a:r>
          </a:p>
          <a:p>
            <a:pPr algn="ctr"/>
            <a:r>
              <a:rPr lang="ru-RU" sz="2400" i="1" dirty="0">
                <a:latin typeface="Times New Roman" pitchFamily="18" charset="0"/>
                <a:cs typeface="Times New Roman" pitchFamily="18" charset="0"/>
              </a:rPr>
              <a:t>А = АІ + АІІ + АІІІ. (2.1)</a:t>
            </a:r>
          </a:p>
          <a:p>
            <a:pPr algn="just"/>
            <a:r>
              <a:rPr lang="ru-RU" sz="2400" dirty="0" err="1">
                <a:latin typeface="Times New Roman" pitchFamily="18" charset="0"/>
                <a:cs typeface="Times New Roman" pitchFamily="18" charset="0"/>
              </a:rPr>
              <a:t>Підсумок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дорівнює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сумі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власного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капіталу</a:t>
            </a:r>
            <a:r>
              <a:rPr lang="ru-RU" sz="2400" dirty="0">
                <a:latin typeface="Times New Roman" pitchFamily="18" charset="0"/>
                <a:cs typeface="Times New Roman" pitchFamily="18" charset="0"/>
              </a:rPr>
              <a:t> (ПІ), </a:t>
            </a:r>
            <a:r>
              <a:rPr lang="ru-RU" sz="2400" dirty="0" err="1">
                <a:latin typeface="Times New Roman" pitchFamily="18" charset="0"/>
                <a:cs typeface="Times New Roman" pitchFamily="18" charset="0"/>
              </a:rPr>
              <a:t>довгострокових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забезпечень</a:t>
            </a:r>
            <a:r>
              <a:rPr lang="ru-RU" sz="2400" dirty="0">
                <a:latin typeface="Times New Roman" pitchFamily="18" charset="0"/>
                <a:cs typeface="Times New Roman" pitchFamily="18" charset="0"/>
              </a:rPr>
              <a:t> (ПІІ), </a:t>
            </a:r>
            <a:r>
              <a:rPr lang="ru-RU" sz="2400" dirty="0" err="1">
                <a:latin typeface="Times New Roman" pitchFamily="18" charset="0"/>
                <a:cs typeface="Times New Roman" pitchFamily="18" charset="0"/>
              </a:rPr>
              <a:t>поточних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забезпечень</a:t>
            </a:r>
            <a:r>
              <a:rPr lang="ru-RU" sz="2400" dirty="0">
                <a:latin typeface="Times New Roman" pitchFamily="18" charset="0"/>
                <a:cs typeface="Times New Roman" pitchFamily="18" charset="0"/>
              </a:rPr>
              <a:t> (ПІІІ)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зобов’язань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необоротними</a:t>
            </a:r>
            <a:r>
              <a:rPr lang="ru-RU" sz="2400" dirty="0">
                <a:latin typeface="Times New Roman" pitchFamily="18" charset="0"/>
                <a:cs typeface="Times New Roman" pitchFamily="18" charset="0"/>
              </a:rPr>
              <a:t> активами, </a:t>
            </a:r>
            <a:r>
              <a:rPr lang="ru-RU" sz="2400" dirty="0" err="1">
                <a:latin typeface="Times New Roman" pitchFamily="18" charset="0"/>
                <a:cs typeface="Times New Roman" pitchFamily="18" charset="0"/>
              </a:rPr>
              <a:t>утримуваними</a:t>
            </a:r>
            <a:r>
              <a:rPr lang="ru-RU" sz="2400" dirty="0">
                <a:latin typeface="Times New Roman" pitchFamily="18" charset="0"/>
                <a:cs typeface="Times New Roman" pitchFamily="18" charset="0"/>
              </a:rPr>
              <a:t> для продажу, та </a:t>
            </a:r>
            <a:r>
              <a:rPr lang="ru-RU" sz="2400" dirty="0" err="1">
                <a:latin typeface="Times New Roman" pitchFamily="18" charset="0"/>
                <a:cs typeface="Times New Roman" pitchFamily="18" charset="0"/>
              </a:rPr>
              <a:t>групами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вибуття</a:t>
            </a:r>
            <a:r>
              <a:rPr lang="ru-RU" sz="2400" dirty="0">
                <a:latin typeface="Times New Roman" pitchFamily="18" charset="0"/>
                <a:cs typeface="Times New Roman" pitchFamily="18" charset="0"/>
              </a:rPr>
              <a:t> (ПІV):</a:t>
            </a:r>
          </a:p>
          <a:p>
            <a:pPr algn="ctr"/>
            <a:r>
              <a:rPr lang="ru-RU" sz="2400" i="1" dirty="0">
                <a:latin typeface="Times New Roman" pitchFamily="18" charset="0"/>
                <a:cs typeface="Times New Roman" pitchFamily="18" charset="0"/>
              </a:rPr>
              <a:t>П = ПІ + ПІІ + ПІІІ + ПІ</a:t>
            </a:r>
            <a:r>
              <a:rPr lang="en-US" sz="2400" i="1" dirty="0">
                <a:latin typeface="Times New Roman" pitchFamily="18" charset="0"/>
                <a:cs typeface="Times New Roman" pitchFamily="18" charset="0"/>
              </a:rPr>
              <a:t>V. </a:t>
            </a:r>
            <a:r>
              <a:rPr lang="uk-UA" sz="2400" i="1" dirty="0">
                <a:latin typeface="Times New Roman" pitchFamily="18" charset="0"/>
                <a:cs typeface="Times New Roman" pitchFamily="18" charset="0"/>
              </a:rPr>
              <a:t>(2.2.)</a:t>
            </a:r>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714348" y="714356"/>
            <a:ext cx="6143652" cy="4893647"/>
          </a:xfrm>
          <a:prstGeom prst="rect">
            <a:avLst/>
          </a:prstGeom>
        </p:spPr>
        <p:txBody>
          <a:bodyPr wrap="square">
            <a:spAutoFit/>
          </a:bodyPr>
          <a:lstStyle/>
          <a:p>
            <a:pPr algn="just"/>
            <a:r>
              <a:rPr lang="ru-RU" sz="2400" dirty="0">
                <a:latin typeface="Times New Roman" pitchFamily="18" charset="0"/>
                <a:cs typeface="Times New Roman" pitchFamily="18" charset="0"/>
              </a:rPr>
              <a:t>Таким чином, </a:t>
            </a:r>
            <a:r>
              <a:rPr lang="ru-RU" sz="2400" dirty="0" err="1">
                <a:latin typeface="Times New Roman" pitchFamily="18" charset="0"/>
                <a:cs typeface="Times New Roman" pitchFamily="18" charset="0"/>
              </a:rPr>
              <a:t>рівність</a:t>
            </a:r>
            <a:r>
              <a:rPr lang="ru-RU" sz="2400" dirty="0">
                <a:latin typeface="Times New Roman" pitchFamily="18" charset="0"/>
                <a:cs typeface="Times New Roman" pitchFamily="18" charset="0"/>
              </a:rPr>
              <a:t> активу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пасиву</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відображається</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допомогою</a:t>
            </a:r>
            <a:r>
              <a:rPr lang="ru-RU" sz="2400" dirty="0">
                <a:latin typeface="Times New Roman" pitchFamily="18" charset="0"/>
                <a:cs typeface="Times New Roman" pitchFamily="18" charset="0"/>
              </a:rPr>
              <a:t> таких моделей:</a:t>
            </a:r>
          </a:p>
          <a:p>
            <a:pPr algn="ctr"/>
            <a:r>
              <a:rPr lang="ru-RU" sz="2400" i="1" dirty="0">
                <a:latin typeface="Times New Roman" pitchFamily="18" charset="0"/>
                <a:cs typeface="Times New Roman" pitchFamily="18" charset="0"/>
              </a:rPr>
              <a:t>А = П (2.3.)</a:t>
            </a:r>
          </a:p>
          <a:p>
            <a:pPr algn="ctr"/>
            <a:r>
              <a:rPr lang="ru-RU" sz="2400" i="1" dirty="0">
                <a:latin typeface="Times New Roman" pitchFamily="18" charset="0"/>
                <a:cs typeface="Times New Roman" pitchFamily="18" charset="0"/>
              </a:rPr>
              <a:t>АІ + АІІ + АІІІ = ПІ + ПІІ + ПІІІ + ПІ (2.4.)</a:t>
            </a:r>
          </a:p>
          <a:p>
            <a:pPr algn="ctr"/>
            <a:r>
              <a:rPr lang="ru-RU" sz="2400" i="1" dirty="0" err="1">
                <a:latin typeface="Times New Roman" pitchFamily="18" charset="0"/>
                <a:cs typeface="Times New Roman" pitchFamily="18" charset="0"/>
              </a:rPr>
              <a:t>Активи</a:t>
            </a:r>
            <a:r>
              <a:rPr lang="ru-RU" sz="2400" i="1" dirty="0">
                <a:latin typeface="Times New Roman" pitchFamily="18" charset="0"/>
                <a:cs typeface="Times New Roman" pitchFamily="18" charset="0"/>
              </a:rPr>
              <a:t> = </a:t>
            </a:r>
            <a:r>
              <a:rPr lang="ru-RU" sz="2400" i="1" dirty="0" err="1">
                <a:latin typeface="Times New Roman" pitchFamily="18" charset="0"/>
                <a:cs typeface="Times New Roman" pitchFamily="18" charset="0"/>
              </a:rPr>
              <a:t>Зобов’язання</a:t>
            </a:r>
            <a:r>
              <a:rPr lang="ru-RU" sz="2400" i="1" dirty="0">
                <a:latin typeface="Times New Roman" pitchFamily="18" charset="0"/>
                <a:cs typeface="Times New Roman" pitchFamily="18" charset="0"/>
              </a:rPr>
              <a:t> + </a:t>
            </a:r>
            <a:r>
              <a:rPr lang="ru-RU" sz="2400" i="1" dirty="0" err="1">
                <a:latin typeface="Times New Roman" pitchFamily="18" charset="0"/>
                <a:cs typeface="Times New Roman" pitchFamily="18" charset="0"/>
              </a:rPr>
              <a:t>Власний</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капітал</a:t>
            </a:r>
            <a:r>
              <a:rPr lang="ru-RU" sz="2400" i="1" dirty="0">
                <a:latin typeface="Times New Roman" pitchFamily="18" charset="0"/>
                <a:cs typeface="Times New Roman" pitchFamily="18" charset="0"/>
              </a:rPr>
              <a:t>.</a:t>
            </a:r>
          </a:p>
          <a:p>
            <a:pPr algn="just"/>
            <a:r>
              <a:rPr lang="ru-RU" sz="2400" dirty="0" err="1">
                <a:latin typeface="Times New Roman" pitchFamily="18" charset="0"/>
                <a:cs typeface="Times New Roman" pitchFamily="18" charset="0"/>
              </a:rPr>
              <a:t>Наведене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співвідношення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називається</a:t>
            </a:r>
            <a:r>
              <a:rPr lang="ru-RU" sz="2400"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основним</a:t>
            </a:r>
            <a:r>
              <a:rPr lang="ru-RU" sz="2400" b="1" i="1"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балансовим</a:t>
            </a:r>
            <a:r>
              <a:rPr lang="ru-RU" sz="2400" b="1" i="1" dirty="0">
                <a:latin typeface="Times New Roman" pitchFamily="18" charset="0"/>
                <a:cs typeface="Times New Roman" pitchFamily="18" charset="0"/>
              </a:rPr>
              <a:t>  </a:t>
            </a:r>
            <a:r>
              <a:rPr lang="ru-RU" sz="2400" b="1" i="1" dirty="0" err="1">
                <a:latin typeface="Times New Roman" pitchFamily="18" charset="0"/>
                <a:cs typeface="Times New Roman" pitchFamily="18" charset="0"/>
              </a:rPr>
              <a:t>рівнянням</a:t>
            </a:r>
            <a:r>
              <a:rPr lang="ru-RU" sz="2400" b="1" i="1" dirty="0">
                <a:latin typeface="Times New Roman" pitchFamily="18" charset="0"/>
                <a:cs typeface="Times New Roman" pitchFamily="18" charset="0"/>
              </a:rPr>
              <a:t>.</a:t>
            </a:r>
          </a:p>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 </a:t>
            </a:r>
            <a:r>
              <a:rPr lang="ru-RU" sz="2400" dirty="0" err="1">
                <a:latin typeface="Times New Roman" pitchFamily="18" charset="0"/>
                <a:cs typeface="Times New Roman" pitchFamily="18" charset="0"/>
              </a:rPr>
              <a:t>ресурси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контрольовані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результаті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як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приведе</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отримання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5214974"/>
          </a:xfrm>
        </p:spPr>
        <p:txBody>
          <a:bodyPr>
            <a:noAutofit/>
          </a:bodyPr>
          <a:lstStyle/>
          <a:p>
            <a:pPr algn="ctr">
              <a:buNone/>
            </a:pPr>
            <a:r>
              <a:rPr lang="uk-UA" sz="2400" b="1" dirty="0">
                <a:latin typeface="Times New Roman" pitchFamily="18" charset="0"/>
                <a:cs typeface="Times New Roman" pitchFamily="18" charset="0"/>
              </a:rPr>
              <a:t>В</a:t>
            </a:r>
            <a:r>
              <a:rPr lang="ru-RU" sz="2400" b="1" dirty="0" err="1">
                <a:latin typeface="Times New Roman" pitchFamily="18" charset="0"/>
                <a:cs typeface="Times New Roman" pitchFamily="18" charset="0"/>
              </a:rPr>
              <a:t>изначення</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активів</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містить</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кілька</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ключових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положень</a:t>
            </a:r>
            <a:r>
              <a:rPr lang="ru-RU" sz="2400" b="1" dirty="0">
                <a:latin typeface="Times New Roman" pitchFamily="18" charset="0"/>
                <a:cs typeface="Times New Roman" pitchFamily="18" charset="0"/>
              </a:rPr>
              <a:t>:</a:t>
            </a:r>
            <a:endParaRPr lang="en-US" sz="2400" b="1" dirty="0">
              <a:latin typeface="Times New Roman" pitchFamily="18" charset="0"/>
              <a:cs typeface="Times New Roman" pitchFamily="18" charset="0"/>
            </a:endParaRPr>
          </a:p>
          <a:p>
            <a:pPr algn="just">
              <a:buNone/>
            </a:pPr>
            <a:r>
              <a:rPr lang="ru-RU" sz="2400" dirty="0">
                <a:latin typeface="Times New Roman" pitchFamily="18" charset="0"/>
                <a:cs typeface="Times New Roman" pitchFamily="18" charset="0"/>
              </a:rPr>
              <a:t>	1) </a:t>
            </a:r>
            <a:r>
              <a:rPr lang="ru-RU" sz="2400" dirty="0" err="1">
                <a:latin typeface="Times New Roman" pitchFamily="18" charset="0"/>
                <a:cs typeface="Times New Roman" pitchFamily="18" charset="0"/>
              </a:rPr>
              <a:t>виникнення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результаті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минулих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тобто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господарська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операція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забезпечує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збільшення</a:t>
            </a:r>
            <a:r>
              <a:rPr lang="ru-RU" sz="2400" dirty="0">
                <a:latin typeface="Times New Roman" pitchFamily="18" charset="0"/>
                <a:cs typeface="Times New Roman" pitchFamily="18" charset="0"/>
              </a:rPr>
              <a:t> прав на </a:t>
            </a:r>
            <a:r>
              <a:rPr lang="ru-RU" sz="2400" dirty="0" err="1">
                <a:latin typeface="Times New Roman" pitchFamily="18" charset="0"/>
                <a:cs typeface="Times New Roman" pitchFamily="18" charset="0"/>
              </a:rPr>
              <a:t>вигоду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en-US" sz="2400" dirty="0">
                <a:latin typeface="Times New Roman" pitchFamily="18" charset="0"/>
                <a:cs typeface="Times New Roman" pitchFamily="18" charset="0"/>
              </a:rPr>
              <a:t> </a:t>
            </a:r>
            <a:r>
              <a:rPr lang="ru-RU" sz="2400" dirty="0">
                <a:latin typeface="Times New Roman" pitchFamily="18" charset="0"/>
                <a:cs typeface="Times New Roman" pitchFamily="18" charset="0"/>
              </a:rPr>
              <a:t>контроль над нею, </a:t>
            </a:r>
            <a:r>
              <a:rPr lang="ru-RU" sz="2400" dirty="0" err="1">
                <a:latin typeface="Times New Roman" pitchFamily="18" charset="0"/>
                <a:cs typeface="Times New Roman" pitchFamily="18" charset="0"/>
              </a:rPr>
              <a:t>вже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відбулася</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2) </a:t>
            </a:r>
            <a:r>
              <a:rPr lang="ru-RU" sz="2400" dirty="0" err="1">
                <a:latin typeface="Times New Roman" pitchFamily="18" charset="0"/>
                <a:cs typeface="Times New Roman" pitchFamily="18" charset="0"/>
              </a:rPr>
              <a:t>здійснення</a:t>
            </a:r>
            <a:r>
              <a:rPr lang="ru-RU" sz="2400" dirty="0">
                <a:latin typeface="Times New Roman" pitchFamily="18" charset="0"/>
                <a:cs typeface="Times New Roman" pitchFamily="18" charset="0"/>
              </a:rPr>
              <a:t> контролю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можливість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контролювати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майбутні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очікується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одержати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ресурсів</a:t>
            </a:r>
            <a:r>
              <a:rPr lang="ru-RU" sz="2400" dirty="0">
                <a:latin typeface="Times New Roman" pitchFamily="18" charset="0"/>
                <a:cs typeface="Times New Roman" pitchFamily="18" charset="0"/>
              </a:rPr>
              <a:t>;</a:t>
            </a:r>
          </a:p>
          <a:p>
            <a:pPr algn="just">
              <a:buNone/>
            </a:pPr>
            <a:r>
              <a:rPr lang="ru-RU" sz="2400" dirty="0">
                <a:latin typeface="Times New Roman" pitchFamily="18" charset="0"/>
                <a:cs typeface="Times New Roman" pitchFamily="18" charset="0"/>
              </a:rPr>
              <a:t>	3) </a:t>
            </a:r>
            <a:r>
              <a:rPr lang="ru-RU" sz="2400" dirty="0" err="1">
                <a:latin typeface="Times New Roman" pitchFamily="18" charset="0"/>
                <a:cs typeface="Times New Roman" pitchFamily="18" charset="0"/>
              </a:rPr>
              <a:t>майбутні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втілені</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потенціалом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який</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сприяє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надходженню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грошових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коштів</a:t>
            </a:r>
            <a:r>
              <a:rPr lang="ru-RU" sz="2400" dirty="0">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3" name="Прямоугольник 2"/>
          <p:cNvSpPr/>
          <p:nvPr/>
        </p:nvSpPr>
        <p:spPr>
          <a:xfrm>
            <a:off x="1000100" y="642919"/>
            <a:ext cx="7500990" cy="6001643"/>
          </a:xfrm>
          <a:prstGeom prst="rect">
            <a:avLst/>
          </a:prstGeom>
        </p:spPr>
        <p:txBody>
          <a:bodyPr wrap="square">
            <a:spAutoFit/>
          </a:bodyPr>
          <a:lstStyle/>
          <a:p>
            <a:pPr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Необоротні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утримуються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більше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одного </a:t>
            </a:r>
            <a:r>
              <a:rPr lang="ru-RU" sz="2400" dirty="0" err="1">
                <a:latin typeface="Times New Roman" pitchFamily="18" charset="0"/>
                <a:cs typeface="Times New Roman" pitchFamily="18" charset="0"/>
              </a:rPr>
              <a:t>операційного</a:t>
            </a:r>
            <a:r>
              <a:rPr lang="ru-RU" sz="2400" dirty="0">
                <a:latin typeface="Times New Roman" pitchFamily="18" charset="0"/>
                <a:cs typeface="Times New Roman" pitchFamily="18" charset="0"/>
              </a:rPr>
              <a:t> циклу (</a:t>
            </a:r>
            <a:r>
              <a:rPr lang="ru-RU" sz="2400" dirty="0" err="1">
                <a:latin typeface="Times New Roman" pitchFamily="18" charset="0"/>
                <a:cs typeface="Times New Roman" pitchFamily="18" charset="0"/>
              </a:rPr>
              <a:t>якщо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перевищує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метою </a:t>
            </a:r>
            <a:r>
              <a:rPr lang="ru-RU" sz="2400" dirty="0" err="1">
                <a:latin typeface="Times New Roman" pitchFamily="18" charset="0"/>
                <a:cs typeface="Times New Roman" pitchFamily="18" charset="0"/>
              </a:rPr>
              <a:t>отримання</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використанням</a:t>
            </a:r>
            <a:r>
              <a:rPr lang="ru-RU" sz="2400" dirty="0">
                <a:latin typeface="Times New Roman" pitchFamily="18" charset="0"/>
                <a:cs typeface="Times New Roman" pitchFamily="18" charset="0"/>
              </a:rPr>
              <a:t>. </a:t>
            </a:r>
          </a:p>
          <a:p>
            <a:pPr algn="just"/>
            <a:r>
              <a:rPr lang="ru-RU" sz="2400" dirty="0">
                <a:latin typeface="Times New Roman" pitchFamily="18" charset="0"/>
                <a:cs typeface="Times New Roman" pitchFamily="18" charset="0"/>
              </a:rPr>
              <a:t>	До </a:t>
            </a:r>
            <a:r>
              <a:rPr lang="ru-RU" sz="2400" i="1" dirty="0" err="1">
                <a:latin typeface="Times New Roman" pitchFamily="18" charset="0"/>
                <a:cs typeface="Times New Roman" pitchFamily="18" charset="0"/>
              </a:rPr>
              <a:t>необоротних</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активів</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 активу балансу «</a:t>
            </a:r>
            <a:r>
              <a:rPr lang="ru-RU" sz="2400" i="1" dirty="0" err="1">
                <a:latin typeface="Times New Roman" pitchFamily="18" charset="0"/>
                <a:cs typeface="Times New Roman" pitchFamily="18" charset="0"/>
              </a:rPr>
              <a:t>Необоротні</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рядок 1095) належать: • </a:t>
            </a:r>
            <a:r>
              <a:rPr lang="ru-RU" sz="2400" dirty="0" err="1">
                <a:latin typeface="Times New Roman" pitchFamily="18" charset="0"/>
                <a:cs typeface="Times New Roman" pitchFamily="18" charset="0"/>
              </a:rPr>
              <a:t>нематеріальні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незавершені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основні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інвестиційна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нерухомість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дебіторська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відстрочені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endParaRPr lang="ru-RU" sz="2400" dirty="0">
              <a:latin typeface="Times New Roman" pitchFamily="18" charset="0"/>
              <a:cs typeface="Times New Roman" pitchFamily="18" charset="0"/>
            </a:endParaRPr>
          </a:p>
          <a:p>
            <a:pPr algn="just"/>
            <a:endParaRPr lang="ru-RU" sz="2400" dirty="0"/>
          </a:p>
          <a:p>
            <a:endParaRPr lang="ru-RU"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7239000" cy="5812818"/>
          </a:xfrm>
        </p:spPr>
        <p:txBody>
          <a:bodyPr>
            <a:normAutofit fontScale="70000" lnSpcReduction="20000"/>
          </a:bodyPr>
          <a:lstStyle/>
          <a:p>
            <a:pPr algn="just"/>
            <a:r>
              <a:rPr lang="ru-RU" sz="2900" b="1" dirty="0" err="1">
                <a:latin typeface="Times New Roman" pitchFamily="18" charset="0"/>
                <a:cs typeface="Times New Roman" pitchFamily="18" charset="0"/>
              </a:rPr>
              <a:t>Необоротні</a:t>
            </a:r>
            <a:r>
              <a:rPr lang="ru-RU" sz="2900" b="1" dirty="0">
                <a:latin typeface="Times New Roman" pitchFamily="18" charset="0"/>
                <a:cs typeface="Times New Roman" pitchFamily="18" charset="0"/>
              </a:rPr>
              <a:t> </a:t>
            </a:r>
            <a:r>
              <a:rPr lang="ru-RU" sz="2900" b="1"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яких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перевищує</a:t>
            </a:r>
            <a:r>
              <a:rPr lang="ru-RU" sz="2900" dirty="0">
                <a:latin typeface="Times New Roman" pitchFamily="18" charset="0"/>
                <a:cs typeface="Times New Roman" pitchFamily="18" charset="0"/>
              </a:rPr>
              <a:t> 1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Або</a:t>
            </a:r>
            <a:r>
              <a:rPr lang="ru-RU" sz="2900" dirty="0">
                <a:latin typeface="Times New Roman" pitchFamily="18" charset="0"/>
                <a:cs typeface="Times New Roman" pitchFamily="18" charset="0"/>
              </a:rPr>
              <a:t> один </a:t>
            </a:r>
            <a:r>
              <a:rPr lang="ru-RU" sz="2900" dirty="0" err="1">
                <a:latin typeface="Times New Roman" pitchFamily="18" charset="0"/>
                <a:cs typeface="Times New Roman" pitchFamily="18" charset="0"/>
              </a:rPr>
              <a:t>операційний</a:t>
            </a:r>
            <a:r>
              <a:rPr lang="ru-RU" sz="2900" dirty="0">
                <a:latin typeface="Times New Roman" pitchFamily="18" charset="0"/>
                <a:cs typeface="Times New Roman" pitchFamily="18" charset="0"/>
              </a:rPr>
              <a:t> цикл,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довший</a:t>
            </a:r>
            <a:r>
              <a:rPr lang="ru-RU" sz="2900" dirty="0">
                <a:latin typeface="Times New Roman" pitchFamily="18" charset="0"/>
                <a:cs typeface="Times New Roman" pitchFamily="18" charset="0"/>
              </a:rPr>
              <a:t> за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Виходить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єдиним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критерієм</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розділенні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на </a:t>
            </a:r>
            <a:r>
              <a:rPr lang="ru-RU" sz="2900" dirty="0" err="1">
                <a:latin typeface="Times New Roman" pitchFamily="18" charset="0"/>
                <a:cs typeface="Times New Roman" pitchFamily="18" charset="0"/>
              </a:rPr>
              <a:t>оборотні</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необоротні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час.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вартість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їхня</a:t>
            </a:r>
            <a:r>
              <a:rPr lang="ru-RU" sz="2900" dirty="0">
                <a:latin typeface="Times New Roman" pitchFamily="18" charset="0"/>
                <a:cs typeface="Times New Roman" pitchFamily="18" charset="0"/>
              </a:rPr>
              <a:t> форма (</a:t>
            </a:r>
            <a:r>
              <a:rPr lang="ru-RU" sz="2900" dirty="0" err="1">
                <a:latin typeface="Times New Roman" pitchFamily="18" charset="0"/>
                <a:cs typeface="Times New Roman" pitchFamily="18" charset="0"/>
              </a:rPr>
              <a:t>фізична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нематеріальна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їхній</a:t>
            </a:r>
            <a:r>
              <a:rPr lang="ru-RU" sz="2900" dirty="0">
                <a:latin typeface="Times New Roman" pitchFamily="18" charset="0"/>
                <a:cs typeface="Times New Roman" pitchFamily="18" charset="0"/>
              </a:rPr>
              <a:t> вид </a:t>
            </a:r>
            <a:r>
              <a:rPr lang="ru-RU" sz="2900" dirty="0" err="1">
                <a:latin typeface="Times New Roman" pitchFamily="18" charset="0"/>
                <a:cs typeface="Times New Roman" pitchFamily="18" charset="0"/>
              </a:rPr>
              <a:t>значення</a:t>
            </a:r>
            <a:r>
              <a:rPr lang="ru-RU" sz="2900" dirty="0">
                <a:latin typeface="Times New Roman" pitchFamily="18" charset="0"/>
                <a:cs typeface="Times New Roman" pitchFamily="18" charset="0"/>
              </a:rPr>
              <a:t> не </a:t>
            </a:r>
            <a:r>
              <a:rPr lang="ru-RU" sz="2900" dirty="0" err="1">
                <a:latin typeface="Times New Roman" pitchFamily="18" charset="0"/>
                <a:cs typeface="Times New Roman" pitchFamily="18" charset="0"/>
              </a:rPr>
              <a:t>мають</a:t>
            </a:r>
            <a:r>
              <a:rPr lang="ru-RU" sz="2900" dirty="0">
                <a:latin typeface="Times New Roman" pitchFamily="18" charset="0"/>
                <a:cs typeface="Times New Roman" pitchFamily="18" charset="0"/>
              </a:rPr>
              <a:t>. При </a:t>
            </a:r>
            <a:r>
              <a:rPr lang="ru-RU" sz="2900" dirty="0" err="1">
                <a:latin typeface="Times New Roman" pitchFamily="18" charset="0"/>
                <a:cs typeface="Times New Roman" pitchFamily="18" charset="0"/>
              </a:rPr>
              <a:t>чому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саме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очікуваною</a:t>
            </a:r>
            <a:r>
              <a:rPr lang="ru-RU" sz="2900" dirty="0">
                <a:latin typeface="Times New Roman" pitchFamily="18" charset="0"/>
                <a:cs typeface="Times New Roman" pitchFamily="18" charset="0"/>
              </a:rPr>
              <a:t>, а не фактичною.</a:t>
            </a:r>
          </a:p>
          <a:p>
            <a:pPr algn="just"/>
            <a:r>
              <a:rPr lang="ru-RU" sz="2900" dirty="0">
                <a:latin typeface="Times New Roman" pitchFamily="18" charset="0"/>
                <a:cs typeface="Times New Roman" pitchFamily="18" charset="0"/>
              </a:rPr>
              <a:t>Так,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придбало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то </a:t>
            </a:r>
            <a:r>
              <a:rPr lang="ru-RU" sz="2900" dirty="0" err="1">
                <a:latin typeface="Times New Roman" pitchFamily="18" charset="0"/>
                <a:cs typeface="Times New Roman" pitchFamily="18" charset="0"/>
              </a:rPr>
              <a:t>воно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його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використовувати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декілька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років</a:t>
            </a:r>
            <a:r>
              <a:rPr lang="ru-RU" sz="2900" dirty="0">
                <a:latin typeface="Times New Roman" pitchFamily="18" charset="0"/>
                <a:cs typeface="Times New Roman" pitchFamily="18" charset="0"/>
              </a:rPr>
              <a:t>, а не розбити у </a:t>
            </a:r>
            <a:r>
              <a:rPr lang="ru-RU" sz="2900" dirty="0" err="1">
                <a:latin typeface="Times New Roman" pitchFamily="18" charset="0"/>
                <a:cs typeface="Times New Roman" pitchFamily="18" charset="0"/>
              </a:rPr>
              <a:t>найближчій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подорожі</a:t>
            </a:r>
            <a:r>
              <a:rPr lang="ru-RU" sz="2900" dirty="0">
                <a:latin typeface="Times New Roman" pitchFamily="18" charset="0"/>
                <a:cs typeface="Times New Roman" pitchFamily="18" charset="0"/>
              </a:rPr>
              <a:t> через 3 </a:t>
            </a:r>
            <a:r>
              <a:rPr lang="ru-RU" sz="2900" dirty="0" err="1">
                <a:latin typeface="Times New Roman" pitchFamily="18" charset="0"/>
                <a:cs typeface="Times New Roman" pitchFamily="18" charset="0"/>
              </a:rPr>
              <a:t>місяці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продати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буде </a:t>
            </a:r>
            <a:r>
              <a:rPr lang="ru-RU" sz="2900" dirty="0" err="1">
                <a:latin typeface="Times New Roman" pitchFamily="18" charset="0"/>
                <a:cs typeface="Times New Roman" pitchFamily="18" charset="0"/>
              </a:rPr>
              <a:t>необоротним</a:t>
            </a:r>
            <a:r>
              <a:rPr lang="ru-RU" sz="2900" dirty="0">
                <a:latin typeface="Times New Roman" pitchFamily="18" charset="0"/>
                <a:cs typeface="Times New Roman" pitchFamily="18" charset="0"/>
              </a:rPr>
              <a:t> активом. </a:t>
            </a:r>
            <a:r>
              <a:rPr lang="ru-RU" sz="2900" dirty="0" err="1">
                <a:latin typeface="Times New Roman" pitchFamily="18" charset="0"/>
                <a:cs typeface="Times New Roman" pitchFamily="18" charset="0"/>
              </a:rPr>
              <a:t>Однак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одразу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метою перепродажу, то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стає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оборотним</a:t>
            </a:r>
            <a:r>
              <a:rPr lang="ru-RU" sz="2900" dirty="0">
                <a:latin typeface="Times New Roman" pitchFamily="18" charset="0"/>
                <a:cs typeface="Times New Roman" pitchFamily="18" charset="0"/>
              </a:rPr>
              <a:t> активом у </a:t>
            </a:r>
            <a:r>
              <a:rPr lang="ru-RU" sz="2900" dirty="0" err="1">
                <a:latin typeface="Times New Roman" pitchFamily="18" charset="0"/>
                <a:cs typeface="Times New Roman" pitchFamily="18" charset="0"/>
              </a:rPr>
              <a:t>складі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товарів</a:t>
            </a:r>
            <a:r>
              <a:rPr lang="ru-RU" sz="2900" dirty="0">
                <a:latin typeface="Times New Roman" pitchFamily="18" charset="0"/>
                <a:cs typeface="Times New Roman" pitchFamily="18" charset="0"/>
              </a:rPr>
              <a:t>.</a:t>
            </a:r>
          </a:p>
          <a:p>
            <a:pPr algn="just"/>
            <a:r>
              <a:rPr lang="ru-RU" sz="2900" b="1" dirty="0" err="1">
                <a:latin typeface="Times New Roman" pitchFamily="18" charset="0"/>
                <a:cs typeface="Times New Roman" pitchFamily="18" charset="0"/>
              </a:rPr>
              <a:t>Увага</a:t>
            </a:r>
            <a:r>
              <a:rPr lang="ru-RU" sz="2900" b="1"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Необоротний</a:t>
            </a:r>
            <a:r>
              <a:rPr lang="ru-RU" sz="2900" dirty="0">
                <a:latin typeface="Times New Roman" pitchFamily="18" charset="0"/>
                <a:cs typeface="Times New Roman" pitchFamily="18" charset="0"/>
              </a:rPr>
              <a:t> актив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a:t>
            </a:r>
            <a:r>
              <a:rPr lang="ru-RU" sz="2900" dirty="0">
                <a:latin typeface="Times New Roman" pitchFamily="18" charset="0"/>
                <a:cs typeface="Times New Roman" pitchFamily="18" charset="0"/>
              </a:rPr>
              <a:t> для </a:t>
            </a:r>
            <a:r>
              <a:rPr lang="ru-RU" sz="2900" dirty="0" err="1">
                <a:latin typeface="Times New Roman" pitchFamily="18" charset="0"/>
                <a:cs typeface="Times New Roman" pitchFamily="18" charset="0"/>
              </a:rPr>
              <a:t>використання</a:t>
            </a:r>
            <a:r>
              <a:rPr lang="ru-RU" sz="2900" b="1" dirty="0">
                <a:latin typeface="Times New Roman" pitchFamily="18" charset="0"/>
                <a:cs typeface="Times New Roman" pitchFamily="18" charset="0"/>
              </a:rPr>
              <a:t> &gt; 1 року</a:t>
            </a:r>
            <a:endParaRPr lang="ru-RU" sz="2900" dirty="0">
              <a:latin typeface="Times New Roman" pitchFamily="18" charset="0"/>
              <a:cs typeface="Times New Roman" pitchFamily="18" charset="0"/>
            </a:endParaRPr>
          </a:p>
          <a:p>
            <a:pPr algn="just"/>
            <a:r>
              <a:rPr lang="ru-RU" sz="2900" dirty="0" err="1">
                <a:latin typeface="Times New Roman" pitchFamily="18" charset="0"/>
                <a:cs typeface="Times New Roman" pitchFamily="18" charset="0"/>
              </a:rPr>
              <a:t>Типовими</a:t>
            </a:r>
            <a:r>
              <a:rPr lang="ru-RU" sz="2900" dirty="0">
                <a:latin typeface="Times New Roman" pitchFamily="18" charset="0"/>
                <a:cs typeface="Times New Roman" pitchFamily="18" charset="0"/>
              </a:rPr>
              <a:t> прикладами </a:t>
            </a:r>
            <a:r>
              <a:rPr lang="ru-RU" sz="2900" dirty="0" err="1">
                <a:latin typeface="Times New Roman" pitchFamily="18" charset="0"/>
                <a:cs typeface="Times New Roman" pitchFamily="18" charset="0"/>
              </a:rPr>
              <a:t>необоротних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будинки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машини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виробниче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обладнання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ліцензії</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патенти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дебіторська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заборгованість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терміном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погашення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понад</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а </a:t>
            </a:r>
            <a:r>
              <a:rPr lang="ru-RU" sz="2900" dirty="0" err="1">
                <a:latin typeface="Times New Roman" pitchFamily="18" charset="0"/>
                <a:cs typeface="Times New Roman" pitchFamily="18" charset="0"/>
              </a:rPr>
              <a:t>також</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тварини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сількогосподарських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бики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корови</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інші</a:t>
            </a:r>
            <a:r>
              <a:rPr lang="ru-RU" sz="2900" dirty="0">
                <a:latin typeface="Times New Roman" pitchFamily="18" charset="0"/>
                <a:cs typeface="Times New Roman" pitchFamily="18" charset="0"/>
              </a:rPr>
              <a:t>).</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1202</TotalTime>
  <Words>3532</Words>
  <Application>Microsoft Office PowerPoint</Application>
  <PresentationFormat>Экран (4:3)</PresentationFormat>
  <Paragraphs>279</Paragraphs>
  <Slides>49</Slides>
  <Notes>13</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49</vt:i4>
      </vt:variant>
    </vt:vector>
  </HeadingPairs>
  <TitlesOfParts>
    <vt:vector size="57" baseType="lpstr">
      <vt:lpstr>Arial</vt:lpstr>
      <vt:lpstr>Calibri</vt:lpstr>
      <vt:lpstr>Times New Roman</vt:lpstr>
      <vt:lpstr>Trebuchet MS</vt:lpstr>
      <vt:lpstr>Wingdings</vt:lpstr>
      <vt:lpstr>Wingdings 2</vt:lpstr>
      <vt:lpstr>Изящная</vt:lpstr>
      <vt:lpstr>Picture</vt:lpstr>
      <vt:lpstr>ЗАГАЛЬНА ОЦІНКА ФІНАНСОВОГО СТАНУ ПІДПРИЄМСТВА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Користувач</cp:lastModifiedBy>
  <cp:revision>200</cp:revision>
  <dcterms:created xsi:type="dcterms:W3CDTF">2013-11-10T19:44:41Z</dcterms:created>
  <dcterms:modified xsi:type="dcterms:W3CDTF">2026-02-28T20:52:59Z</dcterms:modified>
</cp:coreProperties>
</file>