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9" r:id="rId4"/>
    <p:sldId id="300" r:id="rId5"/>
    <p:sldId id="301" r:id="rId6"/>
    <p:sldId id="302" r:id="rId7"/>
    <p:sldId id="303" r:id="rId8"/>
    <p:sldId id="304" r:id="rId9"/>
    <p:sldId id="305" r:id="rId10"/>
    <p:sldId id="306" r:id="rId11"/>
    <p:sldId id="307" r:id="rId12"/>
    <p:sldId id="313" r:id="rId13"/>
    <p:sldId id="308" r:id="rId14"/>
    <p:sldId id="309" r:id="rId15"/>
    <p:sldId id="310" r:id="rId16"/>
    <p:sldId id="311" r:id="rId17"/>
    <p:sldId id="312" r:id="rId18"/>
    <p:sldId id="314" r:id="rId19"/>
    <p:sldId id="315" r:id="rId20"/>
    <p:sldId id="316" r:id="rId21"/>
    <p:sldId id="317" r:id="rId22"/>
    <p:sldId id="320" r:id="rId23"/>
    <p:sldId id="318" r:id="rId24"/>
    <p:sldId id="319" r:id="rId25"/>
    <p:sldId id="277" r:id="rId26"/>
  </p:sldIdLst>
  <p:sldSz cx="12192000" cy="6858000"/>
  <p:notesSz cx="6797675" cy="992505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9" d="100"/>
          <a:sy n="69" d="100"/>
        </p:scale>
        <p:origin x="76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5A57E9-C9FA-4FEB-B3D7-B261A1F8CA09}"/>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F393ED74-715D-4A1F-9F47-95853456D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FD621527-FEF3-4AF2-8859-F2A7C68195DC}"/>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E247CF81-C87E-4993-977A-AE584C6987A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E153AF2-2BF0-4D9B-9A9E-4BD86BE49FC4}"/>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024310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7D3B55-963F-427F-BCA1-E32D1A0E062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BA5FAB4D-1572-44C2-B6A2-855CDC460AD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111CA2A-966A-4B49-89DB-BE4D16385501}"/>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E012EC9A-1184-4D32-8056-47AAF3C634C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B68F3B0-DD2C-4D37-9897-C943811299F1}"/>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128491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02D0D100-2B89-41BA-B074-25CAB733EFBE}"/>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997FE4B-9A33-44C4-8D7B-76841145646D}"/>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8E5F3FA-678C-4015-B3FB-28513D3726BC}"/>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3A1BC99B-3A14-44F3-A701-5EF5AAC275C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159DF85-B63F-4B85-93BC-12DDB24B51D3}"/>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1056895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FEA937-16AB-4898-BD4F-19E521BA328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8CE416DA-E948-41EF-961E-375DEFF1BA53}"/>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859C1D60-D288-44D9-B81F-19B6FEAAEFDC}"/>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445BD964-BF32-495C-AD9F-9BDBDBAED51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D64695B-EC6A-4467-B476-9A02D29F644B}"/>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418331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604A93-2A3E-4E7C-A7D8-D09C3D2A413A}"/>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E63956F-5F21-45F2-8B26-F479CFA098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1C4532D5-FCA4-48C1-BA5A-0ED476535A2E}"/>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EC91FDA9-E8D4-4290-B4D0-5FC0DF522F3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E450B55-0DEC-4B7A-8579-3AE2FCD2D985}"/>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292124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8A7C21-A507-4DD5-9F75-D84A735BC7A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3E5FE61C-81A6-4FA7-9AB5-0B9B1076DC6F}"/>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C71F106A-B8BD-4903-9BCD-507FD5988BA0}"/>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6419AB64-0293-4E86-A6B1-7076B5E66E2A}"/>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6" name="Місце для нижнього колонтитула 5">
            <a:extLst>
              <a:ext uri="{FF2B5EF4-FFF2-40B4-BE49-F238E27FC236}">
                <a16:creationId xmlns:a16="http://schemas.microsoft.com/office/drawing/2014/main" id="{880269DA-7AC8-447A-93B5-8C6DA268072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D699DF7-9A89-4C0C-98E4-D58EE8B97BCD}"/>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02440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F1C4F2-4B85-4C98-92CF-1F3485F949FE}"/>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A290AC6-1C59-4073-86D3-640EADAAA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880E8C2-B18B-4CBA-94FE-7C1961016783}"/>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58D9A3B4-DC8E-44FD-B512-D40C3C125D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4CFC3E91-1BB3-4F01-AB5A-5136AE242DB7}"/>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29BFEECF-EBF9-4021-9A90-302C173FFBB8}"/>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8" name="Місце для нижнього колонтитула 7">
            <a:extLst>
              <a:ext uri="{FF2B5EF4-FFF2-40B4-BE49-F238E27FC236}">
                <a16:creationId xmlns:a16="http://schemas.microsoft.com/office/drawing/2014/main" id="{9536638F-6F2D-4DC7-8BDE-DBE5A95C7FE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E716579F-9519-479F-86A8-42C86A29424A}"/>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601723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E26AC2-4304-469A-B1D6-DEB110DFD00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1CEBA68E-2EEA-4C65-B540-8579BE8A7FEE}"/>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4" name="Місце для нижнього колонтитула 3">
            <a:extLst>
              <a:ext uri="{FF2B5EF4-FFF2-40B4-BE49-F238E27FC236}">
                <a16:creationId xmlns:a16="http://schemas.microsoft.com/office/drawing/2014/main" id="{1B655099-D7B9-498C-B1A0-8C24244781EB}"/>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D8A5F865-57D2-4B1A-BAC4-42B171296D96}"/>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17388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96B6966A-5A70-43DC-9D43-74733B16AED3}"/>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3" name="Місце для нижнього колонтитула 2">
            <a:extLst>
              <a:ext uri="{FF2B5EF4-FFF2-40B4-BE49-F238E27FC236}">
                <a16:creationId xmlns:a16="http://schemas.microsoft.com/office/drawing/2014/main" id="{2326EE6D-EE9F-4098-84D8-1A59322F824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408FD6FA-2E55-42D1-AD86-6A660C221B74}"/>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547701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AFB71F-0C7C-45ED-B6B6-E803369F343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98BDEBE-9EDB-443B-A061-6FE894F047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B4B53941-7E3A-43BE-AA2D-9CC06B2055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3ADD60F-2BB5-4E23-B8DA-7FF32D35AADC}"/>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6" name="Місце для нижнього колонтитула 5">
            <a:extLst>
              <a:ext uri="{FF2B5EF4-FFF2-40B4-BE49-F238E27FC236}">
                <a16:creationId xmlns:a16="http://schemas.microsoft.com/office/drawing/2014/main" id="{71E95942-7623-4276-BB87-B56A2ABBD5A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9640FB5-7DCE-4659-BF0E-FD3B9B8A80CC}"/>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234546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FABCB-434C-439B-B1BB-56F50DF0D18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4CB5985A-5212-46B1-AE44-A01CF34A2E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55CB652B-C781-4003-95D5-C9E8E5AF96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8C3E2A9-1633-4F7A-9E19-8C87849E1AAB}"/>
              </a:ext>
            </a:extLst>
          </p:cNvPr>
          <p:cNvSpPr>
            <a:spLocks noGrp="1"/>
          </p:cNvSpPr>
          <p:nvPr>
            <p:ph type="dt" sz="half" idx="10"/>
          </p:nvPr>
        </p:nvSpPr>
        <p:spPr/>
        <p:txBody>
          <a:bodyPr/>
          <a:lstStyle/>
          <a:p>
            <a:fld id="{A123905B-3129-41C5-87A7-026DF8227BDC}" type="datetimeFigureOut">
              <a:rPr lang="uk-UA" smtClean="0"/>
              <a:t>22.12.2023</a:t>
            </a:fld>
            <a:endParaRPr lang="uk-UA"/>
          </a:p>
        </p:txBody>
      </p:sp>
      <p:sp>
        <p:nvSpPr>
          <p:cNvPr id="6" name="Місце для нижнього колонтитула 5">
            <a:extLst>
              <a:ext uri="{FF2B5EF4-FFF2-40B4-BE49-F238E27FC236}">
                <a16:creationId xmlns:a16="http://schemas.microsoft.com/office/drawing/2014/main" id="{EF0842B0-CC5E-4081-B621-75B7D4F53E3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A124E5B3-66BC-4B7D-A3A5-41CD66B9876A}"/>
              </a:ext>
            </a:extLst>
          </p:cNvPr>
          <p:cNvSpPr>
            <a:spLocks noGrp="1"/>
          </p:cNvSpPr>
          <p:nvPr>
            <p:ph type="sldNum" sz="quarter" idx="12"/>
          </p:nvPr>
        </p:nvSpPr>
        <p:spPr/>
        <p:txBody>
          <a:bodyPr/>
          <a:lstStyle/>
          <a:p>
            <a:fld id="{CFB4EC52-C56B-4DF0-BD8C-F38EDC17B174}" type="slidenum">
              <a:rPr lang="uk-UA" smtClean="0"/>
              <a:t>‹#›</a:t>
            </a:fld>
            <a:endParaRPr lang="uk-UA"/>
          </a:p>
        </p:txBody>
      </p:sp>
    </p:spTree>
    <p:extLst>
      <p:ext uri="{BB962C8B-B14F-4D97-AF65-F5344CB8AC3E}">
        <p14:creationId xmlns:p14="http://schemas.microsoft.com/office/powerpoint/2010/main" val="31485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C52AE5E-B814-4405-993F-0B653B50E6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51D0428D-90A9-464C-8AC1-1922F47C8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FA44FB1-3E12-4F89-8917-82F14F329D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3905B-3129-41C5-87A7-026DF8227BDC}" type="datetimeFigureOut">
              <a:rPr lang="uk-UA" smtClean="0"/>
              <a:t>22.12.2023</a:t>
            </a:fld>
            <a:endParaRPr lang="uk-UA"/>
          </a:p>
        </p:txBody>
      </p:sp>
      <p:sp>
        <p:nvSpPr>
          <p:cNvPr id="5" name="Місце для нижнього колонтитула 4">
            <a:extLst>
              <a:ext uri="{FF2B5EF4-FFF2-40B4-BE49-F238E27FC236}">
                <a16:creationId xmlns:a16="http://schemas.microsoft.com/office/drawing/2014/main" id="{8A08A6A7-5970-417E-835D-15491C0E68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0C395DCE-577C-44C3-8214-115D486B57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4EC52-C56B-4DF0-BD8C-F38EDC17B174}" type="slidenum">
              <a:rPr lang="uk-UA" smtClean="0"/>
              <a:t>‹#›</a:t>
            </a:fld>
            <a:endParaRPr lang="uk-UA"/>
          </a:p>
        </p:txBody>
      </p:sp>
    </p:spTree>
    <p:extLst>
      <p:ext uri="{BB962C8B-B14F-4D97-AF65-F5344CB8AC3E}">
        <p14:creationId xmlns:p14="http://schemas.microsoft.com/office/powerpoint/2010/main" val="965204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F2F660-DF59-48BF-B847-0F868DA7E06D}"/>
              </a:ext>
            </a:extLst>
          </p:cNvPr>
          <p:cNvSpPr>
            <a:spLocks noGrp="1"/>
          </p:cNvSpPr>
          <p:nvPr>
            <p:ph type="ctrTitle"/>
          </p:nvPr>
        </p:nvSpPr>
        <p:spPr>
          <a:xfrm>
            <a:off x="1524000" y="1420937"/>
            <a:ext cx="9144000" cy="3008982"/>
          </a:xfrm>
        </p:spPr>
        <p:txBody>
          <a:bodyPr>
            <a:normAutofit fontScale="90000"/>
          </a:bodyPr>
          <a:lstStyle/>
          <a:p>
            <a:r>
              <a:rPr lang="ru-RU" sz="7200" cap="all" dirty="0"/>
              <a:t/>
            </a:r>
            <a:br>
              <a:rPr lang="ru-RU" sz="7200" cap="all" dirty="0"/>
            </a:br>
            <a:r>
              <a:rPr lang="ru-RU" sz="7200" cap="all" dirty="0"/>
              <a:t/>
            </a:r>
            <a:br>
              <a:rPr lang="ru-RU" sz="7200" cap="all" dirty="0"/>
            </a:br>
            <a:r>
              <a:rPr lang="en-US" sz="7200" cap="all" dirty="0"/>
              <a:t>Stylistics as a branch of linguistics</a:t>
            </a:r>
            <a:r>
              <a:rPr lang="ru-RU" sz="7200" dirty="0"/>
              <a:t/>
            </a:r>
            <a:br>
              <a:rPr lang="ru-RU" sz="7200" dirty="0"/>
            </a:br>
            <a:endParaRPr lang="uk-UA" sz="7200" cap="all" dirty="0"/>
          </a:p>
        </p:txBody>
      </p:sp>
      <p:sp>
        <p:nvSpPr>
          <p:cNvPr id="3" name="Підзаголовок 2">
            <a:extLst>
              <a:ext uri="{FF2B5EF4-FFF2-40B4-BE49-F238E27FC236}">
                <a16:creationId xmlns:a16="http://schemas.microsoft.com/office/drawing/2014/main" id="{40F9E78E-AA3D-4F49-AE39-F2102EC8DB11}"/>
              </a:ext>
            </a:extLst>
          </p:cNvPr>
          <p:cNvSpPr>
            <a:spLocks noGrp="1"/>
          </p:cNvSpPr>
          <p:nvPr>
            <p:ph type="subTitle" idx="1"/>
          </p:nvPr>
        </p:nvSpPr>
        <p:spPr/>
        <p:txBody>
          <a:bodyPr>
            <a:normAutofit/>
          </a:bodyPr>
          <a:lstStyle/>
          <a:p>
            <a:r>
              <a:rPr lang="en-US" sz="5400" cap="all" dirty="0">
                <a:latin typeface="+mj-lt"/>
              </a:rPr>
              <a:t>Stylistic devices and expressive means</a:t>
            </a:r>
            <a:endParaRPr lang="uk-UA" sz="5400" cap="all" dirty="0">
              <a:latin typeface="+mj-lt"/>
            </a:endParaRPr>
          </a:p>
        </p:txBody>
      </p:sp>
    </p:spTree>
    <p:extLst>
      <p:ext uri="{BB962C8B-B14F-4D97-AF65-F5344CB8AC3E}">
        <p14:creationId xmlns:p14="http://schemas.microsoft.com/office/powerpoint/2010/main" val="1861423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12511"/>
          </a:xfrm>
        </p:spPr>
        <p:txBody>
          <a:bodyPr/>
          <a:lstStyle/>
          <a:p>
            <a:r>
              <a:rPr lang="en-US" dirty="0"/>
              <a:t>Morphological stylistic devices </a:t>
            </a:r>
            <a:endParaRPr lang="ru-RU" dirty="0"/>
          </a:p>
        </p:txBody>
      </p:sp>
      <p:sp>
        <p:nvSpPr>
          <p:cNvPr id="3" name="Объект 2"/>
          <p:cNvSpPr>
            <a:spLocks noGrp="1"/>
          </p:cNvSpPr>
          <p:nvPr>
            <p:ph idx="1"/>
          </p:nvPr>
        </p:nvSpPr>
        <p:spPr>
          <a:xfrm>
            <a:off x="838200" y="1302327"/>
            <a:ext cx="10515600" cy="4874636"/>
          </a:xfrm>
        </p:spPr>
        <p:txBody>
          <a:bodyPr>
            <a:normAutofit lnSpcReduction="10000"/>
          </a:bodyPr>
          <a:lstStyle/>
          <a:p>
            <a:pPr algn="just"/>
            <a:r>
              <a:rPr lang="en-US" dirty="0"/>
              <a:t>intentional repetition of morphemes, e.g. </a:t>
            </a:r>
            <a:r>
              <a:rPr lang="en-US" i="1" dirty="0"/>
              <a:t>He was unselfish, unhealthy, unmindful, and unclean.</a:t>
            </a:r>
            <a:r>
              <a:rPr lang="en-US" dirty="0"/>
              <a:t> </a:t>
            </a:r>
          </a:p>
          <a:p>
            <a:pPr algn="just"/>
            <a:r>
              <a:rPr lang="en-US" dirty="0"/>
              <a:t>occurrence of a morpheme in a grammatically unusual context, e.g.</a:t>
            </a:r>
          </a:p>
          <a:p>
            <a:pPr marL="0" indent="0" algn="just">
              <a:buNone/>
            </a:pPr>
            <a:r>
              <a:rPr lang="en-US" dirty="0"/>
              <a:t>  - the plural of abstract nouns used only in the singular, e.g. </a:t>
            </a:r>
            <a:r>
              <a:rPr lang="en-US" i="1" dirty="0"/>
              <a:t>Oh! </a:t>
            </a:r>
            <a:r>
              <a:rPr lang="en-US" i="1" dirty="0" err="1"/>
              <a:t>Winfrid</a:t>
            </a:r>
            <a:r>
              <a:rPr lang="en-US" i="1" dirty="0"/>
              <a:t> has emotions, hates, pities, wants at least sometimes.</a:t>
            </a:r>
            <a:r>
              <a:rPr lang="en-US" dirty="0"/>
              <a:t>     </a:t>
            </a:r>
          </a:p>
          <a:p>
            <a:pPr marL="0" indent="0" algn="just">
              <a:buNone/>
            </a:pPr>
            <a:r>
              <a:rPr lang="en-US" dirty="0"/>
              <a:t> - the use of articles with personal names, e.g. </a:t>
            </a:r>
            <a:r>
              <a:rPr lang="en-US" i="1" dirty="0"/>
              <a:t>I know a Tommy Flynn. You are not the Andrew Manson I married.</a:t>
            </a:r>
          </a:p>
          <a:p>
            <a:pPr marL="0" indent="0" algn="just">
              <a:buNone/>
            </a:pPr>
            <a:r>
              <a:rPr lang="en-US" i="1" dirty="0"/>
              <a:t>      - </a:t>
            </a:r>
            <a:r>
              <a:rPr lang="en-US" dirty="0"/>
              <a:t>expressive use of degrees of comparison, e.g</a:t>
            </a:r>
            <a:r>
              <a:rPr lang="en-US" i="1" dirty="0"/>
              <a:t>. You cannot be deader than the dead. </a:t>
            </a:r>
          </a:p>
          <a:p>
            <a:pPr marL="0" indent="0" algn="just">
              <a:buNone/>
            </a:pPr>
            <a:r>
              <a:rPr lang="en-US" i="1" dirty="0"/>
              <a:t>     - </a:t>
            </a:r>
            <a:r>
              <a:rPr lang="en-US" dirty="0"/>
              <a:t>emotionally </a:t>
            </a:r>
            <a:r>
              <a:rPr lang="en-US" dirty="0" err="1"/>
              <a:t>coloured</a:t>
            </a:r>
            <a:r>
              <a:rPr lang="en-US" dirty="0"/>
              <a:t> suffixes of diminutive nature (expressive means), e.g. </a:t>
            </a:r>
            <a:r>
              <a:rPr lang="en-US" i="1" dirty="0"/>
              <a:t>sonny, auntie, streamlet, duckling </a:t>
            </a:r>
            <a:endParaRPr lang="ru-RU" dirty="0"/>
          </a:p>
          <a:p>
            <a:endParaRPr lang="ru-RU" dirty="0"/>
          </a:p>
        </p:txBody>
      </p:sp>
    </p:spTree>
    <p:extLst>
      <p:ext uri="{BB962C8B-B14F-4D97-AF65-F5344CB8AC3E}">
        <p14:creationId xmlns:p14="http://schemas.microsoft.com/office/powerpoint/2010/main" val="2413137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Lexical stylistic devices / tropes </a:t>
            </a:r>
            <a:endParaRPr lang="ru-RU" dirty="0"/>
          </a:p>
        </p:txBody>
      </p:sp>
      <p:sp>
        <p:nvSpPr>
          <p:cNvPr id="3" name="Объект 2"/>
          <p:cNvSpPr>
            <a:spLocks noGrp="1"/>
          </p:cNvSpPr>
          <p:nvPr>
            <p:ph idx="1"/>
          </p:nvPr>
        </p:nvSpPr>
        <p:spPr/>
        <p:txBody>
          <a:bodyPr>
            <a:normAutofit/>
          </a:bodyPr>
          <a:lstStyle/>
          <a:p>
            <a:r>
              <a:rPr lang="en-US" dirty="0"/>
              <a:t>based on the interaction of types of meaning</a:t>
            </a:r>
          </a:p>
          <a:p>
            <a:r>
              <a:rPr lang="en-US" dirty="0"/>
              <a:t>Traditionally, the following types of meaning are distin­guished:</a:t>
            </a:r>
            <a:endParaRPr lang="ru-RU" dirty="0"/>
          </a:p>
          <a:p>
            <a:pPr marL="0" lvl="0" indent="0">
              <a:buNone/>
            </a:pPr>
            <a:r>
              <a:rPr lang="en-US" dirty="0"/>
              <a:t>      - logical meaning (registered in dictionaries),</a:t>
            </a:r>
            <a:endParaRPr lang="ru-RU" dirty="0"/>
          </a:p>
          <a:p>
            <a:pPr marL="0" lvl="0" indent="0">
              <a:buNone/>
            </a:pPr>
            <a:r>
              <a:rPr lang="en-US" dirty="0"/>
              <a:t>      - emotional meaning (showing a negative/ positive attitude of a speaker towards the object of speech),</a:t>
            </a:r>
            <a:endParaRPr lang="ru-RU" dirty="0"/>
          </a:p>
          <a:p>
            <a:pPr marL="0" lvl="0" indent="0">
              <a:buNone/>
            </a:pPr>
            <a:r>
              <a:rPr lang="en-US" dirty="0"/>
              <a:t>      - nominal meaning (characteristic of proper names, which lack logi­cal meaning), and</a:t>
            </a:r>
            <a:endParaRPr lang="ru-RU" dirty="0"/>
          </a:p>
          <a:p>
            <a:pPr marL="0" lvl="0" indent="0">
              <a:buNone/>
            </a:pPr>
            <a:r>
              <a:rPr lang="en-US" dirty="0"/>
              <a:t>      - contextual meaning (which is acquired by the word in a text).</a:t>
            </a:r>
            <a:endParaRPr lang="ru-RU" dirty="0"/>
          </a:p>
          <a:p>
            <a:endParaRPr lang="ru-RU" dirty="0"/>
          </a:p>
        </p:txBody>
      </p:sp>
    </p:spTree>
    <p:extLst>
      <p:ext uri="{BB962C8B-B14F-4D97-AF65-F5344CB8AC3E}">
        <p14:creationId xmlns:p14="http://schemas.microsoft.com/office/powerpoint/2010/main" val="1158289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55311"/>
          </a:xfrm>
        </p:spPr>
        <p:txBody>
          <a:bodyPr>
            <a:normAutofit fontScale="90000"/>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513410341"/>
              </p:ext>
            </p:extLst>
          </p:nvPr>
        </p:nvGraphicFramePr>
        <p:xfrm>
          <a:off x="477981" y="249382"/>
          <a:ext cx="10875819" cy="6594015"/>
        </p:xfrm>
        <a:graphic>
          <a:graphicData uri="http://schemas.openxmlformats.org/drawingml/2006/table">
            <a:tbl>
              <a:tblPr firstRow="1" firstCol="1" bandRow="1">
                <a:tableStyleId>{5C22544A-7EE6-4342-B048-85BDC9FD1C3A}</a:tableStyleId>
              </a:tblPr>
              <a:tblGrid>
                <a:gridCol w="2746086">
                  <a:extLst>
                    <a:ext uri="{9D8B030D-6E8A-4147-A177-3AD203B41FA5}">
                      <a16:colId xmlns:a16="http://schemas.microsoft.com/office/drawing/2014/main" val="23912283"/>
                    </a:ext>
                  </a:extLst>
                </a:gridCol>
                <a:gridCol w="2714844">
                  <a:extLst>
                    <a:ext uri="{9D8B030D-6E8A-4147-A177-3AD203B41FA5}">
                      <a16:colId xmlns:a16="http://schemas.microsoft.com/office/drawing/2014/main" val="965687671"/>
                    </a:ext>
                  </a:extLst>
                </a:gridCol>
                <a:gridCol w="2700045">
                  <a:extLst>
                    <a:ext uri="{9D8B030D-6E8A-4147-A177-3AD203B41FA5}">
                      <a16:colId xmlns:a16="http://schemas.microsoft.com/office/drawing/2014/main" val="3160013123"/>
                    </a:ext>
                  </a:extLst>
                </a:gridCol>
                <a:gridCol w="2714844">
                  <a:extLst>
                    <a:ext uri="{9D8B030D-6E8A-4147-A177-3AD203B41FA5}">
                      <a16:colId xmlns:a16="http://schemas.microsoft.com/office/drawing/2014/main" val="3326556612"/>
                    </a:ext>
                  </a:extLst>
                </a:gridCol>
              </a:tblGrid>
              <a:tr h="466455">
                <a:tc gridSpan="4">
                  <a:txBody>
                    <a:bodyPr/>
                    <a:lstStyle/>
                    <a:p>
                      <a:pPr algn="ctr">
                        <a:lnSpc>
                          <a:spcPts val="1050"/>
                        </a:lnSpc>
                        <a:spcAft>
                          <a:spcPts val="0"/>
                        </a:spcAft>
                      </a:pPr>
                      <a:r>
                        <a:rPr lang="en-US" sz="3200" u="none" strike="noStrike" spc="0" dirty="0">
                          <a:effectLst/>
                        </a:rPr>
                        <a:t>Types of meaning interaction</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93054571"/>
                  </a:ext>
                </a:extLst>
              </a:tr>
              <a:tr h="1007031">
                <a:tc>
                  <a:txBody>
                    <a:bodyPr/>
                    <a:lstStyle/>
                    <a:p>
                      <a:pPr>
                        <a:lnSpc>
                          <a:spcPts val="1050"/>
                        </a:lnSpc>
                        <a:spcAft>
                          <a:spcPts val="0"/>
                        </a:spcAft>
                      </a:pPr>
                      <a:r>
                        <a:rPr lang="en-US" sz="3200" u="none" strike="noStrike" spc="0" dirty="0" err="1">
                          <a:effectLst/>
                        </a:rPr>
                        <a:t>logical+nominal</a:t>
                      </a:r>
                      <a:endParaRPr lang="uk-UA" sz="3200" u="none" strike="noStrike" spc="0" dirty="0">
                        <a:effectLst/>
                      </a:endParaRPr>
                    </a:p>
                    <a:p>
                      <a:pPr>
                        <a:lnSpc>
                          <a:spcPts val="1050"/>
                        </a:lnSpc>
                        <a:spcAft>
                          <a:spcPts val="0"/>
                        </a:spcAft>
                      </a:pPr>
                      <a:endParaRPr lang="uk-UA" sz="3200" u="none" strike="noStrike" spc="0" dirty="0">
                        <a:solidFill>
                          <a:srgbClr val="000000"/>
                        </a:solidFill>
                        <a:effectLst/>
                        <a:latin typeface="Arial Unicode MS" panose="020B0604020202020204" pitchFamily="34" charset="-128"/>
                        <a:ea typeface="Arial Unicode MS" panose="020B0604020202020204" pitchFamily="34" charset="-128"/>
                      </a:endParaRPr>
                    </a:p>
                    <a:p>
                      <a:pPr>
                        <a:lnSpc>
                          <a:spcPts val="1050"/>
                        </a:lnSpc>
                        <a:spcAft>
                          <a:spcPts val="0"/>
                        </a:spcAft>
                      </a:pP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lgn="ctr">
                        <a:spcAft>
                          <a:spcPts val="0"/>
                        </a:spcAft>
                      </a:pPr>
                      <a:r>
                        <a:rPr lang="en-US" sz="3200" u="none" strike="noStrike" spc="0" dirty="0">
                          <a:effectLst/>
                        </a:rPr>
                        <a:t>logical+ contextual</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spcAft>
                          <a:spcPts val="0"/>
                        </a:spcAft>
                      </a:pPr>
                      <a:r>
                        <a:rPr lang="en-US" sz="3200" u="none" strike="noStrike" spc="0" dirty="0">
                          <a:effectLst/>
                        </a:rPr>
                        <a:t>logical+ logical</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500"/>
                        </a:lnSpc>
                        <a:spcAft>
                          <a:spcPts val="300"/>
                        </a:spcAft>
                      </a:pPr>
                      <a:r>
                        <a:rPr lang="en-US" sz="3200" u="none" strike="noStrike" spc="0" dirty="0">
                          <a:effectLst/>
                        </a:rPr>
                        <a:t>logical+</a:t>
                      </a:r>
                      <a:endParaRPr lang="ru-RU" sz="4000" dirty="0">
                        <a:effectLst/>
                      </a:endParaRPr>
                    </a:p>
                    <a:p>
                      <a:pPr algn="ctr">
                        <a:lnSpc>
                          <a:spcPts val="1500"/>
                        </a:lnSpc>
                        <a:spcBef>
                          <a:spcPts val="300"/>
                        </a:spcBef>
                        <a:spcAft>
                          <a:spcPts val="0"/>
                        </a:spcAft>
                      </a:pPr>
                      <a:r>
                        <a:rPr lang="en-US" sz="3200" u="none" strike="noStrike" spc="0" dirty="0">
                          <a:effectLst/>
                        </a:rPr>
                        <a:t>emotional</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extLst>
                  <a:ext uri="{0D108BD9-81ED-4DB2-BD59-A6C34878D82A}">
                    <a16:rowId xmlns:a16="http://schemas.microsoft.com/office/drawing/2014/main" val="1429283612"/>
                  </a:ext>
                </a:extLst>
              </a:tr>
              <a:tr h="701677">
                <a:tc>
                  <a:txBody>
                    <a:bodyPr/>
                    <a:lstStyle/>
                    <a:p>
                      <a:pPr>
                        <a:lnSpc>
                          <a:spcPts val="1050"/>
                        </a:lnSpc>
                        <a:spcAft>
                          <a:spcPts val="0"/>
                        </a:spcAft>
                      </a:pPr>
                      <a:endParaRPr lang="ru-RU" sz="36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endParaRPr lang="uk-UA" sz="3200" u="none" strike="noStrike" spc="0" dirty="0">
                        <a:effectLst/>
                      </a:endParaRPr>
                    </a:p>
                    <a:p>
                      <a:pPr algn="ctr">
                        <a:lnSpc>
                          <a:spcPts val="1050"/>
                        </a:lnSpc>
                        <a:spcAft>
                          <a:spcPts val="0"/>
                        </a:spcAft>
                      </a:pPr>
                      <a:endParaRPr lang="en-US" sz="3200" u="none" strike="noStrike" spc="0" dirty="0">
                        <a:effectLst/>
                      </a:endParaRPr>
                    </a:p>
                    <a:p>
                      <a:pPr algn="ctr">
                        <a:lnSpc>
                          <a:spcPts val="1050"/>
                        </a:lnSpc>
                        <a:spcAft>
                          <a:spcPts val="0"/>
                        </a:spcAft>
                      </a:pPr>
                      <a:r>
                        <a:rPr lang="en-US" sz="3200" u="none" strike="noStrike" spc="0" dirty="0">
                          <a:effectLst/>
                        </a:rPr>
                        <a:t>metaphor</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endParaRPr lang="en-US" sz="3200" u="none" strike="noStrike" spc="0" dirty="0">
                        <a:effectLst/>
                      </a:endParaRPr>
                    </a:p>
                    <a:p>
                      <a:pPr algn="ctr">
                        <a:lnSpc>
                          <a:spcPts val="1050"/>
                        </a:lnSpc>
                        <a:spcAft>
                          <a:spcPts val="0"/>
                        </a:spcAft>
                      </a:pPr>
                      <a:endParaRPr lang="en-US" sz="3200" u="none" strike="noStrike" spc="0" dirty="0">
                        <a:effectLst/>
                      </a:endParaRPr>
                    </a:p>
                    <a:p>
                      <a:pPr algn="ctr">
                        <a:lnSpc>
                          <a:spcPts val="1050"/>
                        </a:lnSpc>
                        <a:spcAft>
                          <a:spcPts val="0"/>
                        </a:spcAft>
                      </a:pPr>
                      <a:r>
                        <a:rPr lang="en-US" sz="3200" u="none" strike="noStrike" spc="0" dirty="0">
                          <a:effectLst/>
                        </a:rPr>
                        <a:t>zeugma</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r>
                        <a:rPr lang="en-US" sz="3200" u="none" strike="noStrike" spc="0" dirty="0">
                          <a:effectLst/>
                        </a:rPr>
                        <a:t>hyperbole</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extLst>
                  <a:ext uri="{0D108BD9-81ED-4DB2-BD59-A6C34878D82A}">
                    <a16:rowId xmlns:a16="http://schemas.microsoft.com/office/drawing/2014/main" val="712104203"/>
                  </a:ext>
                </a:extLst>
              </a:tr>
              <a:tr h="687310">
                <a:tc>
                  <a:txBody>
                    <a:bodyPr/>
                    <a:lstStyle/>
                    <a:p>
                      <a:pPr>
                        <a:lnSpc>
                          <a:spcPts val="1050"/>
                        </a:lnSpc>
                        <a:spcAft>
                          <a:spcPts val="0"/>
                        </a:spcAft>
                      </a:pPr>
                      <a:r>
                        <a:rPr lang="en-US" sz="2800" u="none" strike="noStrike" spc="0" dirty="0">
                          <a:effectLst/>
                        </a:rPr>
                        <a:t>antonomasia</a:t>
                      </a:r>
                      <a:endParaRPr lang="ru-RU" sz="36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lgn="ctr">
                        <a:lnSpc>
                          <a:spcPts val="1050"/>
                        </a:lnSpc>
                        <a:spcAft>
                          <a:spcPts val="0"/>
                        </a:spcAft>
                      </a:pP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lgn="ctr">
                        <a:lnSpc>
                          <a:spcPts val="1050"/>
                        </a:lnSpc>
                        <a:spcAft>
                          <a:spcPts val="0"/>
                        </a:spcAft>
                      </a:pPr>
                      <a:endParaRPr lang="en-US" sz="4000" dirty="0">
                        <a:solidFill>
                          <a:srgbClr val="000000"/>
                        </a:solidFill>
                        <a:effectLst/>
                        <a:latin typeface="Arial Unicode MS" panose="020B0604020202020204" pitchFamily="34" charset="-128"/>
                        <a:ea typeface="Arial Unicode MS" panose="020B0604020202020204" pitchFamily="34" charset="-128"/>
                      </a:endParaRPr>
                    </a:p>
                    <a:p>
                      <a:pPr algn="ctr">
                        <a:lnSpc>
                          <a:spcPts val="1050"/>
                        </a:lnSpc>
                        <a:spcAft>
                          <a:spcPts val="0"/>
                        </a:spcAft>
                      </a:pPr>
                      <a:endParaRPr lang="en-US" sz="4000" dirty="0">
                        <a:solidFill>
                          <a:srgbClr val="000000"/>
                        </a:solidFill>
                        <a:effectLst/>
                        <a:latin typeface="Arial Unicode MS" panose="020B0604020202020204" pitchFamily="34" charset="-128"/>
                        <a:ea typeface="Arial Unicode MS" panose="020B0604020202020204" pitchFamily="34" charset="-128"/>
                      </a:endParaRPr>
                    </a:p>
                    <a:p>
                      <a:pPr algn="ctr">
                        <a:lnSpc>
                          <a:spcPts val="1050"/>
                        </a:lnSpc>
                        <a:spcAft>
                          <a:spcPts val="0"/>
                        </a:spcAft>
                      </a:pPr>
                      <a:endParaRPr lang="en-US" sz="4000" dirty="0">
                        <a:solidFill>
                          <a:srgbClr val="000000"/>
                        </a:solidFill>
                        <a:effectLst/>
                        <a:latin typeface="Arial Unicode MS" panose="020B0604020202020204" pitchFamily="34" charset="-128"/>
                        <a:ea typeface="Arial Unicode MS" panose="020B0604020202020204" pitchFamily="34" charset="-128"/>
                      </a:endParaRPr>
                    </a:p>
                    <a:p>
                      <a:pPr algn="ctr">
                        <a:lnSpc>
                          <a:spcPts val="1050"/>
                        </a:lnSpc>
                        <a:spcAft>
                          <a:spcPts val="0"/>
                        </a:spcAft>
                      </a:pP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lgn="ctr">
                        <a:lnSpc>
                          <a:spcPts val="1050"/>
                        </a:lnSpc>
                        <a:spcAft>
                          <a:spcPts val="0"/>
                        </a:spcAft>
                      </a:pP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extLst>
                  <a:ext uri="{0D108BD9-81ED-4DB2-BD59-A6C34878D82A}">
                    <a16:rowId xmlns:a16="http://schemas.microsoft.com/office/drawing/2014/main" val="1022830253"/>
                  </a:ext>
                </a:extLst>
              </a:tr>
              <a:tr h="485422">
                <a:tc>
                  <a:txBody>
                    <a:bodyPr/>
                    <a:lstStyle/>
                    <a:p>
                      <a:pPr>
                        <a:spcAft>
                          <a:spcPts val="0"/>
                        </a:spcAft>
                      </a:pPr>
                      <a:r>
                        <a:rPr lang="en-US" sz="500" dirty="0">
                          <a:effectLst/>
                        </a:rPr>
                        <a:t> </a:t>
                      </a:r>
                      <a:endParaRPr lang="ru-RU" sz="12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r>
                        <a:rPr lang="en-US" sz="3200" u="none" strike="noStrike" spc="0">
                          <a:effectLst/>
                        </a:rPr>
                        <a:t>metonymy</a:t>
                      </a:r>
                      <a:endParaRPr lang="ru-RU" sz="40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r>
                        <a:rPr lang="en-US" sz="3200" u="none" strike="noStrike" spc="0" dirty="0">
                          <a:effectLst/>
                        </a:rPr>
                        <a:t>pun</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0"/>
                        </a:spcAft>
                      </a:pPr>
                      <a:r>
                        <a:rPr lang="en-US" sz="3200" u="none" strike="noStrike" spc="0">
                          <a:effectLst/>
                        </a:rPr>
                        <a:t>epithet</a:t>
                      </a:r>
                      <a:endParaRPr lang="ru-RU" sz="40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extLst>
                  <a:ext uri="{0D108BD9-81ED-4DB2-BD59-A6C34878D82A}">
                    <a16:rowId xmlns:a16="http://schemas.microsoft.com/office/drawing/2014/main" val="2186583679"/>
                  </a:ext>
                </a:extLst>
              </a:tr>
              <a:tr h="797257">
                <a:tc>
                  <a:txBody>
                    <a:bodyPr/>
                    <a:lstStyle/>
                    <a:p>
                      <a:pPr>
                        <a:spcAft>
                          <a:spcPts val="0"/>
                        </a:spcAft>
                      </a:pPr>
                      <a:r>
                        <a:rPr lang="en-US" sz="500" dirty="0">
                          <a:effectLst/>
                        </a:rPr>
                        <a:t> </a:t>
                      </a:r>
                      <a:endParaRPr lang="ru-RU" sz="12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lnSpc>
                          <a:spcPts val="1050"/>
                        </a:lnSpc>
                        <a:spcAft>
                          <a:spcPts val="1500"/>
                        </a:spcAft>
                      </a:pPr>
                      <a:r>
                        <a:rPr lang="en-US" sz="3200" u="none" strike="noStrike" spc="0" dirty="0">
                          <a:effectLst/>
                        </a:rPr>
                        <a:t>irony</a:t>
                      </a:r>
                      <a:endParaRPr lang="ru-RU" sz="4000" dirty="0">
                        <a:effectLst/>
                      </a:endParaRPr>
                    </a:p>
                  </a:txBody>
                  <a:tcPr marL="6350" marR="6350" marT="0" marB="0" anchor="b"/>
                </a:tc>
                <a:tc>
                  <a:txBody>
                    <a:bodyPr/>
                    <a:lstStyle/>
                    <a:p>
                      <a:pPr algn="ctr">
                        <a:lnSpc>
                          <a:spcPts val="3400"/>
                        </a:lnSpc>
                        <a:spcAft>
                          <a:spcPts val="0"/>
                        </a:spcAft>
                      </a:pPr>
                      <a:r>
                        <a:rPr lang="en-US" sz="3200" u="none" strike="noStrike" spc="0" dirty="0">
                          <a:effectLst/>
                        </a:rPr>
                        <a:t>violation of a phraseological unit</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lgn="ctr">
                        <a:lnSpc>
                          <a:spcPts val="1050"/>
                        </a:lnSpc>
                        <a:spcAft>
                          <a:spcPts val="1500"/>
                        </a:spcAft>
                      </a:pPr>
                      <a:r>
                        <a:rPr lang="en-US" sz="3200" u="none" strike="noStrike" spc="0" dirty="0">
                          <a:effectLst/>
                        </a:rPr>
                        <a:t>oxymoron</a:t>
                      </a:r>
                      <a:endParaRPr lang="ru-RU" sz="4000" dirty="0">
                        <a:effectLst/>
                      </a:endParaRPr>
                    </a:p>
                    <a:p>
                      <a:pPr marL="177800">
                        <a:lnSpc>
                          <a:spcPts val="1050"/>
                        </a:lnSpc>
                        <a:spcBef>
                          <a:spcPts val="1500"/>
                        </a:spcBef>
                        <a:spcAft>
                          <a:spcPts val="0"/>
                        </a:spcAft>
                      </a:pP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extLst>
                  <a:ext uri="{0D108BD9-81ED-4DB2-BD59-A6C34878D82A}">
                    <a16:rowId xmlns:a16="http://schemas.microsoft.com/office/drawing/2014/main" val="1691119670"/>
                  </a:ext>
                </a:extLst>
              </a:tr>
              <a:tr h="635230">
                <a:tc>
                  <a:txBody>
                    <a:bodyPr/>
                    <a:lstStyle/>
                    <a:p>
                      <a:pPr>
                        <a:spcAft>
                          <a:spcPts val="0"/>
                        </a:spcAft>
                      </a:pPr>
                      <a:r>
                        <a:rPr lang="en-US" sz="500">
                          <a:effectLst/>
                        </a:rPr>
                        <a:t> </a:t>
                      </a:r>
                      <a:endParaRPr lang="ru-RU" sz="12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spcAft>
                          <a:spcPts val="0"/>
                        </a:spcAft>
                      </a:pPr>
                      <a:r>
                        <a:rPr lang="en-US" sz="1400">
                          <a:effectLst/>
                        </a:rPr>
                        <a:t> </a:t>
                      </a:r>
                      <a:endParaRPr lang="ru-RU" sz="40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spcAft>
                          <a:spcPts val="0"/>
                        </a:spcAft>
                      </a:pPr>
                      <a:r>
                        <a:rPr lang="en-US" sz="3200" u="none" strike="noStrike" spc="0">
                          <a:effectLst/>
                        </a:rPr>
                        <a:t>semantically false chains</a:t>
                      </a:r>
                      <a:endParaRPr lang="ru-RU" sz="40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spcAft>
                          <a:spcPts val="0"/>
                        </a:spcAft>
                      </a:pPr>
                      <a:r>
                        <a:rPr lang="en-US" sz="1400" dirty="0">
                          <a:effectLst/>
                        </a:rPr>
                        <a:t> </a:t>
                      </a:r>
                      <a:r>
                        <a:rPr lang="en-US" sz="3200" dirty="0">
                          <a:effectLst/>
                        </a:rPr>
                        <a:t>simile</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extLst>
                  <a:ext uri="{0D108BD9-81ED-4DB2-BD59-A6C34878D82A}">
                    <a16:rowId xmlns:a16="http://schemas.microsoft.com/office/drawing/2014/main" val="3604461090"/>
                  </a:ext>
                </a:extLst>
              </a:tr>
              <a:tr h="663101">
                <a:tc>
                  <a:txBody>
                    <a:bodyPr/>
                    <a:lstStyle/>
                    <a:p>
                      <a:pPr>
                        <a:spcAft>
                          <a:spcPts val="0"/>
                        </a:spcAft>
                      </a:pPr>
                      <a:r>
                        <a:rPr lang="en-US" sz="500">
                          <a:effectLst/>
                        </a:rPr>
                        <a:t> </a:t>
                      </a:r>
                      <a:endParaRPr lang="ru-RU" sz="12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spcAft>
                          <a:spcPts val="0"/>
                        </a:spcAft>
                      </a:pPr>
                      <a:r>
                        <a:rPr lang="en-US" sz="1400" dirty="0">
                          <a:effectLst/>
                        </a:rPr>
                        <a:t> </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tc>
                  <a:txBody>
                    <a:bodyPr/>
                    <a:lstStyle/>
                    <a:p>
                      <a:pPr algn="ctr">
                        <a:spcAft>
                          <a:spcPts val="0"/>
                        </a:spcAft>
                      </a:pPr>
                      <a:r>
                        <a:rPr lang="en-US" sz="3200" u="none" strike="noStrike" spc="0">
                          <a:effectLst/>
                        </a:rPr>
                        <a:t>nonsense of non-sequence</a:t>
                      </a:r>
                      <a:endParaRPr lang="ru-RU" sz="4000">
                        <a:solidFill>
                          <a:srgbClr val="000000"/>
                        </a:solidFill>
                        <a:effectLst/>
                        <a:latin typeface="Arial Unicode MS" panose="020B0604020202020204" pitchFamily="34" charset="-128"/>
                        <a:ea typeface="Arial Unicode MS" panose="020B0604020202020204" pitchFamily="34" charset="-128"/>
                      </a:endParaRPr>
                    </a:p>
                  </a:txBody>
                  <a:tcPr marL="6350" marR="6350" marT="0" marB="0" anchor="b"/>
                </a:tc>
                <a:tc>
                  <a:txBody>
                    <a:bodyPr/>
                    <a:lstStyle/>
                    <a:p>
                      <a:pPr>
                        <a:spcAft>
                          <a:spcPts val="0"/>
                        </a:spcAft>
                      </a:pPr>
                      <a:r>
                        <a:rPr lang="en-US" sz="1400" dirty="0">
                          <a:effectLst/>
                        </a:rPr>
                        <a:t> </a:t>
                      </a:r>
                      <a:endParaRPr lang="ru-RU" sz="4000" dirty="0">
                        <a:solidFill>
                          <a:srgbClr val="000000"/>
                        </a:solidFill>
                        <a:effectLst/>
                        <a:latin typeface="Arial Unicode MS" panose="020B0604020202020204" pitchFamily="34" charset="-128"/>
                        <a:ea typeface="Arial Unicode MS" panose="020B0604020202020204" pitchFamily="34" charset="-128"/>
                      </a:endParaRPr>
                    </a:p>
                  </a:txBody>
                  <a:tcPr marL="6350" marR="6350" marT="0" marB="0"/>
                </a:tc>
                <a:extLst>
                  <a:ext uri="{0D108BD9-81ED-4DB2-BD59-A6C34878D82A}">
                    <a16:rowId xmlns:a16="http://schemas.microsoft.com/office/drawing/2014/main" val="214207081"/>
                  </a:ext>
                </a:extLst>
              </a:tr>
            </a:tbl>
          </a:graphicData>
        </a:graphic>
      </p:graphicFrame>
    </p:spTree>
    <p:extLst>
      <p:ext uri="{BB962C8B-B14F-4D97-AF65-F5344CB8AC3E}">
        <p14:creationId xmlns:p14="http://schemas.microsoft.com/office/powerpoint/2010/main" val="4273267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51057"/>
          </a:xfrm>
        </p:spPr>
        <p:txBody>
          <a:bodyPr/>
          <a:lstStyle/>
          <a:p>
            <a:r>
              <a:rPr lang="en-US" dirty="0"/>
              <a:t>Lexical stylistic devices / tropes </a:t>
            </a:r>
            <a:endParaRPr lang="ru-RU" dirty="0"/>
          </a:p>
        </p:txBody>
      </p:sp>
      <p:sp>
        <p:nvSpPr>
          <p:cNvPr id="3" name="Объект 2"/>
          <p:cNvSpPr>
            <a:spLocks noGrp="1"/>
          </p:cNvSpPr>
          <p:nvPr>
            <p:ph idx="1"/>
          </p:nvPr>
        </p:nvSpPr>
        <p:spPr>
          <a:xfrm>
            <a:off x="838200" y="1316182"/>
            <a:ext cx="10515600" cy="4860781"/>
          </a:xfrm>
        </p:spPr>
        <p:txBody>
          <a:bodyPr numCol="1">
            <a:normAutofit fontScale="77500" lnSpcReduction="20000"/>
          </a:bodyPr>
          <a:lstStyle/>
          <a:p>
            <a:pPr marL="0" indent="0">
              <a:buNone/>
            </a:pPr>
            <a:endParaRPr lang="en-US" dirty="0"/>
          </a:p>
          <a:p>
            <a:pPr marL="0" indent="0">
              <a:buNone/>
            </a:pPr>
            <a:r>
              <a:rPr lang="en-US" sz="3800" dirty="0"/>
              <a:t>antonomasia                                     violation of phraseological unit</a:t>
            </a:r>
          </a:p>
          <a:p>
            <a:pPr marL="0" indent="0">
              <a:buNone/>
            </a:pPr>
            <a:r>
              <a:rPr lang="en-US" sz="3800" dirty="0"/>
              <a:t> metaphor                                          semantically false chains</a:t>
            </a:r>
          </a:p>
          <a:p>
            <a:pPr marL="0" indent="0">
              <a:buNone/>
            </a:pPr>
            <a:r>
              <a:rPr lang="en-US" sz="3800" dirty="0"/>
              <a:t>metonymy                                          nonsense of non-sequence</a:t>
            </a:r>
          </a:p>
          <a:p>
            <a:pPr marL="0" indent="0">
              <a:buNone/>
            </a:pPr>
            <a:r>
              <a:rPr lang="en-US" sz="3800" dirty="0"/>
              <a:t> irony                                                   hyperbole</a:t>
            </a:r>
          </a:p>
          <a:p>
            <a:pPr marL="0" indent="0">
              <a:buNone/>
            </a:pPr>
            <a:r>
              <a:rPr lang="en-US" sz="3800" dirty="0"/>
              <a:t>zeugma                                               epithet, simile                                               </a:t>
            </a:r>
          </a:p>
          <a:p>
            <a:pPr marL="0" indent="0">
              <a:buNone/>
            </a:pPr>
            <a:r>
              <a:rPr lang="en-US" sz="3800" dirty="0"/>
              <a:t> pun                                                     oxymoron</a:t>
            </a:r>
          </a:p>
          <a:p>
            <a:pPr marL="0" indent="0">
              <a:buNone/>
            </a:pPr>
            <a:r>
              <a:rPr lang="en-US" sz="3800" dirty="0"/>
              <a:t> </a:t>
            </a:r>
          </a:p>
          <a:p>
            <a:pPr marL="0" indent="0">
              <a:buNone/>
            </a:pPr>
            <a:r>
              <a:rPr lang="en-US" dirty="0"/>
              <a:t> </a:t>
            </a:r>
          </a:p>
          <a:p>
            <a:pPr marL="0" indent="0">
              <a:buNone/>
            </a:pPr>
            <a:r>
              <a:rPr lang="en-US" dirty="0"/>
              <a:t> </a:t>
            </a:r>
          </a:p>
          <a:p>
            <a:pPr marL="0" indent="0">
              <a:buNone/>
            </a:pPr>
            <a:endParaRPr lang="en-US" dirty="0"/>
          </a:p>
          <a:p>
            <a:pPr marL="0" indent="0">
              <a:buNone/>
            </a:pPr>
            <a:r>
              <a:rPr lang="en-US" dirty="0"/>
              <a:t> </a:t>
            </a:r>
            <a:endParaRPr lang="ru-RU" dirty="0"/>
          </a:p>
          <a:p>
            <a:pPr marL="0" indent="0">
              <a:buNone/>
            </a:pPr>
            <a:endParaRPr lang="ru-RU" dirty="0"/>
          </a:p>
        </p:txBody>
      </p:sp>
    </p:spTree>
    <p:extLst>
      <p:ext uri="{BB962C8B-B14F-4D97-AF65-F5344CB8AC3E}">
        <p14:creationId xmlns:p14="http://schemas.microsoft.com/office/powerpoint/2010/main" val="1746150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Lexical stylistic devices / tropes </a:t>
            </a:r>
            <a:endParaRPr lang="ru-RU" dirty="0"/>
          </a:p>
        </p:txBody>
      </p:sp>
      <p:sp>
        <p:nvSpPr>
          <p:cNvPr id="3" name="Объект 2"/>
          <p:cNvSpPr>
            <a:spLocks noGrp="1"/>
          </p:cNvSpPr>
          <p:nvPr>
            <p:ph idx="1"/>
          </p:nvPr>
        </p:nvSpPr>
        <p:spPr/>
        <p:txBody>
          <a:bodyPr/>
          <a:lstStyle/>
          <a:p>
            <a:r>
              <a:rPr lang="en-US" u="sng" dirty="0"/>
              <a:t>Antonomasia</a:t>
            </a:r>
            <a:r>
              <a:rPr lang="en-US" dirty="0"/>
              <a:t> (=renaming) -  metaphorical transference of meaning when a personal name is used instead of a common noun and vice versa, e.g. </a:t>
            </a:r>
            <a:r>
              <a:rPr lang="en-US" i="1" dirty="0"/>
              <a:t>Her husband is a real </a:t>
            </a:r>
            <a:r>
              <a:rPr lang="en-US" b="1" dirty="0"/>
              <a:t>Casanova. </a:t>
            </a:r>
            <a:r>
              <a:rPr lang="en-US" i="1" dirty="0"/>
              <a:t>I suspect that the Noes and Don’t Knows would far outnumber the Yesses.</a:t>
            </a:r>
          </a:p>
          <a:p>
            <a:r>
              <a:rPr lang="en-US" dirty="0"/>
              <a:t>Antonomasia  is widely used when book characters are given names which are called "speaking" or "telling" names: </a:t>
            </a:r>
            <a:r>
              <a:rPr lang="en-US" i="1" dirty="0"/>
              <a:t>Becky Sharp, Lady Deadlock, </a:t>
            </a:r>
            <a:r>
              <a:rPr lang="uk-UA" i="1" dirty="0"/>
              <a:t>інженер </a:t>
            </a:r>
            <a:r>
              <a:rPr lang="uk-UA" i="1" dirty="0" err="1"/>
              <a:t>Талмудовський</a:t>
            </a:r>
            <a:endParaRPr lang="ru-RU" i="1" dirty="0"/>
          </a:p>
          <a:p>
            <a:endParaRPr lang="ru-RU" i="1" dirty="0"/>
          </a:p>
          <a:p>
            <a:endParaRPr lang="ru-RU" dirty="0"/>
          </a:p>
        </p:txBody>
      </p:sp>
    </p:spTree>
    <p:extLst>
      <p:ext uri="{BB962C8B-B14F-4D97-AF65-F5344CB8AC3E}">
        <p14:creationId xmlns:p14="http://schemas.microsoft.com/office/powerpoint/2010/main" val="3970752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Lexical stylistic devices / tropes </a:t>
            </a:r>
            <a:endParaRPr lang="ru-RU" dirty="0"/>
          </a:p>
        </p:txBody>
      </p:sp>
      <p:sp>
        <p:nvSpPr>
          <p:cNvPr id="3" name="Объект 2"/>
          <p:cNvSpPr>
            <a:spLocks noGrp="1"/>
          </p:cNvSpPr>
          <p:nvPr>
            <p:ph idx="1"/>
          </p:nvPr>
        </p:nvSpPr>
        <p:spPr/>
        <p:txBody>
          <a:bodyPr/>
          <a:lstStyle/>
          <a:p>
            <a:pPr algn="just"/>
            <a:r>
              <a:rPr lang="en-US" u="sng" dirty="0"/>
              <a:t>metaphor</a:t>
            </a:r>
            <a:r>
              <a:rPr lang="en-US" dirty="0"/>
              <a:t> – transference of meaning from one word to another (qualities of one object are transferred to another), e.g. </a:t>
            </a:r>
            <a:r>
              <a:rPr lang="en-US" i="1" dirty="0"/>
              <a:t>The leaves fell sorrowfully. An uneasy day died away. The flood of tears</a:t>
            </a:r>
          </a:p>
          <a:p>
            <a:pPr algn="just"/>
            <a:r>
              <a:rPr lang="en-US" u="sng" dirty="0"/>
              <a:t>metonymy</a:t>
            </a:r>
            <a:r>
              <a:rPr lang="en-US" dirty="0"/>
              <a:t> – the use of one word for another, based on the relations of association or partition, e.g. </a:t>
            </a:r>
            <a:r>
              <a:rPr lang="en-US" i="1" dirty="0"/>
              <a:t>He earns his living with his pen</a:t>
            </a:r>
            <a:r>
              <a:rPr lang="en-US" dirty="0"/>
              <a:t> (association with occupation); </a:t>
            </a:r>
            <a:r>
              <a:rPr lang="en-US" i="1" dirty="0"/>
              <a:t>The other day she bought a Picasso</a:t>
            </a:r>
            <a:r>
              <a:rPr lang="en-US" dirty="0"/>
              <a:t> (contiguity between two objects); The kettle is boiling (the container implies its content). </a:t>
            </a:r>
            <a:endParaRPr lang="en-US" i="1" dirty="0"/>
          </a:p>
          <a:p>
            <a:pPr algn="just"/>
            <a:r>
              <a:rPr lang="en-US" u="sng" dirty="0"/>
              <a:t>irony</a:t>
            </a:r>
            <a:r>
              <a:rPr lang="en-US" dirty="0"/>
              <a:t> expresses the opposite of what the words really mean: </a:t>
            </a:r>
            <a:r>
              <a:rPr lang="en-US" i="1" dirty="0"/>
              <a:t>There was heavy traffic of three Fords in the street.</a:t>
            </a:r>
            <a:endParaRPr lang="ru-RU" i="1" dirty="0"/>
          </a:p>
          <a:p>
            <a:endParaRPr lang="en-US" dirty="0"/>
          </a:p>
          <a:p>
            <a:endParaRPr lang="ru-RU" dirty="0"/>
          </a:p>
        </p:txBody>
      </p:sp>
    </p:spTree>
    <p:extLst>
      <p:ext uri="{BB962C8B-B14F-4D97-AF65-F5344CB8AC3E}">
        <p14:creationId xmlns:p14="http://schemas.microsoft.com/office/powerpoint/2010/main" val="4044997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4802"/>
          </a:xfrm>
        </p:spPr>
        <p:txBody>
          <a:bodyPr/>
          <a:lstStyle/>
          <a:p>
            <a:r>
              <a:rPr lang="en-US" dirty="0"/>
              <a:t>Lexical stylistic devices / tropes </a:t>
            </a:r>
            <a:endParaRPr lang="ru-RU" dirty="0"/>
          </a:p>
        </p:txBody>
      </p:sp>
      <p:sp>
        <p:nvSpPr>
          <p:cNvPr id="3" name="Объект 2"/>
          <p:cNvSpPr>
            <a:spLocks noGrp="1"/>
          </p:cNvSpPr>
          <p:nvPr>
            <p:ph idx="1"/>
          </p:nvPr>
        </p:nvSpPr>
        <p:spPr>
          <a:xfrm>
            <a:off x="838200" y="1385455"/>
            <a:ext cx="10515600" cy="4791508"/>
          </a:xfrm>
        </p:spPr>
        <p:txBody>
          <a:bodyPr>
            <a:normAutofit fontScale="92500" lnSpcReduction="20000"/>
          </a:bodyPr>
          <a:lstStyle/>
          <a:p>
            <a:pPr algn="just"/>
            <a:r>
              <a:rPr lang="en-US" u="sng" dirty="0"/>
              <a:t>zeugma</a:t>
            </a:r>
            <a:r>
              <a:rPr lang="en-US" dirty="0"/>
              <a:t> is based upon the interaction of a free and a phraseological meanings of words: </a:t>
            </a:r>
            <a:r>
              <a:rPr lang="en-US" i="1" dirty="0"/>
              <a:t>She </a:t>
            </a:r>
            <a:r>
              <a:rPr lang="en-US" i="1" u="sng" dirty="0"/>
              <a:t>had</a:t>
            </a:r>
            <a:r>
              <a:rPr lang="en-US" i="1" dirty="0"/>
              <a:t> a yellow </a:t>
            </a:r>
            <a:r>
              <a:rPr lang="en-US" i="1" u="sng" dirty="0"/>
              <a:t>dress</a:t>
            </a:r>
            <a:r>
              <a:rPr lang="en-US" i="1" dirty="0"/>
              <a:t> and a </a:t>
            </a:r>
            <a:r>
              <a:rPr lang="en-US" i="1" u="sng" dirty="0"/>
              <a:t>cold</a:t>
            </a:r>
            <a:r>
              <a:rPr lang="en-US" i="1" dirty="0"/>
              <a:t> in her head (to have a dress - a free word combination; to have (a) cold - a set expression). </a:t>
            </a:r>
            <a:r>
              <a:rPr lang="uk-UA" i="1" dirty="0"/>
              <a:t>Василь пив чай з медом, Степан – із задоволенням, а Іван – з дружиною. </a:t>
            </a:r>
          </a:p>
          <a:p>
            <a:pPr algn="just"/>
            <a:r>
              <a:rPr lang="en-US" u="sng" dirty="0"/>
              <a:t>pun</a:t>
            </a:r>
            <a:r>
              <a:rPr lang="en-US" dirty="0"/>
              <a:t> </a:t>
            </a:r>
            <a:r>
              <a:rPr lang="uk-UA" dirty="0"/>
              <a:t>- </a:t>
            </a:r>
            <a:r>
              <a:rPr lang="en-US" dirty="0"/>
              <a:t>two different meanings of one and the same word inter­act:</a:t>
            </a:r>
            <a:r>
              <a:rPr lang="uk-UA" dirty="0"/>
              <a:t> </a:t>
            </a:r>
            <a:r>
              <a:rPr lang="en-US" i="1" dirty="0"/>
              <a:t>‘Cancer’</a:t>
            </a:r>
            <a:r>
              <a:rPr lang="uk-UA" i="1" dirty="0"/>
              <a:t> </a:t>
            </a:r>
            <a:r>
              <a:rPr lang="en-US" i="1" dirty="0"/>
              <a:t>is just a word, not a sentence.</a:t>
            </a:r>
            <a:r>
              <a:rPr lang="uk-UA" i="1" dirty="0"/>
              <a:t> </a:t>
            </a:r>
            <a:r>
              <a:rPr lang="en-US" i="1" dirty="0"/>
              <a:t>‘‘What’s black and white and red (=read) all over?” “A newspaper”.</a:t>
            </a:r>
            <a:endParaRPr lang="ru-RU" dirty="0"/>
          </a:p>
          <a:p>
            <a:pPr algn="just"/>
            <a:r>
              <a:rPr lang="uk-UA" dirty="0"/>
              <a:t> </a:t>
            </a:r>
            <a:r>
              <a:rPr lang="en-US" u="sng" dirty="0"/>
              <a:t>violation of a phraseological unit</a:t>
            </a:r>
            <a:r>
              <a:rPr lang="en-US" dirty="0"/>
              <a:t>:</a:t>
            </a:r>
            <a:r>
              <a:rPr lang="uk-UA" dirty="0"/>
              <a:t> </a:t>
            </a:r>
            <a:r>
              <a:rPr lang="en-US" i="1" dirty="0"/>
              <a:t>Never put off till tomorrow what you can eat today.</a:t>
            </a:r>
            <a:endParaRPr lang="ru-RU" i="1" dirty="0"/>
          </a:p>
          <a:p>
            <a:pPr algn="just"/>
            <a:r>
              <a:rPr lang="en-US" u="sng" dirty="0"/>
              <a:t>semantically false chain </a:t>
            </a:r>
            <a:r>
              <a:rPr lang="en-US" dirty="0"/>
              <a:t>(represented by a number of homogeneous members semantically disconnected, yet attached to the same head),</a:t>
            </a:r>
            <a:r>
              <a:rPr lang="uk-UA" dirty="0"/>
              <a:t> </a:t>
            </a:r>
            <a:r>
              <a:rPr lang="en-US" dirty="0"/>
              <a:t>e.g.</a:t>
            </a:r>
            <a:r>
              <a:rPr lang="uk-UA" dirty="0"/>
              <a:t> </a:t>
            </a:r>
            <a:r>
              <a:rPr lang="en-US" i="1" dirty="0"/>
              <a:t>A governess is wanted. Must possess knowledge of Russian, French, Italian, Spanish, German and mining engineering.</a:t>
            </a:r>
            <a:endParaRPr lang="ru-RU" i="1" dirty="0"/>
          </a:p>
          <a:p>
            <a:pPr algn="just"/>
            <a:endParaRPr lang="ru-RU" i="1" dirty="0"/>
          </a:p>
          <a:p>
            <a:endParaRPr lang="ru-RU" dirty="0"/>
          </a:p>
          <a:p>
            <a:endParaRPr lang="ru-RU" dirty="0"/>
          </a:p>
        </p:txBody>
      </p:sp>
    </p:spTree>
    <p:extLst>
      <p:ext uri="{BB962C8B-B14F-4D97-AF65-F5344CB8AC3E}">
        <p14:creationId xmlns:p14="http://schemas.microsoft.com/office/powerpoint/2010/main" val="3128500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4802"/>
          </a:xfrm>
        </p:spPr>
        <p:txBody>
          <a:bodyPr/>
          <a:lstStyle/>
          <a:p>
            <a:r>
              <a:rPr lang="en-US" dirty="0"/>
              <a:t>Lexical stylistic devices / tropes </a:t>
            </a:r>
            <a:endParaRPr lang="ru-RU" dirty="0"/>
          </a:p>
        </p:txBody>
      </p:sp>
      <p:sp>
        <p:nvSpPr>
          <p:cNvPr id="3" name="Объект 2"/>
          <p:cNvSpPr>
            <a:spLocks noGrp="1"/>
          </p:cNvSpPr>
          <p:nvPr>
            <p:ph idx="1"/>
          </p:nvPr>
        </p:nvSpPr>
        <p:spPr>
          <a:xfrm>
            <a:off x="838200" y="1149928"/>
            <a:ext cx="10515600" cy="5027035"/>
          </a:xfrm>
        </p:spPr>
        <p:txBody>
          <a:bodyPr>
            <a:normAutofit fontScale="92500"/>
          </a:bodyPr>
          <a:lstStyle/>
          <a:p>
            <a:pPr algn="just"/>
            <a:r>
              <a:rPr lang="en-US" u="sng" dirty="0"/>
              <a:t>non-sense of non-sequence </a:t>
            </a:r>
            <a:r>
              <a:rPr lang="uk-UA" dirty="0"/>
              <a:t>- </a:t>
            </a:r>
            <a:r>
              <a:rPr lang="en-US" dirty="0"/>
              <a:t>two semantically disconnected clauses are joined into one sentence, e.g.</a:t>
            </a:r>
            <a:r>
              <a:rPr lang="uk-UA" dirty="0"/>
              <a:t> </a:t>
            </a:r>
            <a:r>
              <a:rPr lang="en-US" dirty="0"/>
              <a:t>y</a:t>
            </a:r>
            <a:r>
              <a:rPr lang="uk-UA" dirty="0" err="1"/>
              <a:t>кр</a:t>
            </a:r>
            <a:r>
              <a:rPr lang="uk-UA" dirty="0"/>
              <a:t>.: </a:t>
            </a:r>
            <a:r>
              <a:rPr lang="uk-UA" i="1" dirty="0"/>
              <a:t>На городі бузина, в Києві дядько.</a:t>
            </a:r>
            <a:endParaRPr lang="ru-RU" i="1" dirty="0"/>
          </a:p>
          <a:p>
            <a:pPr algn="just"/>
            <a:r>
              <a:rPr lang="uk-UA" dirty="0"/>
              <a:t> </a:t>
            </a:r>
            <a:r>
              <a:rPr lang="en-US" u="sng" dirty="0"/>
              <a:t>hyperbole</a:t>
            </a:r>
            <a:r>
              <a:rPr lang="en-US" dirty="0"/>
              <a:t> is based on intended exaggeration of some qualities: </a:t>
            </a:r>
            <a:r>
              <a:rPr lang="en-US" i="1" dirty="0"/>
              <a:t>She cried buckets. He was so tall that I was not sure he had a face</a:t>
            </a:r>
            <a:r>
              <a:rPr lang="en-US" dirty="0"/>
              <a:t> (</a:t>
            </a:r>
            <a:r>
              <a:rPr lang="en-US" dirty="0" err="1"/>
              <a:t>O’Henry</a:t>
            </a:r>
            <a:r>
              <a:rPr lang="en-US" dirty="0"/>
              <a:t>).</a:t>
            </a:r>
            <a:endParaRPr lang="ru-RU" i="1" dirty="0"/>
          </a:p>
          <a:p>
            <a:pPr algn="just"/>
            <a:r>
              <a:rPr lang="en-US" dirty="0"/>
              <a:t> </a:t>
            </a:r>
            <a:r>
              <a:rPr lang="en-US" u="sng" dirty="0"/>
              <a:t>epithet</a:t>
            </a:r>
            <a:r>
              <a:rPr lang="en-US" dirty="0"/>
              <a:t> expresses an emotionally </a:t>
            </a:r>
            <a:r>
              <a:rPr lang="en-US" dirty="0" err="1"/>
              <a:t>coloured</a:t>
            </a:r>
            <a:r>
              <a:rPr lang="en-US" dirty="0"/>
              <a:t> subjective evaluation; based on the interplay of emotive and logical meaning in an attributive word or phrase: </a:t>
            </a:r>
            <a:r>
              <a:rPr lang="en-US" i="1" dirty="0"/>
              <a:t>a broken heart, a tired old town, a wild wind </a:t>
            </a:r>
          </a:p>
          <a:p>
            <a:pPr algn="just"/>
            <a:r>
              <a:rPr lang="en-US" u="sng" dirty="0"/>
              <a:t>simile</a:t>
            </a:r>
            <a:r>
              <a:rPr lang="en-US" i="1" dirty="0"/>
              <a:t> </a:t>
            </a:r>
            <a:r>
              <a:rPr lang="en-US" dirty="0"/>
              <a:t>expresses partial sameness of two objects which belong to entirely different classes of things, e.g</a:t>
            </a:r>
            <a:r>
              <a:rPr lang="en-US" i="1" dirty="0"/>
              <a:t>. the child seems to be as clever as his mother  vs Maidens, like moths, are caught by glare. </a:t>
            </a:r>
          </a:p>
          <a:p>
            <a:pPr algn="just"/>
            <a:r>
              <a:rPr lang="en-US" u="sng" dirty="0"/>
              <a:t>oxymoron</a:t>
            </a:r>
            <a:r>
              <a:rPr lang="en-US" dirty="0"/>
              <a:t> - a combination of two words with opposite meanings: A </a:t>
            </a:r>
            <a:r>
              <a:rPr lang="en-US" i="1" dirty="0"/>
              <a:t>bitter sweet </a:t>
            </a:r>
            <a:r>
              <a:rPr lang="en-US" dirty="0"/>
              <a:t>experience. An </a:t>
            </a:r>
            <a:r>
              <a:rPr lang="en-US" i="1" dirty="0"/>
              <a:t>awfully pleasant </a:t>
            </a:r>
            <a:r>
              <a:rPr lang="en-US" dirty="0"/>
              <a:t>face.</a:t>
            </a:r>
            <a:endParaRPr lang="ru-RU" i="1" dirty="0"/>
          </a:p>
          <a:p>
            <a:endParaRPr lang="ru-RU" dirty="0"/>
          </a:p>
        </p:txBody>
      </p:sp>
    </p:spTree>
    <p:extLst>
      <p:ext uri="{BB962C8B-B14F-4D97-AF65-F5344CB8AC3E}">
        <p14:creationId xmlns:p14="http://schemas.microsoft.com/office/powerpoint/2010/main" val="3846960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09493"/>
          </a:xfrm>
        </p:spPr>
        <p:txBody>
          <a:bodyPr/>
          <a:lstStyle/>
          <a:p>
            <a:r>
              <a:rPr lang="en-US" dirty="0"/>
              <a:t>Syntactic stylistic devices </a:t>
            </a:r>
            <a:endParaRPr lang="ru-RU" dirty="0"/>
          </a:p>
        </p:txBody>
      </p:sp>
      <p:sp>
        <p:nvSpPr>
          <p:cNvPr id="3" name="Объект 2"/>
          <p:cNvSpPr>
            <a:spLocks noGrp="1"/>
          </p:cNvSpPr>
          <p:nvPr>
            <p:ph idx="1"/>
          </p:nvPr>
        </p:nvSpPr>
        <p:spPr>
          <a:xfrm>
            <a:off x="838200" y="1274618"/>
            <a:ext cx="10515600" cy="4902345"/>
          </a:xfrm>
        </p:spPr>
        <p:txBody>
          <a:bodyPr>
            <a:normAutofit fontScale="92500" lnSpcReduction="20000"/>
          </a:bodyPr>
          <a:lstStyle/>
          <a:p>
            <a:endParaRPr lang="en-US" dirty="0"/>
          </a:p>
          <a:p>
            <a:r>
              <a:rPr lang="en-US" sz="3200" dirty="0"/>
              <a:t>based on peculiarities of the syntactic organization of the utterance. </a:t>
            </a:r>
            <a:endParaRPr lang="ru-RU" sz="3200" dirty="0"/>
          </a:p>
          <a:p>
            <a:pPr marL="0" indent="0">
              <a:buNone/>
            </a:pPr>
            <a:r>
              <a:rPr lang="en-US" sz="3200" dirty="0"/>
              <a:t>                    polysyndeton                  asyndeton                  </a:t>
            </a:r>
          </a:p>
          <a:p>
            <a:pPr marL="0" indent="0">
              <a:buNone/>
            </a:pPr>
            <a:r>
              <a:rPr lang="en-US" sz="3200" dirty="0"/>
              <a:t>                    inversion                         rhetorical question</a:t>
            </a:r>
            <a:endParaRPr lang="ru-RU" sz="3200" dirty="0"/>
          </a:p>
          <a:p>
            <a:pPr marL="0" indent="0">
              <a:buNone/>
            </a:pPr>
            <a:r>
              <a:rPr lang="en-US" sz="3200" dirty="0"/>
              <a:t>                    ellipsis                             detachment</a:t>
            </a:r>
          </a:p>
          <a:p>
            <a:pPr marL="0" indent="0">
              <a:buNone/>
            </a:pPr>
            <a:r>
              <a:rPr lang="en-US" sz="3200" dirty="0"/>
              <a:t>                    aposiopesis                     parallelism</a:t>
            </a:r>
          </a:p>
          <a:p>
            <a:pPr marL="0" indent="0">
              <a:buNone/>
            </a:pPr>
            <a:r>
              <a:rPr lang="en-US" sz="3200" dirty="0"/>
              <a:t>                    lexical repetition           chiasmus</a:t>
            </a:r>
          </a:p>
          <a:p>
            <a:pPr marL="0" indent="0">
              <a:buNone/>
            </a:pPr>
            <a:r>
              <a:rPr lang="en-US" sz="3200" dirty="0"/>
              <a:t>                    parenthesis                     syntactic tautology</a:t>
            </a:r>
          </a:p>
          <a:p>
            <a:pPr marL="0" indent="0">
              <a:buNone/>
            </a:pPr>
            <a:r>
              <a:rPr lang="en-US" sz="3200" dirty="0"/>
              <a:t>                    </a:t>
            </a:r>
            <a:r>
              <a:rPr lang="en-US" sz="3200" dirty="0" err="1"/>
              <a:t>parcelling</a:t>
            </a:r>
            <a:endParaRPr lang="en-US" sz="3200" dirty="0"/>
          </a:p>
          <a:p>
            <a:pPr marL="0" indent="0">
              <a:buNone/>
            </a:pPr>
            <a:r>
              <a:rPr lang="en-US" sz="3200" dirty="0"/>
              <a:t>                     </a:t>
            </a:r>
            <a:endParaRPr lang="ru-RU" sz="3200" dirty="0"/>
          </a:p>
        </p:txBody>
      </p:sp>
    </p:spTree>
    <p:extLst>
      <p:ext uri="{BB962C8B-B14F-4D97-AF65-F5344CB8AC3E}">
        <p14:creationId xmlns:p14="http://schemas.microsoft.com/office/powerpoint/2010/main" val="4046711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43239"/>
          </a:xfrm>
        </p:spPr>
        <p:txBody>
          <a:bodyPr/>
          <a:lstStyle/>
          <a:p>
            <a:r>
              <a:rPr lang="en-US" dirty="0"/>
              <a:t>Syntactic stylistic devices </a:t>
            </a:r>
            <a:endParaRPr lang="ru-RU" dirty="0"/>
          </a:p>
        </p:txBody>
      </p:sp>
      <p:sp>
        <p:nvSpPr>
          <p:cNvPr id="3" name="Объект 2"/>
          <p:cNvSpPr>
            <a:spLocks noGrp="1"/>
          </p:cNvSpPr>
          <p:nvPr>
            <p:ph idx="1"/>
          </p:nvPr>
        </p:nvSpPr>
        <p:spPr>
          <a:xfrm>
            <a:off x="838200" y="1108364"/>
            <a:ext cx="10515600" cy="5068599"/>
          </a:xfrm>
        </p:spPr>
        <p:txBody>
          <a:bodyPr>
            <a:normAutofit fontScale="92500" lnSpcReduction="10000"/>
          </a:bodyPr>
          <a:lstStyle/>
          <a:p>
            <a:pPr algn="just"/>
            <a:r>
              <a:rPr lang="en-US" u="sng" dirty="0"/>
              <a:t>Inversion</a:t>
            </a:r>
            <a:r>
              <a:rPr lang="en-US" dirty="0"/>
              <a:t> is the change of the grammatically normal word order in a sentence. The aim is to add logical stress or emotional </a:t>
            </a:r>
            <a:r>
              <a:rPr lang="en-US" dirty="0" err="1"/>
              <a:t>colouring</a:t>
            </a:r>
            <a:r>
              <a:rPr lang="en-US" dirty="0"/>
              <a:t> to the utterance: </a:t>
            </a:r>
            <a:r>
              <a:rPr lang="en-US" i="1" dirty="0"/>
              <a:t>Never have I heard </a:t>
            </a:r>
            <a:r>
              <a:rPr lang="en-US" dirty="0"/>
              <a:t>a weaker excuse! </a:t>
            </a:r>
            <a:r>
              <a:rPr lang="en-US" i="1" dirty="0"/>
              <a:t>So devastating were the floods that </a:t>
            </a:r>
            <a:r>
              <a:rPr lang="en-US" dirty="0"/>
              <a:t>some areas may never recover.</a:t>
            </a:r>
            <a:endParaRPr lang="ru-RU" b="1" i="1" dirty="0"/>
          </a:p>
          <a:p>
            <a:pPr algn="just"/>
            <a:r>
              <a:rPr lang="en-US" u="sng" dirty="0"/>
              <a:t>rhetorical question</a:t>
            </a:r>
            <a:r>
              <a:rPr lang="en-US" dirty="0"/>
              <a:t> -  an emotional statement or negation structured as a question. It needs no answer: </a:t>
            </a:r>
            <a:r>
              <a:rPr lang="en-US" i="1" dirty="0"/>
              <a:t>Why do these things always happen to me?</a:t>
            </a:r>
            <a:endParaRPr lang="ru-RU" i="1" dirty="0"/>
          </a:p>
          <a:p>
            <a:pPr algn="just"/>
            <a:r>
              <a:rPr lang="en-US" dirty="0"/>
              <a:t> </a:t>
            </a:r>
            <a:r>
              <a:rPr lang="en-US" u="sng" dirty="0"/>
              <a:t>ellipsis</a:t>
            </a:r>
            <a:r>
              <a:rPr lang="en-US" dirty="0"/>
              <a:t> is dropping out of one or both main parts of a sentence on condition that their meaning is easily restored from the context; used to imitate colloquial language: </a:t>
            </a:r>
            <a:r>
              <a:rPr lang="en-US" i="1" dirty="0"/>
              <a:t>"Had a good time?” "Scared, kid?” "Want me to stay with you?" "Never heard of’.</a:t>
            </a:r>
            <a:endParaRPr lang="ru-RU" i="1" dirty="0"/>
          </a:p>
          <a:p>
            <a:pPr algn="just"/>
            <a:r>
              <a:rPr lang="en-US" dirty="0"/>
              <a:t> </a:t>
            </a:r>
            <a:r>
              <a:rPr lang="en-US" u="sng" dirty="0"/>
              <a:t>detachment</a:t>
            </a:r>
            <a:r>
              <a:rPr lang="en-US" dirty="0"/>
              <a:t> is a deliberate placement of one of the sentence parts to the final position in the sentence: </a:t>
            </a:r>
            <a:r>
              <a:rPr lang="en-US" i="1" dirty="0"/>
              <a:t>"I want to go ”, he said, miserable</a:t>
            </a:r>
            <a:r>
              <a:rPr lang="en-US" b="1" i="1" dirty="0"/>
              <a:t> </a:t>
            </a:r>
            <a:r>
              <a:rPr lang="en-US" dirty="0"/>
              <a:t>(J. Galsworthy). (=he was miser­able). </a:t>
            </a:r>
            <a:r>
              <a:rPr lang="en-US" i="1" dirty="0"/>
              <a:t>She was weeping for the loss of her husband. </a:t>
            </a:r>
            <a:r>
              <a:rPr lang="en-US" dirty="0"/>
              <a:t>Bitterly</a:t>
            </a:r>
            <a:r>
              <a:rPr lang="en-US" b="1" dirty="0"/>
              <a:t>.</a:t>
            </a:r>
            <a:endParaRPr lang="ru-RU" i="1" dirty="0"/>
          </a:p>
          <a:p>
            <a:endParaRPr lang="ru-RU" dirty="0"/>
          </a:p>
        </p:txBody>
      </p:sp>
    </p:spTree>
    <p:extLst>
      <p:ext uri="{BB962C8B-B14F-4D97-AF65-F5344CB8AC3E}">
        <p14:creationId xmlns:p14="http://schemas.microsoft.com/office/powerpoint/2010/main" val="327293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27424A-8CAB-44E0-9635-A04F06BBD06D}"/>
              </a:ext>
            </a:extLst>
          </p:cNvPr>
          <p:cNvSpPr>
            <a:spLocks noGrp="1"/>
          </p:cNvSpPr>
          <p:nvPr>
            <p:ph type="title"/>
          </p:nvPr>
        </p:nvSpPr>
        <p:spPr/>
        <p:txBody>
          <a:bodyPr/>
          <a:lstStyle/>
          <a:p>
            <a:r>
              <a:rPr lang="en-US" dirty="0"/>
              <a:t>Outline </a:t>
            </a:r>
            <a:endParaRPr lang="uk-UA" dirty="0"/>
          </a:p>
        </p:txBody>
      </p:sp>
      <p:sp>
        <p:nvSpPr>
          <p:cNvPr id="3" name="Місце для вмісту 2">
            <a:extLst>
              <a:ext uri="{FF2B5EF4-FFF2-40B4-BE49-F238E27FC236}">
                <a16:creationId xmlns:a16="http://schemas.microsoft.com/office/drawing/2014/main" id="{2C6FECAA-78FE-44C7-A62F-A5DB402B3CC6}"/>
              </a:ext>
            </a:extLst>
          </p:cNvPr>
          <p:cNvSpPr>
            <a:spLocks noGrp="1"/>
          </p:cNvSpPr>
          <p:nvPr>
            <p:ph idx="1"/>
          </p:nvPr>
        </p:nvSpPr>
        <p:spPr/>
        <p:txBody>
          <a:bodyPr>
            <a:normAutofit/>
          </a:bodyPr>
          <a:lstStyle/>
          <a:p>
            <a:pPr marL="914400" lvl="2" indent="0" fontAlgn="auto">
              <a:buNone/>
            </a:pPr>
            <a:endParaRPr lang="ru-RU" sz="1200" dirty="0"/>
          </a:p>
          <a:p>
            <a:pPr marL="914400" lvl="1" indent="-457200">
              <a:buFont typeface="+mj-lt"/>
              <a:buAutoNum type="arabicPeriod"/>
            </a:pPr>
            <a:endParaRPr lang="ru-RU" sz="2000" dirty="0"/>
          </a:p>
          <a:p>
            <a:pPr marL="514350" indent="-514350">
              <a:buAutoNum type="arabicPeriod"/>
            </a:pPr>
            <a:r>
              <a:rPr lang="en-US" dirty="0"/>
              <a:t>The notion of expressive means and stylistic devices </a:t>
            </a:r>
          </a:p>
          <a:p>
            <a:pPr marL="514350" indent="-514350">
              <a:buAutoNum type="arabicPeriod"/>
            </a:pPr>
            <a:r>
              <a:rPr lang="en-US" dirty="0"/>
              <a:t>Phonetic stylistic devices</a:t>
            </a:r>
          </a:p>
          <a:p>
            <a:pPr marL="514350" indent="-514350">
              <a:buAutoNum type="arabicPeriod"/>
            </a:pPr>
            <a:r>
              <a:rPr lang="en-US" dirty="0"/>
              <a:t>Morphological stylistic devices</a:t>
            </a:r>
          </a:p>
          <a:p>
            <a:pPr marL="514350" indent="-514350">
              <a:buAutoNum type="arabicPeriod"/>
            </a:pPr>
            <a:r>
              <a:rPr lang="en-US" dirty="0"/>
              <a:t>Lexical stylistic devices  (tropes)</a:t>
            </a:r>
          </a:p>
          <a:p>
            <a:pPr marL="514350" indent="-514350">
              <a:buAutoNum type="arabicPeriod"/>
            </a:pPr>
            <a:r>
              <a:rPr lang="en-US" dirty="0"/>
              <a:t>Syntactic stylistic devices </a:t>
            </a:r>
          </a:p>
          <a:p>
            <a:pPr marL="514350" indent="-514350">
              <a:buAutoNum type="arabicPeriod"/>
            </a:pPr>
            <a:r>
              <a:rPr lang="en-US" dirty="0"/>
              <a:t>Lexico-syntactic stylistic devices  </a:t>
            </a:r>
          </a:p>
          <a:p>
            <a:pPr marL="514350" indent="-514350">
              <a:buAutoNum type="arabicPeriod"/>
            </a:pPr>
            <a:endParaRPr lang="en-US" dirty="0"/>
          </a:p>
          <a:p>
            <a:pPr marL="514350" indent="-514350">
              <a:buAutoNum type="arabicPeriod"/>
            </a:pPr>
            <a:endParaRPr lang="en-US" dirty="0"/>
          </a:p>
          <a:p>
            <a:pPr marL="514350" indent="-514350">
              <a:buAutoNum type="arabicPeriod"/>
            </a:pPr>
            <a:endParaRPr lang="uk-UA" dirty="0"/>
          </a:p>
        </p:txBody>
      </p:sp>
    </p:spTree>
    <p:extLst>
      <p:ext uri="{BB962C8B-B14F-4D97-AF65-F5344CB8AC3E}">
        <p14:creationId xmlns:p14="http://schemas.microsoft.com/office/powerpoint/2010/main" val="1369534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68731"/>
          </a:xfrm>
        </p:spPr>
        <p:txBody>
          <a:bodyPr/>
          <a:lstStyle/>
          <a:p>
            <a:r>
              <a:rPr lang="en-US" dirty="0"/>
              <a:t>Syntactic stylistic devices </a:t>
            </a:r>
            <a:endParaRPr lang="ru-RU" dirty="0"/>
          </a:p>
        </p:txBody>
      </p:sp>
      <p:sp>
        <p:nvSpPr>
          <p:cNvPr id="3" name="Объект 2"/>
          <p:cNvSpPr>
            <a:spLocks noGrp="1"/>
          </p:cNvSpPr>
          <p:nvPr>
            <p:ph idx="1"/>
          </p:nvPr>
        </p:nvSpPr>
        <p:spPr>
          <a:xfrm>
            <a:off x="838200" y="1362456"/>
            <a:ext cx="10515600" cy="4814507"/>
          </a:xfrm>
        </p:spPr>
        <p:txBody>
          <a:bodyPr>
            <a:normAutofit fontScale="92500" lnSpcReduction="10000"/>
          </a:bodyPr>
          <a:lstStyle/>
          <a:p>
            <a:pPr algn="just"/>
            <a:r>
              <a:rPr lang="en-US" u="sng" dirty="0"/>
              <a:t>aposiopesis</a:t>
            </a:r>
            <a:r>
              <a:rPr lang="en-US" dirty="0"/>
              <a:t> </a:t>
            </a:r>
            <a:r>
              <a:rPr lang="ru-RU" dirty="0"/>
              <a:t>–</a:t>
            </a:r>
            <a:r>
              <a:rPr lang="en-US" dirty="0"/>
              <a:t> the break in the narrative, used to express an (over)emotional state of the speaker):</a:t>
            </a:r>
            <a:r>
              <a:rPr lang="ru-RU" dirty="0"/>
              <a:t> </a:t>
            </a:r>
            <a:r>
              <a:rPr lang="en-US" i="1" dirty="0"/>
              <a:t>Well, I never! Well, I declare! Well, it depends</a:t>
            </a:r>
            <a:r>
              <a:rPr lang="en-US" dirty="0"/>
              <a:t>...</a:t>
            </a:r>
            <a:endParaRPr lang="ru-RU" i="1" dirty="0"/>
          </a:p>
          <a:p>
            <a:pPr algn="just"/>
            <a:r>
              <a:rPr lang="en-US" u="sng" dirty="0"/>
              <a:t>lexical repetition</a:t>
            </a:r>
            <a:r>
              <a:rPr lang="en-US" dirty="0"/>
              <a:t> is a repeated usage of some part of a sentence or phrase: </a:t>
            </a:r>
            <a:r>
              <a:rPr lang="en-US" i="1" dirty="0"/>
              <a:t>Nothing ever happened in that little town, left behind by the advance of civilization, nothing.</a:t>
            </a:r>
          </a:p>
          <a:p>
            <a:pPr algn="just"/>
            <a:r>
              <a:rPr lang="en-US" u="sng" dirty="0"/>
              <a:t>parallelism</a:t>
            </a:r>
            <a:r>
              <a:rPr lang="ru-RU" dirty="0"/>
              <a:t> </a:t>
            </a:r>
            <a:r>
              <a:rPr lang="en-US" dirty="0"/>
              <a:t>is based on similar structural building of two or more sentences or their parts: </a:t>
            </a:r>
            <a:r>
              <a:rPr lang="en-US" i="1" dirty="0"/>
              <a:t>No man is ever too old to look at a woman, and no woman is ever too fat to hope that he will look.</a:t>
            </a:r>
            <a:endParaRPr lang="ru-RU" i="1" dirty="0"/>
          </a:p>
          <a:p>
            <a:pPr algn="just"/>
            <a:r>
              <a:rPr lang="en-US" u="sng" dirty="0"/>
              <a:t>chiasmus</a:t>
            </a:r>
            <a:r>
              <a:rPr lang="en-US" dirty="0"/>
              <a:t> is  reversed parallelism, i.e. the repeated parts change their syntactical function according to the model A – B: B – A, e.g. </a:t>
            </a:r>
            <a:r>
              <a:rPr lang="en-US" i="1" dirty="0"/>
              <a:t>It was a shock to me that while I observed Thompson, Thompson observed me</a:t>
            </a:r>
            <a:r>
              <a:rPr lang="en-US" dirty="0"/>
              <a:t>.  </a:t>
            </a:r>
            <a:r>
              <a:rPr lang="en-US" i="1" dirty="0"/>
              <a:t>He loves her, and she adores him.</a:t>
            </a:r>
          </a:p>
          <a:p>
            <a:pPr algn="just"/>
            <a:endParaRPr lang="en-US" i="1" dirty="0"/>
          </a:p>
          <a:p>
            <a:pPr algn="just"/>
            <a:endParaRPr lang="ru-RU" i="1" dirty="0"/>
          </a:p>
        </p:txBody>
      </p:sp>
    </p:spTree>
    <p:extLst>
      <p:ext uri="{BB962C8B-B14F-4D97-AF65-F5344CB8AC3E}">
        <p14:creationId xmlns:p14="http://schemas.microsoft.com/office/powerpoint/2010/main" val="1862478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Syntactic stylistic devices </a:t>
            </a:r>
            <a:endParaRPr lang="ru-RU" dirty="0"/>
          </a:p>
        </p:txBody>
      </p:sp>
      <p:sp>
        <p:nvSpPr>
          <p:cNvPr id="3" name="Объект 2"/>
          <p:cNvSpPr>
            <a:spLocks noGrp="1"/>
          </p:cNvSpPr>
          <p:nvPr>
            <p:ph idx="1"/>
          </p:nvPr>
        </p:nvSpPr>
        <p:spPr/>
        <p:txBody>
          <a:bodyPr>
            <a:normAutofit/>
          </a:bodyPr>
          <a:lstStyle/>
          <a:p>
            <a:pPr algn="just"/>
            <a:r>
              <a:rPr lang="en-US" dirty="0"/>
              <a:t>The arrangement of sentence members necessarily involves various types of connection within a sentence and/or between sentences. The re­peated use of conjunctions or other connectives in close succession adds rhythm to the utterance. This stylistic device is known as </a:t>
            </a:r>
            <a:r>
              <a:rPr lang="en-US" i="1" u="sng" dirty="0"/>
              <a:t>polysyndeton: </a:t>
            </a:r>
            <a:r>
              <a:rPr lang="en-US" i="1" dirty="0"/>
              <a:t>The heaviest rain, and snow, and hail, and sleet could boast of the advantage over him in only one respect. </a:t>
            </a:r>
            <a:endParaRPr lang="en-US" dirty="0"/>
          </a:p>
          <a:p>
            <a:pPr algn="just"/>
            <a:r>
              <a:rPr lang="en-US" dirty="0"/>
              <a:t>A de­liberate omission of conjunctions is </a:t>
            </a:r>
            <a:r>
              <a:rPr lang="en-US" i="1" u="sng" dirty="0"/>
              <a:t>asyndeton</a:t>
            </a:r>
            <a:r>
              <a:rPr lang="en-US" i="1" dirty="0"/>
              <a:t>.</a:t>
            </a:r>
            <a:r>
              <a:rPr lang="en-US" dirty="0"/>
              <a:t> Asyndeton makes the narra­tion measured and energetic, e.g. Who makes fame? Critics, writers, stockbrokers, women.</a:t>
            </a:r>
            <a:endParaRPr lang="ru-RU" dirty="0"/>
          </a:p>
          <a:p>
            <a:pPr algn="just"/>
            <a:endParaRPr lang="ru-RU" i="1" dirty="0"/>
          </a:p>
          <a:p>
            <a:endParaRPr lang="ru-RU" dirty="0"/>
          </a:p>
        </p:txBody>
      </p:sp>
    </p:spTree>
    <p:extLst>
      <p:ext uri="{BB962C8B-B14F-4D97-AF65-F5344CB8AC3E}">
        <p14:creationId xmlns:p14="http://schemas.microsoft.com/office/powerpoint/2010/main" val="2579001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2D4C10-F6CE-4374-BD7E-A4B47B410AAC}"/>
              </a:ext>
            </a:extLst>
          </p:cNvPr>
          <p:cNvSpPr>
            <a:spLocks noGrp="1"/>
          </p:cNvSpPr>
          <p:nvPr>
            <p:ph type="title"/>
          </p:nvPr>
        </p:nvSpPr>
        <p:spPr/>
        <p:txBody>
          <a:bodyPr/>
          <a:lstStyle/>
          <a:p>
            <a:r>
              <a:rPr lang="en-US" dirty="0"/>
              <a:t>Syntactic stylistic devices </a:t>
            </a:r>
            <a:endParaRPr lang="uk-UA" dirty="0"/>
          </a:p>
        </p:txBody>
      </p:sp>
      <p:sp>
        <p:nvSpPr>
          <p:cNvPr id="3" name="Місце для вмісту 2">
            <a:extLst>
              <a:ext uri="{FF2B5EF4-FFF2-40B4-BE49-F238E27FC236}">
                <a16:creationId xmlns:a16="http://schemas.microsoft.com/office/drawing/2014/main" id="{DB9524C9-4168-438D-BD24-CCD10396B87B}"/>
              </a:ext>
            </a:extLst>
          </p:cNvPr>
          <p:cNvSpPr>
            <a:spLocks noGrp="1"/>
          </p:cNvSpPr>
          <p:nvPr>
            <p:ph idx="1"/>
          </p:nvPr>
        </p:nvSpPr>
        <p:spPr/>
        <p:txBody>
          <a:bodyPr/>
          <a:lstStyle/>
          <a:p>
            <a:pPr algn="just"/>
            <a:r>
              <a:rPr lang="en-US" u="sng" dirty="0" err="1"/>
              <a:t>Paranthetic</a:t>
            </a:r>
            <a:r>
              <a:rPr lang="en-US" u="sng" dirty="0"/>
              <a:t> sentences </a:t>
            </a:r>
            <a:r>
              <a:rPr lang="en-US" dirty="0"/>
              <a:t>– grammatically independent of a bigger sentence they are used in. They express additional information which emphasizes </a:t>
            </a:r>
            <a:r>
              <a:rPr lang="en-US" dirty="0" err="1"/>
              <a:t>sth</a:t>
            </a:r>
            <a:r>
              <a:rPr lang="en-US" dirty="0"/>
              <a:t> or makes the utterance more detailed, e.g. </a:t>
            </a:r>
            <a:r>
              <a:rPr lang="en-US" i="1" dirty="0"/>
              <a:t>They had not seen – no one could see – her distress, not even her grandfather. </a:t>
            </a:r>
          </a:p>
          <a:p>
            <a:pPr algn="just"/>
            <a:r>
              <a:rPr lang="en-US" u="sng" dirty="0"/>
              <a:t>Syntactic tautology </a:t>
            </a:r>
            <a:r>
              <a:rPr lang="en-US" dirty="0"/>
              <a:t>is based on the repetition of words which are in meaning and grammatically synonymous within one sentence, e.g. </a:t>
            </a:r>
            <a:r>
              <a:rPr lang="en-US" i="1" dirty="0"/>
              <a:t>The widow Douglas, she took me for her son</a:t>
            </a:r>
            <a:r>
              <a:rPr lang="en-US" dirty="0"/>
              <a:t>.</a:t>
            </a:r>
          </a:p>
          <a:p>
            <a:pPr algn="just"/>
            <a:r>
              <a:rPr lang="en-US" u="sng" dirty="0"/>
              <a:t>Parcelling</a:t>
            </a:r>
            <a:r>
              <a:rPr lang="en-US" dirty="0"/>
              <a:t> – the structure of the sentence is deliberately split into several parts, which are separated from each other with full stops, e.g. </a:t>
            </a:r>
            <a:r>
              <a:rPr lang="en-US" i="1" dirty="0"/>
              <a:t>Jane hates her boss. Very much.</a:t>
            </a:r>
            <a:endParaRPr lang="uk-UA" i="1" dirty="0"/>
          </a:p>
        </p:txBody>
      </p:sp>
    </p:spTree>
    <p:extLst>
      <p:ext uri="{BB962C8B-B14F-4D97-AF65-F5344CB8AC3E}">
        <p14:creationId xmlns:p14="http://schemas.microsoft.com/office/powerpoint/2010/main" val="16646199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7693"/>
            <a:ext cx="10515600" cy="1325563"/>
          </a:xfrm>
        </p:spPr>
        <p:txBody>
          <a:bodyPr/>
          <a:lstStyle/>
          <a:p>
            <a:r>
              <a:rPr lang="en-US" dirty="0"/>
              <a:t>Lexico-syntactic stylistic devices</a:t>
            </a:r>
            <a:endParaRPr lang="ru-RU" dirty="0"/>
          </a:p>
        </p:txBody>
      </p:sp>
      <p:sp>
        <p:nvSpPr>
          <p:cNvPr id="3" name="Объект 2"/>
          <p:cNvSpPr>
            <a:spLocks noGrp="1"/>
          </p:cNvSpPr>
          <p:nvPr>
            <p:ph idx="1"/>
          </p:nvPr>
        </p:nvSpPr>
        <p:spPr/>
        <p:txBody>
          <a:bodyPr>
            <a:normAutofit/>
          </a:bodyPr>
          <a:lstStyle/>
          <a:p>
            <a:pPr algn="just"/>
            <a:r>
              <a:rPr lang="en-US" dirty="0"/>
              <a:t>both the arrangement of elements within an utterance and their meaning are important. They include:</a:t>
            </a:r>
            <a:endParaRPr lang="ru-RU" dirty="0"/>
          </a:p>
          <a:p>
            <a:pPr algn="just"/>
            <a:r>
              <a:rPr lang="en-US" u="sng" dirty="0"/>
              <a:t>Climax</a:t>
            </a:r>
            <a:r>
              <a:rPr lang="en-US" dirty="0"/>
              <a:t> / gradation  presents a structure in which every next sentence or phrase is emotionally stron­ger and/or are logically more important than the previous one, e.g. </a:t>
            </a:r>
            <a:r>
              <a:rPr lang="en-US" i="1" dirty="0"/>
              <a:t>For a moment she felt she was lonely. In the room, in the house, in the whole world.</a:t>
            </a:r>
            <a:endParaRPr lang="ru-RU" i="1" dirty="0"/>
          </a:p>
          <a:p>
            <a:pPr algn="just"/>
            <a:r>
              <a:rPr lang="en-US" u="sng" dirty="0"/>
              <a:t>anticlimax</a:t>
            </a:r>
            <a:r>
              <a:rPr lang="en-US" dirty="0"/>
              <a:t> / </a:t>
            </a:r>
            <a:r>
              <a:rPr lang="en-US" dirty="0" err="1"/>
              <a:t>antigradation</a:t>
            </a:r>
            <a:r>
              <a:rPr lang="en-US" dirty="0"/>
              <a:t> aims at achieving a humorous effect by a sudden break in the accumulation of logical importance, e.g. </a:t>
            </a:r>
            <a:r>
              <a:rPr lang="en-US" i="1" dirty="0"/>
              <a:t>Women have a wonderful instinct about things. They can discover ev­erything, except the obvious.</a:t>
            </a:r>
            <a:r>
              <a:rPr lang="en-US" dirty="0"/>
              <a:t> (O. Wilde)</a:t>
            </a:r>
            <a:endParaRPr lang="ru-RU" i="1" dirty="0"/>
          </a:p>
          <a:p>
            <a:endParaRPr lang="ru-RU" dirty="0"/>
          </a:p>
        </p:txBody>
      </p:sp>
    </p:spTree>
    <p:extLst>
      <p:ext uri="{BB962C8B-B14F-4D97-AF65-F5344CB8AC3E}">
        <p14:creationId xmlns:p14="http://schemas.microsoft.com/office/powerpoint/2010/main" val="2007668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Lexico-syntactic stylistic devices</a:t>
            </a:r>
            <a:endParaRPr lang="ru-RU" dirty="0"/>
          </a:p>
        </p:txBody>
      </p:sp>
      <p:sp>
        <p:nvSpPr>
          <p:cNvPr id="3" name="Объект 2"/>
          <p:cNvSpPr>
            <a:spLocks noGrp="1"/>
          </p:cNvSpPr>
          <p:nvPr>
            <p:ph idx="1"/>
          </p:nvPr>
        </p:nvSpPr>
        <p:spPr/>
        <p:txBody>
          <a:bodyPr>
            <a:normAutofit/>
          </a:bodyPr>
          <a:lstStyle/>
          <a:p>
            <a:pPr algn="just"/>
            <a:r>
              <a:rPr lang="en-US" u="sng" dirty="0"/>
              <a:t>antithesis</a:t>
            </a:r>
            <a:r>
              <a:rPr lang="en-US" dirty="0"/>
              <a:t>  is the opposition of two concepts in </a:t>
            </a:r>
            <a:r>
              <a:rPr lang="en-US" dirty="0" err="1"/>
              <a:t>neighbouring</a:t>
            </a:r>
            <a:r>
              <a:rPr lang="en-US" dirty="0"/>
              <a:t> syntagms, e.g. </a:t>
            </a:r>
            <a:r>
              <a:rPr lang="en-US" i="1" dirty="0"/>
              <a:t>She had a large house and a small husband.</a:t>
            </a:r>
            <a:r>
              <a:rPr lang="en-US" dirty="0"/>
              <a:t> (B. Shaw)</a:t>
            </a:r>
            <a:endParaRPr lang="ru-RU" i="1" dirty="0"/>
          </a:p>
          <a:p>
            <a:pPr algn="just"/>
            <a:r>
              <a:rPr lang="en-US" dirty="0"/>
              <a:t> </a:t>
            </a:r>
            <a:r>
              <a:rPr lang="en-US" u="sng" dirty="0"/>
              <a:t>periphrasis</a:t>
            </a:r>
            <a:r>
              <a:rPr lang="en-US" dirty="0"/>
              <a:t> – substitution of a word by a phrase or a word combination to draw the reader’s attention to certain quali­ties of the object, e.g. </a:t>
            </a:r>
            <a:r>
              <a:rPr lang="en-US" i="1" dirty="0"/>
              <a:t>the better sex</a:t>
            </a:r>
            <a:r>
              <a:rPr lang="en-US" dirty="0"/>
              <a:t> (women), </a:t>
            </a:r>
            <a:r>
              <a:rPr lang="en-US" i="1" dirty="0"/>
              <a:t>Ladies and worse halves!</a:t>
            </a:r>
            <a:r>
              <a:rPr lang="en-US" dirty="0"/>
              <a:t> (=gentlemen);</a:t>
            </a:r>
            <a:endParaRPr lang="ru-RU" i="1" dirty="0"/>
          </a:p>
          <a:p>
            <a:pPr algn="just"/>
            <a:r>
              <a:rPr lang="en-US" u="sng" dirty="0"/>
              <a:t>euphemism</a:t>
            </a:r>
            <a:r>
              <a:rPr lang="en-US" dirty="0"/>
              <a:t> as a variety of periphrasis, is used to substi­tute a generally accepted word for decency sake, e.g. </a:t>
            </a:r>
            <a:r>
              <a:rPr lang="en-US" i="1" dirty="0"/>
              <a:t>'senior citizen ’</a:t>
            </a:r>
            <a:r>
              <a:rPr lang="en-US" dirty="0"/>
              <a:t> is a euphemism for ‘an old person’; </a:t>
            </a:r>
            <a:r>
              <a:rPr lang="en-US" i="1" dirty="0"/>
              <a:t>‘to join the majority’</a:t>
            </a:r>
            <a:r>
              <a:rPr lang="en-US" dirty="0"/>
              <a:t> means ‘to die’.</a:t>
            </a:r>
            <a:endParaRPr lang="ru-RU" i="1" dirty="0"/>
          </a:p>
          <a:p>
            <a:endParaRPr lang="ru-RU" dirty="0"/>
          </a:p>
        </p:txBody>
      </p:sp>
    </p:spTree>
    <p:extLst>
      <p:ext uri="{BB962C8B-B14F-4D97-AF65-F5344CB8AC3E}">
        <p14:creationId xmlns:p14="http://schemas.microsoft.com/office/powerpoint/2010/main" val="442556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FFE246-1193-46F1-B2D3-5BA8D7D0EE93}"/>
              </a:ext>
            </a:extLst>
          </p:cNvPr>
          <p:cNvSpPr>
            <a:spLocks noGrp="1"/>
          </p:cNvSpPr>
          <p:nvPr>
            <p:ph type="title"/>
          </p:nvPr>
        </p:nvSpPr>
        <p:spPr>
          <a:xfrm>
            <a:off x="838200" y="365125"/>
            <a:ext cx="10515600" cy="558153"/>
          </a:xfrm>
        </p:spPr>
        <p:txBody>
          <a:bodyPr>
            <a:normAutofit fontScale="90000"/>
          </a:bodyPr>
          <a:lstStyle/>
          <a:p>
            <a:r>
              <a:rPr lang="en-US" dirty="0"/>
              <a:t>Reference literature</a:t>
            </a:r>
            <a:endParaRPr lang="uk-UA" dirty="0"/>
          </a:p>
        </p:txBody>
      </p:sp>
      <p:sp>
        <p:nvSpPr>
          <p:cNvPr id="3" name="Місце для вмісту 2">
            <a:extLst>
              <a:ext uri="{FF2B5EF4-FFF2-40B4-BE49-F238E27FC236}">
                <a16:creationId xmlns:a16="http://schemas.microsoft.com/office/drawing/2014/main" id="{D9DBB460-1856-4391-97BB-21881C5C46B3}"/>
              </a:ext>
            </a:extLst>
          </p:cNvPr>
          <p:cNvSpPr>
            <a:spLocks noGrp="1"/>
          </p:cNvSpPr>
          <p:nvPr>
            <p:ph idx="1"/>
          </p:nvPr>
        </p:nvSpPr>
        <p:spPr>
          <a:xfrm>
            <a:off x="838200" y="1198484"/>
            <a:ext cx="10515600" cy="5406501"/>
          </a:xfrm>
        </p:spPr>
        <p:txBody>
          <a:bodyPr>
            <a:normAutofit fontScale="92500" lnSpcReduction="10000"/>
          </a:bodyPr>
          <a:lstStyle/>
          <a:p>
            <a:pPr lvl="0"/>
            <a:r>
              <a:rPr lang="ru-RU" dirty="0" err="1"/>
              <a:t>Березіна</a:t>
            </a:r>
            <a:r>
              <a:rPr lang="ru-RU" dirty="0"/>
              <a:t> Р.С., Остапенко В.І. </a:t>
            </a:r>
            <a:r>
              <a:rPr lang="ru-RU" dirty="0" err="1"/>
              <a:t>Основні</a:t>
            </a:r>
            <a:r>
              <a:rPr lang="ru-RU" dirty="0"/>
              <a:t> </a:t>
            </a:r>
            <a:r>
              <a:rPr lang="ru-RU" dirty="0" err="1"/>
              <a:t>методологічні</a:t>
            </a:r>
            <a:r>
              <a:rPr lang="ru-RU" dirty="0"/>
              <a:t> </a:t>
            </a:r>
            <a:r>
              <a:rPr lang="ru-RU" dirty="0" err="1"/>
              <a:t>принципи</a:t>
            </a:r>
            <a:r>
              <a:rPr lang="ru-RU" dirty="0"/>
              <a:t> </a:t>
            </a:r>
            <a:r>
              <a:rPr lang="ru-RU" dirty="0" err="1"/>
              <a:t>лінгвостилістичного</a:t>
            </a:r>
            <a:r>
              <a:rPr lang="ru-RU" dirty="0"/>
              <a:t> </a:t>
            </a:r>
            <a:r>
              <a:rPr lang="ru-RU" dirty="0" err="1"/>
              <a:t>аналізу</a:t>
            </a:r>
            <a:r>
              <a:rPr lang="ru-RU" dirty="0"/>
              <a:t> </a:t>
            </a:r>
            <a:r>
              <a:rPr lang="ru-RU" dirty="0" err="1"/>
              <a:t>художнього</a:t>
            </a:r>
            <a:r>
              <a:rPr lang="ru-RU" dirty="0"/>
              <a:t> тексту. </a:t>
            </a:r>
            <a:r>
              <a:rPr lang="ru-RU" dirty="0" err="1"/>
              <a:t>Кам</a:t>
            </a:r>
            <a:r>
              <a:rPr lang="ru-RU" dirty="0"/>
              <a:t>.-Под.: </a:t>
            </a:r>
            <a:r>
              <a:rPr lang="ru-RU" dirty="0" err="1"/>
              <a:t>Абетка</a:t>
            </a:r>
            <a:r>
              <a:rPr lang="ru-RU" dirty="0"/>
              <a:t>-НОВА, 2004.</a:t>
            </a:r>
          </a:p>
          <a:p>
            <a:pPr lvl="0"/>
            <a:r>
              <a:rPr lang="uk-UA" dirty="0" err="1"/>
              <a:t>Домброван</a:t>
            </a:r>
            <a:r>
              <a:rPr lang="uk-UA" dirty="0"/>
              <a:t> Т.І. Загальнотеоретичний курс англійської мови як другої іноземної. – Вінниця: Нова Книга, 2009. – 128 с.</a:t>
            </a:r>
            <a:endParaRPr lang="ru-RU" dirty="0"/>
          </a:p>
          <a:p>
            <a:pPr lvl="0"/>
            <a:r>
              <a:rPr lang="uk-UA" dirty="0"/>
              <a:t> Єфімов Л.П., </a:t>
            </a:r>
            <a:r>
              <a:rPr lang="uk-UA" dirty="0" err="1"/>
              <a:t>Ясінецька</a:t>
            </a:r>
            <a:r>
              <a:rPr lang="uk-UA" dirty="0"/>
              <a:t> О.А. Стилістика англійської мови і дискурсивний аналіз: Навчально-методичний посібник. – Вінниця: Нова Книга, 2011. – 240 с.</a:t>
            </a:r>
            <a:endParaRPr lang="ru-RU" dirty="0"/>
          </a:p>
          <a:p>
            <a:pPr lvl="0"/>
            <a:r>
              <a:rPr lang="uk-UA" dirty="0"/>
              <a:t> Кузнєцова І.В. Стилістика на практиці: Посібник-практикум. – Вид. 2-ге, виправлене і доповнене. – Житомир: ЖДУ імені Івана Франка, 2006. – 132 с.</a:t>
            </a:r>
          </a:p>
          <a:p>
            <a:pPr lvl="0"/>
            <a:r>
              <a:rPr lang="uk-UA" dirty="0"/>
              <a:t>Соловйова Л.Ф., </a:t>
            </a:r>
            <a:r>
              <a:rPr lang="uk-UA" dirty="0" err="1"/>
              <a:t>Сніховська</a:t>
            </a:r>
            <a:r>
              <a:rPr lang="uk-UA" dirty="0"/>
              <a:t> І.Е. Теоретичний курс англійської мови як другої іноземної. Навчально-методичний посібник. – Житомир: Рута, 2015. – 200 с.</a:t>
            </a:r>
            <a:endParaRPr lang="ru-RU"/>
          </a:p>
          <a:p>
            <a:pPr marL="0" indent="0">
              <a:buNone/>
            </a:pPr>
            <a:endParaRPr lang="uk-UA" dirty="0"/>
          </a:p>
        </p:txBody>
      </p:sp>
    </p:spTree>
    <p:extLst>
      <p:ext uri="{BB962C8B-B14F-4D97-AF65-F5344CB8AC3E}">
        <p14:creationId xmlns:p14="http://schemas.microsoft.com/office/powerpoint/2010/main" val="397969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Expressive means EM</a:t>
            </a:r>
            <a:endParaRPr lang="ru-RU" dirty="0"/>
          </a:p>
        </p:txBody>
      </p:sp>
      <p:sp>
        <p:nvSpPr>
          <p:cNvPr id="3" name="Объект 2"/>
          <p:cNvSpPr>
            <a:spLocks noGrp="1"/>
          </p:cNvSpPr>
          <p:nvPr>
            <p:ph idx="1"/>
          </p:nvPr>
        </p:nvSpPr>
        <p:spPr/>
        <p:txBody>
          <a:bodyPr>
            <a:normAutofit fontScale="92500"/>
          </a:bodyPr>
          <a:lstStyle/>
          <a:p>
            <a:pPr algn="just"/>
            <a:r>
              <a:rPr lang="en-US" dirty="0"/>
              <a:t>phonetic, morphological, lexical and syntactic units and forms which make speech emphatic, introduce </a:t>
            </a:r>
            <a:r>
              <a:rPr lang="en-US" dirty="0" err="1"/>
              <a:t>connotational</a:t>
            </a:r>
            <a:r>
              <a:rPr lang="en-US" dirty="0"/>
              <a:t> meanings into utterances</a:t>
            </a:r>
          </a:p>
          <a:p>
            <a:pPr algn="just"/>
            <a:r>
              <a:rPr lang="en-US" dirty="0"/>
              <a:t>phonetic EM – pitch, melody, stress, pauses, whispering, singing and other ways of using human voice</a:t>
            </a:r>
          </a:p>
          <a:p>
            <a:pPr algn="just"/>
            <a:r>
              <a:rPr lang="en-US" dirty="0"/>
              <a:t>morphological EM – emotionally </a:t>
            </a:r>
            <a:r>
              <a:rPr lang="en-US" dirty="0" err="1"/>
              <a:t>coloured</a:t>
            </a:r>
            <a:r>
              <a:rPr lang="en-US" dirty="0"/>
              <a:t> suffixes of diminutive nature, e.g. </a:t>
            </a:r>
            <a:r>
              <a:rPr lang="en-US" i="1" dirty="0"/>
              <a:t>sonny, auntie, streamlet, duckling</a:t>
            </a:r>
            <a:endParaRPr lang="en-US" dirty="0"/>
          </a:p>
          <a:p>
            <a:pPr algn="just"/>
            <a:r>
              <a:rPr lang="en-US" dirty="0"/>
              <a:t>lexical EM – words possessing connotations: epithets, poetic and archaic words, slang, vulgarisms, interjections</a:t>
            </a:r>
          </a:p>
          <a:p>
            <a:pPr algn="just"/>
            <a:r>
              <a:rPr lang="en-US" dirty="0"/>
              <a:t>syntactic EM – emphatic syntactic constructions, e.g. </a:t>
            </a:r>
            <a:r>
              <a:rPr lang="en-US" i="1" dirty="0"/>
              <a:t>John went away. – Away went John.</a:t>
            </a:r>
            <a:r>
              <a:rPr lang="en-US" dirty="0"/>
              <a:t> </a:t>
            </a:r>
          </a:p>
          <a:p>
            <a:pPr algn="just"/>
            <a:endParaRPr lang="en-US" dirty="0"/>
          </a:p>
          <a:p>
            <a:pPr algn="just"/>
            <a:endParaRPr lang="ru-RU" dirty="0"/>
          </a:p>
        </p:txBody>
      </p:sp>
    </p:spTree>
    <p:extLst>
      <p:ext uri="{BB962C8B-B14F-4D97-AF65-F5344CB8AC3E}">
        <p14:creationId xmlns:p14="http://schemas.microsoft.com/office/powerpoint/2010/main" val="3928727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04723"/>
          </a:xfrm>
        </p:spPr>
        <p:txBody>
          <a:bodyPr/>
          <a:lstStyle/>
          <a:p>
            <a:r>
              <a:rPr lang="en-US" dirty="0"/>
              <a:t>Stylistic devices/ tropes/ figures of speech </a:t>
            </a:r>
            <a:endParaRPr lang="ru-RU" dirty="0"/>
          </a:p>
        </p:txBody>
      </p:sp>
      <p:sp>
        <p:nvSpPr>
          <p:cNvPr id="3" name="Объект 2"/>
          <p:cNvSpPr>
            <a:spLocks noGrp="1"/>
          </p:cNvSpPr>
          <p:nvPr>
            <p:ph idx="1"/>
          </p:nvPr>
        </p:nvSpPr>
        <p:spPr>
          <a:xfrm>
            <a:off x="838200" y="1179576"/>
            <a:ext cx="10515600" cy="4997387"/>
          </a:xfrm>
        </p:spPr>
        <p:txBody>
          <a:bodyPr>
            <a:normAutofit/>
          </a:bodyPr>
          <a:lstStyle/>
          <a:p>
            <a:r>
              <a:rPr lang="en-US" dirty="0"/>
              <a:t>NOT language phenomena</a:t>
            </a:r>
          </a:p>
          <a:p>
            <a:r>
              <a:rPr lang="en-US" dirty="0"/>
              <a:t>Formed in speech</a:t>
            </a:r>
          </a:p>
          <a:p>
            <a:r>
              <a:rPr lang="en-US" dirty="0"/>
              <a:t>Do NOT exist out of context</a:t>
            </a:r>
          </a:p>
          <a:p>
            <a:pPr algn="just"/>
            <a:r>
              <a:rPr lang="en-US" dirty="0"/>
              <a:t>Used to express abstract emotional or philosophical concepts, create powerful and dynamic communication</a:t>
            </a:r>
          </a:p>
          <a:p>
            <a:pPr algn="just"/>
            <a:r>
              <a:rPr lang="en-US" i="0" u="sng" spc="0" dirty="0">
                <a:solidFill>
                  <a:srgbClr val="000000"/>
                </a:solidFill>
                <a:effectLst/>
                <a:ea typeface="Times New Roman" panose="02020603050405020304" pitchFamily="18" charset="0"/>
                <a:cs typeface="Times New Roman" panose="02020603050405020304" pitchFamily="18" charset="0"/>
              </a:rPr>
              <a:t>A stylistic device </a:t>
            </a:r>
            <a:r>
              <a:rPr lang="en-US" i="1" dirty="0">
                <a:effectLst/>
                <a:ea typeface="Times New Roman" panose="02020603050405020304" pitchFamily="18" charset="0"/>
              </a:rPr>
              <a:t>is a deliberate intensification of some typical structural and/or semantic property of a language unit, aimed at achieving a special effect.</a:t>
            </a:r>
            <a:endParaRPr lang="uk-UA" i="1" dirty="0">
              <a:effectLst/>
              <a:ea typeface="Times New Roman" panose="02020603050405020304" pitchFamily="18" charset="0"/>
            </a:endParaRPr>
          </a:p>
        </p:txBody>
      </p:sp>
    </p:spTree>
    <p:extLst>
      <p:ext uri="{BB962C8B-B14F-4D97-AF65-F5344CB8AC3E}">
        <p14:creationId xmlns:p14="http://schemas.microsoft.com/office/powerpoint/2010/main" val="1446972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Language levels and language units</a:t>
            </a: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825001362"/>
              </p:ext>
            </p:extLst>
          </p:nvPr>
        </p:nvGraphicFramePr>
        <p:xfrm>
          <a:off x="838198" y="1825625"/>
          <a:ext cx="11021292" cy="4589030"/>
        </p:xfrm>
        <a:graphic>
          <a:graphicData uri="http://schemas.openxmlformats.org/drawingml/2006/table">
            <a:tbl>
              <a:tblPr firstRow="1" bandRow="1">
                <a:tableStyleId>{5C22544A-7EE6-4342-B048-85BDC9FD1C3A}</a:tableStyleId>
              </a:tblPr>
              <a:tblGrid>
                <a:gridCol w="5510646">
                  <a:extLst>
                    <a:ext uri="{9D8B030D-6E8A-4147-A177-3AD203B41FA5}">
                      <a16:colId xmlns:a16="http://schemas.microsoft.com/office/drawing/2014/main" val="2813742110"/>
                    </a:ext>
                  </a:extLst>
                </a:gridCol>
                <a:gridCol w="5510646">
                  <a:extLst>
                    <a:ext uri="{9D8B030D-6E8A-4147-A177-3AD203B41FA5}">
                      <a16:colId xmlns:a16="http://schemas.microsoft.com/office/drawing/2014/main" val="3781442448"/>
                    </a:ext>
                  </a:extLst>
                </a:gridCol>
              </a:tblGrid>
              <a:tr h="917806">
                <a:tc>
                  <a:txBody>
                    <a:bodyPr/>
                    <a:lstStyle/>
                    <a:p>
                      <a:r>
                        <a:rPr lang="en-US" sz="4400" dirty="0"/>
                        <a:t>Language level</a:t>
                      </a:r>
                      <a:endParaRPr lang="ru-RU" sz="4400" dirty="0"/>
                    </a:p>
                  </a:txBody>
                  <a:tcPr/>
                </a:tc>
                <a:tc>
                  <a:txBody>
                    <a:bodyPr/>
                    <a:lstStyle/>
                    <a:p>
                      <a:r>
                        <a:rPr lang="en-US" sz="4400" dirty="0"/>
                        <a:t>Language unit</a:t>
                      </a:r>
                      <a:endParaRPr lang="ru-RU" sz="4400" dirty="0"/>
                    </a:p>
                  </a:txBody>
                  <a:tcPr/>
                </a:tc>
                <a:extLst>
                  <a:ext uri="{0D108BD9-81ED-4DB2-BD59-A6C34878D82A}">
                    <a16:rowId xmlns:a16="http://schemas.microsoft.com/office/drawing/2014/main" val="3677093966"/>
                  </a:ext>
                </a:extLst>
              </a:tr>
              <a:tr h="917806">
                <a:tc>
                  <a:txBody>
                    <a:bodyPr/>
                    <a:lstStyle/>
                    <a:p>
                      <a:r>
                        <a:rPr lang="en-US" sz="4400" dirty="0"/>
                        <a:t>Phonemic</a:t>
                      </a:r>
                      <a:endParaRPr lang="ru-RU" sz="4400" dirty="0"/>
                    </a:p>
                  </a:txBody>
                  <a:tcPr/>
                </a:tc>
                <a:tc>
                  <a:txBody>
                    <a:bodyPr/>
                    <a:lstStyle/>
                    <a:p>
                      <a:r>
                        <a:rPr lang="en-US" sz="4400" dirty="0"/>
                        <a:t>A phoneme</a:t>
                      </a:r>
                      <a:endParaRPr lang="ru-RU" sz="4400" dirty="0"/>
                    </a:p>
                  </a:txBody>
                  <a:tcPr/>
                </a:tc>
                <a:extLst>
                  <a:ext uri="{0D108BD9-81ED-4DB2-BD59-A6C34878D82A}">
                    <a16:rowId xmlns:a16="http://schemas.microsoft.com/office/drawing/2014/main" val="2299913184"/>
                  </a:ext>
                </a:extLst>
              </a:tr>
              <a:tr h="917806">
                <a:tc>
                  <a:txBody>
                    <a:bodyPr/>
                    <a:lstStyle/>
                    <a:p>
                      <a:r>
                        <a:rPr lang="en-US" sz="4400" dirty="0"/>
                        <a:t>Morphemic</a:t>
                      </a:r>
                      <a:endParaRPr lang="ru-RU" sz="4400" dirty="0"/>
                    </a:p>
                  </a:txBody>
                  <a:tcPr/>
                </a:tc>
                <a:tc>
                  <a:txBody>
                    <a:bodyPr/>
                    <a:lstStyle/>
                    <a:p>
                      <a:r>
                        <a:rPr lang="en-US" sz="4400" dirty="0"/>
                        <a:t>A morpheme</a:t>
                      </a:r>
                      <a:endParaRPr lang="ru-RU" sz="4400" dirty="0"/>
                    </a:p>
                  </a:txBody>
                  <a:tcPr/>
                </a:tc>
                <a:extLst>
                  <a:ext uri="{0D108BD9-81ED-4DB2-BD59-A6C34878D82A}">
                    <a16:rowId xmlns:a16="http://schemas.microsoft.com/office/drawing/2014/main" val="3932222594"/>
                  </a:ext>
                </a:extLst>
              </a:tr>
              <a:tr h="917806">
                <a:tc>
                  <a:txBody>
                    <a:bodyPr/>
                    <a:lstStyle/>
                    <a:p>
                      <a:r>
                        <a:rPr lang="en-US" sz="4400" dirty="0"/>
                        <a:t>Lexical </a:t>
                      </a:r>
                      <a:endParaRPr lang="ru-RU" sz="4400" dirty="0"/>
                    </a:p>
                  </a:txBody>
                  <a:tcPr/>
                </a:tc>
                <a:tc>
                  <a:txBody>
                    <a:bodyPr/>
                    <a:lstStyle/>
                    <a:p>
                      <a:r>
                        <a:rPr lang="en-US" sz="4400" dirty="0"/>
                        <a:t>A word</a:t>
                      </a:r>
                      <a:endParaRPr lang="ru-RU" sz="4400" dirty="0"/>
                    </a:p>
                  </a:txBody>
                  <a:tcPr/>
                </a:tc>
                <a:extLst>
                  <a:ext uri="{0D108BD9-81ED-4DB2-BD59-A6C34878D82A}">
                    <a16:rowId xmlns:a16="http://schemas.microsoft.com/office/drawing/2014/main" val="2147007164"/>
                  </a:ext>
                </a:extLst>
              </a:tr>
              <a:tr h="917806">
                <a:tc>
                  <a:txBody>
                    <a:bodyPr/>
                    <a:lstStyle/>
                    <a:p>
                      <a:r>
                        <a:rPr lang="en-US" sz="4400" dirty="0"/>
                        <a:t>Syntactic</a:t>
                      </a:r>
                      <a:endParaRPr lang="ru-RU" sz="4400" dirty="0"/>
                    </a:p>
                  </a:txBody>
                  <a:tcPr/>
                </a:tc>
                <a:tc>
                  <a:txBody>
                    <a:bodyPr/>
                    <a:lstStyle/>
                    <a:p>
                      <a:r>
                        <a:rPr lang="en-US" sz="4400" dirty="0"/>
                        <a:t>A sentence</a:t>
                      </a:r>
                      <a:endParaRPr lang="ru-RU" sz="4400" dirty="0"/>
                    </a:p>
                  </a:txBody>
                  <a:tcPr/>
                </a:tc>
                <a:extLst>
                  <a:ext uri="{0D108BD9-81ED-4DB2-BD59-A6C34878D82A}">
                    <a16:rowId xmlns:a16="http://schemas.microsoft.com/office/drawing/2014/main" val="2535502326"/>
                  </a:ext>
                </a:extLst>
              </a:tr>
            </a:tbl>
          </a:graphicData>
        </a:graphic>
      </p:graphicFrame>
    </p:spTree>
    <p:extLst>
      <p:ext uri="{BB962C8B-B14F-4D97-AF65-F5344CB8AC3E}">
        <p14:creationId xmlns:p14="http://schemas.microsoft.com/office/powerpoint/2010/main" val="1310771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phonemic level</a:t>
            </a:r>
            <a:endParaRPr lang="ru-RU" dirty="0"/>
          </a:p>
        </p:txBody>
      </p:sp>
      <p:sp>
        <p:nvSpPr>
          <p:cNvPr id="3" name="Объект 2"/>
          <p:cNvSpPr>
            <a:spLocks noGrp="1"/>
          </p:cNvSpPr>
          <p:nvPr>
            <p:ph idx="1"/>
          </p:nvPr>
        </p:nvSpPr>
        <p:spPr/>
        <p:txBody>
          <a:bodyPr>
            <a:normAutofit/>
          </a:bodyPr>
          <a:lstStyle/>
          <a:p>
            <a:r>
              <a:rPr lang="en-US" sz="3600" dirty="0"/>
              <a:t>phonetic stylistic devices:</a:t>
            </a:r>
          </a:p>
          <a:p>
            <a:pPr marL="0" indent="0">
              <a:buNone/>
            </a:pPr>
            <a:r>
              <a:rPr lang="en-US" sz="3600" dirty="0"/>
              <a:t>         - alliteration</a:t>
            </a:r>
          </a:p>
          <a:p>
            <a:pPr marL="0" indent="0">
              <a:buNone/>
            </a:pPr>
            <a:r>
              <a:rPr lang="en-US" sz="3600" dirty="0"/>
              <a:t>         - assonance</a:t>
            </a:r>
          </a:p>
          <a:p>
            <a:pPr marL="0" indent="0">
              <a:buNone/>
            </a:pPr>
            <a:r>
              <a:rPr lang="en-US" sz="3600" dirty="0"/>
              <a:t>         - ono­matopoeia</a:t>
            </a:r>
          </a:p>
          <a:p>
            <a:pPr marL="0" indent="0">
              <a:buNone/>
            </a:pPr>
            <a:r>
              <a:rPr lang="en-US" sz="3600" dirty="0"/>
              <a:t>         - rhyme</a:t>
            </a:r>
          </a:p>
          <a:p>
            <a:pPr marL="0" indent="0">
              <a:buNone/>
            </a:pPr>
            <a:r>
              <a:rPr lang="en-US" sz="3600" dirty="0"/>
              <a:t>         - rhythm</a:t>
            </a:r>
            <a:endParaRPr lang="ru-RU" sz="3600" dirty="0"/>
          </a:p>
        </p:txBody>
      </p:sp>
    </p:spTree>
    <p:extLst>
      <p:ext uri="{BB962C8B-B14F-4D97-AF65-F5344CB8AC3E}">
        <p14:creationId xmlns:p14="http://schemas.microsoft.com/office/powerpoint/2010/main" val="3957215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09493"/>
          </a:xfrm>
        </p:spPr>
        <p:txBody>
          <a:bodyPr/>
          <a:lstStyle/>
          <a:p>
            <a:r>
              <a:rPr lang="en-US" dirty="0"/>
              <a:t>Phonetic stylistic devices</a:t>
            </a:r>
            <a:endParaRPr lang="ru-RU" dirty="0"/>
          </a:p>
        </p:txBody>
      </p:sp>
      <p:sp>
        <p:nvSpPr>
          <p:cNvPr id="3" name="Объект 2"/>
          <p:cNvSpPr>
            <a:spLocks noGrp="1"/>
          </p:cNvSpPr>
          <p:nvPr>
            <p:ph idx="1"/>
          </p:nvPr>
        </p:nvSpPr>
        <p:spPr>
          <a:xfrm>
            <a:off x="838200" y="1274618"/>
            <a:ext cx="10515600" cy="4902345"/>
          </a:xfrm>
        </p:spPr>
        <p:txBody>
          <a:bodyPr>
            <a:noAutofit/>
          </a:bodyPr>
          <a:lstStyle/>
          <a:p>
            <a:r>
              <a:rPr lang="en-US" sz="2400" i="1" u="sng" dirty="0"/>
              <a:t>Alliteration</a:t>
            </a:r>
            <a:r>
              <a:rPr lang="en-US" sz="2400" i="1" dirty="0"/>
              <a:t> – </a:t>
            </a:r>
            <a:r>
              <a:rPr lang="en-US" sz="2400" dirty="0"/>
              <a:t>rep­etition of consonant sounds in close succession in order to impart a melodic effect to the utterance; often used in proverbs and set expressions, literary titles, poetry: e.g. </a:t>
            </a:r>
          </a:p>
          <a:p>
            <a:pPr marL="0" indent="0">
              <a:buNone/>
            </a:pPr>
            <a:r>
              <a:rPr lang="en-US" sz="2400" i="1" dirty="0"/>
              <a:t>       cool as a cucumber, as slow as a snail, safe and sound, Pride and Prejudice (J. Austin).</a:t>
            </a:r>
          </a:p>
          <a:p>
            <a:pPr marL="0" indent="0">
              <a:buNone/>
            </a:pPr>
            <a:r>
              <a:rPr lang="en-US" sz="2400" i="1" dirty="0"/>
              <a:t>       No longer mourn for me when I am dead … (Shakespeare’s sonnet)</a:t>
            </a:r>
            <a:endParaRPr lang="en-US" sz="2400" dirty="0"/>
          </a:p>
          <a:p>
            <a:r>
              <a:rPr lang="en-US" sz="2400" i="1" u="sng" dirty="0"/>
              <a:t>As­sonance</a:t>
            </a:r>
            <a:r>
              <a:rPr lang="en-US" sz="2400" i="1" dirty="0"/>
              <a:t> – </a:t>
            </a:r>
            <a:r>
              <a:rPr lang="en-US" sz="2400" dirty="0"/>
              <a:t>repetition of vowel sounds (usually in stressed syllables) in the </a:t>
            </a:r>
            <a:r>
              <a:rPr lang="en-US" sz="2400" dirty="0" err="1"/>
              <a:t>neighbouring</a:t>
            </a:r>
            <a:r>
              <a:rPr lang="en-US" sz="2400" dirty="0"/>
              <a:t> words, e.g. </a:t>
            </a:r>
            <a:r>
              <a:rPr lang="en-US" sz="2400" i="1" dirty="0"/>
              <a:t>A black cat in a black hat.</a:t>
            </a:r>
            <a:endParaRPr lang="ru-RU" sz="2400" dirty="0"/>
          </a:p>
          <a:p>
            <a:pPr marL="0" indent="0">
              <a:buNone/>
            </a:pPr>
            <a:r>
              <a:rPr lang="en-US" sz="2400" i="1" dirty="0"/>
              <a:t>Twinkle, twinkle, little star,</a:t>
            </a:r>
            <a:endParaRPr lang="ru-RU" sz="2400" i="1" dirty="0"/>
          </a:p>
          <a:p>
            <a:pPr marL="0" indent="0">
              <a:buNone/>
            </a:pPr>
            <a:r>
              <a:rPr lang="en-US" sz="2400" i="1" dirty="0"/>
              <a:t>How I wonder, what you are,</a:t>
            </a:r>
            <a:endParaRPr lang="ru-RU" sz="2400" i="1" dirty="0"/>
          </a:p>
          <a:p>
            <a:pPr marL="0" indent="0">
              <a:buNone/>
            </a:pPr>
            <a:r>
              <a:rPr lang="en-US" sz="2400" i="1" dirty="0"/>
              <a:t>Up above the world so high,</a:t>
            </a:r>
            <a:endParaRPr lang="ru-RU" sz="2400" i="1" dirty="0"/>
          </a:p>
          <a:p>
            <a:pPr marL="0" indent="0">
              <a:buNone/>
            </a:pPr>
            <a:r>
              <a:rPr lang="en-US" sz="2400" i="1" dirty="0"/>
              <a:t>Like a diamond in the sky</a:t>
            </a:r>
            <a:r>
              <a:rPr lang="en-US" sz="2400" dirty="0"/>
              <a:t> (Children’s Rhymes).</a:t>
            </a:r>
            <a:endParaRPr lang="ru-RU" sz="2400" i="1" dirty="0"/>
          </a:p>
          <a:p>
            <a:endParaRPr lang="ru-RU" sz="2400" dirty="0"/>
          </a:p>
        </p:txBody>
      </p:sp>
    </p:spTree>
    <p:extLst>
      <p:ext uri="{BB962C8B-B14F-4D97-AF65-F5344CB8AC3E}">
        <p14:creationId xmlns:p14="http://schemas.microsoft.com/office/powerpoint/2010/main" val="338439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923348"/>
          </a:xfrm>
        </p:spPr>
        <p:txBody>
          <a:bodyPr/>
          <a:lstStyle/>
          <a:p>
            <a:r>
              <a:rPr lang="en-US" dirty="0"/>
              <a:t>Phonetic stylistic devices</a:t>
            </a:r>
            <a:endParaRPr lang="ru-RU" dirty="0"/>
          </a:p>
        </p:txBody>
      </p:sp>
      <p:sp>
        <p:nvSpPr>
          <p:cNvPr id="3" name="Объект 2"/>
          <p:cNvSpPr>
            <a:spLocks noGrp="1"/>
          </p:cNvSpPr>
          <p:nvPr>
            <p:ph idx="1"/>
          </p:nvPr>
        </p:nvSpPr>
        <p:spPr>
          <a:xfrm>
            <a:off x="838200" y="1413164"/>
            <a:ext cx="10515600" cy="4763799"/>
          </a:xfrm>
        </p:spPr>
        <p:txBody>
          <a:bodyPr>
            <a:normAutofit fontScale="85000" lnSpcReduction="20000"/>
          </a:bodyPr>
          <a:lstStyle/>
          <a:p>
            <a:r>
              <a:rPr lang="en-US" i="1" u="sng" dirty="0"/>
              <a:t>Onomatopoeia</a:t>
            </a:r>
            <a:r>
              <a:rPr lang="en-US" dirty="0"/>
              <a:t> –  using words which include sounds similar to the noises that the words refer to, in order to imitate certain sounds of the outer world, e.g. </a:t>
            </a:r>
            <a:r>
              <a:rPr lang="en-US" i="1" dirty="0"/>
              <a:t>ding-dong, cuckoo, boom, knock-knock</a:t>
            </a:r>
            <a:r>
              <a:rPr lang="en-US" dirty="0"/>
              <a:t> </a:t>
            </a:r>
          </a:p>
          <a:p>
            <a:pPr marL="0" indent="0">
              <a:buNone/>
            </a:pPr>
            <a:r>
              <a:rPr lang="en-US" dirty="0"/>
              <a:t>       - onomatopoeic verbs denoting sounds produced by certain animals: </a:t>
            </a:r>
            <a:r>
              <a:rPr lang="en-US" i="1" dirty="0"/>
              <a:t>doves coo, flies buzz, hens cluck/cackle, ravens croak, tigers roar, cats mew/purr, </a:t>
            </a:r>
            <a:r>
              <a:rPr lang="en-US" dirty="0"/>
              <a:t>magpies </a:t>
            </a:r>
            <a:r>
              <a:rPr lang="en-US" i="1" dirty="0"/>
              <a:t>chatter</a:t>
            </a:r>
          </a:p>
          <a:p>
            <a:r>
              <a:rPr lang="en-US" i="1" u="sng" dirty="0"/>
              <a:t>Rhyme</a:t>
            </a:r>
            <a:r>
              <a:rPr lang="en-US" dirty="0"/>
              <a:t> –  the repetition of identical or similar final sound combinations of words usually placed at the end of lines. We say “these words rhyme” if they have the same last sound, e.g.</a:t>
            </a:r>
            <a:endParaRPr lang="ru-RU" dirty="0"/>
          </a:p>
          <a:p>
            <a:pPr marL="0" indent="0">
              <a:buNone/>
            </a:pPr>
            <a:r>
              <a:rPr lang="en-US" i="1" dirty="0"/>
              <a:t>          Humpty Dumpty sat on a </a:t>
            </a:r>
            <a:r>
              <a:rPr lang="en-US" b="1" dirty="0"/>
              <a:t>wall,</a:t>
            </a:r>
            <a:endParaRPr lang="ru-RU" i="1" dirty="0"/>
          </a:p>
          <a:p>
            <a:pPr marL="0" indent="0">
              <a:buNone/>
            </a:pPr>
            <a:r>
              <a:rPr lang="en-US" i="1" dirty="0"/>
              <a:t>          Humpty Dumpty had a great </a:t>
            </a:r>
            <a:r>
              <a:rPr lang="en-US" b="1" dirty="0"/>
              <a:t>fall.</a:t>
            </a:r>
          </a:p>
          <a:p>
            <a:r>
              <a:rPr lang="en-US" dirty="0"/>
              <a:t>English proverbs often have rhyming words, too, e.g.</a:t>
            </a:r>
            <a:endParaRPr lang="ru-RU" dirty="0"/>
          </a:p>
          <a:p>
            <a:pPr marL="0" indent="0">
              <a:buNone/>
            </a:pPr>
            <a:r>
              <a:rPr lang="en-US" i="1" dirty="0"/>
              <a:t>        An apple a </a:t>
            </a:r>
            <a:r>
              <a:rPr lang="en-US" b="1" dirty="0"/>
              <a:t>day </a:t>
            </a:r>
            <a:r>
              <a:rPr lang="en-US" i="1" dirty="0"/>
              <a:t>keeps the doctor </a:t>
            </a:r>
            <a:r>
              <a:rPr lang="en-US" b="1" dirty="0"/>
              <a:t>away.  </a:t>
            </a:r>
            <a:r>
              <a:rPr lang="en-US" i="1" dirty="0"/>
              <a:t>A stitch in </a:t>
            </a:r>
            <a:r>
              <a:rPr lang="en-US" b="1" dirty="0"/>
              <a:t>time </a:t>
            </a:r>
            <a:r>
              <a:rPr lang="en-US" i="1" dirty="0"/>
              <a:t>saves </a:t>
            </a:r>
            <a:r>
              <a:rPr lang="en-US" b="1" dirty="0"/>
              <a:t>nine.</a:t>
            </a:r>
          </a:p>
          <a:p>
            <a:pPr marL="0" indent="0">
              <a:buNone/>
            </a:pPr>
            <a:r>
              <a:rPr lang="en-US" i="1" dirty="0"/>
              <a:t>        The proof of the </a:t>
            </a:r>
            <a:r>
              <a:rPr lang="en-US" b="1" dirty="0"/>
              <a:t>pudding </a:t>
            </a:r>
            <a:r>
              <a:rPr lang="en-US" i="1" dirty="0"/>
              <a:t>is in the </a:t>
            </a:r>
            <a:r>
              <a:rPr lang="en-US" b="1" dirty="0"/>
              <a:t>eating.</a:t>
            </a:r>
            <a:endParaRPr lang="ru-RU" i="1" dirty="0"/>
          </a:p>
          <a:p>
            <a:pPr marL="0" indent="0">
              <a:buNone/>
            </a:pPr>
            <a:endParaRPr lang="ru-RU" i="1" dirty="0"/>
          </a:p>
          <a:p>
            <a:pPr marL="0" indent="0">
              <a:buNone/>
            </a:pPr>
            <a:endParaRPr lang="ru-RU" dirty="0"/>
          </a:p>
          <a:p>
            <a:endParaRPr lang="ru-RU" dirty="0"/>
          </a:p>
        </p:txBody>
      </p:sp>
    </p:spTree>
    <p:extLst>
      <p:ext uri="{BB962C8B-B14F-4D97-AF65-F5344CB8AC3E}">
        <p14:creationId xmlns:p14="http://schemas.microsoft.com/office/powerpoint/2010/main" val="645918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09493"/>
          </a:xfrm>
        </p:spPr>
        <p:txBody>
          <a:bodyPr/>
          <a:lstStyle/>
          <a:p>
            <a:r>
              <a:rPr lang="en-US" dirty="0"/>
              <a:t>Phonetic stylistic devices</a:t>
            </a:r>
            <a:endParaRPr lang="ru-RU" dirty="0"/>
          </a:p>
        </p:txBody>
      </p:sp>
      <p:sp>
        <p:nvSpPr>
          <p:cNvPr id="3" name="Объект 2"/>
          <p:cNvSpPr>
            <a:spLocks noGrp="1"/>
          </p:cNvSpPr>
          <p:nvPr>
            <p:ph idx="1"/>
          </p:nvPr>
        </p:nvSpPr>
        <p:spPr>
          <a:xfrm>
            <a:off x="838200" y="1274618"/>
            <a:ext cx="10515600" cy="4902345"/>
          </a:xfrm>
        </p:spPr>
        <p:txBody>
          <a:bodyPr>
            <a:normAutofit fontScale="92500" lnSpcReduction="10000"/>
          </a:bodyPr>
          <a:lstStyle/>
          <a:p>
            <a:pPr algn="just"/>
            <a:r>
              <a:rPr lang="en-US" i="1" u="sng" dirty="0"/>
              <a:t>Rhythm</a:t>
            </a:r>
            <a:r>
              <a:rPr lang="en-US" dirty="0"/>
              <a:t> (esp. in poetry) –  a strong pattern of words, which brings order into the utterance, e.g. the following well-known verse does not abound in rhyming words, yet it is rhythmically well-organized:</a:t>
            </a:r>
            <a:endParaRPr lang="ru-RU" dirty="0"/>
          </a:p>
          <a:p>
            <a:pPr marL="0" indent="0" algn="just">
              <a:buNone/>
            </a:pPr>
            <a:r>
              <a:rPr lang="en-US" i="1" dirty="0"/>
              <a:t>This is the house that Jack built.</a:t>
            </a:r>
            <a:endParaRPr lang="ru-RU" i="1" dirty="0"/>
          </a:p>
          <a:p>
            <a:pPr marL="0" indent="0" algn="just">
              <a:buNone/>
            </a:pPr>
            <a:r>
              <a:rPr lang="en-US" i="1" dirty="0"/>
              <a:t>This is the malt that lay in the house that Jack built.</a:t>
            </a:r>
            <a:endParaRPr lang="ru-RU" i="1" dirty="0"/>
          </a:p>
          <a:p>
            <a:pPr marL="0" indent="0" algn="just">
              <a:buNone/>
            </a:pPr>
            <a:r>
              <a:rPr lang="en-US" i="1" dirty="0"/>
              <a:t>This is the rat that ate the malt that lay in the house that Jack built.</a:t>
            </a:r>
            <a:endParaRPr lang="ru-RU" i="1" dirty="0"/>
          </a:p>
          <a:p>
            <a:pPr marL="0" indent="0" algn="just">
              <a:buNone/>
            </a:pPr>
            <a:r>
              <a:rPr lang="en-US" i="1" dirty="0"/>
              <a:t>This is the cat that chased the rat that ate the malt that lay in the house that Jack built.</a:t>
            </a:r>
          </a:p>
          <a:p>
            <a:pPr algn="just"/>
            <a:r>
              <a:rPr lang="en-US" i="1" u="sng" dirty="0" err="1"/>
              <a:t>Graphon</a:t>
            </a:r>
            <a:r>
              <a:rPr lang="en-US" dirty="0"/>
              <a:t> –a deliberate corrup­tion of the graphical form of a word or an utterance aiming at conveying the exact pronunciation of the speaker = a word or a phrase is misspelt to show that it is mispronounced. It is typical of the person­age’s speech, e.g. </a:t>
            </a:r>
            <a:r>
              <a:rPr lang="en-US" i="1" dirty="0"/>
              <a:t>“</a:t>
            </a:r>
            <a:r>
              <a:rPr lang="en-US" i="1" dirty="0" err="1"/>
              <a:t>Schcuse</a:t>
            </a:r>
            <a:r>
              <a:rPr lang="en-US" i="1" dirty="0"/>
              <a:t> me”</a:t>
            </a:r>
            <a:r>
              <a:rPr lang="en-US" dirty="0"/>
              <a:t> </a:t>
            </a:r>
            <a:r>
              <a:rPr lang="en-US" i="1" dirty="0"/>
              <a:t>(=“.Excuse me”), </a:t>
            </a:r>
            <a:r>
              <a:rPr lang="en-US" i="1" dirty="0" err="1"/>
              <a:t>wery</a:t>
            </a:r>
            <a:r>
              <a:rPr lang="en-US" dirty="0"/>
              <a:t> </a:t>
            </a:r>
            <a:r>
              <a:rPr lang="en-US" i="1" dirty="0"/>
              <a:t>(=very</a:t>
            </a:r>
            <a:r>
              <a:rPr lang="en-US" dirty="0"/>
              <a:t>, the v-w substitu­tion is characteristic of Cockney dialect).</a:t>
            </a:r>
            <a:endParaRPr lang="ru-RU" dirty="0"/>
          </a:p>
          <a:p>
            <a:pPr marL="0" indent="0">
              <a:buNone/>
            </a:pPr>
            <a:endParaRPr lang="ru-RU" i="1" dirty="0"/>
          </a:p>
        </p:txBody>
      </p:sp>
    </p:spTree>
    <p:extLst>
      <p:ext uri="{BB962C8B-B14F-4D97-AF65-F5344CB8AC3E}">
        <p14:creationId xmlns:p14="http://schemas.microsoft.com/office/powerpoint/2010/main" val="3314808204"/>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2376</TotalTime>
  <Words>2519</Words>
  <Application>Microsoft Office PowerPoint</Application>
  <PresentationFormat>Широкоэкранный</PresentationFormat>
  <Paragraphs>188</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25</vt:i4>
      </vt:variant>
    </vt:vector>
  </HeadingPairs>
  <TitlesOfParts>
    <vt:vector size="31" baseType="lpstr">
      <vt:lpstr>Arial Unicode MS</vt:lpstr>
      <vt:lpstr>Arial</vt:lpstr>
      <vt:lpstr>Calibri</vt:lpstr>
      <vt:lpstr>Calibri Light</vt:lpstr>
      <vt:lpstr>Times New Roman</vt:lpstr>
      <vt:lpstr>Тема Office</vt:lpstr>
      <vt:lpstr>  Stylistics as a branch of linguistics </vt:lpstr>
      <vt:lpstr>Outline </vt:lpstr>
      <vt:lpstr>Expressive means EM</vt:lpstr>
      <vt:lpstr>Stylistic devices/ tropes/ figures of speech </vt:lpstr>
      <vt:lpstr>Language levels and language units</vt:lpstr>
      <vt:lpstr>The phonemic level</vt:lpstr>
      <vt:lpstr>Phonetic stylistic devices</vt:lpstr>
      <vt:lpstr>Phonetic stylistic devices</vt:lpstr>
      <vt:lpstr>Phonetic stylistic devices</vt:lpstr>
      <vt:lpstr>Morphological stylistic devices </vt:lpstr>
      <vt:lpstr>Lexical stylistic devices / tropes </vt:lpstr>
      <vt:lpstr>Презентация PowerPoint</vt:lpstr>
      <vt:lpstr>Lexical stylistic devices / tropes </vt:lpstr>
      <vt:lpstr>Lexical stylistic devices / tropes </vt:lpstr>
      <vt:lpstr>Lexical stylistic devices / tropes </vt:lpstr>
      <vt:lpstr>Lexical stylistic devices / tropes </vt:lpstr>
      <vt:lpstr>Lexical stylistic devices / tropes </vt:lpstr>
      <vt:lpstr>Syntactic stylistic devices </vt:lpstr>
      <vt:lpstr>Syntactic stylistic devices </vt:lpstr>
      <vt:lpstr>Syntactic stylistic devices </vt:lpstr>
      <vt:lpstr>Syntactic stylistic devices </vt:lpstr>
      <vt:lpstr>Syntactic stylistic devices </vt:lpstr>
      <vt:lpstr>Lexico-syntactic stylistic devices</vt:lpstr>
      <vt:lpstr>Lexico-syntactic stylistic devices</vt:lpstr>
      <vt:lpstr>Reference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PHRASEOLOGY</dc:title>
  <dc:creator>ДАША</dc:creator>
  <cp:lastModifiedBy>ЛЮДМИЛА</cp:lastModifiedBy>
  <cp:revision>338</cp:revision>
  <cp:lastPrinted>2021-12-14T08:37:52Z</cp:lastPrinted>
  <dcterms:created xsi:type="dcterms:W3CDTF">2021-11-09T19:04:49Z</dcterms:created>
  <dcterms:modified xsi:type="dcterms:W3CDTF">2023-12-22T16:26:51Z</dcterms:modified>
</cp:coreProperties>
</file>