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embeddedFontLst>
    <p:embeddedFont>
      <p:font typeface="Play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Play-bold.fntdata"/><Relationship Id="rId14" Type="http://schemas.openxmlformats.org/officeDocument/2006/relationships/slide" Target="slides/slide8.xml"/><Relationship Id="rId36" Type="http://schemas.openxmlformats.org/officeDocument/2006/relationships/font" Target="fonts/Play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d1bd81d8c0_2_2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g3d1bd81d8c0_2_2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Візуальний актив: Unsplash, Lorenzo Angeli, “an aerial view of the great barrier reef” — /mnt/data/australia_oceania_deck/assets/great_barrier_reef.jpg</a:t>
            </a:r>
            <a:br>
              <a:rPr lang="uk"/>
            </a:br>
            <a:r>
              <a:rPr lang="uk"/>
              <a:t>- Структура презентації спирається на прикріплену лекцію: /mnt/data/Лекція 6.pdf, с.1–7.</a:t>
            </a:r>
            <a:br>
              <a:rPr lang="uk"/>
            </a:br>
            <a:r>
              <a:rPr lang="uk"/>
              <a:t>- Тематичні акценти також узгоджені з відео: https://www.youtube.com/watch?v=8FFvNYJWHiA ; https://www.youtube.com/watch?v=zUTzTF74NDw</a:t>
            </a:r>
            <a:endParaRPr/>
          </a:p>
        </p:txBody>
      </p:sp>
      <p:sp>
        <p:nvSpPr>
          <p:cNvPr id="55" name="Google Shape;55;g3d1bd81d8c0_2_2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d1bd81d8c0_2_247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g3d1bd81d8c0_2_247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Great Barrier Reef photo: Unsplash, Lorenzo Angeli — /mnt/data/australia_oceania_deck/assets/great_barrier_reef.jpg</a:t>
            </a:r>
            <a:br>
              <a:rPr lang="uk"/>
            </a:br>
            <a:r>
              <a:rPr lang="uk"/>
              <a:t>- Kangaroo photo: Unsplash — /mnt/data/australia_oceania_deck/assets/kangaroo.jpg</a:t>
            </a:r>
            <a:br>
              <a:rPr lang="uk"/>
            </a:br>
            <a:r>
              <a:rPr lang="uk"/>
              <a:t>- Прикріплена лекція: /mnt/data/Лекція 6.pdf, с.3–4.</a:t>
            </a:r>
            <a:br>
              <a:rPr lang="uk"/>
            </a:br>
            <a:r>
              <a:rPr lang="uk"/>
              <a:t>- Огляд мінеральної спеціалізації спирається на загальновідомі дані та навчальні узагальнення; для сучасного контексту див. австралійські офіційні профілі та World Bank.</a:t>
            </a:r>
            <a:endParaRPr/>
          </a:p>
        </p:txBody>
      </p:sp>
      <p:sp>
        <p:nvSpPr>
          <p:cNvPr id="305" name="Google Shape;305;g3d1bd81d8c0_2_247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d1bd81d8c0_2_281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g3d1bd81d8c0_2_281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World Bank/Trading Economics: agriculture 2.2182% GDP, industry 25.97%, services 65.54% for Australia 2024 — https://tradingeconomics.com/australia/agriculture-value-added-percent-of-gdp-wb-data.html ; https://tradingeconomics.com/australia/industry-value-added-percent-of-gdp-wb-data.html ; https://www.theglobaleconomy.com/Australia/Share_of_services/</a:t>
            </a:r>
            <a:br>
              <a:rPr lang="uk"/>
            </a:br>
            <a:r>
              <a:rPr lang="uk"/>
              <a:t>- World Bank indicator pages: https://data.worldbank.org/indicator/NV.AGR.TOTL.ZS?locations=AU ; https://data.worldbank.org/indicator/NV.IND.TOTL.ZS?locations=AU ; https://data.worldbank.org/indicator/NV.SRV.TOTL.ZS?locations=AU</a:t>
            </a:r>
            <a:endParaRPr/>
          </a:p>
        </p:txBody>
      </p:sp>
      <p:sp>
        <p:nvSpPr>
          <p:cNvPr id="340" name="Google Shape;340;g3d1bd81d8c0_2_281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d1bd81d8c0_2_304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g3d1bd81d8c0_2_304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Sydney Opera House photo: Unsplash, Ben George — /mnt/data/australia_oceania_deck/assets/sydney_opera_house.jpg</a:t>
            </a:r>
            <a:br>
              <a:rPr lang="uk"/>
            </a:br>
            <a:r>
              <a:rPr lang="uk"/>
              <a:t>- Australia states map: https://upload.wikimedia.org/wikipedia/commons/1/16/Australia_location_map_recolored.png</a:t>
            </a:r>
            <a:br>
              <a:rPr lang="uk"/>
            </a:br>
            <a:r>
              <a:rPr lang="uk"/>
              <a:t>- Прикріплена лекція: /mnt/data/Лекція 6.pdf, с.2–4.</a:t>
            </a:r>
            <a:endParaRPr/>
          </a:p>
        </p:txBody>
      </p:sp>
      <p:sp>
        <p:nvSpPr>
          <p:cNvPr id="364" name="Google Shape;364;g3d1bd81d8c0_2_304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d1bd81d8c0_2_327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g3d1bd81d8c0_2_327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Відео: https://www.youtube.com/watch?v=8FFvNYJWHiA</a:t>
            </a:r>
            <a:br>
              <a:rPr lang="uk"/>
            </a:br>
            <a:r>
              <a:rPr lang="uk"/>
              <a:t>- WJP Rule of Law Index 2024 / Australia: https://worldjusticeproject.org/rule-of-law-index/global/2024/Australia</a:t>
            </a:r>
            <a:br>
              <a:rPr lang="uk"/>
            </a:br>
            <a:r>
              <a:rPr lang="uk"/>
              <a:t>- Australia fact sheet, World Justice Project PDF: https://worldjusticeproject.org/sites/default/files/documents/Australia_1.pdf</a:t>
            </a:r>
            <a:endParaRPr/>
          </a:p>
        </p:txBody>
      </p:sp>
      <p:sp>
        <p:nvSpPr>
          <p:cNvPr id="388" name="Google Shape;388;g3d1bd81d8c0_2_327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d1bd81d8c0_2_355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g3d1bd81d8c0_2_355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Milford Sound image: https://upload.wikimedia.org/wikipedia/commons/f/ff/New_Zealand_Milford_Sound.JPG</a:t>
            </a:r>
            <a:br>
              <a:rPr lang="uk"/>
            </a:br>
            <a:r>
              <a:rPr lang="uk"/>
              <a:t>- Відеотема: https://www.youtube.com/watch?v=zUTzTF74NDw</a:t>
            </a:r>
            <a:endParaRPr/>
          </a:p>
        </p:txBody>
      </p:sp>
      <p:sp>
        <p:nvSpPr>
          <p:cNvPr id="417" name="Google Shape;417;g3d1bd81d8c0_2_355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d1bd81d8c0_2_367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g3d1bd81d8c0_2_367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New Zealand map: https://upload.wikimedia.org/wikipedia/commons/thumb/9/9e/New_Zealand_location_map_transparent.svg/500px-New_Zealand_location_map_transparent.svg.png</a:t>
            </a:r>
            <a:br>
              <a:rPr lang="uk"/>
            </a:br>
            <a:r>
              <a:rPr lang="uk"/>
              <a:t>- Stats NZ population estimates: https://www.stats.govt.nz/information-releases/national-population-estimates-at-31-december-2025/</a:t>
            </a:r>
            <a:br>
              <a:rPr lang="uk"/>
            </a:br>
            <a:r>
              <a:rPr lang="uk"/>
              <a:t>- World Bank GDP data reference surfaced in search: https://statbase.org/data/nzl-gdp/ ; https://data360.worldbank.org/en/economy/NZL</a:t>
            </a:r>
            <a:br>
              <a:rPr lang="uk"/>
            </a:br>
            <a:r>
              <a:rPr lang="uk"/>
              <a:t>- UNESCO New Zealand world heritage overview: https://unesco.org.nz/programmes/unesco-world-heritage</a:t>
            </a:r>
            <a:br>
              <a:rPr lang="uk"/>
            </a:br>
            <a:r>
              <a:rPr lang="uk"/>
              <a:t>- WJP/New Zealand fact sheet: https://worldjusticeproject.org/sites/default/files/documents/New%20Zealand_2.pdf</a:t>
            </a:r>
            <a:endParaRPr/>
          </a:p>
        </p:txBody>
      </p:sp>
      <p:sp>
        <p:nvSpPr>
          <p:cNvPr id="430" name="Google Shape;430;g3d1bd81d8c0_2_367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d1bd81d8c0_2_412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g3d1bd81d8c0_2_412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Milford Sound photo: https://upload.wikimedia.org/wikipedia/commons/f/ff/New_Zealand_Milford_Sound.JPG</a:t>
            </a:r>
            <a:br>
              <a:rPr lang="uk"/>
            </a:br>
            <a:r>
              <a:rPr lang="uk"/>
              <a:t>- UNESCO New Zealand World Heritage overview: https://unesco.org.nz/programmes/unesco-world-heritage</a:t>
            </a:r>
            <a:br>
              <a:rPr lang="uk"/>
            </a:br>
            <a:r>
              <a:rPr lang="uk"/>
              <a:t>- Прикріплена лекція (про загальні природні риси Океанії): /mnt/data/Лекція 6.pdf, с.5–7.</a:t>
            </a:r>
            <a:endParaRPr/>
          </a:p>
        </p:txBody>
      </p:sp>
      <p:sp>
        <p:nvSpPr>
          <p:cNvPr id="476" name="Google Shape;476;g3d1bd81d8c0_2_412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d1bd81d8c0_2_436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g3d1bd81d8c0_2_436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Sheep farm image: Unsplash — /mnt/data/australia_oceania_deck/assets/nz_sheep.jpg</a:t>
            </a:r>
            <a:br>
              <a:rPr lang="uk"/>
            </a:br>
            <a:r>
              <a:rPr lang="uk"/>
              <a:t>- World Bank WDI table 4.2 for New Zealand structure of value added: https://wdi.worldbank.org/table/4.2</a:t>
            </a:r>
            <a:br>
              <a:rPr lang="uk"/>
            </a:br>
            <a:r>
              <a:rPr lang="uk"/>
              <a:t>- NZ Ministry for Primary Industries, Situation and Outlook for Primary Industries (Dec 2025): https://www.mpi.govt.nz/resources-and-forms/economic-intelligence/situation-and-outlook-for-primary-industries</a:t>
            </a:r>
            <a:br>
              <a:rPr lang="uk"/>
            </a:br>
            <a:r>
              <a:rPr lang="uk"/>
              <a:t>- NZ MFAT trade policy page: https://www.mfat.govt.nz/en/trade/nz-trade-policy</a:t>
            </a:r>
            <a:endParaRPr/>
          </a:p>
        </p:txBody>
      </p:sp>
      <p:sp>
        <p:nvSpPr>
          <p:cNvPr id="501" name="Google Shape;501;g3d1bd81d8c0_2_436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d1bd81d8c0_2_460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g3d1bd81d8c0_2_460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Відео: https://www.youtube.com/watch?v=zUTzTF74NDw</a:t>
            </a:r>
            <a:br>
              <a:rPr lang="uk"/>
            </a:br>
            <a:r>
              <a:rPr lang="uk"/>
              <a:t>- NZ Ministry for Primary Industries (SOPI 2025): https://www.mpi.govt.nz/resources-and-forms/economic-intelligence/situation-and-outlook-for-primary-industries</a:t>
            </a:r>
            <a:br>
              <a:rPr lang="uk"/>
            </a:br>
            <a:r>
              <a:rPr lang="uk"/>
              <a:t>- NZ MFAT trade policy page: https://www.mfat.govt.nz/en/trade/nz-trade-policy</a:t>
            </a:r>
            <a:br>
              <a:rPr lang="uk"/>
            </a:br>
            <a:r>
              <a:rPr lang="uk"/>
              <a:t>- World Bank WDI table 4.2 for New Zealand: https://wdi.worldbank.org/table/4.2</a:t>
            </a:r>
            <a:endParaRPr/>
          </a:p>
        </p:txBody>
      </p:sp>
      <p:sp>
        <p:nvSpPr>
          <p:cNvPr id="526" name="Google Shape;526;g3d1bd81d8c0_2_460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d1bd81d8c0_2_489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5" name="Google Shape;555;g3d1bd81d8c0_2_489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Fiji beach image: Unsplash, Nerissa J — /mnt/data/australia_oceania_deck/assets/fiji_beach.jpg</a:t>
            </a:r>
            <a:br>
              <a:rPr lang="uk"/>
            </a:br>
            <a:r>
              <a:rPr lang="uk"/>
              <a:t>- Прикріплена лекція: /mnt/data/Лекція 6.pdf, с.4–7.</a:t>
            </a:r>
            <a:endParaRPr/>
          </a:p>
        </p:txBody>
      </p:sp>
      <p:sp>
        <p:nvSpPr>
          <p:cNvPr id="556" name="Google Shape;556;g3d1bd81d8c0_2_489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d1bd81d8c0_2_20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g3d1bd81d8c0_2_20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Карта Океанії: https://www.worldmap1.com/map/oceania/amp/oceania_countries_political_map.jpg</a:t>
            </a:r>
            <a:br>
              <a:rPr lang="uk"/>
            </a:br>
            <a:r>
              <a:rPr lang="uk"/>
              <a:t>- Прикріплена лекція: /mnt/data/Лекція 6.pdf, с.1, с.4–5.</a:t>
            </a:r>
            <a:br>
              <a:rPr lang="uk"/>
            </a:br>
            <a:r>
              <a:rPr lang="uk"/>
              <a:t>- Map of Oceania, MapsofWorld (оновлена довідкова сторінка 2024): https://www.mapsofworld.com/australia-and-oceania/</a:t>
            </a:r>
            <a:endParaRPr/>
          </a:p>
        </p:txBody>
      </p:sp>
      <p:sp>
        <p:nvSpPr>
          <p:cNvPr id="70" name="Google Shape;70;g3d1bd81d8c0_2_20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d1bd81d8c0_2_501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g3d1bd81d8c0_2_501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Карта субрегіонів Океанії: https://www.worldmap1.com/map/oceania/amp/oceania_countries_political_map.jpg</a:t>
            </a:r>
            <a:br>
              <a:rPr lang="uk"/>
            </a:br>
            <a:r>
              <a:rPr lang="uk"/>
              <a:t>- Прикріплена лекція: /mnt/data/Лекція 6.pdf, с.4–7.</a:t>
            </a:r>
            <a:br>
              <a:rPr lang="uk"/>
            </a:br>
            <a:r>
              <a:rPr lang="uk"/>
              <a:t>- World Bank Pacific Islands overview: https://www.worldbank.org/ext/en/region/eap/pacific-islands</a:t>
            </a:r>
            <a:endParaRPr/>
          </a:p>
        </p:txBody>
      </p:sp>
      <p:sp>
        <p:nvSpPr>
          <p:cNvPr id="569" name="Google Shape;569;g3d1bd81d8c0_2_501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d1bd81d8c0_2_528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6" name="Google Shape;596;g3d1bd81d8c0_2_528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Papua New Guinea highlands image: https://cdn.shopify.com/s/files/1/0069/6252/files/800px-Papua_New_Guinea_5986599443.jpg?3478037058763238968=</a:t>
            </a:r>
            <a:br>
              <a:rPr lang="uk"/>
            </a:br>
            <a:r>
              <a:rPr lang="uk"/>
              <a:t>- Прикріплена лекція: /mnt/data/Лекція 6.pdf, с.4–6.</a:t>
            </a:r>
            <a:endParaRPr/>
          </a:p>
        </p:txBody>
      </p:sp>
      <p:sp>
        <p:nvSpPr>
          <p:cNvPr id="597" name="Google Shape;597;g3d1bd81d8c0_2_528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d1bd81d8c0_2_554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3" name="Google Shape;623;g3d1bd81d8c0_2_554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Oceania map: https://www.worldmap1.com/map/oceania/amp/oceania_countries_political_map.jpg</a:t>
            </a:r>
            <a:br>
              <a:rPr lang="uk"/>
            </a:br>
            <a:r>
              <a:rPr lang="uk"/>
              <a:t>- NZ sheep image: /mnt/data/australia_oceania_deck/assets/nz_sheep.jpg</a:t>
            </a:r>
            <a:br>
              <a:rPr lang="uk"/>
            </a:br>
            <a:r>
              <a:rPr lang="uk"/>
              <a:t>- Прикріплена лекція: /mnt/data/Лекція 6.pdf, с.4–7.</a:t>
            </a:r>
            <a:endParaRPr/>
          </a:p>
        </p:txBody>
      </p:sp>
      <p:sp>
        <p:nvSpPr>
          <p:cNvPr id="624" name="Google Shape;624;g3d1bd81d8c0_2_554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d1bd81d8c0_2_576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6" name="Google Shape;646;g3d1bd81d8c0_2_576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NASA Visible Earth, Atafu Atoll image: https://visibleearth.nasa.gov/view.php?id=37753 ; direct image used: https://eoimages.gsfc.nasa.gov/images/imagerecords/37000/37753/ISS018-E-018129_lrg.jpg</a:t>
            </a:r>
            <a:br>
              <a:rPr lang="uk"/>
            </a:br>
            <a:r>
              <a:rPr lang="uk"/>
              <a:t>- Прикріплена лекція: /mnt/data/Лекція 6.pdf, с.4–7.</a:t>
            </a:r>
            <a:endParaRPr/>
          </a:p>
        </p:txBody>
      </p:sp>
      <p:sp>
        <p:nvSpPr>
          <p:cNvPr id="647" name="Google Shape;647;g3d1bd81d8c0_2_576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d1bd81d8c0_2_602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3" name="Google Shape;673;g3d1bd81d8c0_2_602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Прикріплена лекція: /mnt/data/Лекція 6.pdf, с.5–7.</a:t>
            </a:r>
            <a:br>
              <a:rPr lang="uk"/>
            </a:br>
            <a:r>
              <a:rPr lang="uk"/>
              <a:t>- World Bank Pacific Islands overview: https://www.worldbank.org/ext/en/region/eap/pacific-islands</a:t>
            </a:r>
            <a:endParaRPr/>
          </a:p>
        </p:txBody>
      </p:sp>
      <p:sp>
        <p:nvSpPr>
          <p:cNvPr id="674" name="Google Shape;674;g3d1bd81d8c0_2_602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d1bd81d8c0_2_632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4" name="Google Shape;704;g3d1bd81d8c0_2_632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Fiji beach image: Unsplash, Nerissa J — /mnt/data/australia_oceania_deck/assets/fiji_beach.jpg</a:t>
            </a:r>
            <a:br>
              <a:rPr lang="uk"/>
            </a:br>
            <a:r>
              <a:rPr lang="uk"/>
              <a:t>- Прикріплена лекція: /mnt/data/Лекція 6.pdf, с.6–7.</a:t>
            </a:r>
            <a:endParaRPr/>
          </a:p>
        </p:txBody>
      </p:sp>
      <p:sp>
        <p:nvSpPr>
          <p:cNvPr id="705" name="Google Shape;705;g3d1bd81d8c0_2_632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d1bd81d8c0_2_656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9" name="Google Shape;729;g3d1bd81d8c0_2_656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NASA Visible Earth atoll image: https://visibleearth.nasa.gov/view.php?id=37753 ; direct image used: https://eoimages.gsfc.nasa.gov/images/imagerecords/37000/37753/ISS018-E-018129_lrg.jpg</a:t>
            </a:r>
            <a:br>
              <a:rPr lang="uk"/>
            </a:br>
            <a:r>
              <a:rPr lang="uk"/>
              <a:t>- World Bank Pacific Islands page: https://www.worldbank.org/ext/en/region/eap/pacific-islands</a:t>
            </a:r>
            <a:br>
              <a:rPr lang="uk"/>
            </a:br>
            <a:r>
              <a:rPr lang="uk"/>
              <a:t>- World Bank climate/disaster brief: https://www.worldbank.org/content/dam/Worldbank/document/EAP/Pacific%20Islands/climate-change-pacific.pdf</a:t>
            </a:r>
            <a:endParaRPr/>
          </a:p>
        </p:txBody>
      </p:sp>
      <p:sp>
        <p:nvSpPr>
          <p:cNvPr id="730" name="Google Shape;730;g3d1bd81d8c0_2_656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3d1bd81d8c0_2_684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8" name="Google Shape;758;g3d1bd81d8c0_2_684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Змістовний акцент сформовано на основі загального матеріалу теми, прикріпленої лекції /mnt/data/Лекція 6.pdf, с.6–7, та сучасних суспільно-політичних дебатів регіону.</a:t>
            </a:r>
            <a:br>
              <a:rPr lang="uk"/>
            </a:br>
            <a:r>
              <a:rPr lang="uk"/>
              <a:t>- UNESCO NZ World Heritage and official Australian heritage materials відображають зростання ролі культурного компоненту: https://unesco.org.nz/programmes/unesco-world-heritage ; https://www.dcceew.gov.au/parks-heritage/heritage/places/world-heritage-list</a:t>
            </a:r>
            <a:endParaRPr/>
          </a:p>
        </p:txBody>
      </p:sp>
      <p:sp>
        <p:nvSpPr>
          <p:cNvPr id="759" name="Google Shape;759;g3d1bd81d8c0_2_684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d1bd81d8c0_2_696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1" name="Google Shape;771;g3d1bd81d8c0_2_696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Узагальнення побудовано на основі прикріпленої лекції /mnt/data/Лекція 6.pdf, с.1–7, а також сучасних довідкових джерел World Bank, ABS, Stats NZ та Pacific Islands Forum.</a:t>
            </a:r>
            <a:endParaRPr/>
          </a:p>
        </p:txBody>
      </p:sp>
      <p:sp>
        <p:nvSpPr>
          <p:cNvPr id="772" name="Google Shape;772;g3d1bd81d8c0_2_696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3d1bd81d8c0_2_726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2" name="Google Shape;802;g3d1bd81d8c0_2_726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Узагальнення всієї презентації: прикріплена лекція /mnt/data/Лекція 6.pdf, с.1–7; World Bank, ABS, Stats NZ, WJP, Pacific Islands Forum, UNESCO; відео https://www.youtube.com/watch?v=8FFvNYJWHiA і https://www.youtube.com/watch?v=zUTzTF74NDw</a:t>
            </a:r>
            <a:endParaRPr/>
          </a:p>
        </p:txBody>
      </p:sp>
      <p:sp>
        <p:nvSpPr>
          <p:cNvPr id="803" name="Google Shape;803;g3d1bd81d8c0_2_726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d1bd81d8c0_2_46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3d1bd81d8c0_2_46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Прикріплена лекція: /mnt/data/Лекція 6.pdf, с.1, с.4.</a:t>
            </a:r>
            <a:br>
              <a:rPr lang="uk"/>
            </a:br>
            <a:r>
              <a:rPr lang="uk"/>
              <a:t>- Map of Oceania facts: https://www.mapsofworld.com/australia-and-oceania/</a:t>
            </a:r>
            <a:endParaRPr/>
          </a:p>
        </p:txBody>
      </p:sp>
      <p:sp>
        <p:nvSpPr>
          <p:cNvPr id="97" name="Google Shape;97;g3d1bd81d8c0_2_46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d1bd81d8c0_2_83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3d1bd81d8c0_2_83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Карта субрегіонів Океанії: https://www.worldmap1.com/map/oceania/amp/oceania_countries_political_map.jpg</a:t>
            </a:r>
            <a:br>
              <a:rPr lang="uk"/>
            </a:br>
            <a:r>
              <a:rPr lang="uk"/>
              <a:t>- Прикріплена лекція: /mnt/data/Лекція 6.pdf, с.4–5.</a:t>
            </a:r>
            <a:endParaRPr/>
          </a:p>
        </p:txBody>
      </p:sp>
      <p:sp>
        <p:nvSpPr>
          <p:cNvPr id="135" name="Google Shape;135;g3d1bd81d8c0_2_83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d1bd81d8c0_2_105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3d1bd81d8c0_2_105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Pacific Islands Forum official page: https://forumsec.org/pacific-islands-forum</a:t>
            </a:r>
            <a:br>
              <a:rPr lang="uk"/>
            </a:br>
            <a:r>
              <a:rPr lang="uk"/>
              <a:t>- Прикріплена лекція: /mnt/data/Лекція 6.pdf, с.2, с.5.</a:t>
            </a:r>
            <a:br>
              <a:rPr lang="uk"/>
            </a:br>
            <a:r>
              <a:rPr lang="uk"/>
              <a:t>- Загальний контекст Індо-Тихоокеанського позиціонування узагальнено за сучасними навчальними матеріалами з регіонознавства.</a:t>
            </a:r>
            <a:endParaRPr/>
          </a:p>
        </p:txBody>
      </p:sp>
      <p:sp>
        <p:nvSpPr>
          <p:cNvPr id="158" name="Google Shape;158;g3d1bd81d8c0_2_105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d1bd81d8c0_2_142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3d1bd81d8c0_2_142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Прикріплена лекція: /mnt/data/Лекція 6.pdf, с.2, с.4–5.</a:t>
            </a:r>
            <a:br>
              <a:rPr lang="uk"/>
            </a:br>
            <a:r>
              <a:rPr lang="uk"/>
              <a:t>- Map of Oceania historical context and regional overview: https://www.mapsofworld.com/australia-and-oceania/</a:t>
            </a:r>
            <a:endParaRPr/>
          </a:p>
        </p:txBody>
      </p:sp>
      <p:sp>
        <p:nvSpPr>
          <p:cNvPr id="196" name="Google Shape;196;g3d1bd81d8c0_2_142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d1bd81d8c0_2_172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3d1bd81d8c0_2_172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Візуальний актив: Unsplash, Ben George, Sydney Opera House aerial — /mnt/data/australia_oceania_deck/assets/sydney_opera_house.jpg</a:t>
            </a:r>
            <a:br>
              <a:rPr lang="uk"/>
            </a:br>
            <a:r>
              <a:rPr lang="uk"/>
              <a:t>- Прикріплена лекція: /mnt/data/Лекція 6.pdf, с.2–4.</a:t>
            </a:r>
            <a:endParaRPr/>
          </a:p>
        </p:txBody>
      </p:sp>
      <p:sp>
        <p:nvSpPr>
          <p:cNvPr id="227" name="Google Shape;227;g3d1bd81d8c0_2_172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d1bd81d8c0_2_184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3d1bd81d8c0_2_184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Australia states map: https://upload.wikimedia.org/wikipedia/commons/1/16/Australia_location_map_recolored.png</a:t>
            </a:r>
            <a:br>
              <a:rPr lang="uk"/>
            </a:br>
            <a:r>
              <a:rPr lang="uk"/>
              <a:t>- ABS population release (Mar 2026): https://www.abs.gov.au/statistics/people/population/national-state-and-territory-population/latest-release</a:t>
            </a:r>
            <a:br>
              <a:rPr lang="uk"/>
            </a:br>
            <a:r>
              <a:rPr lang="uk"/>
              <a:t>- World Bank economy overview for Australia: https://data360.worldbank.org/en/economy/AUS</a:t>
            </a:r>
            <a:br>
              <a:rPr lang="uk"/>
            </a:br>
            <a:r>
              <a:rPr lang="uk"/>
              <a:t>- World Justice Project Rule of Law Index 2024 / Australia: https://worldjusticeproject.org/rule-of-law-index/global/2024/Australia</a:t>
            </a:r>
            <a:br>
              <a:rPr lang="uk"/>
            </a:br>
            <a:r>
              <a:rPr lang="uk"/>
              <a:t>- Прикріплена лекція: /mnt/data/Лекція 6.pdf, с.2.</a:t>
            </a:r>
            <a:endParaRPr/>
          </a:p>
        </p:txBody>
      </p:sp>
      <p:sp>
        <p:nvSpPr>
          <p:cNvPr id="240" name="Google Shape;240;g3d1bd81d8c0_2_184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d1bd81d8c0_2_227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3d1bd81d8c0_2_227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Australia relief map: https://upload.wikimedia.org/wikipedia/commons/d/d8/Australia_relief_map.jpg</a:t>
            </a:r>
            <a:br>
              <a:rPr lang="uk"/>
            </a:br>
            <a:r>
              <a:rPr lang="uk"/>
              <a:t>- Uluru photo: Unsplash, Matt Krins — /mnt/data/australia_oceania_deck/assets/uluru.jpg</a:t>
            </a:r>
            <a:br>
              <a:rPr lang="uk"/>
            </a:br>
            <a:r>
              <a:rPr lang="uk"/>
              <a:t>- Прикріплена лекція: /mnt/data/Лекція 6.pdf, с.2–4.</a:t>
            </a:r>
            <a:endParaRPr/>
          </a:p>
        </p:txBody>
      </p:sp>
      <p:sp>
        <p:nvSpPr>
          <p:cNvPr id="284" name="Google Shape;284;g3d1bd81d8c0_2_227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Relationship Id="rId4" Type="http://schemas.openxmlformats.org/officeDocument/2006/relationships/image" Target="../media/image4.jpg"/><Relationship Id="rId5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mnt/data/australia_oceania_deck/assets/great_barrier_reef.jpg" id="57" name="Google Shape;57;p15"/>
          <p:cNvPicPr preferRelativeResize="0"/>
          <p:nvPr/>
        </p:nvPicPr>
        <p:blipFill rotWithShape="1">
          <a:blip r:embed="rId3">
            <a:alphaModFix/>
          </a:blip>
          <a:srcRect b="14" l="0" r="0" t="14"/>
          <a:stretch/>
        </p:blipFill>
        <p:spPr>
          <a:xfrm>
            <a:off x="0" y="0"/>
            <a:ext cx="91437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03131D">
              <a:alpha val="65882"/>
            </a:srgbClr>
          </a:solidFill>
          <a:ln cap="flat" cmpd="sng" w="12700">
            <a:solidFill>
              <a:srgbClr val="03131D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5"/>
          <p:cNvSpPr/>
          <p:nvPr/>
        </p:nvSpPr>
        <p:spPr>
          <a:xfrm>
            <a:off x="0" y="0"/>
            <a:ext cx="9143771" cy="754380"/>
          </a:xfrm>
          <a:prstGeom prst="rect">
            <a:avLst/>
          </a:prstGeom>
          <a:solidFill>
            <a:srgbClr val="03131D">
              <a:alpha val="81960"/>
            </a:srgbClr>
          </a:solidFill>
          <a:ln cap="flat" cmpd="sng" w="12700">
            <a:solidFill>
              <a:srgbClr val="03131D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5"/>
          <p:cNvSpPr/>
          <p:nvPr/>
        </p:nvSpPr>
        <p:spPr>
          <a:xfrm>
            <a:off x="425196" y="720090"/>
            <a:ext cx="1062990" cy="54864"/>
          </a:xfrm>
          <a:prstGeom prst="rect">
            <a:avLst/>
          </a:prstGeom>
          <a:solidFill>
            <a:srgbClr val="FF7A59"/>
          </a:solidFill>
          <a:ln cap="flat" cmpd="sng" w="12700">
            <a:solidFill>
              <a:srgbClr val="FF7A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425196" y="864108"/>
            <a:ext cx="384048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АВСТРАЛІЯ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ТА ОКЕАНІЯ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5"/>
          <p:cNvSpPr/>
          <p:nvPr/>
        </p:nvSpPr>
        <p:spPr>
          <a:xfrm>
            <a:off x="425196" y="2023110"/>
            <a:ext cx="3394710" cy="308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6F2F4"/>
              </a:buClr>
              <a:buSzPts val="1100"/>
              <a:buFont typeface="Arial"/>
              <a:buNone/>
            </a:pPr>
            <a:r>
              <a:rPr b="0" i="0" lang="uk" sz="1100" u="none" cap="none" strike="noStrike">
                <a:solidFill>
                  <a:srgbClr val="E6F2F4"/>
                </a:solidFill>
                <a:latin typeface="Arial"/>
                <a:ea typeface="Arial"/>
                <a:cs typeface="Arial"/>
                <a:sym typeface="Arial"/>
              </a:rPr>
              <a:t>«Країнознавство»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5"/>
          <p:cNvSpPr/>
          <p:nvPr/>
        </p:nvSpPr>
        <p:spPr>
          <a:xfrm>
            <a:off x="425196" y="3346704"/>
            <a:ext cx="2708910" cy="720090"/>
          </a:xfrm>
          <a:prstGeom prst="roundRect">
            <a:avLst>
              <a:gd fmla="val 7619" name="adj"/>
            </a:avLst>
          </a:prstGeom>
          <a:solidFill>
            <a:srgbClr val="072538">
              <a:alpha val="81960"/>
            </a:srgbClr>
          </a:solidFill>
          <a:ln cap="flat" cmpd="sng" w="12700">
            <a:solidFill>
              <a:srgbClr val="B7E7EE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576072" y="3511296"/>
            <a:ext cx="2434590" cy="356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uk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Структура: </a:t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uk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регіон • Австралія • Нова Зеландія • острівні держави • виклики XXI ст.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5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1F33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4"/>
          <p:cNvSpPr/>
          <p:nvPr/>
        </p:nvSpPr>
        <p:spPr>
          <a:xfrm>
            <a:off x="377190" y="260604"/>
            <a:ext cx="925830" cy="4800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4"/>
          <p:cNvSpPr/>
          <p:nvPr/>
        </p:nvSpPr>
        <p:spPr>
          <a:xfrm>
            <a:off x="377190" y="377190"/>
            <a:ext cx="6343650" cy="39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Ресурси, що формують спеціалізацію Австралії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377190" y="809244"/>
            <a:ext cx="64465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D8DE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C9D8DE"/>
                </a:solidFill>
                <a:latin typeface="Arial"/>
                <a:ea typeface="Arial"/>
                <a:cs typeface="Arial"/>
                <a:sym typeface="Arial"/>
              </a:rPr>
              <a:t>Мінеральна база посилила видобувну орієнтацію, але водночас країна розвинула складні послуги та знання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521208" y="1042416"/>
            <a:ext cx="3943350" cy="3483864"/>
          </a:xfrm>
          <a:prstGeom prst="roundRect">
            <a:avLst>
              <a:gd fmla="val 1575" name="adj"/>
            </a:avLst>
          </a:prstGeom>
          <a:solidFill>
            <a:srgbClr val="0F3148"/>
          </a:solidFill>
          <a:ln cap="flat" cmpd="sng" w="12700">
            <a:solidFill>
              <a:srgbClr val="2A5F70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4"/>
          <p:cNvSpPr/>
          <p:nvPr/>
        </p:nvSpPr>
        <p:spPr>
          <a:xfrm>
            <a:off x="706374" y="1261872"/>
            <a:ext cx="1988820" cy="178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Світові позиції (орієнтовно)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726948" y="1522476"/>
            <a:ext cx="315468" cy="315468"/>
          </a:xfrm>
          <a:prstGeom prst="ellipse">
            <a:avLst/>
          </a:prstGeom>
          <a:solidFill>
            <a:srgbClr val="FF7A59"/>
          </a:solidFill>
          <a:ln cap="flat" cmpd="sng" w="15225">
            <a:solidFill>
              <a:srgbClr val="FFFFFF">
                <a:alpha val="7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4"/>
          <p:cNvSpPr/>
          <p:nvPr/>
        </p:nvSpPr>
        <p:spPr>
          <a:xfrm>
            <a:off x="747522" y="1604772"/>
            <a:ext cx="274320" cy="116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33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0B1F33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1179576" y="1563624"/>
            <a:ext cx="2708910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i="0" lang="uk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Боксити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726948" y="1920240"/>
            <a:ext cx="315468" cy="315468"/>
          </a:xfrm>
          <a:prstGeom prst="ellipse">
            <a:avLst/>
          </a:prstGeom>
          <a:solidFill>
            <a:srgbClr val="16C0C9"/>
          </a:solidFill>
          <a:ln cap="flat" cmpd="sng" w="15225">
            <a:solidFill>
              <a:srgbClr val="FFFFFF">
                <a:alpha val="7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4"/>
          <p:cNvSpPr/>
          <p:nvPr/>
        </p:nvSpPr>
        <p:spPr>
          <a:xfrm>
            <a:off x="747522" y="2002536"/>
            <a:ext cx="274320" cy="116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33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0B1F33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1179576" y="1961388"/>
            <a:ext cx="2708910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i="0" lang="uk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Літій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726948" y="2318004"/>
            <a:ext cx="315468" cy="315468"/>
          </a:xfrm>
          <a:prstGeom prst="ellipse">
            <a:avLst/>
          </a:prstGeom>
          <a:solidFill>
            <a:srgbClr val="FFC857"/>
          </a:solidFill>
          <a:ln cap="flat" cmpd="sng" w="15225">
            <a:solidFill>
              <a:srgbClr val="FFFFFF">
                <a:alpha val="7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4"/>
          <p:cNvSpPr/>
          <p:nvPr/>
        </p:nvSpPr>
        <p:spPr>
          <a:xfrm>
            <a:off x="747522" y="2400300"/>
            <a:ext cx="274320" cy="116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33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0B1F33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>
            <a:off x="1179576" y="2359152"/>
            <a:ext cx="2708910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i="0" lang="uk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Залізна руда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>
            <a:off x="726948" y="2715768"/>
            <a:ext cx="315468" cy="315468"/>
          </a:xfrm>
          <a:prstGeom prst="ellipse">
            <a:avLst/>
          </a:prstGeom>
          <a:solidFill>
            <a:srgbClr val="B79CED"/>
          </a:solidFill>
          <a:ln cap="flat" cmpd="sng" w="15225">
            <a:solidFill>
              <a:srgbClr val="FFFFFF">
                <a:alpha val="7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4"/>
          <p:cNvSpPr/>
          <p:nvPr/>
        </p:nvSpPr>
        <p:spPr>
          <a:xfrm>
            <a:off x="747522" y="2798064"/>
            <a:ext cx="274320" cy="116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33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0B1F3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4"/>
          <p:cNvSpPr/>
          <p:nvPr/>
        </p:nvSpPr>
        <p:spPr>
          <a:xfrm>
            <a:off x="1179576" y="2756916"/>
            <a:ext cx="2708910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i="0" lang="uk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Уран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4"/>
          <p:cNvSpPr/>
          <p:nvPr/>
        </p:nvSpPr>
        <p:spPr>
          <a:xfrm>
            <a:off x="726948" y="3113532"/>
            <a:ext cx="315468" cy="315468"/>
          </a:xfrm>
          <a:prstGeom prst="ellipse">
            <a:avLst/>
          </a:prstGeom>
          <a:solidFill>
            <a:srgbClr val="8FE3CF"/>
          </a:solidFill>
          <a:ln cap="flat" cmpd="sng" w="15225">
            <a:solidFill>
              <a:srgbClr val="FFFFFF">
                <a:alpha val="7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4"/>
          <p:cNvSpPr/>
          <p:nvPr/>
        </p:nvSpPr>
        <p:spPr>
          <a:xfrm>
            <a:off x="747522" y="3195828"/>
            <a:ext cx="274320" cy="116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33"/>
              </a:buClr>
              <a:buSzPts val="600"/>
              <a:buFont typeface="Arial"/>
              <a:buNone/>
            </a:pPr>
            <a:r>
              <a:rPr b="1" i="0" lang="uk" sz="600" u="none" cap="none" strike="noStrike">
                <a:solidFill>
                  <a:srgbClr val="0B1F33"/>
                </a:solidFill>
                <a:latin typeface="Arial"/>
                <a:ea typeface="Arial"/>
                <a:cs typeface="Arial"/>
                <a:sym typeface="Arial"/>
              </a:rPr>
              <a:t>топ-10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4"/>
          <p:cNvSpPr/>
          <p:nvPr/>
        </p:nvSpPr>
        <p:spPr>
          <a:xfrm>
            <a:off x="1179576" y="3154680"/>
            <a:ext cx="2708910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i="0" lang="uk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Кам’яне вугілля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4"/>
          <p:cNvSpPr/>
          <p:nvPr/>
        </p:nvSpPr>
        <p:spPr>
          <a:xfrm>
            <a:off x="726948" y="3511296"/>
            <a:ext cx="315468" cy="315468"/>
          </a:xfrm>
          <a:prstGeom prst="ellipse">
            <a:avLst/>
          </a:prstGeom>
          <a:solidFill>
            <a:srgbClr val="FF6B6B"/>
          </a:solidFill>
          <a:ln cap="flat" cmpd="sng" w="15225">
            <a:solidFill>
              <a:srgbClr val="FFFFFF">
                <a:alpha val="7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4"/>
          <p:cNvSpPr/>
          <p:nvPr/>
        </p:nvSpPr>
        <p:spPr>
          <a:xfrm>
            <a:off x="747522" y="3593592"/>
            <a:ext cx="274320" cy="116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33"/>
              </a:buClr>
              <a:buSzPts val="600"/>
              <a:buFont typeface="Arial"/>
              <a:buNone/>
            </a:pPr>
            <a:r>
              <a:rPr b="1" i="0" lang="uk" sz="600" u="none" cap="none" strike="noStrike">
                <a:solidFill>
                  <a:srgbClr val="0B1F33"/>
                </a:solidFill>
                <a:latin typeface="Arial"/>
                <a:ea typeface="Arial"/>
                <a:cs typeface="Arial"/>
                <a:sym typeface="Arial"/>
              </a:rPr>
              <a:t>важливі позиції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4"/>
          <p:cNvSpPr/>
          <p:nvPr/>
        </p:nvSpPr>
        <p:spPr>
          <a:xfrm>
            <a:off x="1179576" y="3552444"/>
            <a:ext cx="2708910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i="0" lang="uk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Золото / нікель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mnt/data/australia_oceania_deck/assets/great_barrier_reef.jpg" id="330" name="Google Shape;330;p24"/>
          <p:cNvPicPr preferRelativeResize="0"/>
          <p:nvPr/>
        </p:nvPicPr>
        <p:blipFill rotWithShape="1">
          <a:blip r:embed="rId3">
            <a:alphaModFix/>
          </a:blip>
          <a:srcRect b="13975" l="0" r="0" t="13975"/>
          <a:stretch/>
        </p:blipFill>
        <p:spPr>
          <a:xfrm>
            <a:off x="4834890" y="1131570"/>
            <a:ext cx="380619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/mnt/data/australia_oceania_deck/assets/kangaroo.jpg" id="331" name="Google Shape;331;p24"/>
          <p:cNvPicPr preferRelativeResize="0"/>
          <p:nvPr/>
        </p:nvPicPr>
        <p:blipFill rotWithShape="1">
          <a:blip r:embed="rId4">
            <a:alphaModFix/>
          </a:blip>
          <a:srcRect b="0" l="9146" r="9146" t="0"/>
          <a:stretch/>
        </p:blipFill>
        <p:spPr>
          <a:xfrm>
            <a:off x="4834890" y="2866644"/>
            <a:ext cx="168021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4"/>
          <p:cNvSpPr/>
          <p:nvPr/>
        </p:nvSpPr>
        <p:spPr>
          <a:xfrm>
            <a:off x="6686550" y="2866644"/>
            <a:ext cx="1954530" cy="1371600"/>
          </a:xfrm>
          <a:prstGeom prst="roundRect">
            <a:avLst>
              <a:gd fmla="val 4000" name="adj"/>
            </a:avLst>
          </a:prstGeom>
          <a:solidFill>
            <a:srgbClr val="0E3147"/>
          </a:solidFill>
          <a:ln cap="flat" cmpd="sng" w="12700">
            <a:solidFill>
              <a:srgbClr val="24596D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4"/>
          <p:cNvSpPr/>
          <p:nvPr/>
        </p:nvSpPr>
        <p:spPr>
          <a:xfrm>
            <a:off x="6858000" y="3044952"/>
            <a:ext cx="164592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"/>
              <a:buNone/>
            </a:pPr>
            <a:r>
              <a:rPr b="1" i="0" lang="uk" sz="12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Ресурсний парадокс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4"/>
          <p:cNvSpPr/>
          <p:nvPr/>
        </p:nvSpPr>
        <p:spPr>
          <a:xfrm>
            <a:off x="6858000" y="3305556"/>
            <a:ext cx="1645920" cy="617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DECEF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DDECEF"/>
                </a:solidFill>
                <a:latin typeface="Arial"/>
                <a:ea typeface="Arial"/>
                <a:cs typeface="Arial"/>
                <a:sym typeface="Arial"/>
              </a:rPr>
              <a:t>Сировина дала старт зростанню, але довгострокова конкурентоспроможність спирається на інститути, інновації, логістику та послуги.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4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4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1F33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"/>
          <p:cNvSpPr/>
          <p:nvPr/>
        </p:nvSpPr>
        <p:spPr>
          <a:xfrm>
            <a:off x="377190" y="260604"/>
            <a:ext cx="925830" cy="4800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5"/>
          <p:cNvSpPr/>
          <p:nvPr/>
        </p:nvSpPr>
        <p:spPr>
          <a:xfrm>
            <a:off x="377190" y="377190"/>
            <a:ext cx="6343650" cy="39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Структура господарства Австралії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5"/>
          <p:cNvSpPr/>
          <p:nvPr/>
        </p:nvSpPr>
        <p:spPr>
          <a:xfrm>
            <a:off x="377190" y="809244"/>
            <a:ext cx="64465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D8DE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C9D8DE"/>
                </a:solidFill>
                <a:latin typeface="Arial"/>
                <a:ea typeface="Arial"/>
                <a:cs typeface="Arial"/>
                <a:sym typeface="Arial"/>
              </a:rPr>
              <a:t>Сервісна економіка з потужним індустріальним ядром і невеликою, але високопродуктивною аграрною часткою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930" y="1062990"/>
            <a:ext cx="2880360" cy="267462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5"/>
          <p:cNvSpPr/>
          <p:nvPr/>
        </p:nvSpPr>
        <p:spPr>
          <a:xfrm>
            <a:off x="1371600" y="1954530"/>
            <a:ext cx="1234440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Play"/>
              <a:buNone/>
            </a:pPr>
            <a:r>
              <a:rPr b="1" i="0" lang="uk" sz="17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65.5%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5"/>
          <p:cNvSpPr/>
          <p:nvPr/>
        </p:nvSpPr>
        <p:spPr>
          <a:xfrm>
            <a:off x="1543050" y="2228850"/>
            <a:ext cx="8915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6E6EA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6E6EA"/>
                </a:solidFill>
                <a:latin typeface="Arial"/>
                <a:ea typeface="Arial"/>
                <a:cs typeface="Arial"/>
                <a:sym typeface="Arial"/>
              </a:rPr>
              <a:t>послуги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5"/>
          <p:cNvSpPr/>
          <p:nvPr/>
        </p:nvSpPr>
        <p:spPr>
          <a:xfrm>
            <a:off x="3737610" y="1179576"/>
            <a:ext cx="4217670" cy="2846070"/>
          </a:xfrm>
          <a:prstGeom prst="roundRect">
            <a:avLst>
              <a:gd fmla="val 1928" name="adj"/>
            </a:avLst>
          </a:prstGeom>
          <a:solidFill>
            <a:srgbClr val="0E3248"/>
          </a:solidFill>
          <a:ln cap="flat" cmpd="sng" w="12700">
            <a:solidFill>
              <a:srgbClr val="285D70">
                <a:alpha val="6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5"/>
          <p:cNvSpPr/>
          <p:nvPr/>
        </p:nvSpPr>
        <p:spPr>
          <a:xfrm>
            <a:off x="3922776" y="1371600"/>
            <a:ext cx="226314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Логіка сучасної спеціалізації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5"/>
          <p:cNvSpPr/>
          <p:nvPr/>
        </p:nvSpPr>
        <p:spPr>
          <a:xfrm>
            <a:off x="3943350" y="1659636"/>
            <a:ext cx="96012" cy="233172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5"/>
          <p:cNvSpPr/>
          <p:nvPr/>
        </p:nvSpPr>
        <p:spPr>
          <a:xfrm>
            <a:off x="4128516" y="1632204"/>
            <a:ext cx="356616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Послуги: </a:t>
            </a:r>
            <a:r>
              <a:rPr b="0" i="0" lang="uk" sz="900" u="none" cap="none" strike="noStrike">
                <a:solidFill>
                  <a:srgbClr val="D7E6EA"/>
                </a:solidFill>
                <a:latin typeface="Arial"/>
                <a:ea typeface="Arial"/>
                <a:cs typeface="Arial"/>
                <a:sym typeface="Arial"/>
              </a:rPr>
              <a:t>фінанси, освіта, охорона здоров’я, цифрові сервіси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5"/>
          <p:cNvSpPr/>
          <p:nvPr/>
        </p:nvSpPr>
        <p:spPr>
          <a:xfrm>
            <a:off x="3943350" y="2153412"/>
            <a:ext cx="96012" cy="233172"/>
          </a:xfrm>
          <a:prstGeom prst="rect">
            <a:avLst/>
          </a:prstGeom>
          <a:solidFill>
            <a:srgbClr val="FF7A59"/>
          </a:solidFill>
          <a:ln cap="flat" cmpd="sng" w="12700">
            <a:solidFill>
              <a:srgbClr val="FF7A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5"/>
          <p:cNvSpPr/>
          <p:nvPr/>
        </p:nvSpPr>
        <p:spPr>
          <a:xfrm>
            <a:off x="4128516" y="2125980"/>
            <a:ext cx="356616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Промисловість: </a:t>
            </a:r>
            <a:r>
              <a:rPr b="0" i="0" lang="uk" sz="900" u="none" cap="none" strike="noStrike">
                <a:solidFill>
                  <a:srgbClr val="D7E6EA"/>
                </a:solidFill>
                <a:latin typeface="Arial"/>
                <a:ea typeface="Arial"/>
                <a:cs typeface="Arial"/>
                <a:sym typeface="Arial"/>
              </a:rPr>
              <a:t>видобуток, енергетичні ланцюги, будівництво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5"/>
          <p:cNvSpPr/>
          <p:nvPr/>
        </p:nvSpPr>
        <p:spPr>
          <a:xfrm>
            <a:off x="3943350" y="2647188"/>
            <a:ext cx="96012" cy="233172"/>
          </a:xfrm>
          <a:prstGeom prst="rect">
            <a:avLst/>
          </a:prstGeom>
          <a:solidFill>
            <a:srgbClr val="FFC857"/>
          </a:solidFill>
          <a:ln cap="flat" cmpd="sng" w="12700">
            <a:solidFill>
              <a:srgbClr val="FFC8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5"/>
          <p:cNvSpPr/>
          <p:nvPr/>
        </p:nvSpPr>
        <p:spPr>
          <a:xfrm>
            <a:off x="4128516" y="2619756"/>
            <a:ext cx="356616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Аграрний сектор: </a:t>
            </a:r>
            <a:r>
              <a:rPr b="0" i="0" lang="uk" sz="900" u="none" cap="none" strike="noStrike">
                <a:solidFill>
                  <a:srgbClr val="D7E6EA"/>
                </a:solidFill>
                <a:latin typeface="Arial"/>
                <a:ea typeface="Arial"/>
                <a:cs typeface="Arial"/>
                <a:sym typeface="Arial"/>
              </a:rPr>
              <a:t>зерно, тваринництво, виноробство; висока продуктивність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5"/>
          <p:cNvSpPr/>
          <p:nvPr/>
        </p:nvSpPr>
        <p:spPr>
          <a:xfrm>
            <a:off x="3943350" y="3140964"/>
            <a:ext cx="96012" cy="233172"/>
          </a:xfrm>
          <a:prstGeom prst="rect">
            <a:avLst/>
          </a:prstGeom>
          <a:solidFill>
            <a:srgbClr val="8FE3CF"/>
          </a:solidFill>
          <a:ln cap="flat" cmpd="sng" w="12700">
            <a:solidFill>
              <a:srgbClr val="8FE3C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5"/>
          <p:cNvSpPr/>
          <p:nvPr/>
        </p:nvSpPr>
        <p:spPr>
          <a:xfrm>
            <a:off x="4128516" y="3113532"/>
            <a:ext cx="356616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Зовнішні ринки: </a:t>
            </a:r>
            <a:r>
              <a:rPr b="0" i="0" lang="uk" sz="900" u="none" cap="none" strike="noStrike">
                <a:solidFill>
                  <a:srgbClr val="D7E6EA"/>
                </a:solidFill>
                <a:latin typeface="Arial"/>
                <a:ea typeface="Arial"/>
                <a:cs typeface="Arial"/>
                <a:sym typeface="Arial"/>
              </a:rPr>
              <a:t>морська логістика й сильна орієнтація на азійський попит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5"/>
          <p:cNvSpPr/>
          <p:nvPr/>
        </p:nvSpPr>
        <p:spPr>
          <a:xfrm>
            <a:off x="617220" y="4279392"/>
            <a:ext cx="8229600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8E7E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8E7EB"/>
                </a:solidFill>
                <a:latin typeface="Arial"/>
                <a:ea typeface="Arial"/>
                <a:cs typeface="Arial"/>
                <a:sym typeface="Arial"/>
              </a:rPr>
              <a:t>Ключова риса: навіть за ресурсної бази Австралія не є «сировинною периферією» — вона перетворила природні переваги на капіталомістку та інституційно складну економіку.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5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5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1F33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6"/>
          <p:cNvSpPr/>
          <p:nvPr/>
        </p:nvSpPr>
        <p:spPr>
          <a:xfrm>
            <a:off x="377190" y="260604"/>
            <a:ext cx="925830" cy="4800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6"/>
          <p:cNvSpPr/>
          <p:nvPr/>
        </p:nvSpPr>
        <p:spPr>
          <a:xfrm>
            <a:off x="377190" y="377190"/>
            <a:ext cx="6343650" cy="39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Міста, транспорт і освоєння простору Австралії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6"/>
          <p:cNvSpPr/>
          <p:nvPr/>
        </p:nvSpPr>
        <p:spPr>
          <a:xfrm>
            <a:off x="377190" y="809244"/>
            <a:ext cx="64465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D8DE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C9D8DE"/>
                </a:solidFill>
                <a:latin typeface="Arial"/>
                <a:ea typeface="Arial"/>
                <a:cs typeface="Arial"/>
                <a:sym typeface="Arial"/>
              </a:rPr>
              <a:t>Віддаленість від інших материків підсилює роль портів, авіації й прибережної урбанізації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mnt/data/australia_oceania_deck/assets/sydney_opera_house.jpg" id="369" name="Google Shape;369;p26"/>
          <p:cNvPicPr preferRelativeResize="0"/>
          <p:nvPr/>
        </p:nvPicPr>
        <p:blipFill rotWithShape="1">
          <a:blip r:embed="rId3">
            <a:alphaModFix/>
          </a:blip>
          <a:srcRect b="0" l="15561" r="15561" t="0"/>
          <a:stretch/>
        </p:blipFill>
        <p:spPr>
          <a:xfrm>
            <a:off x="493776" y="1062990"/>
            <a:ext cx="3120390" cy="33947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/mnt/data/australia_oceania_deck/assets/australia_states_map.png" id="370" name="Google Shape;37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3350" y="1786423"/>
            <a:ext cx="1885950" cy="1358057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6"/>
          <p:cNvSpPr/>
          <p:nvPr/>
        </p:nvSpPr>
        <p:spPr>
          <a:xfrm>
            <a:off x="6137910" y="1165860"/>
            <a:ext cx="2537460" cy="3168396"/>
          </a:xfrm>
          <a:prstGeom prst="roundRect">
            <a:avLst>
              <a:gd fmla="val 2162" name="adj"/>
            </a:avLst>
          </a:prstGeom>
          <a:solidFill>
            <a:srgbClr val="10364C"/>
          </a:solidFill>
          <a:ln cap="flat" cmpd="sng" w="12700">
            <a:solidFill>
              <a:srgbClr val="2A5E70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6"/>
          <p:cNvSpPr/>
          <p:nvPr/>
        </p:nvSpPr>
        <p:spPr>
          <a:xfrm>
            <a:off x="6323076" y="1357884"/>
            <a:ext cx="212598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"/>
              <a:buNone/>
            </a:pPr>
            <a:r>
              <a:rPr b="1" i="0" lang="uk" sz="12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Три просторові закономірності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6"/>
          <p:cNvSpPr/>
          <p:nvPr/>
        </p:nvSpPr>
        <p:spPr>
          <a:xfrm>
            <a:off x="6364224" y="1700784"/>
            <a:ext cx="116586" cy="116586"/>
          </a:xfrm>
          <a:prstGeom prst="ellipse">
            <a:avLst/>
          </a:prstGeom>
          <a:solidFill>
            <a:srgbClr val="FFC857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6"/>
          <p:cNvSpPr/>
          <p:nvPr/>
        </p:nvSpPr>
        <p:spPr>
          <a:xfrm>
            <a:off x="6556248" y="1645920"/>
            <a:ext cx="1851660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FECEF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FECEF"/>
                </a:solidFill>
                <a:latin typeface="Arial"/>
                <a:ea typeface="Arial"/>
                <a:cs typeface="Arial"/>
                <a:sym typeface="Arial"/>
              </a:rPr>
              <a:t>Населення концентрується на сході, південному сході та південному заході.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6"/>
          <p:cNvSpPr/>
          <p:nvPr/>
        </p:nvSpPr>
        <p:spPr>
          <a:xfrm>
            <a:off x="6364224" y="2386584"/>
            <a:ext cx="116586" cy="116586"/>
          </a:xfrm>
          <a:prstGeom prst="ellipse">
            <a:avLst/>
          </a:prstGeom>
          <a:solidFill>
            <a:srgbClr val="FF7A5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6"/>
          <p:cNvSpPr/>
          <p:nvPr/>
        </p:nvSpPr>
        <p:spPr>
          <a:xfrm>
            <a:off x="6556248" y="2331720"/>
            <a:ext cx="1851660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FECEF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FECEF"/>
                </a:solidFill>
                <a:latin typeface="Arial"/>
                <a:ea typeface="Arial"/>
                <a:cs typeface="Arial"/>
                <a:sym typeface="Arial"/>
              </a:rPr>
              <a:t>Порти й аеропорти є головними «вікнами» країни до Азії та світових ринків.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6"/>
          <p:cNvSpPr/>
          <p:nvPr/>
        </p:nvSpPr>
        <p:spPr>
          <a:xfrm>
            <a:off x="6364224" y="3072384"/>
            <a:ext cx="116586" cy="116586"/>
          </a:xfrm>
          <a:prstGeom prst="ellipse">
            <a:avLst/>
          </a:prstGeom>
          <a:solidFill>
            <a:srgbClr val="16C0C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6"/>
          <p:cNvSpPr/>
          <p:nvPr/>
        </p:nvSpPr>
        <p:spPr>
          <a:xfrm>
            <a:off x="6556248" y="3017520"/>
            <a:ext cx="1851660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FECEF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FECEF"/>
                </a:solidFill>
                <a:latin typeface="Arial"/>
                <a:ea typeface="Arial"/>
                <a:cs typeface="Arial"/>
                <a:sym typeface="Arial"/>
              </a:rPr>
              <a:t>Великі відстані стимулювали розвиток авіації, магістралей і вузлових міст.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6"/>
          <p:cNvSpPr/>
          <p:nvPr/>
        </p:nvSpPr>
        <p:spPr>
          <a:xfrm>
            <a:off x="4080510" y="3922776"/>
            <a:ext cx="699516" cy="233172"/>
          </a:xfrm>
          <a:prstGeom prst="roundRect">
            <a:avLst>
              <a:gd fmla="val 23529" name="adj"/>
            </a:avLst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6"/>
          <p:cNvSpPr/>
          <p:nvPr/>
        </p:nvSpPr>
        <p:spPr>
          <a:xfrm>
            <a:off x="4135374" y="3953637"/>
            <a:ext cx="589788" cy="157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33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0B1F33"/>
                </a:solidFill>
                <a:latin typeface="Arial"/>
                <a:ea typeface="Arial"/>
                <a:cs typeface="Arial"/>
                <a:sym typeface="Arial"/>
              </a:rPr>
              <a:t>Перт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6"/>
          <p:cNvSpPr/>
          <p:nvPr/>
        </p:nvSpPr>
        <p:spPr>
          <a:xfrm>
            <a:off x="4800600" y="3922776"/>
            <a:ext cx="1110996" cy="233172"/>
          </a:xfrm>
          <a:prstGeom prst="roundRect">
            <a:avLst>
              <a:gd fmla="val 23529" name="adj"/>
            </a:avLst>
          </a:prstGeom>
          <a:solidFill>
            <a:srgbClr val="FF7A59"/>
          </a:solidFill>
          <a:ln cap="flat" cmpd="sng" w="12700">
            <a:solidFill>
              <a:srgbClr val="FF7A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6"/>
          <p:cNvSpPr/>
          <p:nvPr/>
        </p:nvSpPr>
        <p:spPr>
          <a:xfrm>
            <a:off x="4855464" y="3953637"/>
            <a:ext cx="1001268" cy="157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rPr b="1" i="0" lang="uk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Південний схід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6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6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1F33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7"/>
          <p:cNvSpPr/>
          <p:nvPr/>
        </p:nvSpPr>
        <p:spPr>
          <a:xfrm>
            <a:off x="377190" y="260604"/>
            <a:ext cx="925830" cy="4800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7"/>
          <p:cNvSpPr/>
          <p:nvPr/>
        </p:nvSpPr>
        <p:spPr>
          <a:xfrm>
            <a:off x="377190" y="377190"/>
            <a:ext cx="6343650" cy="39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Кейс із відео: як інститути підсилюють економіку Австралії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7"/>
          <p:cNvSpPr/>
          <p:nvPr/>
        </p:nvSpPr>
        <p:spPr>
          <a:xfrm>
            <a:off x="377190" y="809244"/>
            <a:ext cx="64465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D8DE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C9D8DE"/>
                </a:solidFill>
                <a:latin typeface="Arial"/>
                <a:ea typeface="Arial"/>
                <a:cs typeface="Arial"/>
                <a:sym typeface="Arial"/>
              </a:rPr>
              <a:t>За мотивами відео «Australia: how the rule of law created a robust economy»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3" name="Google Shape;393;p27"/>
          <p:cNvCxnSpPr/>
          <p:nvPr/>
        </p:nvCxnSpPr>
        <p:spPr>
          <a:xfrm>
            <a:off x="2057400" y="2434590"/>
            <a:ext cx="699516" cy="0"/>
          </a:xfrm>
          <a:prstGeom prst="straightConnector1">
            <a:avLst/>
          </a:prstGeom>
          <a:noFill/>
          <a:ln cap="flat" cmpd="sng" w="20300">
            <a:solidFill>
              <a:srgbClr val="8EDAE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4" name="Google Shape;394;p27"/>
          <p:cNvCxnSpPr/>
          <p:nvPr/>
        </p:nvCxnSpPr>
        <p:spPr>
          <a:xfrm>
            <a:off x="4183380" y="2434590"/>
            <a:ext cx="699516" cy="0"/>
          </a:xfrm>
          <a:prstGeom prst="straightConnector1">
            <a:avLst/>
          </a:prstGeom>
          <a:noFill/>
          <a:ln cap="flat" cmpd="sng" w="20300">
            <a:solidFill>
              <a:srgbClr val="8EDAE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5" name="Google Shape;395;p27"/>
          <p:cNvCxnSpPr/>
          <p:nvPr/>
        </p:nvCxnSpPr>
        <p:spPr>
          <a:xfrm>
            <a:off x="6309360" y="2434590"/>
            <a:ext cx="699516" cy="0"/>
          </a:xfrm>
          <a:prstGeom prst="straightConnector1">
            <a:avLst/>
          </a:prstGeom>
          <a:noFill/>
          <a:ln cap="flat" cmpd="sng" w="20300">
            <a:solidFill>
              <a:srgbClr val="8EDAE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6" name="Google Shape;396;p27"/>
          <p:cNvSpPr/>
          <p:nvPr/>
        </p:nvSpPr>
        <p:spPr>
          <a:xfrm>
            <a:off x="685800" y="2125980"/>
            <a:ext cx="1371600" cy="617220"/>
          </a:xfrm>
          <a:prstGeom prst="roundRect">
            <a:avLst>
              <a:gd fmla="val 8889" name="adj"/>
            </a:avLst>
          </a:prstGeom>
          <a:solidFill>
            <a:srgbClr val="174A61"/>
          </a:solidFill>
          <a:ln cap="flat" cmpd="sng" w="12700">
            <a:solidFill>
              <a:srgbClr val="FFFFFF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7"/>
          <p:cNvSpPr/>
          <p:nvPr/>
        </p:nvSpPr>
        <p:spPr>
          <a:xfrm>
            <a:off x="809244" y="2318004"/>
            <a:ext cx="1124712" cy="178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"/>
              <a:buNone/>
            </a:pPr>
            <a:r>
              <a:rPr b="1" i="0" lang="uk" sz="12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Rule of law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7"/>
          <p:cNvSpPr/>
          <p:nvPr/>
        </p:nvSpPr>
        <p:spPr>
          <a:xfrm>
            <a:off x="2811780" y="2125980"/>
            <a:ext cx="1371600" cy="617220"/>
          </a:xfrm>
          <a:prstGeom prst="roundRect">
            <a:avLst>
              <a:gd fmla="val 8889" name="adj"/>
            </a:avLst>
          </a:prstGeom>
          <a:solidFill>
            <a:srgbClr val="275D6C"/>
          </a:solidFill>
          <a:ln cap="flat" cmpd="sng" w="12700">
            <a:solidFill>
              <a:srgbClr val="FFFFFF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7"/>
          <p:cNvSpPr/>
          <p:nvPr/>
        </p:nvSpPr>
        <p:spPr>
          <a:xfrm>
            <a:off x="2935224" y="2318004"/>
            <a:ext cx="1124712" cy="178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"/>
              <a:buNone/>
            </a:pPr>
            <a:r>
              <a:rPr b="1" i="0" lang="uk" sz="12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Захист прав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7"/>
          <p:cNvSpPr/>
          <p:nvPr/>
        </p:nvSpPr>
        <p:spPr>
          <a:xfrm>
            <a:off x="4937760" y="2125980"/>
            <a:ext cx="1371600" cy="617220"/>
          </a:xfrm>
          <a:prstGeom prst="roundRect">
            <a:avLst>
              <a:gd fmla="val 8889" name="adj"/>
            </a:avLst>
          </a:prstGeom>
          <a:solidFill>
            <a:srgbClr val="7A5530"/>
          </a:solidFill>
          <a:ln cap="flat" cmpd="sng" w="12700">
            <a:solidFill>
              <a:srgbClr val="FFFFFF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7"/>
          <p:cNvSpPr/>
          <p:nvPr/>
        </p:nvSpPr>
        <p:spPr>
          <a:xfrm>
            <a:off x="5061204" y="2318004"/>
            <a:ext cx="1124712" cy="178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"/>
              <a:buNone/>
            </a:pPr>
            <a:r>
              <a:rPr b="1" i="0" lang="uk" sz="12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Інвестиції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7"/>
          <p:cNvSpPr/>
          <p:nvPr/>
        </p:nvSpPr>
        <p:spPr>
          <a:xfrm>
            <a:off x="7063740" y="2125980"/>
            <a:ext cx="1371600" cy="617220"/>
          </a:xfrm>
          <a:prstGeom prst="roundRect">
            <a:avLst>
              <a:gd fmla="val 8889" name="adj"/>
            </a:avLst>
          </a:prstGeom>
          <a:solidFill>
            <a:srgbClr val="4A6F5A"/>
          </a:solidFill>
          <a:ln cap="flat" cmpd="sng" w="12700">
            <a:solidFill>
              <a:srgbClr val="FFFFFF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7"/>
          <p:cNvSpPr/>
          <p:nvPr/>
        </p:nvSpPr>
        <p:spPr>
          <a:xfrm>
            <a:off x="7187184" y="2318004"/>
            <a:ext cx="1124712" cy="178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"/>
              <a:buNone/>
            </a:pPr>
            <a:r>
              <a:rPr b="1" i="0" lang="uk" sz="12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Висока продуктивність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7"/>
          <p:cNvSpPr/>
          <p:nvPr/>
        </p:nvSpPr>
        <p:spPr>
          <a:xfrm>
            <a:off x="699516" y="1110996"/>
            <a:ext cx="3120390" cy="672084"/>
          </a:xfrm>
          <a:prstGeom prst="roundRect">
            <a:avLst>
              <a:gd fmla="val 8163" name="adj"/>
            </a:avLst>
          </a:prstGeom>
          <a:solidFill>
            <a:srgbClr val="103248"/>
          </a:solidFill>
          <a:ln cap="flat" cmpd="sng" w="12700">
            <a:solidFill>
              <a:srgbClr val="2A6072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7"/>
          <p:cNvSpPr/>
          <p:nvPr/>
        </p:nvSpPr>
        <p:spPr>
          <a:xfrm>
            <a:off x="877824" y="1248156"/>
            <a:ext cx="202311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"/>
              <a:buNone/>
            </a:pPr>
            <a:r>
              <a:rPr b="1" i="0" lang="uk" sz="12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Головна теза відео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7"/>
          <p:cNvSpPr/>
          <p:nvPr/>
        </p:nvSpPr>
        <p:spPr>
          <a:xfrm>
            <a:off x="877824" y="1426464"/>
            <a:ext cx="274320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BF0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DCEBF0"/>
                </a:solidFill>
                <a:latin typeface="Arial"/>
                <a:ea typeface="Arial"/>
                <a:cs typeface="Arial"/>
                <a:sym typeface="Arial"/>
              </a:rPr>
              <a:t>Міцні правила гри важать не менше за природні ресурси: вони роблять зростання передбачуваним, а ринки — довірчими.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7"/>
          <p:cNvSpPr/>
          <p:nvPr/>
        </p:nvSpPr>
        <p:spPr>
          <a:xfrm>
            <a:off x="699516" y="3257550"/>
            <a:ext cx="7783830" cy="994410"/>
          </a:xfrm>
          <a:prstGeom prst="roundRect">
            <a:avLst>
              <a:gd fmla="val 5517" name="adj"/>
            </a:avLst>
          </a:prstGeom>
          <a:solidFill>
            <a:srgbClr val="0F3148"/>
          </a:solidFill>
          <a:ln cap="flat" cmpd="sng" w="12700">
            <a:solidFill>
              <a:srgbClr val="2A5F72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7"/>
          <p:cNvSpPr/>
          <p:nvPr/>
        </p:nvSpPr>
        <p:spPr>
          <a:xfrm>
            <a:off x="891540" y="3442716"/>
            <a:ext cx="308610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 правова визначеність знижує транзакційні ризики;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7"/>
          <p:cNvSpPr/>
          <p:nvPr/>
        </p:nvSpPr>
        <p:spPr>
          <a:xfrm>
            <a:off x="4457700" y="3442716"/>
            <a:ext cx="308610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 захист приватної власності стимулює довгі інвестиції;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7"/>
          <p:cNvSpPr/>
          <p:nvPr/>
        </p:nvSpPr>
        <p:spPr>
          <a:xfrm>
            <a:off x="891540" y="3737610"/>
            <a:ext cx="308610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 відкрита економіка легше інтегрується у глобальні ланцюги;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27"/>
          <p:cNvSpPr/>
          <p:nvPr/>
        </p:nvSpPr>
        <p:spPr>
          <a:xfrm>
            <a:off x="4457700" y="3737610"/>
            <a:ext cx="308610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 ресурси дають шанс, але інститути перетворюють його на стійку перевагу.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7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7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mnt/data/australia_oceania_deck/assets/milford_sound.jpg" id="419" name="Google Shape;419;p28"/>
          <p:cNvPicPr preferRelativeResize="0"/>
          <p:nvPr/>
        </p:nvPicPr>
        <p:blipFill rotWithShape="1">
          <a:blip r:embed="rId3">
            <a:alphaModFix/>
          </a:blip>
          <a:srcRect b="12499" l="0" r="0" t="12499"/>
          <a:stretch/>
        </p:blipFill>
        <p:spPr>
          <a:xfrm>
            <a:off x="0" y="0"/>
            <a:ext cx="91437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8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04131F">
              <a:alpha val="61960"/>
            </a:srgbClr>
          </a:solidFill>
          <a:ln cap="flat" cmpd="sng" w="12700">
            <a:solidFill>
              <a:srgbClr val="04131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8"/>
          <p:cNvSpPr/>
          <p:nvPr/>
        </p:nvSpPr>
        <p:spPr>
          <a:xfrm>
            <a:off x="425196" y="960120"/>
            <a:ext cx="822960" cy="54864"/>
          </a:xfrm>
          <a:prstGeom prst="rect">
            <a:avLst/>
          </a:prstGeom>
          <a:solidFill>
            <a:srgbClr val="FF7A59"/>
          </a:solidFill>
          <a:ln cap="flat" cmpd="sng" w="12700">
            <a:solidFill>
              <a:srgbClr val="FF7A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8"/>
          <p:cNvSpPr/>
          <p:nvPr/>
        </p:nvSpPr>
        <p:spPr>
          <a:xfrm>
            <a:off x="425196" y="1083564"/>
            <a:ext cx="219456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3E7D3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F3E7D3"/>
                </a:solidFill>
                <a:latin typeface="Arial"/>
                <a:ea typeface="Arial"/>
                <a:cs typeface="Arial"/>
                <a:sym typeface="Arial"/>
              </a:rPr>
              <a:t>РОЗДІЛ II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8"/>
          <p:cNvSpPr/>
          <p:nvPr/>
        </p:nvSpPr>
        <p:spPr>
          <a:xfrm>
            <a:off x="425196" y="1405890"/>
            <a:ext cx="3566160" cy="891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Play"/>
              <a:buNone/>
            </a:pPr>
            <a:r>
              <a:rPr b="1" i="0" lang="uk" sz="23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Нова Зеландія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8"/>
          <p:cNvSpPr/>
          <p:nvPr/>
        </p:nvSpPr>
        <p:spPr>
          <a:xfrm>
            <a:off x="425196" y="2366010"/>
            <a:ext cx="322326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8EB"/>
              </a:buClr>
              <a:buSzPts val="1100"/>
              <a:buFont typeface="Arial"/>
              <a:buNone/>
            </a:pPr>
            <a:r>
              <a:rPr b="0" i="0" lang="uk" sz="1100" u="none" cap="none" strike="noStrike">
                <a:solidFill>
                  <a:srgbClr val="DCE8EB"/>
                </a:solidFill>
                <a:latin typeface="Arial"/>
                <a:ea typeface="Arial"/>
                <a:cs typeface="Arial"/>
                <a:sym typeface="Arial"/>
              </a:rPr>
              <a:t>Регіональний фокус, просторові відмінності та логіка господарського розвитку.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8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8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1F33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9"/>
          <p:cNvSpPr/>
          <p:nvPr/>
        </p:nvSpPr>
        <p:spPr>
          <a:xfrm>
            <a:off x="377190" y="260604"/>
            <a:ext cx="925830" cy="4800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9"/>
          <p:cNvSpPr/>
          <p:nvPr/>
        </p:nvSpPr>
        <p:spPr>
          <a:xfrm>
            <a:off x="377190" y="377190"/>
            <a:ext cx="6343650" cy="39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Нова Зеландія: другий розвинений полюс регіону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29"/>
          <p:cNvSpPr/>
          <p:nvPr/>
        </p:nvSpPr>
        <p:spPr>
          <a:xfrm>
            <a:off x="377190" y="809244"/>
            <a:ext cx="64465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D8DE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C9D8DE"/>
                </a:solidFill>
                <a:latin typeface="Arial"/>
                <a:ea typeface="Arial"/>
                <a:cs typeface="Arial"/>
                <a:sym typeface="Arial"/>
              </a:rPr>
              <a:t>Острівна держава з високими інституційними стандартами, експортною аграрно-продовольчою спеціалізацією та потужним сервісним сектором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mnt/data/australia_oceania_deck/assets/nz_map.png" id="435" name="Google Shape;43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510" y="1657681"/>
            <a:ext cx="1611630" cy="2033877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9"/>
          <p:cNvSpPr/>
          <p:nvPr/>
        </p:nvSpPr>
        <p:spPr>
          <a:xfrm>
            <a:off x="2503170" y="1179576"/>
            <a:ext cx="1337310" cy="617220"/>
          </a:xfrm>
          <a:prstGeom prst="rect">
            <a:avLst/>
          </a:prstGeom>
          <a:solidFill>
            <a:srgbClr val="123346">
              <a:alpha val="90196"/>
            </a:srgbClr>
          </a:solidFill>
          <a:ln cap="flat" cmpd="sng" w="12700">
            <a:solidFill>
              <a:srgbClr val="1E4A5B">
                <a:alpha val="6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9"/>
          <p:cNvSpPr/>
          <p:nvPr/>
        </p:nvSpPr>
        <p:spPr>
          <a:xfrm>
            <a:off x="2503170" y="1179576"/>
            <a:ext cx="41148" cy="617220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9"/>
          <p:cNvSpPr/>
          <p:nvPr/>
        </p:nvSpPr>
        <p:spPr>
          <a:xfrm>
            <a:off x="2612898" y="1275588"/>
            <a:ext cx="120015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5.34 млн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9"/>
          <p:cNvSpPr/>
          <p:nvPr/>
        </p:nvSpPr>
        <p:spPr>
          <a:xfrm>
            <a:off x="2612898" y="1508760"/>
            <a:ext cx="1186434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D7DD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C5D7DD"/>
                </a:solidFill>
                <a:latin typeface="Arial"/>
                <a:ea typeface="Arial"/>
                <a:cs typeface="Arial"/>
                <a:sym typeface="Arial"/>
              </a:rPr>
              <a:t>населення (кінець 2025)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9"/>
          <p:cNvSpPr/>
          <p:nvPr/>
        </p:nvSpPr>
        <p:spPr>
          <a:xfrm>
            <a:off x="3963924" y="1179576"/>
            <a:ext cx="1474470" cy="617220"/>
          </a:xfrm>
          <a:prstGeom prst="rect">
            <a:avLst/>
          </a:prstGeom>
          <a:solidFill>
            <a:srgbClr val="123346">
              <a:alpha val="90196"/>
            </a:srgbClr>
          </a:solidFill>
          <a:ln cap="flat" cmpd="sng" w="12700">
            <a:solidFill>
              <a:srgbClr val="1E4A5B">
                <a:alpha val="6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9"/>
          <p:cNvSpPr/>
          <p:nvPr/>
        </p:nvSpPr>
        <p:spPr>
          <a:xfrm>
            <a:off x="3963924" y="1179576"/>
            <a:ext cx="41148" cy="617220"/>
          </a:xfrm>
          <a:prstGeom prst="rect">
            <a:avLst/>
          </a:prstGeom>
          <a:solidFill>
            <a:srgbClr val="FF7A59"/>
          </a:solidFill>
          <a:ln cap="flat" cmpd="sng" w="12700">
            <a:solidFill>
              <a:srgbClr val="FF7A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9"/>
          <p:cNvSpPr/>
          <p:nvPr/>
        </p:nvSpPr>
        <p:spPr>
          <a:xfrm>
            <a:off x="4073652" y="1275588"/>
            <a:ext cx="13373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268.8 тис. км²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9"/>
          <p:cNvSpPr/>
          <p:nvPr/>
        </p:nvSpPr>
        <p:spPr>
          <a:xfrm>
            <a:off x="4073652" y="1508760"/>
            <a:ext cx="1323594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D7DD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C5D7DD"/>
                </a:solidFill>
                <a:latin typeface="Arial"/>
                <a:ea typeface="Arial"/>
                <a:cs typeface="Arial"/>
                <a:sym typeface="Arial"/>
              </a:rPr>
              <a:t>площа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9"/>
          <p:cNvSpPr/>
          <p:nvPr/>
        </p:nvSpPr>
        <p:spPr>
          <a:xfrm>
            <a:off x="5568696" y="1179576"/>
            <a:ext cx="1303020" cy="617220"/>
          </a:xfrm>
          <a:prstGeom prst="rect">
            <a:avLst/>
          </a:prstGeom>
          <a:solidFill>
            <a:srgbClr val="123346">
              <a:alpha val="90196"/>
            </a:srgbClr>
          </a:solidFill>
          <a:ln cap="flat" cmpd="sng" w="12700">
            <a:solidFill>
              <a:srgbClr val="1E4A5B">
                <a:alpha val="6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9"/>
          <p:cNvSpPr/>
          <p:nvPr/>
        </p:nvSpPr>
        <p:spPr>
          <a:xfrm>
            <a:off x="5568696" y="1179576"/>
            <a:ext cx="41148" cy="617220"/>
          </a:xfrm>
          <a:prstGeom prst="rect">
            <a:avLst/>
          </a:prstGeom>
          <a:solidFill>
            <a:srgbClr val="FFC857"/>
          </a:solidFill>
          <a:ln cap="flat" cmpd="sng" w="12700">
            <a:solidFill>
              <a:srgbClr val="FFC8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9"/>
          <p:cNvSpPr/>
          <p:nvPr/>
        </p:nvSpPr>
        <p:spPr>
          <a:xfrm>
            <a:off x="5678424" y="1275588"/>
            <a:ext cx="116586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Веллінгтон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9"/>
          <p:cNvSpPr/>
          <p:nvPr/>
        </p:nvSpPr>
        <p:spPr>
          <a:xfrm>
            <a:off x="5678424" y="1508760"/>
            <a:ext cx="1152144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D7DD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C5D7DD"/>
                </a:solidFill>
                <a:latin typeface="Arial"/>
                <a:ea typeface="Arial"/>
                <a:cs typeface="Arial"/>
                <a:sym typeface="Arial"/>
              </a:rPr>
              <a:t>столиця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29"/>
          <p:cNvSpPr/>
          <p:nvPr/>
        </p:nvSpPr>
        <p:spPr>
          <a:xfrm>
            <a:off x="6995160" y="1179576"/>
            <a:ext cx="1303020" cy="617220"/>
          </a:xfrm>
          <a:prstGeom prst="rect">
            <a:avLst/>
          </a:prstGeom>
          <a:solidFill>
            <a:srgbClr val="123346">
              <a:alpha val="90196"/>
            </a:srgbClr>
          </a:solidFill>
          <a:ln cap="flat" cmpd="sng" w="12700">
            <a:solidFill>
              <a:srgbClr val="1E4A5B">
                <a:alpha val="6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29"/>
          <p:cNvSpPr/>
          <p:nvPr/>
        </p:nvSpPr>
        <p:spPr>
          <a:xfrm>
            <a:off x="6995160" y="1179576"/>
            <a:ext cx="41148" cy="617220"/>
          </a:xfrm>
          <a:prstGeom prst="rect">
            <a:avLst/>
          </a:prstGeom>
          <a:solidFill>
            <a:srgbClr val="8FE3CF"/>
          </a:solidFill>
          <a:ln cap="flat" cmpd="sng" w="12700">
            <a:solidFill>
              <a:srgbClr val="8FE3C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9"/>
          <p:cNvSpPr/>
          <p:nvPr/>
        </p:nvSpPr>
        <p:spPr>
          <a:xfrm>
            <a:off x="7104888" y="1275588"/>
            <a:ext cx="116586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$260 млрд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9"/>
          <p:cNvSpPr/>
          <p:nvPr/>
        </p:nvSpPr>
        <p:spPr>
          <a:xfrm>
            <a:off x="7104888" y="1508760"/>
            <a:ext cx="1152144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D7DD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C5D7DD"/>
                </a:solidFill>
                <a:latin typeface="Arial"/>
                <a:ea typeface="Arial"/>
                <a:cs typeface="Arial"/>
                <a:sym typeface="Arial"/>
              </a:rPr>
              <a:t>ВВП, 2024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9"/>
          <p:cNvSpPr/>
          <p:nvPr/>
        </p:nvSpPr>
        <p:spPr>
          <a:xfrm>
            <a:off x="2503170" y="1975104"/>
            <a:ext cx="1337310" cy="617220"/>
          </a:xfrm>
          <a:prstGeom prst="rect">
            <a:avLst/>
          </a:prstGeom>
          <a:solidFill>
            <a:srgbClr val="123346">
              <a:alpha val="90196"/>
            </a:srgbClr>
          </a:solidFill>
          <a:ln cap="flat" cmpd="sng" w="12700">
            <a:solidFill>
              <a:srgbClr val="1E4A5B">
                <a:alpha val="6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29"/>
          <p:cNvSpPr/>
          <p:nvPr/>
        </p:nvSpPr>
        <p:spPr>
          <a:xfrm>
            <a:off x="2503170" y="1975104"/>
            <a:ext cx="41148" cy="617220"/>
          </a:xfrm>
          <a:prstGeom prst="rect">
            <a:avLst/>
          </a:prstGeom>
          <a:solidFill>
            <a:srgbClr val="B79CED"/>
          </a:solidFill>
          <a:ln cap="flat" cmpd="sng" w="12700">
            <a:solidFill>
              <a:srgbClr val="B79C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9"/>
          <p:cNvSpPr/>
          <p:nvPr/>
        </p:nvSpPr>
        <p:spPr>
          <a:xfrm>
            <a:off x="2612898" y="2071116"/>
            <a:ext cx="120015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3 об’єкти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9"/>
          <p:cNvSpPr/>
          <p:nvPr/>
        </p:nvSpPr>
        <p:spPr>
          <a:xfrm>
            <a:off x="2612898" y="2304288"/>
            <a:ext cx="1186434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D7DD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C5D7DD"/>
                </a:solidFill>
                <a:latin typeface="Arial"/>
                <a:ea typeface="Arial"/>
                <a:cs typeface="Arial"/>
                <a:sym typeface="Arial"/>
              </a:rPr>
              <a:t>Світова спадщина ЮНЕСКО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9"/>
          <p:cNvSpPr/>
          <p:nvPr/>
        </p:nvSpPr>
        <p:spPr>
          <a:xfrm>
            <a:off x="3963924" y="1975104"/>
            <a:ext cx="1474470" cy="617220"/>
          </a:xfrm>
          <a:prstGeom prst="rect">
            <a:avLst/>
          </a:prstGeom>
          <a:solidFill>
            <a:srgbClr val="123346">
              <a:alpha val="90196"/>
            </a:srgbClr>
          </a:solidFill>
          <a:ln cap="flat" cmpd="sng" w="12700">
            <a:solidFill>
              <a:srgbClr val="1E4A5B">
                <a:alpha val="6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9"/>
          <p:cNvSpPr/>
          <p:nvPr/>
        </p:nvSpPr>
        <p:spPr>
          <a:xfrm>
            <a:off x="3963924" y="1975104"/>
            <a:ext cx="41148" cy="617220"/>
          </a:xfrm>
          <a:prstGeom prst="rect">
            <a:avLst/>
          </a:prstGeom>
          <a:solidFill>
            <a:srgbClr val="FF6B6B"/>
          </a:solidFill>
          <a:ln cap="flat" cmpd="sng" w="12700">
            <a:solidFill>
              <a:srgbClr val="FF6B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29"/>
          <p:cNvSpPr/>
          <p:nvPr/>
        </p:nvSpPr>
        <p:spPr>
          <a:xfrm>
            <a:off x="4073652" y="2071116"/>
            <a:ext cx="13373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товарний експорт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9"/>
          <p:cNvSpPr/>
          <p:nvPr/>
        </p:nvSpPr>
        <p:spPr>
          <a:xfrm>
            <a:off x="4073652" y="2304288"/>
            <a:ext cx="1323594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D7DD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C5D7DD"/>
                </a:solidFill>
                <a:latin typeface="Arial"/>
                <a:ea typeface="Arial"/>
                <a:cs typeface="Arial"/>
                <a:sym typeface="Arial"/>
              </a:rPr>
              <a:t>ядро зовнішньої моделі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9"/>
          <p:cNvSpPr/>
          <p:nvPr/>
        </p:nvSpPr>
        <p:spPr>
          <a:xfrm>
            <a:off x="5568696" y="1975104"/>
            <a:ext cx="1303020" cy="617220"/>
          </a:xfrm>
          <a:prstGeom prst="rect">
            <a:avLst/>
          </a:prstGeom>
          <a:solidFill>
            <a:srgbClr val="123346">
              <a:alpha val="90196"/>
            </a:srgbClr>
          </a:solidFill>
          <a:ln cap="flat" cmpd="sng" w="12700">
            <a:solidFill>
              <a:srgbClr val="1E4A5B">
                <a:alpha val="6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9"/>
          <p:cNvSpPr/>
          <p:nvPr/>
        </p:nvSpPr>
        <p:spPr>
          <a:xfrm>
            <a:off x="5568696" y="1975104"/>
            <a:ext cx="41148" cy="617220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9"/>
          <p:cNvSpPr/>
          <p:nvPr/>
        </p:nvSpPr>
        <p:spPr>
          <a:xfrm>
            <a:off x="5678424" y="2071116"/>
            <a:ext cx="116586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6 місце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29"/>
          <p:cNvSpPr/>
          <p:nvPr/>
        </p:nvSpPr>
        <p:spPr>
          <a:xfrm>
            <a:off x="5678424" y="2304288"/>
            <a:ext cx="1152144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D7DD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C5D7DD"/>
                </a:solidFill>
                <a:latin typeface="Arial"/>
                <a:ea typeface="Arial"/>
                <a:cs typeface="Arial"/>
                <a:sym typeface="Arial"/>
              </a:rPr>
              <a:t>rule of law (WJP 2024)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9"/>
          <p:cNvSpPr/>
          <p:nvPr/>
        </p:nvSpPr>
        <p:spPr>
          <a:xfrm>
            <a:off x="6995160" y="1975104"/>
            <a:ext cx="1303020" cy="617220"/>
          </a:xfrm>
          <a:prstGeom prst="rect">
            <a:avLst/>
          </a:prstGeom>
          <a:solidFill>
            <a:srgbClr val="123346">
              <a:alpha val="90196"/>
            </a:srgbClr>
          </a:solidFill>
          <a:ln cap="flat" cmpd="sng" w="12700">
            <a:solidFill>
              <a:srgbClr val="1E4A5B">
                <a:alpha val="6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9"/>
          <p:cNvSpPr/>
          <p:nvPr/>
        </p:nvSpPr>
        <p:spPr>
          <a:xfrm>
            <a:off x="6995160" y="1975104"/>
            <a:ext cx="41148" cy="617220"/>
          </a:xfrm>
          <a:prstGeom prst="rect">
            <a:avLst/>
          </a:prstGeom>
          <a:solidFill>
            <a:srgbClr val="FF7A59"/>
          </a:solidFill>
          <a:ln cap="flat" cmpd="sng" w="12700">
            <a:solidFill>
              <a:srgbClr val="FF7A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9"/>
          <p:cNvSpPr/>
          <p:nvPr/>
        </p:nvSpPr>
        <p:spPr>
          <a:xfrm>
            <a:off x="7104888" y="2071116"/>
            <a:ext cx="116586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ОЕСР / CPTPP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9"/>
          <p:cNvSpPr/>
          <p:nvPr/>
        </p:nvSpPr>
        <p:spPr>
          <a:xfrm>
            <a:off x="7104888" y="2304288"/>
            <a:ext cx="1152144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D7DD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C5D7DD"/>
                </a:solidFill>
                <a:latin typeface="Arial"/>
                <a:ea typeface="Arial"/>
                <a:cs typeface="Arial"/>
                <a:sym typeface="Arial"/>
              </a:rPr>
              <a:t>інтеграційні формати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9"/>
          <p:cNvSpPr/>
          <p:nvPr/>
        </p:nvSpPr>
        <p:spPr>
          <a:xfrm>
            <a:off x="2489454" y="2811780"/>
            <a:ext cx="5808726" cy="1316736"/>
          </a:xfrm>
          <a:prstGeom prst="roundRect">
            <a:avLst>
              <a:gd fmla="val 4167" name="adj"/>
            </a:avLst>
          </a:prstGeom>
          <a:solidFill>
            <a:srgbClr val="10344B"/>
          </a:solidFill>
          <a:ln cap="flat" cmpd="sng" w="12700">
            <a:solidFill>
              <a:srgbClr val="2A5E71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9"/>
          <p:cNvSpPr/>
          <p:nvPr/>
        </p:nvSpPr>
        <p:spPr>
          <a:xfrm>
            <a:off x="2660904" y="2990088"/>
            <a:ext cx="1508760" cy="157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lay"/>
              <a:buNone/>
            </a:pPr>
            <a:r>
              <a:rPr b="1" i="0" lang="uk" sz="13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Позиція в регіоні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9"/>
          <p:cNvSpPr/>
          <p:nvPr/>
        </p:nvSpPr>
        <p:spPr>
          <a:xfrm>
            <a:off x="2674620" y="3209544"/>
            <a:ext cx="5452110" cy="493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BF0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CEBF0"/>
                </a:solidFill>
                <a:latin typeface="Arial"/>
                <a:ea typeface="Arial"/>
                <a:cs typeface="Arial"/>
                <a:sym typeface="Arial"/>
              </a:rPr>
              <a:t>Нова Зеландія — не просто «менша Австралія». Її країнознавча специфіка полягає у поєднанні морської ізольованості, сильного первинного сектору, соціальної держави, бренду якості та відчутного культурного впливу маорійської спадщини.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9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9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1F33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0"/>
          <p:cNvSpPr/>
          <p:nvPr/>
        </p:nvSpPr>
        <p:spPr>
          <a:xfrm>
            <a:off x="377190" y="260604"/>
            <a:ext cx="925830" cy="4800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0"/>
          <p:cNvSpPr/>
          <p:nvPr/>
        </p:nvSpPr>
        <p:spPr>
          <a:xfrm>
            <a:off x="377190" y="377190"/>
            <a:ext cx="6343650" cy="39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Природа Нової Зеландії: високий ландшафтний контраст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30"/>
          <p:cNvSpPr/>
          <p:nvPr/>
        </p:nvSpPr>
        <p:spPr>
          <a:xfrm>
            <a:off x="377190" y="809244"/>
            <a:ext cx="64465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D8DE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C9D8DE"/>
                </a:solidFill>
                <a:latin typeface="Arial"/>
                <a:ea typeface="Arial"/>
                <a:cs typeface="Arial"/>
                <a:sym typeface="Arial"/>
              </a:rPr>
              <a:t>Гори, фіорди, вулканізм і вологий океанічний клімат формують особливу господарську та туристичну модель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mnt/data/australia_oceania_deck/assets/milford_sound.jpg" id="481" name="Google Shape;481;p30"/>
          <p:cNvPicPr preferRelativeResize="0"/>
          <p:nvPr/>
        </p:nvPicPr>
        <p:blipFill rotWithShape="1">
          <a:blip r:embed="rId3">
            <a:alphaModFix/>
          </a:blip>
          <a:srcRect b="2972" l="0" r="0" t="2972"/>
          <a:stretch/>
        </p:blipFill>
        <p:spPr>
          <a:xfrm>
            <a:off x="493776" y="1062990"/>
            <a:ext cx="4423410" cy="312039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30"/>
          <p:cNvSpPr/>
          <p:nvPr/>
        </p:nvSpPr>
        <p:spPr>
          <a:xfrm>
            <a:off x="5177790" y="1179576"/>
            <a:ext cx="3463290" cy="809244"/>
          </a:xfrm>
          <a:prstGeom prst="roundRect">
            <a:avLst>
              <a:gd fmla="val 6780" name="adj"/>
            </a:avLst>
          </a:prstGeom>
          <a:solidFill>
            <a:srgbClr val="10344B"/>
          </a:solidFill>
          <a:ln cap="flat" cmpd="sng" w="12700">
            <a:solidFill>
              <a:srgbClr val="2A5D70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0"/>
          <p:cNvSpPr/>
          <p:nvPr/>
        </p:nvSpPr>
        <p:spPr>
          <a:xfrm>
            <a:off x="5383530" y="1357884"/>
            <a:ext cx="150876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lay"/>
              <a:buNone/>
            </a:pPr>
            <a:r>
              <a:rPr b="1" i="0" lang="uk" sz="13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Природні переваги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0"/>
          <p:cNvSpPr/>
          <p:nvPr/>
        </p:nvSpPr>
        <p:spPr>
          <a:xfrm>
            <a:off x="5383530" y="1549908"/>
            <a:ext cx="298323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7E7EC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7E7EC"/>
                </a:solidFill>
                <a:latin typeface="Arial"/>
                <a:ea typeface="Arial"/>
                <a:cs typeface="Arial"/>
                <a:sym typeface="Arial"/>
              </a:rPr>
              <a:t>водні ресурси, пасовища, ліс, гідроенергетика, рекреаційні ландшафти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30"/>
          <p:cNvSpPr/>
          <p:nvPr/>
        </p:nvSpPr>
        <p:spPr>
          <a:xfrm>
            <a:off x="5177790" y="2139696"/>
            <a:ext cx="3463290" cy="2023110"/>
          </a:xfrm>
          <a:prstGeom prst="roundRect">
            <a:avLst>
              <a:gd fmla="val 2712" name="adj"/>
            </a:avLst>
          </a:prstGeom>
          <a:solidFill>
            <a:srgbClr val="0F3148"/>
          </a:solidFill>
          <a:ln cap="flat" cmpd="sng" w="12700">
            <a:solidFill>
              <a:srgbClr val="2A5E70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0"/>
          <p:cNvSpPr/>
          <p:nvPr/>
        </p:nvSpPr>
        <p:spPr>
          <a:xfrm>
            <a:off x="5383530" y="2290572"/>
            <a:ext cx="116586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lay"/>
              <a:buNone/>
            </a:pPr>
            <a:r>
              <a:rPr b="1" i="0" lang="uk" sz="13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Природні ризики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0"/>
          <p:cNvSpPr/>
          <p:nvPr/>
        </p:nvSpPr>
        <p:spPr>
          <a:xfrm>
            <a:off x="5383530" y="2592324"/>
            <a:ext cx="89154" cy="89154"/>
          </a:xfrm>
          <a:prstGeom prst="rect">
            <a:avLst/>
          </a:prstGeom>
          <a:solidFill>
            <a:srgbClr val="FF7A59"/>
          </a:solidFill>
          <a:ln cap="flat" cmpd="sng" w="12700">
            <a:solidFill>
              <a:srgbClr val="FF7A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0"/>
          <p:cNvSpPr/>
          <p:nvPr/>
        </p:nvSpPr>
        <p:spPr>
          <a:xfrm>
            <a:off x="5541264" y="2537460"/>
            <a:ext cx="253746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0EDF1"/>
              </a:buClr>
              <a:buSzPts val="1000"/>
              <a:buFont typeface="Arial"/>
              <a:buNone/>
            </a:pPr>
            <a:r>
              <a:rPr b="0" i="0" lang="uk" sz="1000" u="none" cap="none" strike="noStrike">
                <a:solidFill>
                  <a:srgbClr val="E0EDF1"/>
                </a:solidFill>
                <a:latin typeface="Arial"/>
                <a:ea typeface="Arial"/>
                <a:cs typeface="Arial"/>
                <a:sym typeface="Arial"/>
              </a:rPr>
              <a:t>Вулканізм і гейзери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0"/>
          <p:cNvSpPr/>
          <p:nvPr/>
        </p:nvSpPr>
        <p:spPr>
          <a:xfrm>
            <a:off x="5383530" y="2914650"/>
            <a:ext cx="89154" cy="89154"/>
          </a:xfrm>
          <a:prstGeom prst="rect">
            <a:avLst/>
          </a:prstGeom>
          <a:solidFill>
            <a:srgbClr val="FF6B6B"/>
          </a:solidFill>
          <a:ln cap="flat" cmpd="sng" w="12700">
            <a:solidFill>
              <a:srgbClr val="FF6B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0"/>
          <p:cNvSpPr/>
          <p:nvPr/>
        </p:nvSpPr>
        <p:spPr>
          <a:xfrm>
            <a:off x="5541264" y="2859786"/>
            <a:ext cx="253746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0EDF1"/>
              </a:buClr>
              <a:buSzPts val="1000"/>
              <a:buFont typeface="Arial"/>
              <a:buNone/>
            </a:pPr>
            <a:r>
              <a:rPr b="0" i="0" lang="uk" sz="1000" u="none" cap="none" strike="noStrike">
                <a:solidFill>
                  <a:srgbClr val="E0EDF1"/>
                </a:solidFill>
                <a:latin typeface="Arial"/>
                <a:ea typeface="Arial"/>
                <a:cs typeface="Arial"/>
                <a:sym typeface="Arial"/>
              </a:rPr>
              <a:t>Землетруси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30"/>
          <p:cNvSpPr/>
          <p:nvPr/>
        </p:nvSpPr>
        <p:spPr>
          <a:xfrm>
            <a:off x="5383530" y="3236976"/>
            <a:ext cx="89154" cy="89154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0"/>
          <p:cNvSpPr/>
          <p:nvPr/>
        </p:nvSpPr>
        <p:spPr>
          <a:xfrm>
            <a:off x="5541264" y="3182112"/>
            <a:ext cx="253746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0EDF1"/>
              </a:buClr>
              <a:buSzPts val="1000"/>
              <a:buFont typeface="Arial"/>
              <a:buNone/>
            </a:pPr>
            <a:r>
              <a:rPr b="0" i="0" lang="uk" sz="1000" u="none" cap="none" strike="noStrike">
                <a:solidFill>
                  <a:srgbClr val="E0EDF1"/>
                </a:solidFill>
                <a:latin typeface="Arial"/>
                <a:ea typeface="Arial"/>
                <a:cs typeface="Arial"/>
                <a:sym typeface="Arial"/>
              </a:rPr>
              <a:t>Сильні опади й зсуви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0"/>
          <p:cNvSpPr/>
          <p:nvPr/>
        </p:nvSpPr>
        <p:spPr>
          <a:xfrm>
            <a:off x="5383530" y="3559302"/>
            <a:ext cx="89154" cy="89154"/>
          </a:xfrm>
          <a:prstGeom prst="rect">
            <a:avLst/>
          </a:prstGeom>
          <a:solidFill>
            <a:srgbClr val="FFC857"/>
          </a:solidFill>
          <a:ln cap="flat" cmpd="sng" w="12700">
            <a:solidFill>
              <a:srgbClr val="FFC8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0"/>
          <p:cNvSpPr/>
          <p:nvPr/>
        </p:nvSpPr>
        <p:spPr>
          <a:xfrm>
            <a:off x="5541264" y="3504438"/>
            <a:ext cx="253746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0EDF1"/>
              </a:buClr>
              <a:buSzPts val="1000"/>
              <a:buFont typeface="Arial"/>
              <a:buNone/>
            </a:pPr>
            <a:r>
              <a:rPr b="0" i="0" lang="uk" sz="1000" u="none" cap="none" strike="noStrike">
                <a:solidFill>
                  <a:srgbClr val="E0EDF1"/>
                </a:solidFill>
                <a:latin typeface="Arial"/>
                <a:ea typeface="Arial"/>
                <a:cs typeface="Arial"/>
                <a:sym typeface="Arial"/>
              </a:rPr>
              <a:t>Кліматичні екстремуми для с/г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0"/>
          <p:cNvSpPr/>
          <p:nvPr/>
        </p:nvSpPr>
        <p:spPr>
          <a:xfrm>
            <a:off x="5362956" y="3806190"/>
            <a:ext cx="3051810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7E7EC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7E7EC"/>
                </a:solidFill>
                <a:latin typeface="Arial"/>
                <a:ea typeface="Arial"/>
                <a:cs typeface="Arial"/>
                <a:sym typeface="Arial"/>
              </a:rPr>
              <a:t>Природа тут — не фон, а реальний фактор національного бренду, туризму та просторової організації виробництва.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0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30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1F33"/>
        </a:solid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1"/>
          <p:cNvSpPr/>
          <p:nvPr/>
        </p:nvSpPr>
        <p:spPr>
          <a:xfrm>
            <a:off x="377190" y="260604"/>
            <a:ext cx="925830" cy="4800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31"/>
          <p:cNvSpPr/>
          <p:nvPr/>
        </p:nvSpPr>
        <p:spPr>
          <a:xfrm>
            <a:off x="377190" y="377190"/>
            <a:ext cx="6343650" cy="39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Нова Зеландія: аграрна, але розвинена економіка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1"/>
          <p:cNvSpPr/>
          <p:nvPr/>
        </p:nvSpPr>
        <p:spPr>
          <a:xfrm>
            <a:off x="377190" y="809244"/>
            <a:ext cx="64465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D8DE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C9D8DE"/>
                </a:solidFill>
                <a:latin typeface="Arial"/>
                <a:ea typeface="Arial"/>
                <a:cs typeface="Arial"/>
                <a:sym typeface="Arial"/>
              </a:rPr>
              <a:t>Первинний сектор відносно невеликий у ВВП, проте критичний для експорту, зайнятості територій і міжнародного іміджу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6" name="Google Shape;50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" y="1165860"/>
            <a:ext cx="3154680" cy="1851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/mnt/data/australia_oceania_deck/assets/nz_sheep.jpg" id="507" name="Google Shape;507;p31"/>
          <p:cNvPicPr preferRelativeResize="0"/>
          <p:nvPr/>
        </p:nvPicPr>
        <p:blipFill rotWithShape="1">
          <a:blip r:embed="rId4">
            <a:alphaModFix/>
          </a:blip>
          <a:srcRect b="28014" l="0" r="0" t="28014"/>
          <a:stretch/>
        </p:blipFill>
        <p:spPr>
          <a:xfrm>
            <a:off x="582930" y="3168396"/>
            <a:ext cx="3223260" cy="1062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8" name="Google Shape;508;p31"/>
          <p:cNvCxnSpPr/>
          <p:nvPr/>
        </p:nvCxnSpPr>
        <p:spPr>
          <a:xfrm>
            <a:off x="5074920" y="2366010"/>
            <a:ext cx="411480" cy="0"/>
          </a:xfrm>
          <a:prstGeom prst="straightConnector1">
            <a:avLst/>
          </a:prstGeom>
          <a:noFill/>
          <a:ln cap="flat" cmpd="sng" w="19050">
            <a:solidFill>
              <a:srgbClr val="9AD8E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9" name="Google Shape;509;p31"/>
          <p:cNvCxnSpPr/>
          <p:nvPr/>
        </p:nvCxnSpPr>
        <p:spPr>
          <a:xfrm>
            <a:off x="6480810" y="2366010"/>
            <a:ext cx="411480" cy="0"/>
          </a:xfrm>
          <a:prstGeom prst="straightConnector1">
            <a:avLst/>
          </a:prstGeom>
          <a:noFill/>
          <a:ln cap="flat" cmpd="sng" w="19050">
            <a:solidFill>
              <a:srgbClr val="9AD8E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10" name="Google Shape;510;p31"/>
          <p:cNvSpPr/>
          <p:nvPr/>
        </p:nvSpPr>
        <p:spPr>
          <a:xfrm>
            <a:off x="4149090" y="2043684"/>
            <a:ext cx="1131570" cy="720090"/>
          </a:xfrm>
          <a:prstGeom prst="roundRect">
            <a:avLst>
              <a:gd fmla="val 7619" name="adj"/>
            </a:avLst>
          </a:prstGeom>
          <a:solidFill>
            <a:srgbClr val="8FE3CF"/>
          </a:solidFill>
          <a:ln cap="flat" cmpd="sng" w="12700">
            <a:solidFill>
              <a:srgbClr val="FFFFFF">
                <a:alpha val="2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1"/>
          <p:cNvSpPr/>
          <p:nvPr/>
        </p:nvSpPr>
        <p:spPr>
          <a:xfrm>
            <a:off x="4251960" y="2249424"/>
            <a:ext cx="92583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33"/>
              </a:buClr>
              <a:buSzPts val="1100"/>
              <a:buFont typeface="Play"/>
              <a:buNone/>
            </a:pPr>
            <a:r>
              <a:rPr b="1" i="0" lang="uk" sz="1100" u="none" cap="none" strike="noStrike">
                <a:solidFill>
                  <a:srgbClr val="0B1F33"/>
                </a:solidFill>
                <a:latin typeface="Play"/>
                <a:ea typeface="Play"/>
                <a:cs typeface="Play"/>
                <a:sym typeface="Play"/>
              </a:rPr>
              <a:t>Пасовища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33"/>
              </a:buClr>
              <a:buSzPts val="1100"/>
              <a:buFont typeface="Play"/>
              <a:buNone/>
            </a:pPr>
            <a:r>
              <a:rPr b="1" i="0" lang="uk" sz="1100" u="none" cap="none" strike="noStrike">
                <a:solidFill>
                  <a:srgbClr val="0B1F33"/>
                </a:solidFill>
                <a:latin typeface="Play"/>
                <a:ea typeface="Play"/>
                <a:cs typeface="Play"/>
                <a:sym typeface="Play"/>
              </a:rPr>
              <a:t>та ферми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31"/>
          <p:cNvSpPr/>
          <p:nvPr/>
        </p:nvSpPr>
        <p:spPr>
          <a:xfrm>
            <a:off x="5554980" y="2043684"/>
            <a:ext cx="1131570" cy="720090"/>
          </a:xfrm>
          <a:prstGeom prst="roundRect">
            <a:avLst>
              <a:gd fmla="val 7619" name="adj"/>
            </a:avLst>
          </a:prstGeom>
          <a:solidFill>
            <a:srgbClr val="16C0C9"/>
          </a:solidFill>
          <a:ln cap="flat" cmpd="sng" w="12700">
            <a:solidFill>
              <a:srgbClr val="FFFFFF">
                <a:alpha val="2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31"/>
          <p:cNvSpPr/>
          <p:nvPr/>
        </p:nvSpPr>
        <p:spPr>
          <a:xfrm>
            <a:off x="5657850" y="2249424"/>
            <a:ext cx="92583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33"/>
              </a:buClr>
              <a:buSzPts val="1100"/>
              <a:buFont typeface="Play"/>
              <a:buNone/>
            </a:pPr>
            <a:r>
              <a:rPr b="1" i="0" lang="uk" sz="1100" u="none" cap="none" strike="noStrike">
                <a:solidFill>
                  <a:srgbClr val="0B1F33"/>
                </a:solidFill>
                <a:latin typeface="Play"/>
                <a:ea typeface="Play"/>
                <a:cs typeface="Play"/>
                <a:sym typeface="Play"/>
              </a:rPr>
              <a:t>Переробка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33"/>
              </a:buClr>
              <a:buSzPts val="1100"/>
              <a:buFont typeface="Play"/>
              <a:buNone/>
            </a:pPr>
            <a:r>
              <a:rPr b="1" i="0" lang="uk" sz="1100" u="none" cap="none" strike="noStrike">
                <a:solidFill>
                  <a:srgbClr val="0B1F33"/>
                </a:solidFill>
                <a:latin typeface="Play"/>
                <a:ea typeface="Play"/>
                <a:cs typeface="Play"/>
                <a:sym typeface="Play"/>
              </a:rPr>
              <a:t>і стандарти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31"/>
          <p:cNvSpPr/>
          <p:nvPr/>
        </p:nvSpPr>
        <p:spPr>
          <a:xfrm>
            <a:off x="6960870" y="2043684"/>
            <a:ext cx="1131570" cy="720090"/>
          </a:xfrm>
          <a:prstGeom prst="roundRect">
            <a:avLst>
              <a:gd fmla="val 7619" name="adj"/>
            </a:avLst>
          </a:prstGeom>
          <a:solidFill>
            <a:srgbClr val="FFC857"/>
          </a:solidFill>
          <a:ln cap="flat" cmpd="sng" w="12700">
            <a:solidFill>
              <a:srgbClr val="FFFFFF">
                <a:alpha val="2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31"/>
          <p:cNvSpPr/>
          <p:nvPr/>
        </p:nvSpPr>
        <p:spPr>
          <a:xfrm>
            <a:off x="7063740" y="2249424"/>
            <a:ext cx="92583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33"/>
              </a:buClr>
              <a:buSzPts val="1100"/>
              <a:buFont typeface="Play"/>
              <a:buNone/>
            </a:pPr>
            <a:r>
              <a:rPr b="1" i="0" lang="uk" sz="1100" u="none" cap="none" strike="noStrike">
                <a:solidFill>
                  <a:srgbClr val="0B1F33"/>
                </a:solidFill>
                <a:latin typeface="Play"/>
                <a:ea typeface="Play"/>
                <a:cs typeface="Play"/>
                <a:sym typeface="Play"/>
              </a:rPr>
              <a:t>Бренд “clean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33"/>
              </a:buClr>
              <a:buSzPts val="1100"/>
              <a:buFont typeface="Play"/>
              <a:buNone/>
            </a:pPr>
            <a:r>
              <a:rPr b="1" i="0" lang="uk" sz="1100" u="none" cap="none" strike="noStrike">
                <a:solidFill>
                  <a:srgbClr val="0B1F33"/>
                </a:solidFill>
                <a:latin typeface="Play"/>
                <a:ea typeface="Play"/>
                <a:cs typeface="Play"/>
                <a:sym typeface="Play"/>
              </a:rPr>
              <a:t>and green”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6" name="Google Shape;516;p31"/>
          <p:cNvCxnSpPr/>
          <p:nvPr/>
        </p:nvCxnSpPr>
        <p:spPr>
          <a:xfrm>
            <a:off x="8092440" y="2386584"/>
            <a:ext cx="233172" cy="0"/>
          </a:xfrm>
          <a:prstGeom prst="straightConnector1">
            <a:avLst/>
          </a:prstGeom>
          <a:noFill/>
          <a:ln cap="flat" cmpd="sng" w="19050">
            <a:solidFill>
              <a:srgbClr val="9AD8E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17" name="Google Shape;517;p31"/>
          <p:cNvSpPr/>
          <p:nvPr/>
        </p:nvSpPr>
        <p:spPr>
          <a:xfrm>
            <a:off x="8346186" y="2057400"/>
            <a:ext cx="582930" cy="692658"/>
          </a:xfrm>
          <a:prstGeom prst="roundRect">
            <a:avLst>
              <a:gd fmla="val 9412" name="adj"/>
            </a:avLst>
          </a:prstGeom>
          <a:solidFill>
            <a:srgbClr val="FF7A59"/>
          </a:solidFill>
          <a:ln cap="flat" cmpd="sng" w="12700">
            <a:solidFill>
              <a:srgbClr val="FFFFFF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31"/>
          <p:cNvSpPr/>
          <p:nvPr/>
        </p:nvSpPr>
        <p:spPr>
          <a:xfrm>
            <a:off x="8394192" y="2304288"/>
            <a:ext cx="486918" cy="123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i="0" lang="uk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Експорт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31"/>
          <p:cNvSpPr/>
          <p:nvPr/>
        </p:nvSpPr>
        <p:spPr>
          <a:xfrm>
            <a:off x="4149090" y="3168396"/>
            <a:ext cx="442341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BF0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CEBF0"/>
                </a:solidFill>
                <a:latin typeface="Arial"/>
                <a:ea typeface="Arial"/>
                <a:cs typeface="Arial"/>
                <a:sym typeface="Arial"/>
              </a:rPr>
              <a:t>Для більшості основних продовольчих секторів Нова Зеландія продає за кордон більшу частину виробленої продукції.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31"/>
          <p:cNvSpPr/>
          <p:nvPr/>
        </p:nvSpPr>
        <p:spPr>
          <a:xfrm>
            <a:off x="4149090" y="3552444"/>
            <a:ext cx="4423410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2025/26: харчовий і волокнистий сектор прогнозовано принесе близько NZ$62 млрд експортної виручки.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31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31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1F33"/>
        </a:solidFill>
      </p:bgPr>
    </p:bg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2"/>
          <p:cNvSpPr/>
          <p:nvPr/>
        </p:nvSpPr>
        <p:spPr>
          <a:xfrm>
            <a:off x="377190" y="260604"/>
            <a:ext cx="925830" cy="4800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2"/>
          <p:cNvSpPr/>
          <p:nvPr/>
        </p:nvSpPr>
        <p:spPr>
          <a:xfrm>
            <a:off x="377190" y="377190"/>
            <a:ext cx="6343650" cy="39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Кейс із відео: чому Нова Зеландія — «аграрна і розвинена»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32"/>
          <p:cNvSpPr/>
          <p:nvPr/>
        </p:nvSpPr>
        <p:spPr>
          <a:xfrm>
            <a:off x="377190" y="809244"/>
            <a:ext cx="64465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D8DE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C9D8DE"/>
                </a:solidFill>
                <a:latin typeface="Arial"/>
                <a:ea typeface="Arial"/>
                <a:cs typeface="Arial"/>
                <a:sym typeface="Arial"/>
              </a:rPr>
              <a:t>За мотивами відео «New Zealand is an agrarian and developed country»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32"/>
          <p:cNvSpPr/>
          <p:nvPr/>
        </p:nvSpPr>
        <p:spPr>
          <a:xfrm>
            <a:off x="651510" y="1179576"/>
            <a:ext cx="2571750" cy="877824"/>
          </a:xfrm>
          <a:prstGeom prst="roundRect">
            <a:avLst>
              <a:gd fmla="val 6250" name="adj"/>
            </a:avLst>
          </a:prstGeom>
          <a:solidFill>
            <a:srgbClr val="10344B"/>
          </a:solidFill>
          <a:ln cap="flat" cmpd="sng" w="12700">
            <a:solidFill>
              <a:srgbClr val="2A5E71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32"/>
          <p:cNvSpPr/>
          <p:nvPr/>
        </p:nvSpPr>
        <p:spPr>
          <a:xfrm>
            <a:off x="836676" y="1344168"/>
            <a:ext cx="171450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lay"/>
              <a:buNone/>
            </a:pPr>
            <a:r>
              <a:rPr b="1" i="0" lang="uk" sz="13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Ключова ідея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32"/>
          <p:cNvSpPr/>
          <p:nvPr/>
        </p:nvSpPr>
        <p:spPr>
          <a:xfrm>
            <a:off x="836676" y="1563624"/>
            <a:ext cx="209169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BF0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DCEBF0"/>
                </a:solidFill>
                <a:latin typeface="Arial"/>
                <a:ea typeface="Arial"/>
                <a:cs typeface="Arial"/>
                <a:sym typeface="Arial"/>
              </a:rPr>
              <a:t>Аграрність не означає відсталість, якщо первинний сектор поєднаний з наукою, логістикою, брендингом і сильними інститутами.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4" name="Google Shape;534;p32"/>
          <p:cNvCxnSpPr/>
          <p:nvPr/>
        </p:nvCxnSpPr>
        <p:spPr>
          <a:xfrm>
            <a:off x="4251960" y="2359152"/>
            <a:ext cx="384048" cy="0"/>
          </a:xfrm>
          <a:prstGeom prst="straightConnector1">
            <a:avLst/>
          </a:prstGeom>
          <a:noFill/>
          <a:ln cap="flat" cmpd="sng" w="19050">
            <a:solidFill>
              <a:srgbClr val="9AD8E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35" name="Google Shape;535;p32"/>
          <p:cNvCxnSpPr/>
          <p:nvPr/>
        </p:nvCxnSpPr>
        <p:spPr>
          <a:xfrm>
            <a:off x="5692140" y="2359152"/>
            <a:ext cx="384048" cy="0"/>
          </a:xfrm>
          <a:prstGeom prst="straightConnector1">
            <a:avLst/>
          </a:prstGeom>
          <a:noFill/>
          <a:ln cap="flat" cmpd="sng" w="19050">
            <a:solidFill>
              <a:srgbClr val="9AD8E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36" name="Google Shape;536;p32"/>
          <p:cNvCxnSpPr/>
          <p:nvPr/>
        </p:nvCxnSpPr>
        <p:spPr>
          <a:xfrm>
            <a:off x="7132320" y="2359152"/>
            <a:ext cx="384048" cy="0"/>
          </a:xfrm>
          <a:prstGeom prst="straightConnector1">
            <a:avLst/>
          </a:prstGeom>
          <a:noFill/>
          <a:ln cap="flat" cmpd="sng" w="19050">
            <a:solidFill>
              <a:srgbClr val="9AD8E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37" name="Google Shape;537;p32"/>
          <p:cNvSpPr/>
          <p:nvPr/>
        </p:nvSpPr>
        <p:spPr>
          <a:xfrm>
            <a:off x="3326130" y="2057400"/>
            <a:ext cx="1097280" cy="630936"/>
          </a:xfrm>
          <a:prstGeom prst="roundRect">
            <a:avLst>
              <a:gd fmla="val 8696" name="adj"/>
            </a:avLst>
          </a:prstGeom>
          <a:solidFill>
            <a:srgbClr val="FFC857"/>
          </a:solidFill>
          <a:ln cap="flat" cmpd="sng" w="12700">
            <a:solidFill>
              <a:srgbClr val="FFFFFF">
                <a:alpha val="2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32"/>
          <p:cNvSpPr/>
          <p:nvPr/>
        </p:nvSpPr>
        <p:spPr>
          <a:xfrm>
            <a:off x="3422142" y="2215134"/>
            <a:ext cx="905256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33"/>
              </a:buClr>
              <a:buSzPts val="1100"/>
              <a:buFont typeface="Play"/>
              <a:buNone/>
            </a:pPr>
            <a:r>
              <a:rPr b="1" i="0" lang="uk" sz="1100" u="none" cap="none" strike="noStrike">
                <a:solidFill>
                  <a:srgbClr val="0B1F33"/>
                </a:solidFill>
                <a:latin typeface="Play"/>
                <a:ea typeface="Play"/>
                <a:cs typeface="Play"/>
                <a:sym typeface="Play"/>
              </a:rPr>
              <a:t>Ферми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33"/>
              </a:buClr>
              <a:buSzPts val="1100"/>
              <a:buFont typeface="Play"/>
              <a:buNone/>
            </a:pPr>
            <a:r>
              <a:rPr b="1" i="0" lang="uk" sz="1100" u="none" cap="none" strike="noStrike">
                <a:solidFill>
                  <a:srgbClr val="0B1F33"/>
                </a:solidFill>
                <a:latin typeface="Play"/>
                <a:ea typeface="Play"/>
                <a:cs typeface="Play"/>
                <a:sym typeface="Play"/>
              </a:rPr>
              <a:t>та пасовища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32"/>
          <p:cNvSpPr/>
          <p:nvPr/>
        </p:nvSpPr>
        <p:spPr>
          <a:xfrm>
            <a:off x="4766310" y="2057400"/>
            <a:ext cx="1097280" cy="630936"/>
          </a:xfrm>
          <a:prstGeom prst="roundRect">
            <a:avLst>
              <a:gd fmla="val 8696" name="adj"/>
            </a:avLst>
          </a:prstGeom>
          <a:solidFill>
            <a:srgbClr val="16C0C9"/>
          </a:solidFill>
          <a:ln cap="flat" cmpd="sng" w="12700">
            <a:solidFill>
              <a:srgbClr val="FFFFFF">
                <a:alpha val="2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2"/>
          <p:cNvSpPr/>
          <p:nvPr/>
        </p:nvSpPr>
        <p:spPr>
          <a:xfrm>
            <a:off x="4862322" y="2215134"/>
            <a:ext cx="905256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33"/>
              </a:buClr>
              <a:buSzPts val="1100"/>
              <a:buFont typeface="Play"/>
              <a:buNone/>
            </a:pPr>
            <a:r>
              <a:rPr b="1" i="0" lang="uk" sz="1100" u="none" cap="none" strike="noStrike">
                <a:solidFill>
                  <a:srgbClr val="0B1F33"/>
                </a:solidFill>
                <a:latin typeface="Play"/>
                <a:ea typeface="Play"/>
                <a:cs typeface="Play"/>
                <a:sym typeface="Play"/>
              </a:rPr>
              <a:t>Наука і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33"/>
              </a:buClr>
              <a:buSzPts val="1100"/>
              <a:buFont typeface="Play"/>
              <a:buNone/>
            </a:pPr>
            <a:r>
              <a:rPr b="1" i="0" lang="uk" sz="1100" u="none" cap="none" strike="noStrike">
                <a:solidFill>
                  <a:srgbClr val="0B1F33"/>
                </a:solidFill>
                <a:latin typeface="Play"/>
                <a:ea typeface="Play"/>
                <a:cs typeface="Play"/>
                <a:sym typeface="Play"/>
              </a:rPr>
              <a:t>стандарти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32"/>
          <p:cNvSpPr/>
          <p:nvPr/>
        </p:nvSpPr>
        <p:spPr>
          <a:xfrm>
            <a:off x="6206490" y="2057400"/>
            <a:ext cx="1097280" cy="630936"/>
          </a:xfrm>
          <a:prstGeom prst="roundRect">
            <a:avLst>
              <a:gd fmla="val 8696" name="adj"/>
            </a:avLst>
          </a:prstGeom>
          <a:solidFill>
            <a:srgbClr val="FF7A59"/>
          </a:solidFill>
          <a:ln cap="flat" cmpd="sng" w="12700">
            <a:solidFill>
              <a:srgbClr val="FFFFFF">
                <a:alpha val="2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2"/>
          <p:cNvSpPr/>
          <p:nvPr/>
        </p:nvSpPr>
        <p:spPr>
          <a:xfrm>
            <a:off x="6302502" y="2215134"/>
            <a:ext cx="905256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lay"/>
              <a:buNone/>
            </a:pPr>
            <a:r>
              <a:rPr b="1" i="0" lang="uk" sz="11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Переробка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lay"/>
              <a:buNone/>
            </a:pPr>
            <a:r>
              <a:rPr b="1" i="0" lang="uk" sz="11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та бренд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32"/>
          <p:cNvSpPr/>
          <p:nvPr/>
        </p:nvSpPr>
        <p:spPr>
          <a:xfrm>
            <a:off x="7646670" y="2057400"/>
            <a:ext cx="1097280" cy="630936"/>
          </a:xfrm>
          <a:prstGeom prst="roundRect">
            <a:avLst>
              <a:gd fmla="val 8696" name="adj"/>
            </a:avLst>
          </a:prstGeom>
          <a:solidFill>
            <a:srgbClr val="8FE3CF"/>
          </a:solidFill>
          <a:ln cap="flat" cmpd="sng" w="12700">
            <a:solidFill>
              <a:srgbClr val="FFFFFF">
                <a:alpha val="2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32"/>
          <p:cNvSpPr/>
          <p:nvPr/>
        </p:nvSpPr>
        <p:spPr>
          <a:xfrm>
            <a:off x="7742682" y="2215134"/>
            <a:ext cx="905256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33"/>
              </a:buClr>
              <a:buSzPts val="1100"/>
              <a:buFont typeface="Play"/>
              <a:buNone/>
            </a:pPr>
            <a:r>
              <a:rPr b="1" i="0" lang="uk" sz="1100" u="none" cap="none" strike="noStrike">
                <a:solidFill>
                  <a:srgbClr val="0B1F33"/>
                </a:solidFill>
                <a:latin typeface="Play"/>
                <a:ea typeface="Play"/>
                <a:cs typeface="Play"/>
                <a:sym typeface="Play"/>
              </a:rPr>
              <a:t>Глобальні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33"/>
              </a:buClr>
              <a:buSzPts val="1100"/>
              <a:buFont typeface="Play"/>
              <a:buNone/>
            </a:pPr>
            <a:r>
              <a:rPr b="1" i="0" lang="uk" sz="1100" u="none" cap="none" strike="noStrike">
                <a:solidFill>
                  <a:srgbClr val="0B1F33"/>
                </a:solidFill>
                <a:latin typeface="Play"/>
                <a:ea typeface="Play"/>
                <a:cs typeface="Play"/>
                <a:sym typeface="Play"/>
              </a:rPr>
              <a:t>ринки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2"/>
          <p:cNvSpPr/>
          <p:nvPr/>
        </p:nvSpPr>
        <p:spPr>
          <a:xfrm>
            <a:off x="3188970" y="3099816"/>
            <a:ext cx="4149090" cy="809244"/>
          </a:xfrm>
          <a:prstGeom prst="roundRect">
            <a:avLst>
              <a:gd fmla="val 6780" name="adj"/>
            </a:avLst>
          </a:prstGeom>
          <a:solidFill>
            <a:srgbClr val="0F3148"/>
          </a:solidFill>
          <a:ln cap="flat" cmpd="sng" w="12700">
            <a:solidFill>
              <a:srgbClr val="2A5E71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2"/>
          <p:cNvSpPr/>
          <p:nvPr/>
        </p:nvSpPr>
        <p:spPr>
          <a:xfrm>
            <a:off x="3394710" y="3264408"/>
            <a:ext cx="144018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"/>
              <a:buNone/>
            </a:pPr>
            <a:r>
              <a:rPr b="1" i="0" lang="uk" sz="12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Сутність моделі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2"/>
          <p:cNvSpPr/>
          <p:nvPr/>
        </p:nvSpPr>
        <p:spPr>
          <a:xfrm>
            <a:off x="3394710" y="3483864"/>
            <a:ext cx="3737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BF0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CEBF0"/>
                </a:solidFill>
                <a:latin typeface="Arial"/>
                <a:ea typeface="Arial"/>
                <a:cs typeface="Arial"/>
                <a:sym typeface="Arial"/>
              </a:rPr>
              <a:t>Вартість створюється по всьому ланцюгу: селекція, ветеринарія, харчова безпека, переробка, маркетинг і доступ до ринків.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2"/>
          <p:cNvSpPr/>
          <p:nvPr/>
        </p:nvSpPr>
        <p:spPr>
          <a:xfrm>
            <a:off x="7475220" y="3099816"/>
            <a:ext cx="1268730" cy="809244"/>
          </a:xfrm>
          <a:prstGeom prst="roundRect">
            <a:avLst>
              <a:gd fmla="val 6780" name="adj"/>
            </a:avLst>
          </a:prstGeom>
          <a:solidFill>
            <a:srgbClr val="10344B"/>
          </a:solidFill>
          <a:ln cap="flat" cmpd="sng" w="12700">
            <a:solidFill>
              <a:srgbClr val="2A5E71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32"/>
          <p:cNvSpPr/>
          <p:nvPr/>
        </p:nvSpPr>
        <p:spPr>
          <a:xfrm>
            <a:off x="7626096" y="3264408"/>
            <a:ext cx="9601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"/>
              <a:buNone/>
            </a:pPr>
            <a:r>
              <a:rPr b="1" i="0" lang="uk" sz="12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Урок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2"/>
          <p:cNvSpPr/>
          <p:nvPr/>
        </p:nvSpPr>
        <p:spPr>
          <a:xfrm>
            <a:off x="7612380" y="3470148"/>
            <a:ext cx="973836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Розвиненість = висока додана вартість + довіра до правил.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2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2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mnt/data/australia_oceania_deck/assets/fiji_beach.jpg" id="558" name="Google Shape;558;p33"/>
          <p:cNvPicPr preferRelativeResize="0"/>
          <p:nvPr/>
        </p:nvPicPr>
        <p:blipFill rotWithShape="1">
          <a:blip r:embed="rId3">
            <a:alphaModFix/>
          </a:blip>
          <a:srcRect b="7833" l="0" r="0" t="7833"/>
          <a:stretch/>
        </p:blipFill>
        <p:spPr>
          <a:xfrm>
            <a:off x="0" y="0"/>
            <a:ext cx="91437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33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04131F">
              <a:alpha val="61960"/>
            </a:srgbClr>
          </a:solidFill>
          <a:ln cap="flat" cmpd="sng" w="12700">
            <a:solidFill>
              <a:srgbClr val="04131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33"/>
          <p:cNvSpPr/>
          <p:nvPr/>
        </p:nvSpPr>
        <p:spPr>
          <a:xfrm>
            <a:off x="425196" y="960120"/>
            <a:ext cx="822960" cy="54864"/>
          </a:xfrm>
          <a:prstGeom prst="rect">
            <a:avLst/>
          </a:prstGeom>
          <a:solidFill>
            <a:srgbClr val="FF7A59"/>
          </a:solidFill>
          <a:ln cap="flat" cmpd="sng" w="12700">
            <a:solidFill>
              <a:srgbClr val="FF7A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3"/>
          <p:cNvSpPr/>
          <p:nvPr/>
        </p:nvSpPr>
        <p:spPr>
          <a:xfrm>
            <a:off x="425196" y="1083564"/>
            <a:ext cx="219456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3E7D3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F3E7D3"/>
                </a:solidFill>
                <a:latin typeface="Arial"/>
                <a:ea typeface="Arial"/>
                <a:cs typeface="Arial"/>
                <a:sym typeface="Arial"/>
              </a:rPr>
              <a:t>РОЗДІЛ III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3"/>
          <p:cNvSpPr/>
          <p:nvPr/>
        </p:nvSpPr>
        <p:spPr>
          <a:xfrm>
            <a:off x="425196" y="1405890"/>
            <a:ext cx="3566160" cy="891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Play"/>
              <a:buNone/>
            </a:pPr>
            <a:r>
              <a:rPr b="1" i="0" lang="uk" sz="23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Острівні держави Океанії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3"/>
          <p:cNvSpPr/>
          <p:nvPr/>
        </p:nvSpPr>
        <p:spPr>
          <a:xfrm>
            <a:off x="425196" y="2366010"/>
            <a:ext cx="322326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8EB"/>
              </a:buClr>
              <a:buSzPts val="1100"/>
              <a:buFont typeface="Arial"/>
              <a:buNone/>
            </a:pPr>
            <a:r>
              <a:rPr b="0" i="0" lang="uk" sz="1100" u="none" cap="none" strike="noStrike">
                <a:solidFill>
                  <a:srgbClr val="DCE8EB"/>
                </a:solidFill>
                <a:latin typeface="Arial"/>
                <a:ea typeface="Arial"/>
                <a:cs typeface="Arial"/>
                <a:sym typeface="Arial"/>
              </a:rPr>
              <a:t>Регіональний фокус, просторові відмінності та логіка господарського розвитку.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3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3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1F33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377190" y="260604"/>
            <a:ext cx="925830" cy="4800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/>
          <p:nvPr/>
        </p:nvSpPr>
        <p:spPr>
          <a:xfrm>
            <a:off x="377190" y="377190"/>
            <a:ext cx="6343650" cy="39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Регіон у фокусі курсу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/>
          <p:nvPr/>
        </p:nvSpPr>
        <p:spPr>
          <a:xfrm>
            <a:off x="377190" y="809244"/>
            <a:ext cx="64465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D8DE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C9D8DE"/>
                </a:solidFill>
                <a:latin typeface="Arial"/>
                <a:ea typeface="Arial"/>
                <a:cs typeface="Arial"/>
                <a:sym typeface="Arial"/>
              </a:rPr>
              <a:t>Чому Австралія та Океанія є окремим предметом країнознавчого аналізу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mnt/data/australia_oceania_deck/assets/oceania_subregions_map.jpg" id="75" name="Google Shape;7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3470" y="1088773"/>
            <a:ext cx="3806190" cy="279450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/>
          <p:nvPr/>
        </p:nvSpPr>
        <p:spPr>
          <a:xfrm>
            <a:off x="425196" y="1062990"/>
            <a:ext cx="3806190" cy="3291840"/>
          </a:xfrm>
          <a:prstGeom prst="roundRect">
            <a:avLst>
              <a:gd fmla="val 1667" name="adj"/>
            </a:avLst>
          </a:prstGeom>
          <a:solidFill>
            <a:srgbClr val="0E3147"/>
          </a:solidFill>
          <a:ln cap="flat" cmpd="sng" w="12700">
            <a:solidFill>
              <a:srgbClr val="1B5268">
                <a:alpha val="5490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651510" y="1248156"/>
            <a:ext cx="315468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Ключові орієнтири заняття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672084" y="1597914"/>
            <a:ext cx="109728" cy="109728"/>
          </a:xfrm>
          <a:prstGeom prst="ellipse">
            <a:avLst/>
          </a:prstGeom>
          <a:solidFill>
            <a:srgbClr val="16C0C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836676" y="1481328"/>
            <a:ext cx="312039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7F1F3"/>
              </a:buClr>
              <a:buSzPts val="1100"/>
              <a:buFont typeface="Arial"/>
              <a:buNone/>
            </a:pPr>
            <a:r>
              <a:rPr b="0" i="0" lang="uk" sz="1100" u="none" cap="none" strike="noStrike">
                <a:solidFill>
                  <a:srgbClr val="E7F1F3"/>
                </a:solidFill>
                <a:latin typeface="Arial"/>
                <a:ea typeface="Arial"/>
                <a:cs typeface="Arial"/>
                <a:sym typeface="Arial"/>
              </a:rPr>
              <a:t>Регіон поєднує материкову державу-континент і найбільше у світі скупчення островів у Тихому океані.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672084" y="2173986"/>
            <a:ext cx="109728" cy="109728"/>
          </a:xfrm>
          <a:prstGeom prst="ellipse">
            <a:avLst/>
          </a:prstGeom>
          <a:solidFill>
            <a:srgbClr val="FF7A5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836676" y="2057400"/>
            <a:ext cx="312039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7F1F3"/>
              </a:buClr>
              <a:buSzPts val="1100"/>
              <a:buFont typeface="Arial"/>
              <a:buNone/>
            </a:pPr>
            <a:r>
              <a:rPr b="0" i="0" lang="uk" sz="1100" u="none" cap="none" strike="noStrike">
                <a:solidFill>
                  <a:srgbClr val="E7F1F3"/>
                </a:solidFill>
                <a:latin typeface="Arial"/>
                <a:ea typeface="Arial"/>
                <a:cs typeface="Arial"/>
                <a:sym typeface="Arial"/>
              </a:rPr>
              <a:t>Для аналізу важливі одночасно географія, ресурси, колоніальна спадщина, транспортна віддаленість і морська економіка.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672084" y="2750058"/>
            <a:ext cx="109728" cy="109728"/>
          </a:xfrm>
          <a:prstGeom prst="ellipse">
            <a:avLst/>
          </a:prstGeom>
          <a:solidFill>
            <a:srgbClr val="FFC857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836676" y="2633472"/>
            <a:ext cx="312039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7F1F3"/>
              </a:buClr>
              <a:buSzPts val="1100"/>
              <a:buFont typeface="Arial"/>
              <a:buNone/>
            </a:pPr>
            <a:r>
              <a:rPr b="0" i="0" lang="uk" sz="1100" u="none" cap="none" strike="noStrike">
                <a:solidFill>
                  <a:srgbClr val="E7F1F3"/>
                </a:solidFill>
                <a:latin typeface="Arial"/>
                <a:ea typeface="Arial"/>
                <a:cs typeface="Arial"/>
                <a:sym typeface="Arial"/>
              </a:rPr>
              <a:t>Австралія та Нова Зеландія — розвинуті економіки; більшість інших держав Океанії — малі острівні країни з вузькою спеціалізацією.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672084" y="3326130"/>
            <a:ext cx="109728" cy="109728"/>
          </a:xfrm>
          <a:prstGeom prst="ellipse">
            <a:avLst/>
          </a:prstGeom>
          <a:solidFill>
            <a:srgbClr val="8FE3C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836676" y="3209544"/>
            <a:ext cx="312039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7F1F3"/>
              </a:buClr>
              <a:buSzPts val="1100"/>
              <a:buFont typeface="Arial"/>
              <a:buNone/>
            </a:pPr>
            <a:r>
              <a:rPr b="0" i="0" lang="uk" sz="1100" u="none" cap="none" strike="noStrike">
                <a:solidFill>
                  <a:srgbClr val="E7F1F3"/>
                </a:solidFill>
                <a:latin typeface="Arial"/>
                <a:ea typeface="Arial"/>
                <a:cs typeface="Arial"/>
                <a:sym typeface="Arial"/>
              </a:rPr>
              <a:t>Регіон є стратегічною частиною сучасного Індо-Тихоокеанського простору.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5177790" y="3922776"/>
            <a:ext cx="720090" cy="233172"/>
          </a:xfrm>
          <a:prstGeom prst="roundRect">
            <a:avLst>
              <a:gd fmla="val 23529" name="adj"/>
            </a:avLst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5232654" y="3953637"/>
            <a:ext cx="610362" cy="157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33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B1F33"/>
                </a:solidFill>
                <a:latin typeface="Arial"/>
                <a:ea typeface="Arial"/>
                <a:cs typeface="Arial"/>
                <a:sym typeface="Arial"/>
              </a:rPr>
              <a:t>14 країн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6021324" y="3922776"/>
            <a:ext cx="918972" cy="233172"/>
          </a:xfrm>
          <a:prstGeom prst="roundRect">
            <a:avLst>
              <a:gd fmla="val 23529" name="adj"/>
            </a:avLst>
          </a:prstGeom>
          <a:solidFill>
            <a:srgbClr val="FF7A59"/>
          </a:solidFill>
          <a:ln cap="flat" cmpd="sng" w="12700">
            <a:solidFill>
              <a:srgbClr val="FF7A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6076188" y="3953637"/>
            <a:ext cx="809244" cy="157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 субрегіони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7050024" y="3922776"/>
            <a:ext cx="994410" cy="233172"/>
          </a:xfrm>
          <a:prstGeom prst="roundRect">
            <a:avLst>
              <a:gd fmla="val 23529" name="adj"/>
            </a:avLst>
          </a:prstGeom>
          <a:solidFill>
            <a:srgbClr val="FFC857"/>
          </a:solidFill>
          <a:ln cap="flat" cmpd="sng" w="12700">
            <a:solidFill>
              <a:srgbClr val="FFC8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7104888" y="3953637"/>
            <a:ext cx="884682" cy="157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33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B1F33"/>
                </a:solidFill>
                <a:latin typeface="Arial"/>
                <a:ea typeface="Arial"/>
                <a:cs typeface="Arial"/>
                <a:sym typeface="Arial"/>
              </a:rPr>
              <a:t>Blue Pacific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1F33"/>
        </a:solidFill>
      </p:bgPr>
    </p:bg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4"/>
          <p:cNvSpPr/>
          <p:nvPr/>
        </p:nvSpPr>
        <p:spPr>
          <a:xfrm>
            <a:off x="377190" y="260604"/>
            <a:ext cx="925830" cy="4800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34"/>
          <p:cNvSpPr/>
          <p:nvPr/>
        </p:nvSpPr>
        <p:spPr>
          <a:xfrm>
            <a:off x="377190" y="377190"/>
            <a:ext cx="6343650" cy="39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Острівні держави: спільні риси та ключові відмінності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4"/>
          <p:cNvSpPr/>
          <p:nvPr/>
        </p:nvSpPr>
        <p:spPr>
          <a:xfrm>
            <a:off x="377190" y="809244"/>
            <a:ext cx="64465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D8DE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C9D8DE"/>
                </a:solidFill>
                <a:latin typeface="Arial"/>
                <a:ea typeface="Arial"/>
                <a:cs typeface="Arial"/>
                <a:sym typeface="Arial"/>
              </a:rPr>
              <a:t>Малі розміри, морська залежність та екологічна вразливість поєднуються з різними ресурсними моделями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mnt/data/australia_oceania_deck/assets/oceania_subregions_map.jpg" id="574" name="Google Shape;57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776" y="1296903"/>
            <a:ext cx="3566160" cy="2618275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34"/>
          <p:cNvSpPr/>
          <p:nvPr/>
        </p:nvSpPr>
        <p:spPr>
          <a:xfrm>
            <a:off x="4217670" y="1117854"/>
            <a:ext cx="4251960" cy="3120390"/>
          </a:xfrm>
          <a:prstGeom prst="roundRect">
            <a:avLst>
              <a:gd fmla="val 1758" name="adj"/>
            </a:avLst>
          </a:prstGeom>
          <a:solidFill>
            <a:srgbClr val="10344B"/>
          </a:solidFill>
          <a:ln cap="flat" cmpd="sng" w="12700">
            <a:solidFill>
              <a:srgbClr val="2A5E70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34"/>
          <p:cNvSpPr/>
          <p:nvPr/>
        </p:nvSpPr>
        <p:spPr>
          <a:xfrm>
            <a:off x="4402836" y="1337310"/>
            <a:ext cx="3840480" cy="534924"/>
          </a:xfrm>
          <a:prstGeom prst="roundRect">
            <a:avLst>
              <a:gd fmla="val 7692" name="adj"/>
            </a:avLst>
          </a:prstGeom>
          <a:solidFill>
            <a:srgbClr val="0F3148"/>
          </a:solidFill>
          <a:ln cap="flat" cmpd="sng" w="12700">
            <a:solidFill>
              <a:srgbClr val="2A5E70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34"/>
          <p:cNvSpPr/>
          <p:nvPr/>
        </p:nvSpPr>
        <p:spPr>
          <a:xfrm>
            <a:off x="4402836" y="1337310"/>
            <a:ext cx="82296" cy="534924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34"/>
          <p:cNvSpPr/>
          <p:nvPr/>
        </p:nvSpPr>
        <p:spPr>
          <a:xfrm>
            <a:off x="4581144" y="1453896"/>
            <a:ext cx="822960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lay"/>
              <a:buNone/>
            </a:pPr>
            <a:r>
              <a:rPr b="1" i="0" lang="uk" sz="11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Спільне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4"/>
          <p:cNvSpPr/>
          <p:nvPr/>
        </p:nvSpPr>
        <p:spPr>
          <a:xfrm>
            <a:off x="5452110" y="1440180"/>
            <a:ext cx="253746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BF0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CEBF0"/>
                </a:solidFill>
                <a:latin typeface="Arial"/>
                <a:ea typeface="Arial"/>
                <a:cs typeface="Arial"/>
                <a:sym typeface="Arial"/>
              </a:rPr>
              <a:t>Малі внутрішні ринки, вузька експортна база, висока транспортна собівартість.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4"/>
          <p:cNvSpPr/>
          <p:nvPr/>
        </p:nvSpPr>
        <p:spPr>
          <a:xfrm>
            <a:off x="4402836" y="2043684"/>
            <a:ext cx="3840480" cy="534924"/>
          </a:xfrm>
          <a:prstGeom prst="roundRect">
            <a:avLst>
              <a:gd fmla="val 7692" name="adj"/>
            </a:avLst>
          </a:prstGeom>
          <a:solidFill>
            <a:srgbClr val="0F3148"/>
          </a:solidFill>
          <a:ln cap="flat" cmpd="sng" w="12700">
            <a:solidFill>
              <a:srgbClr val="2A5E70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34"/>
          <p:cNvSpPr/>
          <p:nvPr/>
        </p:nvSpPr>
        <p:spPr>
          <a:xfrm>
            <a:off x="4402836" y="2043684"/>
            <a:ext cx="82296" cy="534924"/>
          </a:xfrm>
          <a:prstGeom prst="rect">
            <a:avLst/>
          </a:prstGeom>
          <a:solidFill>
            <a:srgbClr val="FF7A5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34"/>
          <p:cNvSpPr/>
          <p:nvPr/>
        </p:nvSpPr>
        <p:spPr>
          <a:xfrm>
            <a:off x="4581144" y="2160270"/>
            <a:ext cx="822960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lay"/>
              <a:buNone/>
            </a:pPr>
            <a:r>
              <a:rPr b="1" i="0" lang="uk" sz="11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Відмінне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4"/>
          <p:cNvSpPr/>
          <p:nvPr/>
        </p:nvSpPr>
        <p:spPr>
          <a:xfrm>
            <a:off x="5452110" y="2146554"/>
            <a:ext cx="253746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BF0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CEBF0"/>
                </a:solidFill>
                <a:latin typeface="Arial"/>
                <a:ea typeface="Arial"/>
                <a:cs typeface="Arial"/>
                <a:sym typeface="Arial"/>
              </a:rPr>
              <a:t>Одні держави мають мінерали, інші — туризм, перекази чи рибні квоти.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4"/>
          <p:cNvSpPr/>
          <p:nvPr/>
        </p:nvSpPr>
        <p:spPr>
          <a:xfrm>
            <a:off x="4402836" y="2750058"/>
            <a:ext cx="3840480" cy="534924"/>
          </a:xfrm>
          <a:prstGeom prst="roundRect">
            <a:avLst>
              <a:gd fmla="val 7692" name="adj"/>
            </a:avLst>
          </a:prstGeom>
          <a:solidFill>
            <a:srgbClr val="0F3148"/>
          </a:solidFill>
          <a:ln cap="flat" cmpd="sng" w="12700">
            <a:solidFill>
              <a:srgbClr val="2A5E70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34"/>
          <p:cNvSpPr/>
          <p:nvPr/>
        </p:nvSpPr>
        <p:spPr>
          <a:xfrm>
            <a:off x="4402836" y="2750058"/>
            <a:ext cx="82296" cy="534924"/>
          </a:xfrm>
          <a:prstGeom prst="rect">
            <a:avLst/>
          </a:prstGeom>
          <a:solidFill>
            <a:srgbClr val="FFC857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34"/>
          <p:cNvSpPr/>
          <p:nvPr/>
        </p:nvSpPr>
        <p:spPr>
          <a:xfrm>
            <a:off x="4581144" y="2866644"/>
            <a:ext cx="822960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lay"/>
              <a:buNone/>
            </a:pPr>
            <a:r>
              <a:rPr b="1" i="0" lang="uk" sz="11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Політика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4"/>
          <p:cNvSpPr/>
          <p:nvPr/>
        </p:nvSpPr>
        <p:spPr>
          <a:xfrm>
            <a:off x="5452110" y="2852928"/>
            <a:ext cx="253746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BF0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CEBF0"/>
                </a:solidFill>
                <a:latin typeface="Arial"/>
                <a:ea typeface="Arial"/>
                <a:cs typeface="Arial"/>
                <a:sym typeface="Arial"/>
              </a:rPr>
              <a:t>Регіональні формати й кліматичний порядок денний мають винятково велике значення.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4"/>
          <p:cNvSpPr/>
          <p:nvPr/>
        </p:nvSpPr>
        <p:spPr>
          <a:xfrm>
            <a:off x="4402836" y="3456432"/>
            <a:ext cx="3840480" cy="534924"/>
          </a:xfrm>
          <a:prstGeom prst="roundRect">
            <a:avLst>
              <a:gd fmla="val 7692" name="adj"/>
            </a:avLst>
          </a:prstGeom>
          <a:solidFill>
            <a:srgbClr val="0F3148"/>
          </a:solidFill>
          <a:ln cap="flat" cmpd="sng" w="12700">
            <a:solidFill>
              <a:srgbClr val="2A5E70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34"/>
          <p:cNvSpPr/>
          <p:nvPr/>
        </p:nvSpPr>
        <p:spPr>
          <a:xfrm>
            <a:off x="4402836" y="3456432"/>
            <a:ext cx="82296" cy="534924"/>
          </a:xfrm>
          <a:prstGeom prst="rect">
            <a:avLst/>
          </a:prstGeom>
          <a:solidFill>
            <a:srgbClr val="8FE3C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34"/>
          <p:cNvSpPr/>
          <p:nvPr/>
        </p:nvSpPr>
        <p:spPr>
          <a:xfrm>
            <a:off x="4581144" y="3573018"/>
            <a:ext cx="822960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lay"/>
              <a:buNone/>
            </a:pPr>
            <a:r>
              <a:rPr b="1" i="0" lang="uk" sz="11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Висновок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4"/>
          <p:cNvSpPr/>
          <p:nvPr/>
        </p:nvSpPr>
        <p:spPr>
          <a:xfrm>
            <a:off x="5452110" y="3559302"/>
            <a:ext cx="253746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BF0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CEBF0"/>
                </a:solidFill>
                <a:latin typeface="Arial"/>
                <a:ea typeface="Arial"/>
                <a:cs typeface="Arial"/>
                <a:sym typeface="Arial"/>
              </a:rPr>
              <a:t>Океанія — не однорідність, а мозаїка різних господарських траєкторій.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4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34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1F33"/>
        </a:solidFill>
      </p:bgPr>
    </p:bg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5"/>
          <p:cNvSpPr/>
          <p:nvPr/>
        </p:nvSpPr>
        <p:spPr>
          <a:xfrm>
            <a:off x="377190" y="260604"/>
            <a:ext cx="925830" cy="4800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35"/>
          <p:cNvSpPr/>
          <p:nvPr/>
        </p:nvSpPr>
        <p:spPr>
          <a:xfrm>
            <a:off x="377190" y="377190"/>
            <a:ext cx="6343650" cy="39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Меланезія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35"/>
          <p:cNvSpPr/>
          <p:nvPr/>
        </p:nvSpPr>
        <p:spPr>
          <a:xfrm>
            <a:off x="377190" y="809244"/>
            <a:ext cx="64465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D8DE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C9D8DE"/>
                </a:solidFill>
                <a:latin typeface="Arial"/>
                <a:ea typeface="Arial"/>
                <a:cs typeface="Arial"/>
                <a:sym typeface="Arial"/>
              </a:rPr>
              <a:t>Найбільший за площею та ресурсним потенціалом субрегіон Океанії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mnt/data/australia_oceania_deck/assets/png_highlands.jpg" id="602" name="Google Shape;602;p35"/>
          <p:cNvPicPr preferRelativeResize="0"/>
          <p:nvPr/>
        </p:nvPicPr>
        <p:blipFill rotWithShape="1">
          <a:blip r:embed="rId3">
            <a:alphaModFix/>
          </a:blip>
          <a:srcRect b="0" l="16540" r="16540" t="0"/>
          <a:stretch/>
        </p:blipFill>
        <p:spPr>
          <a:xfrm>
            <a:off x="493776" y="1062990"/>
            <a:ext cx="3429000" cy="3394710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35"/>
          <p:cNvSpPr/>
          <p:nvPr/>
        </p:nvSpPr>
        <p:spPr>
          <a:xfrm>
            <a:off x="4149090" y="1179576"/>
            <a:ext cx="4251960" cy="3236976"/>
          </a:xfrm>
          <a:prstGeom prst="roundRect">
            <a:avLst>
              <a:gd fmla="val 1695" name="adj"/>
            </a:avLst>
          </a:prstGeom>
          <a:solidFill>
            <a:srgbClr val="10344B"/>
          </a:solidFill>
          <a:ln cap="flat" cmpd="sng" w="12700">
            <a:solidFill>
              <a:srgbClr val="2A5E70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35"/>
          <p:cNvSpPr/>
          <p:nvPr/>
        </p:nvSpPr>
        <p:spPr>
          <a:xfrm>
            <a:off x="4334256" y="1357884"/>
            <a:ext cx="137160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lay"/>
              <a:buNone/>
            </a:pPr>
            <a:r>
              <a:rPr b="1" i="0" lang="uk" sz="13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Країни й риси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35"/>
          <p:cNvSpPr/>
          <p:nvPr/>
        </p:nvSpPr>
        <p:spPr>
          <a:xfrm>
            <a:off x="4354830" y="1680210"/>
            <a:ext cx="109728" cy="109728"/>
          </a:xfrm>
          <a:prstGeom prst="ellipse">
            <a:avLst/>
          </a:prstGeom>
          <a:solidFill>
            <a:srgbClr val="FF7A5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35"/>
          <p:cNvSpPr/>
          <p:nvPr/>
        </p:nvSpPr>
        <p:spPr>
          <a:xfrm>
            <a:off x="4526280" y="1625346"/>
            <a:ext cx="3566160" cy="308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2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2EEF1"/>
                </a:solidFill>
                <a:latin typeface="Arial"/>
                <a:ea typeface="Arial"/>
                <a:cs typeface="Arial"/>
                <a:sym typeface="Arial"/>
              </a:rPr>
              <a:t>Папуа-Нова Гвінея — демографічно найбільша держава Океанії після Австралії та Нової Зеландії.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35"/>
          <p:cNvSpPr/>
          <p:nvPr/>
        </p:nvSpPr>
        <p:spPr>
          <a:xfrm>
            <a:off x="4354830" y="2242566"/>
            <a:ext cx="109728" cy="109728"/>
          </a:xfrm>
          <a:prstGeom prst="ellipse">
            <a:avLst/>
          </a:prstGeom>
          <a:solidFill>
            <a:srgbClr val="16C0C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35"/>
          <p:cNvSpPr/>
          <p:nvPr/>
        </p:nvSpPr>
        <p:spPr>
          <a:xfrm>
            <a:off x="4526280" y="2187702"/>
            <a:ext cx="3566160" cy="308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2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2EEF1"/>
                </a:solidFill>
                <a:latin typeface="Arial"/>
                <a:ea typeface="Arial"/>
                <a:cs typeface="Arial"/>
                <a:sym typeface="Arial"/>
              </a:rPr>
              <a:t>Фіджі — важливий транспортно-туристичний вузол і регіональний сервісний центр.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35"/>
          <p:cNvSpPr/>
          <p:nvPr/>
        </p:nvSpPr>
        <p:spPr>
          <a:xfrm>
            <a:off x="4354830" y="2804922"/>
            <a:ext cx="109728" cy="109728"/>
          </a:xfrm>
          <a:prstGeom prst="ellipse">
            <a:avLst/>
          </a:prstGeom>
          <a:solidFill>
            <a:srgbClr val="FFC857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35"/>
          <p:cNvSpPr/>
          <p:nvPr/>
        </p:nvSpPr>
        <p:spPr>
          <a:xfrm>
            <a:off x="4526280" y="2750058"/>
            <a:ext cx="3566160" cy="308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2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2EEF1"/>
                </a:solidFill>
                <a:latin typeface="Arial"/>
                <a:ea typeface="Arial"/>
                <a:cs typeface="Arial"/>
                <a:sym typeface="Arial"/>
              </a:rPr>
              <a:t>Соломонові Острови, Вануату, Нова Каледонія — поєднання лісу, руд, рибальства та туризму.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35"/>
          <p:cNvSpPr/>
          <p:nvPr/>
        </p:nvSpPr>
        <p:spPr>
          <a:xfrm>
            <a:off x="4354830" y="3367278"/>
            <a:ext cx="109728" cy="109728"/>
          </a:xfrm>
          <a:prstGeom prst="ellipse">
            <a:avLst/>
          </a:prstGeom>
          <a:solidFill>
            <a:srgbClr val="B79CED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35"/>
          <p:cNvSpPr/>
          <p:nvPr/>
        </p:nvSpPr>
        <p:spPr>
          <a:xfrm>
            <a:off x="4526280" y="3312414"/>
            <a:ext cx="3566160" cy="308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2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2EEF1"/>
                </a:solidFill>
                <a:latin typeface="Arial"/>
                <a:ea typeface="Arial"/>
                <a:cs typeface="Arial"/>
                <a:sym typeface="Arial"/>
              </a:rPr>
              <a:t>Типові проблеми: інфраструктурна розірваність, вразливість до стихій, політична нестійкість окремих держав.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35"/>
          <p:cNvSpPr/>
          <p:nvPr/>
        </p:nvSpPr>
        <p:spPr>
          <a:xfrm>
            <a:off x="685800" y="4094226"/>
            <a:ext cx="788670" cy="233172"/>
          </a:xfrm>
          <a:prstGeom prst="roundRect">
            <a:avLst>
              <a:gd fmla="val 23529" name="adj"/>
            </a:avLst>
          </a:prstGeom>
          <a:solidFill>
            <a:srgbClr val="FF7A59"/>
          </a:solidFill>
          <a:ln cap="flat" cmpd="sng" w="12700">
            <a:solidFill>
              <a:srgbClr val="FF7A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35"/>
          <p:cNvSpPr/>
          <p:nvPr/>
        </p:nvSpPr>
        <p:spPr>
          <a:xfrm>
            <a:off x="740664" y="4125087"/>
            <a:ext cx="678942" cy="157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PNG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35"/>
          <p:cNvSpPr/>
          <p:nvPr/>
        </p:nvSpPr>
        <p:spPr>
          <a:xfrm>
            <a:off x="1543050" y="4094226"/>
            <a:ext cx="651510" cy="233172"/>
          </a:xfrm>
          <a:prstGeom prst="roundRect">
            <a:avLst>
              <a:gd fmla="val 23529" name="adj"/>
            </a:avLst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35"/>
          <p:cNvSpPr/>
          <p:nvPr/>
        </p:nvSpPr>
        <p:spPr>
          <a:xfrm>
            <a:off x="1597914" y="4125087"/>
            <a:ext cx="541782" cy="157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Фіджі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35"/>
          <p:cNvSpPr/>
          <p:nvPr/>
        </p:nvSpPr>
        <p:spPr>
          <a:xfrm>
            <a:off x="2297430" y="4094226"/>
            <a:ext cx="994410" cy="233172"/>
          </a:xfrm>
          <a:prstGeom prst="roundRect">
            <a:avLst>
              <a:gd fmla="val 23529" name="adj"/>
            </a:avLst>
          </a:prstGeom>
          <a:solidFill>
            <a:srgbClr val="FFC857"/>
          </a:solidFill>
          <a:ln cap="flat" cmpd="sng" w="12700">
            <a:solidFill>
              <a:srgbClr val="FFC8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35"/>
          <p:cNvSpPr/>
          <p:nvPr/>
        </p:nvSpPr>
        <p:spPr>
          <a:xfrm>
            <a:off x="2352294" y="4125087"/>
            <a:ext cx="884682" cy="157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33"/>
              </a:buClr>
              <a:buSzPts val="700"/>
              <a:buFont typeface="Arial"/>
              <a:buNone/>
            </a:pPr>
            <a:r>
              <a:rPr b="1" i="0" lang="uk" sz="700" u="none" cap="none" strike="noStrike">
                <a:solidFill>
                  <a:srgbClr val="0B1F33"/>
                </a:solidFill>
                <a:latin typeface="Arial"/>
                <a:ea typeface="Arial"/>
                <a:cs typeface="Arial"/>
                <a:sym typeface="Arial"/>
              </a:rPr>
              <a:t>Соломонові о-ви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35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35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1F33"/>
        </a:solidFill>
      </p:bgPr>
    </p:bg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6"/>
          <p:cNvSpPr/>
          <p:nvPr/>
        </p:nvSpPr>
        <p:spPr>
          <a:xfrm>
            <a:off x="377190" y="260604"/>
            <a:ext cx="925830" cy="4800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36"/>
          <p:cNvSpPr/>
          <p:nvPr/>
        </p:nvSpPr>
        <p:spPr>
          <a:xfrm>
            <a:off x="377190" y="377190"/>
            <a:ext cx="6343650" cy="39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Полінезія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36"/>
          <p:cNvSpPr/>
          <p:nvPr/>
        </p:nvSpPr>
        <p:spPr>
          <a:xfrm>
            <a:off x="377190" y="809244"/>
            <a:ext cx="64465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D8DE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C9D8DE"/>
                </a:solidFill>
                <a:latin typeface="Arial"/>
                <a:ea typeface="Arial"/>
                <a:cs typeface="Arial"/>
                <a:sym typeface="Arial"/>
              </a:rPr>
              <a:t>Розсіяний океанічний простір, де поєднуються символічна ідентичність, туризм і залежність від морських перевезень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mnt/data/australia_oceania_deck/assets/oceania_subregions_map.jpg" id="629" name="Google Shape;629;p36"/>
          <p:cNvPicPr preferRelativeResize="0"/>
          <p:nvPr/>
        </p:nvPicPr>
        <p:blipFill rotWithShape="1">
          <a:blip r:embed="rId3">
            <a:alphaModFix/>
          </a:blip>
          <a:srcRect b="0" l="11501" r="11501" t="0"/>
          <a:stretch/>
        </p:blipFill>
        <p:spPr>
          <a:xfrm>
            <a:off x="493776" y="1083564"/>
            <a:ext cx="3394710" cy="3236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/mnt/data/australia_oceania_deck/assets/nz_sheep.jpg" id="630" name="Google Shape;630;p36"/>
          <p:cNvPicPr preferRelativeResize="0"/>
          <p:nvPr/>
        </p:nvPicPr>
        <p:blipFill rotWithShape="1">
          <a:blip r:embed="rId4">
            <a:alphaModFix/>
          </a:blip>
          <a:srcRect b="13333" l="0" r="0" t="13333"/>
          <a:stretch/>
        </p:blipFill>
        <p:spPr>
          <a:xfrm>
            <a:off x="630936" y="3291840"/>
            <a:ext cx="1371600" cy="754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/mnt/data/australia_oceania_deck/assets/fiji_beach.jpg" id="631" name="Google Shape;631;p36"/>
          <p:cNvPicPr preferRelativeResize="0"/>
          <p:nvPr/>
        </p:nvPicPr>
        <p:blipFill rotWithShape="1">
          <a:blip r:embed="rId5">
            <a:alphaModFix/>
          </a:blip>
          <a:srcRect b="12519" l="0" r="0" t="12519"/>
          <a:stretch/>
        </p:blipFill>
        <p:spPr>
          <a:xfrm>
            <a:off x="2125980" y="3291840"/>
            <a:ext cx="1508760" cy="75438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36"/>
          <p:cNvSpPr/>
          <p:nvPr/>
        </p:nvSpPr>
        <p:spPr>
          <a:xfrm>
            <a:off x="4114800" y="1200150"/>
            <a:ext cx="4320540" cy="3154680"/>
          </a:xfrm>
          <a:prstGeom prst="roundRect">
            <a:avLst>
              <a:gd fmla="val 1739" name="adj"/>
            </a:avLst>
          </a:prstGeom>
          <a:solidFill>
            <a:srgbClr val="10344B"/>
          </a:solidFill>
          <a:ln cap="flat" cmpd="sng" w="12700">
            <a:solidFill>
              <a:srgbClr val="2A5E70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36"/>
          <p:cNvSpPr/>
          <p:nvPr/>
        </p:nvSpPr>
        <p:spPr>
          <a:xfrm>
            <a:off x="4306824" y="1385316"/>
            <a:ext cx="178308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lay"/>
              <a:buNone/>
            </a:pPr>
            <a:r>
              <a:rPr b="1" i="0" lang="uk" sz="13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Найхарактерніші ознаки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36"/>
          <p:cNvSpPr/>
          <p:nvPr/>
        </p:nvSpPr>
        <p:spPr>
          <a:xfrm>
            <a:off x="4306824" y="1687068"/>
            <a:ext cx="96012" cy="96012"/>
          </a:xfrm>
          <a:prstGeom prst="rect">
            <a:avLst/>
          </a:prstGeom>
          <a:solidFill>
            <a:srgbClr val="FFC857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36"/>
          <p:cNvSpPr/>
          <p:nvPr/>
        </p:nvSpPr>
        <p:spPr>
          <a:xfrm>
            <a:off x="4478274" y="1639062"/>
            <a:ext cx="366903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D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DF1"/>
                </a:solidFill>
                <a:latin typeface="Arial"/>
                <a:ea typeface="Arial"/>
                <a:cs typeface="Arial"/>
                <a:sym typeface="Arial"/>
              </a:rPr>
              <a:t>величезні відстані між архіпелагами та висока вартість логістики;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36"/>
          <p:cNvSpPr/>
          <p:nvPr/>
        </p:nvSpPr>
        <p:spPr>
          <a:xfrm>
            <a:off x="4306824" y="2228850"/>
            <a:ext cx="96012" cy="96012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36"/>
          <p:cNvSpPr/>
          <p:nvPr/>
        </p:nvSpPr>
        <p:spPr>
          <a:xfrm>
            <a:off x="4478274" y="2180844"/>
            <a:ext cx="366903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D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DF1"/>
                </a:solidFill>
                <a:latin typeface="Arial"/>
                <a:ea typeface="Arial"/>
                <a:cs typeface="Arial"/>
                <a:sym typeface="Arial"/>
              </a:rPr>
              <a:t>переважання туризму, послуг, рибальства, грошових переказів і зовнішньої допомоги;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36"/>
          <p:cNvSpPr/>
          <p:nvPr/>
        </p:nvSpPr>
        <p:spPr>
          <a:xfrm>
            <a:off x="4306824" y="2770632"/>
            <a:ext cx="96012" cy="96012"/>
          </a:xfrm>
          <a:prstGeom prst="rect">
            <a:avLst/>
          </a:prstGeom>
          <a:solidFill>
            <a:srgbClr val="FF7A5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36"/>
          <p:cNvSpPr/>
          <p:nvPr/>
        </p:nvSpPr>
        <p:spPr>
          <a:xfrm>
            <a:off x="4478274" y="2722626"/>
            <a:ext cx="366903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D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DF1"/>
                </a:solidFill>
                <a:latin typeface="Arial"/>
                <a:ea typeface="Arial"/>
                <a:cs typeface="Arial"/>
                <a:sym typeface="Arial"/>
              </a:rPr>
              <a:t>сильна культурна ідентичність корінних народів і традиції океанічної навігації;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36"/>
          <p:cNvSpPr/>
          <p:nvPr/>
        </p:nvSpPr>
        <p:spPr>
          <a:xfrm>
            <a:off x="4306824" y="3312414"/>
            <a:ext cx="96012" cy="96012"/>
          </a:xfrm>
          <a:prstGeom prst="rect">
            <a:avLst/>
          </a:prstGeom>
          <a:solidFill>
            <a:srgbClr val="8FE3C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36"/>
          <p:cNvSpPr/>
          <p:nvPr/>
        </p:nvSpPr>
        <p:spPr>
          <a:xfrm>
            <a:off x="4478274" y="3264408"/>
            <a:ext cx="366903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D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DF1"/>
                </a:solidFill>
                <a:latin typeface="Arial"/>
                <a:ea typeface="Arial"/>
                <a:cs typeface="Arial"/>
                <a:sym typeface="Arial"/>
              </a:rPr>
              <a:t>у країнознавчому сенсі Полінезія поєднує і «малий острів», і високорозвинуту Нову Зеландію.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36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36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1F33"/>
        </a:solidFill>
      </p:bgPr>
    </p:bg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7"/>
          <p:cNvSpPr/>
          <p:nvPr/>
        </p:nvSpPr>
        <p:spPr>
          <a:xfrm>
            <a:off x="377190" y="260604"/>
            <a:ext cx="925830" cy="4800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37"/>
          <p:cNvSpPr/>
          <p:nvPr/>
        </p:nvSpPr>
        <p:spPr>
          <a:xfrm>
            <a:off x="377190" y="377190"/>
            <a:ext cx="6343650" cy="39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Мікронезія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37"/>
          <p:cNvSpPr/>
          <p:nvPr/>
        </p:nvSpPr>
        <p:spPr>
          <a:xfrm>
            <a:off x="377190" y="809244"/>
            <a:ext cx="64465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D8DE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C9D8DE"/>
                </a:solidFill>
                <a:latin typeface="Arial"/>
                <a:ea typeface="Arial"/>
                <a:cs typeface="Arial"/>
                <a:sym typeface="Arial"/>
              </a:rPr>
              <a:t>Сукупність дуже малих островів, де господарство тісно пов’язане з океаном, зовнішньою допомогою та рибними ресурсами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mnt/data/australia_oceania_deck/assets/atoll_nasa.jpg" id="652" name="Google Shape;652;p37"/>
          <p:cNvPicPr preferRelativeResize="0"/>
          <p:nvPr/>
        </p:nvPicPr>
        <p:blipFill rotWithShape="1">
          <a:blip r:embed="rId3">
            <a:alphaModFix/>
          </a:blip>
          <a:srcRect b="0" l="13300" r="13300" t="0"/>
          <a:stretch/>
        </p:blipFill>
        <p:spPr>
          <a:xfrm>
            <a:off x="493776" y="1062990"/>
            <a:ext cx="3737610" cy="3394710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37"/>
          <p:cNvSpPr/>
          <p:nvPr/>
        </p:nvSpPr>
        <p:spPr>
          <a:xfrm>
            <a:off x="4423410" y="1179576"/>
            <a:ext cx="4046220" cy="3236976"/>
          </a:xfrm>
          <a:prstGeom prst="roundRect">
            <a:avLst>
              <a:gd fmla="val 1695" name="adj"/>
            </a:avLst>
          </a:prstGeom>
          <a:solidFill>
            <a:srgbClr val="10344B"/>
          </a:solidFill>
          <a:ln cap="flat" cmpd="sng" w="12700">
            <a:solidFill>
              <a:srgbClr val="2A5E70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37"/>
          <p:cNvSpPr/>
          <p:nvPr/>
        </p:nvSpPr>
        <p:spPr>
          <a:xfrm>
            <a:off x="4629150" y="1357884"/>
            <a:ext cx="164592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lay"/>
              <a:buNone/>
            </a:pPr>
            <a:r>
              <a:rPr b="1" i="0" lang="uk" sz="13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Особливості субрегіону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37"/>
          <p:cNvSpPr/>
          <p:nvPr/>
        </p:nvSpPr>
        <p:spPr>
          <a:xfrm>
            <a:off x="4649724" y="1687068"/>
            <a:ext cx="109728" cy="109728"/>
          </a:xfrm>
          <a:prstGeom prst="ellipse">
            <a:avLst/>
          </a:prstGeom>
          <a:solidFill>
            <a:srgbClr val="16C0C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37"/>
          <p:cNvSpPr/>
          <p:nvPr/>
        </p:nvSpPr>
        <p:spPr>
          <a:xfrm>
            <a:off x="4821174" y="1639062"/>
            <a:ext cx="329184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крайня фрагментованість простору і дуже мала площа суходолу;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7"/>
          <p:cNvSpPr/>
          <p:nvPr/>
        </p:nvSpPr>
        <p:spPr>
          <a:xfrm>
            <a:off x="4649724" y="2256282"/>
            <a:ext cx="109728" cy="109728"/>
          </a:xfrm>
          <a:prstGeom prst="ellipse">
            <a:avLst/>
          </a:prstGeom>
          <a:solidFill>
            <a:srgbClr val="FFC857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37"/>
          <p:cNvSpPr/>
          <p:nvPr/>
        </p:nvSpPr>
        <p:spPr>
          <a:xfrm>
            <a:off x="4821174" y="2208276"/>
            <a:ext cx="329184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висока роль рибних квот, портових послуг, донорської допомоги й міжнародних угод;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37"/>
          <p:cNvSpPr/>
          <p:nvPr/>
        </p:nvSpPr>
        <p:spPr>
          <a:xfrm>
            <a:off x="4649724" y="2825496"/>
            <a:ext cx="109728" cy="109728"/>
          </a:xfrm>
          <a:prstGeom prst="ellipse">
            <a:avLst/>
          </a:prstGeom>
          <a:solidFill>
            <a:srgbClr val="FF7A5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37"/>
          <p:cNvSpPr/>
          <p:nvPr/>
        </p:nvSpPr>
        <p:spPr>
          <a:xfrm>
            <a:off x="4821174" y="2777490"/>
            <a:ext cx="329184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обмежені ґрунтові та водні ресурси на багатьох коралових атолах;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37"/>
          <p:cNvSpPr/>
          <p:nvPr/>
        </p:nvSpPr>
        <p:spPr>
          <a:xfrm>
            <a:off x="4649724" y="3394710"/>
            <a:ext cx="109728" cy="109728"/>
          </a:xfrm>
          <a:prstGeom prst="ellipse">
            <a:avLst/>
          </a:prstGeom>
          <a:solidFill>
            <a:srgbClr val="FF6B6B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37"/>
          <p:cNvSpPr/>
          <p:nvPr/>
        </p:nvSpPr>
        <p:spPr>
          <a:xfrm>
            <a:off x="4821174" y="3346704"/>
            <a:ext cx="329184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кліматична вразливість особливо відчутна для низьких островів.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7"/>
          <p:cNvSpPr/>
          <p:nvPr/>
        </p:nvSpPr>
        <p:spPr>
          <a:xfrm>
            <a:off x="4800600" y="4032504"/>
            <a:ext cx="720090" cy="233172"/>
          </a:xfrm>
          <a:prstGeom prst="roundRect">
            <a:avLst>
              <a:gd fmla="val 23529" name="adj"/>
            </a:avLst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37"/>
          <p:cNvSpPr/>
          <p:nvPr/>
        </p:nvSpPr>
        <p:spPr>
          <a:xfrm>
            <a:off x="4855464" y="4063365"/>
            <a:ext cx="610362" cy="157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33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B1F33"/>
                </a:solidFill>
                <a:latin typeface="Arial"/>
                <a:ea typeface="Arial"/>
                <a:cs typeface="Arial"/>
                <a:sym typeface="Arial"/>
              </a:rPr>
              <a:t>Палау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37"/>
          <p:cNvSpPr/>
          <p:nvPr/>
        </p:nvSpPr>
        <p:spPr>
          <a:xfrm>
            <a:off x="5589270" y="4032504"/>
            <a:ext cx="1337310" cy="233172"/>
          </a:xfrm>
          <a:prstGeom prst="roundRect">
            <a:avLst>
              <a:gd fmla="val 23529" name="adj"/>
            </a:avLst>
          </a:prstGeom>
          <a:solidFill>
            <a:srgbClr val="FF7A59"/>
          </a:solidFill>
          <a:ln cap="flat" cmpd="sng" w="12700">
            <a:solidFill>
              <a:srgbClr val="FF7A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37"/>
          <p:cNvSpPr/>
          <p:nvPr/>
        </p:nvSpPr>
        <p:spPr>
          <a:xfrm>
            <a:off x="5644134" y="4063365"/>
            <a:ext cx="1227582" cy="157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rPr b="1" i="0" lang="uk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Маршаллові о-ви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37"/>
          <p:cNvSpPr/>
          <p:nvPr/>
        </p:nvSpPr>
        <p:spPr>
          <a:xfrm>
            <a:off x="7008876" y="4032504"/>
            <a:ext cx="1062990" cy="233172"/>
          </a:xfrm>
          <a:prstGeom prst="roundRect">
            <a:avLst>
              <a:gd fmla="val 23529" name="adj"/>
            </a:avLst>
          </a:prstGeom>
          <a:solidFill>
            <a:srgbClr val="FFC857"/>
          </a:solidFill>
          <a:ln cap="flat" cmpd="sng" w="12700">
            <a:solidFill>
              <a:srgbClr val="FFC8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37"/>
          <p:cNvSpPr/>
          <p:nvPr/>
        </p:nvSpPr>
        <p:spPr>
          <a:xfrm>
            <a:off x="7063740" y="4063365"/>
            <a:ext cx="953262" cy="157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33"/>
              </a:buClr>
              <a:buSzPts val="700"/>
              <a:buFont typeface="Arial"/>
              <a:buNone/>
            </a:pPr>
            <a:r>
              <a:rPr b="1" i="0" lang="uk" sz="700" u="none" cap="none" strike="noStrike">
                <a:solidFill>
                  <a:srgbClr val="0B1F33"/>
                </a:solidFill>
                <a:latin typeface="Arial"/>
                <a:ea typeface="Arial"/>
                <a:cs typeface="Arial"/>
                <a:sym typeface="Arial"/>
              </a:rPr>
              <a:t>Науру / Кірибаті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37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37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1F33"/>
        </a:solidFill>
      </p:bgPr>
    </p:bg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8"/>
          <p:cNvSpPr/>
          <p:nvPr/>
        </p:nvSpPr>
        <p:spPr>
          <a:xfrm>
            <a:off x="377190" y="260604"/>
            <a:ext cx="925830" cy="4800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38"/>
          <p:cNvSpPr/>
          <p:nvPr/>
        </p:nvSpPr>
        <p:spPr>
          <a:xfrm>
            <a:off x="377190" y="377190"/>
            <a:ext cx="6343650" cy="39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Економічні моделі острівних держав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38"/>
          <p:cNvSpPr/>
          <p:nvPr/>
        </p:nvSpPr>
        <p:spPr>
          <a:xfrm>
            <a:off x="377190" y="809244"/>
            <a:ext cx="64465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D8DE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C9D8DE"/>
                </a:solidFill>
                <a:latin typeface="Arial"/>
                <a:ea typeface="Arial"/>
                <a:cs typeface="Arial"/>
                <a:sym typeface="Arial"/>
              </a:rPr>
              <a:t>Одна й та сама географія породжує різні комбінації доходів і ризиків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9" name="Google Shape;679;p38"/>
          <p:cNvCxnSpPr/>
          <p:nvPr/>
        </p:nvCxnSpPr>
        <p:spPr>
          <a:xfrm>
            <a:off x="2125980" y="2091690"/>
            <a:ext cx="308610" cy="0"/>
          </a:xfrm>
          <a:prstGeom prst="straightConnector1">
            <a:avLst/>
          </a:prstGeom>
          <a:noFill/>
          <a:ln cap="flat" cmpd="sng" w="19050">
            <a:solidFill>
              <a:srgbClr val="8EDAE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80" name="Google Shape;680;p38"/>
          <p:cNvCxnSpPr/>
          <p:nvPr/>
        </p:nvCxnSpPr>
        <p:spPr>
          <a:xfrm>
            <a:off x="4217670" y="2091690"/>
            <a:ext cx="308610" cy="0"/>
          </a:xfrm>
          <a:prstGeom prst="straightConnector1">
            <a:avLst/>
          </a:prstGeom>
          <a:noFill/>
          <a:ln cap="flat" cmpd="sng" w="19050">
            <a:solidFill>
              <a:srgbClr val="8EDAE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81" name="Google Shape;681;p38"/>
          <p:cNvCxnSpPr/>
          <p:nvPr/>
        </p:nvCxnSpPr>
        <p:spPr>
          <a:xfrm>
            <a:off x="6309360" y="2091690"/>
            <a:ext cx="308610" cy="0"/>
          </a:xfrm>
          <a:prstGeom prst="straightConnector1">
            <a:avLst/>
          </a:prstGeom>
          <a:noFill/>
          <a:ln cap="flat" cmpd="sng" w="19050">
            <a:solidFill>
              <a:srgbClr val="8EDAE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82" name="Google Shape;682;p38"/>
          <p:cNvSpPr/>
          <p:nvPr/>
        </p:nvSpPr>
        <p:spPr>
          <a:xfrm>
            <a:off x="617220" y="1611630"/>
            <a:ext cx="1611630" cy="1234440"/>
          </a:xfrm>
          <a:prstGeom prst="roundRect">
            <a:avLst>
              <a:gd fmla="val 4444" name="adj"/>
            </a:avLst>
          </a:prstGeom>
          <a:solidFill>
            <a:srgbClr val="0F3148"/>
          </a:solidFill>
          <a:ln cap="flat" cmpd="sng" w="12700">
            <a:solidFill>
              <a:srgbClr val="2A5E70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38"/>
          <p:cNvSpPr/>
          <p:nvPr/>
        </p:nvSpPr>
        <p:spPr>
          <a:xfrm>
            <a:off x="617220" y="1611630"/>
            <a:ext cx="1611630" cy="15087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38"/>
          <p:cNvSpPr/>
          <p:nvPr/>
        </p:nvSpPr>
        <p:spPr>
          <a:xfrm>
            <a:off x="740664" y="1865376"/>
            <a:ext cx="133731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lay"/>
              <a:buNone/>
            </a:pPr>
            <a:r>
              <a:rPr b="1" i="0" lang="uk" sz="13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Туризм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38"/>
          <p:cNvSpPr/>
          <p:nvPr/>
        </p:nvSpPr>
        <p:spPr>
          <a:xfrm>
            <a:off x="733806" y="2112264"/>
            <a:ext cx="1357884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CEBF0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CEBF0"/>
                </a:solidFill>
                <a:latin typeface="Arial"/>
                <a:ea typeface="Arial"/>
                <a:cs typeface="Arial"/>
                <a:sym typeface="Arial"/>
              </a:rPr>
              <a:t>Фіджі, Самоа, Вануату, Острови Кука: пляжі, круїзи, сервіс, авіасполучення.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8"/>
          <p:cNvSpPr/>
          <p:nvPr/>
        </p:nvSpPr>
        <p:spPr>
          <a:xfrm>
            <a:off x="2708910" y="1611630"/>
            <a:ext cx="1611630" cy="1234440"/>
          </a:xfrm>
          <a:prstGeom prst="roundRect">
            <a:avLst>
              <a:gd fmla="val 4444" name="adj"/>
            </a:avLst>
          </a:prstGeom>
          <a:solidFill>
            <a:srgbClr val="0F3148"/>
          </a:solidFill>
          <a:ln cap="flat" cmpd="sng" w="12700">
            <a:solidFill>
              <a:srgbClr val="2A5E70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38"/>
          <p:cNvSpPr/>
          <p:nvPr/>
        </p:nvSpPr>
        <p:spPr>
          <a:xfrm>
            <a:off x="2708910" y="1611630"/>
            <a:ext cx="1611630" cy="150876"/>
          </a:xfrm>
          <a:prstGeom prst="rect">
            <a:avLst/>
          </a:prstGeom>
          <a:solidFill>
            <a:srgbClr val="FFC857"/>
          </a:solidFill>
          <a:ln cap="flat" cmpd="sng" w="12700">
            <a:solidFill>
              <a:srgbClr val="FFC8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38"/>
          <p:cNvSpPr/>
          <p:nvPr/>
        </p:nvSpPr>
        <p:spPr>
          <a:xfrm>
            <a:off x="2832354" y="1865376"/>
            <a:ext cx="133731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lay"/>
              <a:buNone/>
            </a:pPr>
            <a:r>
              <a:rPr b="1" i="0" lang="uk" sz="13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Рибальство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8"/>
          <p:cNvSpPr/>
          <p:nvPr/>
        </p:nvSpPr>
        <p:spPr>
          <a:xfrm>
            <a:off x="2825496" y="2112264"/>
            <a:ext cx="1357884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CEBF0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CEBF0"/>
                </a:solidFill>
                <a:latin typeface="Arial"/>
                <a:ea typeface="Arial"/>
                <a:cs typeface="Arial"/>
                <a:sym typeface="Arial"/>
              </a:rPr>
              <a:t>ліцензії на промисел, океанічні зони, перевалка та морські послуги.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38"/>
          <p:cNvSpPr/>
          <p:nvPr/>
        </p:nvSpPr>
        <p:spPr>
          <a:xfrm>
            <a:off x="4800600" y="1611630"/>
            <a:ext cx="1611630" cy="1234440"/>
          </a:xfrm>
          <a:prstGeom prst="roundRect">
            <a:avLst>
              <a:gd fmla="val 4444" name="adj"/>
            </a:avLst>
          </a:prstGeom>
          <a:solidFill>
            <a:srgbClr val="0F3148"/>
          </a:solidFill>
          <a:ln cap="flat" cmpd="sng" w="12700">
            <a:solidFill>
              <a:srgbClr val="2A5E70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38"/>
          <p:cNvSpPr/>
          <p:nvPr/>
        </p:nvSpPr>
        <p:spPr>
          <a:xfrm>
            <a:off x="4800600" y="1611630"/>
            <a:ext cx="1611630" cy="150876"/>
          </a:xfrm>
          <a:prstGeom prst="rect">
            <a:avLst/>
          </a:prstGeom>
          <a:solidFill>
            <a:srgbClr val="FF7A59"/>
          </a:solidFill>
          <a:ln cap="flat" cmpd="sng" w="12700">
            <a:solidFill>
              <a:srgbClr val="FF7A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38"/>
          <p:cNvSpPr/>
          <p:nvPr/>
        </p:nvSpPr>
        <p:spPr>
          <a:xfrm>
            <a:off x="4924044" y="1865376"/>
            <a:ext cx="133731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lay"/>
              <a:buNone/>
            </a:pPr>
            <a:r>
              <a:rPr b="1" i="0" lang="uk" sz="13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Перекази і допомога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38"/>
          <p:cNvSpPr/>
          <p:nvPr/>
        </p:nvSpPr>
        <p:spPr>
          <a:xfrm>
            <a:off x="4917186" y="2112264"/>
            <a:ext cx="1357884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CEBF0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CEBF0"/>
                </a:solidFill>
                <a:latin typeface="Arial"/>
                <a:ea typeface="Arial"/>
                <a:cs typeface="Arial"/>
                <a:sym typeface="Arial"/>
              </a:rPr>
              <a:t>важливі для держав із малим виробничим сектором і великою діаспорою.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38"/>
          <p:cNvSpPr/>
          <p:nvPr/>
        </p:nvSpPr>
        <p:spPr>
          <a:xfrm>
            <a:off x="6892290" y="1611630"/>
            <a:ext cx="1611630" cy="1234440"/>
          </a:xfrm>
          <a:prstGeom prst="roundRect">
            <a:avLst>
              <a:gd fmla="val 4444" name="adj"/>
            </a:avLst>
          </a:prstGeom>
          <a:solidFill>
            <a:srgbClr val="0F3148"/>
          </a:solidFill>
          <a:ln cap="flat" cmpd="sng" w="12700">
            <a:solidFill>
              <a:srgbClr val="2A5E70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38"/>
          <p:cNvSpPr/>
          <p:nvPr/>
        </p:nvSpPr>
        <p:spPr>
          <a:xfrm>
            <a:off x="6892290" y="1611630"/>
            <a:ext cx="1611630" cy="150876"/>
          </a:xfrm>
          <a:prstGeom prst="rect">
            <a:avLst/>
          </a:prstGeom>
          <a:solidFill>
            <a:srgbClr val="8FE3CF"/>
          </a:solidFill>
          <a:ln cap="flat" cmpd="sng" w="12700">
            <a:solidFill>
              <a:srgbClr val="8FE3C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38"/>
          <p:cNvSpPr/>
          <p:nvPr/>
        </p:nvSpPr>
        <p:spPr>
          <a:xfrm>
            <a:off x="7015734" y="1865376"/>
            <a:ext cx="133731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lay"/>
              <a:buNone/>
            </a:pPr>
            <a:r>
              <a:rPr b="1" i="0" lang="uk" sz="13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Ресурси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38"/>
          <p:cNvSpPr/>
          <p:nvPr/>
        </p:nvSpPr>
        <p:spPr>
          <a:xfrm>
            <a:off x="7008876" y="2112264"/>
            <a:ext cx="1357884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CEBF0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CEBF0"/>
                </a:solidFill>
                <a:latin typeface="Arial"/>
                <a:ea typeface="Arial"/>
                <a:cs typeface="Arial"/>
                <a:sym typeface="Arial"/>
              </a:rPr>
              <a:t>PNG, Нова Каледонія, Науру: корисні копалини, ліс, окремі енергетичні проєкти.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38"/>
          <p:cNvSpPr/>
          <p:nvPr/>
        </p:nvSpPr>
        <p:spPr>
          <a:xfrm>
            <a:off x="788670" y="3531870"/>
            <a:ext cx="7578090" cy="589788"/>
          </a:xfrm>
          <a:prstGeom prst="roundRect">
            <a:avLst>
              <a:gd fmla="val 9302" name="adj"/>
            </a:avLst>
          </a:prstGeom>
          <a:solidFill>
            <a:srgbClr val="123548"/>
          </a:solidFill>
          <a:ln cap="flat" cmpd="sng" w="12700">
            <a:solidFill>
              <a:srgbClr val="2A6072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38"/>
          <p:cNvSpPr/>
          <p:nvPr/>
        </p:nvSpPr>
        <p:spPr>
          <a:xfrm>
            <a:off x="960120" y="3737610"/>
            <a:ext cx="7235190" cy="178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uk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Спільний системний ризик: мала диверсифікація означає, що шок у транспорті, кліматі або цінах швидко трансформується в макроекономічну нестійкість.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38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38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mnt/data/australia_oceania_deck/assets/fiji_beach.jpg" id="707" name="Google Shape;707;p39"/>
          <p:cNvPicPr preferRelativeResize="0"/>
          <p:nvPr/>
        </p:nvPicPr>
        <p:blipFill rotWithShape="1">
          <a:blip r:embed="rId3">
            <a:alphaModFix/>
          </a:blip>
          <a:srcRect b="7833" l="0" r="0" t="7833"/>
          <a:stretch/>
        </p:blipFill>
        <p:spPr>
          <a:xfrm>
            <a:off x="0" y="0"/>
            <a:ext cx="91437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39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02141F">
              <a:alpha val="65882"/>
            </a:srgbClr>
          </a:solidFill>
          <a:ln cap="flat" cmpd="sng" w="12700">
            <a:solidFill>
              <a:srgbClr val="02141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39"/>
          <p:cNvSpPr/>
          <p:nvPr/>
        </p:nvSpPr>
        <p:spPr>
          <a:xfrm>
            <a:off x="493776" y="603504"/>
            <a:ext cx="3291840" cy="39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ТУРИЗМ І “BLUE ECONOMY”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39"/>
          <p:cNvSpPr/>
          <p:nvPr/>
        </p:nvSpPr>
        <p:spPr>
          <a:xfrm>
            <a:off x="507492" y="1062990"/>
            <a:ext cx="356616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AF3F5"/>
              </a:buClr>
              <a:buSzPts val="1100"/>
              <a:buFont typeface="Arial"/>
              <a:buNone/>
            </a:pPr>
            <a:r>
              <a:rPr b="0" i="0" lang="uk" sz="1100" u="none" cap="none" strike="noStrike">
                <a:solidFill>
                  <a:srgbClr val="EAF3F5"/>
                </a:solidFill>
                <a:latin typeface="Arial"/>
                <a:ea typeface="Arial"/>
                <a:cs typeface="Arial"/>
                <a:sym typeface="Arial"/>
              </a:rPr>
              <a:t>Для багатьох островів море — це одночасно ресурс, транспортний коридор і головний економічний капітал.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39"/>
          <p:cNvSpPr/>
          <p:nvPr/>
        </p:nvSpPr>
        <p:spPr>
          <a:xfrm>
            <a:off x="562356" y="1467612"/>
            <a:ext cx="1165860" cy="233172"/>
          </a:xfrm>
          <a:prstGeom prst="roundRect">
            <a:avLst>
              <a:gd fmla="val 23529" name="adj"/>
            </a:avLst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39"/>
          <p:cNvSpPr/>
          <p:nvPr/>
        </p:nvSpPr>
        <p:spPr>
          <a:xfrm>
            <a:off x="617220" y="1498473"/>
            <a:ext cx="1056132" cy="157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пляжі й коралові рифи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39"/>
          <p:cNvSpPr/>
          <p:nvPr/>
        </p:nvSpPr>
        <p:spPr>
          <a:xfrm>
            <a:off x="1899666" y="1467612"/>
            <a:ext cx="1165860" cy="233172"/>
          </a:xfrm>
          <a:prstGeom prst="roundRect">
            <a:avLst>
              <a:gd fmla="val 23529" name="adj"/>
            </a:avLst>
          </a:prstGeom>
          <a:solidFill>
            <a:srgbClr val="FF7A59"/>
          </a:solidFill>
          <a:ln cap="flat" cmpd="sng" w="12700">
            <a:solidFill>
              <a:srgbClr val="FF7A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39"/>
          <p:cNvSpPr/>
          <p:nvPr/>
        </p:nvSpPr>
        <p:spPr>
          <a:xfrm>
            <a:off x="1954530" y="1498473"/>
            <a:ext cx="1056132" cy="157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круїзний та авіатуризм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39"/>
          <p:cNvSpPr/>
          <p:nvPr/>
        </p:nvSpPr>
        <p:spPr>
          <a:xfrm>
            <a:off x="3236976" y="1467612"/>
            <a:ext cx="1165860" cy="233172"/>
          </a:xfrm>
          <a:prstGeom prst="roundRect">
            <a:avLst>
              <a:gd fmla="val 23529" name="adj"/>
            </a:avLst>
          </a:prstGeom>
          <a:solidFill>
            <a:srgbClr val="FFC857"/>
          </a:solidFill>
          <a:ln cap="flat" cmpd="sng" w="12700">
            <a:solidFill>
              <a:srgbClr val="FFC8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39"/>
          <p:cNvSpPr/>
          <p:nvPr/>
        </p:nvSpPr>
        <p:spPr>
          <a:xfrm>
            <a:off x="3291840" y="1498473"/>
            <a:ext cx="1056132" cy="157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33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0B1F33"/>
                </a:solidFill>
                <a:latin typeface="Arial"/>
                <a:ea typeface="Arial"/>
                <a:cs typeface="Arial"/>
                <a:sym typeface="Arial"/>
              </a:rPr>
              <a:t>дайвінг, рекреація, культурні фестивалі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39"/>
          <p:cNvSpPr/>
          <p:nvPr/>
        </p:nvSpPr>
        <p:spPr>
          <a:xfrm>
            <a:off x="5452110" y="822960"/>
            <a:ext cx="3120390" cy="3394710"/>
          </a:xfrm>
          <a:prstGeom prst="roundRect">
            <a:avLst>
              <a:gd fmla="val 1758" name="adj"/>
            </a:avLst>
          </a:prstGeom>
          <a:solidFill>
            <a:srgbClr val="072538">
              <a:alpha val="90196"/>
            </a:srgbClr>
          </a:solidFill>
          <a:ln cap="flat" cmpd="sng" w="12700">
            <a:solidFill>
              <a:srgbClr val="BDE8EF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39"/>
          <p:cNvSpPr/>
          <p:nvPr/>
        </p:nvSpPr>
        <p:spPr>
          <a:xfrm>
            <a:off x="5678424" y="1069848"/>
            <a:ext cx="267462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Що включає “blue economy”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39"/>
          <p:cNvSpPr/>
          <p:nvPr/>
        </p:nvSpPr>
        <p:spPr>
          <a:xfrm>
            <a:off x="5760720" y="1440180"/>
            <a:ext cx="253746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CF5F7"/>
              </a:buClr>
              <a:buSzPts val="1000"/>
              <a:buFont typeface="Arial"/>
              <a:buNone/>
            </a:pPr>
            <a:r>
              <a:rPr b="0" i="0" lang="uk" sz="1000" u="none" cap="none" strike="noStrike">
                <a:solidFill>
                  <a:srgbClr val="ECF5F7"/>
                </a:solidFill>
                <a:latin typeface="Arial"/>
                <a:ea typeface="Arial"/>
                <a:cs typeface="Arial"/>
                <a:sym typeface="Arial"/>
              </a:rPr>
              <a:t>• морський транспорт і каботаж;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39"/>
          <p:cNvSpPr/>
          <p:nvPr/>
        </p:nvSpPr>
        <p:spPr>
          <a:xfrm>
            <a:off x="5760720" y="1865376"/>
            <a:ext cx="253746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CF5F7"/>
              </a:buClr>
              <a:buSzPts val="1000"/>
              <a:buFont typeface="Arial"/>
              <a:buNone/>
            </a:pPr>
            <a:r>
              <a:rPr b="0" i="0" lang="uk" sz="1000" u="none" cap="none" strike="noStrike">
                <a:solidFill>
                  <a:srgbClr val="ECF5F7"/>
                </a:solidFill>
                <a:latin typeface="Arial"/>
                <a:ea typeface="Arial"/>
                <a:cs typeface="Arial"/>
                <a:sym typeface="Arial"/>
              </a:rPr>
              <a:t>• рибальство та переробка морепродуктів;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39"/>
          <p:cNvSpPr/>
          <p:nvPr/>
        </p:nvSpPr>
        <p:spPr>
          <a:xfrm>
            <a:off x="5760720" y="2290572"/>
            <a:ext cx="253746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CF5F7"/>
              </a:buClr>
              <a:buSzPts val="1000"/>
              <a:buFont typeface="Arial"/>
              <a:buNone/>
            </a:pPr>
            <a:r>
              <a:rPr b="0" i="0" lang="uk" sz="1000" u="none" cap="none" strike="noStrike">
                <a:solidFill>
                  <a:srgbClr val="ECF5F7"/>
                </a:solidFill>
                <a:latin typeface="Arial"/>
                <a:ea typeface="Arial"/>
                <a:cs typeface="Arial"/>
                <a:sym typeface="Arial"/>
              </a:rPr>
              <a:t>• прибережний туризм і сервіси;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39"/>
          <p:cNvSpPr/>
          <p:nvPr/>
        </p:nvSpPr>
        <p:spPr>
          <a:xfrm>
            <a:off x="5760720" y="2715768"/>
            <a:ext cx="253746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CF5F7"/>
              </a:buClr>
              <a:buSzPts val="1000"/>
              <a:buFont typeface="Arial"/>
              <a:buNone/>
            </a:pPr>
            <a:r>
              <a:rPr b="0" i="0" lang="uk" sz="1000" u="none" cap="none" strike="noStrike">
                <a:solidFill>
                  <a:srgbClr val="ECF5F7"/>
                </a:solidFill>
                <a:latin typeface="Arial"/>
                <a:ea typeface="Arial"/>
                <a:cs typeface="Arial"/>
                <a:sym typeface="Arial"/>
              </a:rPr>
              <a:t>• морська екологія як умова збереження доходів.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39"/>
          <p:cNvSpPr/>
          <p:nvPr/>
        </p:nvSpPr>
        <p:spPr>
          <a:xfrm>
            <a:off x="5726430" y="3305556"/>
            <a:ext cx="2571750" cy="617220"/>
          </a:xfrm>
          <a:prstGeom prst="roundRect">
            <a:avLst>
              <a:gd fmla="val 8889" name="adj"/>
            </a:avLst>
          </a:prstGeom>
          <a:solidFill>
            <a:srgbClr val="0D3148"/>
          </a:solidFill>
          <a:ln cap="flat" cmpd="sng" w="12700">
            <a:solidFill>
              <a:srgbClr val="FFFFFF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39"/>
          <p:cNvSpPr/>
          <p:nvPr/>
        </p:nvSpPr>
        <p:spPr>
          <a:xfrm>
            <a:off x="5863590" y="3483864"/>
            <a:ext cx="2297430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Наслідок для політики: без збереження рифів, лагун і прибережної інфраструктури туристична модель втрачає стійкість.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39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39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1F33"/>
        </a:solidFill>
      </p:bgPr>
    </p:bg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0"/>
          <p:cNvSpPr/>
          <p:nvPr/>
        </p:nvSpPr>
        <p:spPr>
          <a:xfrm>
            <a:off x="377190" y="260604"/>
            <a:ext cx="925830" cy="4800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40"/>
          <p:cNvSpPr/>
          <p:nvPr/>
        </p:nvSpPr>
        <p:spPr>
          <a:xfrm>
            <a:off x="377190" y="377190"/>
            <a:ext cx="6343650" cy="39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Кліматична вразливість — ключовий виклик XXI ст.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40"/>
          <p:cNvSpPr/>
          <p:nvPr/>
        </p:nvSpPr>
        <p:spPr>
          <a:xfrm>
            <a:off x="377190" y="809244"/>
            <a:ext cx="64465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D8DE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C9D8DE"/>
                </a:solidFill>
                <a:latin typeface="Arial"/>
                <a:ea typeface="Arial"/>
                <a:cs typeface="Arial"/>
                <a:sym typeface="Arial"/>
              </a:rPr>
              <a:t>Для низьких атолів підняття рівня моря, солоніння води та екстремальні шторми — не абстракція, а щоденна політика виживання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mnt/data/australia_oceania_deck/assets/atoll_nasa.jpg" id="735" name="Google Shape;735;p40"/>
          <p:cNvPicPr preferRelativeResize="0"/>
          <p:nvPr/>
        </p:nvPicPr>
        <p:blipFill rotWithShape="1">
          <a:blip r:embed="rId3">
            <a:alphaModFix/>
          </a:blip>
          <a:srcRect b="0" l="9596" r="9596" t="0"/>
          <a:stretch/>
        </p:blipFill>
        <p:spPr>
          <a:xfrm>
            <a:off x="493776" y="1062990"/>
            <a:ext cx="4114800" cy="3394710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40"/>
          <p:cNvSpPr/>
          <p:nvPr/>
        </p:nvSpPr>
        <p:spPr>
          <a:xfrm>
            <a:off x="4834890" y="1179576"/>
            <a:ext cx="3669030" cy="3257550"/>
          </a:xfrm>
          <a:prstGeom prst="roundRect">
            <a:avLst>
              <a:gd fmla="val 1684" name="adj"/>
            </a:avLst>
          </a:prstGeom>
          <a:solidFill>
            <a:srgbClr val="10344B"/>
          </a:solidFill>
          <a:ln cap="flat" cmpd="sng" w="12700">
            <a:solidFill>
              <a:srgbClr val="2A5E70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40"/>
          <p:cNvSpPr/>
          <p:nvPr/>
        </p:nvSpPr>
        <p:spPr>
          <a:xfrm>
            <a:off x="5040630" y="1357884"/>
            <a:ext cx="1440180" cy="157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lay"/>
              <a:buNone/>
            </a:pPr>
            <a:r>
              <a:rPr b="1" i="0" lang="uk" sz="13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Матриця ризиків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40"/>
          <p:cNvSpPr/>
          <p:nvPr/>
        </p:nvSpPr>
        <p:spPr>
          <a:xfrm>
            <a:off x="5040630" y="1700784"/>
            <a:ext cx="1508760" cy="123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Підняття рівня моря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40"/>
          <p:cNvSpPr/>
          <p:nvPr/>
        </p:nvSpPr>
        <p:spPr>
          <a:xfrm>
            <a:off x="6549390" y="1687068"/>
            <a:ext cx="1508760" cy="123444"/>
          </a:xfrm>
          <a:prstGeom prst="roundRect">
            <a:avLst>
              <a:gd fmla="val 27778" name="adj"/>
            </a:avLst>
          </a:prstGeom>
          <a:solidFill>
            <a:srgbClr val="204455"/>
          </a:solidFill>
          <a:ln cap="flat" cmpd="sng" w="12700">
            <a:solidFill>
              <a:srgbClr val="2044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40"/>
          <p:cNvSpPr/>
          <p:nvPr/>
        </p:nvSpPr>
        <p:spPr>
          <a:xfrm>
            <a:off x="6549390" y="1687068"/>
            <a:ext cx="1388060" cy="123444"/>
          </a:xfrm>
          <a:prstGeom prst="roundRect">
            <a:avLst>
              <a:gd fmla="val 27778" name="adj"/>
            </a:avLst>
          </a:prstGeom>
          <a:solidFill>
            <a:srgbClr val="FF6B6B"/>
          </a:solidFill>
          <a:ln cap="flat" cmpd="sng" w="12700">
            <a:solidFill>
              <a:srgbClr val="FF6B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40"/>
          <p:cNvSpPr/>
          <p:nvPr/>
        </p:nvSpPr>
        <p:spPr>
          <a:xfrm>
            <a:off x="5040630" y="2125980"/>
            <a:ext cx="1508760" cy="123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Шторми й циклони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40"/>
          <p:cNvSpPr/>
          <p:nvPr/>
        </p:nvSpPr>
        <p:spPr>
          <a:xfrm>
            <a:off x="6549390" y="2112264"/>
            <a:ext cx="1508760" cy="123444"/>
          </a:xfrm>
          <a:prstGeom prst="roundRect">
            <a:avLst>
              <a:gd fmla="val 27778" name="adj"/>
            </a:avLst>
          </a:prstGeom>
          <a:solidFill>
            <a:srgbClr val="204455"/>
          </a:solidFill>
          <a:ln cap="flat" cmpd="sng" w="12700">
            <a:solidFill>
              <a:srgbClr val="2044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40"/>
          <p:cNvSpPr/>
          <p:nvPr/>
        </p:nvSpPr>
        <p:spPr>
          <a:xfrm>
            <a:off x="6549390" y="2112264"/>
            <a:ext cx="1267358" cy="123444"/>
          </a:xfrm>
          <a:prstGeom prst="roundRect">
            <a:avLst>
              <a:gd fmla="val 27778" name="adj"/>
            </a:avLst>
          </a:prstGeom>
          <a:solidFill>
            <a:srgbClr val="FF7A59"/>
          </a:solidFill>
          <a:ln cap="flat" cmpd="sng" w="12700">
            <a:solidFill>
              <a:srgbClr val="FF7A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40"/>
          <p:cNvSpPr/>
          <p:nvPr/>
        </p:nvSpPr>
        <p:spPr>
          <a:xfrm>
            <a:off x="5040630" y="2551176"/>
            <a:ext cx="1508760" cy="123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Солоніння прісної води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40"/>
          <p:cNvSpPr/>
          <p:nvPr/>
        </p:nvSpPr>
        <p:spPr>
          <a:xfrm>
            <a:off x="6549390" y="2537460"/>
            <a:ext cx="1508760" cy="123444"/>
          </a:xfrm>
          <a:prstGeom prst="roundRect">
            <a:avLst>
              <a:gd fmla="val 27778" name="adj"/>
            </a:avLst>
          </a:prstGeom>
          <a:solidFill>
            <a:srgbClr val="204455"/>
          </a:solidFill>
          <a:ln cap="flat" cmpd="sng" w="12700">
            <a:solidFill>
              <a:srgbClr val="2044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40"/>
          <p:cNvSpPr/>
          <p:nvPr/>
        </p:nvSpPr>
        <p:spPr>
          <a:xfrm>
            <a:off x="6549390" y="2537460"/>
            <a:ext cx="1176832" cy="123444"/>
          </a:xfrm>
          <a:prstGeom prst="roundRect">
            <a:avLst>
              <a:gd fmla="val 27778" name="adj"/>
            </a:avLst>
          </a:prstGeom>
          <a:solidFill>
            <a:srgbClr val="FFC857"/>
          </a:solidFill>
          <a:ln cap="flat" cmpd="sng" w="12700">
            <a:solidFill>
              <a:srgbClr val="FFC8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40"/>
          <p:cNvSpPr/>
          <p:nvPr/>
        </p:nvSpPr>
        <p:spPr>
          <a:xfrm>
            <a:off x="5040630" y="2976372"/>
            <a:ext cx="1508760" cy="123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Коралове вицвітання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40"/>
          <p:cNvSpPr/>
          <p:nvPr/>
        </p:nvSpPr>
        <p:spPr>
          <a:xfrm>
            <a:off x="6549390" y="2962656"/>
            <a:ext cx="1508760" cy="123444"/>
          </a:xfrm>
          <a:prstGeom prst="roundRect">
            <a:avLst>
              <a:gd fmla="val 27778" name="adj"/>
            </a:avLst>
          </a:prstGeom>
          <a:solidFill>
            <a:srgbClr val="204455"/>
          </a:solidFill>
          <a:ln cap="flat" cmpd="sng" w="12700">
            <a:solidFill>
              <a:srgbClr val="2044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40"/>
          <p:cNvSpPr/>
          <p:nvPr/>
        </p:nvSpPr>
        <p:spPr>
          <a:xfrm>
            <a:off x="6549390" y="2962656"/>
            <a:ext cx="1086307" cy="123444"/>
          </a:xfrm>
          <a:prstGeom prst="roundRect">
            <a:avLst>
              <a:gd fmla="val 27778" name="adj"/>
            </a:avLst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40"/>
          <p:cNvSpPr/>
          <p:nvPr/>
        </p:nvSpPr>
        <p:spPr>
          <a:xfrm>
            <a:off x="5040630" y="3401568"/>
            <a:ext cx="1508760" cy="123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Міграційний тиск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40"/>
          <p:cNvSpPr/>
          <p:nvPr/>
        </p:nvSpPr>
        <p:spPr>
          <a:xfrm>
            <a:off x="6549390" y="3387852"/>
            <a:ext cx="1508760" cy="123444"/>
          </a:xfrm>
          <a:prstGeom prst="roundRect">
            <a:avLst>
              <a:gd fmla="val 27778" name="adj"/>
            </a:avLst>
          </a:prstGeom>
          <a:solidFill>
            <a:srgbClr val="204455"/>
          </a:solidFill>
          <a:ln cap="flat" cmpd="sng" w="12700">
            <a:solidFill>
              <a:srgbClr val="2044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40"/>
          <p:cNvSpPr/>
          <p:nvPr/>
        </p:nvSpPr>
        <p:spPr>
          <a:xfrm>
            <a:off x="6549390" y="3387852"/>
            <a:ext cx="980694" cy="123444"/>
          </a:xfrm>
          <a:prstGeom prst="roundRect">
            <a:avLst>
              <a:gd fmla="val 27778" name="adj"/>
            </a:avLst>
          </a:prstGeom>
          <a:solidFill>
            <a:srgbClr val="B79CED"/>
          </a:solidFill>
          <a:ln cap="flat" cmpd="sng" w="12700">
            <a:solidFill>
              <a:srgbClr val="B79C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40"/>
          <p:cNvSpPr/>
          <p:nvPr/>
        </p:nvSpPr>
        <p:spPr>
          <a:xfrm>
            <a:off x="5040630" y="3909060"/>
            <a:ext cx="322326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DECEF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DECEF"/>
                </a:solidFill>
                <a:latin typeface="Arial"/>
                <a:ea typeface="Arial"/>
                <a:cs typeface="Arial"/>
                <a:sym typeface="Arial"/>
              </a:rPr>
              <a:t>Світовий банк підкреслює: тихоокеанські острівні країни через свої розміри і розташування надзвичайно вразливі до змін клімату, стихійних лих та зовнішніх шоків.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40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40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1F33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41"/>
          <p:cNvSpPr/>
          <p:nvPr/>
        </p:nvSpPr>
        <p:spPr>
          <a:xfrm>
            <a:off x="377190" y="260604"/>
            <a:ext cx="925830" cy="4800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41"/>
          <p:cNvSpPr/>
          <p:nvPr/>
        </p:nvSpPr>
        <p:spPr>
          <a:xfrm>
            <a:off x="377190" y="377190"/>
            <a:ext cx="6343650" cy="39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Корінні народи, культура та м’яка сила регіону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41"/>
          <p:cNvSpPr/>
          <p:nvPr/>
        </p:nvSpPr>
        <p:spPr>
          <a:xfrm>
            <a:off x="377190" y="809244"/>
            <a:ext cx="64465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D8DE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C9D8DE"/>
                </a:solidFill>
                <a:latin typeface="Arial"/>
                <a:ea typeface="Arial"/>
                <a:cs typeface="Arial"/>
                <a:sym typeface="Arial"/>
              </a:rPr>
              <a:t>Австралійські аборигени, маорі та народи Тихого океану є не “додатком” до економіки, а частиною сучасної ідентичності та бренду держав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41"/>
          <p:cNvSpPr/>
          <p:nvPr/>
        </p:nvSpPr>
        <p:spPr>
          <a:xfrm>
            <a:off x="628661" y="3983000"/>
            <a:ext cx="7886700" cy="651600"/>
          </a:xfrm>
          <a:prstGeom prst="roundRect">
            <a:avLst>
              <a:gd fmla="val 8421" name="adj"/>
            </a:avLst>
          </a:prstGeom>
          <a:solidFill>
            <a:srgbClr val="10344B"/>
          </a:solidFill>
          <a:ln cap="flat" cmpd="sng" w="12700">
            <a:solidFill>
              <a:srgbClr val="2A5E70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41"/>
          <p:cNvSpPr/>
          <p:nvPr/>
        </p:nvSpPr>
        <p:spPr>
          <a:xfrm>
            <a:off x="817247" y="4185353"/>
            <a:ext cx="7509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 сучасному країнознавстві культурний вимір проявляється у мовній політиці, земельних правах, туристичному образі, творчих індустріях, спортивній дипломатії та політичних дебатах про історичну справедливість.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41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41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8" name="Google Shape;76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088" y="1137900"/>
            <a:ext cx="4667824" cy="26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1F33"/>
        </a:solidFill>
      </p:bgPr>
    </p:bg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42"/>
          <p:cNvSpPr/>
          <p:nvPr/>
        </p:nvSpPr>
        <p:spPr>
          <a:xfrm>
            <a:off x="377190" y="260604"/>
            <a:ext cx="925830" cy="4800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42"/>
          <p:cNvSpPr/>
          <p:nvPr/>
        </p:nvSpPr>
        <p:spPr>
          <a:xfrm>
            <a:off x="377190" y="377190"/>
            <a:ext cx="6343650" cy="39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Порівняльний синтез: три моделі розвитку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42"/>
          <p:cNvSpPr/>
          <p:nvPr/>
        </p:nvSpPr>
        <p:spPr>
          <a:xfrm>
            <a:off x="377190" y="809244"/>
            <a:ext cx="64465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D8DE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C9D8DE"/>
                </a:solidFill>
                <a:latin typeface="Arial"/>
                <a:ea typeface="Arial"/>
                <a:cs typeface="Arial"/>
                <a:sym typeface="Arial"/>
              </a:rPr>
              <a:t>Для іспиту й семінару важливо бачити не факти окремо, а логіку контрастів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42"/>
          <p:cNvSpPr/>
          <p:nvPr/>
        </p:nvSpPr>
        <p:spPr>
          <a:xfrm>
            <a:off x="562356" y="1179576"/>
            <a:ext cx="2640330" cy="3394710"/>
          </a:xfrm>
          <a:prstGeom prst="roundRect">
            <a:avLst>
              <a:gd fmla="val 2078" name="adj"/>
            </a:avLst>
          </a:prstGeom>
          <a:solidFill>
            <a:srgbClr val="10344B"/>
          </a:solidFill>
          <a:ln cap="flat" cmpd="sng" w="12700">
            <a:solidFill>
              <a:srgbClr val="2A5E70">
                <a:alpha val="6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42"/>
          <p:cNvSpPr/>
          <p:nvPr/>
        </p:nvSpPr>
        <p:spPr>
          <a:xfrm>
            <a:off x="562356" y="1179576"/>
            <a:ext cx="2640330" cy="150876"/>
          </a:xfrm>
          <a:prstGeom prst="rect">
            <a:avLst/>
          </a:prstGeom>
          <a:solidFill>
            <a:srgbClr val="FF7A59"/>
          </a:solidFill>
          <a:ln cap="flat" cmpd="sng" w="12700">
            <a:solidFill>
              <a:srgbClr val="FF7A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42"/>
          <p:cNvSpPr/>
          <p:nvPr/>
        </p:nvSpPr>
        <p:spPr>
          <a:xfrm>
            <a:off x="699516" y="1426464"/>
            <a:ext cx="23660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Австралія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42"/>
          <p:cNvSpPr/>
          <p:nvPr/>
        </p:nvSpPr>
        <p:spPr>
          <a:xfrm>
            <a:off x="726948" y="1748790"/>
            <a:ext cx="2311146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• материкова масштабуємість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42"/>
          <p:cNvSpPr/>
          <p:nvPr/>
        </p:nvSpPr>
        <p:spPr>
          <a:xfrm>
            <a:off x="726948" y="2290572"/>
            <a:ext cx="2311146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• ресурсно-сервісна економіка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42"/>
          <p:cNvSpPr/>
          <p:nvPr/>
        </p:nvSpPr>
        <p:spPr>
          <a:xfrm>
            <a:off x="726948" y="2832354"/>
            <a:ext cx="2311146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• федералізм і великі міста-порти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42"/>
          <p:cNvSpPr/>
          <p:nvPr/>
        </p:nvSpPr>
        <p:spPr>
          <a:xfrm>
            <a:off x="726948" y="3374136"/>
            <a:ext cx="2311146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• висока роль інститутів і інвестицій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42"/>
          <p:cNvSpPr/>
          <p:nvPr/>
        </p:nvSpPr>
        <p:spPr>
          <a:xfrm>
            <a:off x="3250692" y="1179576"/>
            <a:ext cx="2640330" cy="3394710"/>
          </a:xfrm>
          <a:prstGeom prst="roundRect">
            <a:avLst>
              <a:gd fmla="val 2078" name="adj"/>
            </a:avLst>
          </a:prstGeom>
          <a:solidFill>
            <a:srgbClr val="10344B"/>
          </a:solidFill>
          <a:ln cap="flat" cmpd="sng" w="12700">
            <a:solidFill>
              <a:srgbClr val="2A5E70">
                <a:alpha val="6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42"/>
          <p:cNvSpPr/>
          <p:nvPr/>
        </p:nvSpPr>
        <p:spPr>
          <a:xfrm>
            <a:off x="3250692" y="1179576"/>
            <a:ext cx="2640330" cy="15087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42"/>
          <p:cNvSpPr/>
          <p:nvPr/>
        </p:nvSpPr>
        <p:spPr>
          <a:xfrm>
            <a:off x="3387852" y="1426464"/>
            <a:ext cx="23660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Нова Зеландія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42"/>
          <p:cNvSpPr/>
          <p:nvPr/>
        </p:nvSpPr>
        <p:spPr>
          <a:xfrm>
            <a:off x="3415284" y="1748790"/>
            <a:ext cx="2311146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• острівна, але розвинена держава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42"/>
          <p:cNvSpPr/>
          <p:nvPr/>
        </p:nvSpPr>
        <p:spPr>
          <a:xfrm>
            <a:off x="3415284" y="2290572"/>
            <a:ext cx="2311146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• сильний первинний сектор + сервіси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42"/>
          <p:cNvSpPr/>
          <p:nvPr/>
        </p:nvSpPr>
        <p:spPr>
          <a:xfrm>
            <a:off x="3415284" y="2832354"/>
            <a:ext cx="2311146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• бренд якості та агроекспорт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42"/>
          <p:cNvSpPr/>
          <p:nvPr/>
        </p:nvSpPr>
        <p:spPr>
          <a:xfrm>
            <a:off x="3415284" y="3374136"/>
            <a:ext cx="2311146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• соціальна й правова стійкість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42"/>
          <p:cNvSpPr/>
          <p:nvPr/>
        </p:nvSpPr>
        <p:spPr>
          <a:xfrm>
            <a:off x="5939028" y="1179576"/>
            <a:ext cx="2640330" cy="3394710"/>
          </a:xfrm>
          <a:prstGeom prst="roundRect">
            <a:avLst>
              <a:gd fmla="val 2078" name="adj"/>
            </a:avLst>
          </a:prstGeom>
          <a:solidFill>
            <a:srgbClr val="10344B"/>
          </a:solidFill>
          <a:ln cap="flat" cmpd="sng" w="12700">
            <a:solidFill>
              <a:srgbClr val="2A5E70">
                <a:alpha val="6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42"/>
          <p:cNvSpPr/>
          <p:nvPr/>
        </p:nvSpPr>
        <p:spPr>
          <a:xfrm>
            <a:off x="5939028" y="1179576"/>
            <a:ext cx="2640330" cy="150876"/>
          </a:xfrm>
          <a:prstGeom prst="rect">
            <a:avLst/>
          </a:prstGeom>
          <a:solidFill>
            <a:srgbClr val="FFC857"/>
          </a:solidFill>
          <a:ln cap="flat" cmpd="sng" w="12700">
            <a:solidFill>
              <a:srgbClr val="FFC8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42"/>
          <p:cNvSpPr/>
          <p:nvPr/>
        </p:nvSpPr>
        <p:spPr>
          <a:xfrm>
            <a:off x="6076188" y="1426464"/>
            <a:ext cx="23660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Острівні держави Океанії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42"/>
          <p:cNvSpPr/>
          <p:nvPr/>
        </p:nvSpPr>
        <p:spPr>
          <a:xfrm>
            <a:off x="6103620" y="1748790"/>
            <a:ext cx="2311146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• малі ринки та далекі відстані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42"/>
          <p:cNvSpPr/>
          <p:nvPr/>
        </p:nvSpPr>
        <p:spPr>
          <a:xfrm>
            <a:off x="6103620" y="2290572"/>
            <a:ext cx="2311146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• туризм / рибальство / допомога / ресурси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42"/>
          <p:cNvSpPr/>
          <p:nvPr/>
        </p:nvSpPr>
        <p:spPr>
          <a:xfrm>
            <a:off x="6103620" y="2832354"/>
            <a:ext cx="2311146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• кліматична вразливість як системний фактор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42"/>
          <p:cNvSpPr/>
          <p:nvPr/>
        </p:nvSpPr>
        <p:spPr>
          <a:xfrm>
            <a:off x="6103620" y="3374136"/>
            <a:ext cx="2311146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• регіональна солідарність і кліматична дипломатія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42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42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1F33"/>
        </a:solidFill>
      </p:bgPr>
    </p:bg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43"/>
          <p:cNvSpPr/>
          <p:nvPr/>
        </p:nvSpPr>
        <p:spPr>
          <a:xfrm>
            <a:off x="377190" y="260604"/>
            <a:ext cx="925830" cy="4800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43"/>
          <p:cNvSpPr/>
          <p:nvPr/>
        </p:nvSpPr>
        <p:spPr>
          <a:xfrm>
            <a:off x="377190" y="377190"/>
            <a:ext cx="6343650" cy="39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Висновки та питання для обговорення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43"/>
          <p:cNvSpPr/>
          <p:nvPr/>
        </p:nvSpPr>
        <p:spPr>
          <a:xfrm>
            <a:off x="377190" y="809244"/>
            <a:ext cx="64465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D8DE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C9D8DE"/>
                </a:solidFill>
                <a:latin typeface="Arial"/>
                <a:ea typeface="Arial"/>
                <a:cs typeface="Arial"/>
                <a:sym typeface="Arial"/>
              </a:rPr>
              <a:t>Спробуйте пояснити регіон не переліком фактів, а через взаємозв’язок простору, ресурсів, інститутів і ризиків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43"/>
          <p:cNvSpPr/>
          <p:nvPr/>
        </p:nvSpPr>
        <p:spPr>
          <a:xfrm>
            <a:off x="589788" y="1165860"/>
            <a:ext cx="4903470" cy="3394710"/>
          </a:xfrm>
          <a:prstGeom prst="roundRect">
            <a:avLst>
              <a:gd fmla="val 1616" name="adj"/>
            </a:avLst>
          </a:prstGeom>
          <a:solidFill>
            <a:srgbClr val="10344B"/>
          </a:solidFill>
          <a:ln cap="flat" cmpd="sng" w="12700">
            <a:solidFill>
              <a:srgbClr val="2A5E70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43"/>
          <p:cNvSpPr/>
          <p:nvPr/>
        </p:nvSpPr>
        <p:spPr>
          <a:xfrm>
            <a:off x="788670" y="1385316"/>
            <a:ext cx="185166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П’ять опорних висновків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43"/>
          <p:cNvSpPr/>
          <p:nvPr/>
        </p:nvSpPr>
        <p:spPr>
          <a:xfrm>
            <a:off x="809244" y="1748790"/>
            <a:ext cx="123444" cy="123444"/>
          </a:xfrm>
          <a:prstGeom prst="ellipse">
            <a:avLst/>
          </a:prstGeom>
          <a:solidFill>
            <a:srgbClr val="FF7A5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43"/>
          <p:cNvSpPr/>
          <p:nvPr/>
        </p:nvSpPr>
        <p:spPr>
          <a:xfrm>
            <a:off x="1014984" y="1680210"/>
            <a:ext cx="4183380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Австралія домінує за площею, ресурсами й інституційною потужністю, але регіон не зводиться лише до неї.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43"/>
          <p:cNvSpPr/>
          <p:nvPr/>
        </p:nvSpPr>
        <p:spPr>
          <a:xfrm>
            <a:off x="809244" y="2283714"/>
            <a:ext cx="123444" cy="123444"/>
          </a:xfrm>
          <a:prstGeom prst="ellipse">
            <a:avLst/>
          </a:prstGeom>
          <a:solidFill>
            <a:srgbClr val="16C0C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43"/>
          <p:cNvSpPr/>
          <p:nvPr/>
        </p:nvSpPr>
        <p:spPr>
          <a:xfrm>
            <a:off x="1014984" y="2215134"/>
            <a:ext cx="4183380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Нова Зеландія демонструє, що первинний сектор може бути основою розвиненої економіки.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43"/>
          <p:cNvSpPr/>
          <p:nvPr/>
        </p:nvSpPr>
        <p:spPr>
          <a:xfrm>
            <a:off x="809244" y="2818638"/>
            <a:ext cx="123444" cy="123444"/>
          </a:xfrm>
          <a:prstGeom prst="ellipse">
            <a:avLst/>
          </a:prstGeom>
          <a:solidFill>
            <a:srgbClr val="FFC857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43"/>
          <p:cNvSpPr/>
          <p:nvPr/>
        </p:nvSpPr>
        <p:spPr>
          <a:xfrm>
            <a:off x="1014984" y="2750058"/>
            <a:ext cx="4183380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Острівні держави Океанії мають різні моделі доходів, проте спільну проблему — просторову й кліматичну вразливість.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43"/>
          <p:cNvSpPr/>
          <p:nvPr/>
        </p:nvSpPr>
        <p:spPr>
          <a:xfrm>
            <a:off x="809244" y="3353562"/>
            <a:ext cx="123444" cy="123444"/>
          </a:xfrm>
          <a:prstGeom prst="ellipse">
            <a:avLst/>
          </a:prstGeom>
          <a:solidFill>
            <a:srgbClr val="8FE3C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43"/>
          <p:cNvSpPr/>
          <p:nvPr/>
        </p:nvSpPr>
        <p:spPr>
          <a:xfrm>
            <a:off x="1014984" y="3284982"/>
            <a:ext cx="4183380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Морська економіка, туризм, рибальство, допомога та інфраструктура визначають майбутнє регіону не менше, ніж корисні копалини.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43"/>
          <p:cNvSpPr/>
          <p:nvPr/>
        </p:nvSpPr>
        <p:spPr>
          <a:xfrm>
            <a:off x="809244" y="3888486"/>
            <a:ext cx="123444" cy="123444"/>
          </a:xfrm>
          <a:prstGeom prst="ellipse">
            <a:avLst/>
          </a:prstGeom>
          <a:solidFill>
            <a:srgbClr val="B79CED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43"/>
          <p:cNvSpPr/>
          <p:nvPr/>
        </p:nvSpPr>
        <p:spPr>
          <a:xfrm>
            <a:off x="1014984" y="3819906"/>
            <a:ext cx="4183380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У країнознавчому аналізі головне — виявити, як географія перетворюється на політичні та економічні траєкторії.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43"/>
          <p:cNvSpPr/>
          <p:nvPr/>
        </p:nvSpPr>
        <p:spPr>
          <a:xfrm>
            <a:off x="5726430" y="1179576"/>
            <a:ext cx="2846070" cy="3394710"/>
          </a:xfrm>
          <a:prstGeom prst="roundRect">
            <a:avLst>
              <a:gd fmla="val 1928" name="adj"/>
            </a:avLst>
          </a:prstGeom>
          <a:solidFill>
            <a:srgbClr val="0F3148"/>
          </a:solidFill>
          <a:ln cap="flat" cmpd="sng" w="12700">
            <a:solidFill>
              <a:srgbClr val="2A5E70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43"/>
          <p:cNvSpPr/>
          <p:nvPr/>
        </p:nvSpPr>
        <p:spPr>
          <a:xfrm>
            <a:off x="5911596" y="1405890"/>
            <a:ext cx="246888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Питання для семінару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43"/>
          <p:cNvSpPr/>
          <p:nvPr/>
        </p:nvSpPr>
        <p:spPr>
          <a:xfrm>
            <a:off x="5966460" y="1748790"/>
            <a:ext cx="233172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1. Чому Австралія стала центром регіону?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43"/>
          <p:cNvSpPr/>
          <p:nvPr/>
        </p:nvSpPr>
        <p:spPr>
          <a:xfrm>
            <a:off x="5966460" y="2297430"/>
            <a:ext cx="233172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2. Як Нова Зеландія поєднала аграрність і розвиненість?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43"/>
          <p:cNvSpPr/>
          <p:nvPr/>
        </p:nvSpPr>
        <p:spPr>
          <a:xfrm>
            <a:off x="5966460" y="2846070"/>
            <a:ext cx="233172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3. Чому малі острови особливо чутливі до кліматичних змін?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43"/>
          <p:cNvSpPr/>
          <p:nvPr/>
        </p:nvSpPr>
        <p:spPr>
          <a:xfrm>
            <a:off x="5966460" y="3394710"/>
            <a:ext cx="233172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4. Яка модель розвитку є стійкішою: ресурсна чи туристична?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43"/>
          <p:cNvSpPr/>
          <p:nvPr/>
        </p:nvSpPr>
        <p:spPr>
          <a:xfrm>
            <a:off x="5980176" y="4011930"/>
            <a:ext cx="2263140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6C0C9"/>
              </a:buClr>
              <a:buSzPts val="1500"/>
              <a:buFont typeface="Play"/>
              <a:buNone/>
            </a:pPr>
            <a:r>
              <a:rPr b="1" i="0" lang="uk" sz="1500" u="none" cap="none" strike="noStrike">
                <a:solidFill>
                  <a:srgbClr val="16C0C9"/>
                </a:solidFill>
                <a:latin typeface="Play"/>
                <a:ea typeface="Play"/>
                <a:cs typeface="Play"/>
                <a:sym typeface="Play"/>
              </a:rPr>
              <a:t>Дякую за увагу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43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43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1F33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377190" y="260604"/>
            <a:ext cx="925830" cy="4800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377190" y="377190"/>
            <a:ext cx="6343650" cy="39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Просторовий склад регіону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377190" y="809244"/>
            <a:ext cx="64465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D8DE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C9D8DE"/>
                </a:solidFill>
                <a:latin typeface="Arial"/>
                <a:ea typeface="Arial"/>
                <a:cs typeface="Arial"/>
                <a:sym typeface="Arial"/>
              </a:rPr>
              <a:t>Австралія займає переважну частку суходолу, тоді як Океанія визначає острівну різноманітність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" y="1062990"/>
            <a:ext cx="2606040" cy="2468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/>
          <p:nvPr/>
        </p:nvSpPr>
        <p:spPr>
          <a:xfrm>
            <a:off x="1248156" y="1865376"/>
            <a:ext cx="120015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lay"/>
              <a:buNone/>
            </a:pPr>
            <a:r>
              <a:rPr b="1" i="0" lang="uk" sz="16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≈90 %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lay"/>
              <a:buNone/>
            </a:pPr>
            <a:r>
              <a:rPr b="1" i="0" lang="uk" sz="16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суходолу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3360420" y="1220724"/>
            <a:ext cx="1474470" cy="617220"/>
          </a:xfrm>
          <a:prstGeom prst="rect">
            <a:avLst/>
          </a:prstGeom>
          <a:solidFill>
            <a:srgbClr val="123346">
              <a:alpha val="90196"/>
            </a:srgbClr>
          </a:solidFill>
          <a:ln cap="flat" cmpd="sng" w="12700">
            <a:solidFill>
              <a:srgbClr val="1E4A5B">
                <a:alpha val="6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>
            <a:off x="3360420" y="1220724"/>
            <a:ext cx="41148" cy="617220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3470148" y="1316736"/>
            <a:ext cx="13373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8.5 млн км²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3470148" y="1549908"/>
            <a:ext cx="1323594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D7DD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C5D7DD"/>
                </a:solidFill>
                <a:latin typeface="Arial"/>
                <a:ea typeface="Arial"/>
                <a:cs typeface="Arial"/>
                <a:sym typeface="Arial"/>
              </a:rPr>
              <a:t>орієнтовна площа регіону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4951476" y="1220724"/>
            <a:ext cx="1131570" cy="617220"/>
          </a:xfrm>
          <a:prstGeom prst="rect">
            <a:avLst/>
          </a:prstGeom>
          <a:solidFill>
            <a:srgbClr val="123346">
              <a:alpha val="90196"/>
            </a:srgbClr>
          </a:solidFill>
          <a:ln cap="flat" cmpd="sng" w="12700">
            <a:solidFill>
              <a:srgbClr val="1E4A5B">
                <a:alpha val="6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4951476" y="1220724"/>
            <a:ext cx="41148" cy="617220"/>
          </a:xfrm>
          <a:prstGeom prst="rect">
            <a:avLst/>
          </a:prstGeom>
          <a:solidFill>
            <a:srgbClr val="FF7A59"/>
          </a:solidFill>
          <a:ln cap="flat" cmpd="sng" w="12700">
            <a:solidFill>
              <a:srgbClr val="FF7A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5061204" y="1316736"/>
            <a:ext cx="9944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14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5061204" y="1549908"/>
            <a:ext cx="980694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D7DD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C5D7DD"/>
                </a:solidFill>
                <a:latin typeface="Arial"/>
                <a:ea typeface="Arial"/>
                <a:cs typeface="Arial"/>
                <a:sym typeface="Arial"/>
              </a:rPr>
              <a:t>суверенних держав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6227064" y="1220724"/>
            <a:ext cx="1474470" cy="617220"/>
          </a:xfrm>
          <a:prstGeom prst="rect">
            <a:avLst/>
          </a:prstGeom>
          <a:solidFill>
            <a:srgbClr val="123346">
              <a:alpha val="90196"/>
            </a:srgbClr>
          </a:solidFill>
          <a:ln cap="flat" cmpd="sng" w="12700">
            <a:solidFill>
              <a:srgbClr val="1E4A5B">
                <a:alpha val="6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6227064" y="1220724"/>
            <a:ext cx="41148" cy="617220"/>
          </a:xfrm>
          <a:prstGeom prst="rect">
            <a:avLst/>
          </a:prstGeom>
          <a:solidFill>
            <a:srgbClr val="FFC857"/>
          </a:solidFill>
          <a:ln cap="flat" cmpd="sng" w="12700">
            <a:solidFill>
              <a:srgbClr val="FFC8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6336792" y="1316736"/>
            <a:ext cx="13373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7000+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6336792" y="1549908"/>
            <a:ext cx="1323594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D7DD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C5D7DD"/>
                </a:solidFill>
                <a:latin typeface="Arial"/>
                <a:ea typeface="Arial"/>
                <a:cs typeface="Arial"/>
                <a:sym typeface="Arial"/>
              </a:rPr>
              <a:t>островів і архіпелагів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3360420" y="1975104"/>
            <a:ext cx="2263140" cy="617220"/>
          </a:xfrm>
          <a:prstGeom prst="rect">
            <a:avLst/>
          </a:prstGeom>
          <a:solidFill>
            <a:srgbClr val="123346">
              <a:alpha val="90196"/>
            </a:srgbClr>
          </a:solidFill>
          <a:ln cap="flat" cmpd="sng" w="12700">
            <a:solidFill>
              <a:srgbClr val="1E4A5B">
                <a:alpha val="6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/>
          <p:nvPr/>
        </p:nvSpPr>
        <p:spPr>
          <a:xfrm>
            <a:off x="3360420" y="1975104"/>
            <a:ext cx="41148" cy="617220"/>
          </a:xfrm>
          <a:prstGeom prst="rect">
            <a:avLst/>
          </a:prstGeom>
          <a:solidFill>
            <a:srgbClr val="8FE3CF"/>
          </a:solidFill>
          <a:ln cap="flat" cmpd="sng" w="12700">
            <a:solidFill>
              <a:srgbClr val="8FE3C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3470148" y="2071116"/>
            <a:ext cx="212598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3470148" y="2304288"/>
            <a:ext cx="2112264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D7DD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C5D7DD"/>
                </a:solidFill>
                <a:latin typeface="Arial"/>
                <a:ea typeface="Arial"/>
                <a:cs typeface="Arial"/>
                <a:sym typeface="Arial"/>
              </a:rPr>
              <a:t>материкові ядра: Австралія і Нова Зеландія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3374136" y="2852928"/>
            <a:ext cx="5040630" cy="1220724"/>
          </a:xfrm>
          <a:prstGeom prst="roundRect">
            <a:avLst>
              <a:gd fmla="val 4494" name="adj"/>
            </a:avLst>
          </a:prstGeom>
          <a:solidFill>
            <a:srgbClr val="10344B"/>
          </a:solidFill>
          <a:ln cap="flat" cmpd="sng" w="12700">
            <a:solidFill>
              <a:srgbClr val="1D596B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7"/>
          <p:cNvSpPr/>
          <p:nvPr/>
        </p:nvSpPr>
        <p:spPr>
          <a:xfrm>
            <a:off x="3552444" y="3003804"/>
            <a:ext cx="219456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"/>
              <a:buNone/>
            </a:pPr>
            <a:r>
              <a:rPr b="1" i="0" lang="uk" sz="12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Схема регіональної побудови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3531870" y="3278124"/>
            <a:ext cx="82296" cy="82296"/>
          </a:xfrm>
          <a:prstGeom prst="rect">
            <a:avLst/>
          </a:prstGeom>
          <a:solidFill>
            <a:srgbClr val="FF7A5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3675888" y="3216402"/>
            <a:ext cx="4491990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Австралія: </a:t>
            </a:r>
            <a:r>
              <a:rPr b="0" i="0" lang="uk" sz="900" u="none" cap="none" strike="noStrike">
                <a:solidFill>
                  <a:srgbClr val="D6E6EA"/>
                </a:solidFill>
                <a:latin typeface="Arial"/>
                <a:ea typeface="Arial"/>
                <a:cs typeface="Arial"/>
                <a:sym typeface="Arial"/>
              </a:rPr>
              <a:t>єдина держава на материку; політичний та економічний центр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3531870" y="3477006"/>
            <a:ext cx="82296" cy="8229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/>
          <p:nvPr/>
        </p:nvSpPr>
        <p:spPr>
          <a:xfrm>
            <a:off x="3675888" y="3415284"/>
            <a:ext cx="4491990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Меланезія: </a:t>
            </a:r>
            <a:r>
              <a:rPr b="0" i="0" lang="uk" sz="900" u="none" cap="none" strike="noStrike">
                <a:solidFill>
                  <a:srgbClr val="D6E6EA"/>
                </a:solidFill>
                <a:latin typeface="Arial"/>
                <a:ea typeface="Arial"/>
                <a:cs typeface="Arial"/>
                <a:sym typeface="Arial"/>
              </a:rPr>
              <a:t>ресурсні та демографічно більші острівні країни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3531870" y="3675888"/>
            <a:ext cx="82296" cy="82296"/>
          </a:xfrm>
          <a:prstGeom prst="rect">
            <a:avLst/>
          </a:prstGeom>
          <a:solidFill>
            <a:srgbClr val="FFC857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7"/>
          <p:cNvSpPr/>
          <p:nvPr/>
        </p:nvSpPr>
        <p:spPr>
          <a:xfrm>
            <a:off x="3675888" y="3614166"/>
            <a:ext cx="4491990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Полінезія: </a:t>
            </a:r>
            <a:r>
              <a:rPr b="0" i="0" lang="uk" sz="900" u="none" cap="none" strike="noStrike">
                <a:solidFill>
                  <a:srgbClr val="D6E6EA"/>
                </a:solidFill>
                <a:latin typeface="Arial"/>
                <a:ea typeface="Arial"/>
                <a:cs typeface="Arial"/>
                <a:sym typeface="Arial"/>
              </a:rPr>
              <a:t>величезний океанічний простір і розпорошені архіпелаги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3531870" y="3874770"/>
            <a:ext cx="82296" cy="82296"/>
          </a:xfrm>
          <a:prstGeom prst="rect">
            <a:avLst/>
          </a:prstGeom>
          <a:solidFill>
            <a:srgbClr val="B79CED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7"/>
          <p:cNvSpPr/>
          <p:nvPr/>
        </p:nvSpPr>
        <p:spPr>
          <a:xfrm>
            <a:off x="3675888" y="3813048"/>
            <a:ext cx="4491990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Мікронезія: </a:t>
            </a:r>
            <a:r>
              <a:rPr b="0" i="0" lang="uk" sz="900" u="none" cap="none" strike="noStrike">
                <a:solidFill>
                  <a:srgbClr val="D6E6EA"/>
                </a:solidFill>
                <a:latin typeface="Arial"/>
                <a:ea typeface="Arial"/>
                <a:cs typeface="Arial"/>
                <a:sym typeface="Arial"/>
              </a:rPr>
              <a:t>малі коралові та вулканічні острови з вузькою ресурсною базою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1F33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/>
          <p:nvPr/>
        </p:nvSpPr>
        <p:spPr>
          <a:xfrm>
            <a:off x="377190" y="260604"/>
            <a:ext cx="925830" cy="4800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377190" y="377190"/>
            <a:ext cx="6343650" cy="39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Меланезія, Полінезія, Мікронезія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377190" y="809244"/>
            <a:ext cx="64465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D8DE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C9D8DE"/>
                </a:solidFill>
                <a:latin typeface="Arial"/>
                <a:ea typeface="Arial"/>
                <a:cs typeface="Arial"/>
                <a:sym typeface="Arial"/>
              </a:rPr>
              <a:t>Історико-етнографічний поділ допомагає зрозуміти природні та соціально-економічні відмінності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mnt/data/australia_oceania_deck/assets/oceania_subregions_map.jpg" id="140" name="Google Shape;14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772" y="994410"/>
            <a:ext cx="4857205" cy="356616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/>
          <p:nvPr/>
        </p:nvSpPr>
        <p:spPr>
          <a:xfrm>
            <a:off x="5726430" y="1110996"/>
            <a:ext cx="2880360" cy="788670"/>
          </a:xfrm>
          <a:prstGeom prst="roundRect">
            <a:avLst>
              <a:gd fmla="val 6957" name="adj"/>
            </a:avLst>
          </a:prstGeom>
          <a:solidFill>
            <a:srgbClr val="11344B"/>
          </a:solidFill>
          <a:ln cap="flat" cmpd="sng" w="12700">
            <a:solidFill>
              <a:srgbClr val="2D6272">
                <a:alpha val="6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8"/>
          <p:cNvSpPr/>
          <p:nvPr/>
        </p:nvSpPr>
        <p:spPr>
          <a:xfrm>
            <a:off x="5726430" y="1110996"/>
            <a:ext cx="82296" cy="788670"/>
          </a:xfrm>
          <a:prstGeom prst="rect">
            <a:avLst/>
          </a:prstGeom>
          <a:solidFill>
            <a:srgbClr val="FF7A59"/>
          </a:solidFill>
          <a:ln cap="flat" cmpd="sng" w="12700">
            <a:solidFill>
              <a:srgbClr val="FF7A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5897880" y="1234440"/>
            <a:ext cx="12344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lay"/>
              <a:buNone/>
            </a:pPr>
            <a:r>
              <a:rPr b="1" i="0" lang="uk" sz="13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Меланезія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5897880" y="1412748"/>
            <a:ext cx="236601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EECEF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EECEF"/>
                </a:solidFill>
                <a:latin typeface="Arial"/>
                <a:ea typeface="Arial"/>
                <a:cs typeface="Arial"/>
                <a:sym typeface="Arial"/>
              </a:rPr>
              <a:t>Найбільші та гористі острови біля Австралії; Папуа-Нова Гвінея, Фіджі, Вануату, Соломонові Острови.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5726430" y="2167128"/>
            <a:ext cx="2880360" cy="788670"/>
          </a:xfrm>
          <a:prstGeom prst="roundRect">
            <a:avLst>
              <a:gd fmla="val 6957" name="adj"/>
            </a:avLst>
          </a:prstGeom>
          <a:solidFill>
            <a:srgbClr val="11344B"/>
          </a:solidFill>
          <a:ln cap="flat" cmpd="sng" w="12700">
            <a:solidFill>
              <a:srgbClr val="2D6272">
                <a:alpha val="6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5726430" y="2167128"/>
            <a:ext cx="82296" cy="788670"/>
          </a:xfrm>
          <a:prstGeom prst="rect">
            <a:avLst/>
          </a:prstGeom>
          <a:solidFill>
            <a:srgbClr val="FFC857"/>
          </a:solidFill>
          <a:ln cap="flat" cmpd="sng" w="12700">
            <a:solidFill>
              <a:srgbClr val="FFC8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>
            <a:off x="5897880" y="2290572"/>
            <a:ext cx="12344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lay"/>
              <a:buNone/>
            </a:pPr>
            <a:r>
              <a:rPr b="1" i="0" lang="uk" sz="13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Полінезія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5897880" y="2468880"/>
            <a:ext cx="236601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EECEF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EECEF"/>
                </a:solidFill>
                <a:latin typeface="Arial"/>
                <a:ea typeface="Arial"/>
                <a:cs typeface="Arial"/>
                <a:sym typeface="Arial"/>
              </a:rPr>
              <a:t>Гігантський трикутник Тихого океану; Тонга, Самоа, Тувалу, а також Нова Зеландія як найрозвинутіший полюс.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5726430" y="3223260"/>
            <a:ext cx="2880360" cy="788670"/>
          </a:xfrm>
          <a:prstGeom prst="roundRect">
            <a:avLst>
              <a:gd fmla="val 6957" name="adj"/>
            </a:avLst>
          </a:prstGeom>
          <a:solidFill>
            <a:srgbClr val="11344B"/>
          </a:solidFill>
          <a:ln cap="flat" cmpd="sng" w="12700">
            <a:solidFill>
              <a:srgbClr val="2D6272">
                <a:alpha val="6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5726430" y="3223260"/>
            <a:ext cx="82296" cy="788670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8"/>
          <p:cNvSpPr/>
          <p:nvPr/>
        </p:nvSpPr>
        <p:spPr>
          <a:xfrm>
            <a:off x="5897880" y="3346704"/>
            <a:ext cx="12344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lay"/>
              <a:buNone/>
            </a:pPr>
            <a:r>
              <a:rPr b="1" i="0" lang="uk" sz="13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Мікронезія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5897880" y="3525012"/>
            <a:ext cx="236601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EECEF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EECEF"/>
                </a:solidFill>
                <a:latin typeface="Arial"/>
                <a:ea typeface="Arial"/>
                <a:cs typeface="Arial"/>
                <a:sym typeface="Arial"/>
              </a:rPr>
              <a:t>Дрібні переважно коралові острови на півночі й північному заході; Кірибаті, Науру, Палау, Маршаллові Острови.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1F33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/>
          <p:nvPr/>
        </p:nvSpPr>
        <p:spPr>
          <a:xfrm>
            <a:off x="377190" y="260604"/>
            <a:ext cx="925830" cy="4800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377190" y="377190"/>
            <a:ext cx="6343650" cy="39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Геополітичне значення регіону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377190" y="809244"/>
            <a:ext cx="64465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D8DE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C9D8DE"/>
                </a:solidFill>
                <a:latin typeface="Arial"/>
                <a:ea typeface="Arial"/>
                <a:cs typeface="Arial"/>
                <a:sym typeface="Arial"/>
              </a:rPr>
              <a:t>Океанічний простір перетворює Австралію та Океанію на важливий вузол Індо-Тихоокеанської архітектури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480060" y="1062990"/>
            <a:ext cx="3909060" cy="3291840"/>
          </a:xfrm>
          <a:prstGeom prst="roundRect">
            <a:avLst>
              <a:gd fmla="val 1667" name="adj"/>
            </a:avLst>
          </a:prstGeom>
          <a:solidFill>
            <a:srgbClr val="0E3147"/>
          </a:solidFill>
          <a:ln cap="flat" cmpd="sng" w="12700">
            <a:solidFill>
              <a:srgbClr val="2A586A">
                <a:alpha val="6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9"/>
          <p:cNvSpPr/>
          <p:nvPr/>
        </p:nvSpPr>
        <p:spPr>
          <a:xfrm>
            <a:off x="651510" y="1248156"/>
            <a:ext cx="30175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Чотири геостратегічні опори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685800" y="1597914"/>
            <a:ext cx="157734" cy="157734"/>
          </a:xfrm>
          <a:prstGeom prst="ellipse">
            <a:avLst/>
          </a:prstGeom>
          <a:solidFill>
            <a:srgbClr val="16C0C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9"/>
          <p:cNvSpPr/>
          <p:nvPr/>
        </p:nvSpPr>
        <p:spPr>
          <a:xfrm>
            <a:off x="905256" y="1522476"/>
            <a:ext cx="32232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i="0" lang="uk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Морські шляхи: </a:t>
            </a:r>
            <a:r>
              <a:rPr b="0" i="0" lang="uk" sz="1000" u="none" cap="none" strike="noStrike">
                <a:solidFill>
                  <a:srgbClr val="D6E6EA"/>
                </a:solidFill>
                <a:latin typeface="Arial"/>
                <a:ea typeface="Arial"/>
                <a:cs typeface="Arial"/>
                <a:sym typeface="Arial"/>
              </a:rPr>
              <a:t>контроль над комунікаціями між Азією, Америкою та Антарктикою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685800" y="2160270"/>
            <a:ext cx="157734" cy="157734"/>
          </a:xfrm>
          <a:prstGeom prst="ellipse">
            <a:avLst/>
          </a:prstGeom>
          <a:solidFill>
            <a:srgbClr val="FFC857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9"/>
          <p:cNvSpPr/>
          <p:nvPr/>
        </p:nvSpPr>
        <p:spPr>
          <a:xfrm>
            <a:off x="905256" y="2084832"/>
            <a:ext cx="32232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i="0" lang="uk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Морські ресурси: </a:t>
            </a:r>
            <a:r>
              <a:rPr b="0" i="0" lang="uk" sz="1000" u="none" cap="none" strike="noStrike">
                <a:solidFill>
                  <a:srgbClr val="D6E6EA"/>
                </a:solidFill>
                <a:latin typeface="Arial"/>
                <a:ea typeface="Arial"/>
                <a:cs typeface="Arial"/>
                <a:sym typeface="Arial"/>
              </a:rPr>
              <a:t>риболовство, шельф, великі виняткові економічні зони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685800" y="2722626"/>
            <a:ext cx="157734" cy="157734"/>
          </a:xfrm>
          <a:prstGeom prst="ellipse">
            <a:avLst/>
          </a:prstGeom>
          <a:solidFill>
            <a:srgbClr val="FF7A5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9"/>
          <p:cNvSpPr/>
          <p:nvPr/>
        </p:nvSpPr>
        <p:spPr>
          <a:xfrm>
            <a:off x="905256" y="2647188"/>
            <a:ext cx="32232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i="0" lang="uk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Безпека: </a:t>
            </a:r>
            <a:r>
              <a:rPr b="0" i="0" lang="uk" sz="1000" u="none" cap="none" strike="noStrike">
                <a:solidFill>
                  <a:srgbClr val="D6E6EA"/>
                </a:solidFill>
                <a:latin typeface="Arial"/>
                <a:ea typeface="Arial"/>
                <a:cs typeface="Arial"/>
                <a:sym typeface="Arial"/>
              </a:rPr>
              <a:t>посилення ролі союзів, форумів та політики “Indo-Pacific”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685800" y="3284982"/>
            <a:ext cx="157734" cy="157734"/>
          </a:xfrm>
          <a:prstGeom prst="ellipse">
            <a:avLst/>
          </a:prstGeom>
          <a:solidFill>
            <a:srgbClr val="B79CED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9"/>
          <p:cNvSpPr/>
          <p:nvPr/>
        </p:nvSpPr>
        <p:spPr>
          <a:xfrm>
            <a:off x="905256" y="3209544"/>
            <a:ext cx="32232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i="0" lang="uk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Конкуренція впливів: </a:t>
            </a:r>
            <a:r>
              <a:rPr b="0" i="0" lang="uk" sz="1000" u="none" cap="none" strike="noStrike">
                <a:solidFill>
                  <a:srgbClr val="D6E6EA"/>
                </a:solidFill>
                <a:latin typeface="Arial"/>
                <a:ea typeface="Arial"/>
                <a:cs typeface="Arial"/>
                <a:sym typeface="Arial"/>
              </a:rPr>
              <a:t>активність Австралії, Нової Зеландії, США, Китаю, Франції та регіональних організацій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" name="Google Shape;173;p19"/>
          <p:cNvCxnSpPr/>
          <p:nvPr/>
        </p:nvCxnSpPr>
        <p:spPr>
          <a:xfrm flipH="1" rot="10800000">
            <a:off x="6720840" y="1165860"/>
            <a:ext cx="514350" cy="1371600"/>
          </a:xfrm>
          <a:prstGeom prst="straightConnector1">
            <a:avLst/>
          </a:prstGeom>
          <a:noFill/>
          <a:ln cap="flat" cmpd="sng" w="17125">
            <a:solidFill>
              <a:srgbClr val="9ACFDB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4" name="Google Shape;174;p19"/>
          <p:cNvCxnSpPr/>
          <p:nvPr/>
        </p:nvCxnSpPr>
        <p:spPr>
          <a:xfrm rot="10800000">
            <a:off x="5760720" y="1577340"/>
            <a:ext cx="960120" cy="960120"/>
          </a:xfrm>
          <a:prstGeom prst="straightConnector1">
            <a:avLst/>
          </a:prstGeom>
          <a:noFill/>
          <a:ln cap="flat" cmpd="sng" w="17125">
            <a:solidFill>
              <a:srgbClr val="9ACFDB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5" name="Google Shape;175;p19"/>
          <p:cNvCxnSpPr/>
          <p:nvPr/>
        </p:nvCxnSpPr>
        <p:spPr>
          <a:xfrm flipH="1" rot="10800000">
            <a:off x="6720840" y="2228850"/>
            <a:ext cx="960120" cy="308610"/>
          </a:xfrm>
          <a:prstGeom prst="straightConnector1">
            <a:avLst/>
          </a:prstGeom>
          <a:noFill/>
          <a:ln cap="flat" cmpd="sng" w="17125">
            <a:solidFill>
              <a:srgbClr val="9ACFDB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p19"/>
          <p:cNvCxnSpPr/>
          <p:nvPr/>
        </p:nvCxnSpPr>
        <p:spPr>
          <a:xfrm flipH="1">
            <a:off x="5692140" y="2537460"/>
            <a:ext cx="1028700" cy="651510"/>
          </a:xfrm>
          <a:prstGeom prst="straightConnector1">
            <a:avLst/>
          </a:prstGeom>
          <a:noFill/>
          <a:ln cap="flat" cmpd="sng" w="17125">
            <a:solidFill>
              <a:srgbClr val="9ACFDB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" name="Google Shape;177;p19"/>
          <p:cNvCxnSpPr/>
          <p:nvPr/>
        </p:nvCxnSpPr>
        <p:spPr>
          <a:xfrm>
            <a:off x="6720840" y="2537460"/>
            <a:ext cx="548640" cy="994410"/>
          </a:xfrm>
          <a:prstGeom prst="straightConnector1">
            <a:avLst/>
          </a:prstGeom>
          <a:noFill/>
          <a:ln cap="flat" cmpd="sng" w="17125">
            <a:solidFill>
              <a:srgbClr val="9ACFDB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8" name="Google Shape;178;p19"/>
          <p:cNvSpPr/>
          <p:nvPr/>
        </p:nvSpPr>
        <p:spPr>
          <a:xfrm>
            <a:off x="6295644" y="2091690"/>
            <a:ext cx="857250" cy="857250"/>
          </a:xfrm>
          <a:prstGeom prst="ellipse">
            <a:avLst/>
          </a:prstGeom>
          <a:solidFill>
            <a:srgbClr val="113C55"/>
          </a:solidFill>
          <a:ln cap="flat" cmpd="sng" w="27925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9"/>
          <p:cNvSpPr/>
          <p:nvPr/>
        </p:nvSpPr>
        <p:spPr>
          <a:xfrm>
            <a:off x="6432804" y="2386584"/>
            <a:ext cx="58293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lay"/>
              <a:buNone/>
            </a:pPr>
            <a:r>
              <a:rPr b="1" i="0" lang="uk" sz="13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РЕГІОН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6947154" y="1062990"/>
            <a:ext cx="651510" cy="233172"/>
          </a:xfrm>
          <a:prstGeom prst="roundRect">
            <a:avLst>
              <a:gd fmla="val 17647" name="adj"/>
            </a:avLst>
          </a:prstGeom>
          <a:solidFill>
            <a:srgbClr val="1E5E74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6988302" y="1097280"/>
            <a:ext cx="569214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APEC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5472684" y="1474470"/>
            <a:ext cx="651510" cy="233172"/>
          </a:xfrm>
          <a:prstGeom prst="roundRect">
            <a:avLst>
              <a:gd fmla="val 17647" name="adj"/>
            </a:avLst>
          </a:prstGeom>
          <a:solidFill>
            <a:srgbClr val="825C2A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5513832" y="1508760"/>
            <a:ext cx="569214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PIF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7392924" y="2125980"/>
            <a:ext cx="651510" cy="233172"/>
          </a:xfrm>
          <a:prstGeom prst="roundRect">
            <a:avLst>
              <a:gd fmla="val 17647" name="adj"/>
            </a:avLst>
          </a:prstGeom>
          <a:solidFill>
            <a:srgbClr val="8A4E3A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9"/>
          <p:cNvSpPr/>
          <p:nvPr/>
        </p:nvSpPr>
        <p:spPr>
          <a:xfrm>
            <a:off x="7434072" y="2160270"/>
            <a:ext cx="569214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AUKUS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5404104" y="3086100"/>
            <a:ext cx="651510" cy="233172"/>
          </a:xfrm>
          <a:prstGeom prst="roundRect">
            <a:avLst>
              <a:gd fmla="val 17647" name="adj"/>
            </a:avLst>
          </a:prstGeom>
          <a:solidFill>
            <a:srgbClr val="58519B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9"/>
          <p:cNvSpPr/>
          <p:nvPr/>
        </p:nvSpPr>
        <p:spPr>
          <a:xfrm>
            <a:off x="5445252" y="3120390"/>
            <a:ext cx="569214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ANZUS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6981444" y="3429000"/>
            <a:ext cx="651510" cy="233172"/>
          </a:xfrm>
          <a:prstGeom prst="roundRect">
            <a:avLst>
              <a:gd fmla="val 17647" name="adj"/>
            </a:avLst>
          </a:prstGeom>
          <a:solidFill>
            <a:srgbClr val="386B5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9"/>
          <p:cNvSpPr/>
          <p:nvPr/>
        </p:nvSpPr>
        <p:spPr>
          <a:xfrm>
            <a:off x="7022592" y="3463290"/>
            <a:ext cx="569214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CPTPP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9"/>
          <p:cNvSpPr/>
          <p:nvPr/>
        </p:nvSpPr>
        <p:spPr>
          <a:xfrm>
            <a:off x="5246370" y="4142232"/>
            <a:ext cx="34290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6E6EA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6E6EA"/>
                </a:solidFill>
                <a:latin typeface="Arial"/>
                <a:ea typeface="Arial"/>
                <a:cs typeface="Arial"/>
                <a:sym typeface="Arial"/>
              </a:rPr>
              <a:t>Pacific Islands Forum об’єднує 18 членів та просуває концепт «One Blue Pacific Continent».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9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9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1F33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/>
          <p:nvPr/>
        </p:nvSpPr>
        <p:spPr>
          <a:xfrm>
            <a:off x="377190" y="260604"/>
            <a:ext cx="925830" cy="4800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0"/>
          <p:cNvSpPr/>
          <p:nvPr/>
        </p:nvSpPr>
        <p:spPr>
          <a:xfrm>
            <a:off x="377190" y="377190"/>
            <a:ext cx="6343650" cy="39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Історико-культурна рамка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377190" y="809244"/>
            <a:ext cx="64465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D8DE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C9D8DE"/>
                </a:solidFill>
                <a:latin typeface="Arial"/>
                <a:ea typeface="Arial"/>
                <a:cs typeface="Arial"/>
                <a:sym typeface="Arial"/>
              </a:rPr>
              <a:t>Від давніх міграцій та океанічної навігації до колоніальних режимів і сучасної деколонізації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p20"/>
          <p:cNvCxnSpPr/>
          <p:nvPr/>
        </p:nvCxnSpPr>
        <p:spPr>
          <a:xfrm>
            <a:off x="685800" y="2366010"/>
            <a:ext cx="7680960" cy="0"/>
          </a:xfrm>
          <a:prstGeom prst="straightConnector1">
            <a:avLst/>
          </a:prstGeom>
          <a:noFill/>
          <a:ln cap="flat" cmpd="sng" w="25400">
            <a:solidFill>
              <a:srgbClr val="7BCED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2" name="Google Shape;202;p20"/>
          <p:cNvSpPr/>
          <p:nvPr/>
        </p:nvSpPr>
        <p:spPr>
          <a:xfrm>
            <a:off x="754380" y="2180844"/>
            <a:ext cx="370332" cy="370332"/>
          </a:xfrm>
          <a:prstGeom prst="ellipse">
            <a:avLst/>
          </a:prstGeom>
          <a:solidFill>
            <a:srgbClr val="16C0C9"/>
          </a:solidFill>
          <a:ln cap="flat" cmpd="sng" w="16500">
            <a:solidFill>
              <a:srgbClr val="FFFFFF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0"/>
          <p:cNvSpPr/>
          <p:nvPr/>
        </p:nvSpPr>
        <p:spPr>
          <a:xfrm>
            <a:off x="651510" y="1680210"/>
            <a:ext cx="6172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lay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≈50 тис. років тому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0"/>
          <p:cNvSpPr/>
          <p:nvPr/>
        </p:nvSpPr>
        <p:spPr>
          <a:xfrm>
            <a:off x="425196" y="2688336"/>
            <a:ext cx="1028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6E6EA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6E6EA"/>
                </a:solidFill>
                <a:latin typeface="Arial"/>
                <a:ea typeface="Arial"/>
                <a:cs typeface="Arial"/>
                <a:sym typeface="Arial"/>
              </a:rPr>
              <a:t>перші заселення Австралії та Нової Гвінеї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0"/>
          <p:cNvSpPr/>
          <p:nvPr/>
        </p:nvSpPr>
        <p:spPr>
          <a:xfrm>
            <a:off x="2194560" y="2180844"/>
            <a:ext cx="370332" cy="370332"/>
          </a:xfrm>
          <a:prstGeom prst="ellipse">
            <a:avLst/>
          </a:prstGeom>
          <a:solidFill>
            <a:srgbClr val="FFC857"/>
          </a:solidFill>
          <a:ln cap="flat" cmpd="sng" w="16500">
            <a:solidFill>
              <a:srgbClr val="FFFFFF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0"/>
          <p:cNvSpPr/>
          <p:nvPr/>
        </p:nvSpPr>
        <p:spPr>
          <a:xfrm>
            <a:off x="2091690" y="1680210"/>
            <a:ext cx="6172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lay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I тис. н.е.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0"/>
          <p:cNvSpPr/>
          <p:nvPr/>
        </p:nvSpPr>
        <p:spPr>
          <a:xfrm>
            <a:off x="1865376" y="2688336"/>
            <a:ext cx="1028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6E6EA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6E6EA"/>
                </a:solidFill>
                <a:latin typeface="Arial"/>
                <a:ea typeface="Arial"/>
                <a:cs typeface="Arial"/>
                <a:sym typeface="Arial"/>
              </a:rPr>
              <a:t>океанічна навігація та розселення полінезійців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0"/>
          <p:cNvSpPr/>
          <p:nvPr/>
        </p:nvSpPr>
        <p:spPr>
          <a:xfrm>
            <a:off x="3634740" y="2180844"/>
            <a:ext cx="370332" cy="370332"/>
          </a:xfrm>
          <a:prstGeom prst="ellipse">
            <a:avLst/>
          </a:prstGeom>
          <a:solidFill>
            <a:srgbClr val="FF7A59"/>
          </a:solidFill>
          <a:ln cap="flat" cmpd="sng" w="16500">
            <a:solidFill>
              <a:srgbClr val="FFFFFF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0"/>
          <p:cNvSpPr/>
          <p:nvPr/>
        </p:nvSpPr>
        <p:spPr>
          <a:xfrm>
            <a:off x="3531870" y="1680210"/>
            <a:ext cx="6172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lay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XVI–XVIII ст.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0"/>
          <p:cNvSpPr/>
          <p:nvPr/>
        </p:nvSpPr>
        <p:spPr>
          <a:xfrm>
            <a:off x="3305556" y="2688336"/>
            <a:ext cx="1028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6E6EA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6E6EA"/>
                </a:solidFill>
                <a:latin typeface="Arial"/>
                <a:ea typeface="Arial"/>
                <a:cs typeface="Arial"/>
                <a:sym typeface="Arial"/>
              </a:rPr>
              <a:t>європейські експедиції, картографування, колоніальна експансія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0"/>
          <p:cNvSpPr/>
          <p:nvPr/>
        </p:nvSpPr>
        <p:spPr>
          <a:xfrm>
            <a:off x="5074920" y="2180844"/>
            <a:ext cx="370332" cy="370332"/>
          </a:xfrm>
          <a:prstGeom prst="ellipse">
            <a:avLst/>
          </a:prstGeom>
          <a:solidFill>
            <a:srgbClr val="8FE3CF"/>
          </a:solidFill>
          <a:ln cap="flat" cmpd="sng" w="16500">
            <a:solidFill>
              <a:srgbClr val="FFFFFF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0"/>
          <p:cNvSpPr/>
          <p:nvPr/>
        </p:nvSpPr>
        <p:spPr>
          <a:xfrm>
            <a:off x="4972050" y="1680210"/>
            <a:ext cx="6172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lay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XIX–XX ст.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0"/>
          <p:cNvSpPr/>
          <p:nvPr/>
        </p:nvSpPr>
        <p:spPr>
          <a:xfrm>
            <a:off x="4745736" y="2688336"/>
            <a:ext cx="1028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6E6EA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6E6EA"/>
                </a:solidFill>
                <a:latin typeface="Arial"/>
                <a:ea typeface="Arial"/>
                <a:cs typeface="Arial"/>
                <a:sym typeface="Arial"/>
              </a:rPr>
              <a:t>формування переселенських економік Австралії й Нової Зеландії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0"/>
          <p:cNvSpPr/>
          <p:nvPr/>
        </p:nvSpPr>
        <p:spPr>
          <a:xfrm>
            <a:off x="6515100" y="2180844"/>
            <a:ext cx="370332" cy="370332"/>
          </a:xfrm>
          <a:prstGeom prst="ellipse">
            <a:avLst/>
          </a:prstGeom>
          <a:solidFill>
            <a:srgbClr val="B79CED"/>
          </a:solidFill>
          <a:ln cap="flat" cmpd="sng" w="16500">
            <a:solidFill>
              <a:srgbClr val="FFFFFF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0"/>
          <p:cNvSpPr/>
          <p:nvPr/>
        </p:nvSpPr>
        <p:spPr>
          <a:xfrm>
            <a:off x="6412230" y="1680210"/>
            <a:ext cx="6172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lay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після 1945 р.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0"/>
          <p:cNvSpPr/>
          <p:nvPr/>
        </p:nvSpPr>
        <p:spPr>
          <a:xfrm>
            <a:off x="6185916" y="2688336"/>
            <a:ext cx="1028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6E6EA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6E6EA"/>
                </a:solidFill>
                <a:latin typeface="Arial"/>
                <a:ea typeface="Arial"/>
                <a:cs typeface="Arial"/>
                <a:sym typeface="Arial"/>
              </a:rPr>
              <a:t>хвиля політичної незалежності острівних держав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0"/>
          <p:cNvSpPr/>
          <p:nvPr/>
        </p:nvSpPr>
        <p:spPr>
          <a:xfrm>
            <a:off x="7955280" y="2180844"/>
            <a:ext cx="370332" cy="370332"/>
          </a:xfrm>
          <a:prstGeom prst="ellipse">
            <a:avLst/>
          </a:prstGeom>
          <a:solidFill>
            <a:srgbClr val="FF6B6B"/>
          </a:solidFill>
          <a:ln cap="flat" cmpd="sng" w="16500">
            <a:solidFill>
              <a:srgbClr val="FFFFFF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0"/>
          <p:cNvSpPr/>
          <p:nvPr/>
        </p:nvSpPr>
        <p:spPr>
          <a:xfrm>
            <a:off x="7852410" y="1680210"/>
            <a:ext cx="6172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lay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XXI ст.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0"/>
          <p:cNvSpPr/>
          <p:nvPr/>
        </p:nvSpPr>
        <p:spPr>
          <a:xfrm>
            <a:off x="7626096" y="2688336"/>
            <a:ext cx="1028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6E6EA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6E6EA"/>
                </a:solidFill>
                <a:latin typeface="Arial"/>
                <a:ea typeface="Arial"/>
                <a:cs typeface="Arial"/>
                <a:sym typeface="Arial"/>
              </a:rPr>
              <a:t>посилення ролі корінних народів і кліматичної дипломатії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0"/>
          <p:cNvSpPr/>
          <p:nvPr/>
        </p:nvSpPr>
        <p:spPr>
          <a:xfrm>
            <a:off x="630936" y="4018788"/>
            <a:ext cx="7920990" cy="432054"/>
          </a:xfrm>
          <a:prstGeom prst="roundRect">
            <a:avLst>
              <a:gd fmla="val 12698" name="adj"/>
            </a:avLst>
          </a:prstGeom>
          <a:solidFill>
            <a:srgbClr val="10344B"/>
          </a:solidFill>
          <a:ln cap="flat" cmpd="sng" w="12700">
            <a:solidFill>
              <a:srgbClr val="2A6370">
                <a:alpha val="5490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0"/>
          <p:cNvSpPr/>
          <p:nvPr/>
        </p:nvSpPr>
        <p:spPr>
          <a:xfrm>
            <a:off x="809244" y="4135374"/>
            <a:ext cx="75438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Для країнознавства це означає: економічні відмінності регіону не можна пояснити лише природою — вони виросли з поєднання простору, інститутів, колоніальної спадщини та різних траєкторій державотворення.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0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0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mnt/data/australia_oceania_deck/assets/sydney_opera_house.jpg" id="229" name="Google Shape;229;p21"/>
          <p:cNvPicPr preferRelativeResize="0"/>
          <p:nvPr/>
        </p:nvPicPr>
        <p:blipFill rotWithShape="1">
          <a:blip r:embed="rId3">
            <a:alphaModFix/>
          </a:blip>
          <a:srcRect b="12466" l="0" r="0" t="12466"/>
          <a:stretch/>
        </p:blipFill>
        <p:spPr>
          <a:xfrm>
            <a:off x="0" y="0"/>
            <a:ext cx="91437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1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04131F">
              <a:alpha val="61960"/>
            </a:srgbClr>
          </a:solidFill>
          <a:ln cap="flat" cmpd="sng" w="12700">
            <a:solidFill>
              <a:srgbClr val="04131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1"/>
          <p:cNvSpPr/>
          <p:nvPr/>
        </p:nvSpPr>
        <p:spPr>
          <a:xfrm>
            <a:off x="425196" y="960120"/>
            <a:ext cx="822960" cy="54864"/>
          </a:xfrm>
          <a:prstGeom prst="rect">
            <a:avLst/>
          </a:prstGeom>
          <a:solidFill>
            <a:srgbClr val="FF7A59"/>
          </a:solidFill>
          <a:ln cap="flat" cmpd="sng" w="12700">
            <a:solidFill>
              <a:srgbClr val="FF7A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1"/>
          <p:cNvSpPr/>
          <p:nvPr/>
        </p:nvSpPr>
        <p:spPr>
          <a:xfrm>
            <a:off x="425196" y="1083564"/>
            <a:ext cx="219456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3E7D3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F3E7D3"/>
                </a:solidFill>
                <a:latin typeface="Arial"/>
                <a:ea typeface="Arial"/>
                <a:cs typeface="Arial"/>
                <a:sym typeface="Arial"/>
              </a:rPr>
              <a:t>РОЗДІЛ I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1"/>
          <p:cNvSpPr/>
          <p:nvPr/>
        </p:nvSpPr>
        <p:spPr>
          <a:xfrm>
            <a:off x="425196" y="1405890"/>
            <a:ext cx="3566160" cy="891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Play"/>
              <a:buNone/>
            </a:pPr>
            <a:r>
              <a:rPr b="1" i="0" lang="uk" sz="23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Австралія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1"/>
          <p:cNvSpPr/>
          <p:nvPr/>
        </p:nvSpPr>
        <p:spPr>
          <a:xfrm>
            <a:off x="425196" y="2366010"/>
            <a:ext cx="322326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8EB"/>
              </a:buClr>
              <a:buSzPts val="1100"/>
              <a:buFont typeface="Arial"/>
              <a:buNone/>
            </a:pPr>
            <a:r>
              <a:rPr b="0" i="0" lang="uk" sz="1100" u="none" cap="none" strike="noStrike">
                <a:solidFill>
                  <a:srgbClr val="DCE8EB"/>
                </a:solidFill>
                <a:latin typeface="Arial"/>
                <a:ea typeface="Arial"/>
                <a:cs typeface="Arial"/>
                <a:sym typeface="Arial"/>
              </a:rPr>
              <a:t>Регіональний фокус, просторові відмінності та логіка господарського розвитку.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1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07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1F33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/>
          <p:nvPr/>
        </p:nvSpPr>
        <p:spPr>
          <a:xfrm>
            <a:off x="377190" y="260604"/>
            <a:ext cx="925830" cy="4800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2"/>
          <p:cNvSpPr/>
          <p:nvPr/>
        </p:nvSpPr>
        <p:spPr>
          <a:xfrm>
            <a:off x="377190" y="377190"/>
            <a:ext cx="6343650" cy="39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Австралія як політичний та економічний центр регіону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2"/>
          <p:cNvSpPr/>
          <p:nvPr/>
        </p:nvSpPr>
        <p:spPr>
          <a:xfrm>
            <a:off x="377190" y="809244"/>
            <a:ext cx="64465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D8DE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C9D8DE"/>
                </a:solidFill>
                <a:latin typeface="Arial"/>
                <a:ea typeface="Arial"/>
                <a:cs typeface="Arial"/>
                <a:sym typeface="Arial"/>
              </a:rPr>
              <a:t>Країна-материк із федеративним устроєм, високим рівнем життя та потужною ресурсною базою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mnt/data/australia_oceania_deck/assets/australia_states_map.png" id="245" name="Google Shape;24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461287"/>
            <a:ext cx="3360420" cy="241980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2"/>
          <p:cNvSpPr/>
          <p:nvPr/>
        </p:nvSpPr>
        <p:spPr>
          <a:xfrm>
            <a:off x="822960" y="4080510"/>
            <a:ext cx="274320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7E5E9"/>
              </a:buClr>
              <a:buSzPts val="1000"/>
              <a:buFont typeface="Arial"/>
              <a:buNone/>
            </a:pPr>
            <a:r>
              <a:rPr b="0" i="0" lang="uk" sz="1000" u="none" cap="none" strike="noStrike">
                <a:solidFill>
                  <a:srgbClr val="D7E5E9"/>
                </a:solidFill>
                <a:latin typeface="Arial"/>
                <a:ea typeface="Arial"/>
                <a:cs typeface="Arial"/>
                <a:sym typeface="Arial"/>
              </a:rPr>
              <a:t>6 штатів + 2 території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2"/>
          <p:cNvSpPr/>
          <p:nvPr/>
        </p:nvSpPr>
        <p:spPr>
          <a:xfrm>
            <a:off x="4149090" y="1152144"/>
            <a:ext cx="1303020" cy="617220"/>
          </a:xfrm>
          <a:prstGeom prst="rect">
            <a:avLst/>
          </a:prstGeom>
          <a:solidFill>
            <a:srgbClr val="123346">
              <a:alpha val="90196"/>
            </a:srgbClr>
          </a:solidFill>
          <a:ln cap="flat" cmpd="sng" w="12700">
            <a:solidFill>
              <a:srgbClr val="1E4A5B">
                <a:alpha val="6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2"/>
          <p:cNvSpPr/>
          <p:nvPr/>
        </p:nvSpPr>
        <p:spPr>
          <a:xfrm>
            <a:off x="4149090" y="1152144"/>
            <a:ext cx="41148" cy="617220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2"/>
          <p:cNvSpPr/>
          <p:nvPr/>
        </p:nvSpPr>
        <p:spPr>
          <a:xfrm>
            <a:off x="4258818" y="1248156"/>
            <a:ext cx="116586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27.7 млн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2"/>
          <p:cNvSpPr/>
          <p:nvPr/>
        </p:nvSpPr>
        <p:spPr>
          <a:xfrm>
            <a:off x="4258818" y="1481328"/>
            <a:ext cx="1152144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D7DD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C5D7DD"/>
                </a:solidFill>
                <a:latin typeface="Arial"/>
                <a:ea typeface="Arial"/>
                <a:cs typeface="Arial"/>
                <a:sym typeface="Arial"/>
              </a:rPr>
              <a:t>населення (2025)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2"/>
          <p:cNvSpPr/>
          <p:nvPr/>
        </p:nvSpPr>
        <p:spPr>
          <a:xfrm>
            <a:off x="5568696" y="1152144"/>
            <a:ext cx="1405890" cy="617220"/>
          </a:xfrm>
          <a:prstGeom prst="rect">
            <a:avLst/>
          </a:prstGeom>
          <a:solidFill>
            <a:srgbClr val="123346">
              <a:alpha val="90196"/>
            </a:srgbClr>
          </a:solidFill>
          <a:ln cap="flat" cmpd="sng" w="12700">
            <a:solidFill>
              <a:srgbClr val="1E4A5B">
                <a:alpha val="6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2"/>
          <p:cNvSpPr/>
          <p:nvPr/>
        </p:nvSpPr>
        <p:spPr>
          <a:xfrm>
            <a:off x="5568696" y="1152144"/>
            <a:ext cx="41148" cy="617220"/>
          </a:xfrm>
          <a:prstGeom prst="rect">
            <a:avLst/>
          </a:prstGeom>
          <a:solidFill>
            <a:srgbClr val="FF7A59"/>
          </a:solidFill>
          <a:ln cap="flat" cmpd="sng" w="12700">
            <a:solidFill>
              <a:srgbClr val="FF7A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2"/>
          <p:cNvSpPr/>
          <p:nvPr/>
        </p:nvSpPr>
        <p:spPr>
          <a:xfrm>
            <a:off x="5678424" y="1248156"/>
            <a:ext cx="126873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7.7 млн км²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2"/>
          <p:cNvSpPr/>
          <p:nvPr/>
        </p:nvSpPr>
        <p:spPr>
          <a:xfrm>
            <a:off x="5678424" y="1481328"/>
            <a:ext cx="1255014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D7DD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C5D7DD"/>
                </a:solidFill>
                <a:latin typeface="Arial"/>
                <a:ea typeface="Arial"/>
                <a:cs typeface="Arial"/>
                <a:sym typeface="Arial"/>
              </a:rPr>
              <a:t>площа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2"/>
          <p:cNvSpPr/>
          <p:nvPr/>
        </p:nvSpPr>
        <p:spPr>
          <a:xfrm>
            <a:off x="7098030" y="1152144"/>
            <a:ext cx="1303020" cy="617220"/>
          </a:xfrm>
          <a:prstGeom prst="rect">
            <a:avLst/>
          </a:prstGeom>
          <a:solidFill>
            <a:srgbClr val="123346">
              <a:alpha val="90196"/>
            </a:srgbClr>
          </a:solidFill>
          <a:ln cap="flat" cmpd="sng" w="12700">
            <a:solidFill>
              <a:srgbClr val="1E4A5B">
                <a:alpha val="6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2"/>
          <p:cNvSpPr/>
          <p:nvPr/>
        </p:nvSpPr>
        <p:spPr>
          <a:xfrm>
            <a:off x="7098030" y="1152144"/>
            <a:ext cx="41148" cy="617220"/>
          </a:xfrm>
          <a:prstGeom prst="rect">
            <a:avLst/>
          </a:prstGeom>
          <a:solidFill>
            <a:srgbClr val="FFC857"/>
          </a:solidFill>
          <a:ln cap="flat" cmpd="sng" w="12700">
            <a:solidFill>
              <a:srgbClr val="FFC8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2"/>
          <p:cNvSpPr/>
          <p:nvPr/>
        </p:nvSpPr>
        <p:spPr>
          <a:xfrm>
            <a:off x="7207758" y="1248156"/>
            <a:ext cx="116586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Канберра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2"/>
          <p:cNvSpPr/>
          <p:nvPr/>
        </p:nvSpPr>
        <p:spPr>
          <a:xfrm>
            <a:off x="7207758" y="1481328"/>
            <a:ext cx="1152144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D7DD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C5D7DD"/>
                </a:solidFill>
                <a:latin typeface="Arial"/>
                <a:ea typeface="Arial"/>
                <a:cs typeface="Arial"/>
                <a:sym typeface="Arial"/>
              </a:rPr>
              <a:t>столиця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2"/>
          <p:cNvSpPr/>
          <p:nvPr/>
        </p:nvSpPr>
        <p:spPr>
          <a:xfrm>
            <a:off x="4149090" y="1933956"/>
            <a:ext cx="1303020" cy="617220"/>
          </a:xfrm>
          <a:prstGeom prst="rect">
            <a:avLst/>
          </a:prstGeom>
          <a:solidFill>
            <a:srgbClr val="123346">
              <a:alpha val="90196"/>
            </a:srgbClr>
          </a:solidFill>
          <a:ln cap="flat" cmpd="sng" w="12700">
            <a:solidFill>
              <a:srgbClr val="1E4A5B">
                <a:alpha val="6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2"/>
          <p:cNvSpPr/>
          <p:nvPr/>
        </p:nvSpPr>
        <p:spPr>
          <a:xfrm>
            <a:off x="4149090" y="1933956"/>
            <a:ext cx="41148" cy="617220"/>
          </a:xfrm>
          <a:prstGeom prst="rect">
            <a:avLst/>
          </a:prstGeom>
          <a:solidFill>
            <a:srgbClr val="8FE3CF"/>
          </a:solidFill>
          <a:ln cap="flat" cmpd="sng" w="12700">
            <a:solidFill>
              <a:srgbClr val="8FE3C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2"/>
          <p:cNvSpPr/>
          <p:nvPr/>
        </p:nvSpPr>
        <p:spPr>
          <a:xfrm>
            <a:off x="4258818" y="2029968"/>
            <a:ext cx="116586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$64.6 тис.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2"/>
          <p:cNvSpPr/>
          <p:nvPr/>
        </p:nvSpPr>
        <p:spPr>
          <a:xfrm>
            <a:off x="4258818" y="2263140"/>
            <a:ext cx="1152144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D7DD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C5D7DD"/>
                </a:solidFill>
                <a:latin typeface="Arial"/>
                <a:ea typeface="Arial"/>
                <a:cs typeface="Arial"/>
                <a:sym typeface="Arial"/>
              </a:rPr>
              <a:t>ВВП на душу, 2024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2"/>
          <p:cNvSpPr/>
          <p:nvPr/>
        </p:nvSpPr>
        <p:spPr>
          <a:xfrm>
            <a:off x="5568696" y="1933956"/>
            <a:ext cx="1405890" cy="617220"/>
          </a:xfrm>
          <a:prstGeom prst="rect">
            <a:avLst/>
          </a:prstGeom>
          <a:solidFill>
            <a:srgbClr val="123346">
              <a:alpha val="90196"/>
            </a:srgbClr>
          </a:solidFill>
          <a:ln cap="flat" cmpd="sng" w="12700">
            <a:solidFill>
              <a:srgbClr val="1E4A5B">
                <a:alpha val="6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2"/>
          <p:cNvSpPr/>
          <p:nvPr/>
        </p:nvSpPr>
        <p:spPr>
          <a:xfrm>
            <a:off x="5568696" y="1933956"/>
            <a:ext cx="41148" cy="617220"/>
          </a:xfrm>
          <a:prstGeom prst="rect">
            <a:avLst/>
          </a:prstGeom>
          <a:solidFill>
            <a:srgbClr val="B79CED"/>
          </a:solidFill>
          <a:ln cap="flat" cmpd="sng" w="12700">
            <a:solidFill>
              <a:srgbClr val="B79C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2"/>
          <p:cNvSpPr/>
          <p:nvPr/>
        </p:nvSpPr>
        <p:spPr>
          <a:xfrm>
            <a:off x="5678424" y="2029968"/>
            <a:ext cx="126873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11 місце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2"/>
          <p:cNvSpPr/>
          <p:nvPr/>
        </p:nvSpPr>
        <p:spPr>
          <a:xfrm>
            <a:off x="5678424" y="2263140"/>
            <a:ext cx="1255014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D7DD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C5D7DD"/>
                </a:solidFill>
                <a:latin typeface="Arial"/>
                <a:ea typeface="Arial"/>
                <a:cs typeface="Arial"/>
                <a:sym typeface="Arial"/>
              </a:rPr>
              <a:t>за rule of law, WJP 2024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2"/>
          <p:cNvSpPr/>
          <p:nvPr/>
        </p:nvSpPr>
        <p:spPr>
          <a:xfrm>
            <a:off x="7098030" y="1933956"/>
            <a:ext cx="1303020" cy="617220"/>
          </a:xfrm>
          <a:prstGeom prst="rect">
            <a:avLst/>
          </a:prstGeom>
          <a:solidFill>
            <a:srgbClr val="123346">
              <a:alpha val="90196"/>
            </a:srgbClr>
          </a:solidFill>
          <a:ln cap="flat" cmpd="sng" w="12700">
            <a:solidFill>
              <a:srgbClr val="1E4A5B">
                <a:alpha val="6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2"/>
          <p:cNvSpPr/>
          <p:nvPr/>
        </p:nvSpPr>
        <p:spPr>
          <a:xfrm>
            <a:off x="7098030" y="1933956"/>
            <a:ext cx="41148" cy="617220"/>
          </a:xfrm>
          <a:prstGeom prst="rect">
            <a:avLst/>
          </a:prstGeom>
          <a:solidFill>
            <a:srgbClr val="FF6B6B"/>
          </a:solidFill>
          <a:ln cap="flat" cmpd="sng" w="12700">
            <a:solidFill>
              <a:srgbClr val="FF6B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2"/>
          <p:cNvSpPr/>
          <p:nvPr/>
        </p:nvSpPr>
        <p:spPr>
          <a:xfrm>
            <a:off x="7207758" y="2029968"/>
            <a:ext cx="116586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"/>
              <a:buNone/>
            </a:pPr>
            <a:r>
              <a:rPr b="1" i="0" lang="uk" sz="14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ОЕСР / APEC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2"/>
          <p:cNvSpPr/>
          <p:nvPr/>
        </p:nvSpPr>
        <p:spPr>
          <a:xfrm>
            <a:off x="7207758" y="2263140"/>
            <a:ext cx="1152144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5D7DD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C5D7DD"/>
                </a:solidFill>
                <a:latin typeface="Arial"/>
                <a:ea typeface="Arial"/>
                <a:cs typeface="Arial"/>
                <a:sym typeface="Arial"/>
              </a:rPr>
              <a:t>ключові клуби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2"/>
          <p:cNvSpPr/>
          <p:nvPr/>
        </p:nvSpPr>
        <p:spPr>
          <a:xfrm>
            <a:off x="4128516" y="2784348"/>
            <a:ext cx="4286250" cy="1453896"/>
          </a:xfrm>
          <a:prstGeom prst="roundRect">
            <a:avLst>
              <a:gd fmla="val 3774" name="adj"/>
            </a:avLst>
          </a:prstGeom>
          <a:solidFill>
            <a:srgbClr val="10344B"/>
          </a:solidFill>
          <a:ln cap="flat" cmpd="sng" w="12700">
            <a:solidFill>
              <a:srgbClr val="2A5E71">
                <a:alpha val="6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2"/>
          <p:cNvSpPr/>
          <p:nvPr/>
        </p:nvSpPr>
        <p:spPr>
          <a:xfrm>
            <a:off x="4320540" y="2969514"/>
            <a:ext cx="329184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lay"/>
              <a:buNone/>
            </a:pPr>
            <a:r>
              <a:rPr b="1" i="0" lang="uk" sz="13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Що робить Австралію регіональним ядром?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2"/>
          <p:cNvSpPr/>
          <p:nvPr/>
        </p:nvSpPr>
        <p:spPr>
          <a:xfrm>
            <a:off x="4306824" y="3257550"/>
            <a:ext cx="82296" cy="8229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2"/>
          <p:cNvSpPr/>
          <p:nvPr/>
        </p:nvSpPr>
        <p:spPr>
          <a:xfrm>
            <a:off x="4471416" y="3202686"/>
            <a:ext cx="3669030" cy="185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максимальна частка суходолу, ресурсів і транспортної інфраструктури в межах регіону;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2"/>
          <p:cNvSpPr/>
          <p:nvPr/>
        </p:nvSpPr>
        <p:spPr>
          <a:xfrm>
            <a:off x="4306824" y="3566160"/>
            <a:ext cx="82296" cy="82296"/>
          </a:xfrm>
          <a:prstGeom prst="rect">
            <a:avLst/>
          </a:prstGeom>
          <a:solidFill>
            <a:srgbClr val="FF7A5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2"/>
          <p:cNvSpPr/>
          <p:nvPr/>
        </p:nvSpPr>
        <p:spPr>
          <a:xfrm>
            <a:off x="4471416" y="3511296"/>
            <a:ext cx="3669030" cy="185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високий інституційний розвиток, диверсифікована економіка, активні зовнішні інвестиції;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2"/>
          <p:cNvSpPr/>
          <p:nvPr/>
        </p:nvSpPr>
        <p:spPr>
          <a:xfrm>
            <a:off x="4306824" y="3874770"/>
            <a:ext cx="82296" cy="82296"/>
          </a:xfrm>
          <a:prstGeom prst="rect">
            <a:avLst/>
          </a:prstGeom>
          <a:solidFill>
            <a:srgbClr val="FFC857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2"/>
          <p:cNvSpPr/>
          <p:nvPr/>
        </p:nvSpPr>
        <p:spPr>
          <a:xfrm>
            <a:off x="4471416" y="3819906"/>
            <a:ext cx="3669030" cy="185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1EEF1"/>
                </a:solidFill>
                <a:latin typeface="Arial"/>
                <a:ea typeface="Arial"/>
                <a:cs typeface="Arial"/>
                <a:sym typeface="Arial"/>
              </a:rPr>
              <a:t>роль безпекового, освітнього та фінансового хаба для тихоокеанських сусідів.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2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2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08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1F33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"/>
          <p:cNvSpPr/>
          <p:nvPr/>
        </p:nvSpPr>
        <p:spPr>
          <a:xfrm>
            <a:off x="377190" y="260604"/>
            <a:ext cx="925830" cy="48006"/>
          </a:xfrm>
          <a:prstGeom prst="rect">
            <a:avLst/>
          </a:prstGeom>
          <a:solidFill>
            <a:srgbClr val="16C0C9"/>
          </a:solidFill>
          <a:ln cap="flat" cmpd="sng" w="12700">
            <a:solidFill>
              <a:srgbClr val="16C0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3"/>
          <p:cNvSpPr/>
          <p:nvPr/>
        </p:nvSpPr>
        <p:spPr>
          <a:xfrm>
            <a:off x="377190" y="377190"/>
            <a:ext cx="6343650" cy="39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Природні умови Австралії: рифи, пустелі, рівнини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3"/>
          <p:cNvSpPr/>
          <p:nvPr/>
        </p:nvSpPr>
        <p:spPr>
          <a:xfrm>
            <a:off x="377190" y="809244"/>
            <a:ext cx="64465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D8DE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C9D8DE"/>
                </a:solidFill>
                <a:latin typeface="Arial"/>
                <a:ea typeface="Arial"/>
                <a:cs typeface="Arial"/>
                <a:sym typeface="Arial"/>
              </a:rPr>
              <a:t>Найпосушливіший материк Землі поєднує мілководні узбережжя, пустельний центр і більш освоєний схід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mnt/data/australia_oceania_deck/assets/australia_relief_map.jpg" id="289" name="Google Shape;28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965" y="1042416"/>
            <a:ext cx="3222071" cy="2894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/mnt/data/australia_oceania_deck/assets/uluru.jpg" id="290" name="Google Shape;290;p23"/>
          <p:cNvPicPr preferRelativeResize="0"/>
          <p:nvPr/>
        </p:nvPicPr>
        <p:blipFill rotWithShape="1">
          <a:blip r:embed="rId4">
            <a:alphaModFix/>
          </a:blip>
          <a:srcRect b="15315" l="0" r="0" t="15315"/>
          <a:stretch/>
        </p:blipFill>
        <p:spPr>
          <a:xfrm>
            <a:off x="4354830" y="1165860"/>
            <a:ext cx="4251960" cy="165963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3"/>
          <p:cNvSpPr/>
          <p:nvPr/>
        </p:nvSpPr>
        <p:spPr>
          <a:xfrm>
            <a:off x="4354830" y="3086100"/>
            <a:ext cx="4251960" cy="1014984"/>
          </a:xfrm>
          <a:prstGeom prst="roundRect">
            <a:avLst>
              <a:gd fmla="val 5405" name="adj"/>
            </a:avLst>
          </a:prstGeom>
          <a:solidFill>
            <a:srgbClr val="10354B"/>
          </a:solidFill>
          <a:ln cap="flat" cmpd="sng" w="12700">
            <a:solidFill>
              <a:srgbClr val="255D70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3"/>
          <p:cNvSpPr/>
          <p:nvPr/>
        </p:nvSpPr>
        <p:spPr>
          <a:xfrm>
            <a:off x="4526280" y="3209544"/>
            <a:ext cx="96012" cy="96012"/>
          </a:xfrm>
          <a:prstGeom prst="ellipse">
            <a:avLst/>
          </a:prstGeom>
          <a:solidFill>
            <a:srgbClr val="16C0C9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3"/>
          <p:cNvSpPr/>
          <p:nvPr/>
        </p:nvSpPr>
        <p:spPr>
          <a:xfrm>
            <a:off x="4677156" y="3161538"/>
            <a:ext cx="360045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2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2EEF1"/>
                </a:solidFill>
                <a:latin typeface="Arial"/>
                <a:ea typeface="Arial"/>
                <a:cs typeface="Arial"/>
                <a:sym typeface="Arial"/>
              </a:rPr>
              <a:t>схід — Великий Вододільний хребет і густіше заселення;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3"/>
          <p:cNvSpPr/>
          <p:nvPr/>
        </p:nvSpPr>
        <p:spPr>
          <a:xfrm>
            <a:off x="4526280" y="3449574"/>
            <a:ext cx="96012" cy="96012"/>
          </a:xfrm>
          <a:prstGeom prst="ellipse">
            <a:avLst/>
          </a:prstGeom>
          <a:solidFill>
            <a:srgbClr val="FFC857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3"/>
          <p:cNvSpPr/>
          <p:nvPr/>
        </p:nvSpPr>
        <p:spPr>
          <a:xfrm>
            <a:off x="4677156" y="3401568"/>
            <a:ext cx="360045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2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2EEF1"/>
                </a:solidFill>
                <a:latin typeface="Arial"/>
                <a:ea typeface="Arial"/>
                <a:cs typeface="Arial"/>
                <a:sym typeface="Arial"/>
              </a:rPr>
              <a:t>центр — пустелі та напівпустелі, дефіцит води, тимчасові річки-крики;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3"/>
          <p:cNvSpPr/>
          <p:nvPr/>
        </p:nvSpPr>
        <p:spPr>
          <a:xfrm>
            <a:off x="4526280" y="3689604"/>
            <a:ext cx="96012" cy="96012"/>
          </a:xfrm>
          <a:prstGeom prst="ellipse">
            <a:avLst/>
          </a:prstGeom>
          <a:solidFill>
            <a:srgbClr val="8FE3C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3"/>
          <p:cNvSpPr/>
          <p:nvPr/>
        </p:nvSpPr>
        <p:spPr>
          <a:xfrm>
            <a:off x="4677156" y="3641598"/>
            <a:ext cx="360045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2EEF1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E2EEF1"/>
                </a:solidFill>
                <a:latin typeface="Arial"/>
                <a:ea typeface="Arial"/>
                <a:cs typeface="Arial"/>
                <a:sym typeface="Arial"/>
              </a:rPr>
              <a:t>північний схід — Великий Бар’єрний риф, потужний туристичний та екологічний ресурс.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3"/>
          <p:cNvSpPr/>
          <p:nvPr/>
        </p:nvSpPr>
        <p:spPr>
          <a:xfrm>
            <a:off x="651510" y="4128516"/>
            <a:ext cx="192024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"/>
              <a:buNone/>
            </a:pPr>
            <a:r>
              <a:rPr b="1" i="0" lang="uk" sz="12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Природна логіка освоєння території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3"/>
          <p:cNvSpPr/>
          <p:nvPr/>
        </p:nvSpPr>
        <p:spPr>
          <a:xfrm>
            <a:off x="651510" y="4306824"/>
            <a:ext cx="401193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8E7E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D8E7EB"/>
                </a:solidFill>
                <a:latin typeface="Arial"/>
                <a:ea typeface="Arial"/>
                <a:cs typeface="Arial"/>
                <a:sym typeface="Arial"/>
              </a:rPr>
              <a:t>Економічний каркас тяжіє до узбереж і портів південного сходу, тоді як внутрішні райони мають сировинну та пасовищну спеціалізацію.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3"/>
          <p:cNvSpPr/>
          <p:nvPr/>
        </p:nvSpPr>
        <p:spPr>
          <a:xfrm>
            <a:off x="377190" y="4841748"/>
            <a:ext cx="74752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6E4E9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D6E4E9"/>
                </a:solidFill>
                <a:latin typeface="Arial"/>
                <a:ea typeface="Arial"/>
                <a:cs typeface="Arial"/>
                <a:sym typeface="Arial"/>
              </a:rPr>
              <a:t>Країнознавство · Австралія та Океанія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3"/>
          <p:cNvSpPr/>
          <p:nvPr/>
        </p:nvSpPr>
        <p:spPr>
          <a:xfrm>
            <a:off x="8469630" y="4786884"/>
            <a:ext cx="30861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09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