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5"/>
  </p:notesMasterIdLst>
  <p:sldIdLst>
    <p:sldId id="619" r:id="rId2"/>
    <p:sldId id="666" r:id="rId3"/>
    <p:sldId id="618" r:id="rId4"/>
    <p:sldId id="667" r:id="rId5"/>
    <p:sldId id="684" r:id="rId6"/>
    <p:sldId id="685" r:id="rId7"/>
    <p:sldId id="686" r:id="rId8"/>
    <p:sldId id="688" r:id="rId9"/>
    <p:sldId id="690" r:id="rId10"/>
    <p:sldId id="677" r:id="rId11"/>
    <p:sldId id="678" r:id="rId12"/>
    <p:sldId id="679" r:id="rId13"/>
    <p:sldId id="629" r:id="rId14"/>
    <p:sldId id="681" r:id="rId15"/>
    <p:sldId id="682" r:id="rId16"/>
    <p:sldId id="683" r:id="rId17"/>
    <p:sldId id="680" r:id="rId18"/>
    <p:sldId id="661" r:id="rId19"/>
    <p:sldId id="668" r:id="rId20"/>
    <p:sldId id="676" r:id="rId21"/>
    <p:sldId id="632" r:id="rId22"/>
    <p:sldId id="689" r:id="rId23"/>
    <p:sldId id="669" r:id="rId24"/>
    <p:sldId id="670" r:id="rId25"/>
    <p:sldId id="646" r:id="rId26"/>
    <p:sldId id="639" r:id="rId27"/>
    <p:sldId id="641" r:id="rId28"/>
    <p:sldId id="671" r:id="rId29"/>
    <p:sldId id="672" r:id="rId30"/>
    <p:sldId id="673" r:id="rId31"/>
    <p:sldId id="674" r:id="rId32"/>
    <p:sldId id="675" r:id="rId33"/>
    <p:sldId id="655" r:id="rId34"/>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4A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374" autoAdjust="0"/>
    <p:restoredTop sz="93979" autoAdjust="0"/>
  </p:normalViewPr>
  <p:slideViewPr>
    <p:cSldViewPr snapToGrid="0">
      <p:cViewPr varScale="1">
        <p:scale>
          <a:sx n="69" d="100"/>
          <a:sy n="69" d="100"/>
        </p:scale>
        <p:origin x="89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098EF8-C5DA-48A6-8388-2DC7CD75FC89}" type="datetimeFigureOut">
              <a:rPr lang="uk-UA" smtClean="0"/>
              <a:t>23.02.2025</a:t>
            </a:fld>
            <a:endParaRPr lang="uk-UA"/>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85A392-6E94-4F57-9F74-0323B6B46DC5}" type="slidenum">
              <a:rPr lang="uk-UA" smtClean="0"/>
              <a:t>‹#›</a:t>
            </a:fld>
            <a:endParaRPr lang="uk-UA"/>
          </a:p>
        </p:txBody>
      </p:sp>
    </p:spTree>
    <p:extLst>
      <p:ext uri="{BB962C8B-B14F-4D97-AF65-F5344CB8AC3E}">
        <p14:creationId xmlns:p14="http://schemas.microsoft.com/office/powerpoint/2010/main" val="1589945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worldometers.info/world-population/"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ec.europa.eu/commission/presscorner/detail/en/ip_23_4807" TargetMode="External"/><Relationship Id="rId4" Type="http://schemas.openxmlformats.org/officeDocument/2006/relationships/hyperlink" Target="https://www.worldometers.info/world-population/population-by-region/"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sapiens.com.ua/"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sapiens.com.ua/"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sapiens.com.ua/"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sapiens.com.ua/"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s://www.unhcr.org/refugee-statistics/insights/explainers/refugee-hosting-metrics.html#FN4" TargetMode="External"/><Relationship Id="rId3" Type="http://schemas.openxmlformats.org/officeDocument/2006/relationships/hyperlink" Target="https://www.unhcr.org/the-global-compact-on-refugees.html" TargetMode="External"/><Relationship Id="rId7" Type="http://schemas.openxmlformats.org/officeDocument/2006/relationships/hyperlink" Target="https://www.unhcr.org/refugee-statistics/insights/explainers/refugee-hosting-metrics.html#FN3"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s://www.unhcr.org/refugee-statistics/insights/explainers/refugee-hosting-metrics.html#FN2" TargetMode="External"/><Relationship Id="rId5" Type="http://schemas.openxmlformats.org/officeDocument/2006/relationships/hyperlink" Target="https://www.unhcr.org/refugee-statistics/insights/explainers/refugee-hosting-metrics.html#FN1" TargetMode="External"/><Relationship Id="rId4" Type="http://schemas.openxmlformats.org/officeDocument/2006/relationships/hyperlink" Target="https://datahelpdesk.worldbank.org/knowledgebase/articles/906519-world-bank-country-and-lending-groups"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worldometers.info/world-population/"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ec.europa.eu/commission/presscorner/detail/en/ip_23_4807" TargetMode="External"/><Relationship Id="rId4" Type="http://schemas.openxmlformats.org/officeDocument/2006/relationships/hyperlink" Target="https://www.worldometers.info/world-population/population-by-region/" TargetMode="External"/></Relationships>
</file>

<file path=ppt/notesSlides/_rels/notesSlide20.xml.rels><?xml version="1.0" encoding="UTF-8" standalone="yes"?>
<Relationships xmlns="http://schemas.openxmlformats.org/package/2006/relationships"><Relationship Id="rId8" Type="http://schemas.openxmlformats.org/officeDocument/2006/relationships/hyperlink" Target="https://www.unhcr.org/refugee-statistics/insights/explainers/refugee-hosting-metrics.html#FN4" TargetMode="External"/><Relationship Id="rId3" Type="http://schemas.openxmlformats.org/officeDocument/2006/relationships/hyperlink" Target="https://www.unhcr.org/the-global-compact-on-refugees.html" TargetMode="External"/><Relationship Id="rId7" Type="http://schemas.openxmlformats.org/officeDocument/2006/relationships/hyperlink" Target="https://www.unhcr.org/refugee-statistics/insights/explainers/refugee-hosting-metrics.html#FN3" TargetMode="External"/><Relationship Id="rId2" Type="http://schemas.openxmlformats.org/officeDocument/2006/relationships/slide" Target="../slides/slide32.xml"/><Relationship Id="rId1" Type="http://schemas.openxmlformats.org/officeDocument/2006/relationships/notesMaster" Target="../notesMasters/notesMaster1.xml"/><Relationship Id="rId6" Type="http://schemas.openxmlformats.org/officeDocument/2006/relationships/hyperlink" Target="https://www.unhcr.org/refugee-statistics/insights/explainers/refugee-hosting-metrics.html#FN2" TargetMode="External"/><Relationship Id="rId5" Type="http://schemas.openxmlformats.org/officeDocument/2006/relationships/hyperlink" Target="https://www.unhcr.org/refugee-statistics/insights/explainers/refugee-hosting-metrics.html#FN1" TargetMode="External"/><Relationship Id="rId4" Type="http://schemas.openxmlformats.org/officeDocument/2006/relationships/hyperlink" Target="https://datahelpdesk.worldbank.org/knowledgebase/articles/906519-world-bank-country-and-lending-group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sapiens.com.ua/"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sapiens.com.ua/"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current population of </a:t>
            </a:r>
            <a:r>
              <a:rPr lang="en-US" sz="1200" b="1" i="0" kern="1200" dirty="0" smtClean="0">
                <a:solidFill>
                  <a:schemeClr val="tx1"/>
                </a:solidFill>
                <a:effectLst/>
                <a:latin typeface="+mn-lt"/>
                <a:ea typeface="+mn-ea"/>
                <a:cs typeface="+mn-cs"/>
              </a:rPr>
              <a:t>Europe</a:t>
            </a:r>
            <a:r>
              <a:rPr lang="en-US" sz="1200" b="0" i="0" kern="1200" dirty="0" smtClean="0">
                <a:solidFill>
                  <a:schemeClr val="tx1"/>
                </a:solidFill>
                <a:effectLst/>
                <a:latin typeface="+mn-lt"/>
                <a:ea typeface="+mn-ea"/>
                <a:cs typeface="+mn-cs"/>
              </a:rPr>
              <a:t> is </a:t>
            </a:r>
            <a:r>
              <a:rPr lang="en-US" sz="1200" b="1" i="0" kern="1200" dirty="0" smtClean="0">
                <a:solidFill>
                  <a:schemeClr val="tx1"/>
                </a:solidFill>
                <a:effectLst/>
                <a:latin typeface="+mn-lt"/>
                <a:ea typeface="+mn-ea"/>
                <a:cs typeface="+mn-cs"/>
              </a:rPr>
              <a:t>744,819,089</a:t>
            </a:r>
            <a:r>
              <a:rPr lang="en-US" sz="1200" b="0" i="0" kern="1200" dirty="0" smtClean="0">
                <a:solidFill>
                  <a:schemeClr val="tx1"/>
                </a:solidFill>
                <a:effectLst/>
                <a:latin typeface="+mn-lt"/>
                <a:ea typeface="+mn-ea"/>
                <a:cs typeface="+mn-cs"/>
              </a:rPr>
              <a:t> as of Tuesday, November 19, 2024, based on the latest United Nations estimates.</a:t>
            </a:r>
          </a:p>
          <a:p>
            <a:r>
              <a:rPr lang="en-US" sz="1200" b="0" i="0" kern="1200" dirty="0" smtClean="0">
                <a:solidFill>
                  <a:schemeClr val="tx1"/>
                </a:solidFill>
                <a:effectLst/>
                <a:latin typeface="+mn-lt"/>
                <a:ea typeface="+mn-ea"/>
                <a:cs typeface="+mn-cs"/>
              </a:rPr>
              <a:t>Europe population is equivalent to </a:t>
            </a:r>
            <a:r>
              <a:rPr lang="en-US" sz="1200" b="1" i="0" kern="1200" dirty="0" smtClean="0">
                <a:solidFill>
                  <a:schemeClr val="tx1"/>
                </a:solidFill>
                <a:effectLst/>
                <a:latin typeface="+mn-lt"/>
                <a:ea typeface="+mn-ea"/>
                <a:cs typeface="+mn-cs"/>
              </a:rPr>
              <a:t>9.21%</a:t>
            </a:r>
            <a:r>
              <a:rPr lang="en-US" sz="1200" b="0" i="0" kern="1200" dirty="0" smtClean="0">
                <a:solidFill>
                  <a:schemeClr val="tx1"/>
                </a:solidFill>
                <a:effectLst/>
                <a:latin typeface="+mn-lt"/>
                <a:ea typeface="+mn-ea"/>
                <a:cs typeface="+mn-cs"/>
              </a:rPr>
              <a:t> of the </a:t>
            </a:r>
            <a:r>
              <a:rPr lang="en-US" sz="1200" b="0" i="0" u="sng" kern="1200" dirty="0" smtClean="0">
                <a:solidFill>
                  <a:schemeClr val="tx1"/>
                </a:solidFill>
                <a:effectLst/>
                <a:latin typeface="+mn-lt"/>
                <a:ea typeface="+mn-ea"/>
                <a:cs typeface="+mn-cs"/>
                <a:hlinkClick r:id="rId3"/>
              </a:rPr>
              <a:t>total world population</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Europe ranks number </a:t>
            </a:r>
            <a:r>
              <a:rPr lang="en-US" sz="1200" b="1" i="0" kern="1200" dirty="0" smtClean="0">
                <a:solidFill>
                  <a:schemeClr val="tx1"/>
                </a:solidFill>
                <a:effectLst/>
                <a:latin typeface="+mn-lt"/>
                <a:ea typeface="+mn-ea"/>
                <a:cs typeface="+mn-cs"/>
              </a:rPr>
              <a:t>3</a:t>
            </a:r>
            <a:r>
              <a:rPr lang="en-US" sz="1200" b="0" i="0" kern="1200" dirty="0" smtClean="0">
                <a:solidFill>
                  <a:schemeClr val="tx1"/>
                </a:solidFill>
                <a:effectLst/>
                <a:latin typeface="+mn-lt"/>
                <a:ea typeface="+mn-ea"/>
                <a:cs typeface="+mn-cs"/>
              </a:rPr>
              <a:t> among </a:t>
            </a:r>
            <a:r>
              <a:rPr lang="en-US" sz="1200" b="0" i="0" u="sng" kern="1200" dirty="0" smtClean="0">
                <a:solidFill>
                  <a:schemeClr val="tx1"/>
                </a:solidFill>
                <a:effectLst/>
                <a:latin typeface="+mn-lt"/>
                <a:ea typeface="+mn-ea"/>
                <a:cs typeface="+mn-cs"/>
                <a:hlinkClick r:id="rId4"/>
              </a:rPr>
              <a:t>regions of the world</a:t>
            </a:r>
            <a:r>
              <a:rPr lang="en-US" sz="1200" b="0" i="0" kern="1200" dirty="0" smtClean="0">
                <a:solidFill>
                  <a:schemeClr val="tx1"/>
                </a:solidFill>
                <a:effectLst/>
                <a:latin typeface="+mn-lt"/>
                <a:ea typeface="+mn-ea"/>
                <a:cs typeface="+mn-cs"/>
              </a:rPr>
              <a:t> (roughly equivalent to "continents"), ordered by population.</a:t>
            </a:r>
          </a:p>
          <a:p>
            <a:r>
              <a:rPr lang="en-US" sz="1200" b="0" i="0" kern="1200" dirty="0" smtClean="0">
                <a:solidFill>
                  <a:schemeClr val="tx1"/>
                </a:solidFill>
                <a:effectLst/>
                <a:latin typeface="+mn-lt"/>
                <a:ea typeface="+mn-ea"/>
                <a:cs typeface="+mn-cs"/>
              </a:rPr>
              <a:t>The population density in Europe is 34 per Km</a:t>
            </a:r>
            <a:r>
              <a:rPr lang="en-US" sz="1200" b="0" i="0" kern="1200" baseline="30000" dirty="0" smtClean="0">
                <a:solidFill>
                  <a:schemeClr val="tx1"/>
                </a:solidFill>
                <a:effectLst/>
                <a:latin typeface="+mn-lt"/>
                <a:ea typeface="+mn-ea"/>
                <a:cs typeface="+mn-cs"/>
              </a:rPr>
              <a:t>2</a:t>
            </a:r>
            <a:r>
              <a:rPr lang="en-US" sz="1200" b="0" i="0" kern="1200" dirty="0" smtClean="0">
                <a:solidFill>
                  <a:schemeClr val="tx1"/>
                </a:solidFill>
                <a:effectLst/>
                <a:latin typeface="+mn-lt"/>
                <a:ea typeface="+mn-ea"/>
                <a:cs typeface="+mn-cs"/>
              </a:rPr>
              <a:t> (87 people per mi</a:t>
            </a:r>
            <a:r>
              <a:rPr lang="en-US" sz="1200" b="0" i="0" kern="1200" baseline="30000" dirty="0" smtClean="0">
                <a:solidFill>
                  <a:schemeClr val="tx1"/>
                </a:solidFill>
                <a:effectLst/>
                <a:latin typeface="+mn-lt"/>
                <a:ea typeface="+mn-ea"/>
                <a:cs typeface="+mn-cs"/>
              </a:rPr>
              <a:t>2</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The total land area is 22,134,900 Km2 (8,546,329 sq. miles)</a:t>
            </a:r>
          </a:p>
          <a:p>
            <a:r>
              <a:rPr lang="en-US" sz="1200" b="1" i="0" kern="1200" dirty="0" smtClean="0">
                <a:solidFill>
                  <a:schemeClr val="tx1"/>
                </a:solidFill>
                <a:effectLst/>
                <a:latin typeface="+mn-lt"/>
                <a:ea typeface="+mn-ea"/>
                <a:cs typeface="+mn-cs"/>
              </a:rPr>
              <a:t>75.6 %</a:t>
            </a:r>
            <a:r>
              <a:rPr lang="en-US" sz="1200" b="0" i="0" kern="1200" dirty="0" smtClean="0">
                <a:solidFill>
                  <a:schemeClr val="tx1"/>
                </a:solidFill>
                <a:effectLst/>
                <a:latin typeface="+mn-lt"/>
                <a:ea typeface="+mn-ea"/>
                <a:cs typeface="+mn-cs"/>
              </a:rPr>
              <a:t> of the population is </a:t>
            </a:r>
            <a:r>
              <a:rPr lang="en-US" sz="1200" b="1" i="0" kern="1200" dirty="0" smtClean="0">
                <a:solidFill>
                  <a:schemeClr val="tx1"/>
                </a:solidFill>
                <a:effectLst/>
                <a:latin typeface="+mn-lt"/>
                <a:ea typeface="+mn-ea"/>
                <a:cs typeface="+mn-cs"/>
              </a:rPr>
              <a:t>urban</a:t>
            </a:r>
            <a:r>
              <a:rPr lang="en-US" sz="1200" b="0" i="0" kern="1200" dirty="0" smtClean="0">
                <a:solidFill>
                  <a:schemeClr val="tx1"/>
                </a:solidFill>
                <a:effectLst/>
                <a:latin typeface="+mn-lt"/>
                <a:ea typeface="+mn-ea"/>
                <a:cs typeface="+mn-cs"/>
              </a:rPr>
              <a:t> (563,417,440 people in 2024)</a:t>
            </a:r>
          </a:p>
          <a:p>
            <a:r>
              <a:rPr lang="en-US" sz="1200" b="0" i="0" kern="1200" dirty="0" smtClean="0">
                <a:solidFill>
                  <a:schemeClr val="tx1"/>
                </a:solidFill>
                <a:effectLst/>
                <a:latin typeface="+mn-lt"/>
                <a:ea typeface="+mn-ea"/>
                <a:cs typeface="+mn-cs"/>
              </a:rPr>
              <a:t>The </a:t>
            </a:r>
            <a:r>
              <a:rPr lang="en-US" sz="1200" b="1" i="0" kern="1200" dirty="0" smtClean="0">
                <a:solidFill>
                  <a:schemeClr val="tx1"/>
                </a:solidFill>
                <a:effectLst/>
                <a:latin typeface="+mn-lt"/>
                <a:ea typeface="+mn-ea"/>
                <a:cs typeface="+mn-cs"/>
              </a:rPr>
              <a:t>median age</a:t>
            </a:r>
            <a:r>
              <a:rPr lang="en-US" sz="1200" b="0" i="0" kern="1200" dirty="0" smtClean="0">
                <a:solidFill>
                  <a:schemeClr val="tx1"/>
                </a:solidFill>
                <a:effectLst/>
                <a:latin typeface="+mn-lt"/>
                <a:ea typeface="+mn-ea"/>
                <a:cs typeface="+mn-cs"/>
              </a:rPr>
              <a:t> in Europe is </a:t>
            </a:r>
            <a:r>
              <a:rPr lang="en-US" sz="1200" b="1" i="0" kern="1200" dirty="0" smtClean="0">
                <a:solidFill>
                  <a:schemeClr val="tx1"/>
                </a:solidFill>
                <a:effectLst/>
                <a:latin typeface="+mn-lt"/>
                <a:ea typeface="+mn-ea"/>
                <a:cs typeface="+mn-cs"/>
              </a:rPr>
              <a:t>42.5 years</a:t>
            </a:r>
            <a:r>
              <a:rPr lang="en-US" sz="1200" b="0" i="0" kern="1200" dirty="0" smtClean="0">
                <a:solidFill>
                  <a:schemeClr val="tx1"/>
                </a:solidFill>
                <a:effectLst/>
                <a:latin typeface="+mn-lt"/>
                <a:ea typeface="+mn-ea"/>
                <a:cs typeface="+mn-cs"/>
              </a:rPr>
              <a:t>.</a:t>
            </a:r>
          </a:p>
          <a:p>
            <a:endParaRPr lang="en-US" dirty="0" smtClean="0"/>
          </a:p>
          <a:p>
            <a:r>
              <a:rPr lang="en-US" sz="1200" b="1" i="0" u="none" strike="noStrike" kern="1200" dirty="0" smtClean="0">
                <a:solidFill>
                  <a:schemeClr val="tx1"/>
                </a:solidFill>
                <a:effectLst/>
                <a:latin typeface="+mn-lt"/>
                <a:ea typeface="+mn-ea"/>
                <a:cs typeface="+mn-cs"/>
                <a:hlinkClick r:id="rId5"/>
              </a:rPr>
              <a:t>According to the report</a:t>
            </a:r>
            <a:r>
              <a:rPr lang="en-US" sz="1200" b="0" i="0" kern="1200" dirty="0" smtClean="0">
                <a:solidFill>
                  <a:schemeClr val="tx1"/>
                </a:solidFill>
                <a:effectLst/>
                <a:latin typeface="+mn-lt"/>
                <a:ea typeface="+mn-ea"/>
                <a:cs typeface="+mn-cs"/>
              </a:rPr>
              <a:t>, the EU's population, which was slightly over 448 million people earlier this year, is projected to reach its peak around 2026 and then gradually decrease, losing 57.4 million working-age people by 2100. More worryingly, the bloc's dependency ratio — the ratio of the number of elderly people compared to the number of people of working age — will surge from 33% today to 60% by the end of the century.</a:t>
            </a:r>
          </a:p>
          <a:p>
            <a:r>
              <a:rPr lang="en-US" sz="1200" b="0" i="0" kern="1200" dirty="0" smtClean="0">
                <a:solidFill>
                  <a:schemeClr val="tx1"/>
                </a:solidFill>
                <a:effectLst/>
                <a:latin typeface="+mn-lt"/>
                <a:ea typeface="+mn-ea"/>
                <a:cs typeface="+mn-cs"/>
              </a:rPr>
              <a:t>The drastic shift in the demographic pyramid will upend the </a:t>
            </a:r>
            <a:r>
              <a:rPr lang="en-US" sz="1200" b="0" i="0" kern="1200" dirty="0" err="1" smtClean="0">
                <a:solidFill>
                  <a:schemeClr val="tx1"/>
                </a:solidFill>
                <a:effectLst/>
                <a:latin typeface="+mn-lt"/>
                <a:ea typeface="+mn-ea"/>
                <a:cs typeface="+mn-cs"/>
              </a:rPr>
              <a:t>labour</a:t>
            </a:r>
            <a:r>
              <a:rPr lang="en-US" sz="1200" b="0" i="0" kern="1200" dirty="0" smtClean="0">
                <a:solidFill>
                  <a:schemeClr val="tx1"/>
                </a:solidFill>
                <a:effectLst/>
                <a:latin typeface="+mn-lt"/>
                <a:ea typeface="+mn-ea"/>
                <a:cs typeface="+mn-cs"/>
              </a:rPr>
              <a:t> market, with widespread shortages that could inhibit growth, productivity and innovation rates, and therefore accelerate loss of competitiveness vis-à-vis other major economies.</a:t>
            </a:r>
          </a:p>
          <a:p>
            <a:r>
              <a:rPr lang="en-US" sz="1200" b="0" i="0" kern="1200" dirty="0" smtClean="0">
                <a:solidFill>
                  <a:schemeClr val="tx1"/>
                </a:solidFill>
                <a:effectLst/>
                <a:latin typeface="+mn-lt"/>
                <a:ea typeface="+mn-ea"/>
                <a:cs typeface="+mn-cs"/>
              </a:rPr>
              <a:t>A dwindling workforce will inevitably reduce revenue for state coffers while piling additional pressure on public budgets to spend more on healthcare and pensions, an explosive combination that could divert attention away from the much-needed investments in renewable energy and cutting-edge technologies.</a:t>
            </a:r>
          </a:p>
          <a:p>
            <a:endParaRPr lang="uk-UA" dirty="0"/>
          </a:p>
        </p:txBody>
      </p:sp>
      <p:sp>
        <p:nvSpPr>
          <p:cNvPr id="4" name="Номер слайда 3"/>
          <p:cNvSpPr>
            <a:spLocks noGrp="1"/>
          </p:cNvSpPr>
          <p:nvPr>
            <p:ph type="sldNum" sz="quarter" idx="10"/>
          </p:nvPr>
        </p:nvSpPr>
        <p:spPr/>
        <p:txBody>
          <a:bodyPr/>
          <a:lstStyle/>
          <a:p>
            <a:fld id="{EF85A392-6E94-4F57-9F74-0323B6B46DC5}" type="slidenum">
              <a:rPr lang="uk-UA" smtClean="0"/>
              <a:t>1</a:t>
            </a:fld>
            <a:endParaRPr lang="uk-UA"/>
          </a:p>
        </p:txBody>
      </p:sp>
    </p:spTree>
    <p:extLst>
      <p:ext uri="{BB962C8B-B14F-4D97-AF65-F5344CB8AC3E}">
        <p14:creationId xmlns:p14="http://schemas.microsoft.com/office/powerpoint/2010/main" val="1817208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State Statistics Service of Ukraine stopped publishing unemployment data when the full-scale war started. The </a:t>
            </a:r>
            <a:r>
              <a:rPr lang="en-US" sz="1200" b="1" i="0" u="none" strike="noStrike" kern="1200" dirty="0" smtClean="0">
                <a:solidFill>
                  <a:schemeClr val="tx1"/>
                </a:solidFill>
                <a:effectLst/>
                <a:latin typeface="+mn-lt"/>
                <a:ea typeface="+mn-ea"/>
                <a:cs typeface="+mn-cs"/>
                <a:hlinkClick r:id="rId3"/>
              </a:rPr>
              <a:t>Info Sapiens</a:t>
            </a:r>
            <a:r>
              <a:rPr lang="en-US" sz="1200" b="0" i="0" kern="1200" dirty="0" smtClean="0">
                <a:solidFill>
                  <a:schemeClr val="tx1"/>
                </a:solidFill>
                <a:effectLst/>
                <a:latin typeface="+mn-lt"/>
                <a:ea typeface="+mn-ea"/>
                <a:cs typeface="+mn-cs"/>
              </a:rPr>
              <a:t> research agency makes its own estimates of the unemployment rate. According to them </a:t>
            </a:r>
            <a:r>
              <a:rPr lang="en-US" sz="1200" b="1" i="0" kern="1200" dirty="0" smtClean="0">
                <a:solidFill>
                  <a:schemeClr val="tx1"/>
                </a:solidFill>
                <a:effectLst/>
                <a:latin typeface="+mn-lt"/>
                <a:ea typeface="+mn-ea"/>
                <a:cs typeface="+mn-cs"/>
              </a:rPr>
              <a:t>in October 2024, the unemployment rate in Ukraine was 15.3%</a:t>
            </a:r>
            <a:r>
              <a:rPr lang="en-US" sz="1200" b="0" i="0" kern="1200" dirty="0" smtClean="0">
                <a:solidFill>
                  <a:schemeClr val="tx1"/>
                </a:solidFill>
                <a:effectLst/>
                <a:latin typeface="+mn-lt"/>
                <a:ea typeface="+mn-ea"/>
                <a:cs typeface="+mn-cs"/>
              </a:rPr>
              <a:t>.</a:t>
            </a:r>
            <a:endParaRPr lang="uk-UA" dirty="0"/>
          </a:p>
        </p:txBody>
      </p:sp>
      <p:sp>
        <p:nvSpPr>
          <p:cNvPr id="4" name="Номер слайда 3"/>
          <p:cNvSpPr>
            <a:spLocks noGrp="1"/>
          </p:cNvSpPr>
          <p:nvPr>
            <p:ph type="sldNum" sz="quarter" idx="10"/>
          </p:nvPr>
        </p:nvSpPr>
        <p:spPr/>
        <p:txBody>
          <a:bodyPr/>
          <a:lstStyle/>
          <a:p>
            <a:fld id="{EF85A392-6E94-4F57-9F74-0323B6B46DC5}" type="slidenum">
              <a:rPr lang="uk-UA" smtClean="0"/>
              <a:t>14</a:t>
            </a:fld>
            <a:endParaRPr lang="uk-UA"/>
          </a:p>
        </p:txBody>
      </p:sp>
    </p:spTree>
    <p:extLst>
      <p:ext uri="{BB962C8B-B14F-4D97-AF65-F5344CB8AC3E}">
        <p14:creationId xmlns:p14="http://schemas.microsoft.com/office/powerpoint/2010/main" val="9059124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State Statistics Service of Ukraine stopped publishing unemployment data when the full-scale war started. The </a:t>
            </a:r>
            <a:r>
              <a:rPr lang="en-US" sz="1200" b="1" i="0" u="none" strike="noStrike" kern="1200" dirty="0" smtClean="0">
                <a:solidFill>
                  <a:schemeClr val="tx1"/>
                </a:solidFill>
                <a:effectLst/>
                <a:latin typeface="+mn-lt"/>
                <a:ea typeface="+mn-ea"/>
                <a:cs typeface="+mn-cs"/>
                <a:hlinkClick r:id="rId3"/>
              </a:rPr>
              <a:t>Info Sapiens</a:t>
            </a:r>
            <a:r>
              <a:rPr lang="en-US" sz="1200" b="0" i="0" kern="1200" dirty="0" smtClean="0">
                <a:solidFill>
                  <a:schemeClr val="tx1"/>
                </a:solidFill>
                <a:effectLst/>
                <a:latin typeface="+mn-lt"/>
                <a:ea typeface="+mn-ea"/>
                <a:cs typeface="+mn-cs"/>
              </a:rPr>
              <a:t> research agency makes its own estimates of the unemployment rate. According to them </a:t>
            </a:r>
            <a:r>
              <a:rPr lang="en-US" sz="1200" b="1" i="0" kern="1200" dirty="0" smtClean="0">
                <a:solidFill>
                  <a:schemeClr val="tx1"/>
                </a:solidFill>
                <a:effectLst/>
                <a:latin typeface="+mn-lt"/>
                <a:ea typeface="+mn-ea"/>
                <a:cs typeface="+mn-cs"/>
              </a:rPr>
              <a:t>in October 2024, the unemployment rate in Ukraine was 15.3%</a:t>
            </a:r>
            <a:r>
              <a:rPr lang="en-US" sz="1200" b="0" i="0" kern="1200" dirty="0" smtClean="0">
                <a:solidFill>
                  <a:schemeClr val="tx1"/>
                </a:solidFill>
                <a:effectLst/>
                <a:latin typeface="+mn-lt"/>
                <a:ea typeface="+mn-ea"/>
                <a:cs typeface="+mn-cs"/>
              </a:rPr>
              <a:t>.</a:t>
            </a:r>
            <a:endParaRPr lang="uk-UA" dirty="0"/>
          </a:p>
        </p:txBody>
      </p:sp>
      <p:sp>
        <p:nvSpPr>
          <p:cNvPr id="4" name="Номер слайда 3"/>
          <p:cNvSpPr>
            <a:spLocks noGrp="1"/>
          </p:cNvSpPr>
          <p:nvPr>
            <p:ph type="sldNum" sz="quarter" idx="10"/>
          </p:nvPr>
        </p:nvSpPr>
        <p:spPr/>
        <p:txBody>
          <a:bodyPr/>
          <a:lstStyle/>
          <a:p>
            <a:fld id="{EF85A392-6E94-4F57-9F74-0323B6B46DC5}" type="slidenum">
              <a:rPr lang="uk-UA" smtClean="0"/>
              <a:t>15</a:t>
            </a:fld>
            <a:endParaRPr lang="uk-UA"/>
          </a:p>
        </p:txBody>
      </p:sp>
    </p:spTree>
    <p:extLst>
      <p:ext uri="{BB962C8B-B14F-4D97-AF65-F5344CB8AC3E}">
        <p14:creationId xmlns:p14="http://schemas.microsoft.com/office/powerpoint/2010/main" val="2026290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State Statistics Service of Ukraine stopped publishing unemployment data when the full-scale war started. The </a:t>
            </a:r>
            <a:r>
              <a:rPr lang="en-US" sz="1200" b="1" i="0" u="none" strike="noStrike" kern="1200" dirty="0" smtClean="0">
                <a:solidFill>
                  <a:schemeClr val="tx1"/>
                </a:solidFill>
                <a:effectLst/>
                <a:latin typeface="+mn-lt"/>
                <a:ea typeface="+mn-ea"/>
                <a:cs typeface="+mn-cs"/>
                <a:hlinkClick r:id="rId3"/>
              </a:rPr>
              <a:t>Info Sapiens</a:t>
            </a:r>
            <a:r>
              <a:rPr lang="en-US" sz="1200" b="0" i="0" kern="1200" dirty="0" smtClean="0">
                <a:solidFill>
                  <a:schemeClr val="tx1"/>
                </a:solidFill>
                <a:effectLst/>
                <a:latin typeface="+mn-lt"/>
                <a:ea typeface="+mn-ea"/>
                <a:cs typeface="+mn-cs"/>
              </a:rPr>
              <a:t> research agency makes its own estimates of the unemployment rate. According to them </a:t>
            </a:r>
            <a:r>
              <a:rPr lang="en-US" sz="1200" b="1" i="0" kern="1200" dirty="0" smtClean="0">
                <a:solidFill>
                  <a:schemeClr val="tx1"/>
                </a:solidFill>
                <a:effectLst/>
                <a:latin typeface="+mn-lt"/>
                <a:ea typeface="+mn-ea"/>
                <a:cs typeface="+mn-cs"/>
              </a:rPr>
              <a:t>in October 2024, the unemployment rate in Ukraine was 15.3%</a:t>
            </a:r>
            <a:r>
              <a:rPr lang="en-US" sz="1200" b="0" i="0" kern="1200" dirty="0" smtClean="0">
                <a:solidFill>
                  <a:schemeClr val="tx1"/>
                </a:solidFill>
                <a:effectLst/>
                <a:latin typeface="+mn-lt"/>
                <a:ea typeface="+mn-ea"/>
                <a:cs typeface="+mn-cs"/>
              </a:rPr>
              <a:t>.</a:t>
            </a:r>
            <a:endParaRPr lang="uk-UA" dirty="0"/>
          </a:p>
        </p:txBody>
      </p:sp>
      <p:sp>
        <p:nvSpPr>
          <p:cNvPr id="4" name="Номер слайда 3"/>
          <p:cNvSpPr>
            <a:spLocks noGrp="1"/>
          </p:cNvSpPr>
          <p:nvPr>
            <p:ph type="sldNum" sz="quarter" idx="10"/>
          </p:nvPr>
        </p:nvSpPr>
        <p:spPr/>
        <p:txBody>
          <a:bodyPr/>
          <a:lstStyle/>
          <a:p>
            <a:fld id="{EF85A392-6E94-4F57-9F74-0323B6B46DC5}" type="slidenum">
              <a:rPr lang="uk-UA" smtClean="0"/>
              <a:t>16</a:t>
            </a:fld>
            <a:endParaRPr lang="uk-UA"/>
          </a:p>
        </p:txBody>
      </p:sp>
    </p:spTree>
    <p:extLst>
      <p:ext uri="{BB962C8B-B14F-4D97-AF65-F5344CB8AC3E}">
        <p14:creationId xmlns:p14="http://schemas.microsoft.com/office/powerpoint/2010/main" val="12745712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State Statistics Service of Ukraine stopped publishing unemployment data when the full-scale war started. The </a:t>
            </a:r>
            <a:r>
              <a:rPr lang="en-US" sz="1200" b="1" i="0" u="none" strike="noStrike" kern="1200" dirty="0" smtClean="0">
                <a:solidFill>
                  <a:schemeClr val="tx1"/>
                </a:solidFill>
                <a:effectLst/>
                <a:latin typeface="+mn-lt"/>
                <a:ea typeface="+mn-ea"/>
                <a:cs typeface="+mn-cs"/>
                <a:hlinkClick r:id="rId3"/>
              </a:rPr>
              <a:t>Info Sapiens</a:t>
            </a:r>
            <a:r>
              <a:rPr lang="en-US" sz="1200" b="0" i="0" kern="1200" dirty="0" smtClean="0">
                <a:solidFill>
                  <a:schemeClr val="tx1"/>
                </a:solidFill>
                <a:effectLst/>
                <a:latin typeface="+mn-lt"/>
                <a:ea typeface="+mn-ea"/>
                <a:cs typeface="+mn-cs"/>
              </a:rPr>
              <a:t> research agency makes its own estimates of the unemployment rate. According to them </a:t>
            </a:r>
            <a:r>
              <a:rPr lang="en-US" sz="1200" b="1" i="0" kern="1200" dirty="0" smtClean="0">
                <a:solidFill>
                  <a:schemeClr val="tx1"/>
                </a:solidFill>
                <a:effectLst/>
                <a:latin typeface="+mn-lt"/>
                <a:ea typeface="+mn-ea"/>
                <a:cs typeface="+mn-cs"/>
              </a:rPr>
              <a:t>in October 2024, the unemployment rate in Ukraine was 15.3%</a:t>
            </a:r>
            <a:r>
              <a:rPr lang="en-US" sz="1200" b="0" i="0" kern="1200" dirty="0" smtClean="0">
                <a:solidFill>
                  <a:schemeClr val="tx1"/>
                </a:solidFill>
                <a:effectLst/>
                <a:latin typeface="+mn-lt"/>
                <a:ea typeface="+mn-ea"/>
                <a:cs typeface="+mn-cs"/>
              </a:rPr>
              <a:t>.</a:t>
            </a:r>
            <a:endParaRPr lang="uk-UA" dirty="0"/>
          </a:p>
        </p:txBody>
      </p:sp>
      <p:sp>
        <p:nvSpPr>
          <p:cNvPr id="4" name="Номер слайда 3"/>
          <p:cNvSpPr>
            <a:spLocks noGrp="1"/>
          </p:cNvSpPr>
          <p:nvPr>
            <p:ph type="sldNum" sz="quarter" idx="10"/>
          </p:nvPr>
        </p:nvSpPr>
        <p:spPr/>
        <p:txBody>
          <a:bodyPr/>
          <a:lstStyle/>
          <a:p>
            <a:fld id="{EF85A392-6E94-4F57-9F74-0323B6B46DC5}" type="slidenum">
              <a:rPr lang="uk-UA" smtClean="0"/>
              <a:t>17</a:t>
            </a:fld>
            <a:endParaRPr lang="uk-UA"/>
          </a:p>
        </p:txBody>
      </p:sp>
    </p:spTree>
    <p:extLst>
      <p:ext uri="{BB962C8B-B14F-4D97-AF65-F5344CB8AC3E}">
        <p14:creationId xmlns:p14="http://schemas.microsoft.com/office/powerpoint/2010/main" val="22715759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interactive graph below displays the relationship between countries' populations, income levels and the number of refugees hosted in the country over time. The size of the bubble indicates the number of refugees, while the </a:t>
            </a:r>
            <a:r>
              <a:rPr lang="en-US" sz="1200" b="0" i="0" kern="1200" dirty="0" err="1" smtClean="0">
                <a:solidFill>
                  <a:schemeClr val="tx1"/>
                </a:solidFill>
                <a:effectLst/>
                <a:latin typeface="+mn-lt"/>
                <a:ea typeface="+mn-ea"/>
                <a:cs typeface="+mn-cs"/>
              </a:rPr>
              <a:t>colour</a:t>
            </a:r>
            <a:r>
              <a:rPr lang="en-US" sz="1200" b="0" i="0" kern="1200" dirty="0" smtClean="0">
                <a:solidFill>
                  <a:schemeClr val="tx1"/>
                </a:solidFill>
                <a:effectLst/>
                <a:latin typeface="+mn-lt"/>
                <a:ea typeface="+mn-ea"/>
                <a:cs typeface="+mn-cs"/>
              </a:rPr>
              <a:t> denotes the income-level.</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71 per cent of refugees are hosted in low- and middle-income countries</a:t>
            </a:r>
          </a:p>
          <a:p>
            <a:r>
              <a:rPr lang="en-US" sz="1200" b="0" i="0" kern="1200" dirty="0" smtClean="0">
                <a:solidFill>
                  <a:schemeClr val="tx1"/>
                </a:solidFill>
                <a:effectLst/>
                <a:latin typeface="+mn-lt"/>
                <a:ea typeface="+mn-ea"/>
                <a:cs typeface="+mn-cs"/>
              </a:rPr>
              <a:t>The </a:t>
            </a:r>
            <a:r>
              <a:rPr lang="en-US" sz="1200" b="0" i="0" u="none" strike="noStrike" kern="1200" dirty="0" smtClean="0">
                <a:solidFill>
                  <a:schemeClr val="tx1"/>
                </a:solidFill>
                <a:effectLst/>
                <a:latin typeface="+mn-lt"/>
                <a:ea typeface="+mn-ea"/>
                <a:cs typeface="+mn-cs"/>
                <a:hlinkClick r:id="rId3"/>
              </a:rPr>
              <a:t>Global Compact on Refugees</a:t>
            </a:r>
            <a:r>
              <a:rPr lang="en-US" sz="1200" b="0" i="0" kern="1200" dirty="0" smtClean="0">
                <a:solidFill>
                  <a:schemeClr val="tx1"/>
                </a:solidFill>
                <a:effectLst/>
                <a:latin typeface="+mn-lt"/>
                <a:ea typeface="+mn-ea"/>
                <a:cs typeface="+mn-cs"/>
              </a:rPr>
              <a:t> emphasizes the importance of greater responsibility- and burden-sharing. Yet, when it comes to hosting refugees, the weight is not equally shared. The proportion of refugees hosted in low- and middle-income countries helps us to assess how the responsibility for hosting refugees is shared globally. The underlying classification of countries into low, middle and high income groups is based on </a:t>
            </a:r>
            <a:r>
              <a:rPr lang="en-US" sz="1200" b="0" i="0" u="none" strike="noStrike" kern="1200" dirty="0" smtClean="0">
                <a:solidFill>
                  <a:schemeClr val="tx1"/>
                </a:solidFill>
                <a:effectLst/>
                <a:latin typeface="+mn-lt"/>
                <a:ea typeface="+mn-ea"/>
                <a:cs typeface="+mn-cs"/>
                <a:hlinkClick r:id="rId4"/>
              </a:rPr>
              <a:t>the World Bank's income groups</a:t>
            </a:r>
            <a:r>
              <a:rPr lang="en-US" sz="1200" b="0" i="0" kern="1200" dirty="0" smtClean="0">
                <a:solidFill>
                  <a:schemeClr val="tx1"/>
                </a:solidFill>
                <a:effectLst/>
                <a:latin typeface="+mn-lt"/>
                <a:ea typeface="+mn-ea"/>
                <a:cs typeface="+mn-cs"/>
              </a:rPr>
              <a:t>, which are updated annually. The income levels of countries are determined by calculating the Gross National Income (GNI) per capita.</a:t>
            </a:r>
            <a:r>
              <a:rPr lang="en-US" sz="1200" b="0" i="0" u="none" strike="noStrike" kern="1200" baseline="30000" dirty="0" smtClean="0">
                <a:solidFill>
                  <a:schemeClr val="tx1"/>
                </a:solidFill>
                <a:effectLst/>
                <a:latin typeface="+mn-lt"/>
                <a:ea typeface="+mn-ea"/>
                <a:cs typeface="+mn-cs"/>
                <a:hlinkClick r:id="rId5"/>
              </a:rPr>
              <a:t>1</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Figure 1 shows that at mid-2024, 71 per cent of refugees are hosted in upper-middle-income countries (37 per cent), lower-middle-income countries (17 per cent) and low-income countries (18 per cent). As an alternative measure, 22 per cent were hosted in the least developed countries. </a:t>
            </a:r>
            <a:r>
              <a:rPr lang="en-US" sz="1200" b="0" i="0" u="none" strike="noStrike" kern="1200" baseline="30000" dirty="0" smtClean="0">
                <a:solidFill>
                  <a:schemeClr val="tx1"/>
                </a:solidFill>
                <a:effectLst/>
                <a:latin typeface="+mn-lt"/>
                <a:ea typeface="+mn-ea"/>
                <a:cs typeface="+mn-cs"/>
                <a:hlinkClick r:id="rId6"/>
              </a:rPr>
              <a:t>2</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There are marked changes in the distribution of refugees according to their host countries' income level over time. One of the prominent changes relates to a sharp increase in the share of refugees hosted in upper-middle-income countries since 2009, increasing from 7 per cent in 2009 to 37 per cent by mid-2024. Upper-middle-income countries, such as </a:t>
            </a:r>
            <a:r>
              <a:rPr lang="en-US" sz="1200" b="0" i="0" kern="1200" dirty="0" err="1" smtClean="0">
                <a:solidFill>
                  <a:schemeClr val="tx1"/>
                </a:solidFill>
                <a:effectLst/>
                <a:latin typeface="+mn-lt"/>
                <a:ea typeface="+mn-ea"/>
                <a:cs typeface="+mn-cs"/>
              </a:rPr>
              <a:t>Türkiye</a:t>
            </a:r>
            <a:r>
              <a:rPr lang="en-US" sz="1200" b="0" i="0" kern="1200" dirty="0" smtClean="0">
                <a:solidFill>
                  <a:schemeClr val="tx1"/>
                </a:solidFill>
                <a:effectLst/>
                <a:latin typeface="+mn-lt"/>
                <a:ea typeface="+mn-ea"/>
                <a:cs typeface="+mn-cs"/>
              </a:rPr>
              <a:t>, Lebanon and Jordan, provided asylum to millions of Syrian refugees, while countries such as Colombia, Peru and Ecuador received a high number of Venezuelans. There was a </a:t>
            </a:r>
            <a:r>
              <a:rPr lang="en-US" sz="1200" b="0" i="0" kern="1200" dirty="0" err="1" smtClean="0">
                <a:solidFill>
                  <a:schemeClr val="tx1"/>
                </a:solidFill>
                <a:effectLst/>
                <a:latin typeface="+mn-lt"/>
                <a:ea typeface="+mn-ea"/>
                <a:cs typeface="+mn-cs"/>
              </a:rPr>
              <a:t>markable</a:t>
            </a:r>
            <a:r>
              <a:rPr lang="en-US" sz="1200" b="0" i="0" kern="1200" dirty="0" smtClean="0">
                <a:solidFill>
                  <a:schemeClr val="tx1"/>
                </a:solidFill>
                <a:effectLst/>
                <a:latin typeface="+mn-lt"/>
                <a:ea typeface="+mn-ea"/>
                <a:cs typeface="+mn-cs"/>
              </a:rPr>
              <a:t> increase between 2023 and 2024 as the Islamic Republic of Iran, which hosts nearly 3.8 million refugees, was reclassified by the World Bank as upper-middle-income.</a:t>
            </a:r>
          </a:p>
          <a:p>
            <a:r>
              <a:rPr lang="en-US" sz="1200" b="0" i="0" kern="1200" dirty="0" smtClean="0">
                <a:solidFill>
                  <a:schemeClr val="tx1"/>
                </a:solidFill>
                <a:effectLst/>
                <a:latin typeface="+mn-lt"/>
                <a:ea typeface="+mn-ea"/>
                <a:cs typeface="+mn-cs"/>
              </a:rPr>
              <a:t>The share of refugees hosted by low-income countries has also decreased in comparison to the early 1990s (51 per cent in 1990, compared with 18 per cent by mid-2024). This can be largely attributed to the economic development of large hosting countries within the group, which were re-classified as lower-middle-income during this period, such as Pakistan. High-income countries have hosted between 17 and 29 per cent of refugees during the same years, with a notable increase since 2022 due primarily to the numbers of Ukrainian refugees hosted in high-income, mainly European countries.</a:t>
            </a:r>
          </a:p>
          <a:p>
            <a:r>
              <a:rPr lang="en-US" sz="1200" b="0" i="0" kern="1200" dirty="0" smtClean="0">
                <a:solidFill>
                  <a:schemeClr val="tx1"/>
                </a:solidFill>
                <a:effectLst/>
                <a:latin typeface="+mn-lt"/>
                <a:ea typeface="+mn-ea"/>
                <a:cs typeface="+mn-cs"/>
              </a:rPr>
              <a:t>Low-income countries host a disproportionately large share of the global refugee population, both in terms of their population size and the resources available to them. These countries, represent 9 per cent of the global population</a:t>
            </a:r>
            <a:r>
              <a:rPr lang="en-US" sz="1200" b="0" i="0" u="none" strike="noStrike" kern="1200" baseline="30000" dirty="0" smtClean="0">
                <a:solidFill>
                  <a:schemeClr val="tx1"/>
                </a:solidFill>
                <a:effectLst/>
                <a:latin typeface="+mn-lt"/>
                <a:ea typeface="+mn-ea"/>
                <a:cs typeface="+mn-cs"/>
                <a:hlinkClick r:id="rId7"/>
              </a:rPr>
              <a:t>3</a:t>
            </a:r>
            <a:r>
              <a:rPr lang="en-US" sz="1200" b="0" i="0" kern="1200" dirty="0" smtClean="0">
                <a:solidFill>
                  <a:schemeClr val="tx1"/>
                </a:solidFill>
                <a:effectLst/>
                <a:latin typeface="+mn-lt"/>
                <a:ea typeface="+mn-ea"/>
                <a:cs typeface="+mn-cs"/>
              </a:rPr>
              <a:t> and only 0.6 per cent of the global gross domestic product,</a:t>
            </a:r>
            <a:r>
              <a:rPr lang="en-US" sz="1200" b="0" i="0" u="none" strike="noStrike" kern="1200" baseline="30000" dirty="0" smtClean="0">
                <a:solidFill>
                  <a:schemeClr val="tx1"/>
                </a:solidFill>
                <a:effectLst/>
                <a:latin typeface="+mn-lt"/>
                <a:ea typeface="+mn-ea"/>
                <a:cs typeface="+mn-cs"/>
                <a:hlinkClick r:id="rId8"/>
              </a:rPr>
              <a:t>4</a:t>
            </a:r>
            <a:r>
              <a:rPr lang="en-US" sz="1200" b="0" i="0" kern="1200" dirty="0" smtClean="0">
                <a:solidFill>
                  <a:schemeClr val="tx1"/>
                </a:solidFill>
                <a:effectLst/>
                <a:latin typeface="+mn-lt"/>
                <a:ea typeface="+mn-ea"/>
                <a:cs typeface="+mn-cs"/>
              </a:rPr>
              <a:t> yet host 18 per cent of refugees. This includes very large refugee populations in Uganda, Sudan, Ethiopia, Chad and the Democratic Republic of the Congo. High-income countries, which account for nearly two-thirds of the global wealth, hosted 29 per cent of refugees at mid-2024.</a:t>
            </a:r>
          </a:p>
          <a:p>
            <a:endParaRPr lang="uk-UA" dirty="0"/>
          </a:p>
        </p:txBody>
      </p:sp>
      <p:sp>
        <p:nvSpPr>
          <p:cNvPr id="4" name="Номер слайда 3"/>
          <p:cNvSpPr>
            <a:spLocks noGrp="1"/>
          </p:cNvSpPr>
          <p:nvPr>
            <p:ph type="sldNum" sz="quarter" idx="10"/>
          </p:nvPr>
        </p:nvSpPr>
        <p:spPr/>
        <p:txBody>
          <a:bodyPr/>
          <a:lstStyle/>
          <a:p>
            <a:fld id="{EF85A392-6E94-4F57-9F74-0323B6B46DC5}" type="slidenum">
              <a:rPr lang="uk-UA" smtClean="0"/>
              <a:t>18</a:t>
            </a:fld>
            <a:endParaRPr lang="uk-UA"/>
          </a:p>
        </p:txBody>
      </p:sp>
    </p:spTree>
    <p:extLst>
      <p:ext uri="{BB962C8B-B14F-4D97-AF65-F5344CB8AC3E}">
        <p14:creationId xmlns:p14="http://schemas.microsoft.com/office/powerpoint/2010/main" val="19073898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This section looks at the age structure of the population. The analyses are provided for 3 separate age groups:</a:t>
            </a:r>
          </a:p>
          <a:p>
            <a:r>
              <a:rPr lang="en-US" sz="1200" b="0" i="0" kern="1200" dirty="0" smtClean="0">
                <a:solidFill>
                  <a:schemeClr val="tx1"/>
                </a:solidFill>
                <a:effectLst/>
                <a:latin typeface="+mn-lt"/>
                <a:ea typeface="+mn-ea"/>
                <a:cs typeface="+mn-cs"/>
              </a:rPr>
              <a:t>15-29 years (referred to as youth);</a:t>
            </a:r>
          </a:p>
          <a:p>
            <a:r>
              <a:rPr lang="en-US" sz="1200" b="0" i="0" kern="1200" dirty="0" smtClean="0">
                <a:solidFill>
                  <a:schemeClr val="tx1"/>
                </a:solidFill>
                <a:effectLst/>
                <a:latin typeface="+mn-lt"/>
                <a:ea typeface="+mn-ea"/>
                <a:cs typeface="+mn-cs"/>
              </a:rPr>
              <a:t>30-54 years;</a:t>
            </a:r>
          </a:p>
          <a:p>
            <a:r>
              <a:rPr lang="en-US" sz="1200" b="0" i="0" kern="1200" dirty="0" smtClean="0">
                <a:solidFill>
                  <a:schemeClr val="tx1"/>
                </a:solidFill>
                <a:effectLst/>
                <a:latin typeface="+mn-lt"/>
                <a:ea typeface="+mn-ea"/>
                <a:cs typeface="+mn-cs"/>
              </a:rPr>
              <a:t>55-74 years.</a:t>
            </a:r>
          </a:p>
          <a:p>
            <a:r>
              <a:rPr lang="en-US" sz="1200" b="0" i="0" kern="1200" dirty="0" smtClean="0">
                <a:solidFill>
                  <a:schemeClr val="tx1"/>
                </a:solidFill>
                <a:effectLst/>
                <a:latin typeface="+mn-lt"/>
                <a:ea typeface="+mn-ea"/>
                <a:cs typeface="+mn-cs"/>
              </a:rPr>
              <a:t>In 2023, the age structure of native-born persons with two native-born parents shows a majority in the 30-54 age group (44.0%), followed by the 55-74 age group (35.9%), and finally the youngest age group (20.1%). A similar pattern is observed for foreign-born people, though with a higher proportion in the 30-54 age group (56.1%), and lower proportions in the older (25.9%) and younger (18.0%) age groups.</a:t>
            </a:r>
          </a:p>
          <a:p>
            <a:r>
              <a:rPr lang="en-US" sz="1200" b="0" i="0" kern="1200" dirty="0" smtClean="0">
                <a:solidFill>
                  <a:schemeClr val="tx1"/>
                </a:solidFill>
                <a:effectLst/>
                <a:latin typeface="+mn-lt"/>
                <a:ea typeface="+mn-ea"/>
                <a:cs typeface="+mn-cs"/>
              </a:rPr>
              <a:t>The other 2 subpopulations had a younger age structure, with the oldest age group being the smallest. However, for native-born persons with one foreign-born parent, the largest share is observed for those aged 30-54 (36.8%), while for native-born persons with two foreign-born parents, the youngest age group is the most numerous (42.3%).</a:t>
            </a:r>
          </a:p>
          <a:p>
            <a:r>
              <a:rPr lang="en-US" sz="1200" b="0" i="0" kern="1200" dirty="0" smtClean="0">
                <a:solidFill>
                  <a:schemeClr val="tx1"/>
                </a:solidFill>
                <a:effectLst/>
                <a:latin typeface="+mn-lt"/>
                <a:ea typeface="+mn-ea"/>
                <a:cs typeface="+mn-cs"/>
              </a:rPr>
              <a:t>For a majority of EU countries, the share of young people in the total population in 2023 was lowest among foreign-born persons. Equally, the largest share of people aged 30-54 years in 2023 was observed for foreign-born persons in most EU countries.</a:t>
            </a:r>
          </a:p>
          <a:p>
            <a:r>
              <a:rPr lang="en-US" sz="1200" b="0" i="0" kern="1200" dirty="0" smtClean="0">
                <a:solidFill>
                  <a:schemeClr val="tx1"/>
                </a:solidFill>
                <a:effectLst/>
                <a:latin typeface="+mn-lt"/>
                <a:ea typeface="+mn-ea"/>
                <a:cs typeface="+mn-cs"/>
              </a:rPr>
              <a:t>Looking at each migration status, the age structure for native-born persons with two native-born parents was relatively similar across all EU countries. Among the 3 other categories (among the EU countries with reliable data), the structures were much more varied in 2023. For example, for native-born persons with two foreign-born parents the shares ranged from:</a:t>
            </a:r>
          </a:p>
          <a:p>
            <a:r>
              <a:rPr lang="en-US" sz="1200" b="0" i="0" kern="1200" dirty="0" smtClean="0">
                <a:solidFill>
                  <a:schemeClr val="tx1"/>
                </a:solidFill>
                <a:effectLst/>
                <a:latin typeface="+mn-lt"/>
                <a:ea typeface="+mn-ea"/>
                <a:cs typeface="+mn-cs"/>
              </a:rPr>
              <a:t>3.8% in Latvia to 90.7% in Cyprus for those aged 15-29 years;</a:t>
            </a:r>
          </a:p>
          <a:p>
            <a:r>
              <a:rPr lang="en-US" sz="1200" b="0" i="0" kern="1200" dirty="0" smtClean="0">
                <a:solidFill>
                  <a:schemeClr val="tx1"/>
                </a:solidFill>
                <a:effectLst/>
                <a:latin typeface="+mn-lt"/>
                <a:ea typeface="+mn-ea"/>
                <a:cs typeface="+mn-cs"/>
              </a:rPr>
              <a:t>7.0% in Italy to 64.1% in Slovenia for those aged 30-54 years;</a:t>
            </a:r>
          </a:p>
          <a:p>
            <a:r>
              <a:rPr lang="en-US" sz="1200" b="0" i="0" kern="1200" dirty="0" smtClean="0">
                <a:solidFill>
                  <a:schemeClr val="tx1"/>
                </a:solidFill>
                <a:effectLst/>
                <a:latin typeface="+mn-lt"/>
                <a:ea typeface="+mn-ea"/>
                <a:cs typeface="+mn-cs"/>
              </a:rPr>
              <a:t>1.7% in Spain to 88.3% in Poland for those aged 55-74 years.</a:t>
            </a:r>
          </a:p>
          <a:p>
            <a:endParaRPr lang="uk-UA" dirty="0"/>
          </a:p>
        </p:txBody>
      </p:sp>
      <p:sp>
        <p:nvSpPr>
          <p:cNvPr id="4" name="Номер слайда 3"/>
          <p:cNvSpPr>
            <a:spLocks noGrp="1"/>
          </p:cNvSpPr>
          <p:nvPr>
            <p:ph type="sldNum" sz="quarter" idx="10"/>
          </p:nvPr>
        </p:nvSpPr>
        <p:spPr/>
        <p:txBody>
          <a:bodyPr/>
          <a:lstStyle/>
          <a:p>
            <a:fld id="{EF85A392-6E94-4F57-9F74-0323B6B46DC5}" type="slidenum">
              <a:rPr lang="uk-UA" smtClean="0"/>
              <a:t>20</a:t>
            </a:fld>
            <a:endParaRPr lang="uk-UA"/>
          </a:p>
        </p:txBody>
      </p:sp>
    </p:spTree>
    <p:extLst>
      <p:ext uri="{BB962C8B-B14F-4D97-AF65-F5344CB8AC3E}">
        <p14:creationId xmlns:p14="http://schemas.microsoft.com/office/powerpoint/2010/main" val="21907317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smtClean="0"/>
          </a:p>
        </p:txBody>
      </p:sp>
      <p:sp>
        <p:nvSpPr>
          <p:cNvPr id="4" name="Номер слайда 3"/>
          <p:cNvSpPr>
            <a:spLocks noGrp="1"/>
          </p:cNvSpPr>
          <p:nvPr>
            <p:ph type="sldNum" sz="quarter" idx="10"/>
          </p:nvPr>
        </p:nvSpPr>
        <p:spPr/>
        <p:txBody>
          <a:bodyPr/>
          <a:lstStyle/>
          <a:p>
            <a:fld id="{EF85A392-6E94-4F57-9F74-0323B6B46DC5}" type="slidenum">
              <a:rPr lang="uk-UA" smtClean="0"/>
              <a:t>21</a:t>
            </a:fld>
            <a:endParaRPr lang="uk-UA"/>
          </a:p>
        </p:txBody>
      </p:sp>
    </p:spTree>
    <p:extLst>
      <p:ext uri="{BB962C8B-B14F-4D97-AF65-F5344CB8AC3E}">
        <p14:creationId xmlns:p14="http://schemas.microsoft.com/office/powerpoint/2010/main" val="9050214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EF85A392-6E94-4F57-9F74-0323B6B46DC5}" type="slidenum">
              <a:rPr lang="uk-UA" smtClean="0"/>
              <a:t>22</a:t>
            </a:fld>
            <a:endParaRPr lang="uk-UA"/>
          </a:p>
        </p:txBody>
      </p:sp>
    </p:spTree>
    <p:extLst>
      <p:ext uri="{BB962C8B-B14F-4D97-AF65-F5344CB8AC3E}">
        <p14:creationId xmlns:p14="http://schemas.microsoft.com/office/powerpoint/2010/main" val="1525572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EF85A392-6E94-4F57-9F74-0323B6B46DC5}" type="slidenum">
              <a:rPr lang="uk-UA" smtClean="0"/>
              <a:t>28</a:t>
            </a:fld>
            <a:endParaRPr lang="uk-UA"/>
          </a:p>
        </p:txBody>
      </p:sp>
    </p:spTree>
    <p:extLst>
      <p:ext uri="{BB962C8B-B14F-4D97-AF65-F5344CB8AC3E}">
        <p14:creationId xmlns:p14="http://schemas.microsoft.com/office/powerpoint/2010/main" val="11981400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0" i="0" kern="1200" dirty="0" smtClean="0">
                <a:solidFill>
                  <a:schemeClr val="tx1"/>
                </a:solidFill>
                <a:effectLst/>
                <a:latin typeface="+mn-lt"/>
                <a:ea typeface="+mn-ea"/>
                <a:cs typeface="+mn-cs"/>
              </a:rPr>
              <a:t>In 2023, over one quarter (27.4%) of foreign-born persons aged 15-74 years living in the EU had been born in another EU country compared with a much larger share of 72.6% who had been born in a non-EU country.</a:t>
            </a:r>
          </a:p>
          <a:p>
            <a:r>
              <a:rPr lang="en-US" sz="1200" b="0" i="0" kern="1200" dirty="0" smtClean="0">
                <a:solidFill>
                  <a:schemeClr val="tx1"/>
                </a:solidFill>
                <a:effectLst/>
                <a:latin typeface="+mn-lt"/>
                <a:ea typeface="+mn-ea"/>
                <a:cs typeface="+mn-cs"/>
              </a:rPr>
              <a:t>Among the EU countries for which complete data are available, there were 23 where most foreign-born persons aged 15-74 years had been born in a non-EU country. Luxembourg, Slovakia, and Hungary were the 3 exceptions, where most foreign-born persons had been born in another EU country. The 3 Baltic countries - Latvia, Lithuania, and Estonia - along with Poland, had the highest shares of foreign-born persons from a non-EU country.</a:t>
            </a:r>
          </a:p>
          <a:p>
            <a:r>
              <a:rPr lang="en-US" dirty="0" smtClean="0"/>
              <a:t/>
            </a:r>
            <a:br>
              <a:rPr lang="en-US" dirty="0" smtClean="0"/>
            </a:br>
            <a:endParaRPr lang="uk-UA" dirty="0"/>
          </a:p>
        </p:txBody>
      </p:sp>
      <p:sp>
        <p:nvSpPr>
          <p:cNvPr id="4" name="Номер слайда 3"/>
          <p:cNvSpPr>
            <a:spLocks noGrp="1"/>
          </p:cNvSpPr>
          <p:nvPr>
            <p:ph type="sldNum" sz="quarter" idx="10"/>
          </p:nvPr>
        </p:nvSpPr>
        <p:spPr/>
        <p:txBody>
          <a:bodyPr/>
          <a:lstStyle/>
          <a:p>
            <a:fld id="{EF85A392-6E94-4F57-9F74-0323B6B46DC5}" type="slidenum">
              <a:rPr lang="uk-UA" smtClean="0"/>
              <a:t>31</a:t>
            </a:fld>
            <a:endParaRPr lang="uk-UA"/>
          </a:p>
        </p:txBody>
      </p:sp>
    </p:spTree>
    <p:extLst>
      <p:ext uri="{BB962C8B-B14F-4D97-AF65-F5344CB8AC3E}">
        <p14:creationId xmlns:p14="http://schemas.microsoft.com/office/powerpoint/2010/main" val="552038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current population of </a:t>
            </a:r>
            <a:r>
              <a:rPr lang="en-US" sz="1200" b="1" i="0" kern="1200" dirty="0" smtClean="0">
                <a:solidFill>
                  <a:schemeClr val="tx1"/>
                </a:solidFill>
                <a:effectLst/>
                <a:latin typeface="+mn-lt"/>
                <a:ea typeface="+mn-ea"/>
                <a:cs typeface="+mn-cs"/>
              </a:rPr>
              <a:t>Europe</a:t>
            </a:r>
            <a:r>
              <a:rPr lang="en-US" sz="1200" b="0" i="0" kern="1200" dirty="0" smtClean="0">
                <a:solidFill>
                  <a:schemeClr val="tx1"/>
                </a:solidFill>
                <a:effectLst/>
                <a:latin typeface="+mn-lt"/>
                <a:ea typeface="+mn-ea"/>
                <a:cs typeface="+mn-cs"/>
              </a:rPr>
              <a:t> is </a:t>
            </a:r>
            <a:r>
              <a:rPr lang="en-US" sz="1200" b="1" i="0" kern="1200" dirty="0" smtClean="0">
                <a:solidFill>
                  <a:schemeClr val="tx1"/>
                </a:solidFill>
                <a:effectLst/>
                <a:latin typeface="+mn-lt"/>
                <a:ea typeface="+mn-ea"/>
                <a:cs typeface="+mn-cs"/>
              </a:rPr>
              <a:t>744,819,089</a:t>
            </a:r>
            <a:r>
              <a:rPr lang="en-US" sz="1200" b="0" i="0" kern="1200" dirty="0" smtClean="0">
                <a:solidFill>
                  <a:schemeClr val="tx1"/>
                </a:solidFill>
                <a:effectLst/>
                <a:latin typeface="+mn-lt"/>
                <a:ea typeface="+mn-ea"/>
                <a:cs typeface="+mn-cs"/>
              </a:rPr>
              <a:t> as of Tuesday, November 19, 2024, based on the latest United Nations estimates.</a:t>
            </a:r>
          </a:p>
          <a:p>
            <a:r>
              <a:rPr lang="en-US" sz="1200" b="0" i="0" kern="1200" dirty="0" smtClean="0">
                <a:solidFill>
                  <a:schemeClr val="tx1"/>
                </a:solidFill>
                <a:effectLst/>
                <a:latin typeface="+mn-lt"/>
                <a:ea typeface="+mn-ea"/>
                <a:cs typeface="+mn-cs"/>
              </a:rPr>
              <a:t>Europe population is equivalent to </a:t>
            </a:r>
            <a:r>
              <a:rPr lang="en-US" sz="1200" b="1" i="0" kern="1200" dirty="0" smtClean="0">
                <a:solidFill>
                  <a:schemeClr val="tx1"/>
                </a:solidFill>
                <a:effectLst/>
                <a:latin typeface="+mn-lt"/>
                <a:ea typeface="+mn-ea"/>
                <a:cs typeface="+mn-cs"/>
              </a:rPr>
              <a:t>9.21%</a:t>
            </a:r>
            <a:r>
              <a:rPr lang="en-US" sz="1200" b="0" i="0" kern="1200" dirty="0" smtClean="0">
                <a:solidFill>
                  <a:schemeClr val="tx1"/>
                </a:solidFill>
                <a:effectLst/>
                <a:latin typeface="+mn-lt"/>
                <a:ea typeface="+mn-ea"/>
                <a:cs typeface="+mn-cs"/>
              </a:rPr>
              <a:t> of the </a:t>
            </a:r>
            <a:r>
              <a:rPr lang="en-US" sz="1200" b="0" i="0" u="sng" kern="1200" dirty="0" smtClean="0">
                <a:solidFill>
                  <a:schemeClr val="tx1"/>
                </a:solidFill>
                <a:effectLst/>
                <a:latin typeface="+mn-lt"/>
                <a:ea typeface="+mn-ea"/>
                <a:cs typeface="+mn-cs"/>
                <a:hlinkClick r:id="rId3"/>
              </a:rPr>
              <a:t>total world population</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Europe ranks number </a:t>
            </a:r>
            <a:r>
              <a:rPr lang="en-US" sz="1200" b="1" i="0" kern="1200" dirty="0" smtClean="0">
                <a:solidFill>
                  <a:schemeClr val="tx1"/>
                </a:solidFill>
                <a:effectLst/>
                <a:latin typeface="+mn-lt"/>
                <a:ea typeface="+mn-ea"/>
                <a:cs typeface="+mn-cs"/>
              </a:rPr>
              <a:t>3</a:t>
            </a:r>
            <a:r>
              <a:rPr lang="en-US" sz="1200" b="0" i="0" kern="1200" dirty="0" smtClean="0">
                <a:solidFill>
                  <a:schemeClr val="tx1"/>
                </a:solidFill>
                <a:effectLst/>
                <a:latin typeface="+mn-lt"/>
                <a:ea typeface="+mn-ea"/>
                <a:cs typeface="+mn-cs"/>
              </a:rPr>
              <a:t> among </a:t>
            </a:r>
            <a:r>
              <a:rPr lang="en-US" sz="1200" b="0" i="0" u="sng" kern="1200" dirty="0" smtClean="0">
                <a:solidFill>
                  <a:schemeClr val="tx1"/>
                </a:solidFill>
                <a:effectLst/>
                <a:latin typeface="+mn-lt"/>
                <a:ea typeface="+mn-ea"/>
                <a:cs typeface="+mn-cs"/>
                <a:hlinkClick r:id="rId4"/>
              </a:rPr>
              <a:t>regions of the world</a:t>
            </a:r>
            <a:r>
              <a:rPr lang="en-US" sz="1200" b="0" i="0" kern="1200" dirty="0" smtClean="0">
                <a:solidFill>
                  <a:schemeClr val="tx1"/>
                </a:solidFill>
                <a:effectLst/>
                <a:latin typeface="+mn-lt"/>
                <a:ea typeface="+mn-ea"/>
                <a:cs typeface="+mn-cs"/>
              </a:rPr>
              <a:t> (roughly equivalent to "continents"), ordered by population.</a:t>
            </a:r>
          </a:p>
          <a:p>
            <a:r>
              <a:rPr lang="en-US" sz="1200" b="0" i="0" kern="1200" dirty="0" smtClean="0">
                <a:solidFill>
                  <a:schemeClr val="tx1"/>
                </a:solidFill>
                <a:effectLst/>
                <a:latin typeface="+mn-lt"/>
                <a:ea typeface="+mn-ea"/>
                <a:cs typeface="+mn-cs"/>
              </a:rPr>
              <a:t>The population density in Europe is 34 per Km</a:t>
            </a:r>
            <a:r>
              <a:rPr lang="en-US" sz="1200" b="0" i="0" kern="1200" baseline="30000" dirty="0" smtClean="0">
                <a:solidFill>
                  <a:schemeClr val="tx1"/>
                </a:solidFill>
                <a:effectLst/>
                <a:latin typeface="+mn-lt"/>
                <a:ea typeface="+mn-ea"/>
                <a:cs typeface="+mn-cs"/>
              </a:rPr>
              <a:t>2</a:t>
            </a:r>
            <a:r>
              <a:rPr lang="en-US" sz="1200" b="0" i="0" kern="1200" dirty="0" smtClean="0">
                <a:solidFill>
                  <a:schemeClr val="tx1"/>
                </a:solidFill>
                <a:effectLst/>
                <a:latin typeface="+mn-lt"/>
                <a:ea typeface="+mn-ea"/>
                <a:cs typeface="+mn-cs"/>
              </a:rPr>
              <a:t> (87 people per mi</a:t>
            </a:r>
            <a:r>
              <a:rPr lang="en-US" sz="1200" b="0" i="0" kern="1200" baseline="30000" dirty="0" smtClean="0">
                <a:solidFill>
                  <a:schemeClr val="tx1"/>
                </a:solidFill>
                <a:effectLst/>
                <a:latin typeface="+mn-lt"/>
                <a:ea typeface="+mn-ea"/>
                <a:cs typeface="+mn-cs"/>
              </a:rPr>
              <a:t>2</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The total land area is 22,134,900 Km2 (8,546,329 sq. miles)</a:t>
            </a:r>
          </a:p>
          <a:p>
            <a:r>
              <a:rPr lang="en-US" sz="1200" b="1" i="0" kern="1200" dirty="0" smtClean="0">
                <a:solidFill>
                  <a:schemeClr val="tx1"/>
                </a:solidFill>
                <a:effectLst/>
                <a:latin typeface="+mn-lt"/>
                <a:ea typeface="+mn-ea"/>
                <a:cs typeface="+mn-cs"/>
              </a:rPr>
              <a:t>75.6 %</a:t>
            </a:r>
            <a:r>
              <a:rPr lang="en-US" sz="1200" b="0" i="0" kern="1200" dirty="0" smtClean="0">
                <a:solidFill>
                  <a:schemeClr val="tx1"/>
                </a:solidFill>
                <a:effectLst/>
                <a:latin typeface="+mn-lt"/>
                <a:ea typeface="+mn-ea"/>
                <a:cs typeface="+mn-cs"/>
              </a:rPr>
              <a:t> of the population is </a:t>
            </a:r>
            <a:r>
              <a:rPr lang="en-US" sz="1200" b="1" i="0" kern="1200" dirty="0" smtClean="0">
                <a:solidFill>
                  <a:schemeClr val="tx1"/>
                </a:solidFill>
                <a:effectLst/>
                <a:latin typeface="+mn-lt"/>
                <a:ea typeface="+mn-ea"/>
                <a:cs typeface="+mn-cs"/>
              </a:rPr>
              <a:t>urban</a:t>
            </a:r>
            <a:r>
              <a:rPr lang="en-US" sz="1200" b="0" i="0" kern="1200" dirty="0" smtClean="0">
                <a:solidFill>
                  <a:schemeClr val="tx1"/>
                </a:solidFill>
                <a:effectLst/>
                <a:latin typeface="+mn-lt"/>
                <a:ea typeface="+mn-ea"/>
                <a:cs typeface="+mn-cs"/>
              </a:rPr>
              <a:t> (563,417,440 people in 2024)</a:t>
            </a:r>
          </a:p>
          <a:p>
            <a:r>
              <a:rPr lang="en-US" sz="1200" b="0" i="0" kern="1200" dirty="0" smtClean="0">
                <a:solidFill>
                  <a:schemeClr val="tx1"/>
                </a:solidFill>
                <a:effectLst/>
                <a:latin typeface="+mn-lt"/>
                <a:ea typeface="+mn-ea"/>
                <a:cs typeface="+mn-cs"/>
              </a:rPr>
              <a:t>The </a:t>
            </a:r>
            <a:r>
              <a:rPr lang="en-US" sz="1200" b="1" i="0" kern="1200" dirty="0" smtClean="0">
                <a:solidFill>
                  <a:schemeClr val="tx1"/>
                </a:solidFill>
                <a:effectLst/>
                <a:latin typeface="+mn-lt"/>
                <a:ea typeface="+mn-ea"/>
                <a:cs typeface="+mn-cs"/>
              </a:rPr>
              <a:t>median age</a:t>
            </a:r>
            <a:r>
              <a:rPr lang="en-US" sz="1200" b="0" i="0" kern="1200" dirty="0" smtClean="0">
                <a:solidFill>
                  <a:schemeClr val="tx1"/>
                </a:solidFill>
                <a:effectLst/>
                <a:latin typeface="+mn-lt"/>
                <a:ea typeface="+mn-ea"/>
                <a:cs typeface="+mn-cs"/>
              </a:rPr>
              <a:t> in Europe is </a:t>
            </a:r>
            <a:r>
              <a:rPr lang="en-US" sz="1200" b="1" i="0" kern="1200" dirty="0" smtClean="0">
                <a:solidFill>
                  <a:schemeClr val="tx1"/>
                </a:solidFill>
                <a:effectLst/>
                <a:latin typeface="+mn-lt"/>
                <a:ea typeface="+mn-ea"/>
                <a:cs typeface="+mn-cs"/>
              </a:rPr>
              <a:t>42.5 years</a:t>
            </a:r>
            <a:r>
              <a:rPr lang="en-US" sz="1200" b="0" i="0" kern="1200" dirty="0" smtClean="0">
                <a:solidFill>
                  <a:schemeClr val="tx1"/>
                </a:solidFill>
                <a:effectLst/>
                <a:latin typeface="+mn-lt"/>
                <a:ea typeface="+mn-ea"/>
                <a:cs typeface="+mn-cs"/>
              </a:rPr>
              <a:t>.</a:t>
            </a:r>
          </a:p>
          <a:p>
            <a:endParaRPr lang="en-US" dirty="0" smtClean="0"/>
          </a:p>
          <a:p>
            <a:r>
              <a:rPr lang="en-US" sz="1200" b="1" i="0" u="none" strike="noStrike" kern="1200" dirty="0" smtClean="0">
                <a:solidFill>
                  <a:schemeClr val="tx1"/>
                </a:solidFill>
                <a:effectLst/>
                <a:latin typeface="+mn-lt"/>
                <a:ea typeface="+mn-ea"/>
                <a:cs typeface="+mn-cs"/>
                <a:hlinkClick r:id="rId5"/>
              </a:rPr>
              <a:t>According to the report</a:t>
            </a:r>
            <a:r>
              <a:rPr lang="en-US" sz="1200" b="0" i="0" kern="1200" dirty="0" smtClean="0">
                <a:solidFill>
                  <a:schemeClr val="tx1"/>
                </a:solidFill>
                <a:effectLst/>
                <a:latin typeface="+mn-lt"/>
                <a:ea typeface="+mn-ea"/>
                <a:cs typeface="+mn-cs"/>
              </a:rPr>
              <a:t>, the EU's population, which was slightly over 448 million people earlier this year, is projected to reach its peak around 2026 and then gradually decrease, losing 57.4 million working-age people by 2100. More worryingly, the bloc's dependency ratio — the ratio of the number of elderly people compared to the number of people of working age — will surge from 33% today to 60% by the end of the century.</a:t>
            </a:r>
          </a:p>
          <a:p>
            <a:r>
              <a:rPr lang="en-US" sz="1200" b="0" i="0" kern="1200" dirty="0" smtClean="0">
                <a:solidFill>
                  <a:schemeClr val="tx1"/>
                </a:solidFill>
                <a:effectLst/>
                <a:latin typeface="+mn-lt"/>
                <a:ea typeface="+mn-ea"/>
                <a:cs typeface="+mn-cs"/>
              </a:rPr>
              <a:t>The drastic shift in the demographic pyramid will upend the </a:t>
            </a:r>
            <a:r>
              <a:rPr lang="en-US" sz="1200" b="0" i="0" kern="1200" dirty="0" err="1" smtClean="0">
                <a:solidFill>
                  <a:schemeClr val="tx1"/>
                </a:solidFill>
                <a:effectLst/>
                <a:latin typeface="+mn-lt"/>
                <a:ea typeface="+mn-ea"/>
                <a:cs typeface="+mn-cs"/>
              </a:rPr>
              <a:t>labour</a:t>
            </a:r>
            <a:r>
              <a:rPr lang="en-US" sz="1200" b="0" i="0" kern="1200" dirty="0" smtClean="0">
                <a:solidFill>
                  <a:schemeClr val="tx1"/>
                </a:solidFill>
                <a:effectLst/>
                <a:latin typeface="+mn-lt"/>
                <a:ea typeface="+mn-ea"/>
                <a:cs typeface="+mn-cs"/>
              </a:rPr>
              <a:t> market, with widespread shortages that could inhibit growth, productivity and innovation rates, and therefore accelerate loss of competitiveness vis-à-vis other major economies.</a:t>
            </a:r>
          </a:p>
          <a:p>
            <a:r>
              <a:rPr lang="en-US" sz="1200" b="0" i="0" kern="1200" dirty="0" smtClean="0">
                <a:solidFill>
                  <a:schemeClr val="tx1"/>
                </a:solidFill>
                <a:effectLst/>
                <a:latin typeface="+mn-lt"/>
                <a:ea typeface="+mn-ea"/>
                <a:cs typeface="+mn-cs"/>
              </a:rPr>
              <a:t>A dwindling workforce will inevitably reduce revenue for state coffers while piling additional pressure on public budgets to spend more on healthcare and pensions, an explosive combination that could divert attention away from the much-needed investments in renewable energy and cutting-edge technologies.</a:t>
            </a:r>
          </a:p>
          <a:p>
            <a:endParaRPr lang="uk-UA" dirty="0"/>
          </a:p>
        </p:txBody>
      </p:sp>
      <p:sp>
        <p:nvSpPr>
          <p:cNvPr id="4" name="Номер слайда 3"/>
          <p:cNvSpPr>
            <a:spLocks noGrp="1"/>
          </p:cNvSpPr>
          <p:nvPr>
            <p:ph type="sldNum" sz="quarter" idx="10"/>
          </p:nvPr>
        </p:nvSpPr>
        <p:spPr/>
        <p:txBody>
          <a:bodyPr/>
          <a:lstStyle/>
          <a:p>
            <a:fld id="{EF85A392-6E94-4F57-9F74-0323B6B46DC5}" type="slidenum">
              <a:rPr lang="uk-UA" smtClean="0"/>
              <a:t>2</a:t>
            </a:fld>
            <a:endParaRPr lang="uk-UA"/>
          </a:p>
        </p:txBody>
      </p:sp>
    </p:spTree>
    <p:extLst>
      <p:ext uri="{BB962C8B-B14F-4D97-AF65-F5344CB8AC3E}">
        <p14:creationId xmlns:p14="http://schemas.microsoft.com/office/powerpoint/2010/main" val="2844062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interactive graph below displays the relationship between countries' populations, income levels and the number of refugees hosted in the country over time. The size of the bubble indicates the number of refugees, while the </a:t>
            </a:r>
            <a:r>
              <a:rPr lang="en-US" sz="1200" b="0" i="0" kern="1200" dirty="0" err="1" smtClean="0">
                <a:solidFill>
                  <a:schemeClr val="tx1"/>
                </a:solidFill>
                <a:effectLst/>
                <a:latin typeface="+mn-lt"/>
                <a:ea typeface="+mn-ea"/>
                <a:cs typeface="+mn-cs"/>
              </a:rPr>
              <a:t>colour</a:t>
            </a:r>
            <a:r>
              <a:rPr lang="en-US" sz="1200" b="0" i="0" kern="1200" dirty="0" smtClean="0">
                <a:solidFill>
                  <a:schemeClr val="tx1"/>
                </a:solidFill>
                <a:effectLst/>
                <a:latin typeface="+mn-lt"/>
                <a:ea typeface="+mn-ea"/>
                <a:cs typeface="+mn-cs"/>
              </a:rPr>
              <a:t> denotes the income-level.</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71 per cent of refugees are hosted in low- and middle-income countries</a:t>
            </a:r>
          </a:p>
          <a:p>
            <a:r>
              <a:rPr lang="en-US" sz="1200" b="0" i="0" kern="1200" dirty="0" smtClean="0">
                <a:solidFill>
                  <a:schemeClr val="tx1"/>
                </a:solidFill>
                <a:effectLst/>
                <a:latin typeface="+mn-lt"/>
                <a:ea typeface="+mn-ea"/>
                <a:cs typeface="+mn-cs"/>
              </a:rPr>
              <a:t>The </a:t>
            </a:r>
            <a:r>
              <a:rPr lang="en-US" sz="1200" b="0" i="0" u="none" strike="noStrike" kern="1200" dirty="0" smtClean="0">
                <a:solidFill>
                  <a:schemeClr val="tx1"/>
                </a:solidFill>
                <a:effectLst/>
                <a:latin typeface="+mn-lt"/>
                <a:ea typeface="+mn-ea"/>
                <a:cs typeface="+mn-cs"/>
                <a:hlinkClick r:id="rId3"/>
              </a:rPr>
              <a:t>Global Compact on Refugees</a:t>
            </a:r>
            <a:r>
              <a:rPr lang="en-US" sz="1200" b="0" i="0" kern="1200" dirty="0" smtClean="0">
                <a:solidFill>
                  <a:schemeClr val="tx1"/>
                </a:solidFill>
                <a:effectLst/>
                <a:latin typeface="+mn-lt"/>
                <a:ea typeface="+mn-ea"/>
                <a:cs typeface="+mn-cs"/>
              </a:rPr>
              <a:t> emphasizes the importance of greater responsibility- and burden-sharing. Yet, when it comes to hosting refugees, the weight is not equally shared. The proportion of refugees hosted in low- and middle-income countries helps us to assess how the responsibility for hosting refugees is shared globally. The underlying classification of countries into low, middle and high income groups is based on </a:t>
            </a:r>
            <a:r>
              <a:rPr lang="en-US" sz="1200" b="0" i="0" u="none" strike="noStrike" kern="1200" dirty="0" smtClean="0">
                <a:solidFill>
                  <a:schemeClr val="tx1"/>
                </a:solidFill>
                <a:effectLst/>
                <a:latin typeface="+mn-lt"/>
                <a:ea typeface="+mn-ea"/>
                <a:cs typeface="+mn-cs"/>
                <a:hlinkClick r:id="rId4"/>
              </a:rPr>
              <a:t>the World Bank's income groups</a:t>
            </a:r>
            <a:r>
              <a:rPr lang="en-US" sz="1200" b="0" i="0" kern="1200" dirty="0" smtClean="0">
                <a:solidFill>
                  <a:schemeClr val="tx1"/>
                </a:solidFill>
                <a:effectLst/>
                <a:latin typeface="+mn-lt"/>
                <a:ea typeface="+mn-ea"/>
                <a:cs typeface="+mn-cs"/>
              </a:rPr>
              <a:t>, which are updated annually. The income levels of countries are determined by calculating the Gross National Income (GNI) per capita.</a:t>
            </a:r>
            <a:r>
              <a:rPr lang="en-US" sz="1200" b="0" i="0" u="none" strike="noStrike" kern="1200" baseline="30000" dirty="0" smtClean="0">
                <a:solidFill>
                  <a:schemeClr val="tx1"/>
                </a:solidFill>
                <a:effectLst/>
                <a:latin typeface="+mn-lt"/>
                <a:ea typeface="+mn-ea"/>
                <a:cs typeface="+mn-cs"/>
                <a:hlinkClick r:id="rId5"/>
              </a:rPr>
              <a:t>1</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Figure 1 shows that at mid-2024, 71 per cent of refugees are hosted in upper-middle-income countries (37 per cent), lower-middle-income countries (17 per cent) and low-income countries (18 per cent). As an alternative measure, 22 per cent were hosted in the least developed countries. </a:t>
            </a:r>
            <a:r>
              <a:rPr lang="en-US" sz="1200" b="0" i="0" u="none" strike="noStrike" kern="1200" baseline="30000" dirty="0" smtClean="0">
                <a:solidFill>
                  <a:schemeClr val="tx1"/>
                </a:solidFill>
                <a:effectLst/>
                <a:latin typeface="+mn-lt"/>
                <a:ea typeface="+mn-ea"/>
                <a:cs typeface="+mn-cs"/>
                <a:hlinkClick r:id="rId6"/>
              </a:rPr>
              <a:t>2</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There are marked changes in the distribution of refugees according to their host countries' income level over time. One of the prominent changes relates to a sharp increase in the share of refugees hosted in upper-middle-income countries since 2009, increasing from 7 per cent in 2009 to 37 per cent by mid-2024. Upper-middle-income countries, such as </a:t>
            </a:r>
            <a:r>
              <a:rPr lang="en-US" sz="1200" b="0" i="0" kern="1200" dirty="0" err="1" smtClean="0">
                <a:solidFill>
                  <a:schemeClr val="tx1"/>
                </a:solidFill>
                <a:effectLst/>
                <a:latin typeface="+mn-lt"/>
                <a:ea typeface="+mn-ea"/>
                <a:cs typeface="+mn-cs"/>
              </a:rPr>
              <a:t>Türkiye</a:t>
            </a:r>
            <a:r>
              <a:rPr lang="en-US" sz="1200" b="0" i="0" kern="1200" dirty="0" smtClean="0">
                <a:solidFill>
                  <a:schemeClr val="tx1"/>
                </a:solidFill>
                <a:effectLst/>
                <a:latin typeface="+mn-lt"/>
                <a:ea typeface="+mn-ea"/>
                <a:cs typeface="+mn-cs"/>
              </a:rPr>
              <a:t>, Lebanon and Jordan, provided asylum to millions of Syrian refugees, while countries such as Colombia, Peru and Ecuador received a high number of Venezuelans. There was a </a:t>
            </a:r>
            <a:r>
              <a:rPr lang="en-US" sz="1200" b="0" i="0" kern="1200" dirty="0" err="1" smtClean="0">
                <a:solidFill>
                  <a:schemeClr val="tx1"/>
                </a:solidFill>
                <a:effectLst/>
                <a:latin typeface="+mn-lt"/>
                <a:ea typeface="+mn-ea"/>
                <a:cs typeface="+mn-cs"/>
              </a:rPr>
              <a:t>markable</a:t>
            </a:r>
            <a:r>
              <a:rPr lang="en-US" sz="1200" b="0" i="0" kern="1200" dirty="0" smtClean="0">
                <a:solidFill>
                  <a:schemeClr val="tx1"/>
                </a:solidFill>
                <a:effectLst/>
                <a:latin typeface="+mn-lt"/>
                <a:ea typeface="+mn-ea"/>
                <a:cs typeface="+mn-cs"/>
              </a:rPr>
              <a:t> increase between 2023 and 2024 as the Islamic Republic of Iran, which hosts nearly 3.8 million refugees, was reclassified by the World Bank as upper-middle-income.</a:t>
            </a:r>
          </a:p>
          <a:p>
            <a:r>
              <a:rPr lang="en-US" sz="1200" b="0" i="0" kern="1200" dirty="0" smtClean="0">
                <a:solidFill>
                  <a:schemeClr val="tx1"/>
                </a:solidFill>
                <a:effectLst/>
                <a:latin typeface="+mn-lt"/>
                <a:ea typeface="+mn-ea"/>
                <a:cs typeface="+mn-cs"/>
              </a:rPr>
              <a:t>The share of refugees hosted by low-income countries has also decreased in comparison to the early 1990s (51 per cent in 1990, compared with 18 per cent by mid-2024). This can be largely attributed to the economic development of large hosting countries within the group, which were re-classified as lower-middle-income during this period, such as Pakistan. High-income countries have hosted between 17 and 29 per cent of refugees during the same years, with a notable increase since 2022 due primarily to the numbers of Ukrainian refugees hosted in high-income, mainly European countries.</a:t>
            </a:r>
          </a:p>
          <a:p>
            <a:r>
              <a:rPr lang="en-US" sz="1200" b="0" i="0" kern="1200" dirty="0" smtClean="0">
                <a:solidFill>
                  <a:schemeClr val="tx1"/>
                </a:solidFill>
                <a:effectLst/>
                <a:latin typeface="+mn-lt"/>
                <a:ea typeface="+mn-ea"/>
                <a:cs typeface="+mn-cs"/>
              </a:rPr>
              <a:t>Low-income countries host a disproportionately large share of the global refugee population, both in terms of their population size and the resources available to them. These countries, represent 9 per cent of the global population</a:t>
            </a:r>
            <a:r>
              <a:rPr lang="en-US" sz="1200" b="0" i="0" u="none" strike="noStrike" kern="1200" baseline="30000" dirty="0" smtClean="0">
                <a:solidFill>
                  <a:schemeClr val="tx1"/>
                </a:solidFill>
                <a:effectLst/>
                <a:latin typeface="+mn-lt"/>
                <a:ea typeface="+mn-ea"/>
                <a:cs typeface="+mn-cs"/>
                <a:hlinkClick r:id="rId7"/>
              </a:rPr>
              <a:t>3</a:t>
            </a:r>
            <a:r>
              <a:rPr lang="en-US" sz="1200" b="0" i="0" kern="1200" dirty="0" smtClean="0">
                <a:solidFill>
                  <a:schemeClr val="tx1"/>
                </a:solidFill>
                <a:effectLst/>
                <a:latin typeface="+mn-lt"/>
                <a:ea typeface="+mn-ea"/>
                <a:cs typeface="+mn-cs"/>
              </a:rPr>
              <a:t> and only 0.6 per cent of the global gross domestic product,</a:t>
            </a:r>
            <a:r>
              <a:rPr lang="en-US" sz="1200" b="0" i="0" u="none" strike="noStrike" kern="1200" baseline="30000" dirty="0" smtClean="0">
                <a:solidFill>
                  <a:schemeClr val="tx1"/>
                </a:solidFill>
                <a:effectLst/>
                <a:latin typeface="+mn-lt"/>
                <a:ea typeface="+mn-ea"/>
                <a:cs typeface="+mn-cs"/>
                <a:hlinkClick r:id="rId8"/>
              </a:rPr>
              <a:t>4</a:t>
            </a:r>
            <a:r>
              <a:rPr lang="en-US" sz="1200" b="0" i="0" kern="1200" dirty="0" smtClean="0">
                <a:solidFill>
                  <a:schemeClr val="tx1"/>
                </a:solidFill>
                <a:effectLst/>
                <a:latin typeface="+mn-lt"/>
                <a:ea typeface="+mn-ea"/>
                <a:cs typeface="+mn-cs"/>
              </a:rPr>
              <a:t> yet host 18 per cent of refugees. This includes very large refugee populations in Uganda, Sudan, Ethiopia, Chad and the Democratic Republic of the Congo. High-income countries, which account for nearly two-thirds of the global wealth, hosted 29 per cent of refugees at mid-2024.</a:t>
            </a:r>
          </a:p>
          <a:p>
            <a:endParaRPr lang="uk-UA" dirty="0"/>
          </a:p>
        </p:txBody>
      </p:sp>
      <p:sp>
        <p:nvSpPr>
          <p:cNvPr id="4" name="Номер слайда 3"/>
          <p:cNvSpPr>
            <a:spLocks noGrp="1"/>
          </p:cNvSpPr>
          <p:nvPr>
            <p:ph type="sldNum" sz="quarter" idx="10"/>
          </p:nvPr>
        </p:nvSpPr>
        <p:spPr/>
        <p:txBody>
          <a:bodyPr/>
          <a:lstStyle/>
          <a:p>
            <a:fld id="{EF85A392-6E94-4F57-9F74-0323B6B46DC5}" type="slidenum">
              <a:rPr lang="uk-UA" smtClean="0"/>
              <a:t>32</a:t>
            </a:fld>
            <a:endParaRPr lang="uk-UA"/>
          </a:p>
        </p:txBody>
      </p:sp>
    </p:spTree>
    <p:extLst>
      <p:ext uri="{BB962C8B-B14F-4D97-AF65-F5344CB8AC3E}">
        <p14:creationId xmlns:p14="http://schemas.microsoft.com/office/powerpoint/2010/main" val="3515982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EF85A392-6E94-4F57-9F74-0323B6B46DC5}" type="slidenum">
              <a:rPr lang="uk-UA" smtClean="0"/>
              <a:t>3</a:t>
            </a:fld>
            <a:endParaRPr lang="uk-UA"/>
          </a:p>
        </p:txBody>
      </p:sp>
    </p:spTree>
    <p:extLst>
      <p:ext uri="{BB962C8B-B14F-4D97-AF65-F5344CB8AC3E}">
        <p14:creationId xmlns:p14="http://schemas.microsoft.com/office/powerpoint/2010/main" val="1806995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dirty="0" smtClean="0"/>
              <a:t>Нерівномірний</a:t>
            </a:r>
            <a:r>
              <a:rPr lang="uk-UA" baseline="0" dirty="0" smtClean="0"/>
              <a:t> розподіл робочої сили в світі. </a:t>
            </a:r>
            <a:endParaRPr lang="uk-UA" dirty="0"/>
          </a:p>
        </p:txBody>
      </p:sp>
      <p:sp>
        <p:nvSpPr>
          <p:cNvPr id="4" name="Номер слайда 3"/>
          <p:cNvSpPr>
            <a:spLocks noGrp="1"/>
          </p:cNvSpPr>
          <p:nvPr>
            <p:ph type="sldNum" sz="quarter" idx="10"/>
          </p:nvPr>
        </p:nvSpPr>
        <p:spPr/>
        <p:txBody>
          <a:bodyPr/>
          <a:lstStyle/>
          <a:p>
            <a:fld id="{EF85A392-6E94-4F57-9F74-0323B6B46DC5}" type="slidenum">
              <a:rPr lang="uk-UA" smtClean="0"/>
              <a:t>4</a:t>
            </a:fld>
            <a:endParaRPr lang="uk-UA"/>
          </a:p>
        </p:txBody>
      </p:sp>
    </p:spTree>
    <p:extLst>
      <p:ext uri="{BB962C8B-B14F-4D97-AF65-F5344CB8AC3E}">
        <p14:creationId xmlns:p14="http://schemas.microsoft.com/office/powerpoint/2010/main" val="474667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EF85A392-6E94-4F57-9F74-0323B6B46DC5}" type="slidenum">
              <a:rPr lang="uk-UA" smtClean="0"/>
              <a:t>5</a:t>
            </a:fld>
            <a:endParaRPr lang="uk-UA"/>
          </a:p>
        </p:txBody>
      </p:sp>
    </p:spTree>
    <p:extLst>
      <p:ext uri="{BB962C8B-B14F-4D97-AF65-F5344CB8AC3E}">
        <p14:creationId xmlns:p14="http://schemas.microsoft.com/office/powerpoint/2010/main" val="109299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EF85A392-6E94-4F57-9F74-0323B6B46DC5}" type="slidenum">
              <a:rPr lang="uk-UA" smtClean="0"/>
              <a:t>6</a:t>
            </a:fld>
            <a:endParaRPr lang="uk-UA"/>
          </a:p>
        </p:txBody>
      </p:sp>
    </p:spTree>
    <p:extLst>
      <p:ext uri="{BB962C8B-B14F-4D97-AF65-F5344CB8AC3E}">
        <p14:creationId xmlns:p14="http://schemas.microsoft.com/office/powerpoint/2010/main" val="2594531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EF85A392-6E94-4F57-9F74-0323B6B46DC5}" type="slidenum">
              <a:rPr lang="uk-UA" smtClean="0"/>
              <a:t>8</a:t>
            </a:fld>
            <a:endParaRPr lang="uk-UA"/>
          </a:p>
        </p:txBody>
      </p:sp>
    </p:spTree>
    <p:extLst>
      <p:ext uri="{BB962C8B-B14F-4D97-AF65-F5344CB8AC3E}">
        <p14:creationId xmlns:p14="http://schemas.microsoft.com/office/powerpoint/2010/main" val="28673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State Statistics Service of Ukraine stopped publishing unemployment data when the full-scale war started. The </a:t>
            </a:r>
            <a:r>
              <a:rPr lang="en-US" sz="1200" b="1" i="0" u="none" strike="noStrike" kern="1200" dirty="0" smtClean="0">
                <a:solidFill>
                  <a:schemeClr val="tx1"/>
                </a:solidFill>
                <a:effectLst/>
                <a:latin typeface="+mn-lt"/>
                <a:ea typeface="+mn-ea"/>
                <a:cs typeface="+mn-cs"/>
                <a:hlinkClick r:id="rId3"/>
              </a:rPr>
              <a:t>Info Sapiens</a:t>
            </a:r>
            <a:r>
              <a:rPr lang="en-US" sz="1200" b="0" i="0" kern="1200" dirty="0" smtClean="0">
                <a:solidFill>
                  <a:schemeClr val="tx1"/>
                </a:solidFill>
                <a:effectLst/>
                <a:latin typeface="+mn-lt"/>
                <a:ea typeface="+mn-ea"/>
                <a:cs typeface="+mn-cs"/>
              </a:rPr>
              <a:t> research agency makes its own estimates of the unemployment rate. According to them </a:t>
            </a:r>
            <a:r>
              <a:rPr lang="en-US" sz="1200" b="1" i="0" kern="1200" dirty="0" smtClean="0">
                <a:solidFill>
                  <a:schemeClr val="tx1"/>
                </a:solidFill>
                <a:effectLst/>
                <a:latin typeface="+mn-lt"/>
                <a:ea typeface="+mn-ea"/>
                <a:cs typeface="+mn-cs"/>
              </a:rPr>
              <a:t>in October 2024, the unemployment rate in Ukraine was 15.3%</a:t>
            </a:r>
            <a:r>
              <a:rPr lang="en-US" sz="1200" b="0" i="0" kern="1200" dirty="0" smtClean="0">
                <a:solidFill>
                  <a:schemeClr val="tx1"/>
                </a:solidFill>
                <a:effectLst/>
                <a:latin typeface="+mn-lt"/>
                <a:ea typeface="+mn-ea"/>
                <a:cs typeface="+mn-cs"/>
              </a:rPr>
              <a:t>.</a:t>
            </a:r>
            <a:endParaRPr lang="uk-UA" dirty="0"/>
          </a:p>
        </p:txBody>
      </p:sp>
      <p:sp>
        <p:nvSpPr>
          <p:cNvPr id="4" name="Номер слайда 3"/>
          <p:cNvSpPr>
            <a:spLocks noGrp="1"/>
          </p:cNvSpPr>
          <p:nvPr>
            <p:ph type="sldNum" sz="quarter" idx="10"/>
          </p:nvPr>
        </p:nvSpPr>
        <p:spPr/>
        <p:txBody>
          <a:bodyPr/>
          <a:lstStyle/>
          <a:p>
            <a:fld id="{EF85A392-6E94-4F57-9F74-0323B6B46DC5}" type="slidenum">
              <a:rPr lang="uk-UA" smtClean="0"/>
              <a:t>9</a:t>
            </a:fld>
            <a:endParaRPr lang="uk-UA"/>
          </a:p>
        </p:txBody>
      </p:sp>
    </p:spTree>
    <p:extLst>
      <p:ext uri="{BB962C8B-B14F-4D97-AF65-F5344CB8AC3E}">
        <p14:creationId xmlns:p14="http://schemas.microsoft.com/office/powerpoint/2010/main" val="29337681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State Statistics Service of Ukraine stopped publishing unemployment data when the full-scale war started. The </a:t>
            </a:r>
            <a:r>
              <a:rPr lang="en-US" sz="1200" b="1" i="0" u="none" strike="noStrike" kern="1200" dirty="0" smtClean="0">
                <a:solidFill>
                  <a:schemeClr val="tx1"/>
                </a:solidFill>
                <a:effectLst/>
                <a:latin typeface="+mn-lt"/>
                <a:ea typeface="+mn-ea"/>
                <a:cs typeface="+mn-cs"/>
                <a:hlinkClick r:id="rId3"/>
              </a:rPr>
              <a:t>Info Sapiens</a:t>
            </a:r>
            <a:r>
              <a:rPr lang="en-US" sz="1200" b="0" i="0" kern="1200" dirty="0" smtClean="0">
                <a:solidFill>
                  <a:schemeClr val="tx1"/>
                </a:solidFill>
                <a:effectLst/>
                <a:latin typeface="+mn-lt"/>
                <a:ea typeface="+mn-ea"/>
                <a:cs typeface="+mn-cs"/>
              </a:rPr>
              <a:t> research agency makes its own estimates of the unemployment rate. According to them </a:t>
            </a:r>
            <a:r>
              <a:rPr lang="en-US" sz="1200" b="1" i="0" kern="1200" dirty="0" smtClean="0">
                <a:solidFill>
                  <a:schemeClr val="tx1"/>
                </a:solidFill>
                <a:effectLst/>
                <a:latin typeface="+mn-lt"/>
                <a:ea typeface="+mn-ea"/>
                <a:cs typeface="+mn-cs"/>
              </a:rPr>
              <a:t>in October 2024, the unemployment rate in Ukraine was 15.3%</a:t>
            </a:r>
            <a:r>
              <a:rPr lang="en-US" sz="1200" b="0" i="0" kern="1200" dirty="0" smtClean="0">
                <a:solidFill>
                  <a:schemeClr val="tx1"/>
                </a:solidFill>
                <a:effectLst/>
                <a:latin typeface="+mn-lt"/>
                <a:ea typeface="+mn-ea"/>
                <a:cs typeface="+mn-cs"/>
              </a:rPr>
              <a:t>.</a:t>
            </a:r>
            <a:endParaRPr lang="uk-UA" dirty="0"/>
          </a:p>
        </p:txBody>
      </p:sp>
      <p:sp>
        <p:nvSpPr>
          <p:cNvPr id="4" name="Номер слайда 3"/>
          <p:cNvSpPr>
            <a:spLocks noGrp="1"/>
          </p:cNvSpPr>
          <p:nvPr>
            <p:ph type="sldNum" sz="quarter" idx="10"/>
          </p:nvPr>
        </p:nvSpPr>
        <p:spPr/>
        <p:txBody>
          <a:bodyPr/>
          <a:lstStyle/>
          <a:p>
            <a:fld id="{EF85A392-6E94-4F57-9F74-0323B6B46DC5}" type="slidenum">
              <a:rPr lang="uk-UA" smtClean="0"/>
              <a:t>13</a:t>
            </a:fld>
            <a:endParaRPr lang="uk-UA"/>
          </a:p>
        </p:txBody>
      </p:sp>
    </p:spTree>
    <p:extLst>
      <p:ext uri="{BB962C8B-B14F-4D97-AF65-F5344CB8AC3E}">
        <p14:creationId xmlns:p14="http://schemas.microsoft.com/office/powerpoint/2010/main" val="2875355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uk-UA"/>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951D36D8-E4C7-41AA-90E2-C8161BAB98C4}" type="datetimeFigureOut">
              <a:rPr lang="uk-UA" smtClean="0"/>
              <a:t>23.02.2025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EF835491-77A9-4224-86F5-74928B983E64}" type="slidenum">
              <a:rPr lang="uk-UA" smtClean="0"/>
              <a:t>‹#›</a:t>
            </a:fld>
            <a:endParaRPr lang="uk-UA"/>
          </a:p>
        </p:txBody>
      </p:sp>
    </p:spTree>
    <p:extLst>
      <p:ext uri="{BB962C8B-B14F-4D97-AF65-F5344CB8AC3E}">
        <p14:creationId xmlns:p14="http://schemas.microsoft.com/office/powerpoint/2010/main" val="3798814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951D36D8-E4C7-41AA-90E2-C8161BAB98C4}" type="datetimeFigureOut">
              <a:rPr lang="uk-UA" smtClean="0"/>
              <a:t>23.02.2025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EF835491-77A9-4224-86F5-74928B983E64}" type="slidenum">
              <a:rPr lang="uk-UA" smtClean="0"/>
              <a:t>‹#›</a:t>
            </a:fld>
            <a:endParaRPr lang="uk-UA"/>
          </a:p>
        </p:txBody>
      </p:sp>
    </p:spTree>
    <p:extLst>
      <p:ext uri="{BB962C8B-B14F-4D97-AF65-F5344CB8AC3E}">
        <p14:creationId xmlns:p14="http://schemas.microsoft.com/office/powerpoint/2010/main" val="4283259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951D36D8-E4C7-41AA-90E2-C8161BAB98C4}" type="datetimeFigureOut">
              <a:rPr lang="uk-UA" smtClean="0"/>
              <a:t>23.02.2025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EF835491-77A9-4224-86F5-74928B983E64}" type="slidenum">
              <a:rPr lang="uk-UA" smtClean="0"/>
              <a:t>‹#›</a:t>
            </a:fld>
            <a:endParaRPr lang="uk-UA"/>
          </a:p>
        </p:txBody>
      </p:sp>
    </p:spTree>
    <p:extLst>
      <p:ext uri="{BB962C8B-B14F-4D97-AF65-F5344CB8AC3E}">
        <p14:creationId xmlns:p14="http://schemas.microsoft.com/office/powerpoint/2010/main" val="1267693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951D36D8-E4C7-41AA-90E2-C8161BAB98C4}" type="datetimeFigureOut">
              <a:rPr lang="uk-UA" smtClean="0"/>
              <a:t>23.02.2025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EF835491-77A9-4224-86F5-74928B983E64}" type="slidenum">
              <a:rPr lang="uk-UA" smtClean="0"/>
              <a:t>‹#›</a:t>
            </a:fld>
            <a:endParaRPr lang="uk-UA"/>
          </a:p>
        </p:txBody>
      </p:sp>
    </p:spTree>
    <p:extLst>
      <p:ext uri="{BB962C8B-B14F-4D97-AF65-F5344CB8AC3E}">
        <p14:creationId xmlns:p14="http://schemas.microsoft.com/office/powerpoint/2010/main" val="4130907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uk-UA"/>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51D36D8-E4C7-41AA-90E2-C8161BAB98C4}" type="datetimeFigureOut">
              <a:rPr lang="uk-UA" smtClean="0"/>
              <a:t>23.02.2025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EF835491-77A9-4224-86F5-74928B983E64}" type="slidenum">
              <a:rPr lang="uk-UA" smtClean="0"/>
              <a:t>‹#›</a:t>
            </a:fld>
            <a:endParaRPr lang="uk-UA"/>
          </a:p>
        </p:txBody>
      </p:sp>
    </p:spTree>
    <p:extLst>
      <p:ext uri="{BB962C8B-B14F-4D97-AF65-F5344CB8AC3E}">
        <p14:creationId xmlns:p14="http://schemas.microsoft.com/office/powerpoint/2010/main" val="1969653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951D36D8-E4C7-41AA-90E2-C8161BAB98C4}" type="datetimeFigureOut">
              <a:rPr lang="uk-UA" smtClean="0"/>
              <a:t>23.02.2025</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EF835491-77A9-4224-86F5-74928B983E64}" type="slidenum">
              <a:rPr lang="uk-UA" smtClean="0"/>
              <a:t>‹#›</a:t>
            </a:fld>
            <a:endParaRPr lang="uk-UA"/>
          </a:p>
        </p:txBody>
      </p:sp>
    </p:spTree>
    <p:extLst>
      <p:ext uri="{BB962C8B-B14F-4D97-AF65-F5344CB8AC3E}">
        <p14:creationId xmlns:p14="http://schemas.microsoft.com/office/powerpoint/2010/main" val="324486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uk-UA"/>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951D36D8-E4C7-41AA-90E2-C8161BAB98C4}" type="datetimeFigureOut">
              <a:rPr lang="uk-UA" smtClean="0"/>
              <a:t>23.02.2025</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EF835491-77A9-4224-86F5-74928B983E64}" type="slidenum">
              <a:rPr lang="uk-UA" smtClean="0"/>
              <a:t>‹#›</a:t>
            </a:fld>
            <a:endParaRPr lang="uk-UA"/>
          </a:p>
        </p:txBody>
      </p:sp>
    </p:spTree>
    <p:extLst>
      <p:ext uri="{BB962C8B-B14F-4D97-AF65-F5344CB8AC3E}">
        <p14:creationId xmlns:p14="http://schemas.microsoft.com/office/powerpoint/2010/main" val="4279479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951D36D8-E4C7-41AA-90E2-C8161BAB98C4}" type="datetimeFigureOut">
              <a:rPr lang="uk-UA" smtClean="0"/>
              <a:t>23.02.2025</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EF835491-77A9-4224-86F5-74928B983E64}" type="slidenum">
              <a:rPr lang="uk-UA" smtClean="0"/>
              <a:t>‹#›</a:t>
            </a:fld>
            <a:endParaRPr lang="uk-UA"/>
          </a:p>
        </p:txBody>
      </p:sp>
    </p:spTree>
    <p:extLst>
      <p:ext uri="{BB962C8B-B14F-4D97-AF65-F5344CB8AC3E}">
        <p14:creationId xmlns:p14="http://schemas.microsoft.com/office/powerpoint/2010/main" val="2903982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51D36D8-E4C7-41AA-90E2-C8161BAB98C4}" type="datetimeFigureOut">
              <a:rPr lang="uk-UA" smtClean="0"/>
              <a:t>23.02.2025</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EF835491-77A9-4224-86F5-74928B983E64}" type="slidenum">
              <a:rPr lang="uk-UA" smtClean="0"/>
              <a:t>‹#›</a:t>
            </a:fld>
            <a:endParaRPr lang="uk-UA"/>
          </a:p>
        </p:txBody>
      </p:sp>
    </p:spTree>
    <p:extLst>
      <p:ext uri="{BB962C8B-B14F-4D97-AF65-F5344CB8AC3E}">
        <p14:creationId xmlns:p14="http://schemas.microsoft.com/office/powerpoint/2010/main" val="4192251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uk-UA"/>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951D36D8-E4C7-41AA-90E2-C8161BAB98C4}" type="datetimeFigureOut">
              <a:rPr lang="uk-UA" smtClean="0"/>
              <a:t>23.02.2025</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EF835491-77A9-4224-86F5-74928B983E64}" type="slidenum">
              <a:rPr lang="uk-UA" smtClean="0"/>
              <a:t>‹#›</a:t>
            </a:fld>
            <a:endParaRPr lang="uk-UA"/>
          </a:p>
        </p:txBody>
      </p:sp>
    </p:spTree>
    <p:extLst>
      <p:ext uri="{BB962C8B-B14F-4D97-AF65-F5344CB8AC3E}">
        <p14:creationId xmlns:p14="http://schemas.microsoft.com/office/powerpoint/2010/main" val="2940964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uk-UA"/>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951D36D8-E4C7-41AA-90E2-C8161BAB98C4}" type="datetimeFigureOut">
              <a:rPr lang="uk-UA" smtClean="0"/>
              <a:t>23.02.2025</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EF835491-77A9-4224-86F5-74928B983E64}" type="slidenum">
              <a:rPr lang="uk-UA" smtClean="0"/>
              <a:t>‹#›</a:t>
            </a:fld>
            <a:endParaRPr lang="uk-UA"/>
          </a:p>
        </p:txBody>
      </p:sp>
    </p:spTree>
    <p:extLst>
      <p:ext uri="{BB962C8B-B14F-4D97-AF65-F5344CB8AC3E}">
        <p14:creationId xmlns:p14="http://schemas.microsoft.com/office/powerpoint/2010/main" val="2182790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1D36D8-E4C7-41AA-90E2-C8161BAB98C4}" type="datetimeFigureOut">
              <a:rPr lang="uk-UA" smtClean="0"/>
              <a:t>23.02.2025</a:t>
            </a:fld>
            <a:endParaRPr lang="uk-UA"/>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835491-77A9-4224-86F5-74928B983E64}" type="slidenum">
              <a:rPr lang="uk-UA" smtClean="0"/>
              <a:t>‹#›</a:t>
            </a:fld>
            <a:endParaRPr lang="uk-UA"/>
          </a:p>
        </p:txBody>
      </p:sp>
    </p:spTree>
    <p:extLst>
      <p:ext uri="{BB962C8B-B14F-4D97-AF65-F5344CB8AC3E}">
        <p14:creationId xmlns:p14="http://schemas.microsoft.com/office/powerpoint/2010/main" val="19887660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3.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7" name="Прямая соединительная линия 6"/>
          <p:cNvCxnSpPr/>
          <p:nvPr/>
        </p:nvCxnSpPr>
        <p:spPr>
          <a:xfrm flipV="1">
            <a:off x="0" y="701856"/>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14" name="Picture 4" descr="https://media.ztu.edu.ua/wp-content/uploads/2020/02/Group-6-1-1024x31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88515" y="1320134"/>
            <a:ext cx="11037454" cy="1466748"/>
          </a:xfrm>
          <a:prstGeom prst="rect">
            <a:avLst/>
          </a:prstGeom>
        </p:spPr>
        <p:txBody>
          <a:bodyPr wrap="square">
            <a:spAutoFit/>
          </a:bodyPr>
          <a:lstStyle/>
          <a:p>
            <a:pPr algn="ctr">
              <a:lnSpc>
                <a:spcPct val="150000"/>
              </a:lnSpc>
            </a:pPr>
            <a:r>
              <a:rPr lang="en-GB" sz="2800" b="1" dirty="0" smtClean="0">
                <a:solidFill>
                  <a:srgbClr val="224A98"/>
                </a:solidFill>
                <a:latin typeface="Arial" panose="020B0604020202020204" pitchFamily="34" charset="0"/>
                <a:cs typeface="Arial" panose="020B0604020202020204" pitchFamily="34" charset="0"/>
              </a:rPr>
              <a:t>SWOT-</a:t>
            </a:r>
            <a:r>
              <a:rPr lang="uk-UA" sz="2800" b="1" dirty="0" smtClean="0">
                <a:solidFill>
                  <a:srgbClr val="224A98"/>
                </a:solidFill>
                <a:latin typeface="Arial" panose="020B0604020202020204" pitchFamily="34" charset="0"/>
                <a:cs typeface="Arial" panose="020B0604020202020204" pitchFamily="34" charset="0"/>
              </a:rPr>
              <a:t>аналіз </a:t>
            </a:r>
            <a:r>
              <a:rPr lang="uk-UA" sz="2800" b="1" dirty="0" err="1" smtClean="0">
                <a:solidFill>
                  <a:srgbClr val="224A98"/>
                </a:solidFill>
                <a:latin typeface="Arial" panose="020B0604020202020204" pitchFamily="34" charset="0"/>
                <a:cs typeface="Arial" panose="020B0604020202020204" pitchFamily="34" charset="0"/>
              </a:rPr>
              <a:t>безпекової</a:t>
            </a:r>
            <a:r>
              <a:rPr lang="uk-UA" sz="2800" b="1" dirty="0" smtClean="0">
                <a:solidFill>
                  <a:srgbClr val="224A98"/>
                </a:solidFill>
                <a:latin typeface="Arial" panose="020B0604020202020204" pitchFamily="34" charset="0"/>
                <a:cs typeface="Arial" panose="020B0604020202020204" pitchFamily="34" charset="0"/>
              </a:rPr>
              <a:t> сфери</a:t>
            </a:r>
            <a:endParaRPr lang="uk-UA" sz="2800" b="1" dirty="0">
              <a:solidFill>
                <a:srgbClr val="224A98"/>
              </a:solidFill>
              <a:latin typeface="Arial" panose="020B0604020202020204" pitchFamily="34" charset="0"/>
              <a:cs typeface="Arial" panose="020B0604020202020204" pitchFamily="34" charset="0"/>
            </a:endParaRPr>
          </a:p>
          <a:p>
            <a:pPr algn="ctr">
              <a:lnSpc>
                <a:spcPct val="200000"/>
              </a:lnSpc>
            </a:pPr>
            <a:endParaRPr lang="uk-UA" sz="2800" b="1" dirty="0" smtClean="0">
              <a:solidFill>
                <a:srgbClr val="224A98"/>
              </a:solidFill>
              <a:latin typeface="Arial" panose="020B0604020202020204" pitchFamily="34" charset="0"/>
              <a:cs typeface="Arial" panose="020B0604020202020204" pitchFamily="34" charset="0"/>
            </a:endParaRPr>
          </a:p>
        </p:txBody>
      </p:sp>
      <p:pic>
        <p:nvPicPr>
          <p:cNvPr id="9218" name="Picture 2" descr="https://api.getblog.app/customer/resource/e962f9a4e23af5c2681594ea640d410d?w=70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8469" y="3048718"/>
            <a:ext cx="6667500" cy="3638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33719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9" name="Прямая соединительная линия 8"/>
          <p:cNvCxnSpPr/>
          <p:nvPr/>
        </p:nvCxnSpPr>
        <p:spPr>
          <a:xfrm flipV="1">
            <a:off x="0" y="707442"/>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10" name="Picture 4" descr="https://media.ztu.edu.ua/wp-content/uploads/2020/02/Group-6-1-1024x3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60218" y="788553"/>
            <a:ext cx="11610109" cy="5078313"/>
          </a:xfrm>
          <a:prstGeom prst="rect">
            <a:avLst/>
          </a:prstGeom>
        </p:spPr>
        <p:txBody>
          <a:bodyPr wrap="square">
            <a:spAutoFit/>
          </a:bodyPr>
          <a:lstStyle/>
          <a:p>
            <a:pPr algn="ctr">
              <a:lnSpc>
                <a:spcPct val="150000"/>
              </a:lnSpc>
            </a:pPr>
            <a:r>
              <a:rPr lang="uk-UA" b="1" dirty="0">
                <a:solidFill>
                  <a:srgbClr val="224A98"/>
                </a:solidFill>
                <a:latin typeface="Arial" panose="020B0604020202020204" pitchFamily="34" charset="0"/>
                <a:cs typeface="Arial" panose="020B0604020202020204" pitchFamily="34" charset="0"/>
              </a:rPr>
              <a:t>Основні переваги </a:t>
            </a:r>
            <a:r>
              <a:rPr lang="en-GB" b="1" dirty="0">
                <a:solidFill>
                  <a:srgbClr val="224A98"/>
                </a:solidFill>
                <a:latin typeface="Arial" panose="020B0604020202020204" pitchFamily="34" charset="0"/>
                <a:cs typeface="Arial" panose="020B0604020202020204" pitchFamily="34" charset="0"/>
              </a:rPr>
              <a:t>SWOT-</a:t>
            </a:r>
            <a:r>
              <a:rPr lang="uk-UA" b="1" dirty="0" smtClean="0">
                <a:solidFill>
                  <a:srgbClr val="224A98"/>
                </a:solidFill>
                <a:latin typeface="Arial" panose="020B0604020202020204" pitchFamily="34" charset="0"/>
                <a:cs typeface="Arial" panose="020B0604020202020204" pitchFamily="34" charset="0"/>
              </a:rPr>
              <a:t>аналізу</a:t>
            </a:r>
          </a:p>
          <a:p>
            <a:pPr algn="ctr">
              <a:lnSpc>
                <a:spcPct val="150000"/>
              </a:lnSpc>
            </a:pPr>
            <a:r>
              <a:rPr lang="uk-UA" b="1" dirty="0">
                <a:solidFill>
                  <a:srgbClr val="224A98"/>
                </a:solidFill>
                <a:latin typeface="Arial" panose="020B0604020202020204" pitchFamily="34" charset="0"/>
                <a:cs typeface="Arial" panose="020B0604020202020204" pitchFamily="34" charset="0"/>
              </a:rPr>
              <a:t>д</a:t>
            </a:r>
            <a:r>
              <a:rPr lang="uk-UA" b="1" dirty="0" smtClean="0">
                <a:solidFill>
                  <a:srgbClr val="224A98"/>
                </a:solidFill>
                <a:latin typeface="Arial" panose="020B0604020202020204" pitchFamily="34" charset="0"/>
                <a:cs typeface="Arial" panose="020B0604020202020204" pitchFamily="34" charset="0"/>
              </a:rPr>
              <a:t>ля сфери національної безпеки</a:t>
            </a:r>
          </a:p>
          <a:p>
            <a:pPr algn="just">
              <a:lnSpc>
                <a:spcPct val="150000"/>
              </a:lnSpc>
              <a:buFont typeface="Arial" panose="020B0604020202020204" pitchFamily="34" charset="0"/>
              <a:buChar char="•"/>
            </a:pPr>
            <a:endParaRPr lang="uk-UA" dirty="0" smtClean="0">
              <a:solidFill>
                <a:srgbClr val="224A98"/>
              </a:solidFill>
              <a:latin typeface="Arial" panose="020B0604020202020204" pitchFamily="34" charset="0"/>
              <a:cs typeface="Arial" panose="020B0604020202020204" pitchFamily="34" charset="0"/>
            </a:endParaRPr>
          </a:p>
          <a:p>
            <a:pPr algn="just">
              <a:lnSpc>
                <a:spcPct val="150000"/>
              </a:lnSpc>
              <a:buFont typeface="Arial" panose="020B0604020202020204" pitchFamily="34" charset="0"/>
              <a:buChar char="•"/>
            </a:pPr>
            <a:r>
              <a:rPr lang="uk-UA" b="1" i="1" dirty="0">
                <a:solidFill>
                  <a:srgbClr val="224A98"/>
                </a:solidFill>
                <a:latin typeface="Arial" panose="020B0604020202020204" pitchFamily="34" charset="0"/>
                <a:cs typeface="Arial" panose="020B0604020202020204" pitchFamily="34" charset="0"/>
              </a:rPr>
              <a:t>п</a:t>
            </a:r>
            <a:r>
              <a:rPr lang="uk-UA" b="1" i="1" dirty="0" smtClean="0">
                <a:solidFill>
                  <a:srgbClr val="224A98"/>
                </a:solidFill>
                <a:latin typeface="Arial" panose="020B0604020202020204" pitchFamily="34" charset="0"/>
                <a:cs typeface="Arial" panose="020B0604020202020204" pitchFamily="34" charset="0"/>
              </a:rPr>
              <a:t>ростота, зручність та швидкість </a:t>
            </a:r>
            <a:r>
              <a:rPr lang="uk-UA" dirty="0" smtClean="0">
                <a:solidFill>
                  <a:srgbClr val="224A98"/>
                </a:solidFill>
                <a:latin typeface="Arial" panose="020B0604020202020204" pitchFamily="34" charset="0"/>
                <a:cs typeface="Arial" panose="020B0604020202020204" pitchFamily="34" charset="0"/>
              </a:rPr>
              <a:t>використання;</a:t>
            </a:r>
            <a:endParaRPr lang="uk-UA" dirty="0">
              <a:solidFill>
                <a:srgbClr val="224A98"/>
              </a:solidFill>
              <a:latin typeface="Arial" panose="020B0604020202020204" pitchFamily="34" charset="0"/>
              <a:cs typeface="Arial" panose="020B0604020202020204" pitchFamily="34" charset="0"/>
            </a:endParaRPr>
          </a:p>
          <a:p>
            <a:pPr algn="just">
              <a:lnSpc>
                <a:spcPct val="150000"/>
              </a:lnSpc>
              <a:buFont typeface="Arial" panose="020B0604020202020204" pitchFamily="34" charset="0"/>
              <a:buChar char="•"/>
            </a:pPr>
            <a:r>
              <a:rPr lang="uk-UA" b="1" i="1" dirty="0" smtClean="0">
                <a:solidFill>
                  <a:srgbClr val="224A98"/>
                </a:solidFill>
                <a:latin typeface="Arial" panose="020B0604020202020204" pitchFamily="34" charset="0"/>
                <a:cs typeface="Arial" panose="020B0604020202020204" pitchFamily="34" charset="0"/>
              </a:rPr>
              <a:t>не </a:t>
            </a:r>
            <a:r>
              <a:rPr lang="uk-UA" b="1" i="1" dirty="0">
                <a:solidFill>
                  <a:srgbClr val="224A98"/>
                </a:solidFill>
                <a:latin typeface="Arial" panose="020B0604020202020204" pitchFamily="34" charset="0"/>
                <a:cs typeface="Arial" panose="020B0604020202020204" pitchFamily="34" charset="0"/>
              </a:rPr>
              <a:t>вимагає спеціального </a:t>
            </a:r>
            <a:r>
              <a:rPr lang="uk-UA" b="1" i="1" dirty="0" smtClean="0">
                <a:solidFill>
                  <a:srgbClr val="224A98"/>
                </a:solidFill>
                <a:latin typeface="Arial" panose="020B0604020202020204" pitchFamily="34" charset="0"/>
                <a:cs typeface="Arial" panose="020B0604020202020204" pitchFamily="34" charset="0"/>
              </a:rPr>
              <a:t>програмного забезпечення,</a:t>
            </a:r>
            <a:r>
              <a:rPr lang="uk-UA" dirty="0">
                <a:solidFill>
                  <a:srgbClr val="224A98"/>
                </a:solidFill>
                <a:latin typeface="Arial" panose="020B0604020202020204" pitchFamily="34" charset="0"/>
                <a:cs typeface="Arial" panose="020B0604020202020204" pitchFamily="34" charset="0"/>
              </a:rPr>
              <a:t> хоча існує ряд допоміжних </a:t>
            </a:r>
            <a:r>
              <a:rPr lang="uk-UA" dirty="0" smtClean="0">
                <a:solidFill>
                  <a:srgbClr val="224A98"/>
                </a:solidFill>
                <a:latin typeface="Arial" panose="020B0604020202020204" pitchFamily="34" charset="0"/>
                <a:cs typeface="Arial" panose="020B0604020202020204" pitchFamily="34" charset="0"/>
              </a:rPr>
              <a:t>інструментів;</a:t>
            </a:r>
            <a:endParaRPr lang="uk-UA" dirty="0">
              <a:solidFill>
                <a:srgbClr val="224A98"/>
              </a:solidFill>
              <a:latin typeface="Arial" panose="020B0604020202020204" pitchFamily="34" charset="0"/>
              <a:cs typeface="Arial" panose="020B0604020202020204" pitchFamily="34" charset="0"/>
            </a:endParaRPr>
          </a:p>
          <a:p>
            <a:pPr algn="just">
              <a:lnSpc>
                <a:spcPct val="150000"/>
              </a:lnSpc>
              <a:buFont typeface="Arial" panose="020B0604020202020204" pitchFamily="34" charset="0"/>
              <a:buChar char="•"/>
            </a:pPr>
            <a:r>
              <a:rPr lang="uk-UA" b="1" i="1" dirty="0" smtClean="0">
                <a:solidFill>
                  <a:srgbClr val="224A98"/>
                </a:solidFill>
                <a:latin typeface="Arial" panose="020B0604020202020204" pitchFamily="34" charset="0"/>
                <a:cs typeface="Arial" panose="020B0604020202020204" pitchFamily="34" charset="0"/>
              </a:rPr>
              <a:t>універсальність – </a:t>
            </a:r>
            <a:r>
              <a:rPr lang="uk-UA" dirty="0" smtClean="0">
                <a:solidFill>
                  <a:srgbClr val="224A98"/>
                </a:solidFill>
                <a:latin typeface="Arial" panose="020B0604020202020204" pitchFamily="34" charset="0"/>
                <a:cs typeface="Arial" panose="020B0604020202020204" pitchFamily="34" charset="0"/>
              </a:rPr>
              <a:t>підходить для різних сфер національної безпеки;</a:t>
            </a:r>
          </a:p>
          <a:p>
            <a:pPr algn="just">
              <a:lnSpc>
                <a:spcPct val="150000"/>
              </a:lnSpc>
              <a:buFont typeface="Arial" panose="020B0604020202020204" pitchFamily="34" charset="0"/>
              <a:buChar char="•"/>
            </a:pPr>
            <a:r>
              <a:rPr lang="uk-UA" b="1" i="1" dirty="0">
                <a:solidFill>
                  <a:srgbClr val="224A98"/>
                </a:solidFill>
                <a:latin typeface="Arial" panose="020B0604020202020204" pitchFamily="34" charset="0"/>
                <a:cs typeface="Arial" panose="020B0604020202020204" pitchFamily="34" charset="0"/>
              </a:rPr>
              <a:t>к</a:t>
            </a:r>
            <a:r>
              <a:rPr lang="uk-UA" b="1" i="1" dirty="0" smtClean="0">
                <a:solidFill>
                  <a:srgbClr val="224A98"/>
                </a:solidFill>
                <a:latin typeface="Arial" panose="020B0604020202020204" pitchFamily="34" charset="0"/>
                <a:cs typeface="Arial" panose="020B0604020202020204" pitchFamily="34" charset="0"/>
              </a:rPr>
              <a:t>омплексність</a:t>
            </a:r>
            <a:r>
              <a:rPr lang="uk-UA" b="1" dirty="0" smtClean="0">
                <a:solidFill>
                  <a:srgbClr val="224A98"/>
                </a:solidFill>
                <a:latin typeface="Arial" panose="020B0604020202020204" pitchFamily="34" charset="0"/>
                <a:cs typeface="Arial" panose="020B0604020202020204" pitchFamily="34" charset="0"/>
              </a:rPr>
              <a:t> - </a:t>
            </a:r>
            <a:r>
              <a:rPr lang="uk-UA" dirty="0" smtClean="0">
                <a:solidFill>
                  <a:srgbClr val="224A98"/>
                </a:solidFill>
                <a:latin typeface="Arial" panose="020B0604020202020204" pitchFamily="34" charset="0"/>
                <a:cs typeface="Arial" panose="020B0604020202020204" pitchFamily="34" charset="0"/>
              </a:rPr>
              <a:t>розглядає </a:t>
            </a:r>
            <a:r>
              <a:rPr lang="uk-UA" dirty="0" err="1" smtClean="0">
                <a:solidFill>
                  <a:srgbClr val="224A98"/>
                </a:solidFill>
                <a:latin typeface="Arial" panose="020B0604020202020204" pitchFamily="34" charset="0"/>
                <a:cs typeface="Arial" panose="020B0604020202020204" pitchFamily="34" charset="0"/>
              </a:rPr>
              <a:t>безпекову</a:t>
            </a:r>
            <a:r>
              <a:rPr lang="uk-UA" dirty="0" smtClean="0">
                <a:solidFill>
                  <a:srgbClr val="224A98"/>
                </a:solidFill>
                <a:latin typeface="Arial" panose="020B0604020202020204" pitchFamily="34" charset="0"/>
                <a:cs typeface="Arial" panose="020B0604020202020204" pitchFamily="34" charset="0"/>
              </a:rPr>
              <a:t> ситуацію (сферу) </a:t>
            </a:r>
            <a:r>
              <a:rPr lang="uk-UA" dirty="0">
                <a:solidFill>
                  <a:srgbClr val="224A98"/>
                </a:solidFill>
                <a:latin typeface="Arial" panose="020B0604020202020204" pitchFamily="34" charset="0"/>
                <a:cs typeface="Arial" panose="020B0604020202020204" pitchFamily="34" charset="0"/>
              </a:rPr>
              <a:t>з різних боків, враховуючи її внутрішні характеристики та зовнішнє оточення, що дає змогу виявити взаємозв’язки між різними факторами та визначити комплексні стратегії </a:t>
            </a:r>
            <a:r>
              <a:rPr lang="uk-UA" dirty="0" smtClean="0">
                <a:solidFill>
                  <a:srgbClr val="224A98"/>
                </a:solidFill>
                <a:latin typeface="Arial" panose="020B0604020202020204" pitchFamily="34" charset="0"/>
                <a:cs typeface="Arial" panose="020B0604020202020204" pitchFamily="34" charset="0"/>
              </a:rPr>
              <a:t>розвитку;</a:t>
            </a:r>
            <a:r>
              <a:rPr lang="uk-UA" dirty="0">
                <a:solidFill>
                  <a:srgbClr val="224A98"/>
                </a:solidFill>
                <a:latin typeface="Arial" panose="020B0604020202020204" pitchFamily="34" charset="0"/>
                <a:cs typeface="Arial" panose="020B0604020202020204" pitchFamily="34" charset="0"/>
              </a:rPr>
              <a:t> </a:t>
            </a:r>
            <a:endParaRPr lang="uk-UA" dirty="0" smtClean="0">
              <a:solidFill>
                <a:srgbClr val="224A98"/>
              </a:solidFill>
              <a:latin typeface="Arial" panose="020B0604020202020204" pitchFamily="34" charset="0"/>
              <a:cs typeface="Arial" panose="020B0604020202020204" pitchFamily="34" charset="0"/>
            </a:endParaRPr>
          </a:p>
          <a:p>
            <a:pPr algn="just">
              <a:lnSpc>
                <a:spcPct val="150000"/>
              </a:lnSpc>
              <a:buFont typeface="Arial" panose="020B0604020202020204" pitchFamily="34" charset="0"/>
              <a:buChar char="•"/>
            </a:pPr>
            <a:r>
              <a:rPr lang="uk-UA" b="1" i="1" dirty="0" smtClean="0">
                <a:solidFill>
                  <a:srgbClr val="224A98"/>
                </a:solidFill>
                <a:latin typeface="Arial" panose="020B0604020202020204" pitchFamily="34" charset="0"/>
                <a:cs typeface="Arial" panose="020B0604020202020204" pitchFamily="34" charset="0"/>
              </a:rPr>
              <a:t>гнучкість -</a:t>
            </a:r>
            <a:r>
              <a:rPr lang="uk-UA" dirty="0" smtClean="0">
                <a:solidFill>
                  <a:srgbClr val="224A98"/>
                </a:solidFill>
                <a:latin typeface="Arial" panose="020B0604020202020204" pitchFamily="34" charset="0"/>
                <a:cs typeface="Arial" panose="020B0604020202020204" pitchFamily="34" charset="0"/>
              </a:rPr>
              <a:t> легко адаптується </a:t>
            </a:r>
            <a:r>
              <a:rPr lang="uk-UA" dirty="0">
                <a:solidFill>
                  <a:srgbClr val="224A98"/>
                </a:solidFill>
                <a:latin typeface="Arial" panose="020B0604020202020204" pitchFamily="34" charset="0"/>
                <a:cs typeface="Arial" panose="020B0604020202020204" pitchFamily="34" charset="0"/>
              </a:rPr>
              <a:t>до конкретної цілі;</a:t>
            </a:r>
          </a:p>
          <a:p>
            <a:pPr algn="just">
              <a:lnSpc>
                <a:spcPct val="150000"/>
              </a:lnSpc>
              <a:buFont typeface="Arial" panose="020B0604020202020204" pitchFamily="34" charset="0"/>
              <a:buChar char="•"/>
            </a:pPr>
            <a:r>
              <a:rPr lang="uk-UA" dirty="0" smtClean="0">
                <a:solidFill>
                  <a:srgbClr val="224A98"/>
                </a:solidFill>
                <a:latin typeface="Arial" panose="020B0604020202020204" pitchFamily="34" charset="0"/>
                <a:cs typeface="Arial" panose="020B0604020202020204" pitchFamily="34" charset="0"/>
              </a:rPr>
              <a:t>використання </a:t>
            </a:r>
            <a:r>
              <a:rPr lang="uk-UA" dirty="0">
                <a:solidFill>
                  <a:srgbClr val="224A98"/>
                </a:solidFill>
                <a:latin typeface="Arial" panose="020B0604020202020204" pitchFamily="34" charset="0"/>
                <a:cs typeface="Arial" panose="020B0604020202020204" pitchFamily="34" charset="0"/>
              </a:rPr>
              <a:t>як для </a:t>
            </a:r>
            <a:r>
              <a:rPr lang="uk-UA" b="1" i="1" dirty="0">
                <a:solidFill>
                  <a:srgbClr val="224A98"/>
                </a:solidFill>
                <a:latin typeface="Arial" panose="020B0604020202020204" pitchFamily="34" charset="0"/>
                <a:cs typeface="Arial" panose="020B0604020202020204" pitchFamily="34" charset="0"/>
              </a:rPr>
              <a:t>експрес-оцінки</a:t>
            </a:r>
            <a:r>
              <a:rPr lang="uk-UA" dirty="0">
                <a:solidFill>
                  <a:srgbClr val="224A98"/>
                </a:solidFill>
                <a:latin typeface="Arial" panose="020B0604020202020204" pitchFamily="34" charset="0"/>
                <a:cs typeface="Arial" panose="020B0604020202020204" pitchFamily="34" charset="0"/>
              </a:rPr>
              <a:t> ситуації, так і для довгострокового </a:t>
            </a:r>
            <a:r>
              <a:rPr lang="uk-UA" b="1" dirty="0">
                <a:solidFill>
                  <a:srgbClr val="224A98"/>
                </a:solidFill>
                <a:latin typeface="Arial" panose="020B0604020202020204" pitchFamily="34" charset="0"/>
                <a:cs typeface="Arial" panose="020B0604020202020204" pitchFamily="34" charset="0"/>
              </a:rPr>
              <a:t>стратегічного </a:t>
            </a:r>
            <a:r>
              <a:rPr lang="uk-UA" b="1" dirty="0" smtClean="0">
                <a:solidFill>
                  <a:srgbClr val="224A98"/>
                </a:solidFill>
                <a:latin typeface="Arial" panose="020B0604020202020204" pitchFamily="34" charset="0"/>
                <a:cs typeface="Arial" panose="020B0604020202020204" pitchFamily="34" charset="0"/>
              </a:rPr>
              <a:t>планування</a:t>
            </a:r>
            <a:r>
              <a:rPr lang="uk-UA" dirty="0" smtClean="0">
                <a:solidFill>
                  <a:srgbClr val="224A98"/>
                </a:solidFill>
                <a:latin typeface="Arial" panose="020B0604020202020204" pitchFamily="34" charset="0"/>
                <a:cs typeface="Arial" panose="020B0604020202020204" pitchFamily="34" charset="0"/>
              </a:rPr>
              <a:t>;</a:t>
            </a:r>
            <a:endParaRPr lang="uk-UA" dirty="0">
              <a:solidFill>
                <a:srgbClr val="224A98"/>
              </a:solidFill>
              <a:latin typeface="Arial" panose="020B0604020202020204" pitchFamily="34" charset="0"/>
              <a:cs typeface="Arial" panose="020B0604020202020204" pitchFamily="34" charset="0"/>
            </a:endParaRPr>
          </a:p>
          <a:p>
            <a:pPr algn="just">
              <a:lnSpc>
                <a:spcPct val="150000"/>
              </a:lnSpc>
              <a:buFont typeface="Arial" panose="020B0604020202020204" pitchFamily="34" charset="0"/>
              <a:buChar char="•"/>
            </a:pPr>
            <a:r>
              <a:rPr lang="uk-UA" dirty="0">
                <a:solidFill>
                  <a:srgbClr val="224A98"/>
                </a:solidFill>
                <a:latin typeface="Arial" panose="020B0604020202020204" pitchFamily="34" charset="0"/>
                <a:cs typeface="Arial" panose="020B0604020202020204" pitchFamily="34" charset="0"/>
              </a:rPr>
              <a:t> </a:t>
            </a:r>
            <a:r>
              <a:rPr lang="uk-UA" b="1" i="1" dirty="0" smtClean="0">
                <a:solidFill>
                  <a:srgbClr val="224A98"/>
                </a:solidFill>
                <a:latin typeface="Arial" panose="020B0604020202020204" pitchFamily="34" charset="0"/>
                <a:cs typeface="Arial" panose="020B0604020202020204" pitchFamily="34" charset="0"/>
              </a:rPr>
              <a:t>вчасність виявлення </a:t>
            </a:r>
            <a:r>
              <a:rPr lang="uk-UA" i="1" dirty="0" smtClean="0">
                <a:solidFill>
                  <a:srgbClr val="224A98"/>
                </a:solidFill>
                <a:latin typeface="Arial" panose="020B0604020202020204" pitchFamily="34" charset="0"/>
                <a:cs typeface="Arial" panose="020B0604020202020204" pitchFamily="34" charset="0"/>
              </a:rPr>
              <a:t>вразливих місць в </a:t>
            </a:r>
            <a:r>
              <a:rPr lang="uk-UA" i="1" dirty="0" err="1" smtClean="0">
                <a:solidFill>
                  <a:srgbClr val="224A98"/>
                </a:solidFill>
                <a:latin typeface="Arial" panose="020B0604020202020204" pitchFamily="34" charset="0"/>
                <a:cs typeface="Arial" panose="020B0604020202020204" pitchFamily="34" charset="0"/>
              </a:rPr>
              <a:t>безпековому</a:t>
            </a:r>
            <a:r>
              <a:rPr lang="uk-UA" i="1" dirty="0" smtClean="0">
                <a:solidFill>
                  <a:srgbClr val="224A98"/>
                </a:solidFill>
                <a:latin typeface="Arial" panose="020B0604020202020204" pitchFamily="34" charset="0"/>
                <a:cs typeface="Arial" panose="020B0604020202020204" pitchFamily="34" charset="0"/>
              </a:rPr>
              <a:t> секторі</a:t>
            </a:r>
            <a:r>
              <a:rPr lang="uk-UA" b="1" i="1" dirty="0" smtClean="0">
                <a:solidFill>
                  <a:srgbClr val="224A98"/>
                </a:solidFill>
                <a:latin typeface="Arial" panose="020B0604020202020204" pitchFamily="34" charset="0"/>
                <a:cs typeface="Arial" panose="020B0604020202020204" pitchFamily="34" charset="0"/>
              </a:rPr>
              <a:t>.</a:t>
            </a:r>
            <a:endParaRPr lang="uk-UA" b="0" i="0" dirty="0">
              <a:solidFill>
                <a:srgbClr val="224A98"/>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53486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9" name="Прямая соединительная линия 8"/>
          <p:cNvCxnSpPr/>
          <p:nvPr/>
        </p:nvCxnSpPr>
        <p:spPr>
          <a:xfrm flipV="1">
            <a:off x="0" y="707442"/>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10" name="Picture 4" descr="https://media.ztu.edu.ua/wp-content/uploads/2020/02/Group-6-1-1024x3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40145" y="995318"/>
            <a:ext cx="11614473" cy="4247317"/>
          </a:xfrm>
          <a:prstGeom prst="rect">
            <a:avLst/>
          </a:prstGeom>
        </p:spPr>
        <p:txBody>
          <a:bodyPr wrap="square">
            <a:spAutoFit/>
          </a:bodyPr>
          <a:lstStyle/>
          <a:p>
            <a:pPr algn="ctr">
              <a:lnSpc>
                <a:spcPct val="150000"/>
              </a:lnSpc>
            </a:pPr>
            <a:r>
              <a:rPr lang="uk-UA" b="1" dirty="0">
                <a:solidFill>
                  <a:srgbClr val="224A98"/>
                </a:solidFill>
                <a:latin typeface="Arial" panose="020B0604020202020204" pitchFamily="34" charset="0"/>
                <a:cs typeface="Arial" panose="020B0604020202020204" pitchFamily="34" charset="0"/>
              </a:rPr>
              <a:t>Основні </a:t>
            </a:r>
            <a:r>
              <a:rPr lang="uk-UA" b="1" dirty="0" smtClean="0">
                <a:solidFill>
                  <a:srgbClr val="224A98"/>
                </a:solidFill>
                <a:latin typeface="Arial" panose="020B0604020202020204" pitchFamily="34" charset="0"/>
                <a:cs typeface="Arial" panose="020B0604020202020204" pitchFamily="34" charset="0"/>
              </a:rPr>
              <a:t>недоліки (особливості) </a:t>
            </a:r>
            <a:r>
              <a:rPr lang="en-GB" b="1" dirty="0">
                <a:solidFill>
                  <a:srgbClr val="224A98"/>
                </a:solidFill>
                <a:latin typeface="Arial" panose="020B0604020202020204" pitchFamily="34" charset="0"/>
                <a:cs typeface="Arial" panose="020B0604020202020204" pitchFamily="34" charset="0"/>
              </a:rPr>
              <a:t>SWOT-</a:t>
            </a:r>
            <a:r>
              <a:rPr lang="uk-UA" b="1" dirty="0">
                <a:solidFill>
                  <a:srgbClr val="224A98"/>
                </a:solidFill>
                <a:latin typeface="Arial" panose="020B0604020202020204" pitchFamily="34" charset="0"/>
                <a:cs typeface="Arial" panose="020B0604020202020204" pitchFamily="34" charset="0"/>
              </a:rPr>
              <a:t>аналізу</a:t>
            </a:r>
          </a:p>
          <a:p>
            <a:pPr algn="ctr">
              <a:lnSpc>
                <a:spcPct val="150000"/>
              </a:lnSpc>
            </a:pPr>
            <a:r>
              <a:rPr lang="uk-UA" b="1" dirty="0">
                <a:solidFill>
                  <a:srgbClr val="224A98"/>
                </a:solidFill>
                <a:latin typeface="Arial" panose="020B0604020202020204" pitchFamily="34" charset="0"/>
                <a:cs typeface="Arial" panose="020B0604020202020204" pitchFamily="34" charset="0"/>
              </a:rPr>
              <a:t>для сфери національної </a:t>
            </a:r>
            <a:r>
              <a:rPr lang="uk-UA" b="1" dirty="0" smtClean="0">
                <a:solidFill>
                  <a:srgbClr val="224A98"/>
                </a:solidFill>
                <a:latin typeface="Arial" panose="020B0604020202020204" pitchFamily="34" charset="0"/>
                <a:cs typeface="Arial" panose="020B0604020202020204" pitchFamily="34" charset="0"/>
              </a:rPr>
              <a:t>безпеки</a:t>
            </a:r>
          </a:p>
          <a:p>
            <a:pPr algn="ctr">
              <a:lnSpc>
                <a:spcPct val="150000"/>
              </a:lnSpc>
            </a:pPr>
            <a:endParaRPr lang="uk-UA" dirty="0">
              <a:solidFill>
                <a:srgbClr val="224A98"/>
              </a:solidFill>
              <a:latin typeface="Arial" panose="020B0604020202020204" pitchFamily="34" charset="0"/>
              <a:cs typeface="Arial" panose="020B0604020202020204" pitchFamily="34" charset="0"/>
            </a:endParaRPr>
          </a:p>
          <a:p>
            <a:pPr>
              <a:lnSpc>
                <a:spcPct val="150000"/>
              </a:lnSpc>
              <a:buFont typeface="Arial" panose="020B0604020202020204" pitchFamily="34" charset="0"/>
              <a:buChar char="•"/>
            </a:pPr>
            <a:r>
              <a:rPr lang="uk-UA" b="1" i="1" dirty="0">
                <a:solidFill>
                  <a:srgbClr val="224A98"/>
                </a:solidFill>
                <a:latin typeface="Arial" panose="020B0604020202020204" pitchFamily="34" charset="0"/>
                <a:cs typeface="Arial" panose="020B0604020202020204" pitchFamily="34" charset="0"/>
              </a:rPr>
              <a:t>в</a:t>
            </a:r>
            <a:r>
              <a:rPr lang="uk-UA" b="1" i="1" dirty="0" smtClean="0">
                <a:solidFill>
                  <a:srgbClr val="224A98"/>
                </a:solidFill>
                <a:latin typeface="Arial" panose="020B0604020202020204" pitchFamily="34" charset="0"/>
                <a:cs typeface="Arial" panose="020B0604020202020204" pitchFamily="34" charset="0"/>
              </a:rPr>
              <a:t>ідсутність </a:t>
            </a:r>
            <a:r>
              <a:rPr lang="uk-UA" b="1" i="1" dirty="0">
                <a:solidFill>
                  <a:srgbClr val="224A98"/>
                </a:solidFill>
                <a:latin typeface="Arial" panose="020B0604020202020204" pitchFamily="34" charset="0"/>
                <a:cs typeface="Arial" panose="020B0604020202020204" pitchFamily="34" charset="0"/>
              </a:rPr>
              <a:t>кількісної оцінки</a:t>
            </a:r>
            <a:r>
              <a:rPr lang="uk-UA" b="1" i="1" dirty="0" smtClean="0">
                <a:solidFill>
                  <a:srgbClr val="224A98"/>
                </a:solidFill>
                <a:latin typeface="Arial" panose="020B0604020202020204" pitchFamily="34" charset="0"/>
                <a:cs typeface="Arial" panose="020B0604020202020204" pitchFamily="34" charset="0"/>
              </a:rPr>
              <a:t>;</a:t>
            </a:r>
          </a:p>
          <a:p>
            <a:pPr>
              <a:lnSpc>
                <a:spcPct val="150000"/>
              </a:lnSpc>
              <a:buFont typeface="Arial" panose="020B0604020202020204" pitchFamily="34" charset="0"/>
              <a:buChar char="•"/>
            </a:pPr>
            <a:r>
              <a:rPr lang="uk-UA" b="1" i="1" dirty="0">
                <a:solidFill>
                  <a:srgbClr val="224A98"/>
                </a:solidFill>
                <a:latin typeface="Arial" panose="020B0604020202020204" pitchFamily="34" charset="0"/>
                <a:cs typeface="Arial" panose="020B0604020202020204" pitchFamily="34" charset="0"/>
              </a:rPr>
              <a:t>н</a:t>
            </a:r>
            <a:r>
              <a:rPr lang="uk-UA" b="1" i="1" dirty="0" smtClean="0">
                <a:solidFill>
                  <a:srgbClr val="224A98"/>
                </a:solidFill>
                <a:latin typeface="Arial" panose="020B0604020202020204" pitchFamily="34" charset="0"/>
                <a:cs typeface="Arial" panose="020B0604020202020204" pitchFamily="34" charset="0"/>
              </a:rPr>
              <a:t>едолік деталізації інформації;</a:t>
            </a:r>
          </a:p>
          <a:p>
            <a:pPr>
              <a:lnSpc>
                <a:spcPct val="150000"/>
              </a:lnSpc>
              <a:buFont typeface="Arial" panose="020B0604020202020204" pitchFamily="34" charset="0"/>
              <a:buChar char="•"/>
            </a:pPr>
            <a:r>
              <a:rPr lang="uk-UA" b="1" i="1" dirty="0" smtClean="0">
                <a:solidFill>
                  <a:srgbClr val="224A98"/>
                </a:solidFill>
                <a:latin typeface="Arial" panose="020B0604020202020204" pitchFamily="34" charset="0"/>
                <a:cs typeface="Arial" panose="020B0604020202020204" pitchFamily="34" charset="0"/>
              </a:rPr>
              <a:t>суб’єктивність;</a:t>
            </a:r>
            <a:endParaRPr lang="uk-UA" b="1" i="1" dirty="0">
              <a:solidFill>
                <a:srgbClr val="224A98"/>
              </a:solidFill>
              <a:latin typeface="Arial" panose="020B0604020202020204" pitchFamily="34" charset="0"/>
              <a:cs typeface="Arial" panose="020B0604020202020204" pitchFamily="34" charset="0"/>
            </a:endParaRPr>
          </a:p>
          <a:p>
            <a:pPr>
              <a:lnSpc>
                <a:spcPct val="150000"/>
              </a:lnSpc>
              <a:buFont typeface="Arial" panose="020B0604020202020204" pitchFamily="34" charset="0"/>
              <a:buChar char="•"/>
            </a:pPr>
            <a:r>
              <a:rPr lang="uk-UA" dirty="0" smtClean="0">
                <a:solidFill>
                  <a:srgbClr val="224A98"/>
                </a:solidFill>
                <a:latin typeface="Arial" panose="020B0604020202020204" pitchFamily="34" charset="0"/>
                <a:cs typeface="Arial" panose="020B0604020202020204" pitchFamily="34" charset="0"/>
              </a:rPr>
              <a:t>часто </a:t>
            </a:r>
            <a:r>
              <a:rPr lang="uk-UA" b="1" i="1" dirty="0" smtClean="0">
                <a:solidFill>
                  <a:srgbClr val="224A98"/>
                </a:solidFill>
                <a:latin typeface="Arial" panose="020B0604020202020204" pitchFamily="34" charset="0"/>
                <a:cs typeface="Arial" panose="020B0604020202020204" pitchFamily="34" charset="0"/>
              </a:rPr>
              <a:t>відсутність</a:t>
            </a:r>
            <a:r>
              <a:rPr lang="uk-UA" dirty="0" smtClean="0">
                <a:solidFill>
                  <a:srgbClr val="224A98"/>
                </a:solidFill>
                <a:latin typeface="Arial" panose="020B0604020202020204" pitchFamily="34" charset="0"/>
                <a:cs typeface="Arial" panose="020B0604020202020204" pitchFamily="34" charset="0"/>
              </a:rPr>
              <a:t> відображення </a:t>
            </a:r>
            <a:r>
              <a:rPr lang="uk-UA" b="1" i="1" dirty="0">
                <a:solidFill>
                  <a:srgbClr val="224A98"/>
                </a:solidFill>
                <a:latin typeface="Arial" panose="020B0604020202020204" pitchFamily="34" charset="0"/>
                <a:cs typeface="Arial" panose="020B0604020202020204" pitchFamily="34" charset="0"/>
              </a:rPr>
              <a:t>взаємозв’язку </a:t>
            </a:r>
            <a:r>
              <a:rPr lang="uk-UA" b="1" i="1" dirty="0" smtClean="0">
                <a:solidFill>
                  <a:srgbClr val="224A98"/>
                </a:solidFill>
                <a:latin typeface="Arial" panose="020B0604020202020204" pitchFamily="34" charset="0"/>
                <a:cs typeface="Arial" panose="020B0604020202020204" pitchFamily="34" charset="0"/>
              </a:rPr>
              <a:t>між факторами</a:t>
            </a:r>
            <a:r>
              <a:rPr lang="uk-UA" dirty="0" smtClean="0">
                <a:solidFill>
                  <a:srgbClr val="224A98"/>
                </a:solidFill>
                <a:latin typeface="Arial" panose="020B0604020202020204" pitchFamily="34" charset="0"/>
                <a:cs typeface="Arial" panose="020B0604020202020204" pitchFamily="34" charset="0"/>
              </a:rPr>
              <a:t>;</a:t>
            </a:r>
          </a:p>
          <a:p>
            <a:pPr>
              <a:lnSpc>
                <a:spcPct val="150000"/>
              </a:lnSpc>
              <a:buFont typeface="Arial" panose="020B0604020202020204" pitchFamily="34" charset="0"/>
              <a:buChar char="•"/>
            </a:pPr>
            <a:r>
              <a:rPr lang="uk-UA" dirty="0" smtClean="0">
                <a:solidFill>
                  <a:srgbClr val="224A98"/>
                </a:solidFill>
                <a:latin typeface="Arial" panose="020B0604020202020204" pitchFamily="34" charset="0"/>
                <a:cs typeface="Arial" panose="020B0604020202020204" pitchFamily="34" charset="0"/>
              </a:rPr>
              <a:t>регулярність </a:t>
            </a:r>
            <a:r>
              <a:rPr lang="uk-UA" dirty="0">
                <a:solidFill>
                  <a:srgbClr val="224A98"/>
                </a:solidFill>
                <a:latin typeface="Arial" panose="020B0604020202020204" pitchFamily="34" charset="0"/>
                <a:cs typeface="Arial" panose="020B0604020202020204" pitchFamily="34" charset="0"/>
              </a:rPr>
              <a:t>повторного </a:t>
            </a:r>
            <a:r>
              <a:rPr lang="uk-UA" dirty="0" smtClean="0">
                <a:solidFill>
                  <a:srgbClr val="224A98"/>
                </a:solidFill>
                <a:latin typeface="Arial" panose="020B0604020202020204" pitchFamily="34" charset="0"/>
                <a:cs typeface="Arial" panose="020B0604020202020204" pitchFamily="34" charset="0"/>
              </a:rPr>
              <a:t>проведення через </a:t>
            </a:r>
            <a:r>
              <a:rPr lang="uk-UA" b="1" i="1" dirty="0" smtClean="0">
                <a:solidFill>
                  <a:srgbClr val="224A98"/>
                </a:solidFill>
                <a:latin typeface="Arial" panose="020B0604020202020204" pitchFamily="34" charset="0"/>
                <a:cs typeface="Arial" panose="020B0604020202020204" pitchFamily="34" charset="0"/>
              </a:rPr>
              <a:t>швидку зміну середовища та факторів впливу</a:t>
            </a:r>
            <a:r>
              <a:rPr lang="uk-UA" dirty="0" smtClean="0">
                <a:solidFill>
                  <a:srgbClr val="224A98"/>
                </a:solidFill>
                <a:latin typeface="Arial" panose="020B0604020202020204" pitchFamily="34" charset="0"/>
                <a:cs typeface="Arial" panose="020B0604020202020204" pitchFamily="34" charset="0"/>
              </a:rPr>
              <a:t>;</a:t>
            </a:r>
          </a:p>
          <a:p>
            <a:pPr>
              <a:lnSpc>
                <a:spcPct val="150000"/>
              </a:lnSpc>
              <a:buFont typeface="Arial" panose="020B0604020202020204" pitchFamily="34" charset="0"/>
              <a:buChar char="•"/>
            </a:pPr>
            <a:r>
              <a:rPr lang="uk-UA" b="1" i="1" dirty="0" smtClean="0">
                <a:solidFill>
                  <a:srgbClr val="224A98"/>
                </a:solidFill>
                <a:latin typeface="Arial" panose="020B0604020202020204" pitchFamily="34" charset="0"/>
                <a:cs typeface="Arial" panose="020B0604020202020204" pitchFamily="34" charset="0"/>
              </a:rPr>
              <a:t>залучення великої кількості ресурсів</a:t>
            </a:r>
            <a:r>
              <a:rPr lang="uk-UA" dirty="0">
                <a:solidFill>
                  <a:srgbClr val="224A98"/>
                </a:solidFill>
                <a:latin typeface="Arial" panose="020B0604020202020204" pitchFamily="34" charset="0"/>
                <a:cs typeface="Arial" panose="020B0604020202020204" pitchFamily="34" charset="0"/>
              </a:rPr>
              <a:t> </a:t>
            </a:r>
            <a:r>
              <a:rPr lang="uk-UA" dirty="0" smtClean="0">
                <a:solidFill>
                  <a:srgbClr val="224A98"/>
                </a:solidFill>
                <a:latin typeface="Arial" panose="020B0604020202020204" pitchFamily="34" charset="0"/>
                <a:cs typeface="Arial" panose="020B0604020202020204" pitchFamily="34" charset="0"/>
              </a:rPr>
              <a:t>— кваліфіковані фахівці, інформація, </a:t>
            </a:r>
            <a:r>
              <a:rPr lang="uk-UA" dirty="0">
                <a:solidFill>
                  <a:srgbClr val="224A98"/>
                </a:solidFill>
                <a:latin typeface="Arial" panose="020B0604020202020204" pitchFamily="34" charset="0"/>
                <a:cs typeface="Arial" panose="020B0604020202020204" pitchFamily="34" charset="0"/>
              </a:rPr>
              <a:t>статистичні </a:t>
            </a:r>
            <a:r>
              <a:rPr lang="uk-UA" dirty="0" smtClean="0">
                <a:solidFill>
                  <a:srgbClr val="224A98"/>
                </a:solidFill>
                <a:latin typeface="Arial" panose="020B0604020202020204" pitchFamily="34" charset="0"/>
                <a:cs typeface="Arial" panose="020B0604020202020204" pitchFamily="34" charset="0"/>
              </a:rPr>
              <a:t>дані. </a:t>
            </a:r>
          </a:p>
          <a:p>
            <a:pPr>
              <a:lnSpc>
                <a:spcPct val="150000"/>
              </a:lnSpc>
              <a:buFont typeface="Arial" panose="020B0604020202020204" pitchFamily="34" charset="0"/>
              <a:buChar char="•"/>
            </a:pPr>
            <a:endParaRPr lang="uk-UA" dirty="0">
              <a:solidFill>
                <a:srgbClr val="224A9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43019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9" name="Прямая соединительная линия 8"/>
          <p:cNvCxnSpPr/>
          <p:nvPr/>
        </p:nvCxnSpPr>
        <p:spPr>
          <a:xfrm flipV="1">
            <a:off x="0" y="707442"/>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10" name="Picture 4" descr="https://media.ztu.edu.ua/wp-content/uploads/2020/02/Group-6-1-1024x3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955964" y="1572782"/>
            <a:ext cx="10280072" cy="3000821"/>
          </a:xfrm>
          <a:prstGeom prst="rect">
            <a:avLst/>
          </a:prstGeom>
        </p:spPr>
        <p:txBody>
          <a:bodyPr wrap="square">
            <a:spAutoFit/>
          </a:bodyPr>
          <a:lstStyle/>
          <a:p>
            <a:pPr algn="ctr">
              <a:lnSpc>
                <a:spcPct val="150000"/>
              </a:lnSpc>
            </a:pPr>
            <a:r>
              <a:rPr lang="uk-UA" b="1" dirty="0">
                <a:solidFill>
                  <a:srgbClr val="224A98"/>
                </a:solidFill>
                <a:latin typeface="Montserrat"/>
              </a:rPr>
              <a:t>Види </a:t>
            </a:r>
            <a:r>
              <a:rPr lang="en-GB" b="1" dirty="0">
                <a:solidFill>
                  <a:srgbClr val="224A98"/>
                </a:solidFill>
                <a:latin typeface="Montserrat"/>
              </a:rPr>
              <a:t>SWOT-</a:t>
            </a:r>
            <a:r>
              <a:rPr lang="uk-UA" b="1" dirty="0" smtClean="0">
                <a:solidFill>
                  <a:srgbClr val="224A98"/>
                </a:solidFill>
                <a:latin typeface="Montserrat"/>
              </a:rPr>
              <a:t>аналізу</a:t>
            </a:r>
          </a:p>
          <a:p>
            <a:pPr algn="ctr">
              <a:lnSpc>
                <a:spcPct val="150000"/>
              </a:lnSpc>
            </a:pPr>
            <a:endParaRPr lang="uk-UA" b="1" dirty="0">
              <a:solidFill>
                <a:srgbClr val="224A98"/>
              </a:solidFill>
              <a:latin typeface="Montserrat"/>
            </a:endParaRPr>
          </a:p>
          <a:p>
            <a:pPr>
              <a:lnSpc>
                <a:spcPct val="150000"/>
              </a:lnSpc>
            </a:pPr>
            <a:r>
              <a:rPr lang="uk-UA" dirty="0">
                <a:solidFill>
                  <a:srgbClr val="224A98"/>
                </a:solidFill>
                <a:latin typeface="Montserrat"/>
              </a:rPr>
              <a:t>Умовно можна виділити </a:t>
            </a:r>
            <a:r>
              <a:rPr lang="uk-UA" b="1" dirty="0">
                <a:solidFill>
                  <a:srgbClr val="224A98"/>
                </a:solidFill>
                <a:latin typeface="Montserrat"/>
              </a:rPr>
              <a:t>3 види </a:t>
            </a:r>
            <a:r>
              <a:rPr lang="en-GB" dirty="0">
                <a:solidFill>
                  <a:srgbClr val="224A98"/>
                </a:solidFill>
                <a:latin typeface="Montserrat"/>
              </a:rPr>
              <a:t>SWOT-</a:t>
            </a:r>
            <a:r>
              <a:rPr lang="uk-UA" dirty="0" smtClean="0">
                <a:solidFill>
                  <a:srgbClr val="224A98"/>
                </a:solidFill>
                <a:latin typeface="Montserrat"/>
              </a:rPr>
              <a:t>аналізу:</a:t>
            </a:r>
          </a:p>
          <a:p>
            <a:pPr marL="285750" indent="-285750">
              <a:lnSpc>
                <a:spcPct val="150000"/>
              </a:lnSpc>
              <a:buFont typeface="Wingdings" panose="05000000000000000000" pitchFamily="2" charset="2"/>
              <a:buChar char="ü"/>
            </a:pPr>
            <a:r>
              <a:rPr lang="uk-UA" b="1" dirty="0" smtClean="0">
                <a:solidFill>
                  <a:srgbClr val="224A98"/>
                </a:solidFill>
                <a:latin typeface="Montserrat"/>
              </a:rPr>
              <a:t>простий</a:t>
            </a:r>
          </a:p>
          <a:p>
            <a:pPr marL="285750" indent="-285750">
              <a:lnSpc>
                <a:spcPct val="150000"/>
              </a:lnSpc>
              <a:buFont typeface="Wingdings" panose="05000000000000000000" pitchFamily="2" charset="2"/>
              <a:buChar char="ü"/>
            </a:pPr>
            <a:r>
              <a:rPr lang="uk-UA" b="1" dirty="0" smtClean="0">
                <a:solidFill>
                  <a:srgbClr val="224A98"/>
                </a:solidFill>
                <a:latin typeface="Montserrat"/>
              </a:rPr>
              <a:t>складний </a:t>
            </a:r>
          </a:p>
          <a:p>
            <a:pPr marL="285750" indent="-285750">
              <a:lnSpc>
                <a:spcPct val="150000"/>
              </a:lnSpc>
              <a:buFont typeface="Wingdings" panose="05000000000000000000" pitchFamily="2" charset="2"/>
              <a:buChar char="ü"/>
            </a:pPr>
            <a:r>
              <a:rPr lang="uk-UA" b="1" dirty="0" smtClean="0">
                <a:solidFill>
                  <a:srgbClr val="224A98"/>
                </a:solidFill>
                <a:latin typeface="Montserrat"/>
              </a:rPr>
              <a:t>ускладнений</a:t>
            </a:r>
            <a:r>
              <a:rPr lang="uk-UA" dirty="0">
                <a:solidFill>
                  <a:srgbClr val="224A98"/>
                </a:solidFill>
                <a:latin typeface="Montserrat"/>
              </a:rPr>
              <a:t>.</a:t>
            </a:r>
          </a:p>
          <a:p>
            <a:pPr>
              <a:lnSpc>
                <a:spcPct val="150000"/>
              </a:lnSpc>
            </a:pPr>
            <a:endParaRPr lang="uk-UA" dirty="0" smtClean="0">
              <a:solidFill>
                <a:srgbClr val="224A98"/>
              </a:solidFill>
              <a:latin typeface="Montserrat"/>
            </a:endParaRPr>
          </a:p>
        </p:txBody>
      </p:sp>
    </p:spTree>
    <p:extLst>
      <p:ext uri="{BB962C8B-B14F-4D97-AF65-F5344CB8AC3E}">
        <p14:creationId xmlns:p14="http://schemas.microsoft.com/office/powerpoint/2010/main" val="39970825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14" name="Прямая соединительная линия 13"/>
          <p:cNvCxnSpPr/>
          <p:nvPr/>
        </p:nvCxnSpPr>
        <p:spPr>
          <a:xfrm flipV="1">
            <a:off x="0" y="701856"/>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15" name="Picture 4" descr="https://media.ztu.edu.ua/wp-content/uploads/2020/02/Group-6-1-1024x31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p:cNvPicPr>
            <a:picLocks noChangeAspect="1"/>
          </p:cNvPicPr>
          <p:nvPr/>
        </p:nvPicPr>
        <p:blipFill>
          <a:blip r:embed="rId6"/>
          <a:stretch>
            <a:fillRect/>
          </a:stretch>
        </p:blipFill>
        <p:spPr>
          <a:xfrm>
            <a:off x="2401454" y="1906705"/>
            <a:ext cx="6719615" cy="4951295"/>
          </a:xfrm>
          <a:prstGeom prst="rect">
            <a:avLst/>
          </a:prstGeom>
        </p:spPr>
      </p:pic>
      <p:sp>
        <p:nvSpPr>
          <p:cNvPr id="6" name="Прямоугольник 5"/>
          <p:cNvSpPr/>
          <p:nvPr/>
        </p:nvSpPr>
        <p:spPr>
          <a:xfrm>
            <a:off x="461817" y="808415"/>
            <a:ext cx="11208073" cy="872034"/>
          </a:xfrm>
          <a:prstGeom prst="rect">
            <a:avLst/>
          </a:prstGeom>
        </p:spPr>
        <p:txBody>
          <a:bodyPr wrap="square">
            <a:spAutoFit/>
          </a:bodyPr>
          <a:lstStyle/>
          <a:p>
            <a:pPr algn="just">
              <a:lnSpc>
                <a:spcPct val="150000"/>
              </a:lnSpc>
            </a:pPr>
            <a:r>
              <a:rPr lang="uk-UA" b="1" dirty="0">
                <a:solidFill>
                  <a:srgbClr val="224A98"/>
                </a:solidFill>
                <a:latin typeface="Arial" panose="020B0604020202020204" pitchFamily="34" charset="0"/>
                <a:cs typeface="Arial" panose="020B0604020202020204" pitchFamily="34" charset="0"/>
              </a:rPr>
              <a:t>Простий </a:t>
            </a:r>
            <a:r>
              <a:rPr lang="en-GB" b="1" dirty="0">
                <a:solidFill>
                  <a:srgbClr val="224A98"/>
                </a:solidFill>
                <a:latin typeface="Arial" panose="020B0604020202020204" pitchFamily="34" charset="0"/>
                <a:cs typeface="Arial" panose="020B0604020202020204" pitchFamily="34" charset="0"/>
              </a:rPr>
              <a:t>SWOT-</a:t>
            </a:r>
            <a:r>
              <a:rPr lang="uk-UA" b="1" dirty="0">
                <a:solidFill>
                  <a:srgbClr val="224A98"/>
                </a:solidFill>
                <a:latin typeface="Arial" panose="020B0604020202020204" pitchFamily="34" charset="0"/>
                <a:cs typeface="Arial" panose="020B0604020202020204" pitchFamily="34" charset="0"/>
              </a:rPr>
              <a:t>аналіз </a:t>
            </a:r>
            <a:r>
              <a:rPr lang="uk-UA" b="1" dirty="0" smtClean="0">
                <a:solidFill>
                  <a:srgbClr val="224A98"/>
                </a:solidFill>
                <a:latin typeface="Arial" panose="020B0604020202020204" pitchFamily="34" charset="0"/>
                <a:cs typeface="Arial" panose="020B0604020202020204" pitchFamily="34" charset="0"/>
              </a:rPr>
              <a:t>- </a:t>
            </a:r>
            <a:r>
              <a:rPr lang="uk-UA" dirty="0" smtClean="0">
                <a:solidFill>
                  <a:srgbClr val="224A98"/>
                </a:solidFill>
                <a:latin typeface="Arial" panose="020B0604020202020204" pitchFamily="34" charset="0"/>
                <a:cs typeface="Arial" panose="020B0604020202020204" pitchFamily="34" charset="0"/>
              </a:rPr>
              <a:t>являє </a:t>
            </a:r>
            <a:r>
              <a:rPr lang="uk-UA" dirty="0">
                <a:solidFill>
                  <a:srgbClr val="224A98"/>
                </a:solidFill>
                <a:latin typeface="Arial" panose="020B0604020202020204" pitchFamily="34" charset="0"/>
                <a:cs typeface="Arial" panose="020B0604020202020204" pitchFamily="34" charset="0"/>
              </a:rPr>
              <a:t>собою таблицю із чотирьох секторів, у кожному з яких прописані відповідні фактори розвитку чи недоліки і ризики.</a:t>
            </a:r>
          </a:p>
        </p:txBody>
      </p:sp>
    </p:spTree>
    <p:extLst>
      <p:ext uri="{BB962C8B-B14F-4D97-AF65-F5344CB8AC3E}">
        <p14:creationId xmlns:p14="http://schemas.microsoft.com/office/powerpoint/2010/main" val="14302840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14" name="Прямая соединительная линия 13"/>
          <p:cNvCxnSpPr/>
          <p:nvPr/>
        </p:nvCxnSpPr>
        <p:spPr>
          <a:xfrm flipV="1">
            <a:off x="0" y="701856"/>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15" name="Picture 4" descr="https://media.ztu.edu.ua/wp-content/uploads/2020/02/Group-6-1-1024x31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16372" y="703405"/>
            <a:ext cx="11638246" cy="958660"/>
          </a:xfrm>
          <a:prstGeom prst="rect">
            <a:avLst/>
          </a:prstGeom>
        </p:spPr>
        <p:txBody>
          <a:bodyPr wrap="square">
            <a:spAutoFit/>
          </a:bodyPr>
          <a:lstStyle/>
          <a:p>
            <a:pPr algn="just">
              <a:lnSpc>
                <a:spcPct val="150000"/>
              </a:lnSpc>
            </a:pPr>
            <a:r>
              <a:rPr lang="ru-RU" sz="2000" b="1" dirty="0" err="1">
                <a:solidFill>
                  <a:srgbClr val="224A98"/>
                </a:solidFill>
                <a:latin typeface="Arial" panose="020B0604020202020204" pitchFamily="34" charset="0"/>
                <a:cs typeface="Arial" panose="020B0604020202020204" pitchFamily="34" charset="0"/>
              </a:rPr>
              <a:t>Складний</a:t>
            </a:r>
            <a:r>
              <a:rPr lang="ru-RU" sz="2000" b="1" dirty="0">
                <a:solidFill>
                  <a:srgbClr val="224A98"/>
                </a:solidFill>
                <a:latin typeface="Arial" panose="020B0604020202020204" pitchFamily="34" charset="0"/>
                <a:cs typeface="Arial" panose="020B0604020202020204" pitchFamily="34" charset="0"/>
              </a:rPr>
              <a:t> </a:t>
            </a:r>
            <a:r>
              <a:rPr lang="en-GB" sz="2000" b="1" dirty="0">
                <a:solidFill>
                  <a:srgbClr val="224A98"/>
                </a:solidFill>
                <a:latin typeface="Arial" panose="020B0604020202020204" pitchFamily="34" charset="0"/>
                <a:cs typeface="Arial" panose="020B0604020202020204" pitchFamily="34" charset="0"/>
              </a:rPr>
              <a:t>SWOT-</a:t>
            </a:r>
            <a:r>
              <a:rPr lang="uk-UA" sz="2000" b="1" dirty="0">
                <a:solidFill>
                  <a:srgbClr val="224A98"/>
                </a:solidFill>
                <a:latin typeface="Arial" panose="020B0604020202020204" pitchFamily="34" charset="0"/>
                <a:cs typeface="Arial" panose="020B0604020202020204" pitchFamily="34" charset="0"/>
              </a:rPr>
              <a:t>аналіз </a:t>
            </a:r>
            <a:r>
              <a:rPr lang="ru-RU" sz="2000" dirty="0" smtClean="0">
                <a:solidFill>
                  <a:srgbClr val="224A98"/>
                </a:solidFill>
                <a:latin typeface="Arial" panose="020B0604020202020204" pitchFamily="34" charset="0"/>
                <a:cs typeface="Arial" panose="020B0604020202020204" pitchFamily="34" charset="0"/>
              </a:rPr>
              <a:t>— </a:t>
            </a:r>
            <a:r>
              <a:rPr lang="ru-RU" sz="2000" dirty="0">
                <a:solidFill>
                  <a:srgbClr val="224A98"/>
                </a:solidFill>
                <a:latin typeface="Arial" panose="020B0604020202020204" pitchFamily="34" charset="0"/>
                <a:cs typeface="Arial" panose="020B0604020202020204" pitchFamily="34" charset="0"/>
              </a:rPr>
              <a:t>та ж </a:t>
            </a:r>
            <a:r>
              <a:rPr lang="ru-RU" sz="2000" dirty="0" err="1">
                <a:solidFill>
                  <a:srgbClr val="224A98"/>
                </a:solidFill>
                <a:latin typeface="Arial" panose="020B0604020202020204" pitchFamily="34" charset="0"/>
                <a:cs typeface="Arial" panose="020B0604020202020204" pitchFamily="34" charset="0"/>
              </a:rPr>
              <a:t>таблиця</a:t>
            </a:r>
            <a:r>
              <a:rPr lang="ru-RU" sz="2000" dirty="0">
                <a:solidFill>
                  <a:srgbClr val="224A98"/>
                </a:solidFill>
                <a:latin typeface="Arial" panose="020B0604020202020204" pitchFamily="34" charset="0"/>
                <a:cs typeface="Arial" panose="020B0604020202020204" pitchFamily="34" charset="0"/>
              </a:rPr>
              <a:t>, але з </a:t>
            </a:r>
            <a:r>
              <a:rPr lang="ru-RU" sz="2000" dirty="0" err="1">
                <a:solidFill>
                  <a:srgbClr val="224A98"/>
                </a:solidFill>
                <a:latin typeface="Arial" panose="020B0604020202020204" pitchFamily="34" charset="0"/>
                <a:cs typeface="Arial" panose="020B0604020202020204" pitchFamily="34" charset="0"/>
              </a:rPr>
              <a:t>оцінкою</a:t>
            </a:r>
            <a:r>
              <a:rPr lang="ru-RU" sz="2000" dirty="0">
                <a:solidFill>
                  <a:srgbClr val="224A98"/>
                </a:solidFill>
                <a:latin typeface="Arial" panose="020B0604020202020204" pitchFamily="34" charset="0"/>
                <a:cs typeface="Arial" panose="020B0604020202020204" pitchFamily="34" charset="0"/>
              </a:rPr>
              <a:t> кожного </a:t>
            </a:r>
            <a:r>
              <a:rPr lang="ru-RU" sz="2000" dirty="0" err="1">
                <a:solidFill>
                  <a:srgbClr val="224A98"/>
                </a:solidFill>
                <a:latin typeface="Arial" panose="020B0604020202020204" pitchFamily="34" charset="0"/>
                <a:cs typeface="Arial" panose="020B0604020202020204" pitchFamily="34" charset="0"/>
              </a:rPr>
              <a:t>чинника</a:t>
            </a:r>
            <a:r>
              <a:rPr lang="ru-RU" sz="2000" dirty="0">
                <a:solidFill>
                  <a:srgbClr val="224A98"/>
                </a:solidFill>
                <a:latin typeface="Arial" panose="020B0604020202020204" pitchFamily="34" charset="0"/>
                <a:cs typeface="Arial" panose="020B0604020202020204" pitchFamily="34" charset="0"/>
              </a:rPr>
              <a:t>, </a:t>
            </a:r>
            <a:r>
              <a:rPr lang="ru-RU" sz="2000" dirty="0" err="1">
                <a:solidFill>
                  <a:srgbClr val="224A98"/>
                </a:solidFill>
                <a:latin typeface="Arial" panose="020B0604020202020204" pitchFamily="34" charset="0"/>
                <a:cs typeface="Arial" panose="020B0604020202020204" pitchFamily="34" charset="0"/>
              </a:rPr>
              <a:t>наприклад</a:t>
            </a:r>
            <a:r>
              <a:rPr lang="ru-RU" sz="2000" dirty="0">
                <a:solidFill>
                  <a:srgbClr val="224A98"/>
                </a:solidFill>
                <a:latin typeface="Arial" panose="020B0604020202020204" pitchFamily="34" charset="0"/>
                <a:cs typeface="Arial" panose="020B0604020202020204" pitchFamily="34" charset="0"/>
              </a:rPr>
              <a:t>, за 5-бальною шкалою. </a:t>
            </a:r>
            <a:endParaRPr lang="uk-UA" sz="2000" dirty="0">
              <a:solidFill>
                <a:srgbClr val="224A98"/>
              </a:solidFill>
              <a:latin typeface="Arial" panose="020B0604020202020204" pitchFamily="34" charset="0"/>
              <a:cs typeface="Arial" panose="020B0604020202020204" pitchFamily="34" charset="0"/>
            </a:endParaRPr>
          </a:p>
        </p:txBody>
      </p:sp>
      <p:pic>
        <p:nvPicPr>
          <p:cNvPr id="3" name="Рисунок 2"/>
          <p:cNvPicPr>
            <a:picLocks noChangeAspect="1"/>
          </p:cNvPicPr>
          <p:nvPr/>
        </p:nvPicPr>
        <p:blipFill>
          <a:blip r:embed="rId6"/>
          <a:stretch>
            <a:fillRect/>
          </a:stretch>
        </p:blipFill>
        <p:spPr>
          <a:xfrm>
            <a:off x="2954987" y="1583337"/>
            <a:ext cx="5837316" cy="5145354"/>
          </a:xfrm>
          <a:prstGeom prst="rect">
            <a:avLst/>
          </a:prstGeom>
        </p:spPr>
      </p:pic>
    </p:spTree>
    <p:extLst>
      <p:ext uri="{BB962C8B-B14F-4D97-AF65-F5344CB8AC3E}">
        <p14:creationId xmlns:p14="http://schemas.microsoft.com/office/powerpoint/2010/main" val="16952090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14" name="Прямая соединительная линия 13"/>
          <p:cNvCxnSpPr/>
          <p:nvPr/>
        </p:nvCxnSpPr>
        <p:spPr>
          <a:xfrm flipV="1">
            <a:off x="0" y="701856"/>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15" name="Picture 4" descr="https://media.ztu.edu.ua/wp-content/uploads/2020/02/Group-6-1-1024x31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54871" y="808415"/>
            <a:ext cx="11665528" cy="878574"/>
          </a:xfrm>
          <a:prstGeom prst="rect">
            <a:avLst/>
          </a:prstGeom>
        </p:spPr>
        <p:txBody>
          <a:bodyPr wrap="square">
            <a:spAutoFit/>
          </a:bodyPr>
          <a:lstStyle/>
          <a:p>
            <a:pPr algn="just">
              <a:lnSpc>
                <a:spcPct val="150000"/>
              </a:lnSpc>
            </a:pPr>
            <a:r>
              <a:rPr lang="ru-RU" b="1" dirty="0" err="1" smtClean="0">
                <a:solidFill>
                  <a:srgbClr val="224A98"/>
                </a:solidFill>
                <a:latin typeface="Montserrat"/>
              </a:rPr>
              <a:t>Ускладнена</a:t>
            </a:r>
            <a:r>
              <a:rPr lang="ru-RU" b="1" dirty="0" smtClean="0">
                <a:solidFill>
                  <a:srgbClr val="224A98"/>
                </a:solidFill>
                <a:latin typeface="Montserrat"/>
              </a:rPr>
              <a:t> модель </a:t>
            </a:r>
            <a:r>
              <a:rPr lang="en-GB" b="1" dirty="0">
                <a:solidFill>
                  <a:srgbClr val="224A98"/>
                </a:solidFill>
                <a:latin typeface="Arial" panose="020B0604020202020204" pitchFamily="34" charset="0"/>
                <a:cs typeface="Arial" panose="020B0604020202020204" pitchFamily="34" charset="0"/>
              </a:rPr>
              <a:t>SWOT-</a:t>
            </a:r>
            <a:r>
              <a:rPr lang="uk-UA" b="1" dirty="0" smtClean="0">
                <a:solidFill>
                  <a:srgbClr val="224A98"/>
                </a:solidFill>
                <a:latin typeface="Arial" panose="020B0604020202020204" pitchFamily="34" charset="0"/>
                <a:cs typeface="Arial" panose="020B0604020202020204" pitchFamily="34" charset="0"/>
              </a:rPr>
              <a:t>аналізу - </a:t>
            </a:r>
            <a:r>
              <a:rPr lang="ru-RU" dirty="0" err="1" smtClean="0">
                <a:solidFill>
                  <a:srgbClr val="224A98"/>
                </a:solidFill>
                <a:latin typeface="Montserrat"/>
              </a:rPr>
              <a:t>передбачає</a:t>
            </a:r>
            <a:r>
              <a:rPr lang="ru-RU" dirty="0" smtClean="0">
                <a:solidFill>
                  <a:srgbClr val="224A98"/>
                </a:solidFill>
                <a:latin typeface="Montserrat"/>
              </a:rPr>
              <a:t> </a:t>
            </a:r>
            <a:r>
              <a:rPr lang="ru-RU" dirty="0">
                <a:solidFill>
                  <a:srgbClr val="224A98"/>
                </a:solidFill>
                <a:latin typeface="Montserrat"/>
              </a:rPr>
              <a:t>не </a:t>
            </a:r>
            <a:r>
              <a:rPr lang="ru-RU" dirty="0" err="1">
                <a:solidFill>
                  <a:srgbClr val="224A98"/>
                </a:solidFill>
                <a:latin typeface="Montserrat"/>
              </a:rPr>
              <a:t>лише</a:t>
            </a:r>
            <a:r>
              <a:rPr lang="ru-RU" dirty="0">
                <a:solidFill>
                  <a:srgbClr val="224A98"/>
                </a:solidFill>
                <a:latin typeface="Montserrat"/>
              </a:rPr>
              <a:t> </a:t>
            </a:r>
            <a:r>
              <a:rPr lang="ru-RU" dirty="0" err="1">
                <a:solidFill>
                  <a:srgbClr val="224A98"/>
                </a:solidFill>
                <a:latin typeface="Montserrat"/>
              </a:rPr>
              <a:t>оцінювання</a:t>
            </a:r>
            <a:r>
              <a:rPr lang="ru-RU" dirty="0">
                <a:solidFill>
                  <a:srgbClr val="224A98"/>
                </a:solidFill>
                <a:latin typeface="Montserrat"/>
              </a:rPr>
              <a:t> кожного пункту </a:t>
            </a:r>
            <a:r>
              <a:rPr lang="ru-RU" dirty="0" err="1">
                <a:solidFill>
                  <a:srgbClr val="224A98"/>
                </a:solidFill>
                <a:latin typeface="Montserrat"/>
              </a:rPr>
              <a:t>таблиці</a:t>
            </a:r>
            <a:r>
              <a:rPr lang="ru-RU" dirty="0">
                <a:solidFill>
                  <a:srgbClr val="224A98"/>
                </a:solidFill>
                <a:latin typeface="Montserrat"/>
              </a:rPr>
              <a:t>, але й </a:t>
            </a:r>
            <a:r>
              <a:rPr lang="ru-RU" dirty="0" err="1">
                <a:solidFill>
                  <a:srgbClr val="224A98"/>
                </a:solidFill>
                <a:latin typeface="Montserrat"/>
              </a:rPr>
              <a:t>формулювання</a:t>
            </a:r>
            <a:r>
              <a:rPr lang="ru-RU" dirty="0">
                <a:solidFill>
                  <a:srgbClr val="224A98"/>
                </a:solidFill>
                <a:latin typeface="Montserrat"/>
              </a:rPr>
              <a:t> </a:t>
            </a:r>
            <a:r>
              <a:rPr lang="ru-RU" dirty="0" err="1">
                <a:solidFill>
                  <a:srgbClr val="224A98"/>
                </a:solidFill>
                <a:latin typeface="Montserrat"/>
              </a:rPr>
              <a:t>переліку</a:t>
            </a:r>
            <a:r>
              <a:rPr lang="ru-RU" dirty="0">
                <a:solidFill>
                  <a:srgbClr val="224A98"/>
                </a:solidFill>
                <a:latin typeface="Montserrat"/>
              </a:rPr>
              <a:t> </a:t>
            </a:r>
            <a:r>
              <a:rPr lang="ru-RU" dirty="0" err="1">
                <a:solidFill>
                  <a:srgbClr val="224A98"/>
                </a:solidFill>
                <a:latin typeface="Montserrat"/>
              </a:rPr>
              <a:t>заходів</a:t>
            </a:r>
            <a:r>
              <a:rPr lang="ru-RU" dirty="0">
                <a:solidFill>
                  <a:srgbClr val="224A98"/>
                </a:solidFill>
                <a:latin typeface="Montserrat"/>
              </a:rPr>
              <a:t> для </a:t>
            </a:r>
            <a:r>
              <a:rPr lang="ru-RU" dirty="0" err="1">
                <a:solidFill>
                  <a:srgbClr val="224A98"/>
                </a:solidFill>
                <a:latin typeface="Montserrat"/>
              </a:rPr>
              <a:t>вирішення</a:t>
            </a:r>
            <a:r>
              <a:rPr lang="ru-RU" dirty="0">
                <a:solidFill>
                  <a:srgbClr val="224A98"/>
                </a:solidFill>
                <a:latin typeface="Montserrat"/>
              </a:rPr>
              <a:t> проблем.</a:t>
            </a:r>
            <a:endParaRPr lang="uk-UA" dirty="0">
              <a:solidFill>
                <a:srgbClr val="224A98"/>
              </a:solidFill>
            </a:endParaRPr>
          </a:p>
        </p:txBody>
      </p:sp>
      <p:pic>
        <p:nvPicPr>
          <p:cNvPr id="3074" name="Picture 2" descr="Як зробити SWOT-аналіз"/>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932" y="2740089"/>
            <a:ext cx="11809406" cy="2764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54944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14" name="Прямая соединительная линия 13"/>
          <p:cNvCxnSpPr/>
          <p:nvPr/>
        </p:nvCxnSpPr>
        <p:spPr>
          <a:xfrm flipV="1">
            <a:off x="0" y="701856"/>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15" name="Picture 4" descr="https://media.ztu.edu.ua/wp-content/uploads/2020/02/Group-6-1-1024x31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Як зробити SWOT-аналіз"/>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3021" y="1500516"/>
            <a:ext cx="11378542" cy="3477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84165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14" name="Прямая соединительная линия 13"/>
          <p:cNvCxnSpPr/>
          <p:nvPr/>
        </p:nvCxnSpPr>
        <p:spPr>
          <a:xfrm flipV="1">
            <a:off x="0" y="701856"/>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15" name="Picture 4" descr="https://media.ztu.edu.ua/wp-content/uploads/2020/02/Group-6-1-1024x31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299687" y="899918"/>
            <a:ext cx="10010304" cy="430887"/>
          </a:xfrm>
          <a:prstGeom prst="rect">
            <a:avLst/>
          </a:prstGeom>
        </p:spPr>
        <p:txBody>
          <a:bodyPr wrap="none">
            <a:spAutoFit/>
          </a:bodyPr>
          <a:lstStyle/>
          <a:p>
            <a:r>
              <a:rPr lang="ru-RU" sz="2200" b="1" dirty="0" err="1" smtClean="0">
                <a:solidFill>
                  <a:srgbClr val="224A98"/>
                </a:solidFill>
                <a:latin typeface="Arial" panose="020B0604020202020204" pitchFamily="34" charset="0"/>
                <a:cs typeface="Arial" panose="020B0604020202020204" pitchFamily="34" charset="0"/>
              </a:rPr>
              <a:t>Етапи</a:t>
            </a:r>
            <a:r>
              <a:rPr lang="ru-RU" sz="2200" b="1" dirty="0" smtClean="0">
                <a:solidFill>
                  <a:srgbClr val="224A98"/>
                </a:solidFill>
                <a:latin typeface="Arial" panose="020B0604020202020204" pitchFamily="34" charset="0"/>
                <a:cs typeface="Arial" panose="020B0604020202020204" pitchFamily="34" charset="0"/>
              </a:rPr>
              <a:t> </a:t>
            </a:r>
            <a:r>
              <a:rPr lang="ru-RU" sz="2200" b="1" dirty="0" err="1">
                <a:solidFill>
                  <a:srgbClr val="224A98"/>
                </a:solidFill>
                <a:latin typeface="Arial" panose="020B0604020202020204" pitchFamily="34" charset="0"/>
                <a:cs typeface="Arial" panose="020B0604020202020204" pitchFamily="34" charset="0"/>
              </a:rPr>
              <a:t>виконання</a:t>
            </a:r>
            <a:r>
              <a:rPr lang="ru-RU" sz="2200" b="1" dirty="0">
                <a:solidFill>
                  <a:srgbClr val="224A98"/>
                </a:solidFill>
                <a:latin typeface="Arial" panose="020B0604020202020204" pitchFamily="34" charset="0"/>
                <a:cs typeface="Arial" panose="020B0604020202020204" pitchFamily="34" charset="0"/>
              </a:rPr>
              <a:t> </a:t>
            </a:r>
            <a:r>
              <a:rPr lang="ru-RU" sz="2200" b="1" dirty="0" err="1">
                <a:solidFill>
                  <a:srgbClr val="224A98"/>
                </a:solidFill>
                <a:latin typeface="Arial" panose="020B0604020202020204" pitchFamily="34" charset="0"/>
                <a:cs typeface="Arial" panose="020B0604020202020204" pitchFamily="34" charset="0"/>
              </a:rPr>
              <a:t>аналізу</a:t>
            </a:r>
            <a:r>
              <a:rPr lang="ru-RU" sz="2200" b="1" dirty="0">
                <a:solidFill>
                  <a:srgbClr val="224A98"/>
                </a:solidFill>
                <a:latin typeface="Arial" panose="020B0604020202020204" pitchFamily="34" charset="0"/>
                <a:cs typeface="Arial" panose="020B0604020202020204" pitchFamily="34" charset="0"/>
              </a:rPr>
              <a:t> </a:t>
            </a:r>
            <a:r>
              <a:rPr lang="ru-RU" sz="2200" b="1" dirty="0" err="1" smtClean="0">
                <a:solidFill>
                  <a:srgbClr val="224A98"/>
                </a:solidFill>
                <a:latin typeface="Arial" panose="020B0604020202020204" pitchFamily="34" charset="0"/>
                <a:cs typeface="Arial" panose="020B0604020202020204" pitchFamily="34" charset="0"/>
              </a:rPr>
              <a:t>безпекового</a:t>
            </a:r>
            <a:r>
              <a:rPr lang="ru-RU" sz="2200" b="1" dirty="0" smtClean="0">
                <a:solidFill>
                  <a:srgbClr val="224A98"/>
                </a:solidFill>
                <a:latin typeface="Arial" panose="020B0604020202020204" pitchFamily="34" charset="0"/>
                <a:cs typeface="Arial" panose="020B0604020202020204" pitchFamily="34" charset="0"/>
              </a:rPr>
              <a:t> </a:t>
            </a:r>
            <a:r>
              <a:rPr lang="ru-RU" sz="2200" b="1" dirty="0" err="1" smtClean="0">
                <a:solidFill>
                  <a:srgbClr val="224A98"/>
                </a:solidFill>
                <a:latin typeface="Arial" panose="020B0604020202020204" pitchFamily="34" charset="0"/>
                <a:cs typeface="Arial" panose="020B0604020202020204" pitchFamily="34" charset="0"/>
              </a:rPr>
              <a:t>середовища</a:t>
            </a:r>
            <a:r>
              <a:rPr lang="ru-RU" sz="2200" b="1" dirty="0" smtClean="0">
                <a:solidFill>
                  <a:srgbClr val="224A98"/>
                </a:solidFill>
                <a:latin typeface="Arial" panose="020B0604020202020204" pitchFamily="34" charset="0"/>
                <a:cs typeface="Arial" panose="020B0604020202020204" pitchFamily="34" charset="0"/>
              </a:rPr>
              <a:t> </a:t>
            </a:r>
            <a:r>
              <a:rPr lang="ru-RU" sz="2200" b="1" dirty="0">
                <a:solidFill>
                  <a:srgbClr val="224A98"/>
                </a:solidFill>
                <a:latin typeface="Arial" panose="020B0604020202020204" pitchFamily="34" charset="0"/>
                <a:cs typeface="Arial" panose="020B0604020202020204" pitchFamily="34" charset="0"/>
              </a:rPr>
              <a:t>за </a:t>
            </a:r>
            <a:r>
              <a:rPr lang="ru-RU" sz="2200" b="1" dirty="0" err="1">
                <a:solidFill>
                  <a:srgbClr val="224A98"/>
                </a:solidFill>
                <a:latin typeface="Arial" panose="020B0604020202020204" pitchFamily="34" charset="0"/>
                <a:cs typeface="Arial" panose="020B0604020202020204" pitchFamily="34" charset="0"/>
              </a:rPr>
              <a:t>моделлю</a:t>
            </a:r>
            <a:r>
              <a:rPr lang="ru-RU" sz="2200" b="1" dirty="0">
                <a:solidFill>
                  <a:srgbClr val="224A98"/>
                </a:solidFill>
                <a:latin typeface="Arial" panose="020B0604020202020204" pitchFamily="34" charset="0"/>
                <a:cs typeface="Arial" panose="020B0604020202020204" pitchFamily="34" charset="0"/>
              </a:rPr>
              <a:t> </a:t>
            </a:r>
            <a:r>
              <a:rPr lang="ru-RU" sz="2200" b="1" dirty="0" smtClean="0">
                <a:solidFill>
                  <a:srgbClr val="224A98"/>
                </a:solidFill>
                <a:latin typeface="Arial" panose="020B0604020202020204" pitchFamily="34" charset="0"/>
                <a:cs typeface="Arial" panose="020B0604020202020204" pitchFamily="34" charset="0"/>
              </a:rPr>
              <a:t>SWOT</a:t>
            </a:r>
            <a:endParaRPr lang="uk-UA" sz="2200" b="1" dirty="0">
              <a:solidFill>
                <a:srgbClr val="224A98"/>
              </a:solidFill>
              <a:latin typeface="Arial" panose="020B0604020202020204" pitchFamily="34" charset="0"/>
              <a:cs typeface="Arial" panose="020B0604020202020204" pitchFamily="34" charset="0"/>
            </a:endParaRPr>
          </a:p>
        </p:txBody>
      </p:sp>
      <p:sp>
        <p:nvSpPr>
          <p:cNvPr id="4" name="Прямоугольник 3"/>
          <p:cNvSpPr/>
          <p:nvPr/>
        </p:nvSpPr>
        <p:spPr>
          <a:xfrm>
            <a:off x="996282" y="1750709"/>
            <a:ext cx="10858336" cy="4708981"/>
          </a:xfrm>
          <a:prstGeom prst="rect">
            <a:avLst/>
          </a:prstGeom>
        </p:spPr>
        <p:txBody>
          <a:bodyPr wrap="square">
            <a:spAutoFit/>
          </a:bodyPr>
          <a:lstStyle/>
          <a:p>
            <a:r>
              <a:rPr lang="uk-UA" sz="2000" b="1" dirty="0">
                <a:solidFill>
                  <a:srgbClr val="224A98"/>
                </a:solidFill>
                <a:latin typeface="Arial" panose="020B0604020202020204" pitchFamily="34" charset="0"/>
                <a:cs typeface="Arial" panose="020B0604020202020204" pitchFamily="34" charset="0"/>
              </a:rPr>
              <a:t>1. </a:t>
            </a:r>
            <a:r>
              <a:rPr lang="uk-UA" sz="2000" b="1" dirty="0" smtClean="0">
                <a:solidFill>
                  <a:srgbClr val="224A98"/>
                </a:solidFill>
                <a:latin typeface="Arial" panose="020B0604020202020204" pitchFamily="34" charset="0"/>
                <a:cs typeface="Arial" panose="020B0604020202020204" pitchFamily="34" charset="0"/>
              </a:rPr>
              <a:t>Визначення цілей </a:t>
            </a:r>
            <a:r>
              <a:rPr lang="uk-UA" sz="2000" b="1" dirty="0">
                <a:solidFill>
                  <a:srgbClr val="224A98"/>
                </a:solidFill>
                <a:latin typeface="Arial" panose="020B0604020202020204" pitchFamily="34" charset="0"/>
                <a:cs typeface="Arial" panose="020B0604020202020204" pitchFamily="34" charset="0"/>
              </a:rPr>
              <a:t>аналізу</a:t>
            </a:r>
          </a:p>
          <a:p>
            <a:endParaRPr lang="uk-UA" sz="2000" b="1" dirty="0" smtClean="0">
              <a:solidFill>
                <a:srgbClr val="224A98"/>
              </a:solidFill>
              <a:latin typeface="Arial" panose="020B0604020202020204" pitchFamily="34" charset="0"/>
              <a:cs typeface="Arial" panose="020B0604020202020204" pitchFamily="34" charset="0"/>
            </a:endParaRPr>
          </a:p>
          <a:p>
            <a:r>
              <a:rPr lang="uk-UA" sz="2000" b="1" dirty="0" smtClean="0">
                <a:solidFill>
                  <a:srgbClr val="224A98"/>
                </a:solidFill>
                <a:latin typeface="Arial" panose="020B0604020202020204" pitchFamily="34" charset="0"/>
                <a:cs typeface="Arial" panose="020B0604020202020204" pitchFamily="34" charset="0"/>
              </a:rPr>
              <a:t>2</a:t>
            </a:r>
            <a:r>
              <a:rPr lang="uk-UA" sz="2000" b="1" dirty="0">
                <a:solidFill>
                  <a:srgbClr val="224A98"/>
                </a:solidFill>
                <a:latin typeface="Arial" panose="020B0604020202020204" pitchFamily="34" charset="0"/>
                <a:cs typeface="Arial" panose="020B0604020202020204" pitchFamily="34" charset="0"/>
              </a:rPr>
              <a:t>. </a:t>
            </a:r>
            <a:r>
              <a:rPr lang="uk-UA" sz="2000" b="1" dirty="0" smtClean="0">
                <a:solidFill>
                  <a:srgbClr val="224A98"/>
                </a:solidFill>
                <a:latin typeface="Arial" panose="020B0604020202020204" pitchFamily="34" charset="0"/>
                <a:cs typeface="Arial" panose="020B0604020202020204" pitchFamily="34" charset="0"/>
              </a:rPr>
              <a:t>Оцінка сильних сторін</a:t>
            </a:r>
            <a:endParaRPr lang="uk-UA" sz="2000" b="1" dirty="0">
              <a:solidFill>
                <a:srgbClr val="224A98"/>
              </a:solidFill>
              <a:latin typeface="Arial" panose="020B0604020202020204" pitchFamily="34" charset="0"/>
              <a:cs typeface="Arial" panose="020B0604020202020204" pitchFamily="34" charset="0"/>
            </a:endParaRPr>
          </a:p>
          <a:p>
            <a:endParaRPr lang="uk-UA" sz="2000" b="1" dirty="0" smtClean="0">
              <a:solidFill>
                <a:srgbClr val="224A98"/>
              </a:solidFill>
              <a:latin typeface="Arial" panose="020B0604020202020204" pitchFamily="34" charset="0"/>
              <a:cs typeface="Arial" panose="020B0604020202020204" pitchFamily="34" charset="0"/>
            </a:endParaRPr>
          </a:p>
          <a:p>
            <a:r>
              <a:rPr lang="uk-UA" sz="2000" b="1" dirty="0" smtClean="0">
                <a:solidFill>
                  <a:srgbClr val="224A98"/>
                </a:solidFill>
                <a:latin typeface="Arial" panose="020B0604020202020204" pitchFamily="34" charset="0"/>
                <a:cs typeface="Arial" panose="020B0604020202020204" pitchFamily="34" charset="0"/>
              </a:rPr>
              <a:t>3</a:t>
            </a:r>
            <a:r>
              <a:rPr lang="uk-UA" sz="2000" b="1" dirty="0">
                <a:solidFill>
                  <a:srgbClr val="224A98"/>
                </a:solidFill>
                <a:latin typeface="Arial" panose="020B0604020202020204" pitchFamily="34" charset="0"/>
                <a:cs typeface="Arial" panose="020B0604020202020204" pitchFamily="34" charset="0"/>
              </a:rPr>
              <a:t>. </a:t>
            </a:r>
            <a:r>
              <a:rPr lang="uk-UA" sz="2000" b="1" dirty="0" smtClean="0">
                <a:solidFill>
                  <a:srgbClr val="224A98"/>
                </a:solidFill>
                <a:latin typeface="Arial" panose="020B0604020202020204" pitchFamily="34" charset="0"/>
                <a:cs typeface="Arial" panose="020B0604020202020204" pitchFamily="34" charset="0"/>
              </a:rPr>
              <a:t>Виявлення слабких місць</a:t>
            </a:r>
          </a:p>
          <a:p>
            <a:endParaRPr lang="uk-UA" sz="2000" b="1" i="0" dirty="0">
              <a:solidFill>
                <a:srgbClr val="224A98"/>
              </a:solidFill>
              <a:effectLst/>
              <a:latin typeface="Arial" panose="020B0604020202020204" pitchFamily="34" charset="0"/>
              <a:cs typeface="Arial" panose="020B0604020202020204" pitchFamily="34" charset="0"/>
            </a:endParaRPr>
          </a:p>
          <a:p>
            <a:r>
              <a:rPr lang="uk-UA" sz="2000" b="1" dirty="0">
                <a:solidFill>
                  <a:srgbClr val="224A98"/>
                </a:solidFill>
                <a:latin typeface="Arial" panose="020B0604020202020204" pitchFamily="34" charset="0"/>
                <a:cs typeface="Arial" panose="020B0604020202020204" pitchFamily="34" charset="0"/>
              </a:rPr>
              <a:t>4. </a:t>
            </a:r>
            <a:r>
              <a:rPr lang="uk-UA" sz="2000" b="1" dirty="0" smtClean="0">
                <a:solidFill>
                  <a:srgbClr val="224A98"/>
                </a:solidFill>
                <a:latin typeface="Arial" panose="020B0604020202020204" pitchFamily="34" charset="0"/>
                <a:cs typeface="Arial" panose="020B0604020202020204" pitchFamily="34" charset="0"/>
              </a:rPr>
              <a:t>Розгляд можливостей</a:t>
            </a:r>
            <a:endParaRPr lang="uk-UA" sz="2000" b="1" dirty="0">
              <a:solidFill>
                <a:srgbClr val="224A98"/>
              </a:solidFill>
              <a:latin typeface="Arial" panose="020B0604020202020204" pitchFamily="34" charset="0"/>
              <a:cs typeface="Arial" panose="020B0604020202020204" pitchFamily="34" charset="0"/>
            </a:endParaRPr>
          </a:p>
          <a:p>
            <a:endParaRPr lang="uk-UA" sz="2000" b="1" i="0" dirty="0" smtClean="0">
              <a:solidFill>
                <a:srgbClr val="224A98"/>
              </a:solidFill>
              <a:effectLst/>
              <a:latin typeface="Arial" panose="020B0604020202020204" pitchFamily="34" charset="0"/>
              <a:cs typeface="Arial" panose="020B0604020202020204" pitchFamily="34" charset="0"/>
            </a:endParaRPr>
          </a:p>
          <a:p>
            <a:r>
              <a:rPr lang="uk-UA" sz="2000" b="1" dirty="0">
                <a:solidFill>
                  <a:srgbClr val="224A98"/>
                </a:solidFill>
                <a:latin typeface="Arial" panose="020B0604020202020204" pitchFamily="34" charset="0"/>
                <a:cs typeface="Arial" panose="020B0604020202020204" pitchFamily="34" charset="0"/>
              </a:rPr>
              <a:t>5. </a:t>
            </a:r>
            <a:r>
              <a:rPr lang="uk-UA" sz="2000" b="1" dirty="0" smtClean="0">
                <a:solidFill>
                  <a:srgbClr val="224A98"/>
                </a:solidFill>
                <a:latin typeface="Arial" panose="020B0604020202020204" pitchFamily="34" charset="0"/>
                <a:cs typeface="Arial" panose="020B0604020202020204" pitchFamily="34" charset="0"/>
              </a:rPr>
              <a:t>Визначення загроз</a:t>
            </a:r>
            <a:endParaRPr lang="uk-UA" sz="2000" b="1" dirty="0">
              <a:solidFill>
                <a:srgbClr val="224A98"/>
              </a:solidFill>
              <a:latin typeface="Arial" panose="020B0604020202020204" pitchFamily="34" charset="0"/>
              <a:cs typeface="Arial" panose="020B0604020202020204" pitchFamily="34" charset="0"/>
            </a:endParaRPr>
          </a:p>
          <a:p>
            <a:endParaRPr lang="uk-UA" sz="2000" b="1" i="0" dirty="0" smtClean="0">
              <a:solidFill>
                <a:srgbClr val="224A98"/>
              </a:solidFill>
              <a:effectLst/>
              <a:latin typeface="Arial" panose="020B0604020202020204" pitchFamily="34" charset="0"/>
              <a:cs typeface="Arial" panose="020B0604020202020204" pitchFamily="34" charset="0"/>
            </a:endParaRPr>
          </a:p>
          <a:p>
            <a:r>
              <a:rPr lang="uk-UA" sz="2000" b="1" dirty="0" smtClean="0">
                <a:solidFill>
                  <a:srgbClr val="224A98"/>
                </a:solidFill>
                <a:latin typeface="Arial" panose="020B0604020202020204" pitchFamily="34" charset="0"/>
                <a:cs typeface="Arial" panose="020B0604020202020204" pitchFamily="34" charset="0"/>
              </a:rPr>
              <a:t>6. </a:t>
            </a:r>
            <a:r>
              <a:rPr lang="uk-UA" sz="2000" b="1" dirty="0">
                <a:solidFill>
                  <a:srgbClr val="224A98"/>
                </a:solidFill>
                <a:latin typeface="Arial" panose="020B0604020202020204" pitchFamily="34" charset="0"/>
                <a:cs typeface="Arial" panose="020B0604020202020204" pitchFamily="34" charset="0"/>
              </a:rPr>
              <a:t>Обробка даних</a:t>
            </a:r>
          </a:p>
          <a:p>
            <a:endParaRPr lang="uk-UA" sz="2000" b="1" dirty="0" smtClean="0">
              <a:solidFill>
                <a:srgbClr val="224A98"/>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uk-UA" sz="2000" b="1" dirty="0" smtClean="0">
                <a:solidFill>
                  <a:srgbClr val="224A98"/>
                </a:solidFill>
                <a:latin typeface="Arial" panose="020B0604020202020204" pitchFamily="34" charset="0"/>
                <a:cs typeface="Arial" panose="020B0604020202020204" pitchFamily="34" charset="0"/>
              </a:rPr>
              <a:t>Аналіз результатів</a:t>
            </a:r>
          </a:p>
          <a:p>
            <a:pPr marL="285750" indent="-285750">
              <a:buFont typeface="Wingdings" panose="05000000000000000000" pitchFamily="2" charset="2"/>
              <a:buChar char="Ø"/>
            </a:pPr>
            <a:r>
              <a:rPr lang="uk-UA" sz="2000" b="1" dirty="0">
                <a:solidFill>
                  <a:srgbClr val="224A98"/>
                </a:solidFill>
                <a:latin typeface="Arial" panose="020B0604020202020204" pitchFamily="34" charset="0"/>
                <a:cs typeface="Arial" panose="020B0604020202020204" pitchFamily="34" charset="0"/>
              </a:rPr>
              <a:t>Розробка </a:t>
            </a:r>
            <a:r>
              <a:rPr lang="uk-UA" sz="2000" b="1" dirty="0" smtClean="0">
                <a:solidFill>
                  <a:srgbClr val="224A98"/>
                </a:solidFill>
                <a:latin typeface="Arial" panose="020B0604020202020204" pitchFamily="34" charset="0"/>
                <a:cs typeface="Arial" panose="020B0604020202020204" pitchFamily="34" charset="0"/>
              </a:rPr>
              <a:t>стратегій</a:t>
            </a:r>
          </a:p>
          <a:p>
            <a:pPr marL="285750" indent="-285750">
              <a:buFont typeface="Wingdings" panose="05000000000000000000" pitchFamily="2" charset="2"/>
              <a:buChar char="Ø"/>
            </a:pPr>
            <a:r>
              <a:rPr lang="uk-UA" sz="2000" b="1" dirty="0" smtClean="0">
                <a:solidFill>
                  <a:srgbClr val="224A98"/>
                </a:solidFill>
                <a:latin typeface="Arial" panose="020B0604020202020204" pitchFamily="34" charset="0"/>
                <a:cs typeface="Arial" panose="020B0604020202020204" pitchFamily="34" charset="0"/>
              </a:rPr>
              <a:t>Моніторинг</a:t>
            </a:r>
            <a:endParaRPr lang="uk-UA" sz="2000" dirty="0">
              <a:solidFill>
                <a:srgbClr val="224A98"/>
              </a:solidFill>
              <a:latin typeface="Arial" panose="020B0604020202020204" pitchFamily="34" charset="0"/>
              <a:cs typeface="Arial" panose="020B0604020202020204" pitchFamily="34" charset="0"/>
            </a:endParaRPr>
          </a:p>
        </p:txBody>
      </p:sp>
      <p:sp>
        <p:nvSpPr>
          <p:cNvPr id="5" name="Правая фигурная скобка 4"/>
          <p:cNvSpPr/>
          <p:nvPr/>
        </p:nvSpPr>
        <p:spPr>
          <a:xfrm>
            <a:off x="4966637" y="2492943"/>
            <a:ext cx="385010" cy="2175310"/>
          </a:xfrm>
          <a:prstGeom prst="rightBrace">
            <a:avLst>
              <a:gd name="adj1" fmla="val 161109"/>
              <a:gd name="adj2" fmla="val 50000"/>
            </a:avLst>
          </a:prstGeom>
          <a:ln w="34925"/>
        </p:spPr>
        <p:style>
          <a:lnRef idx="1">
            <a:schemeClr val="accent1"/>
          </a:lnRef>
          <a:fillRef idx="0">
            <a:schemeClr val="accent1"/>
          </a:fillRef>
          <a:effectRef idx="0">
            <a:schemeClr val="accent1"/>
          </a:effectRef>
          <a:fontRef idx="minor">
            <a:schemeClr val="tx1"/>
          </a:fontRef>
        </p:style>
        <p:txBody>
          <a:bodyPr rtlCol="0" anchor="ctr"/>
          <a:lstStyle/>
          <a:p>
            <a:pPr algn="ctr"/>
            <a:endParaRPr lang="uk-UA"/>
          </a:p>
        </p:txBody>
      </p:sp>
      <p:sp>
        <p:nvSpPr>
          <p:cNvPr id="6" name="Прямоугольник 5"/>
          <p:cNvSpPr/>
          <p:nvPr/>
        </p:nvSpPr>
        <p:spPr>
          <a:xfrm>
            <a:off x="7608656" y="3380543"/>
            <a:ext cx="3426691" cy="400110"/>
          </a:xfrm>
          <a:prstGeom prst="rect">
            <a:avLst/>
          </a:prstGeom>
        </p:spPr>
        <p:txBody>
          <a:bodyPr wrap="square">
            <a:spAutoFit/>
          </a:bodyPr>
          <a:lstStyle/>
          <a:p>
            <a:r>
              <a:rPr lang="uk-UA" sz="2000" b="1" dirty="0">
                <a:solidFill>
                  <a:srgbClr val="224A98"/>
                </a:solidFill>
                <a:latin typeface="Arial" panose="020B0604020202020204" pitchFamily="34" charset="0"/>
                <a:cs typeface="Arial" panose="020B0604020202020204" pitchFamily="34" charset="0"/>
              </a:rPr>
              <a:t>мозковий </a:t>
            </a:r>
            <a:r>
              <a:rPr lang="uk-UA" sz="2000" b="1" dirty="0" smtClean="0">
                <a:solidFill>
                  <a:srgbClr val="224A98"/>
                </a:solidFill>
                <a:latin typeface="Arial" panose="020B0604020202020204" pitchFamily="34" charset="0"/>
                <a:cs typeface="Arial" panose="020B0604020202020204" pitchFamily="34" charset="0"/>
              </a:rPr>
              <a:t>штурм</a:t>
            </a:r>
            <a:endParaRPr lang="uk-UA" sz="2000" b="1" dirty="0">
              <a:solidFill>
                <a:srgbClr val="224A98"/>
              </a:solidFill>
              <a:latin typeface="Arial" panose="020B0604020202020204" pitchFamily="34" charset="0"/>
              <a:cs typeface="Arial" panose="020B0604020202020204" pitchFamily="34" charset="0"/>
            </a:endParaRPr>
          </a:p>
        </p:txBody>
      </p:sp>
      <p:sp>
        <p:nvSpPr>
          <p:cNvPr id="7" name="Стрелка влево 6"/>
          <p:cNvSpPr/>
          <p:nvPr/>
        </p:nvSpPr>
        <p:spPr>
          <a:xfrm>
            <a:off x="5745309" y="3503627"/>
            <a:ext cx="1607128" cy="20005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41935822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14" name="Прямая соединительная линия 13"/>
          <p:cNvCxnSpPr/>
          <p:nvPr/>
        </p:nvCxnSpPr>
        <p:spPr>
          <a:xfrm flipV="1">
            <a:off x="0" y="701856"/>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15" name="Picture 4" descr="https://media.ztu.edu.ua/wp-content/uploads/2020/02/Group-6-1-1024x31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p:cNvPicPr>
            <a:picLocks noChangeAspect="1"/>
          </p:cNvPicPr>
          <p:nvPr/>
        </p:nvPicPr>
        <p:blipFill>
          <a:blip r:embed="rId6"/>
          <a:stretch>
            <a:fillRect/>
          </a:stretch>
        </p:blipFill>
        <p:spPr>
          <a:xfrm>
            <a:off x="2087418" y="1320134"/>
            <a:ext cx="7391136" cy="5367956"/>
          </a:xfrm>
          <a:prstGeom prst="rect">
            <a:avLst/>
          </a:prstGeom>
        </p:spPr>
      </p:pic>
    </p:spTree>
    <p:extLst>
      <p:ext uri="{BB962C8B-B14F-4D97-AF65-F5344CB8AC3E}">
        <p14:creationId xmlns:p14="http://schemas.microsoft.com/office/powerpoint/2010/main" val="16795008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9" name="Прямая соединительная линия 8"/>
          <p:cNvCxnSpPr/>
          <p:nvPr/>
        </p:nvCxnSpPr>
        <p:spPr>
          <a:xfrm flipV="1">
            <a:off x="0" y="701856"/>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10" name="Picture 4" descr="https://media.ztu.edu.ua/wp-content/uploads/2020/02/Group-6-1-1024x3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sp>
        <p:nvSpPr>
          <p:cNvPr id="13" name="Прямоугольник 12"/>
          <p:cNvSpPr/>
          <p:nvPr/>
        </p:nvSpPr>
        <p:spPr>
          <a:xfrm>
            <a:off x="2444998" y="1694246"/>
            <a:ext cx="2377830" cy="430887"/>
          </a:xfrm>
          <a:prstGeom prst="rect">
            <a:avLst/>
          </a:prstGeom>
        </p:spPr>
        <p:txBody>
          <a:bodyPr wrap="none">
            <a:spAutoFit/>
          </a:bodyPr>
          <a:lstStyle/>
          <a:p>
            <a:r>
              <a:rPr lang="ru-RU" sz="2200" b="1" dirty="0" smtClean="0">
                <a:solidFill>
                  <a:srgbClr val="224A98"/>
                </a:solidFill>
                <a:latin typeface="Arial" panose="020B0604020202020204" pitchFamily="34" charset="0"/>
                <a:cs typeface="Arial" panose="020B0604020202020204" pitchFamily="34" charset="0"/>
              </a:rPr>
              <a:t>АНАЛІЗ КЕЙСІВ</a:t>
            </a:r>
            <a:endParaRPr lang="uk-UA" sz="2200" b="1" dirty="0">
              <a:solidFill>
                <a:srgbClr val="224A98"/>
              </a:solidFill>
              <a:latin typeface="Arial" panose="020B0604020202020204" pitchFamily="34" charset="0"/>
              <a:cs typeface="Arial" panose="020B0604020202020204" pitchFamily="34" charset="0"/>
            </a:endParaRPr>
          </a:p>
        </p:txBody>
      </p:sp>
      <p:pic>
        <p:nvPicPr>
          <p:cNvPr id="11266" name="Picture 2" descr="Business Case Study oder Marktforschung analysieren Produktprototypen oder  Wettbewerberlernen oder -suche | Premium Vekto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37022" y="2380673"/>
            <a:ext cx="5962650" cy="3971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47672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7" name="Прямая соединительная линия 6"/>
          <p:cNvCxnSpPr/>
          <p:nvPr/>
        </p:nvCxnSpPr>
        <p:spPr>
          <a:xfrm flipV="1">
            <a:off x="0" y="701856"/>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14" name="Picture 4" descr="https://media.ztu.edu.ua/wp-content/uploads/2020/02/Group-6-1-1024x31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052579" y="1891155"/>
            <a:ext cx="6096000" cy="3831818"/>
          </a:xfrm>
          <a:prstGeom prst="rect">
            <a:avLst/>
          </a:prstGeom>
        </p:spPr>
        <p:txBody>
          <a:bodyPr>
            <a:spAutoFit/>
          </a:bodyPr>
          <a:lstStyle/>
          <a:p>
            <a:pPr marL="285750" indent="-285750" algn="just">
              <a:lnSpc>
                <a:spcPct val="150000"/>
              </a:lnSpc>
              <a:spcAft>
                <a:spcPts val="0"/>
              </a:spcAft>
              <a:buFont typeface="Wingdings" panose="05000000000000000000" pitchFamily="2" charset="2"/>
              <a:buChar char="ü"/>
            </a:pPr>
            <a:r>
              <a:rPr lang="uk-UA" dirty="0" smtClean="0">
                <a:solidFill>
                  <a:srgbClr val="224A98"/>
                </a:solidFill>
                <a:latin typeface="Arial" panose="020B0604020202020204" pitchFamily="34" charset="0"/>
                <a:ea typeface="Times New Roman" panose="02020603050405020304" pitchFamily="18" charset="0"/>
                <a:cs typeface="Arial" panose="020B0604020202020204" pitchFamily="34" charset="0"/>
              </a:rPr>
              <a:t>SWOT-аналіз</a:t>
            </a:r>
          </a:p>
          <a:p>
            <a:pPr marL="285750" indent="-285750" algn="just">
              <a:lnSpc>
                <a:spcPct val="150000"/>
              </a:lnSpc>
              <a:spcAft>
                <a:spcPts val="0"/>
              </a:spcAft>
              <a:buFont typeface="Wingdings" panose="05000000000000000000" pitchFamily="2" charset="2"/>
              <a:buChar char="ü"/>
            </a:pPr>
            <a:r>
              <a:rPr lang="uk-UA" dirty="0" smtClean="0">
                <a:solidFill>
                  <a:srgbClr val="224A98"/>
                </a:solidFill>
                <a:latin typeface="Arial" panose="020B0604020202020204" pitchFamily="34" charset="0"/>
                <a:ea typeface="Times New Roman" panose="02020603050405020304" pitchFamily="18" charset="0"/>
                <a:cs typeface="Arial" panose="020B0604020202020204" pitchFamily="34" charset="0"/>
              </a:rPr>
              <a:t>PESTEL-аналіз</a:t>
            </a:r>
          </a:p>
          <a:p>
            <a:pPr marL="285750" indent="-285750" algn="just">
              <a:lnSpc>
                <a:spcPct val="150000"/>
              </a:lnSpc>
              <a:buFont typeface="Wingdings" panose="05000000000000000000" pitchFamily="2" charset="2"/>
              <a:buChar char="ü"/>
            </a:pPr>
            <a:r>
              <a:rPr lang="en-GB" dirty="0" smtClean="0">
                <a:solidFill>
                  <a:srgbClr val="224A98"/>
                </a:solidFill>
                <a:latin typeface="Arial" panose="020B0604020202020204" pitchFamily="34" charset="0"/>
                <a:cs typeface="Arial" panose="020B0604020202020204" pitchFamily="34" charset="0"/>
              </a:rPr>
              <a:t>GAP-</a:t>
            </a:r>
            <a:r>
              <a:rPr lang="uk-UA" dirty="0" smtClean="0">
                <a:solidFill>
                  <a:srgbClr val="224A98"/>
                </a:solidFill>
                <a:latin typeface="Arial" panose="020B0604020202020204" pitchFamily="34" charset="0"/>
                <a:cs typeface="Arial" panose="020B0604020202020204" pitchFamily="34" charset="0"/>
              </a:rPr>
              <a:t>аналіз</a:t>
            </a:r>
            <a:endParaRPr lang="uk-UA" dirty="0" smtClean="0">
              <a:solidFill>
                <a:srgbClr val="224A98"/>
              </a:solidFill>
              <a:latin typeface="Arial" panose="020B0604020202020204" pitchFamily="34" charset="0"/>
              <a:ea typeface="Times New Roman" panose="02020603050405020304" pitchFamily="18" charset="0"/>
              <a:cs typeface="Arial" panose="020B0604020202020204" pitchFamily="34" charset="0"/>
            </a:endParaRPr>
          </a:p>
          <a:p>
            <a:pPr marL="285750" indent="-285750" algn="just">
              <a:lnSpc>
                <a:spcPct val="150000"/>
              </a:lnSpc>
              <a:spcAft>
                <a:spcPts val="0"/>
              </a:spcAft>
              <a:buFont typeface="Wingdings" panose="05000000000000000000" pitchFamily="2" charset="2"/>
              <a:buChar char="ü"/>
            </a:pPr>
            <a:r>
              <a:rPr lang="uk-UA" dirty="0" smtClean="0">
                <a:solidFill>
                  <a:srgbClr val="224A98"/>
                </a:solidFill>
                <a:latin typeface="Arial" panose="020B0604020202020204" pitchFamily="34" charset="0"/>
                <a:ea typeface="Calibri" panose="020F0502020204030204" pitchFamily="34" charset="0"/>
                <a:cs typeface="Arial" panose="020B0604020202020204" pitchFamily="34" charset="0"/>
              </a:rPr>
              <a:t>Порівняльний </a:t>
            </a:r>
            <a:r>
              <a:rPr lang="uk-UA" dirty="0">
                <a:solidFill>
                  <a:srgbClr val="224A98"/>
                </a:solidFill>
                <a:latin typeface="Arial" panose="020B0604020202020204" pitchFamily="34" charset="0"/>
                <a:ea typeface="Calibri" panose="020F0502020204030204" pitchFamily="34" charset="0"/>
                <a:cs typeface="Arial" panose="020B0604020202020204" pitchFamily="34" charset="0"/>
              </a:rPr>
              <a:t>аналіз (</a:t>
            </a:r>
            <a:r>
              <a:rPr lang="uk-UA" dirty="0" err="1">
                <a:solidFill>
                  <a:srgbClr val="224A98"/>
                </a:solidFill>
                <a:latin typeface="Arial" panose="020B0604020202020204" pitchFamily="34" charset="0"/>
                <a:ea typeface="Calibri" panose="020F0502020204030204" pitchFamily="34" charset="0"/>
                <a:cs typeface="Arial" panose="020B0604020202020204" pitchFamily="34" charset="0"/>
              </a:rPr>
              <a:t>Comparative</a:t>
            </a:r>
            <a:r>
              <a:rPr lang="uk-UA" dirty="0">
                <a:solidFill>
                  <a:srgbClr val="224A98"/>
                </a:solidFill>
                <a:latin typeface="Arial" panose="020B0604020202020204" pitchFamily="34" charset="0"/>
                <a:ea typeface="Calibri" panose="020F0502020204030204" pitchFamily="34" charset="0"/>
                <a:cs typeface="Arial" panose="020B0604020202020204" pitchFamily="34" charset="0"/>
              </a:rPr>
              <a:t> </a:t>
            </a:r>
            <a:r>
              <a:rPr lang="uk-UA" dirty="0" err="1" smtClean="0">
                <a:solidFill>
                  <a:srgbClr val="224A98"/>
                </a:solidFill>
                <a:latin typeface="Arial" panose="020B0604020202020204" pitchFamily="34" charset="0"/>
                <a:ea typeface="Calibri" panose="020F0502020204030204" pitchFamily="34" charset="0"/>
                <a:cs typeface="Arial" panose="020B0604020202020204" pitchFamily="34" charset="0"/>
              </a:rPr>
              <a:t>Analysis</a:t>
            </a:r>
            <a:r>
              <a:rPr lang="uk-UA" dirty="0" smtClean="0">
                <a:solidFill>
                  <a:srgbClr val="224A98"/>
                </a:solidFill>
                <a:latin typeface="Arial" panose="020B0604020202020204" pitchFamily="34" charset="0"/>
                <a:ea typeface="Calibri" panose="020F0502020204030204" pitchFamily="34" charset="0"/>
                <a:cs typeface="Arial" panose="020B0604020202020204" pitchFamily="34" charset="0"/>
              </a:rPr>
              <a:t>) </a:t>
            </a:r>
          </a:p>
          <a:p>
            <a:pPr marL="285750" indent="-285750" algn="just">
              <a:lnSpc>
                <a:spcPct val="150000"/>
              </a:lnSpc>
              <a:spcAft>
                <a:spcPts val="0"/>
              </a:spcAft>
              <a:buFont typeface="Wingdings" panose="05000000000000000000" pitchFamily="2" charset="2"/>
              <a:buChar char="ü"/>
            </a:pPr>
            <a:r>
              <a:rPr lang="uk-UA" dirty="0" smtClean="0">
                <a:solidFill>
                  <a:srgbClr val="224A98"/>
                </a:solidFill>
                <a:latin typeface="Arial" panose="020B0604020202020204" pitchFamily="34" charset="0"/>
                <a:ea typeface="Calibri" panose="020F0502020204030204" pitchFamily="34" charset="0"/>
                <a:cs typeface="Arial" panose="020B0604020202020204" pitchFamily="34" charset="0"/>
              </a:rPr>
              <a:t>Аналіз </a:t>
            </a:r>
            <a:r>
              <a:rPr lang="uk-UA" dirty="0">
                <a:solidFill>
                  <a:srgbClr val="224A98"/>
                </a:solidFill>
                <a:latin typeface="Arial" panose="020B0604020202020204" pitchFamily="34" charset="0"/>
                <a:ea typeface="Calibri" panose="020F0502020204030204" pitchFamily="34" charset="0"/>
                <a:cs typeface="Arial" panose="020B0604020202020204" pitchFamily="34" charset="0"/>
              </a:rPr>
              <a:t>ризиків (</a:t>
            </a:r>
            <a:r>
              <a:rPr lang="uk-UA" dirty="0" err="1">
                <a:solidFill>
                  <a:srgbClr val="224A98"/>
                </a:solidFill>
                <a:latin typeface="Arial" panose="020B0604020202020204" pitchFamily="34" charset="0"/>
                <a:ea typeface="Calibri" panose="020F0502020204030204" pitchFamily="34" charset="0"/>
                <a:cs typeface="Arial" panose="020B0604020202020204" pitchFamily="34" charset="0"/>
              </a:rPr>
              <a:t>Risk</a:t>
            </a:r>
            <a:r>
              <a:rPr lang="uk-UA" dirty="0">
                <a:solidFill>
                  <a:srgbClr val="224A98"/>
                </a:solidFill>
                <a:latin typeface="Arial" panose="020B0604020202020204" pitchFamily="34" charset="0"/>
                <a:ea typeface="Calibri" panose="020F0502020204030204" pitchFamily="34" charset="0"/>
                <a:cs typeface="Arial" panose="020B0604020202020204" pitchFamily="34" charset="0"/>
              </a:rPr>
              <a:t> </a:t>
            </a:r>
            <a:r>
              <a:rPr lang="uk-UA" dirty="0" err="1">
                <a:solidFill>
                  <a:srgbClr val="224A98"/>
                </a:solidFill>
                <a:latin typeface="Arial" panose="020B0604020202020204" pitchFamily="34" charset="0"/>
                <a:ea typeface="Calibri" panose="020F0502020204030204" pitchFamily="34" charset="0"/>
                <a:cs typeface="Arial" panose="020B0604020202020204" pitchFamily="34" charset="0"/>
              </a:rPr>
              <a:t>Analysis</a:t>
            </a:r>
            <a:r>
              <a:rPr lang="uk-UA" dirty="0" smtClean="0">
                <a:solidFill>
                  <a:srgbClr val="224A98"/>
                </a:solidFill>
                <a:latin typeface="Arial" panose="020B0604020202020204" pitchFamily="34" charset="0"/>
                <a:ea typeface="Calibri" panose="020F0502020204030204" pitchFamily="34" charset="0"/>
                <a:cs typeface="Arial" panose="020B0604020202020204" pitchFamily="34" charset="0"/>
              </a:rPr>
              <a:t>)</a:t>
            </a:r>
          </a:p>
          <a:p>
            <a:pPr marL="285750" indent="-285750" algn="just">
              <a:lnSpc>
                <a:spcPct val="150000"/>
              </a:lnSpc>
              <a:spcAft>
                <a:spcPts val="0"/>
              </a:spcAft>
              <a:buFont typeface="Wingdings" panose="05000000000000000000" pitchFamily="2" charset="2"/>
              <a:buChar char="ü"/>
            </a:pPr>
            <a:r>
              <a:rPr lang="uk-UA" dirty="0" smtClean="0">
                <a:solidFill>
                  <a:srgbClr val="224A98"/>
                </a:solidFill>
                <a:latin typeface="Arial" panose="020B0604020202020204" pitchFamily="34" charset="0"/>
                <a:ea typeface="Calibri" panose="020F0502020204030204" pitchFamily="34" charset="0"/>
                <a:cs typeface="Arial" panose="020B0604020202020204" pitchFamily="34" charset="0"/>
              </a:rPr>
              <a:t>Контент-аналіз </a:t>
            </a:r>
            <a:r>
              <a:rPr lang="uk-UA" dirty="0">
                <a:solidFill>
                  <a:srgbClr val="224A98"/>
                </a:solidFill>
                <a:latin typeface="Arial" panose="020B0604020202020204" pitchFamily="34" charset="0"/>
                <a:ea typeface="Calibri" panose="020F0502020204030204" pitchFamily="34" charset="0"/>
                <a:cs typeface="Arial" panose="020B0604020202020204" pitchFamily="34" charset="0"/>
              </a:rPr>
              <a:t>(</a:t>
            </a:r>
            <a:r>
              <a:rPr lang="uk-UA" dirty="0" err="1">
                <a:solidFill>
                  <a:srgbClr val="224A98"/>
                </a:solidFill>
                <a:latin typeface="Arial" panose="020B0604020202020204" pitchFamily="34" charset="0"/>
                <a:ea typeface="Calibri" panose="020F0502020204030204" pitchFamily="34" charset="0"/>
                <a:cs typeface="Arial" panose="020B0604020202020204" pitchFamily="34" charset="0"/>
              </a:rPr>
              <a:t>Content</a:t>
            </a:r>
            <a:r>
              <a:rPr lang="uk-UA" dirty="0">
                <a:solidFill>
                  <a:srgbClr val="224A98"/>
                </a:solidFill>
                <a:latin typeface="Arial" panose="020B0604020202020204" pitchFamily="34" charset="0"/>
                <a:ea typeface="Calibri" panose="020F0502020204030204" pitchFamily="34" charset="0"/>
                <a:cs typeface="Arial" panose="020B0604020202020204" pitchFamily="34" charset="0"/>
              </a:rPr>
              <a:t> </a:t>
            </a:r>
            <a:r>
              <a:rPr lang="uk-UA" dirty="0" err="1">
                <a:solidFill>
                  <a:srgbClr val="224A98"/>
                </a:solidFill>
                <a:latin typeface="Arial" panose="020B0604020202020204" pitchFamily="34" charset="0"/>
                <a:ea typeface="Calibri" panose="020F0502020204030204" pitchFamily="34" charset="0"/>
                <a:cs typeface="Arial" panose="020B0604020202020204" pitchFamily="34" charset="0"/>
              </a:rPr>
              <a:t>Analysis</a:t>
            </a:r>
            <a:r>
              <a:rPr lang="uk-UA" dirty="0" smtClean="0">
                <a:solidFill>
                  <a:srgbClr val="224A98"/>
                </a:solidFill>
                <a:latin typeface="Arial" panose="020B0604020202020204" pitchFamily="34" charset="0"/>
                <a:ea typeface="Calibri" panose="020F0502020204030204" pitchFamily="34" charset="0"/>
                <a:cs typeface="Arial" panose="020B0604020202020204" pitchFamily="34" charset="0"/>
              </a:rPr>
              <a:t>)</a:t>
            </a:r>
          </a:p>
          <a:p>
            <a:pPr marL="285750" indent="-285750" algn="just">
              <a:lnSpc>
                <a:spcPct val="150000"/>
              </a:lnSpc>
              <a:spcAft>
                <a:spcPts val="0"/>
              </a:spcAft>
              <a:buFont typeface="Wingdings" panose="05000000000000000000" pitchFamily="2" charset="2"/>
              <a:buChar char="ü"/>
            </a:pPr>
            <a:r>
              <a:rPr lang="uk-UA" dirty="0" smtClean="0">
                <a:solidFill>
                  <a:srgbClr val="224A98"/>
                </a:solidFill>
                <a:latin typeface="Arial" panose="020B0604020202020204" pitchFamily="34" charset="0"/>
                <a:ea typeface="Calibri" panose="020F0502020204030204" pitchFamily="34" charset="0"/>
                <a:cs typeface="Arial" panose="020B0604020202020204" pitchFamily="34" charset="0"/>
              </a:rPr>
              <a:t>Аналіз </a:t>
            </a:r>
            <a:r>
              <a:rPr lang="uk-UA" dirty="0">
                <a:solidFill>
                  <a:srgbClr val="224A98"/>
                </a:solidFill>
                <a:latin typeface="Arial" panose="020B0604020202020204" pitchFamily="34" charset="0"/>
                <a:ea typeface="Calibri" panose="020F0502020204030204" pitchFamily="34" charset="0"/>
                <a:cs typeface="Arial" panose="020B0604020202020204" pitchFamily="34" charset="0"/>
              </a:rPr>
              <a:t>політики (</a:t>
            </a:r>
            <a:r>
              <a:rPr lang="uk-UA" dirty="0" err="1">
                <a:solidFill>
                  <a:srgbClr val="224A98"/>
                </a:solidFill>
                <a:latin typeface="Arial" panose="020B0604020202020204" pitchFamily="34" charset="0"/>
                <a:ea typeface="Calibri" panose="020F0502020204030204" pitchFamily="34" charset="0"/>
                <a:cs typeface="Arial" panose="020B0604020202020204" pitchFamily="34" charset="0"/>
              </a:rPr>
              <a:t>Policy</a:t>
            </a:r>
            <a:r>
              <a:rPr lang="uk-UA" dirty="0">
                <a:solidFill>
                  <a:srgbClr val="224A98"/>
                </a:solidFill>
                <a:latin typeface="Arial" panose="020B0604020202020204" pitchFamily="34" charset="0"/>
                <a:ea typeface="Calibri" panose="020F0502020204030204" pitchFamily="34" charset="0"/>
                <a:cs typeface="Arial" panose="020B0604020202020204" pitchFamily="34" charset="0"/>
              </a:rPr>
              <a:t> </a:t>
            </a:r>
            <a:r>
              <a:rPr lang="uk-UA" dirty="0" err="1">
                <a:solidFill>
                  <a:srgbClr val="224A98"/>
                </a:solidFill>
                <a:latin typeface="Arial" panose="020B0604020202020204" pitchFamily="34" charset="0"/>
                <a:ea typeface="Calibri" panose="020F0502020204030204" pitchFamily="34" charset="0"/>
                <a:cs typeface="Arial" panose="020B0604020202020204" pitchFamily="34" charset="0"/>
              </a:rPr>
              <a:t>Analysis</a:t>
            </a:r>
            <a:r>
              <a:rPr lang="uk-UA" dirty="0" smtClean="0">
                <a:solidFill>
                  <a:srgbClr val="224A98"/>
                </a:solidFill>
                <a:latin typeface="Arial" panose="020B0604020202020204" pitchFamily="34" charset="0"/>
                <a:ea typeface="Calibri" panose="020F0502020204030204" pitchFamily="34" charset="0"/>
                <a:cs typeface="Arial" panose="020B0604020202020204" pitchFamily="34" charset="0"/>
              </a:rPr>
              <a:t>)</a:t>
            </a:r>
          </a:p>
          <a:p>
            <a:pPr marL="285750" indent="-285750" algn="just">
              <a:lnSpc>
                <a:spcPct val="150000"/>
              </a:lnSpc>
              <a:spcAft>
                <a:spcPts val="0"/>
              </a:spcAft>
              <a:buFont typeface="Wingdings" panose="05000000000000000000" pitchFamily="2" charset="2"/>
              <a:buChar char="ü"/>
            </a:pPr>
            <a:r>
              <a:rPr lang="uk-UA" dirty="0" smtClean="0">
                <a:solidFill>
                  <a:srgbClr val="224A98"/>
                </a:solidFill>
                <a:latin typeface="Arial" panose="020B0604020202020204" pitchFamily="34" charset="0"/>
                <a:ea typeface="Calibri" panose="020F0502020204030204" pitchFamily="34" charset="0"/>
                <a:cs typeface="Arial" panose="020B0604020202020204" pitchFamily="34" charset="0"/>
              </a:rPr>
              <a:t>Експертний </a:t>
            </a:r>
            <a:r>
              <a:rPr lang="uk-UA" dirty="0">
                <a:solidFill>
                  <a:srgbClr val="224A98"/>
                </a:solidFill>
                <a:latin typeface="Arial" panose="020B0604020202020204" pitchFamily="34" charset="0"/>
                <a:ea typeface="Calibri" panose="020F0502020204030204" pitchFamily="34" charset="0"/>
                <a:cs typeface="Arial" panose="020B0604020202020204" pitchFamily="34" charset="0"/>
              </a:rPr>
              <a:t>аналіз (</a:t>
            </a:r>
            <a:r>
              <a:rPr lang="uk-UA" dirty="0" err="1">
                <a:solidFill>
                  <a:srgbClr val="224A98"/>
                </a:solidFill>
                <a:latin typeface="Arial" panose="020B0604020202020204" pitchFamily="34" charset="0"/>
                <a:ea typeface="Calibri" panose="020F0502020204030204" pitchFamily="34" charset="0"/>
                <a:cs typeface="Arial" panose="020B0604020202020204" pitchFamily="34" charset="0"/>
              </a:rPr>
              <a:t>Expert</a:t>
            </a:r>
            <a:r>
              <a:rPr lang="uk-UA" dirty="0">
                <a:solidFill>
                  <a:srgbClr val="224A98"/>
                </a:solidFill>
                <a:latin typeface="Arial" panose="020B0604020202020204" pitchFamily="34" charset="0"/>
                <a:ea typeface="Calibri" panose="020F0502020204030204" pitchFamily="34" charset="0"/>
                <a:cs typeface="Arial" panose="020B0604020202020204" pitchFamily="34" charset="0"/>
              </a:rPr>
              <a:t> </a:t>
            </a:r>
            <a:r>
              <a:rPr lang="uk-UA" dirty="0" err="1">
                <a:solidFill>
                  <a:srgbClr val="224A98"/>
                </a:solidFill>
                <a:latin typeface="Arial" panose="020B0604020202020204" pitchFamily="34" charset="0"/>
                <a:ea typeface="Calibri" panose="020F0502020204030204" pitchFamily="34" charset="0"/>
                <a:cs typeface="Arial" panose="020B0604020202020204" pitchFamily="34" charset="0"/>
              </a:rPr>
              <a:t>Analysis</a:t>
            </a:r>
            <a:r>
              <a:rPr lang="uk-UA" dirty="0" smtClean="0">
                <a:solidFill>
                  <a:srgbClr val="224A98"/>
                </a:solidFill>
                <a:latin typeface="Arial" panose="020B0604020202020204" pitchFamily="34" charset="0"/>
                <a:ea typeface="Calibri" panose="020F0502020204030204" pitchFamily="34" charset="0"/>
                <a:cs typeface="Arial" panose="020B0604020202020204" pitchFamily="34" charset="0"/>
              </a:rPr>
              <a:t>)</a:t>
            </a:r>
            <a:endParaRPr lang="uk-UA" dirty="0" smtClean="0">
              <a:solidFill>
                <a:srgbClr val="224A98"/>
              </a:solidFill>
              <a:latin typeface="Arial" panose="020B0604020202020204" pitchFamily="34" charset="0"/>
              <a:ea typeface="Times New Roman" panose="02020603050405020304" pitchFamily="18" charset="0"/>
              <a:cs typeface="Arial" panose="020B0604020202020204" pitchFamily="34" charset="0"/>
            </a:endParaRPr>
          </a:p>
          <a:p>
            <a:pPr marL="285750" indent="-285750" algn="just">
              <a:lnSpc>
                <a:spcPct val="150000"/>
              </a:lnSpc>
              <a:spcAft>
                <a:spcPts val="0"/>
              </a:spcAft>
              <a:buFont typeface="Wingdings" panose="05000000000000000000" pitchFamily="2" charset="2"/>
              <a:buChar char="ü"/>
            </a:pPr>
            <a:r>
              <a:rPr lang="uk-UA" dirty="0" smtClean="0">
                <a:solidFill>
                  <a:srgbClr val="224A98"/>
                </a:solidFill>
                <a:latin typeface="Arial" panose="020B0604020202020204" pitchFamily="34" charset="0"/>
                <a:ea typeface="Calibri" panose="020F0502020204030204" pitchFamily="34" charset="0"/>
                <a:cs typeface="Arial" panose="020B0604020202020204" pitchFamily="34" charset="0"/>
              </a:rPr>
              <a:t>Сценарний </a:t>
            </a:r>
            <a:r>
              <a:rPr lang="uk-UA" dirty="0">
                <a:solidFill>
                  <a:srgbClr val="224A98"/>
                </a:solidFill>
                <a:latin typeface="Arial" panose="020B0604020202020204" pitchFamily="34" charset="0"/>
                <a:ea typeface="Calibri" panose="020F0502020204030204" pitchFamily="34" charset="0"/>
                <a:cs typeface="Arial" panose="020B0604020202020204" pitchFamily="34" charset="0"/>
              </a:rPr>
              <a:t>аналіз (</a:t>
            </a:r>
            <a:r>
              <a:rPr lang="uk-UA" dirty="0" err="1">
                <a:solidFill>
                  <a:srgbClr val="224A98"/>
                </a:solidFill>
                <a:latin typeface="Arial" panose="020B0604020202020204" pitchFamily="34" charset="0"/>
                <a:ea typeface="Calibri" panose="020F0502020204030204" pitchFamily="34" charset="0"/>
                <a:cs typeface="Arial" panose="020B0604020202020204" pitchFamily="34" charset="0"/>
              </a:rPr>
              <a:t>Scenario</a:t>
            </a:r>
            <a:r>
              <a:rPr lang="uk-UA" dirty="0">
                <a:solidFill>
                  <a:srgbClr val="224A98"/>
                </a:solidFill>
                <a:latin typeface="Arial" panose="020B0604020202020204" pitchFamily="34" charset="0"/>
                <a:ea typeface="Calibri" panose="020F0502020204030204" pitchFamily="34" charset="0"/>
                <a:cs typeface="Arial" panose="020B0604020202020204" pitchFamily="34" charset="0"/>
              </a:rPr>
              <a:t> </a:t>
            </a:r>
            <a:r>
              <a:rPr lang="uk-UA" dirty="0" err="1">
                <a:solidFill>
                  <a:srgbClr val="224A98"/>
                </a:solidFill>
                <a:latin typeface="Arial" panose="020B0604020202020204" pitchFamily="34" charset="0"/>
                <a:ea typeface="Calibri" panose="020F0502020204030204" pitchFamily="34" charset="0"/>
                <a:cs typeface="Arial" panose="020B0604020202020204" pitchFamily="34" charset="0"/>
              </a:rPr>
              <a:t>Analysis</a:t>
            </a:r>
            <a:r>
              <a:rPr lang="uk-UA" dirty="0" smtClean="0">
                <a:solidFill>
                  <a:srgbClr val="224A98"/>
                </a:solidFill>
                <a:latin typeface="Arial" panose="020B0604020202020204" pitchFamily="34" charset="0"/>
                <a:ea typeface="Calibri" panose="020F0502020204030204" pitchFamily="34" charset="0"/>
                <a:cs typeface="Arial" panose="020B0604020202020204" pitchFamily="34" charset="0"/>
              </a:rPr>
              <a:t>)</a:t>
            </a:r>
            <a:endParaRPr lang="uk-UA" dirty="0">
              <a:solidFill>
                <a:srgbClr val="224A98"/>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0" name="Прямоугольник 9"/>
          <p:cNvSpPr/>
          <p:nvPr/>
        </p:nvSpPr>
        <p:spPr>
          <a:xfrm>
            <a:off x="2633230" y="962121"/>
            <a:ext cx="6149697" cy="458074"/>
          </a:xfrm>
          <a:prstGeom prst="rect">
            <a:avLst/>
          </a:prstGeom>
        </p:spPr>
        <p:txBody>
          <a:bodyPr wrap="none">
            <a:spAutoFit/>
          </a:bodyPr>
          <a:lstStyle/>
          <a:p>
            <a:pPr algn="just">
              <a:lnSpc>
                <a:spcPct val="150000"/>
              </a:lnSpc>
              <a:spcAft>
                <a:spcPts val="0"/>
              </a:spcAft>
            </a:pPr>
            <a:r>
              <a:rPr lang="uk-UA" b="1" dirty="0" smtClean="0">
                <a:solidFill>
                  <a:srgbClr val="224A98"/>
                </a:solidFill>
                <a:latin typeface="Arial" panose="020B0604020202020204" pitchFamily="34" charset="0"/>
                <a:ea typeface="Times New Roman" panose="02020603050405020304" pitchFamily="18" charset="0"/>
                <a:cs typeface="Arial" panose="020B0604020202020204" pitchFamily="34" charset="0"/>
              </a:rPr>
              <a:t>ВИДИ АНАЛІЗУ У СФЕРІ НАЦІОНАЛЬНОЇ БЕЗПЕКИ</a:t>
            </a:r>
            <a:endParaRPr lang="uk-UA" b="1" dirty="0">
              <a:solidFill>
                <a:srgbClr val="224A98"/>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9893311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10" name="Прямая соединительная линия 9"/>
          <p:cNvCxnSpPr/>
          <p:nvPr/>
        </p:nvCxnSpPr>
        <p:spPr>
          <a:xfrm flipV="1">
            <a:off x="0" y="701856"/>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11" name="Picture 4" descr="https://media.ztu.edu.ua/wp-content/uploads/2020/02/Group-6-1-1024x31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6"/>
          <a:stretch>
            <a:fillRect/>
          </a:stretch>
        </p:blipFill>
        <p:spPr>
          <a:xfrm>
            <a:off x="1451914" y="1671888"/>
            <a:ext cx="9288171" cy="4696480"/>
          </a:xfrm>
          <a:prstGeom prst="rect">
            <a:avLst/>
          </a:prstGeom>
        </p:spPr>
      </p:pic>
      <p:sp>
        <p:nvSpPr>
          <p:cNvPr id="7" name="Прямоугольник 6"/>
          <p:cNvSpPr/>
          <p:nvPr/>
        </p:nvSpPr>
        <p:spPr>
          <a:xfrm>
            <a:off x="4034120" y="1135468"/>
            <a:ext cx="4899611" cy="369332"/>
          </a:xfrm>
          <a:prstGeom prst="rect">
            <a:avLst/>
          </a:prstGeom>
        </p:spPr>
        <p:txBody>
          <a:bodyPr wrap="none">
            <a:spAutoFit/>
          </a:bodyPr>
          <a:lstStyle/>
          <a:p>
            <a:r>
              <a:rPr lang="en-GB" dirty="0"/>
              <a:t>SWOT-</a:t>
            </a:r>
            <a:r>
              <a:rPr lang="uk-UA" dirty="0"/>
              <a:t>аналіз </a:t>
            </a:r>
            <a:r>
              <a:rPr lang="uk-UA" dirty="0" err="1"/>
              <a:t>безпекового</a:t>
            </a:r>
            <a:r>
              <a:rPr lang="uk-UA" dirty="0"/>
              <a:t> середовища держави</a:t>
            </a:r>
          </a:p>
        </p:txBody>
      </p:sp>
    </p:spTree>
    <p:extLst>
      <p:ext uri="{BB962C8B-B14F-4D97-AF65-F5344CB8AC3E}">
        <p14:creationId xmlns:p14="http://schemas.microsoft.com/office/powerpoint/2010/main" val="28633070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10" name="Прямая соединительная линия 9"/>
          <p:cNvCxnSpPr/>
          <p:nvPr/>
        </p:nvCxnSpPr>
        <p:spPr>
          <a:xfrm flipV="1">
            <a:off x="0" y="701856"/>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11" name="Picture 4" descr="https://media.ztu.edu.ua/wp-content/uploads/2020/02/Group-6-1-1024x31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p:cNvPicPr>
            <a:picLocks noChangeAspect="1"/>
          </p:cNvPicPr>
          <p:nvPr/>
        </p:nvPicPr>
        <p:blipFill>
          <a:blip r:embed="rId6"/>
          <a:stretch>
            <a:fillRect/>
          </a:stretch>
        </p:blipFill>
        <p:spPr>
          <a:xfrm>
            <a:off x="2364508" y="1109151"/>
            <a:ext cx="6798188" cy="5444049"/>
          </a:xfrm>
          <a:prstGeom prst="rect">
            <a:avLst/>
          </a:prstGeom>
        </p:spPr>
      </p:pic>
    </p:spTree>
    <p:extLst>
      <p:ext uri="{BB962C8B-B14F-4D97-AF65-F5344CB8AC3E}">
        <p14:creationId xmlns:p14="http://schemas.microsoft.com/office/powerpoint/2010/main" val="14918714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Рисунок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19" name="Прямая соединительная линия 18"/>
          <p:cNvCxnSpPr/>
          <p:nvPr/>
        </p:nvCxnSpPr>
        <p:spPr>
          <a:xfrm flipV="1">
            <a:off x="0" y="701856"/>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20" name="Picture 4" descr="https://media.ztu.edu.ua/wp-content/uploads/2020/02/Group-6-1-1024x31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Фото без опису"/>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36943" y="1035246"/>
            <a:ext cx="8517081" cy="6023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20013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9" name="Прямая соединительная линия 8"/>
          <p:cNvCxnSpPr/>
          <p:nvPr/>
        </p:nvCxnSpPr>
        <p:spPr>
          <a:xfrm flipV="1">
            <a:off x="0" y="747718"/>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10" name="Picture 4" descr="https://media.ztu.edu.ua/wp-content/uploads/2020/02/Group-6-1-1024x3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31255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9" name="Прямая соединительная линия 8"/>
          <p:cNvCxnSpPr/>
          <p:nvPr/>
        </p:nvCxnSpPr>
        <p:spPr>
          <a:xfrm flipV="1">
            <a:off x="0" y="701856"/>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10" name="Picture 4" descr="https://media.ztu.edu.ua/wp-content/uploads/2020/02/Group-6-1-1024x3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38266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7" name="Прямая соединительная линия 6"/>
          <p:cNvCxnSpPr/>
          <p:nvPr/>
        </p:nvCxnSpPr>
        <p:spPr>
          <a:xfrm flipV="1">
            <a:off x="0" y="701856"/>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8" name="Picture 4" descr="https://media.ztu.edu.ua/wp-content/uploads/2020/02/Group-6-1-1024x3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2" descr="Кібератаки: що важливо знати і як захиститися | Kyivstar Business Hu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Tree>
    <p:extLst>
      <p:ext uri="{BB962C8B-B14F-4D97-AF65-F5344CB8AC3E}">
        <p14:creationId xmlns:p14="http://schemas.microsoft.com/office/powerpoint/2010/main" val="31508560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5" name="Прямая соединительная линия 4"/>
          <p:cNvCxnSpPr/>
          <p:nvPr/>
        </p:nvCxnSpPr>
        <p:spPr>
          <a:xfrm flipV="1">
            <a:off x="0" y="701856"/>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6" name="Picture 4" descr="https://media.ztu.edu.ua/wp-content/uploads/2020/02/Group-6-1-1024x3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79822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13" name="Прямая соединительная линия 12"/>
          <p:cNvCxnSpPr/>
          <p:nvPr/>
        </p:nvCxnSpPr>
        <p:spPr>
          <a:xfrm flipV="1">
            <a:off x="0" y="701856"/>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14" name="Picture 4" descr="https://media.ztu.edu.ua/wp-content/uploads/2020/02/Group-6-1-1024x3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85127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11" name="Прямая соединительная линия 10"/>
          <p:cNvCxnSpPr/>
          <p:nvPr/>
        </p:nvCxnSpPr>
        <p:spPr>
          <a:xfrm flipV="1">
            <a:off x="0" y="701856"/>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12" name="Picture 4" descr="https://media.ztu.edu.ua/wp-content/uploads/2020/02/Group-6-1-1024x31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47975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13" name="Прямая соединительная линия 12"/>
          <p:cNvCxnSpPr/>
          <p:nvPr/>
        </p:nvCxnSpPr>
        <p:spPr>
          <a:xfrm flipV="1">
            <a:off x="-12405" y="848949"/>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14" name="Picture 4" descr="https://media.ztu.edu.ua/wp-content/uploads/2020/02/Group-6-1-1024x3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81474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Рисунок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44" name="Прямая соединительная линия 43"/>
          <p:cNvCxnSpPr/>
          <p:nvPr/>
        </p:nvCxnSpPr>
        <p:spPr>
          <a:xfrm flipV="1">
            <a:off x="0" y="701856"/>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46" name="Picture 4" descr="https://media.ztu.edu.ua/wp-content/uploads/2020/02/Group-6-1-1024x31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48616" y="884774"/>
            <a:ext cx="11606002" cy="1785104"/>
          </a:xfrm>
          <a:prstGeom prst="rect">
            <a:avLst/>
          </a:prstGeom>
        </p:spPr>
        <p:txBody>
          <a:bodyPr wrap="square">
            <a:spAutoFit/>
          </a:bodyPr>
          <a:lstStyle/>
          <a:p>
            <a:pPr algn="just"/>
            <a:r>
              <a:rPr lang="uk-UA" sz="2200" dirty="0">
                <a:solidFill>
                  <a:srgbClr val="224A98"/>
                </a:solidFill>
              </a:rPr>
              <a:t>Для визначення стану </a:t>
            </a:r>
            <a:r>
              <a:rPr lang="uk-UA" sz="2200" dirty="0" err="1">
                <a:solidFill>
                  <a:srgbClr val="224A98"/>
                </a:solidFill>
              </a:rPr>
              <a:t>безпекового</a:t>
            </a:r>
            <a:r>
              <a:rPr lang="uk-UA" sz="2200" dirty="0">
                <a:solidFill>
                  <a:srgbClr val="224A98"/>
                </a:solidFill>
              </a:rPr>
              <a:t> середовища та подальшої розробки стратегічних планів найчастіше використовуються методи стратегічного аналізу. </a:t>
            </a:r>
            <a:endParaRPr lang="uk-UA" sz="2200" dirty="0" smtClean="0">
              <a:solidFill>
                <a:srgbClr val="224A98"/>
              </a:solidFill>
            </a:endParaRPr>
          </a:p>
          <a:p>
            <a:pPr algn="just"/>
            <a:endParaRPr lang="uk-UA" sz="2200" dirty="0" smtClean="0">
              <a:solidFill>
                <a:srgbClr val="224A98"/>
              </a:solidFill>
            </a:endParaRPr>
          </a:p>
          <a:p>
            <a:pPr algn="just"/>
            <a:r>
              <a:rPr lang="uk-UA" sz="2200" dirty="0" smtClean="0">
                <a:solidFill>
                  <a:srgbClr val="224A98"/>
                </a:solidFill>
              </a:rPr>
              <a:t>Одним </a:t>
            </a:r>
            <a:r>
              <a:rPr lang="uk-UA" sz="2200" dirty="0">
                <a:solidFill>
                  <a:srgbClr val="224A98"/>
                </a:solidFill>
              </a:rPr>
              <a:t>з найпоширеніших та якісних інструментів стратегічного планування є методика </a:t>
            </a:r>
            <a:r>
              <a:rPr lang="en-GB" sz="2200" dirty="0">
                <a:solidFill>
                  <a:srgbClr val="224A98"/>
                </a:solidFill>
              </a:rPr>
              <a:t>SWOT-</a:t>
            </a:r>
            <a:r>
              <a:rPr lang="uk-UA" sz="2200" dirty="0">
                <a:solidFill>
                  <a:srgbClr val="224A98"/>
                </a:solidFill>
              </a:rPr>
              <a:t>аналізу</a:t>
            </a:r>
            <a:r>
              <a:rPr lang="uk-UA" sz="2200" dirty="0" smtClean="0">
                <a:solidFill>
                  <a:srgbClr val="224A98"/>
                </a:solidFill>
              </a:rPr>
              <a:t>.</a:t>
            </a:r>
          </a:p>
        </p:txBody>
      </p:sp>
      <p:pic>
        <p:nvPicPr>
          <p:cNvPr id="1026" name="Picture 2" descr="SWOT-АНАЛИЗ: СУЩНОСТЬ, ЦЕЛЬ, СОДЕРЖАНИЕ, PR-планирование и маркетинговая  стратегия - Управление общественными связями в бизнесе"/>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616" y="3206918"/>
            <a:ext cx="2143544" cy="3117883"/>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2694835" y="3206918"/>
            <a:ext cx="9079345" cy="1446550"/>
          </a:xfrm>
          <a:prstGeom prst="rect">
            <a:avLst/>
          </a:prstGeom>
        </p:spPr>
        <p:txBody>
          <a:bodyPr wrap="square">
            <a:spAutoFit/>
          </a:bodyPr>
          <a:lstStyle/>
          <a:p>
            <a:pPr algn="just"/>
            <a:r>
              <a:rPr lang="uk-UA" sz="2200" dirty="0">
                <a:solidFill>
                  <a:srgbClr val="224A98"/>
                </a:solidFill>
              </a:rPr>
              <a:t>Абревіатура</a:t>
            </a:r>
            <a:r>
              <a:rPr lang="uk-UA" sz="2200" b="1" dirty="0">
                <a:solidFill>
                  <a:srgbClr val="224A98"/>
                </a:solidFill>
              </a:rPr>
              <a:t> </a:t>
            </a:r>
            <a:r>
              <a:rPr lang="en-GB" sz="2200" b="1" dirty="0">
                <a:solidFill>
                  <a:srgbClr val="224A98"/>
                </a:solidFill>
              </a:rPr>
              <a:t>SWOT </a:t>
            </a:r>
            <a:r>
              <a:rPr lang="uk-UA" sz="2200" dirty="0">
                <a:solidFill>
                  <a:srgbClr val="224A98"/>
                </a:solidFill>
              </a:rPr>
              <a:t>була запропонована </a:t>
            </a:r>
            <a:r>
              <a:rPr lang="uk-UA" sz="2200" dirty="0">
                <a:solidFill>
                  <a:srgbClr val="224A98"/>
                </a:solidFill>
                <a:ea typeface="Times New Roman" panose="02020603050405020304" pitchFamily="18" charset="0"/>
                <a:cs typeface="Arial" panose="020B0604020202020204" pitchFamily="34" charset="0"/>
              </a:rPr>
              <a:t>професором бізнес-адміністрування  </a:t>
            </a:r>
            <a:r>
              <a:rPr lang="uk-UA" sz="2200" b="1" dirty="0" err="1">
                <a:solidFill>
                  <a:srgbClr val="224A98"/>
                </a:solidFill>
                <a:ea typeface="Times New Roman" panose="02020603050405020304" pitchFamily="18" charset="0"/>
                <a:cs typeface="Arial" panose="020B0604020202020204" pitchFamily="34" charset="0"/>
              </a:rPr>
              <a:t>Кеннетом</a:t>
            </a:r>
            <a:r>
              <a:rPr lang="uk-UA" sz="2200" b="1" dirty="0">
                <a:solidFill>
                  <a:srgbClr val="224A98"/>
                </a:solidFill>
                <a:ea typeface="Times New Roman" panose="02020603050405020304" pitchFamily="18" charset="0"/>
                <a:cs typeface="Arial" panose="020B0604020202020204" pitchFamily="34" charset="0"/>
              </a:rPr>
              <a:t> Р. </a:t>
            </a:r>
            <a:r>
              <a:rPr lang="uk-UA" sz="2200" b="1" dirty="0" err="1">
                <a:solidFill>
                  <a:srgbClr val="224A98"/>
                </a:solidFill>
                <a:ea typeface="Times New Roman" panose="02020603050405020304" pitchFamily="18" charset="0"/>
                <a:cs typeface="Arial" panose="020B0604020202020204" pitchFamily="34" charset="0"/>
              </a:rPr>
              <a:t>Ендрюсом</a:t>
            </a:r>
            <a:r>
              <a:rPr lang="uk-UA" sz="2200" b="1" dirty="0">
                <a:solidFill>
                  <a:srgbClr val="224A98"/>
                </a:solidFill>
                <a:ea typeface="Times New Roman" panose="02020603050405020304" pitchFamily="18" charset="0"/>
                <a:cs typeface="Arial" panose="020B0604020202020204" pitchFamily="34" charset="0"/>
              </a:rPr>
              <a:t> з Гарвардської школи бізнесу </a:t>
            </a:r>
            <a:r>
              <a:rPr lang="uk-UA" sz="2200" b="1" dirty="0">
                <a:solidFill>
                  <a:srgbClr val="224A98"/>
                </a:solidFill>
              </a:rPr>
              <a:t>у 1963 році </a:t>
            </a:r>
            <a:r>
              <a:rPr lang="uk-UA" sz="2200" dirty="0">
                <a:solidFill>
                  <a:srgbClr val="224A98"/>
                </a:solidFill>
              </a:rPr>
              <a:t>на конференції в Гарварді, присвяченій проблемам бізнес-політики. </a:t>
            </a:r>
          </a:p>
        </p:txBody>
      </p:sp>
      <p:sp>
        <p:nvSpPr>
          <p:cNvPr id="7" name="Прямоугольник 6"/>
          <p:cNvSpPr/>
          <p:nvPr/>
        </p:nvSpPr>
        <p:spPr>
          <a:xfrm>
            <a:off x="2694835" y="4859742"/>
            <a:ext cx="9046764" cy="1446550"/>
          </a:xfrm>
          <a:prstGeom prst="rect">
            <a:avLst/>
          </a:prstGeom>
        </p:spPr>
        <p:txBody>
          <a:bodyPr wrap="square">
            <a:spAutoFit/>
          </a:bodyPr>
          <a:lstStyle/>
          <a:p>
            <a:pPr algn="just"/>
            <a:r>
              <a:rPr lang="en-GB" sz="2200" dirty="0">
                <a:solidFill>
                  <a:srgbClr val="224A98"/>
                </a:solidFill>
              </a:rPr>
              <a:t>SWOT</a:t>
            </a:r>
            <a:r>
              <a:rPr lang="uk-UA" sz="2200" dirty="0">
                <a:solidFill>
                  <a:srgbClr val="224A98"/>
                </a:solidFill>
              </a:rPr>
              <a:t>аналіз не містить в собі економічних категорій, тому на сьогоднішній він зарекомендував себе як універсальну методологію, що використовується для формування стратегій у різних сферах життєдіяльності.</a:t>
            </a:r>
            <a:endParaRPr lang="uk-UA" sz="2200" dirty="0">
              <a:solidFill>
                <a:srgbClr val="224A98"/>
              </a:solidFill>
            </a:endParaRPr>
          </a:p>
        </p:txBody>
      </p:sp>
    </p:spTree>
    <p:extLst>
      <p:ext uri="{BB962C8B-B14F-4D97-AF65-F5344CB8AC3E}">
        <p14:creationId xmlns:p14="http://schemas.microsoft.com/office/powerpoint/2010/main" val="38274324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13" name="Прямая соединительная линия 12"/>
          <p:cNvCxnSpPr/>
          <p:nvPr/>
        </p:nvCxnSpPr>
        <p:spPr>
          <a:xfrm flipV="1">
            <a:off x="0" y="701856"/>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14" name="Picture 4" descr="https://media.ztu.edu.ua/wp-content/uploads/2020/02/Group-6-1-1024x3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65526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13" name="Прямая соединительная линия 12"/>
          <p:cNvCxnSpPr/>
          <p:nvPr/>
        </p:nvCxnSpPr>
        <p:spPr>
          <a:xfrm flipV="1">
            <a:off x="0" y="701856"/>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14" name="Picture 4" descr="https://media.ztu.edu.ua/wp-content/uploads/2020/02/Group-6-1-1024x31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92306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14" name="Прямая соединительная линия 13"/>
          <p:cNvCxnSpPr/>
          <p:nvPr/>
        </p:nvCxnSpPr>
        <p:spPr>
          <a:xfrm flipV="1">
            <a:off x="0" y="707442"/>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15" name="Picture 4" descr="https://media.ztu.edu.ua/wp-content/uploads/2020/02/Group-6-1-1024x31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10398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7" name="Прямая соединительная линия 6"/>
          <p:cNvCxnSpPr/>
          <p:nvPr/>
        </p:nvCxnSpPr>
        <p:spPr>
          <a:xfrm flipV="1">
            <a:off x="0" y="701856"/>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8" name="Picture 4" descr="https://media.ztu.edu.ua/wp-content/uploads/2020/02/Group-6-1-1024x3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Відповіді на питання – Два зайці"/>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1805853"/>
            <a:ext cx="4876800" cy="3590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50206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12" name="Прямая соединительная линия 11"/>
          <p:cNvCxnSpPr/>
          <p:nvPr/>
        </p:nvCxnSpPr>
        <p:spPr>
          <a:xfrm flipV="1">
            <a:off x="0" y="701856"/>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14" name="Picture 4" descr="https://media.ztu.edu.ua/wp-content/uploads/2020/02/Group-6-1-1024x31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84909" y="792351"/>
            <a:ext cx="11222182" cy="1107996"/>
          </a:xfrm>
          <a:prstGeom prst="rect">
            <a:avLst/>
          </a:prstGeom>
        </p:spPr>
        <p:txBody>
          <a:bodyPr wrap="square">
            <a:spAutoFit/>
          </a:bodyPr>
          <a:lstStyle/>
          <a:p>
            <a:pPr algn="just">
              <a:lnSpc>
                <a:spcPct val="150000"/>
              </a:lnSpc>
            </a:pPr>
            <a:r>
              <a:rPr lang="ru-RU" sz="2200" b="1" dirty="0">
                <a:solidFill>
                  <a:srgbClr val="224A98"/>
                </a:solidFill>
              </a:rPr>
              <a:t>SWOT-</a:t>
            </a:r>
            <a:r>
              <a:rPr lang="ru-RU" sz="2200" b="1" dirty="0" err="1">
                <a:solidFill>
                  <a:srgbClr val="224A98"/>
                </a:solidFill>
              </a:rPr>
              <a:t>аналіз</a:t>
            </a:r>
            <a:r>
              <a:rPr lang="ru-RU" sz="2200" b="1" dirty="0">
                <a:solidFill>
                  <a:srgbClr val="224A98"/>
                </a:solidFill>
              </a:rPr>
              <a:t> </a:t>
            </a:r>
            <a:r>
              <a:rPr lang="ru-RU" sz="2200" dirty="0" err="1">
                <a:solidFill>
                  <a:srgbClr val="224A98"/>
                </a:solidFill>
              </a:rPr>
              <a:t>дає</a:t>
            </a:r>
            <a:r>
              <a:rPr lang="ru-RU" sz="2200" dirty="0">
                <a:solidFill>
                  <a:srgbClr val="224A98"/>
                </a:solidFill>
              </a:rPr>
              <a:t> </a:t>
            </a:r>
            <a:r>
              <a:rPr lang="ru-RU" sz="2200" dirty="0" err="1">
                <a:solidFill>
                  <a:srgbClr val="224A98"/>
                </a:solidFill>
              </a:rPr>
              <a:t>змогу</a:t>
            </a:r>
            <a:r>
              <a:rPr lang="ru-RU" sz="2200" dirty="0">
                <a:solidFill>
                  <a:srgbClr val="224A98"/>
                </a:solidFill>
              </a:rPr>
              <a:t> </a:t>
            </a:r>
            <a:r>
              <a:rPr lang="ru-RU" sz="2200" dirty="0" err="1">
                <a:solidFill>
                  <a:srgbClr val="224A98"/>
                </a:solidFill>
              </a:rPr>
              <a:t>розробити</a:t>
            </a:r>
            <a:r>
              <a:rPr lang="ru-RU" sz="2200" dirty="0">
                <a:solidFill>
                  <a:srgbClr val="224A98"/>
                </a:solidFill>
              </a:rPr>
              <a:t> </a:t>
            </a:r>
            <a:r>
              <a:rPr lang="ru-RU" sz="2200" dirty="0" err="1">
                <a:solidFill>
                  <a:srgbClr val="224A98"/>
                </a:solidFill>
              </a:rPr>
              <a:t>стратегію</a:t>
            </a:r>
            <a:r>
              <a:rPr lang="ru-RU" sz="2200" dirty="0">
                <a:solidFill>
                  <a:srgbClr val="224A98"/>
                </a:solidFill>
              </a:rPr>
              <a:t> </a:t>
            </a:r>
            <a:r>
              <a:rPr lang="ru-RU" sz="2200" dirty="0" err="1">
                <a:solidFill>
                  <a:srgbClr val="224A98"/>
                </a:solidFill>
              </a:rPr>
              <a:t>дій</a:t>
            </a:r>
            <a:r>
              <a:rPr lang="ru-RU" sz="2200" dirty="0">
                <a:solidFill>
                  <a:srgbClr val="224A98"/>
                </a:solidFill>
              </a:rPr>
              <a:t>, </a:t>
            </a:r>
            <a:r>
              <a:rPr lang="ru-RU" sz="2200" dirty="0" err="1">
                <a:solidFill>
                  <a:srgbClr val="224A98"/>
                </a:solidFill>
              </a:rPr>
              <a:t>засновану</a:t>
            </a:r>
            <a:r>
              <a:rPr lang="ru-RU" sz="2200" dirty="0">
                <a:solidFill>
                  <a:srgbClr val="224A98"/>
                </a:solidFill>
              </a:rPr>
              <a:t> на </a:t>
            </a:r>
            <a:r>
              <a:rPr lang="ru-RU" sz="2200" dirty="0" err="1">
                <a:solidFill>
                  <a:srgbClr val="224A98"/>
                </a:solidFill>
              </a:rPr>
              <a:t>сильних</a:t>
            </a:r>
            <a:r>
              <a:rPr lang="ru-RU" sz="2200" dirty="0">
                <a:solidFill>
                  <a:srgbClr val="224A98"/>
                </a:solidFill>
              </a:rPr>
              <a:t> і </a:t>
            </a:r>
            <a:r>
              <a:rPr lang="ru-RU" sz="2200" dirty="0" err="1">
                <a:solidFill>
                  <a:srgbClr val="224A98"/>
                </a:solidFill>
              </a:rPr>
              <a:t>слабких</a:t>
            </a:r>
            <a:r>
              <a:rPr lang="ru-RU" sz="2200" dirty="0">
                <a:solidFill>
                  <a:srgbClr val="224A98"/>
                </a:solidFill>
              </a:rPr>
              <a:t> сторонах </a:t>
            </a:r>
            <a:r>
              <a:rPr lang="ru-RU" sz="2200" dirty="0" err="1" smtClean="0">
                <a:solidFill>
                  <a:srgbClr val="224A98"/>
                </a:solidFill>
              </a:rPr>
              <a:t>обєкту</a:t>
            </a:r>
            <a:r>
              <a:rPr lang="ru-RU" sz="2200" dirty="0" smtClean="0">
                <a:solidFill>
                  <a:srgbClr val="224A98"/>
                </a:solidFill>
              </a:rPr>
              <a:t>, </a:t>
            </a:r>
            <a:r>
              <a:rPr lang="ru-RU" sz="2200" dirty="0">
                <a:solidFill>
                  <a:srgbClr val="224A98"/>
                </a:solidFill>
              </a:rPr>
              <a:t>а </a:t>
            </a:r>
            <a:r>
              <a:rPr lang="ru-RU" sz="2200" dirty="0" err="1">
                <a:solidFill>
                  <a:srgbClr val="224A98"/>
                </a:solidFill>
              </a:rPr>
              <a:t>також</a:t>
            </a:r>
            <a:r>
              <a:rPr lang="ru-RU" sz="2200" dirty="0">
                <a:solidFill>
                  <a:srgbClr val="224A98"/>
                </a:solidFill>
              </a:rPr>
              <a:t> </a:t>
            </a:r>
            <a:r>
              <a:rPr lang="ru-RU" sz="2200" dirty="0" err="1">
                <a:solidFill>
                  <a:srgbClr val="224A98"/>
                </a:solidFill>
              </a:rPr>
              <a:t>використовувати</a:t>
            </a:r>
            <a:r>
              <a:rPr lang="ru-RU" sz="2200" dirty="0">
                <a:solidFill>
                  <a:srgbClr val="224A98"/>
                </a:solidFill>
              </a:rPr>
              <a:t> </a:t>
            </a:r>
            <a:r>
              <a:rPr lang="ru-RU" sz="2200" dirty="0" err="1">
                <a:solidFill>
                  <a:srgbClr val="224A98"/>
                </a:solidFill>
              </a:rPr>
              <a:t>можливості</a:t>
            </a:r>
            <a:r>
              <a:rPr lang="ru-RU" sz="2200" dirty="0">
                <a:solidFill>
                  <a:srgbClr val="224A98"/>
                </a:solidFill>
              </a:rPr>
              <a:t>, </a:t>
            </a:r>
            <a:r>
              <a:rPr lang="ru-RU" sz="2200" dirty="0" err="1">
                <a:solidFill>
                  <a:srgbClr val="224A98"/>
                </a:solidFill>
              </a:rPr>
              <a:t>усуваючи</a:t>
            </a:r>
            <a:r>
              <a:rPr lang="ru-RU" sz="2200" dirty="0">
                <a:solidFill>
                  <a:srgbClr val="224A98"/>
                </a:solidFill>
              </a:rPr>
              <a:t> </a:t>
            </a:r>
            <a:r>
              <a:rPr lang="ru-RU" sz="2200" dirty="0" err="1">
                <a:solidFill>
                  <a:srgbClr val="224A98"/>
                </a:solidFill>
              </a:rPr>
              <a:t>загрози</a:t>
            </a:r>
            <a:r>
              <a:rPr lang="ru-RU" sz="2200" dirty="0">
                <a:solidFill>
                  <a:srgbClr val="224A98"/>
                </a:solidFill>
              </a:rPr>
              <a:t>.</a:t>
            </a:r>
            <a:endParaRPr lang="uk-UA" sz="2200" dirty="0">
              <a:solidFill>
                <a:srgbClr val="224A98"/>
              </a:solidFill>
            </a:endParaRPr>
          </a:p>
        </p:txBody>
      </p:sp>
      <p:pic>
        <p:nvPicPr>
          <p:cNvPr id="10" name="Рисунок 9"/>
          <p:cNvPicPr>
            <a:picLocks noChangeAspect="1"/>
          </p:cNvPicPr>
          <p:nvPr/>
        </p:nvPicPr>
        <p:blipFill>
          <a:blip r:embed="rId6"/>
          <a:stretch>
            <a:fillRect/>
          </a:stretch>
        </p:blipFill>
        <p:spPr>
          <a:xfrm>
            <a:off x="1581727" y="1900347"/>
            <a:ext cx="9028546" cy="4587976"/>
          </a:xfrm>
          <a:prstGeom prst="rect">
            <a:avLst/>
          </a:prstGeom>
        </p:spPr>
      </p:pic>
    </p:spTree>
    <p:extLst>
      <p:ext uri="{BB962C8B-B14F-4D97-AF65-F5344CB8AC3E}">
        <p14:creationId xmlns:p14="http://schemas.microsoft.com/office/powerpoint/2010/main" val="30434095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
          <p:cNvSpPr>
            <a:spLocks noChangeArrowheads="1"/>
          </p:cNvSpPr>
          <p:nvPr/>
        </p:nvSpPr>
        <p:spPr bwMode="auto">
          <a:xfrm>
            <a:off x="4635500" y="38258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800" b="0" i="0" u="none" strike="noStrike" cap="none" normalizeH="0" baseline="0" smtClean="0">
                <a:ln>
                  <a:noFill/>
                </a:ln>
                <a:solidFill>
                  <a:schemeClr val="tx1"/>
                </a:solidFill>
                <a:effectLst/>
                <a:latin typeface="Arial" panose="020B0604020202020204" pitchFamily="34" charset="0"/>
              </a:rPr>
              <a:t/>
            </a:r>
            <a:br>
              <a:rPr kumimoji="0" lang="uk-UA" altLang="uk-UA" sz="1800" b="0" i="0" u="none" strike="noStrike" cap="none" normalizeH="0" baseline="0" smtClean="0">
                <a:ln>
                  <a:noFill/>
                </a:ln>
                <a:solidFill>
                  <a:schemeClr val="tx1"/>
                </a:solidFill>
                <a:effectLst/>
                <a:latin typeface="Arial" panose="020B0604020202020204" pitchFamily="34" charset="0"/>
              </a:rPr>
            </a:br>
            <a:endParaRPr kumimoji="0" lang="uk-UA" altLang="uk-UA" sz="1800" b="0" i="0" u="none" strike="noStrike" cap="none" normalizeH="0" baseline="0" smtClean="0">
              <a:ln>
                <a:noFill/>
              </a:ln>
              <a:solidFill>
                <a:schemeClr val="tx1"/>
              </a:solidFill>
              <a:effectLst/>
              <a:latin typeface="Arial" panose="020B0604020202020204" pitchFamily="34" charset="0"/>
            </a:endParaRPr>
          </a:p>
        </p:txBody>
      </p:sp>
      <p:pic>
        <p:nvPicPr>
          <p:cNvPr id="25" name="Рисунок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27" name="Прямая соединительная линия 26"/>
          <p:cNvCxnSpPr/>
          <p:nvPr/>
        </p:nvCxnSpPr>
        <p:spPr>
          <a:xfrm flipV="1">
            <a:off x="0" y="701856"/>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28" name="Picture 4" descr="https://media.ztu.edu.ua/wp-content/uploads/2020/02/Group-6-1-1024x31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1403927" y="1563547"/>
            <a:ext cx="9642764" cy="3416320"/>
          </a:xfrm>
          <a:prstGeom prst="rect">
            <a:avLst/>
          </a:prstGeom>
        </p:spPr>
        <p:txBody>
          <a:bodyPr wrap="square">
            <a:spAutoFit/>
          </a:bodyPr>
          <a:lstStyle/>
          <a:p>
            <a:pPr algn="ctr">
              <a:lnSpc>
                <a:spcPct val="150000"/>
              </a:lnSpc>
            </a:pPr>
            <a:r>
              <a:rPr lang="en-GB" b="1" dirty="0">
                <a:solidFill>
                  <a:srgbClr val="224A98"/>
                </a:solidFill>
                <a:latin typeface="Arial" panose="020B0604020202020204" pitchFamily="34" charset="0"/>
                <a:cs typeface="Arial" panose="020B0604020202020204" pitchFamily="34" charset="0"/>
              </a:rPr>
              <a:t>SWOT-</a:t>
            </a:r>
            <a:r>
              <a:rPr lang="uk-UA" b="1" dirty="0">
                <a:solidFill>
                  <a:srgbClr val="224A98"/>
                </a:solidFill>
                <a:latin typeface="Arial" panose="020B0604020202020204" pitchFamily="34" charset="0"/>
                <a:cs typeface="Arial" panose="020B0604020202020204" pitchFamily="34" charset="0"/>
              </a:rPr>
              <a:t>аналіз і його основні </a:t>
            </a:r>
            <a:r>
              <a:rPr lang="uk-UA" b="1" dirty="0" smtClean="0">
                <a:solidFill>
                  <a:srgbClr val="224A98"/>
                </a:solidFill>
                <a:latin typeface="Arial" panose="020B0604020202020204" pitchFamily="34" charset="0"/>
                <a:cs typeface="Arial" panose="020B0604020202020204" pitchFamily="34" charset="0"/>
              </a:rPr>
              <a:t>елементи</a:t>
            </a:r>
          </a:p>
          <a:p>
            <a:pPr algn="ctr">
              <a:lnSpc>
                <a:spcPct val="150000"/>
              </a:lnSpc>
            </a:pPr>
            <a:endParaRPr lang="uk-UA" b="1" dirty="0">
              <a:solidFill>
                <a:srgbClr val="224A98"/>
              </a:solidFill>
              <a:latin typeface="Arial" panose="020B0604020202020204" pitchFamily="34" charset="0"/>
              <a:cs typeface="Arial" panose="020B0604020202020204" pitchFamily="34" charset="0"/>
            </a:endParaRPr>
          </a:p>
          <a:p>
            <a:pPr>
              <a:lnSpc>
                <a:spcPct val="150000"/>
              </a:lnSpc>
            </a:pPr>
            <a:r>
              <a:rPr lang="en-GB" dirty="0">
                <a:solidFill>
                  <a:srgbClr val="224A98"/>
                </a:solidFill>
                <a:latin typeface="Arial" panose="020B0604020202020204" pitchFamily="34" charset="0"/>
                <a:cs typeface="Arial" panose="020B0604020202020204" pitchFamily="34" charset="0"/>
              </a:rPr>
              <a:t>SWOT-</a:t>
            </a:r>
            <a:r>
              <a:rPr lang="uk-UA" dirty="0">
                <a:solidFill>
                  <a:srgbClr val="224A98"/>
                </a:solidFill>
                <a:latin typeface="Arial" panose="020B0604020202020204" pitchFamily="34" charset="0"/>
                <a:cs typeface="Arial" panose="020B0604020202020204" pitchFamily="34" charset="0"/>
              </a:rPr>
              <a:t>аналіз базується на чотирьох аспектах</a:t>
            </a:r>
            <a:r>
              <a:rPr lang="uk-UA" dirty="0" smtClean="0">
                <a:solidFill>
                  <a:srgbClr val="224A98"/>
                </a:solidFill>
                <a:latin typeface="Arial" panose="020B0604020202020204" pitchFamily="34" charset="0"/>
                <a:cs typeface="Arial" panose="020B0604020202020204" pitchFamily="34" charset="0"/>
              </a:rPr>
              <a:t>.</a:t>
            </a:r>
          </a:p>
          <a:p>
            <a:pPr>
              <a:lnSpc>
                <a:spcPct val="150000"/>
              </a:lnSpc>
            </a:pPr>
            <a:endParaRPr lang="uk-UA" dirty="0">
              <a:solidFill>
                <a:srgbClr val="224A98"/>
              </a:solidFill>
              <a:latin typeface="Arial" panose="020B0604020202020204" pitchFamily="34" charset="0"/>
              <a:cs typeface="Arial" panose="020B0604020202020204" pitchFamily="34" charset="0"/>
            </a:endParaRPr>
          </a:p>
          <a:p>
            <a:pPr>
              <a:lnSpc>
                <a:spcPct val="150000"/>
              </a:lnSpc>
              <a:buFont typeface="+mj-lt"/>
              <a:buAutoNum type="arabicPeriod"/>
            </a:pPr>
            <a:r>
              <a:rPr lang="en-GB" b="1" dirty="0">
                <a:solidFill>
                  <a:srgbClr val="224A98"/>
                </a:solidFill>
                <a:latin typeface="Arial" panose="020B0604020202020204" pitchFamily="34" charset="0"/>
                <a:cs typeface="Arial" panose="020B0604020202020204" pitchFamily="34" charset="0"/>
              </a:rPr>
              <a:t>Strengths </a:t>
            </a:r>
            <a:r>
              <a:rPr lang="en-GB" dirty="0">
                <a:solidFill>
                  <a:srgbClr val="224A98"/>
                </a:solidFill>
                <a:latin typeface="Arial" panose="020B0604020202020204" pitchFamily="34" charset="0"/>
                <a:cs typeface="Arial" panose="020B0604020202020204" pitchFamily="34" charset="0"/>
              </a:rPr>
              <a:t>(</a:t>
            </a:r>
            <a:r>
              <a:rPr lang="uk-UA" dirty="0">
                <a:solidFill>
                  <a:srgbClr val="224A98"/>
                </a:solidFill>
                <a:latin typeface="Arial" panose="020B0604020202020204" pitchFamily="34" charset="0"/>
                <a:cs typeface="Arial" panose="020B0604020202020204" pitchFamily="34" charset="0"/>
              </a:rPr>
              <a:t>сильні сторони).</a:t>
            </a:r>
          </a:p>
          <a:p>
            <a:pPr>
              <a:lnSpc>
                <a:spcPct val="150000"/>
              </a:lnSpc>
              <a:buFont typeface="+mj-lt"/>
              <a:buAutoNum type="arabicPeriod"/>
            </a:pPr>
            <a:r>
              <a:rPr lang="en-GB" b="1" dirty="0">
                <a:solidFill>
                  <a:srgbClr val="224A98"/>
                </a:solidFill>
                <a:latin typeface="Arial" panose="020B0604020202020204" pitchFamily="34" charset="0"/>
                <a:cs typeface="Arial" panose="020B0604020202020204" pitchFamily="34" charset="0"/>
              </a:rPr>
              <a:t>Weaknesses </a:t>
            </a:r>
            <a:r>
              <a:rPr lang="en-GB" dirty="0">
                <a:solidFill>
                  <a:srgbClr val="224A98"/>
                </a:solidFill>
                <a:latin typeface="Arial" panose="020B0604020202020204" pitchFamily="34" charset="0"/>
                <a:cs typeface="Arial" panose="020B0604020202020204" pitchFamily="34" charset="0"/>
              </a:rPr>
              <a:t>(</a:t>
            </a:r>
            <a:r>
              <a:rPr lang="uk-UA" dirty="0">
                <a:solidFill>
                  <a:srgbClr val="224A98"/>
                </a:solidFill>
                <a:latin typeface="Arial" panose="020B0604020202020204" pitchFamily="34" charset="0"/>
                <a:cs typeface="Arial" panose="020B0604020202020204" pitchFamily="34" charset="0"/>
              </a:rPr>
              <a:t>слабкі місця).</a:t>
            </a:r>
          </a:p>
          <a:p>
            <a:pPr>
              <a:lnSpc>
                <a:spcPct val="150000"/>
              </a:lnSpc>
              <a:buFont typeface="+mj-lt"/>
              <a:buAutoNum type="arabicPeriod"/>
            </a:pPr>
            <a:r>
              <a:rPr lang="en-GB" b="1" dirty="0">
                <a:solidFill>
                  <a:srgbClr val="224A98"/>
                </a:solidFill>
                <a:latin typeface="Arial" panose="020B0604020202020204" pitchFamily="34" charset="0"/>
                <a:cs typeface="Arial" panose="020B0604020202020204" pitchFamily="34" charset="0"/>
              </a:rPr>
              <a:t>Opportunities </a:t>
            </a:r>
            <a:r>
              <a:rPr lang="en-GB" dirty="0">
                <a:solidFill>
                  <a:srgbClr val="224A98"/>
                </a:solidFill>
                <a:latin typeface="Arial" panose="020B0604020202020204" pitchFamily="34" charset="0"/>
                <a:cs typeface="Arial" panose="020B0604020202020204" pitchFamily="34" charset="0"/>
              </a:rPr>
              <a:t>(</a:t>
            </a:r>
            <a:r>
              <a:rPr lang="uk-UA" dirty="0">
                <a:solidFill>
                  <a:srgbClr val="224A98"/>
                </a:solidFill>
                <a:latin typeface="Arial" panose="020B0604020202020204" pitchFamily="34" charset="0"/>
                <a:cs typeface="Arial" panose="020B0604020202020204" pitchFamily="34" charset="0"/>
              </a:rPr>
              <a:t>можливості).</a:t>
            </a:r>
          </a:p>
          <a:p>
            <a:pPr>
              <a:lnSpc>
                <a:spcPct val="150000"/>
              </a:lnSpc>
              <a:buFont typeface="+mj-lt"/>
              <a:buAutoNum type="arabicPeriod"/>
            </a:pPr>
            <a:r>
              <a:rPr lang="en-GB" b="1" dirty="0">
                <a:solidFill>
                  <a:srgbClr val="224A98"/>
                </a:solidFill>
                <a:latin typeface="Arial" panose="020B0604020202020204" pitchFamily="34" charset="0"/>
                <a:cs typeface="Arial" panose="020B0604020202020204" pitchFamily="34" charset="0"/>
              </a:rPr>
              <a:t>Threats </a:t>
            </a:r>
            <a:r>
              <a:rPr lang="en-GB" dirty="0">
                <a:solidFill>
                  <a:srgbClr val="224A98"/>
                </a:solidFill>
                <a:latin typeface="Arial" panose="020B0604020202020204" pitchFamily="34" charset="0"/>
                <a:cs typeface="Arial" panose="020B0604020202020204" pitchFamily="34" charset="0"/>
              </a:rPr>
              <a:t>(</a:t>
            </a:r>
            <a:r>
              <a:rPr lang="uk-UA" dirty="0">
                <a:solidFill>
                  <a:srgbClr val="224A98"/>
                </a:solidFill>
                <a:latin typeface="Arial" panose="020B0604020202020204" pitchFamily="34" charset="0"/>
                <a:cs typeface="Arial" panose="020B0604020202020204" pitchFamily="34" charset="0"/>
              </a:rPr>
              <a:t>загрози, ризики).</a:t>
            </a:r>
            <a:endParaRPr lang="uk-UA" b="0" i="0" dirty="0">
              <a:solidFill>
                <a:srgbClr val="224A98"/>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80514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Рисунок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19" name="Прямая соединительная линия 18"/>
          <p:cNvCxnSpPr/>
          <p:nvPr/>
        </p:nvCxnSpPr>
        <p:spPr>
          <a:xfrm flipV="1">
            <a:off x="0" y="718022"/>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20" name="Picture 4" descr="https://media.ztu.edu.ua/wp-content/uploads/2020/02/Group-6-1-1024x31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p:cNvPicPr>
            <a:picLocks noChangeAspect="1"/>
          </p:cNvPicPr>
          <p:nvPr/>
        </p:nvPicPr>
        <p:blipFill>
          <a:blip r:embed="rId6"/>
          <a:stretch>
            <a:fillRect/>
          </a:stretch>
        </p:blipFill>
        <p:spPr>
          <a:xfrm>
            <a:off x="3504838" y="1399892"/>
            <a:ext cx="5182323" cy="4058216"/>
          </a:xfrm>
          <a:prstGeom prst="rect">
            <a:avLst/>
          </a:prstGeom>
        </p:spPr>
      </p:pic>
    </p:spTree>
    <p:extLst>
      <p:ext uri="{BB962C8B-B14F-4D97-AF65-F5344CB8AC3E}">
        <p14:creationId xmlns:p14="http://schemas.microsoft.com/office/powerpoint/2010/main" val="40790283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13" name="Прямая соединительная линия 12"/>
          <p:cNvCxnSpPr/>
          <p:nvPr/>
        </p:nvCxnSpPr>
        <p:spPr>
          <a:xfrm flipV="1">
            <a:off x="0" y="701856"/>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14" name="Picture 4" descr="https://media.ztu.edu.ua/wp-content/uploads/2020/02/Group-6-1-1024x3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a:blip r:embed="rId5"/>
          <a:stretch>
            <a:fillRect/>
          </a:stretch>
        </p:blipFill>
        <p:spPr>
          <a:xfrm>
            <a:off x="2242599" y="2452551"/>
            <a:ext cx="7706801" cy="1952898"/>
          </a:xfrm>
          <a:prstGeom prst="rect">
            <a:avLst/>
          </a:prstGeom>
        </p:spPr>
      </p:pic>
    </p:spTree>
    <p:extLst>
      <p:ext uri="{BB962C8B-B14F-4D97-AF65-F5344CB8AC3E}">
        <p14:creationId xmlns:p14="http://schemas.microsoft.com/office/powerpoint/2010/main" val="41494978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14" name="Прямая соединительная линия 13"/>
          <p:cNvCxnSpPr/>
          <p:nvPr/>
        </p:nvCxnSpPr>
        <p:spPr>
          <a:xfrm flipV="1">
            <a:off x="0" y="701856"/>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15" name="Picture 4" descr="https://media.ztu.edu.ua/wp-content/uploads/2020/02/Group-6-1-1024x31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Основи менеджменту. Домашнє завдання - презентация онлайн"/>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7307" y="1002379"/>
            <a:ext cx="9753600" cy="5467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46088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14" name="Прямая соединительная линия 13"/>
          <p:cNvCxnSpPr/>
          <p:nvPr/>
        </p:nvCxnSpPr>
        <p:spPr>
          <a:xfrm flipV="1">
            <a:off x="0" y="701856"/>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15" name="Picture 4" descr="https://media.ztu.edu.ua/wp-content/uploads/2020/02/Group-6-1-1024x31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https://api.getblog.app/customer/resource/0dc2cc99ca142c79a1bf22c97c4ec1ed?w=70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36943" y="1488065"/>
            <a:ext cx="8071502" cy="4404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781418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53792</TotalTime>
  <Words>2920</Words>
  <Application>Microsoft Office PowerPoint</Application>
  <PresentationFormat>Широкоэкранный</PresentationFormat>
  <Paragraphs>152</Paragraphs>
  <Slides>33</Slides>
  <Notes>20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33</vt:i4>
      </vt:variant>
    </vt:vector>
  </HeadingPairs>
  <TitlesOfParts>
    <vt:vector size="40" baseType="lpstr">
      <vt:lpstr>Arial</vt:lpstr>
      <vt:lpstr>Calibri</vt:lpstr>
      <vt:lpstr>Calibri Light</vt:lpstr>
      <vt:lpstr>Montserrat</vt:lpstr>
      <vt:lpstr>Times New Roman</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Пользователь Windows</cp:lastModifiedBy>
  <cp:revision>692</cp:revision>
  <dcterms:created xsi:type="dcterms:W3CDTF">2024-08-16T15:30:07Z</dcterms:created>
  <dcterms:modified xsi:type="dcterms:W3CDTF">2025-02-23T21:38:09Z</dcterms:modified>
</cp:coreProperties>
</file>