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8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41" d="100"/>
          <a:sy n="41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6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829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60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1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844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832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4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2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2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8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7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73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1%82%D0%B0%D1%82%D0%B8%D1%81%D1%82%D0%B8%D0%BA%D0%B0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5%D1%80%D0%B8%D1%84%D1%96%D0%BA%D0%B0%D1%86%D1%96%D1%8F" TargetMode="External"/><Relationship Id="rId5" Type="http://schemas.openxmlformats.org/officeDocument/2006/relationships/hyperlink" Target="https://uk.wikipedia.org/wiki/%D0%92%D0%9E%D0%9E%D0%97" TargetMode="External"/><Relationship Id="rId4" Type="http://schemas.openxmlformats.org/officeDocument/2006/relationships/hyperlink" Target="https://uk.wikipedia.org/wiki/%D0%9A%D0%BB%D0%B0%D1%81%D0%B8%D1%84%D1%96%D0%BA%D0%B0%D1%86%D1%96%D1%8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8931" y="836499"/>
            <a:ext cx="7957566" cy="2971051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КЛАСИФІКАЦІЯ </a:t>
            </a:r>
            <a:r>
              <a:rPr lang="ru-RU" dirty="0" smtClean="0">
                <a:solidFill>
                  <a:schemeClr val="bg1"/>
                </a:solidFill>
              </a:rPr>
              <a:t>СУЇЦИДАЛЬНОЇ ПОВЕДІНКИ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6585" y="4068720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/>
              <a:t>МКХ 10-11,</a:t>
            </a:r>
            <a:r>
              <a:rPr lang="pl-PL" sz="2800" dirty="0" smtClean="0"/>
              <a:t> DSM 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02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5478" y="890954"/>
            <a:ext cx="11090030" cy="535744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Зовнішніми формами </a:t>
            </a:r>
            <a:r>
              <a:rPr lang="ru-RU" sz="2800" dirty="0" err="1"/>
              <a:t>суїцидальної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 є: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– </a:t>
            </a:r>
            <a:r>
              <a:rPr lang="ru-RU" sz="2800" dirty="0"/>
              <a:t>завершений </a:t>
            </a:r>
            <a:r>
              <a:rPr lang="ru-RU" sz="2800" dirty="0" err="1"/>
              <a:t>суїцид</a:t>
            </a:r>
            <a:r>
              <a:rPr lang="ru-RU" sz="2800" dirty="0"/>
              <a:t> </a:t>
            </a:r>
            <a:r>
              <a:rPr lang="ru-RU" sz="2800" dirty="0" smtClean="0"/>
              <a:t>;</a:t>
            </a:r>
          </a:p>
          <a:p>
            <a:pPr marL="0" indent="0">
              <a:buNone/>
            </a:pPr>
            <a:r>
              <a:rPr lang="ru-RU" sz="2800" dirty="0" smtClean="0"/>
              <a:t>– </a:t>
            </a:r>
            <a:r>
              <a:rPr lang="ru-RU" sz="2800" dirty="0" err="1"/>
              <a:t>цілеспрямований</a:t>
            </a:r>
            <a:r>
              <a:rPr lang="ru-RU" sz="2800" dirty="0"/>
              <a:t> </a:t>
            </a:r>
            <a:r>
              <a:rPr lang="ru-RU" sz="2800" dirty="0" err="1"/>
              <a:t>вчинок</a:t>
            </a:r>
            <a:r>
              <a:rPr lang="ru-RU" sz="2800" dirty="0"/>
              <a:t> </a:t>
            </a:r>
            <a:r>
              <a:rPr lang="ru-RU" sz="2800" dirty="0" err="1"/>
              <a:t>самогубства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мав</a:t>
            </a:r>
            <a:r>
              <a:rPr lang="ru-RU" sz="2800" dirty="0"/>
              <a:t> </a:t>
            </a:r>
            <a:r>
              <a:rPr lang="ru-RU" sz="2800" dirty="0" err="1"/>
              <a:t>летальний</a:t>
            </a:r>
            <a:r>
              <a:rPr lang="ru-RU" sz="2800" dirty="0"/>
              <a:t> </a:t>
            </a:r>
            <a:r>
              <a:rPr lang="ru-RU" sz="2800" dirty="0" err="1"/>
              <a:t>фінал</a:t>
            </a:r>
            <a:r>
              <a:rPr lang="ru-RU" sz="2800" dirty="0"/>
              <a:t>;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– </a:t>
            </a:r>
            <a:r>
              <a:rPr lang="ru-RU" sz="2800" dirty="0" err="1"/>
              <a:t>суїцидальна</a:t>
            </a:r>
            <a:r>
              <a:rPr lang="ru-RU" sz="2800" dirty="0"/>
              <a:t> </a:t>
            </a:r>
            <a:r>
              <a:rPr lang="ru-RU" sz="2800" dirty="0" err="1"/>
              <a:t>спроба</a:t>
            </a:r>
            <a:r>
              <a:rPr lang="ru-RU" sz="2800" dirty="0"/>
              <a:t> (</a:t>
            </a:r>
            <a:r>
              <a:rPr lang="ru-RU" sz="2800" dirty="0" err="1"/>
              <a:t>парасуїцид</a:t>
            </a:r>
            <a:r>
              <a:rPr lang="ru-RU" sz="2800" dirty="0"/>
              <a:t>) – </a:t>
            </a:r>
            <a:r>
              <a:rPr lang="ru-RU" sz="2800" dirty="0" err="1"/>
              <a:t>цілеспрямоване</a:t>
            </a:r>
            <a:r>
              <a:rPr lang="ru-RU" sz="2800" dirty="0"/>
              <a:t> </a:t>
            </a:r>
            <a:r>
              <a:rPr lang="ru-RU" sz="2800" dirty="0" err="1"/>
              <a:t>оперування</a:t>
            </a:r>
            <a:r>
              <a:rPr lang="ru-RU" sz="2800" dirty="0"/>
              <a:t> </a:t>
            </a:r>
            <a:r>
              <a:rPr lang="ru-RU" sz="2800" dirty="0" err="1"/>
              <a:t>засобами</a:t>
            </a:r>
            <a:r>
              <a:rPr lang="ru-RU" sz="2800" dirty="0"/>
              <a:t> </a:t>
            </a:r>
            <a:r>
              <a:rPr lang="ru-RU" sz="2800" dirty="0" err="1"/>
              <a:t>самогубства</a:t>
            </a:r>
            <a:r>
              <a:rPr lang="ru-RU" sz="2800" dirty="0"/>
              <a:t>, яке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обставин</a:t>
            </a:r>
            <a:r>
              <a:rPr lang="ru-RU" sz="2800" dirty="0"/>
              <a:t> не </a:t>
            </a:r>
            <a:r>
              <a:rPr lang="ru-RU" sz="2800" dirty="0" err="1"/>
              <a:t>завершується</a:t>
            </a:r>
            <a:r>
              <a:rPr lang="ru-RU" sz="2800" dirty="0"/>
              <a:t> </a:t>
            </a:r>
            <a:r>
              <a:rPr lang="ru-RU" sz="2800" dirty="0" err="1" smtClean="0"/>
              <a:t>смертю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609600"/>
            <a:ext cx="11090031" cy="563879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/>
              <a:t>класифікація</a:t>
            </a:r>
            <a:r>
              <a:rPr lang="ru-RU" sz="2800" dirty="0" smtClean="0"/>
              <a:t> </a:t>
            </a:r>
            <a:r>
              <a:rPr lang="ru-RU" sz="2800" dirty="0" err="1"/>
              <a:t>суїцидальної</a:t>
            </a:r>
            <a:r>
              <a:rPr lang="ru-RU" sz="2800" dirty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</a:t>
            </a:r>
            <a:r>
              <a:rPr lang="ru-RU" sz="2800" dirty="0"/>
              <a:t>за О. Є. </a:t>
            </a:r>
            <a:r>
              <a:rPr lang="ru-RU" sz="2800" dirty="0" err="1"/>
              <a:t>Лічко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психіатр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 smtClean="0"/>
              <a:t>патопсихолог</a:t>
            </a:r>
            <a:r>
              <a:rPr lang="ru-RU" sz="2800" dirty="0" smtClean="0"/>
              <a:t>) :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457200" indent="-457200">
              <a:buAutoNum type="arabicPeriod"/>
            </a:pPr>
            <a:r>
              <a:rPr lang="ru-RU" sz="2800" dirty="0" smtClean="0"/>
              <a:t>Демонстративна </a:t>
            </a:r>
            <a:r>
              <a:rPr lang="ru-RU" sz="2800" dirty="0" err="1"/>
              <a:t>суїцидальна</a:t>
            </a:r>
            <a:r>
              <a:rPr lang="ru-RU" sz="2800" dirty="0"/>
              <a:t> </a:t>
            </a:r>
            <a:r>
              <a:rPr lang="ru-RU" sz="2800" dirty="0" err="1" smtClean="0"/>
              <a:t>поведінка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/>
              <a:t>Афективна </a:t>
            </a:r>
            <a:r>
              <a:rPr lang="ru-RU" sz="2800" dirty="0" err="1"/>
              <a:t>суїцидальна</a:t>
            </a:r>
            <a:r>
              <a:rPr lang="ru-RU" sz="2800" dirty="0"/>
              <a:t> </a:t>
            </a:r>
            <a:r>
              <a:rPr lang="ru-RU" sz="2800" dirty="0" err="1" smtClean="0"/>
              <a:t>поведінка</a:t>
            </a:r>
            <a:r>
              <a:rPr lang="ru-RU" sz="2800" dirty="0"/>
              <a:t>.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err="1"/>
              <a:t>Істинна</a:t>
            </a:r>
            <a:r>
              <a:rPr lang="ru-RU" sz="2800" dirty="0"/>
              <a:t> </a:t>
            </a:r>
            <a:r>
              <a:rPr lang="ru-RU" sz="2800" dirty="0" err="1"/>
              <a:t>суїцидальна</a:t>
            </a:r>
            <a:r>
              <a:rPr lang="ru-RU" sz="2800" dirty="0"/>
              <a:t> </a:t>
            </a:r>
            <a:r>
              <a:rPr lang="ru-RU" sz="2800" dirty="0" err="1" smtClean="0"/>
              <a:t>поведінка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1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2095500" y="428626"/>
            <a:ext cx="4643438" cy="2087563"/>
          </a:xfrm>
          <a:prstGeom prst="flowChartMultidocument">
            <a:avLst/>
          </a:prstGeom>
          <a:gradFill rotWithShape="1">
            <a:gsLst>
              <a:gs pos="0">
                <a:srgbClr val="669900"/>
              </a:gs>
              <a:gs pos="50000">
                <a:srgbClr val="CCFF33"/>
              </a:gs>
              <a:gs pos="100000">
                <a:srgbClr val="669900"/>
              </a:gs>
            </a:gsLst>
            <a:lin ang="5400000" scaled="1"/>
          </a:gra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ru-RU" sz="2400" b="1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5363" name="AutoShape 6"/>
          <p:cNvSpPr>
            <a:spLocks noChangeArrowheads="1"/>
          </p:cNvSpPr>
          <p:nvPr/>
        </p:nvSpPr>
        <p:spPr bwMode="auto">
          <a:xfrm rot="5400000">
            <a:off x="653257" y="4047332"/>
            <a:ext cx="3636963" cy="1104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00"/>
              </a:gs>
              <a:gs pos="50000">
                <a:srgbClr val="CCFF33"/>
              </a:gs>
              <a:gs pos="100000">
                <a:srgbClr val="669900"/>
              </a:gs>
            </a:gsLst>
            <a:lin ang="5400000" scaled="1"/>
          </a:gradFill>
          <a:ln w="9525">
            <a:solidFill>
              <a:srgbClr val="669900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000" b="1">
                <a:solidFill>
                  <a:srgbClr val="FF0000"/>
                </a:solidFill>
              </a:rPr>
              <a:t>Егоїстичні самогубства </a:t>
            </a:r>
          </a:p>
          <a:p>
            <a:pPr algn="ctr" eaLnBrk="1" hangingPunct="1"/>
            <a:r>
              <a:rPr lang="uk-UA" altLang="ru-RU" b="1">
                <a:solidFill>
                  <a:srgbClr val="A50021"/>
                </a:solidFill>
              </a:rPr>
              <a:t>особиста мета вища за</a:t>
            </a:r>
          </a:p>
          <a:p>
            <a:pPr algn="ctr" eaLnBrk="1" hangingPunct="1"/>
            <a:r>
              <a:rPr lang="uk-UA" altLang="ru-RU" b="1">
                <a:solidFill>
                  <a:srgbClr val="A50021"/>
                </a:solidFill>
              </a:rPr>
              <a:t> суспільну (ізоляція)</a:t>
            </a:r>
          </a:p>
        </p:txBody>
      </p:sp>
      <p:sp>
        <p:nvSpPr>
          <p:cNvPr id="15364" name="AutoShape 8"/>
          <p:cNvSpPr>
            <a:spLocks noChangeArrowheads="1"/>
          </p:cNvSpPr>
          <p:nvPr/>
        </p:nvSpPr>
        <p:spPr bwMode="auto">
          <a:xfrm rot="5400000">
            <a:off x="2062957" y="4033045"/>
            <a:ext cx="3565525" cy="10715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00"/>
              </a:gs>
              <a:gs pos="50000">
                <a:srgbClr val="CCFF33"/>
              </a:gs>
              <a:gs pos="100000">
                <a:srgbClr val="669900"/>
              </a:gs>
            </a:gsLst>
            <a:lin ang="5400000" scaled="1"/>
          </a:gradFill>
          <a:ln w="9525">
            <a:solidFill>
              <a:srgbClr val="669900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000" b="1">
                <a:solidFill>
                  <a:srgbClr val="FF0000"/>
                </a:solidFill>
              </a:rPr>
              <a:t>Альтруїстичні самогубства</a:t>
            </a:r>
          </a:p>
          <a:p>
            <a:pPr algn="ctr" eaLnBrk="1" hangingPunct="1"/>
            <a:r>
              <a:rPr lang="uk-UA" altLang="ru-RU" b="1">
                <a:solidFill>
                  <a:srgbClr val="A50021"/>
                </a:solidFill>
              </a:rPr>
              <a:t>суспільство поглинає</a:t>
            </a:r>
          </a:p>
          <a:p>
            <a:pPr algn="ctr" eaLnBrk="1" hangingPunct="1"/>
            <a:r>
              <a:rPr lang="uk-UA" altLang="ru-RU" b="1">
                <a:solidFill>
                  <a:srgbClr val="A50021"/>
                </a:solidFill>
              </a:rPr>
              <a:t> особистість (надобов'язок)</a:t>
            </a:r>
          </a:p>
        </p:txBody>
      </p:sp>
      <p:sp>
        <p:nvSpPr>
          <p:cNvPr id="15365" name="AutoShape 11"/>
          <p:cNvSpPr>
            <a:spLocks noChangeArrowheads="1"/>
          </p:cNvSpPr>
          <p:nvPr/>
        </p:nvSpPr>
        <p:spPr bwMode="auto">
          <a:xfrm rot="5400000">
            <a:off x="3563144" y="4033044"/>
            <a:ext cx="3636962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00"/>
              </a:gs>
              <a:gs pos="50000">
                <a:srgbClr val="CCFF33"/>
              </a:gs>
              <a:gs pos="100000">
                <a:srgbClr val="669900"/>
              </a:gs>
            </a:gsLst>
            <a:lin ang="5400000" scaled="1"/>
          </a:gradFill>
          <a:ln w="9525">
            <a:solidFill>
              <a:srgbClr val="669900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ru-RU" sz="2000" b="1">
              <a:solidFill>
                <a:srgbClr val="FF0000"/>
              </a:solidFill>
            </a:endParaRPr>
          </a:p>
          <a:p>
            <a:pPr algn="ctr" eaLnBrk="1" hangingPunct="1"/>
            <a:r>
              <a:rPr lang="uk-UA" altLang="ru-RU" sz="2000" b="1">
                <a:solidFill>
                  <a:srgbClr val="FF0000"/>
                </a:solidFill>
              </a:rPr>
              <a:t>Анемічні самогубства</a:t>
            </a:r>
          </a:p>
          <a:p>
            <a:pPr algn="ctr" eaLnBrk="1" hangingPunct="1"/>
            <a:r>
              <a:rPr lang="uk-UA" altLang="ru-RU" sz="1700" b="1">
                <a:solidFill>
                  <a:srgbClr val="A50021"/>
                </a:solidFill>
              </a:rPr>
              <a:t>неспроможність пристосуватися </a:t>
            </a:r>
          </a:p>
          <a:p>
            <a:pPr algn="ctr" eaLnBrk="1" hangingPunct="1"/>
            <a:r>
              <a:rPr lang="uk-UA" altLang="ru-RU" sz="1700" b="1">
                <a:solidFill>
                  <a:srgbClr val="A50021"/>
                </a:solidFill>
              </a:rPr>
              <a:t>до швидких змін у суспільстві</a:t>
            </a:r>
          </a:p>
          <a:p>
            <a:pPr algn="ctr" eaLnBrk="1" hangingPunct="1"/>
            <a:endParaRPr lang="ru-RU" altLang="ru-RU" b="1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5367" name="AutoShape 14"/>
          <p:cNvSpPr>
            <a:spLocks noChangeArrowheads="1"/>
          </p:cNvSpPr>
          <p:nvPr/>
        </p:nvSpPr>
        <p:spPr bwMode="auto">
          <a:xfrm>
            <a:off x="1992314" y="2565401"/>
            <a:ext cx="746125" cy="220663"/>
          </a:xfrm>
          <a:prstGeom prst="flowChartMerge">
            <a:avLst/>
          </a:prstGeom>
          <a:solidFill>
            <a:srgbClr val="CCFF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5024439" y="2571751"/>
            <a:ext cx="714375" cy="214313"/>
          </a:xfrm>
          <a:prstGeom prst="flowChartMerge">
            <a:avLst/>
          </a:prstGeom>
          <a:solidFill>
            <a:srgbClr val="CCFF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5369" name="AutoShape 18"/>
          <p:cNvSpPr>
            <a:spLocks noChangeArrowheads="1"/>
          </p:cNvSpPr>
          <p:nvPr/>
        </p:nvSpPr>
        <p:spPr bwMode="auto">
          <a:xfrm>
            <a:off x="3452813" y="2571751"/>
            <a:ext cx="785812" cy="214313"/>
          </a:xfrm>
          <a:prstGeom prst="flowChartMerge">
            <a:avLst/>
          </a:prstGeom>
          <a:solidFill>
            <a:srgbClr val="66FF33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6600825" y="306863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5372" name="Rectangle 30"/>
          <p:cNvSpPr>
            <a:spLocks noChangeArrowheads="1"/>
          </p:cNvSpPr>
          <p:nvPr/>
        </p:nvSpPr>
        <p:spPr bwMode="auto">
          <a:xfrm>
            <a:off x="6600825" y="37893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5373" name="Rectangle 24"/>
          <p:cNvSpPr>
            <a:spLocks noChangeArrowheads="1"/>
          </p:cNvSpPr>
          <p:nvPr/>
        </p:nvSpPr>
        <p:spPr bwMode="auto">
          <a:xfrm>
            <a:off x="2166939" y="1236663"/>
            <a:ext cx="38576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2000" b="1" dirty="0">
                <a:solidFill>
                  <a:srgbClr val="A50021"/>
                </a:solidFill>
                <a:cs typeface="Times New Roman" panose="02020603050405020304" pitchFamily="18" charset="0"/>
              </a:rPr>
              <a:t>Класифікація самогубств</a:t>
            </a:r>
          </a:p>
          <a:p>
            <a:pPr algn="r"/>
            <a:r>
              <a:rPr lang="ru-RU" altLang="ru-RU" dirty="0">
                <a:solidFill>
                  <a:srgbClr val="A50021"/>
                </a:solidFill>
              </a:rPr>
              <a:t>Е. Дюркгейм</a:t>
            </a:r>
            <a:endParaRPr lang="ru-RU" altLang="ru-RU" dirty="0">
              <a:solidFill>
                <a:srgbClr val="A50021"/>
              </a:solidFill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  <p:pic>
        <p:nvPicPr>
          <p:cNvPr id="22542" name="Picture 25" descr="C:\Users\Hope\Desktop\суїцид\13195127_6361555_1861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8886" y="4330669"/>
            <a:ext cx="2539603" cy="251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430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65149"/>
            <a:ext cx="12379569" cy="1400530"/>
          </a:xfrm>
        </p:spPr>
        <p:txBody>
          <a:bodyPr/>
          <a:lstStyle/>
          <a:p>
            <a:r>
              <a:rPr lang="ru-RU" dirty="0"/>
              <a:t>Демонстративна </a:t>
            </a:r>
            <a:r>
              <a:rPr lang="ru-RU" dirty="0" err="1"/>
              <a:t>суїцидальна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06905"/>
            <a:ext cx="11935326" cy="575109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– </a:t>
            </a:r>
            <a:r>
              <a:rPr lang="ru-RU" sz="2400" dirty="0" err="1"/>
              <a:t>розігрування</a:t>
            </a:r>
            <a:r>
              <a:rPr lang="ru-RU" sz="2400" dirty="0"/>
              <a:t> </a:t>
            </a:r>
            <a:r>
              <a:rPr lang="ru-RU" sz="2400" dirty="0" err="1"/>
              <a:t>театральних</a:t>
            </a:r>
            <a:r>
              <a:rPr lang="ru-RU" sz="2400" dirty="0"/>
              <a:t> сцен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зображенням</a:t>
            </a:r>
            <a:r>
              <a:rPr lang="ru-RU" sz="2400" dirty="0"/>
              <a:t> </a:t>
            </a:r>
            <a:r>
              <a:rPr lang="ru-RU" sz="2400" dirty="0" err="1"/>
              <a:t>спроб</a:t>
            </a:r>
            <a:r>
              <a:rPr lang="ru-RU" sz="2400" dirty="0"/>
              <a:t> </a:t>
            </a:r>
            <a:r>
              <a:rPr lang="ru-RU" sz="2400" dirty="0" err="1"/>
              <a:t>самогубства</a:t>
            </a:r>
            <a:r>
              <a:rPr lang="ru-RU" sz="2400" dirty="0"/>
              <a:t> без </a:t>
            </a:r>
            <a:r>
              <a:rPr lang="ru-RU" sz="2400" dirty="0" err="1"/>
              <a:t>усякого</a:t>
            </a:r>
            <a:r>
              <a:rPr lang="ru-RU" sz="2400" dirty="0"/>
              <a:t> </a:t>
            </a:r>
            <a:r>
              <a:rPr lang="ru-RU" sz="2400" dirty="0" err="1"/>
              <a:t>наміру</a:t>
            </a:r>
            <a:r>
              <a:rPr lang="ru-RU" sz="2400" dirty="0"/>
              <a:t> </a:t>
            </a:r>
            <a:r>
              <a:rPr lang="ru-RU" sz="2400" dirty="0" err="1"/>
              <a:t>справді</a:t>
            </a:r>
            <a:r>
              <a:rPr lang="ru-RU" sz="2400" dirty="0"/>
              <a:t> </a:t>
            </a:r>
            <a:r>
              <a:rPr lang="ru-RU" sz="2400" dirty="0" err="1"/>
              <a:t>покінчити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собою, </a:t>
            </a:r>
            <a:r>
              <a:rPr lang="ru-RU" sz="2400" dirty="0" err="1"/>
              <a:t>іноді</a:t>
            </a:r>
            <a:r>
              <a:rPr lang="ru-RU" sz="2400" dirty="0"/>
              <a:t> з </a:t>
            </a:r>
            <a:r>
              <a:rPr lang="ru-RU" sz="2400" dirty="0" err="1"/>
              <a:t>розрахунком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вчасно</a:t>
            </a:r>
            <a:r>
              <a:rPr lang="ru-RU" sz="2400" dirty="0"/>
              <a:t> </a:t>
            </a:r>
            <a:r>
              <a:rPr lang="ru-RU" sz="2400" dirty="0" err="1"/>
              <a:t>врятують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починаються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залучити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повернути</a:t>
            </a:r>
            <a:r>
              <a:rPr lang="ru-RU" sz="2400" dirty="0"/>
              <a:t> </a:t>
            </a:r>
            <a:r>
              <a:rPr lang="ru-RU" sz="2400" dirty="0" err="1"/>
              <a:t>втрачену</a:t>
            </a:r>
            <a:r>
              <a:rPr lang="ru-RU" sz="2400" dirty="0"/>
              <a:t> до себе </a:t>
            </a:r>
            <a:r>
              <a:rPr lang="ru-RU" sz="2400" dirty="0" err="1"/>
              <a:t>увагу</a:t>
            </a:r>
            <a:r>
              <a:rPr lang="ru-RU" sz="2400" dirty="0"/>
              <a:t>, </a:t>
            </a:r>
            <a:r>
              <a:rPr lang="ru-RU" sz="2400" dirty="0" err="1"/>
              <a:t>розжалобити</a:t>
            </a:r>
            <a:r>
              <a:rPr lang="ru-RU" sz="2400" dirty="0"/>
              <a:t>,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співчуття</a:t>
            </a:r>
            <a:r>
              <a:rPr lang="ru-RU" sz="2400" dirty="0"/>
              <a:t>, </a:t>
            </a:r>
            <a:r>
              <a:rPr lang="ru-RU" sz="2400" dirty="0" err="1"/>
              <a:t>позбутися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неприємностей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загрожують</a:t>
            </a:r>
            <a:r>
              <a:rPr lang="ru-RU" sz="2400" dirty="0"/>
              <a:t>, </a:t>
            </a:r>
            <a:r>
              <a:rPr lang="ru-RU" sz="2400" dirty="0" err="1"/>
              <a:t>чи</a:t>
            </a:r>
            <a:r>
              <a:rPr lang="ru-RU" sz="2400" dirty="0"/>
              <a:t>, </a:t>
            </a:r>
            <a:r>
              <a:rPr lang="ru-RU" sz="2400" dirty="0" err="1"/>
              <a:t>нарешті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покарати</a:t>
            </a:r>
            <a:r>
              <a:rPr lang="ru-RU" sz="2400" dirty="0"/>
              <a:t> </a:t>
            </a:r>
            <a:r>
              <a:rPr lang="ru-RU" sz="2400" dirty="0" err="1"/>
              <a:t>кривдника</a:t>
            </a:r>
            <a:r>
              <a:rPr lang="ru-RU" sz="2400" dirty="0"/>
              <a:t>, </a:t>
            </a:r>
            <a:r>
              <a:rPr lang="ru-RU" sz="2400" dirty="0" err="1"/>
              <a:t>звернувши</a:t>
            </a:r>
            <a:r>
              <a:rPr lang="ru-RU" sz="2400" dirty="0"/>
              <a:t> на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обурення</a:t>
            </a:r>
            <a:r>
              <a:rPr lang="ru-RU" sz="2400" dirty="0"/>
              <a:t> </a:t>
            </a:r>
            <a:r>
              <a:rPr lang="ru-RU" sz="2400" dirty="0" err="1"/>
              <a:t>оточуючих</a:t>
            </a:r>
            <a:r>
              <a:rPr lang="ru-RU" sz="2400" dirty="0"/>
              <a:t>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завдавати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серйозних</a:t>
            </a:r>
            <a:r>
              <a:rPr lang="ru-RU" sz="2400" dirty="0"/>
              <a:t> </a:t>
            </a:r>
            <a:r>
              <a:rPr lang="ru-RU" sz="2400" dirty="0" err="1"/>
              <a:t>неприємностей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Потрібно</a:t>
            </a:r>
            <a:r>
              <a:rPr lang="ru-RU" sz="2400" dirty="0" smtClean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демонстративні</a:t>
            </a:r>
            <a:r>
              <a:rPr lang="ru-RU" sz="2400" dirty="0"/>
              <a:t> за </a:t>
            </a:r>
            <a:r>
              <a:rPr lang="ru-RU" sz="2400" dirty="0" err="1"/>
              <a:t>задумом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необережності</a:t>
            </a:r>
            <a:r>
              <a:rPr lang="ru-RU" sz="2400" dirty="0"/>
              <a:t>, неправильного </a:t>
            </a:r>
            <a:r>
              <a:rPr lang="ru-RU" sz="2400" dirty="0" err="1"/>
              <a:t>розрахунку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обернутися</a:t>
            </a:r>
            <a:r>
              <a:rPr lang="ru-RU" sz="2400" dirty="0"/>
              <a:t> </a:t>
            </a:r>
            <a:r>
              <a:rPr lang="ru-RU" sz="2400" dirty="0" err="1"/>
              <a:t>фатальними</a:t>
            </a:r>
            <a:r>
              <a:rPr lang="ru-RU" sz="2400" dirty="0"/>
              <a:t> </a:t>
            </a:r>
            <a:r>
              <a:rPr lang="ru-RU" sz="2400" dirty="0" err="1"/>
              <a:t>наслідками</a:t>
            </a:r>
            <a:r>
              <a:rPr lang="ru-RU" sz="2400" dirty="0"/>
              <a:t>.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вчинку</a:t>
            </a:r>
            <a:r>
              <a:rPr lang="ru-RU" sz="2400" dirty="0"/>
              <a:t> як демонстративного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ретельного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обставин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/>
              <a:t>спеціалістів</a:t>
            </a:r>
            <a:r>
              <a:rPr lang="ru-RU" sz="2400" dirty="0"/>
              <a:t> </a:t>
            </a:r>
            <a:r>
              <a:rPr lang="ru-RU" sz="2400" dirty="0" err="1"/>
              <a:t>зазначають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підліткового</a:t>
            </a:r>
            <a:r>
              <a:rPr lang="ru-RU" sz="2400" dirty="0"/>
              <a:t> </a:t>
            </a:r>
            <a:r>
              <a:rPr lang="ru-RU" sz="2400" dirty="0" err="1"/>
              <a:t>суїциду</a:t>
            </a:r>
            <a:r>
              <a:rPr lang="ru-RU" sz="2400" dirty="0"/>
              <a:t> </a:t>
            </a:r>
            <a:r>
              <a:rPr lang="ru-RU" sz="2400" dirty="0" err="1"/>
              <a:t>неприпустима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68" y="0"/>
            <a:ext cx="10823994" cy="1007114"/>
          </a:xfrm>
        </p:spPr>
        <p:txBody>
          <a:bodyPr/>
          <a:lstStyle/>
          <a:p>
            <a:r>
              <a:rPr lang="ru-RU" dirty="0"/>
              <a:t>Афективна </a:t>
            </a:r>
            <a:r>
              <a:rPr lang="ru-RU" dirty="0" err="1"/>
              <a:t>суїцидальна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68" y="721895"/>
            <a:ext cx="11975432" cy="5895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– </a:t>
            </a:r>
            <a:r>
              <a:rPr lang="ru-RU" sz="2400" dirty="0" err="1"/>
              <a:t>суїцидальні</a:t>
            </a:r>
            <a:r>
              <a:rPr lang="ru-RU" sz="2400" dirty="0"/>
              <a:t> </a:t>
            </a:r>
            <a:r>
              <a:rPr lang="ru-RU" sz="2400" dirty="0" err="1"/>
              <a:t>спроби</a:t>
            </a:r>
            <a:r>
              <a:rPr lang="ru-RU" sz="2400" dirty="0"/>
              <a:t>, </a:t>
            </a:r>
            <a:r>
              <a:rPr lang="ru-RU" sz="2400" dirty="0" err="1"/>
              <a:t>здійснені</a:t>
            </a:r>
            <a:r>
              <a:rPr lang="ru-RU" sz="2400" dirty="0"/>
              <a:t> на </a:t>
            </a:r>
            <a:r>
              <a:rPr lang="ru-RU" sz="2400" dirty="0" err="1"/>
              <a:t>висоті</a:t>
            </a:r>
            <a:r>
              <a:rPr lang="ru-RU" sz="2400" dirty="0"/>
              <a:t> </a:t>
            </a:r>
            <a:r>
              <a:rPr lang="ru-RU" sz="2400" dirty="0" err="1"/>
              <a:t>афекту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триває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хвилини</a:t>
            </a:r>
            <a:r>
              <a:rPr lang="ru-RU" sz="2400" dirty="0"/>
              <a:t>, але </a:t>
            </a:r>
            <a:r>
              <a:rPr lang="ru-RU" sz="2400" dirty="0" err="1"/>
              <a:t>іноді</a:t>
            </a:r>
            <a:r>
              <a:rPr lang="ru-RU" sz="2400" dirty="0"/>
              <a:t> через </a:t>
            </a:r>
            <a:r>
              <a:rPr lang="ru-RU" sz="2400" dirty="0" err="1"/>
              <a:t>напруженість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розтягуватися</a:t>
            </a:r>
            <a:r>
              <a:rPr lang="ru-RU" sz="2400" dirty="0"/>
              <a:t> на </a:t>
            </a:r>
            <a:r>
              <a:rPr lang="ru-RU" sz="2400" dirty="0" err="1"/>
              <a:t>години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У </a:t>
            </a:r>
            <a:r>
              <a:rPr lang="ru-RU" sz="2400" dirty="0" err="1"/>
              <a:t>певний</a:t>
            </a:r>
            <a:r>
              <a:rPr lang="ru-RU" sz="2400" dirty="0"/>
              <a:t> момент тут </a:t>
            </a:r>
            <a:r>
              <a:rPr lang="ru-RU" sz="2400" dirty="0" err="1"/>
              <a:t>виникає</a:t>
            </a:r>
            <a:r>
              <a:rPr lang="ru-RU" sz="2400" dirty="0"/>
              <a:t> думка </a:t>
            </a:r>
            <a:r>
              <a:rPr lang="ru-RU" sz="2400" dirty="0" err="1"/>
              <a:t>піти</a:t>
            </a:r>
            <a:r>
              <a:rPr lang="ru-RU" sz="2400" dirty="0"/>
              <a:t> з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припускається</a:t>
            </a:r>
            <a:r>
              <a:rPr lang="ru-RU" sz="2400" dirty="0"/>
              <a:t>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. </a:t>
            </a:r>
            <a:r>
              <a:rPr lang="ru-RU" sz="2400" dirty="0" err="1"/>
              <a:t>Проте</a:t>
            </a:r>
            <a:r>
              <a:rPr lang="ru-RU" sz="2400" dirty="0"/>
              <a:t> тут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ціла</a:t>
            </a:r>
            <a:r>
              <a:rPr lang="ru-RU" sz="2400" dirty="0"/>
              <a:t> гама </a:t>
            </a:r>
            <a:r>
              <a:rPr lang="ru-RU" sz="2400" dirty="0" err="1"/>
              <a:t>переходів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імпровізованого</a:t>
            </a:r>
            <a:r>
              <a:rPr lang="ru-RU" sz="2400" dirty="0"/>
              <a:t> на </a:t>
            </a:r>
            <a:r>
              <a:rPr lang="ru-RU" sz="2400" dirty="0" err="1"/>
              <a:t>висоті</a:t>
            </a:r>
            <a:r>
              <a:rPr lang="ru-RU" sz="2400" dirty="0"/>
              <a:t> </a:t>
            </a:r>
            <a:r>
              <a:rPr lang="ru-RU" sz="2400" dirty="0" err="1"/>
              <a:t>афекту</a:t>
            </a:r>
            <a:r>
              <a:rPr lang="ru-RU" sz="2400" dirty="0"/>
              <a:t> </a:t>
            </a:r>
            <a:r>
              <a:rPr lang="ru-RU" sz="2400" dirty="0" err="1"/>
              <a:t>суїцидального</a:t>
            </a:r>
            <a:r>
              <a:rPr lang="ru-RU" sz="2400" dirty="0"/>
              <a:t> спектаклю до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позбавленого</a:t>
            </a:r>
            <a:r>
              <a:rPr lang="ru-RU" sz="2400" dirty="0"/>
              <a:t>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демонстративності</a:t>
            </a:r>
            <a:r>
              <a:rPr lang="ru-RU" sz="2400" dirty="0"/>
              <a:t> </a:t>
            </a:r>
            <a:r>
              <a:rPr lang="ru-RU" sz="2400" dirty="0" err="1"/>
              <a:t>щирого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і </a:t>
            </a:r>
            <a:r>
              <a:rPr lang="ru-RU" sz="2400" dirty="0" err="1"/>
              <a:t>скороминущого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 </a:t>
            </a:r>
            <a:r>
              <a:rPr lang="ru-RU" sz="2400" dirty="0" err="1"/>
              <a:t>покінчити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собою.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У </a:t>
            </a:r>
            <a:r>
              <a:rPr lang="ru-RU" sz="2400" dirty="0" err="1"/>
              <a:t>першому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мова</a:t>
            </a:r>
            <a:r>
              <a:rPr lang="ru-RU" sz="2400" dirty="0"/>
              <a:t> </a:t>
            </a:r>
            <a:r>
              <a:rPr lang="ru-RU" sz="2400" dirty="0" err="1"/>
              <a:t>йде</a:t>
            </a:r>
            <a:r>
              <a:rPr lang="ru-RU" sz="2400" dirty="0"/>
              <a:t> про </a:t>
            </a:r>
            <a:r>
              <a:rPr lang="ru-RU" sz="2400" dirty="0" err="1"/>
              <a:t>демонстративну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, але </a:t>
            </a:r>
            <a:r>
              <a:rPr lang="ru-RU" sz="2400" dirty="0" err="1"/>
              <a:t>таку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розгортається</a:t>
            </a:r>
            <a:r>
              <a:rPr lang="ru-RU" sz="2400" dirty="0"/>
              <a:t> на </a:t>
            </a:r>
            <a:r>
              <a:rPr lang="ru-RU" sz="2400" dirty="0" err="1"/>
              <a:t>тлі</a:t>
            </a:r>
            <a:r>
              <a:rPr lang="ru-RU" sz="2400" dirty="0"/>
              <a:t> </a:t>
            </a:r>
            <a:r>
              <a:rPr lang="ru-RU" sz="2400" dirty="0" err="1"/>
              <a:t>афекту</a:t>
            </a:r>
            <a:r>
              <a:rPr lang="ru-RU" sz="2400" dirty="0"/>
              <a:t> – </a:t>
            </a:r>
            <a:r>
              <a:rPr lang="ru-RU" sz="2400" dirty="0" err="1"/>
              <a:t>афективна</a:t>
            </a:r>
            <a:r>
              <a:rPr lang="ru-RU" sz="2400" dirty="0"/>
              <a:t> </a:t>
            </a:r>
            <a:r>
              <a:rPr lang="ru-RU" sz="2400" dirty="0" err="1"/>
              <a:t>демонстрація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В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афективна</a:t>
            </a:r>
            <a:r>
              <a:rPr lang="ru-RU" sz="2400" dirty="0"/>
              <a:t> </a:t>
            </a:r>
            <a:r>
              <a:rPr lang="ru-RU" sz="2400" dirty="0" err="1"/>
              <a:t>суїцидальна</a:t>
            </a:r>
            <a:r>
              <a:rPr lang="ru-RU" sz="2400" dirty="0"/>
              <a:t> </a:t>
            </a:r>
            <a:r>
              <a:rPr lang="ru-RU" sz="2400" dirty="0" err="1"/>
              <a:t>спроба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доповнена</a:t>
            </a:r>
            <a:r>
              <a:rPr lang="ru-RU" sz="2400" dirty="0"/>
              <a:t> </a:t>
            </a:r>
            <a:r>
              <a:rPr lang="ru-RU" sz="2400" dirty="0" err="1"/>
              <a:t>демонстративними</a:t>
            </a:r>
            <a:r>
              <a:rPr lang="ru-RU" sz="2400" dirty="0"/>
              <a:t> </a:t>
            </a:r>
            <a:r>
              <a:rPr lang="ru-RU" sz="2400" dirty="0" err="1"/>
              <a:t>діями</a:t>
            </a:r>
            <a:r>
              <a:rPr lang="ru-RU" sz="2400" dirty="0"/>
              <a:t>, </a:t>
            </a:r>
            <a:r>
              <a:rPr lang="ru-RU" sz="2400" dirty="0" err="1"/>
              <a:t>бажанням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смерть “справила </a:t>
            </a:r>
            <a:r>
              <a:rPr lang="ru-RU" sz="2400" dirty="0" err="1"/>
              <a:t>враження</a:t>
            </a:r>
            <a:r>
              <a:rPr lang="ru-RU" sz="2400" dirty="0"/>
              <a:t>”. </a:t>
            </a:r>
            <a:r>
              <a:rPr lang="ru-RU" sz="2400" dirty="0" err="1"/>
              <a:t>Зрештою</a:t>
            </a:r>
            <a:r>
              <a:rPr lang="ru-RU" sz="2400" dirty="0"/>
              <a:t>, </a:t>
            </a:r>
            <a:r>
              <a:rPr lang="ru-RU" sz="2400" dirty="0" err="1"/>
              <a:t>істинний</a:t>
            </a:r>
            <a:r>
              <a:rPr lang="ru-RU" sz="2400" dirty="0"/>
              <a:t> замах на </a:t>
            </a:r>
            <a:r>
              <a:rPr lang="ru-RU" sz="2400" dirty="0" err="1"/>
              <a:t>самогубство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відбуватися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на </a:t>
            </a:r>
            <a:r>
              <a:rPr lang="ru-RU" sz="2400" dirty="0" err="1"/>
              <a:t>висоті</a:t>
            </a:r>
            <a:r>
              <a:rPr lang="ru-RU" sz="2400" dirty="0"/>
              <a:t> </a:t>
            </a:r>
            <a:r>
              <a:rPr lang="ru-RU" sz="2400" dirty="0" err="1"/>
              <a:t>афективної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</a:t>
            </a:r>
            <a:r>
              <a:rPr lang="ru-RU" sz="2400" dirty="0" err="1"/>
              <a:t>інтрапунітивного</a:t>
            </a:r>
            <a:r>
              <a:rPr lang="ru-RU" sz="2400" dirty="0"/>
              <a:t> типу.</a:t>
            </a:r>
          </a:p>
        </p:txBody>
      </p:sp>
    </p:spTree>
    <p:extLst>
      <p:ext uri="{BB962C8B-B14F-4D97-AF65-F5344CB8AC3E}">
        <p14:creationId xmlns:p14="http://schemas.microsoft.com/office/powerpoint/2010/main" val="3717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Істинна</a:t>
            </a:r>
            <a:r>
              <a:rPr lang="ru-RU" dirty="0"/>
              <a:t> </a:t>
            </a:r>
            <a:r>
              <a:rPr lang="ru-RU" dirty="0" err="1"/>
              <a:t>суїцидальна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24" y="1853248"/>
            <a:ext cx="11723076" cy="439515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Виникає</a:t>
            </a:r>
            <a:r>
              <a:rPr lang="ru-RU" sz="2400" dirty="0" smtClean="0"/>
              <a:t> </a:t>
            </a:r>
            <a:r>
              <a:rPr lang="ru-RU" sz="2400" dirty="0" err="1"/>
              <a:t>обміркований</a:t>
            </a:r>
            <a:r>
              <a:rPr lang="ru-RU" sz="2400" dirty="0"/>
              <a:t>, </a:t>
            </a:r>
            <a:r>
              <a:rPr lang="ru-RU" sz="2400" dirty="0" err="1"/>
              <a:t>нерідко</a:t>
            </a:r>
            <a:r>
              <a:rPr lang="ru-RU" sz="2400" dirty="0"/>
              <a:t>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виношений</a:t>
            </a:r>
            <a:r>
              <a:rPr lang="ru-RU" sz="2400" dirty="0"/>
              <a:t> </a:t>
            </a:r>
            <a:r>
              <a:rPr lang="ru-RU" sz="2400" dirty="0" err="1"/>
              <a:t>намір</a:t>
            </a:r>
            <a:r>
              <a:rPr lang="ru-RU" sz="2400" dirty="0"/>
              <a:t> </a:t>
            </a:r>
            <a:r>
              <a:rPr lang="ru-RU" sz="2400" dirty="0" err="1"/>
              <a:t>покінчити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собою.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Поведінка</a:t>
            </a:r>
            <a:r>
              <a:rPr lang="ru-RU" sz="2400" dirty="0" smtClean="0"/>
              <a:t> </a:t>
            </a:r>
            <a:r>
              <a:rPr lang="ru-RU" sz="2400" dirty="0" err="1"/>
              <a:t>будується</a:t>
            </a:r>
            <a:r>
              <a:rPr lang="ru-RU" sz="2400" dirty="0"/>
              <a:t> так,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суїцидальна</a:t>
            </a:r>
            <a:r>
              <a:rPr lang="ru-RU" sz="2400" dirty="0"/>
              <a:t> </a:t>
            </a:r>
            <a:r>
              <a:rPr lang="ru-RU" sz="2400" dirty="0" err="1"/>
              <a:t>спроба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ефективною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суїцидальним</a:t>
            </a:r>
            <a:r>
              <a:rPr lang="ru-RU" sz="2400" dirty="0"/>
              <a:t> </a:t>
            </a:r>
            <a:r>
              <a:rPr lang="ru-RU" sz="2400" dirty="0" err="1"/>
              <a:t>діям</a:t>
            </a:r>
            <a:r>
              <a:rPr lang="ru-RU" sz="2400" dirty="0"/>
              <a:t> “не </a:t>
            </a:r>
            <a:r>
              <a:rPr lang="ru-RU" sz="2400" dirty="0" err="1"/>
              <a:t>перешкодили</a:t>
            </a:r>
            <a:r>
              <a:rPr lang="ru-RU" sz="2400" dirty="0"/>
              <a:t>”.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У </a:t>
            </a:r>
            <a:r>
              <a:rPr lang="ru-RU" sz="2400" dirty="0" err="1"/>
              <a:t>залишених</a:t>
            </a:r>
            <a:r>
              <a:rPr lang="ru-RU" sz="2400" dirty="0"/>
              <a:t> записках, </a:t>
            </a:r>
            <a:r>
              <a:rPr lang="ru-RU" sz="2400" dirty="0" err="1"/>
              <a:t>зазвичай</a:t>
            </a:r>
            <a:r>
              <a:rPr lang="ru-RU" sz="2400" dirty="0"/>
              <a:t>, звучать </a:t>
            </a:r>
            <a:r>
              <a:rPr lang="ru-RU" sz="2400" dirty="0" err="1"/>
              <a:t>ідеї</a:t>
            </a:r>
            <a:r>
              <a:rPr lang="ru-RU" sz="2400" dirty="0"/>
              <a:t> </a:t>
            </a:r>
            <a:r>
              <a:rPr lang="ru-RU" sz="2400" dirty="0" err="1"/>
              <a:t>самозвинувачення</a:t>
            </a:r>
            <a:r>
              <a:rPr lang="ru-RU" sz="2400" dirty="0"/>
              <a:t>, записки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адресовані</a:t>
            </a:r>
            <a:r>
              <a:rPr lang="ru-RU" sz="2400" dirty="0"/>
              <a:t> самому </a:t>
            </a:r>
            <a:r>
              <a:rPr lang="ru-RU" sz="2400" dirty="0" err="1"/>
              <a:t>собі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,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призначені</a:t>
            </a:r>
            <a:r>
              <a:rPr lang="ru-RU" sz="2400" dirty="0"/>
              <a:t> для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виправдати</a:t>
            </a:r>
            <a:r>
              <a:rPr lang="ru-RU" sz="2400" dirty="0"/>
              <a:t> </a:t>
            </a:r>
            <a:r>
              <a:rPr lang="ru-RU" sz="2400" dirty="0" err="1"/>
              <a:t>близьких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1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69426" cy="1400530"/>
          </a:xfrm>
        </p:spPr>
        <p:txBody>
          <a:bodyPr/>
          <a:lstStyle/>
          <a:p>
            <a:r>
              <a:rPr lang="ru-RU" sz="2000" dirty="0" err="1"/>
              <a:t>Соціологічна</a:t>
            </a:r>
            <a:r>
              <a:rPr lang="ru-RU" sz="2000" dirty="0"/>
              <a:t> </a:t>
            </a:r>
            <a:r>
              <a:rPr lang="ru-RU" sz="2000" dirty="0" err="1"/>
              <a:t>суїцидологія</a:t>
            </a:r>
            <a:r>
              <a:rPr lang="ru-RU" sz="2000" dirty="0"/>
              <a:t>, </a:t>
            </a:r>
            <a:r>
              <a:rPr lang="ru-RU" sz="2000" dirty="0" err="1"/>
              <a:t>засновником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Е. Дюркгейм, </a:t>
            </a:r>
            <a:r>
              <a:rPr lang="ru-RU" sz="2000" dirty="0" err="1"/>
              <a:t>трактує</a:t>
            </a:r>
            <a:r>
              <a:rPr lang="ru-RU" sz="2000" dirty="0"/>
              <a:t> </a:t>
            </a:r>
            <a:r>
              <a:rPr lang="ru-RU" sz="2000" dirty="0" err="1"/>
              <a:t>аутоагресивну</a:t>
            </a:r>
            <a:r>
              <a:rPr lang="ru-RU" sz="2000" dirty="0"/>
              <a:t> </a:t>
            </a:r>
            <a:r>
              <a:rPr lang="ru-RU" sz="2000" dirty="0" err="1"/>
              <a:t>поведінку</a:t>
            </a:r>
            <a:r>
              <a:rPr lang="ru-RU" sz="2000" dirty="0"/>
              <a:t> як одну з моделей </a:t>
            </a:r>
            <a:r>
              <a:rPr lang="ru-RU" sz="2000" dirty="0" err="1"/>
              <a:t>девіантної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, </a:t>
            </a:r>
            <a:r>
              <a:rPr lang="ru-RU" sz="2000" dirty="0" err="1"/>
              <a:t>галузь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патології</a:t>
            </a:r>
            <a:r>
              <a:rPr lang="ru-RU" sz="2000" dirty="0"/>
              <a:t>. Сам Е. Дюркгейм </a:t>
            </a:r>
            <a:r>
              <a:rPr lang="ru-RU" sz="2000" dirty="0" err="1"/>
              <a:t>виділяє</a:t>
            </a:r>
            <a:r>
              <a:rPr lang="ru-RU" sz="2000" dirty="0"/>
              <a:t> три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категорії</a:t>
            </a:r>
            <a:r>
              <a:rPr lang="ru-RU" sz="2000" dirty="0"/>
              <a:t> </a:t>
            </a:r>
            <a:r>
              <a:rPr lang="ru-RU" sz="2000" dirty="0" err="1"/>
              <a:t>суїцидів</a:t>
            </a:r>
            <a:r>
              <a:rPr lang="ru-RU" sz="20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42" y="2052918"/>
            <a:ext cx="11694695" cy="4396008"/>
          </a:xfrm>
        </p:spPr>
        <p:txBody>
          <a:bodyPr/>
          <a:lstStyle/>
          <a:p>
            <a:pPr indent="0" algn="just">
              <a:spcBef>
                <a:spcPts val="0"/>
              </a:spcBef>
              <a:buFontTx/>
              <a:buChar char="-"/>
            </a:pPr>
            <a:r>
              <a:rPr lang="ru-RU" dirty="0" err="1" smtClean="0"/>
              <a:t>егоїстичне</a:t>
            </a:r>
            <a:r>
              <a:rPr lang="ru-RU" dirty="0" smtClean="0"/>
              <a:t> </a:t>
            </a:r>
            <a:r>
              <a:rPr lang="ru-RU" dirty="0" err="1"/>
              <a:t>самогубство</a:t>
            </a:r>
            <a:r>
              <a:rPr lang="ru-RU" dirty="0"/>
              <a:t>, початок </a:t>
            </a:r>
            <a:r>
              <a:rPr lang="ru-RU" dirty="0" err="1"/>
              <a:t>котрого</a:t>
            </a:r>
            <a:r>
              <a:rPr lang="ru-RU" dirty="0"/>
              <a:t> – у </a:t>
            </a:r>
            <a:r>
              <a:rPr lang="ru-RU" dirty="0" err="1"/>
              <a:t>відчуженості</a:t>
            </a:r>
            <a:r>
              <a:rPr lang="ru-RU" dirty="0"/>
              <a:t>. </a:t>
            </a:r>
            <a:endParaRPr lang="ru-RU" dirty="0" smtClean="0"/>
          </a:p>
          <a:p>
            <a:pPr indent="0" algn="just">
              <a:spcBef>
                <a:spcPts val="0"/>
              </a:spcBef>
              <a:buFontTx/>
              <a:buChar char="-"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Людей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такого виду </a:t>
            </a:r>
            <a:r>
              <a:rPr lang="ru-RU" dirty="0" err="1"/>
              <a:t>самогубство</a:t>
            </a:r>
            <a:r>
              <a:rPr lang="ru-RU" dirty="0"/>
              <a:t>, мало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з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людьми; вони </a:t>
            </a:r>
            <a:r>
              <a:rPr lang="ru-RU" dirty="0" err="1"/>
              <a:t>схильні</a:t>
            </a:r>
            <a:r>
              <a:rPr lang="ru-RU" dirty="0"/>
              <a:t> до </a:t>
            </a:r>
            <a:r>
              <a:rPr lang="ru-RU" dirty="0" err="1"/>
              <a:t>самотності</a:t>
            </a:r>
            <a:r>
              <a:rPr lang="ru-RU" dirty="0"/>
              <a:t>,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стану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“</a:t>
            </a:r>
            <a:r>
              <a:rPr lang="ru-RU" dirty="0" err="1"/>
              <a:t>розв’язка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пристрасного</a:t>
            </a:r>
            <a:r>
              <a:rPr lang="ru-RU" dirty="0"/>
              <a:t>”: </a:t>
            </a:r>
            <a:r>
              <a:rPr lang="ru-RU" dirty="0" err="1"/>
              <a:t>людина</a:t>
            </a:r>
            <a:r>
              <a:rPr lang="ru-RU" dirty="0"/>
              <a:t> точно й </a:t>
            </a:r>
            <a:r>
              <a:rPr lang="ru-RU" dirty="0" err="1"/>
              <a:t>задовго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час і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;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хвилини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забарвлені</a:t>
            </a:r>
            <a:r>
              <a:rPr lang="ru-RU" dirty="0"/>
              <a:t> </a:t>
            </a:r>
            <a:r>
              <a:rPr lang="ru-RU" dirty="0" err="1"/>
              <a:t>спокійною</a:t>
            </a:r>
            <a:r>
              <a:rPr lang="ru-RU" dirty="0"/>
              <a:t> </a:t>
            </a:r>
            <a:r>
              <a:rPr lang="ru-RU" dirty="0" err="1"/>
              <a:t>меланхолією</a:t>
            </a:r>
            <a:r>
              <a:rPr lang="ru-RU" dirty="0"/>
              <a:t>; вона до самого </a:t>
            </a:r>
            <a:r>
              <a:rPr lang="ru-RU" dirty="0" err="1"/>
              <a:t>кінця</a:t>
            </a:r>
            <a:r>
              <a:rPr lang="ru-RU" dirty="0"/>
              <a:t> не </a:t>
            </a:r>
            <a:r>
              <a:rPr lang="ru-RU" dirty="0" err="1"/>
              <a:t>припиняє</a:t>
            </a:r>
            <a:r>
              <a:rPr lang="ru-RU" dirty="0"/>
              <a:t> </a:t>
            </a:r>
            <a:r>
              <a:rPr lang="ru-RU" dirty="0" err="1"/>
              <a:t>самоаналіз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Про </a:t>
            </a:r>
            <a:r>
              <a:rPr lang="ru-RU" dirty="0" err="1"/>
              <a:t>егоцентричне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й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вбиває</a:t>
            </a:r>
            <a:r>
              <a:rPr lang="ru-RU" dirty="0"/>
              <a:t> себе, </a:t>
            </a:r>
            <a:r>
              <a:rPr lang="ru-RU" dirty="0" err="1"/>
              <a:t>усвідомивши</a:t>
            </a:r>
            <a:r>
              <a:rPr lang="ru-RU" dirty="0"/>
              <a:t>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легкого і </a:t>
            </a:r>
            <a:r>
              <a:rPr lang="ru-RU" dirty="0" err="1"/>
              <a:t>безбідного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орієнтованого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чуттєвих</a:t>
            </a:r>
            <a:r>
              <a:rPr lang="ru-RU" dirty="0"/>
              <a:t> </a:t>
            </a:r>
            <a:r>
              <a:rPr lang="ru-RU" dirty="0" err="1"/>
              <a:t>задоволень</a:t>
            </a:r>
            <a:r>
              <a:rPr lang="ru-RU" dirty="0"/>
              <a:t>; </a:t>
            </a:r>
            <a:r>
              <a:rPr lang="ru-RU" dirty="0" err="1"/>
              <a:t>вбиває</a:t>
            </a:r>
            <a:r>
              <a:rPr lang="ru-RU" dirty="0"/>
              <a:t> себе з </a:t>
            </a:r>
            <a:r>
              <a:rPr lang="ru-RU" dirty="0" err="1"/>
              <a:t>іронічною</a:t>
            </a:r>
            <a:r>
              <a:rPr lang="ru-RU" dirty="0"/>
              <a:t> </a:t>
            </a:r>
            <a:r>
              <a:rPr lang="ru-RU" dirty="0" err="1"/>
              <a:t>байдужістю</a:t>
            </a:r>
            <a:r>
              <a:rPr lang="ru-RU" dirty="0"/>
              <a:t>, </a:t>
            </a:r>
            <a:r>
              <a:rPr lang="ru-RU" dirty="0" err="1"/>
              <a:t>спокоєм</a:t>
            </a:r>
            <a:r>
              <a:rPr lang="ru-RU" dirty="0"/>
              <a:t> і </a:t>
            </a:r>
            <a:r>
              <a:rPr lang="ru-RU" dirty="0" err="1"/>
              <a:t>своєрідною</a:t>
            </a:r>
            <a:r>
              <a:rPr lang="ru-RU" dirty="0"/>
              <a:t> </a:t>
            </a:r>
            <a:r>
              <a:rPr lang="ru-RU" dirty="0" err="1"/>
              <a:t>простотою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534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20" y="1009934"/>
            <a:ext cx="11191164" cy="523846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Альтруїстичне</a:t>
            </a:r>
            <a:r>
              <a:rPr lang="ru-RU" sz="2400" dirty="0" smtClean="0"/>
              <a:t> </a:t>
            </a:r>
            <a:r>
              <a:rPr lang="ru-RU" sz="2400" dirty="0" err="1"/>
              <a:t>самогубство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люди, </a:t>
            </a:r>
            <a:r>
              <a:rPr lang="ru-RU" sz="2400" dirty="0" err="1"/>
              <a:t>котрі</a:t>
            </a:r>
            <a:r>
              <a:rPr lang="ru-RU" sz="2400" dirty="0"/>
              <a:t>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пов’язані</a:t>
            </a:r>
            <a:r>
              <a:rPr lang="ru-RU" sz="2400" dirty="0"/>
              <a:t> з </a:t>
            </a:r>
            <a:r>
              <a:rPr lang="ru-RU" sz="2400" dirty="0" err="1"/>
              <a:t>іншими</a:t>
            </a:r>
            <a:r>
              <a:rPr lang="ru-RU" sz="2400" dirty="0"/>
              <a:t> людьми, </a:t>
            </a:r>
            <a:r>
              <a:rPr lang="ru-RU" sz="2400" dirty="0" err="1"/>
              <a:t>колективом</a:t>
            </a:r>
            <a:r>
              <a:rPr lang="ru-RU" sz="2400" dirty="0"/>
              <a:t> і </a:t>
            </a:r>
            <a:r>
              <a:rPr lang="ru-RU" sz="2400" dirty="0" err="1"/>
              <a:t>готові</a:t>
            </a:r>
            <a:r>
              <a:rPr lang="ru-RU" sz="2400" dirty="0"/>
              <a:t> </a:t>
            </a:r>
            <a:r>
              <a:rPr lang="ru-RU" sz="2400" dirty="0" err="1"/>
              <a:t>піти</a:t>
            </a:r>
            <a:r>
              <a:rPr lang="ru-RU" sz="2400" dirty="0"/>
              <a:t> </a:t>
            </a:r>
            <a:r>
              <a:rPr lang="ru-RU" sz="2400" dirty="0" err="1"/>
              <a:t>заради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на все (</a:t>
            </a:r>
            <a:r>
              <a:rPr lang="ru-RU" sz="2400" dirty="0" err="1"/>
              <a:t>пілоти-камікадзе</a:t>
            </a:r>
            <a:r>
              <a:rPr lang="ru-RU" sz="2400" dirty="0"/>
              <a:t> </a:t>
            </a:r>
            <a:r>
              <a:rPr lang="ru-RU" sz="2400" dirty="0" err="1"/>
              <a:t>часів</a:t>
            </a:r>
            <a:r>
              <a:rPr lang="ru-RU" sz="2400" dirty="0"/>
              <a:t>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, </a:t>
            </a:r>
            <a:r>
              <a:rPr lang="ru-RU" sz="2400" dirty="0" err="1"/>
              <a:t>наші</a:t>
            </a:r>
            <a:r>
              <a:rPr lang="ru-RU" sz="2400" dirty="0"/>
              <a:t> </a:t>
            </a:r>
            <a:r>
              <a:rPr lang="ru-RU" sz="2400" dirty="0" err="1"/>
              <a:t>сучасники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здійснювали</a:t>
            </a:r>
            <a:r>
              <a:rPr lang="ru-RU" sz="2400" dirty="0"/>
              <a:t> </a:t>
            </a:r>
            <a:r>
              <a:rPr lang="ru-RU" sz="2400" dirty="0" err="1"/>
              <a:t>самоспалювання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привернути</a:t>
            </a:r>
            <a:r>
              <a:rPr lang="ru-RU" sz="2400" dirty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до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).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/>
              <a:t>вид </a:t>
            </a:r>
            <a:r>
              <a:rPr lang="ru-RU" sz="2400" dirty="0" err="1"/>
              <a:t>самогубства</a:t>
            </a:r>
            <a:r>
              <a:rPr lang="ru-RU" sz="2400" dirty="0"/>
              <a:t>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тією</a:t>
            </a:r>
            <a:r>
              <a:rPr lang="ru-RU" sz="2400" dirty="0"/>
              <a:t> ясною </a:t>
            </a:r>
            <a:r>
              <a:rPr lang="ru-RU" sz="2400" dirty="0" err="1"/>
              <a:t>вневненістю</a:t>
            </a:r>
            <a:r>
              <a:rPr lang="ru-RU" sz="2400" dirty="0"/>
              <a:t>, яку </a:t>
            </a:r>
            <a:r>
              <a:rPr lang="ru-RU" sz="2400" dirty="0" err="1"/>
              <a:t>породжує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 </a:t>
            </a:r>
            <a:r>
              <a:rPr lang="ru-RU" sz="2400" dirty="0" err="1"/>
              <a:t>виконаного</a:t>
            </a:r>
            <a:r>
              <a:rPr lang="ru-RU" sz="2400" dirty="0"/>
              <a:t> </a:t>
            </a:r>
            <a:r>
              <a:rPr lang="ru-RU" sz="2400" dirty="0" err="1"/>
              <a:t>обов’язку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Інколи</a:t>
            </a:r>
            <a:r>
              <a:rPr lang="ru-RU" sz="2400" dirty="0" smtClean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акт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пристрасний</a:t>
            </a:r>
            <a:r>
              <a:rPr lang="ru-RU" sz="2400" dirty="0"/>
              <a:t> і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свідомий</a:t>
            </a:r>
            <a:r>
              <a:rPr lang="ru-RU" sz="2400" dirty="0"/>
              <a:t> характер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поривання</a:t>
            </a:r>
            <a:r>
              <a:rPr lang="ru-RU" sz="2400" dirty="0"/>
              <a:t> </a:t>
            </a:r>
            <a:r>
              <a:rPr lang="ru-RU" sz="2400" dirty="0" err="1"/>
              <a:t>віри</a:t>
            </a:r>
            <a:r>
              <a:rPr lang="ru-RU" sz="2400" dirty="0"/>
              <a:t> й </a:t>
            </a:r>
            <a:r>
              <a:rPr lang="ru-RU" sz="2400" dirty="0" err="1" smtClean="0"/>
              <a:t>ентузіазму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07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3" y="777922"/>
            <a:ext cx="11136573" cy="585489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Анемічне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самогубство</a:t>
            </a:r>
            <a:r>
              <a:rPr lang="ru-RU" sz="2400" dirty="0" smtClean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у </a:t>
            </a:r>
            <a:r>
              <a:rPr lang="ru-RU" sz="2400" dirty="0" err="1"/>
              <a:t>пристрасному</a:t>
            </a:r>
            <a:r>
              <a:rPr lang="ru-RU" sz="2400" dirty="0"/>
              <a:t> </a:t>
            </a:r>
            <a:r>
              <a:rPr lang="ru-RU" sz="2400" dirty="0" err="1"/>
              <a:t>роздратуванні</a:t>
            </a:r>
            <a:r>
              <a:rPr lang="ru-RU" sz="2400" dirty="0"/>
              <a:t>, </a:t>
            </a:r>
            <a:r>
              <a:rPr lang="ru-RU" sz="2400" dirty="0" err="1"/>
              <a:t>розчаруванні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гніві</a:t>
            </a:r>
            <a:r>
              <a:rPr lang="ru-RU" sz="2400" dirty="0"/>
              <a:t>, коли </a:t>
            </a:r>
            <a:r>
              <a:rPr lang="ru-RU" sz="2400" dirty="0" err="1"/>
              <a:t>раптово</a:t>
            </a:r>
            <a:r>
              <a:rPr lang="ru-RU" sz="2400" dirty="0"/>
              <a:t> і </a:t>
            </a:r>
            <a:r>
              <a:rPr lang="ru-RU" sz="2400" dirty="0" err="1"/>
              <a:t>шокуюче</a:t>
            </a:r>
            <a:r>
              <a:rPr lang="ru-RU" sz="2400" dirty="0"/>
              <a:t> </a:t>
            </a:r>
            <a:r>
              <a:rPr lang="ru-RU" sz="2400" dirty="0" err="1"/>
              <a:t>змінюються</a:t>
            </a:r>
            <a:r>
              <a:rPr lang="ru-RU" sz="2400" dirty="0"/>
              <a:t> </a:t>
            </a:r>
            <a:r>
              <a:rPr lang="ru-RU" sz="2400" dirty="0" err="1"/>
              <a:t>стосунки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з </a:t>
            </a:r>
            <a:r>
              <a:rPr lang="ru-RU" sz="2400" dirty="0" err="1"/>
              <a:t>суспільством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Йому</a:t>
            </a:r>
            <a:r>
              <a:rPr lang="ru-RU" sz="2400" dirty="0" smtClean="0"/>
              <a:t> </a:t>
            </a:r>
            <a:r>
              <a:rPr lang="ru-RU" sz="2400" dirty="0"/>
              <a:t>часто </a:t>
            </a:r>
            <a:r>
              <a:rPr lang="ru-RU" sz="2400" dirty="0" err="1"/>
              <a:t>передує</a:t>
            </a:r>
            <a:r>
              <a:rPr lang="ru-RU" sz="2400" dirty="0"/>
              <a:t> </a:t>
            </a:r>
            <a:r>
              <a:rPr lang="ru-RU" sz="2400" dirty="0" err="1"/>
              <a:t>вбивство</a:t>
            </a:r>
            <a:r>
              <a:rPr lang="ru-RU" sz="2400" dirty="0"/>
              <a:t> </a:t>
            </a:r>
            <a:r>
              <a:rPr lang="ru-RU" sz="2400" dirty="0" err="1"/>
              <a:t>тієї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(</a:t>
            </a:r>
            <a:r>
              <a:rPr lang="ru-RU" sz="2400" dirty="0" err="1"/>
              <a:t>чи</a:t>
            </a:r>
            <a:r>
              <a:rPr lang="ru-RU" sz="2400" dirty="0"/>
              <a:t> людей),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суїцидент</a:t>
            </a:r>
            <a:r>
              <a:rPr lang="ru-RU" sz="2400" dirty="0"/>
              <a:t> </a:t>
            </a:r>
            <a:r>
              <a:rPr lang="ru-RU" sz="2400" dirty="0" err="1"/>
              <a:t>звинувачував</a:t>
            </a:r>
            <a:r>
              <a:rPr lang="ru-RU" sz="2400" dirty="0"/>
              <a:t> у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нещастях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До </a:t>
            </a:r>
            <a:r>
              <a:rPr lang="ru-RU" sz="2400" dirty="0" err="1"/>
              <a:t>цього</a:t>
            </a:r>
            <a:r>
              <a:rPr lang="ru-RU" sz="2400" dirty="0"/>
              <a:t> ж виду Е. Дюркгейм </a:t>
            </a:r>
            <a:r>
              <a:rPr lang="ru-RU" sz="2400" dirty="0" err="1"/>
              <a:t>відносив</a:t>
            </a:r>
            <a:r>
              <a:rPr lang="ru-RU" sz="2400" dirty="0"/>
              <a:t> </a:t>
            </a:r>
            <a:r>
              <a:rPr lang="ru-RU" sz="2400" dirty="0" err="1"/>
              <a:t>самогубства</a:t>
            </a:r>
            <a:r>
              <a:rPr lang="ru-RU" sz="2400" dirty="0"/>
              <a:t>, </a:t>
            </a:r>
            <a:r>
              <a:rPr lang="ru-RU" sz="2400" dirty="0" err="1"/>
              <a:t>здійснені</a:t>
            </a:r>
            <a:r>
              <a:rPr lang="ru-RU" sz="2400" dirty="0"/>
              <a:t> людьми,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втомилися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безкінечної</a:t>
            </a:r>
            <a:r>
              <a:rPr lang="ru-RU" sz="2400" dirty="0"/>
              <a:t> </a:t>
            </a:r>
            <a:r>
              <a:rPr lang="ru-RU" sz="2400" dirty="0" err="1"/>
              <a:t>гонитви</a:t>
            </a:r>
            <a:r>
              <a:rPr lang="ru-RU" sz="2400" dirty="0"/>
              <a:t> за </a:t>
            </a:r>
            <a:r>
              <a:rPr lang="ru-RU" sz="2400" dirty="0" err="1"/>
              <a:t>недосяжною</a:t>
            </a:r>
            <a:r>
              <a:rPr lang="ru-RU" sz="2400" dirty="0"/>
              <a:t> метою,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їхні</a:t>
            </a:r>
            <a:r>
              <a:rPr lang="ru-RU" sz="2400" dirty="0"/>
              <a:t> </a:t>
            </a:r>
            <a:r>
              <a:rPr lang="ru-RU" sz="2400" dirty="0" err="1"/>
              <a:t>бажання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не </a:t>
            </a:r>
            <a:r>
              <a:rPr lang="ru-RU" sz="2400" dirty="0" err="1"/>
              <a:t>задовольняються</a:t>
            </a:r>
            <a:r>
              <a:rPr lang="ru-RU" sz="2400" dirty="0"/>
              <a:t>, а </a:t>
            </a:r>
            <a:r>
              <a:rPr lang="ru-RU" sz="2400" dirty="0" err="1"/>
              <a:t>збуджуються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сильніше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збудження</a:t>
            </a:r>
            <a:r>
              <a:rPr lang="ru-RU" sz="2400" dirty="0"/>
              <a:t> </a:t>
            </a:r>
            <a:r>
              <a:rPr lang="ru-RU" sz="2400" dirty="0" err="1"/>
              <a:t>залишає</a:t>
            </a:r>
            <a:r>
              <a:rPr lang="ru-RU" sz="2400" dirty="0"/>
              <a:t> по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знесилення</a:t>
            </a:r>
            <a:r>
              <a:rPr lang="ru-RU" sz="2400" dirty="0"/>
              <a:t> і </a:t>
            </a:r>
            <a:r>
              <a:rPr lang="ru-RU" sz="2400" dirty="0" err="1"/>
              <a:t>відразу</a:t>
            </a:r>
            <a:r>
              <a:rPr lang="ru-RU" sz="2400" dirty="0"/>
              <a:t> до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Сенека</a:t>
            </a:r>
            <a:r>
              <a:rPr lang="ru-RU" sz="2400" dirty="0"/>
              <a:t>: “</a:t>
            </a:r>
            <a:r>
              <a:rPr lang="ru-RU" sz="2400" dirty="0" err="1"/>
              <a:t>Скільки</a:t>
            </a:r>
            <a:r>
              <a:rPr lang="ru-RU" sz="2400" dirty="0"/>
              <a:t> людей </a:t>
            </a:r>
            <a:r>
              <a:rPr lang="ru-RU" sz="2400" dirty="0" err="1"/>
              <a:t>кличуть</a:t>
            </a:r>
            <a:r>
              <a:rPr lang="ru-RU" sz="2400" dirty="0"/>
              <a:t> смерть тому, </a:t>
            </a:r>
            <a:r>
              <a:rPr lang="ru-RU" sz="2400" dirty="0" err="1"/>
              <a:t>що</a:t>
            </a:r>
            <a:r>
              <a:rPr lang="ru-RU" sz="2400" dirty="0"/>
              <a:t>, </a:t>
            </a:r>
            <a:r>
              <a:rPr lang="ru-RU" sz="2400" dirty="0" err="1"/>
              <a:t>випробувавши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, вони </a:t>
            </a:r>
            <a:r>
              <a:rPr lang="ru-RU" sz="2400" dirty="0" err="1"/>
              <a:t>роблять</a:t>
            </a:r>
            <a:r>
              <a:rPr lang="ru-RU" sz="2400" dirty="0"/>
              <a:t> </a:t>
            </a:r>
            <a:r>
              <a:rPr lang="ru-RU" sz="2400" dirty="0" err="1"/>
              <a:t>висновок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</a:t>
            </a:r>
            <a:r>
              <a:rPr lang="ru-RU" sz="2400" dirty="0" err="1"/>
              <a:t>знайомі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відчуття</a:t>
            </a:r>
            <a:r>
              <a:rPr lang="ru-RU" sz="2400" dirty="0"/>
              <a:t> і </a:t>
            </a:r>
            <a:r>
              <a:rPr lang="ru-RU" sz="2400" dirty="0" err="1"/>
              <a:t>нічого</a:t>
            </a:r>
            <a:r>
              <a:rPr lang="ru-RU" sz="2400" dirty="0"/>
              <a:t> нового вони </a:t>
            </a:r>
            <a:r>
              <a:rPr lang="ru-RU" sz="2400" dirty="0" err="1"/>
              <a:t>відчути</a:t>
            </a:r>
            <a:r>
              <a:rPr lang="ru-RU" sz="2400" dirty="0"/>
              <a:t> не </a:t>
            </a:r>
            <a:r>
              <a:rPr lang="ru-RU" sz="2400" dirty="0" err="1"/>
              <a:t>можуть</a:t>
            </a:r>
            <a:r>
              <a:rPr lang="ru-RU" sz="2400" dirty="0" smtClean="0"/>
              <a:t>”.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37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3" y="1302291"/>
            <a:ext cx="11300346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Автор </a:t>
            </a:r>
            <a:r>
              <a:rPr lang="ru-RU" sz="2400" dirty="0" err="1"/>
              <a:t>наведеної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класифікації</a:t>
            </a:r>
            <a:r>
              <a:rPr lang="ru-RU" sz="2400" dirty="0"/>
              <a:t> </a:t>
            </a:r>
            <a:r>
              <a:rPr lang="ru-RU" sz="2400" dirty="0" err="1"/>
              <a:t>самогубств</a:t>
            </a:r>
            <a:r>
              <a:rPr lang="ru-RU" sz="2400" dirty="0"/>
              <a:t> </a:t>
            </a:r>
            <a:r>
              <a:rPr lang="ru-RU" sz="2400" dirty="0" err="1"/>
              <a:t>зазначає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реальному </a:t>
            </a:r>
            <a:r>
              <a:rPr lang="ru-RU" sz="2400" dirty="0" err="1"/>
              <a:t>людському</a:t>
            </a:r>
            <a:r>
              <a:rPr lang="ru-RU" sz="2400" dirty="0"/>
              <a:t> </a:t>
            </a:r>
            <a:r>
              <a:rPr lang="ru-RU" sz="2400" dirty="0" err="1"/>
              <a:t>досвіді</a:t>
            </a:r>
            <a:r>
              <a:rPr lang="ru-RU" sz="2400" dirty="0"/>
              <a:t> </a:t>
            </a:r>
            <a:r>
              <a:rPr lang="ru-RU" sz="2400" dirty="0" err="1"/>
              <a:t>описані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не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спостерігаються</a:t>
            </a:r>
            <a:r>
              <a:rPr lang="ru-RU" sz="2400" dirty="0"/>
              <a:t> у чистому </a:t>
            </a:r>
            <a:r>
              <a:rPr lang="ru-RU" sz="2400" dirty="0" err="1"/>
              <a:t>вигляді</a:t>
            </a:r>
            <a:r>
              <a:rPr lang="ru-RU" sz="2400" dirty="0"/>
              <a:t>: </a:t>
            </a:r>
            <a:r>
              <a:rPr lang="ru-RU" sz="2400" dirty="0" err="1"/>
              <a:t>анемія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поєднуватися</a:t>
            </a:r>
            <a:r>
              <a:rPr lang="ru-RU" sz="2400" dirty="0"/>
              <a:t> з </a:t>
            </a:r>
            <a:r>
              <a:rPr lang="ru-RU" sz="2400" dirty="0" err="1"/>
              <a:t>альтруїзмом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егоїзмом</a:t>
            </a:r>
            <a:r>
              <a:rPr lang="ru-RU" sz="2400" dirty="0"/>
              <a:t>, так само в одному </a:t>
            </a:r>
            <a:r>
              <a:rPr lang="ru-RU" sz="2400" dirty="0" err="1"/>
              <a:t>вчинкові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проявлятися</a:t>
            </a:r>
            <a:r>
              <a:rPr lang="ru-RU" sz="2400" dirty="0"/>
              <a:t> </a:t>
            </a:r>
            <a:r>
              <a:rPr lang="ru-RU" sz="2400" dirty="0" err="1"/>
              <a:t>егоїзм</a:t>
            </a:r>
            <a:r>
              <a:rPr lang="ru-RU" sz="2400" dirty="0"/>
              <a:t> і </a:t>
            </a:r>
            <a:r>
              <a:rPr lang="ru-RU" sz="2400" dirty="0" err="1"/>
              <a:t>альтруїзм</a:t>
            </a:r>
            <a:r>
              <a:rPr lang="ru-RU" sz="2400" dirty="0"/>
              <a:t>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8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64626" cy="1400530"/>
          </a:xfrm>
        </p:spPr>
        <p:txBody>
          <a:bodyPr/>
          <a:lstStyle/>
          <a:p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хвороб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03312" y="2052918"/>
            <a:ext cx="9917614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/>
              <a:t>Міжнаро́дна</a:t>
            </a:r>
            <a:r>
              <a:rPr lang="ru-RU" sz="2400" b="1" dirty="0"/>
              <a:t> </a:t>
            </a:r>
            <a:r>
              <a:rPr lang="ru-RU" sz="2400" b="1" dirty="0" err="1"/>
              <a:t>статисти́чна</a:t>
            </a:r>
            <a:r>
              <a:rPr lang="ru-RU" sz="2400" b="1" dirty="0"/>
              <a:t> </a:t>
            </a:r>
            <a:r>
              <a:rPr lang="ru-RU" sz="2400" b="1" dirty="0" err="1"/>
              <a:t>класифіка́ція</a:t>
            </a:r>
            <a:r>
              <a:rPr lang="ru-RU" sz="2400" b="1" dirty="0"/>
              <a:t> </a:t>
            </a:r>
            <a:r>
              <a:rPr lang="ru-RU" sz="2400" b="1" dirty="0" err="1"/>
              <a:t>хворо́б</a:t>
            </a:r>
            <a:r>
              <a:rPr lang="ru-RU" sz="2400" b="1" dirty="0"/>
              <a:t> та </a:t>
            </a:r>
            <a:r>
              <a:rPr lang="ru-RU" sz="2400" b="1" dirty="0" err="1"/>
              <a:t>пробле́м</a:t>
            </a:r>
            <a:r>
              <a:rPr lang="ru-RU" sz="2400" b="1" dirty="0"/>
              <a:t>, </a:t>
            </a:r>
            <a:r>
              <a:rPr lang="ru-RU" sz="2400" b="1" dirty="0" err="1"/>
              <a:t>пов'я́заних</a:t>
            </a:r>
            <a:r>
              <a:rPr lang="ru-RU" sz="2400" b="1" dirty="0"/>
              <a:t> </a:t>
            </a:r>
            <a:r>
              <a:rPr lang="ru-RU" sz="2400" b="1" dirty="0" err="1"/>
              <a:t>зі</a:t>
            </a:r>
            <a:r>
              <a:rPr lang="ru-RU" sz="2400" b="1" dirty="0"/>
              <a:t> </a:t>
            </a:r>
            <a:r>
              <a:rPr lang="ru-RU" sz="2400" b="1" dirty="0" err="1"/>
              <a:t>здоро́в'ям</a:t>
            </a:r>
            <a:r>
              <a:rPr lang="ru-RU" sz="2400" dirty="0"/>
              <a:t> (</a:t>
            </a:r>
            <a:r>
              <a:rPr lang="ru-RU" sz="2400" dirty="0">
                <a:hlinkClick r:id="rId2" tooltip="Англійська мова"/>
              </a:rPr>
              <a:t>англ.</a:t>
            </a:r>
            <a:r>
              <a:rPr lang="ru-RU" sz="2400" dirty="0"/>
              <a:t> </a:t>
            </a:r>
            <a:r>
              <a:rPr lang="en-US" sz="2400" i="1" dirty="0"/>
              <a:t>International Statistical Classification of Diseases and Related Health Problems</a:t>
            </a:r>
            <a:r>
              <a:rPr lang="en-US" sz="2400" dirty="0"/>
              <a:t>) — </a:t>
            </a:r>
            <a:r>
              <a:rPr lang="ru-RU" sz="2400" dirty="0"/>
              <a:t>документ,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як </a:t>
            </a:r>
            <a:r>
              <a:rPr lang="ru-RU" sz="2400" dirty="0" err="1"/>
              <a:t>провідна</a:t>
            </a:r>
            <a:r>
              <a:rPr lang="ru-RU" sz="2400" dirty="0"/>
              <a:t> </a:t>
            </a:r>
            <a:r>
              <a:rPr lang="ru-RU" sz="2400" dirty="0" err="1">
                <a:hlinkClick r:id="rId3" tooltip="Статистика"/>
              </a:rPr>
              <a:t>статистична</a:t>
            </a:r>
            <a:r>
              <a:rPr lang="ru-RU" sz="2400" dirty="0"/>
              <a:t> та </a:t>
            </a:r>
            <a:r>
              <a:rPr lang="ru-RU" sz="2400" dirty="0" err="1">
                <a:hlinkClick r:id="rId4" tooltip="Класифікація"/>
              </a:rPr>
              <a:t>класифікаційна</a:t>
            </a:r>
            <a:r>
              <a:rPr lang="ru-RU" sz="2400" dirty="0"/>
              <a:t> основа в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Періодично</a:t>
            </a:r>
            <a:r>
              <a:rPr lang="ru-RU" sz="2400" dirty="0" smtClean="0"/>
              <a:t> </a:t>
            </a:r>
            <a:r>
              <a:rPr lang="ru-RU" sz="2400" dirty="0" err="1"/>
              <a:t>переглядається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 </a:t>
            </a:r>
            <a:r>
              <a:rPr lang="ru-RU" sz="2400" dirty="0">
                <a:hlinkClick r:id="rId5" tooltip="ВООЗ"/>
              </a:rPr>
              <a:t>ВООЗ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МКХ </a:t>
            </a:r>
            <a:r>
              <a:rPr lang="ru-RU" sz="2400" dirty="0"/>
              <a:t>є </a:t>
            </a:r>
            <a:r>
              <a:rPr lang="ru-RU" sz="2400" dirty="0" err="1"/>
              <a:t>нормативним</a:t>
            </a:r>
            <a:r>
              <a:rPr lang="ru-RU" sz="2400" dirty="0"/>
              <a:t> документом,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єдність</a:t>
            </a:r>
            <a:r>
              <a:rPr lang="ru-RU" sz="2400" dirty="0"/>
              <a:t> </a:t>
            </a:r>
            <a:r>
              <a:rPr lang="ru-RU" sz="2400" dirty="0" err="1"/>
              <a:t>методичних</a:t>
            </a:r>
            <a:r>
              <a:rPr lang="ru-RU" sz="2400" dirty="0"/>
              <a:t> </a:t>
            </a:r>
            <a:r>
              <a:rPr lang="ru-RU" sz="2400" dirty="0" err="1"/>
              <a:t>підходів</a:t>
            </a:r>
            <a:r>
              <a:rPr lang="ru-RU" sz="2400" dirty="0"/>
              <a:t> та </a:t>
            </a:r>
            <a:r>
              <a:rPr lang="ru-RU" sz="2400" dirty="0" err="1"/>
              <a:t>міжнародну</a:t>
            </a:r>
            <a:r>
              <a:rPr lang="ru-RU" sz="2400" dirty="0"/>
              <a:t> </a:t>
            </a:r>
            <a:r>
              <a:rPr lang="ru-RU" sz="2400" dirty="0" err="1">
                <a:hlinkClick r:id="rId6" tooltip="Верифікація"/>
              </a:rPr>
              <a:t>верифікацію</a:t>
            </a:r>
            <a:r>
              <a:rPr lang="ru-RU" sz="2400" dirty="0"/>
              <a:t> </a:t>
            </a:r>
            <a:r>
              <a:rPr lang="ru-RU" sz="2400" dirty="0" err="1"/>
              <a:t>матеріалів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5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214650"/>
            <a:ext cx="11081981" cy="503374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Послідовники</a:t>
            </a:r>
            <a:r>
              <a:rPr lang="ru-RU" sz="2400" dirty="0" smtClean="0"/>
              <a:t> </a:t>
            </a:r>
            <a:r>
              <a:rPr lang="ru-RU" sz="2400" dirty="0"/>
              <a:t>Е. Дюркгейма </a:t>
            </a:r>
            <a:r>
              <a:rPr lang="ru-RU" sz="2400" dirty="0" err="1"/>
              <a:t>розвинули</a:t>
            </a:r>
            <a:r>
              <a:rPr lang="ru-RU" sz="2400" dirty="0"/>
              <a:t> </a:t>
            </a:r>
            <a:r>
              <a:rPr lang="ru-RU" sz="2400" dirty="0" err="1"/>
              <a:t>соціологічну</a:t>
            </a:r>
            <a:r>
              <a:rPr lang="ru-RU" sz="2400" dirty="0"/>
              <a:t> </a:t>
            </a:r>
            <a:r>
              <a:rPr lang="ru-RU" sz="2400" dirty="0" err="1"/>
              <a:t>суїцидологію</a:t>
            </a:r>
            <a:r>
              <a:rPr lang="ru-RU" sz="2400" dirty="0"/>
              <a:t>, </a:t>
            </a:r>
            <a:r>
              <a:rPr lang="ru-RU" sz="2400" dirty="0" err="1"/>
              <a:t>виявивши</a:t>
            </a:r>
            <a:r>
              <a:rPr lang="ru-RU" sz="2400" dirty="0"/>
              <a:t> низку </a:t>
            </a:r>
            <a:r>
              <a:rPr lang="ru-RU" sz="2400" dirty="0" err="1"/>
              <a:t>закономірностей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пов’язують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суїцидів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суспільними</a:t>
            </a:r>
            <a:r>
              <a:rPr lang="ru-RU" sz="2400" dirty="0"/>
              <a:t> </a:t>
            </a:r>
            <a:r>
              <a:rPr lang="ru-RU" sz="2400" dirty="0" err="1"/>
              <a:t>процесами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прогнозувати</a:t>
            </a:r>
            <a:r>
              <a:rPr lang="ru-RU" sz="2400" dirty="0"/>
              <a:t> </a:t>
            </a:r>
            <a:r>
              <a:rPr lang="ru-RU" sz="2400" dirty="0" err="1"/>
              <a:t>сплески</a:t>
            </a:r>
            <a:r>
              <a:rPr lang="ru-RU" sz="2400" dirty="0"/>
              <a:t> </a:t>
            </a:r>
            <a:r>
              <a:rPr lang="ru-RU" sz="2400" dirty="0" err="1"/>
              <a:t>самогубств</a:t>
            </a:r>
            <a:r>
              <a:rPr lang="ru-RU" sz="2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/>
              <a:t>Однак</a:t>
            </a:r>
            <a:r>
              <a:rPr lang="ru-RU" sz="2400" dirty="0"/>
              <a:t>, </a:t>
            </a:r>
            <a:r>
              <a:rPr lang="ru-RU" sz="2400" dirty="0" err="1"/>
              <a:t>користуючись</a:t>
            </a:r>
            <a:r>
              <a:rPr lang="ru-RU" sz="2400" dirty="0"/>
              <a:t> постулатами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теорії</a:t>
            </a:r>
            <a:r>
              <a:rPr lang="ru-RU" sz="2400" dirty="0"/>
              <a:t>, </a:t>
            </a:r>
            <a:r>
              <a:rPr lang="ru-RU" sz="2400" dirty="0" err="1"/>
              <a:t>можна</a:t>
            </a:r>
            <a:r>
              <a:rPr lang="ru-RU" sz="2400" dirty="0"/>
              <a:t> до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міри</a:t>
            </a:r>
            <a:r>
              <a:rPr lang="ru-RU" sz="2400" dirty="0"/>
              <a:t> </a:t>
            </a:r>
            <a:r>
              <a:rPr lang="ru-RU" sz="2400" dirty="0" err="1"/>
              <a:t>пояснити</a:t>
            </a:r>
            <a:r>
              <a:rPr lang="ru-RU" sz="2400" dirty="0"/>
              <a:t> причини </a:t>
            </a:r>
            <a:r>
              <a:rPr lang="ru-RU" sz="2400" dirty="0" err="1"/>
              <a:t>самогубств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у </a:t>
            </a:r>
            <a:r>
              <a:rPr lang="ru-RU" sz="2400" dirty="0" err="1"/>
              <a:t>соціально</a:t>
            </a:r>
            <a:r>
              <a:rPr lang="ru-RU" sz="2400" dirty="0"/>
              <a:t> </a:t>
            </a:r>
            <a:r>
              <a:rPr lang="ru-RU" sz="2400" dirty="0" err="1"/>
              <a:t>неблагополучних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Тоді</a:t>
            </a:r>
            <a:r>
              <a:rPr lang="ru-RU" sz="2400" dirty="0"/>
              <a:t>, коли </a:t>
            </a:r>
            <a:r>
              <a:rPr lang="ru-RU" sz="2400" dirty="0" err="1"/>
              <a:t>мова</a:t>
            </a:r>
            <a:r>
              <a:rPr lang="ru-RU" sz="2400" dirty="0"/>
              <a:t> </a:t>
            </a:r>
            <a:r>
              <a:rPr lang="ru-RU" sz="2400" dirty="0" err="1"/>
              <a:t>йде</a:t>
            </a:r>
            <a:r>
              <a:rPr lang="ru-RU" sz="2400" dirty="0"/>
              <a:t> про </a:t>
            </a:r>
            <a:r>
              <a:rPr lang="ru-RU" sz="2400" dirty="0" err="1"/>
              <a:t>країни</a:t>
            </a:r>
            <a:r>
              <a:rPr lang="ru-RU" sz="2400" dirty="0"/>
              <a:t> з </a:t>
            </a:r>
            <a:r>
              <a:rPr lang="ru-RU" sz="2400" dirty="0" err="1"/>
              <a:t>меншим</a:t>
            </a:r>
            <a:r>
              <a:rPr lang="ru-RU" sz="2400" dirty="0"/>
              <a:t> </a:t>
            </a:r>
            <a:r>
              <a:rPr lang="ru-RU" sz="2400" dirty="0" err="1"/>
              <a:t>тиском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на </a:t>
            </a:r>
            <a:r>
              <a:rPr lang="ru-RU" sz="2400" dirty="0" err="1"/>
              <a:t>особистість</a:t>
            </a:r>
            <a:r>
              <a:rPr lang="ru-RU" sz="2400" dirty="0"/>
              <a:t>,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</a:t>
            </a:r>
            <a:r>
              <a:rPr lang="ru-RU" sz="2400" dirty="0" err="1"/>
              <a:t>виявився</a:t>
            </a:r>
            <a:r>
              <a:rPr lang="ru-RU" sz="2400" dirty="0"/>
              <a:t> </a:t>
            </a:r>
            <a:r>
              <a:rPr lang="ru-RU" sz="2400" dirty="0" err="1"/>
              <a:t>неадекватним</a:t>
            </a:r>
            <a:r>
              <a:rPr lang="ru-RU" sz="2400" dirty="0"/>
              <a:t>. Тому тут </a:t>
            </a:r>
            <a:r>
              <a:rPr lang="ru-RU" sz="2400" dirty="0" err="1"/>
              <a:t>однією</a:t>
            </a:r>
            <a:r>
              <a:rPr lang="ru-RU" sz="2400" dirty="0"/>
              <a:t> з альтернатив </a:t>
            </a:r>
            <a:r>
              <a:rPr lang="ru-RU" sz="2400" dirty="0" err="1"/>
              <a:t>соціальній</a:t>
            </a:r>
            <a:r>
              <a:rPr lang="ru-RU" sz="2400" dirty="0"/>
              <a:t> </a:t>
            </a:r>
            <a:r>
              <a:rPr lang="ru-RU" sz="2400" dirty="0" err="1"/>
              <a:t>суїцидології</a:t>
            </a:r>
            <a:r>
              <a:rPr lang="ru-RU" sz="2400" dirty="0"/>
              <a:t> </a:t>
            </a:r>
            <a:r>
              <a:rPr lang="ru-RU" sz="2400" dirty="0" err="1"/>
              <a:t>постала</a:t>
            </a:r>
            <a:r>
              <a:rPr lang="ru-RU" sz="2400" dirty="0"/>
              <a:t> </a:t>
            </a:r>
            <a:r>
              <a:rPr lang="ru-RU" sz="2400" dirty="0" err="1"/>
              <a:t>антропологічна</a:t>
            </a:r>
            <a:r>
              <a:rPr lang="ru-RU" sz="2400" dirty="0"/>
              <a:t> </a:t>
            </a:r>
            <a:r>
              <a:rPr lang="ru-RU" sz="2400" dirty="0" err="1"/>
              <a:t>теорія</a:t>
            </a:r>
            <a:r>
              <a:rPr lang="ru-RU" sz="2400" dirty="0"/>
              <a:t>, яка </a:t>
            </a:r>
            <a:r>
              <a:rPr lang="ru-RU" sz="2400" dirty="0" err="1"/>
              <a:t>пояснює</a:t>
            </a:r>
            <a:r>
              <a:rPr lang="ru-RU" sz="2400" dirty="0"/>
              <a:t> </a:t>
            </a:r>
            <a:r>
              <a:rPr lang="ru-RU" sz="2400" dirty="0" err="1"/>
              <a:t>самогубство</a:t>
            </a:r>
            <a:r>
              <a:rPr lang="ru-RU" sz="2400" dirty="0"/>
              <a:t> через </a:t>
            </a:r>
            <a:r>
              <a:rPr lang="ru-RU" sz="2400" dirty="0" err="1"/>
              <a:t>процеси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в </a:t>
            </a:r>
            <a:r>
              <a:rPr lang="ru-RU" sz="2400" dirty="0" err="1"/>
              <a:t>людській</a:t>
            </a:r>
            <a:r>
              <a:rPr lang="ru-RU" sz="2400" dirty="0"/>
              <a:t> </a:t>
            </a:r>
            <a:r>
              <a:rPr lang="ru-RU" sz="2400" dirty="0" err="1"/>
              <a:t>психіці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6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940" t="25060" r="38748" b="14733"/>
          <a:stretch/>
        </p:blipFill>
        <p:spPr>
          <a:xfrm>
            <a:off x="586855" y="0"/>
            <a:ext cx="10563366" cy="66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23" t="27077" r="30418" b="20955"/>
          <a:stretch/>
        </p:blipFill>
        <p:spPr>
          <a:xfrm>
            <a:off x="679938" y="17679"/>
            <a:ext cx="11512062" cy="68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71476"/>
            <a:ext cx="1195753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dirty="0" smtClean="0">
                <a:solidFill>
                  <a:srgbClr val="FF5050"/>
                </a:solidFill>
              </a:rPr>
              <a:t>Соціально-психологічні </a:t>
            </a:r>
            <a:r>
              <a:rPr lang="uk-UA" sz="3600" dirty="0">
                <a:solidFill>
                  <a:srgbClr val="FF5050"/>
                </a:solidFill>
              </a:rPr>
              <a:t>детермінанти </a:t>
            </a:r>
            <a:r>
              <a:rPr lang="ru-RU" altLang="ja-JP" sz="3600" dirty="0">
                <a:solidFill>
                  <a:srgbClr val="FF5050"/>
                </a:solidFill>
                <a:latin typeface="Georgia" pitchFamily="18" charset="0"/>
              </a:rPr>
              <a:t/>
            </a:r>
            <a:br>
              <a:rPr lang="ru-RU" altLang="ja-JP" sz="3600" dirty="0">
                <a:solidFill>
                  <a:srgbClr val="FF5050"/>
                </a:solidFill>
                <a:latin typeface="Georgia" pitchFamily="18" charset="0"/>
              </a:rPr>
            </a:br>
            <a:r>
              <a:rPr lang="ru-RU" altLang="ja-JP" sz="3200" dirty="0">
                <a:latin typeface="Book Antiqua" pitchFamily="18" charset="0"/>
              </a:rPr>
              <a:t/>
            </a:r>
            <a:br>
              <a:rPr lang="ru-RU" altLang="ja-JP" sz="3200" dirty="0">
                <a:latin typeface="Book Antiqua" pitchFamily="18" charset="0"/>
              </a:rPr>
            </a:br>
            <a:endParaRPr lang="ru-RU" sz="3200" dirty="0">
              <a:latin typeface="Book Antiqua" pitchFamily="18" charset="0"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1015" y="1285876"/>
            <a:ext cx="11558954" cy="538321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</a:rPr>
              <a:t>соціальна ізоляція, групове неприйняття;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</a:rPr>
              <a:t>зниження толерантності до «значущих інших»;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</a:rPr>
              <a:t> внутріособистісний конфлікт між статусом і домаганнями;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</a:rPr>
              <a:t> самотність (породжена розчаруванням у людях, втратою соціальних контактів, невизнанням індивіда на рівні міжособистісній взаємодії);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</a:rPr>
              <a:t> соціально-психологічне відчуження; </a:t>
            </a:r>
            <a:endParaRPr lang="uk-UA" sz="2800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зростання </a:t>
            </a:r>
            <a:r>
              <a:rPr lang="uk-UA" sz="2800" dirty="0">
                <a:solidFill>
                  <a:schemeClr val="bg1"/>
                </a:solidFill>
              </a:rPr>
              <a:t>незадоволення (</a:t>
            </a:r>
            <a:r>
              <a:rPr lang="uk-UA" sz="2800" dirty="0">
                <a:solidFill>
                  <a:schemeClr val="bg1"/>
                </a:solidFill>
              </a:rPr>
              <a:t>статусно-рольові розбіжності);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</a:rPr>
              <a:t>неадекватність ціннісного ставлення та самооцінки;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</a:rPr>
              <a:t>комунікативна неспроможність; зниження престижу, авторитету;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chemeClr val="bg1"/>
                </a:solidFill>
              </a:rPr>
              <a:t> міжособистісні конфлікти, а також конфлікти, пов’язані з антисоціальною поведінкою.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00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7" y="5805488"/>
            <a:ext cx="11019692" cy="782881"/>
          </a:xfrm>
        </p:spPr>
        <p:txBody>
          <a:bodyPr/>
          <a:lstStyle/>
          <a:p>
            <a:pPr algn="ctr">
              <a:defRPr/>
            </a:pPr>
            <a:r>
              <a:rPr lang="uk-UA" b="1" i="1" dirty="0" smtClean="0">
                <a:solidFill>
                  <a:schemeClr val="bg1"/>
                </a:solidFill>
              </a:rPr>
              <a:t>фактори ризику </a:t>
            </a:r>
            <a:r>
              <a:rPr lang="uk-UA" b="1" i="1" dirty="0" err="1" smtClean="0">
                <a:solidFill>
                  <a:schemeClr val="bg1"/>
                </a:solidFill>
              </a:rPr>
              <a:t>суїцидальності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 smtClean="0">
                <a:solidFill>
                  <a:schemeClr val="bg1"/>
                </a:solidFill>
              </a:rPr>
              <a:t>: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31630" y="0"/>
            <a:ext cx="11160369" cy="58054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спадковість;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вербальна і фізична агресія;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висока конфліктність спілкування; прагнення до домінування або орієнтації на залежність;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ізоляція або неприйняття однолітками;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різкі зміни у поведінці, імпульсивність, неадекватність реакцій;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неадекватна самооцінка;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неблагополучне сімейне оточення, рання дорослість;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психотравмуючі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події (смерть близької людини, міжособистісний конфлікт, непристойний вчинок, погані стосунки у сім'ї та ін.);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алкоголізм і наркоманія, асоціальний спосіб життя.</a:t>
            </a:r>
          </a:p>
          <a:p>
            <a:pPr>
              <a:defRPr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63750" y="1"/>
            <a:ext cx="8147050" cy="93784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dirty="0">
                <a:solidFill>
                  <a:schemeClr val="bg1"/>
                </a:solidFill>
              </a:rPr>
              <a:t>Виявлення емоційних ознак </a:t>
            </a:r>
            <a:r>
              <a:rPr lang="uk-UA" sz="3600" dirty="0">
                <a:solidFill>
                  <a:schemeClr val="bg1"/>
                </a:solidFill>
                <a:latin typeface="Georgia" pitchFamily="18" charset="0"/>
              </a:rPr>
              <a:t>:</a:t>
            </a:r>
            <a:endParaRPr lang="ru-RU" sz="3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14439"/>
            <a:ext cx="12004431" cy="5310187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втрата апетиту або імпульсивне </a:t>
            </a:r>
            <a:r>
              <a:rPr lang="uk-UA" sz="2400" dirty="0" err="1">
                <a:solidFill>
                  <a:schemeClr val="bg1"/>
                </a:solidFill>
              </a:rPr>
              <a:t>ненажерство</a:t>
            </a:r>
            <a:r>
              <a:rPr lang="uk-UA" sz="2400" dirty="0">
                <a:solidFill>
                  <a:schemeClr val="bg1"/>
                </a:solidFill>
              </a:rPr>
              <a:t>, безсоння або підвищення сонливості впродовж останніх декількох днів;</a:t>
            </a:r>
          </a:p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часті скарги на соматичні хвороби;</a:t>
            </a:r>
          </a:p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незвичне неохайне ставлення до свого зовнішнього вигляду;</a:t>
            </a:r>
          </a:p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постійне почуття самотності, непотрібності, провини або суму;</a:t>
            </a:r>
          </a:p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відчуття нудьги під час перебування у звичайному оточенні або виконання роботи, котра раніше приносила задоволення;</a:t>
            </a:r>
          </a:p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уникання контактів, ізоляція від друзів і сім'ї, перетворення у людину-одинака;</a:t>
            </a:r>
          </a:p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 порушення уваги зі зниженням якості роботи;</a:t>
            </a:r>
          </a:p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занурення у роздуми про смерть;  відсутність планів на майбутнє;</a:t>
            </a:r>
          </a:p>
          <a:p>
            <a:pPr algn="just">
              <a:defRPr/>
            </a:pPr>
            <a:r>
              <a:rPr lang="uk-UA" sz="2400" dirty="0">
                <a:solidFill>
                  <a:schemeClr val="bg1"/>
                </a:solidFill>
              </a:rPr>
              <a:t>раптові напади гніву, навіть через дрібниці.</a:t>
            </a:r>
          </a:p>
          <a:p>
            <a:pPr algn="just" eaLnBrk="1" hangingPunct="1">
              <a:defRPr/>
            </a:pPr>
            <a:endParaRPr lang="ru-RU" sz="24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10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05" y="652388"/>
            <a:ext cx="11765033" cy="140053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Класифікація  </a:t>
            </a:r>
            <a:r>
              <a:rPr lang="ru-RU" sz="3200" dirty="0" err="1" smtClean="0">
                <a:solidFill>
                  <a:schemeClr val="bg1"/>
                </a:solidFill>
              </a:rPr>
              <a:t>самогубств</a:t>
            </a:r>
            <a:r>
              <a:rPr lang="ru-RU" sz="3200" dirty="0" smtClean="0">
                <a:solidFill>
                  <a:schemeClr val="bg1"/>
                </a:solidFill>
              </a:rPr>
              <a:t> за Тихоненко </a:t>
            </a:r>
            <a:r>
              <a:rPr lang="ru-RU" sz="3200" dirty="0">
                <a:solidFill>
                  <a:schemeClr val="bg1"/>
                </a:solidFill>
              </a:rPr>
              <a:t>В.О.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2505" y="2052918"/>
            <a:ext cx="11343003" cy="419548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400" b="1" dirty="0">
                <a:solidFill>
                  <a:schemeClr val="bg1"/>
                </a:solidFill>
              </a:rPr>
              <a:t>Протестні”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форми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суїцидальної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поведінки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виникають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ситуації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конфлікту</a:t>
            </a:r>
            <a:r>
              <a:rPr lang="ru-RU" sz="2400" dirty="0">
                <a:solidFill>
                  <a:schemeClr val="bg1"/>
                </a:solidFill>
              </a:rPr>
              <a:t>, коли </a:t>
            </a:r>
            <a:r>
              <a:rPr lang="ru-RU" sz="2400" dirty="0" err="1">
                <a:solidFill>
                  <a:schemeClr val="bg1"/>
                </a:solidFill>
              </a:rPr>
              <a:t>об’єктивна</a:t>
            </a:r>
            <a:r>
              <a:rPr lang="ru-RU" sz="2400" dirty="0">
                <a:solidFill>
                  <a:schemeClr val="bg1"/>
                </a:solidFill>
              </a:rPr>
              <a:t> сторона </a:t>
            </a:r>
            <a:r>
              <a:rPr lang="ru-RU" sz="2400" dirty="0" err="1">
                <a:solidFill>
                  <a:schemeClr val="bg1"/>
                </a:solidFill>
              </a:rPr>
              <a:t>останнього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оцінюється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індивідом</a:t>
            </a:r>
            <a:r>
              <a:rPr lang="ru-RU" sz="2400" dirty="0">
                <a:solidFill>
                  <a:schemeClr val="bg1"/>
                </a:solidFill>
              </a:rPr>
              <a:t> як ворожа або </a:t>
            </a:r>
            <a:r>
              <a:rPr lang="ru-RU" sz="2400" dirty="0" err="1">
                <a:solidFill>
                  <a:schemeClr val="bg1"/>
                </a:solidFill>
              </a:rPr>
              <a:t>агресивна</a:t>
            </a:r>
            <a:r>
              <a:rPr lang="ru-RU" sz="2400" dirty="0">
                <a:solidFill>
                  <a:schemeClr val="bg1"/>
                </a:solidFill>
              </a:rPr>
              <a:t>. У </a:t>
            </a:r>
            <a:r>
              <a:rPr lang="ru-RU" sz="2400" dirty="0" err="1">
                <a:solidFill>
                  <a:schemeClr val="bg1"/>
                </a:solidFill>
              </a:rPr>
              <a:t>цьому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випадку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самогубство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виражає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негативне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ставлення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наявного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  <a:defRPr/>
            </a:pPr>
            <a:r>
              <a:rPr lang="uk-UA" sz="2400" b="1" dirty="0">
                <a:solidFill>
                  <a:schemeClr val="bg1"/>
                </a:solidFill>
              </a:rPr>
              <a:t>    “Помста” </a:t>
            </a:r>
            <a:r>
              <a:rPr lang="uk-UA" sz="2400" dirty="0">
                <a:solidFill>
                  <a:schemeClr val="bg1"/>
                </a:solidFill>
              </a:rPr>
              <a:t>є більш вираженою формою протесту, при якій індивід прагне нанести конкретних втрат оточенню, що оцінюється ним як вороже ворожому. Ці форми суїциду передбачають наявність високої самооцінки і самоцінності, активну або агресивну позицію особистості.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99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38312" y="357188"/>
            <a:ext cx="10172334" cy="34036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Суть </a:t>
            </a:r>
            <a:r>
              <a:rPr lang="uk-UA" sz="2800" dirty="0" err="1" smtClean="0">
                <a:solidFill>
                  <a:schemeClr val="bg1"/>
                </a:solidFill>
              </a:rPr>
              <a:t>суїцидального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“заклику”</a:t>
            </a:r>
            <a:r>
              <a:rPr lang="uk-UA" sz="2800" dirty="0" smtClean="0">
                <a:solidFill>
                  <a:schemeClr val="bg1"/>
                </a:solidFill>
              </a:rPr>
              <a:t> полягає у намаганні індивіда отримати допомогу від людей для зміни ситуації. При цьому його позиція носить пасивний характер. </a:t>
            </a:r>
          </a:p>
          <a:p>
            <a:pPr marL="0" indent="0">
              <a:buNone/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При суїцидах типу </a:t>
            </a:r>
            <a:r>
              <a:rPr lang="uk-UA" sz="2800" b="1" dirty="0" smtClean="0">
                <a:solidFill>
                  <a:schemeClr val="bg1"/>
                </a:solidFill>
              </a:rPr>
              <a:t>“втеча” </a:t>
            </a:r>
            <a:r>
              <a:rPr lang="uk-UA" sz="2800" dirty="0" smtClean="0">
                <a:solidFill>
                  <a:schemeClr val="bg1"/>
                </a:solidFill>
              </a:rPr>
              <a:t>мова йде про прагнення індивіда уникнути особистісної загрози шляхом позбавлення себе життя. 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4339" name="Picture 4" descr="C:\Users\Hope\Desktop\суїцид\3fc703661503434d7524267dfdd3e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2" y="3760854"/>
            <a:ext cx="4645720" cy="309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6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8523" y="357188"/>
            <a:ext cx="10785231" cy="62150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uk-UA" sz="3000" b="1" dirty="0">
                <a:solidFill>
                  <a:schemeClr val="bg1"/>
                </a:solidFill>
              </a:rPr>
              <a:t>     </a:t>
            </a:r>
            <a:r>
              <a:rPr lang="uk-UA" sz="3000" b="1" dirty="0" err="1">
                <a:solidFill>
                  <a:schemeClr val="bg1"/>
                </a:solidFill>
              </a:rPr>
              <a:t>“Самопокарання”</a:t>
            </a:r>
            <a:r>
              <a:rPr lang="uk-UA" sz="3000" dirty="0">
                <a:solidFill>
                  <a:schemeClr val="bg1"/>
                </a:solidFill>
              </a:rPr>
              <a:t> можна розглядати як вияв конфлікту у внутрішньому світі особистості при своєрідному розпаді “я” на дві ролі (”я – </a:t>
            </a:r>
            <a:r>
              <a:rPr lang="uk-UA" sz="3000" dirty="0" err="1">
                <a:solidFill>
                  <a:schemeClr val="bg1"/>
                </a:solidFill>
              </a:rPr>
              <a:t>суддя”</a:t>
            </a:r>
            <a:r>
              <a:rPr lang="uk-UA" sz="3000" dirty="0">
                <a:solidFill>
                  <a:schemeClr val="bg1"/>
                </a:solidFill>
              </a:rPr>
              <a:t> і “я – підсудний “). При чому зміст таких суїцидів має різні відтінки у випадках </a:t>
            </a:r>
            <a:r>
              <a:rPr lang="uk-UA" sz="3000" dirty="0" err="1">
                <a:solidFill>
                  <a:schemeClr val="bg1"/>
                </a:solidFill>
              </a:rPr>
              <a:t>“знищення</a:t>
            </a:r>
            <a:r>
              <a:rPr lang="uk-UA" sz="3000" dirty="0">
                <a:solidFill>
                  <a:schemeClr val="bg1"/>
                </a:solidFill>
              </a:rPr>
              <a:t> у собі ворога “ і </a:t>
            </a:r>
            <a:r>
              <a:rPr lang="uk-UA" sz="3000" dirty="0" err="1">
                <a:solidFill>
                  <a:schemeClr val="bg1"/>
                </a:solidFill>
              </a:rPr>
              <a:t>“спокутування</a:t>
            </a:r>
            <a:r>
              <a:rPr lang="uk-UA" sz="3000" dirty="0">
                <a:solidFill>
                  <a:schemeClr val="bg1"/>
                </a:solidFill>
              </a:rPr>
              <a:t> </a:t>
            </a:r>
            <a:r>
              <a:rPr lang="uk-UA" sz="3000" dirty="0" err="1">
                <a:solidFill>
                  <a:schemeClr val="bg1"/>
                </a:solidFill>
              </a:rPr>
              <a:t>вини“</a:t>
            </a:r>
            <a:r>
              <a:rPr lang="uk-UA" sz="30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  <a:defRPr/>
            </a:pPr>
            <a:r>
              <a:rPr lang="uk-UA" sz="3000" dirty="0">
                <a:solidFill>
                  <a:schemeClr val="bg1"/>
                </a:solidFill>
              </a:rPr>
              <a:t>     Якщо у попередніх випадках мета суїциду і мотив діяльності не співпадали, що давало можливість кваліфікувати </a:t>
            </a:r>
            <a:r>
              <a:rPr lang="uk-UA" sz="3000" dirty="0" err="1">
                <a:solidFill>
                  <a:schemeClr val="bg1"/>
                </a:solidFill>
              </a:rPr>
              <a:t>суїцидальну</a:t>
            </a:r>
            <a:r>
              <a:rPr lang="uk-UA" sz="3000" dirty="0">
                <a:solidFill>
                  <a:schemeClr val="bg1"/>
                </a:solidFill>
              </a:rPr>
              <a:t> поведінку як дію, то при суїцидах типу </a:t>
            </a:r>
            <a:r>
              <a:rPr lang="uk-UA" sz="3000" b="1" dirty="0" err="1">
                <a:solidFill>
                  <a:schemeClr val="bg1"/>
                </a:solidFill>
              </a:rPr>
              <a:t>“відмова“</a:t>
            </a:r>
            <a:r>
              <a:rPr lang="uk-UA" sz="3000" dirty="0">
                <a:solidFill>
                  <a:schemeClr val="bg1"/>
                </a:solidFill>
              </a:rPr>
              <a:t> знайти помітне розходження цілі і мотиву не вдається, тобто мотивом є відмова від існування, а ціллю – позбавлення себе життя.</a:t>
            </a:r>
          </a:p>
          <a:p>
            <a:pPr algn="just">
              <a:defRPr/>
            </a:pPr>
            <a:r>
              <a:rPr lang="uk-UA" b="1" dirty="0" smtClean="0">
                <a:solidFill>
                  <a:srgbClr val="FF6600"/>
                </a:solidFill>
              </a:rPr>
              <a:t/>
            </a:r>
            <a:br>
              <a:rPr lang="uk-UA" b="1" dirty="0" smtClean="0">
                <a:solidFill>
                  <a:srgbClr val="FF6600"/>
                </a:solidFill>
              </a:rPr>
            </a:br>
            <a:r>
              <a:rPr lang="uk-UA" b="1" dirty="0" smtClean="0">
                <a:solidFill>
                  <a:srgbClr val="33CC33"/>
                </a:solidFill>
              </a:rPr>
              <a:t> </a:t>
            </a:r>
            <a:endParaRPr lang="uk-UA" dirty="0" smtClean="0">
              <a:solidFill>
                <a:srgbClr val="33CC33"/>
              </a:solidFill>
            </a:endParaRPr>
          </a:p>
          <a:p>
            <a:pPr algn="just"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20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618" y="1347066"/>
            <a:ext cx="1002990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18 </a:t>
            </a:r>
            <a:r>
              <a:rPr lang="ru-RU" sz="3200" dirty="0" err="1"/>
              <a:t>червня</a:t>
            </a:r>
            <a:r>
              <a:rPr lang="ru-RU" sz="3200" dirty="0"/>
              <a:t> 2018 року ВООЗ представила </a:t>
            </a:r>
            <a:r>
              <a:rPr lang="ru-RU" sz="3200" i="1" dirty="0" err="1"/>
              <a:t>Міжнародну</a:t>
            </a:r>
            <a:r>
              <a:rPr lang="ru-RU" sz="3200" i="1" dirty="0"/>
              <a:t> </a:t>
            </a:r>
            <a:r>
              <a:rPr lang="ru-RU" sz="3200" i="1" dirty="0" err="1"/>
              <a:t>класифікацію</a:t>
            </a:r>
            <a:r>
              <a:rPr lang="ru-RU" sz="3200" i="1" dirty="0"/>
              <a:t> хвороб 11-го перегляду</a:t>
            </a:r>
            <a:r>
              <a:rPr lang="ru-RU" sz="3200" dirty="0"/>
              <a:t> (</a:t>
            </a:r>
            <a:r>
              <a:rPr lang="ru-RU" sz="3200" b="1" dirty="0"/>
              <a:t>МКХ-11</a:t>
            </a:r>
            <a:r>
              <a:rPr lang="ru-RU" sz="3200" dirty="0"/>
              <a:t>, </a:t>
            </a:r>
            <a:r>
              <a:rPr lang="en-US" sz="3200" i="1" dirty="0"/>
              <a:t>ICD-11</a:t>
            </a:r>
            <a:r>
              <a:rPr lang="en-US" sz="3200" dirty="0" smtClean="0"/>
              <a:t>)</a:t>
            </a:r>
            <a:r>
              <a:rPr lang="uk-UA" sz="3200" baseline="30000" dirty="0"/>
              <a:t>.</a:t>
            </a:r>
            <a:r>
              <a:rPr lang="en-US" sz="3200" dirty="0" smtClean="0"/>
              <a:t> </a:t>
            </a:r>
            <a:endParaRPr lang="uk-UA" sz="3200" dirty="0" smtClean="0"/>
          </a:p>
          <a:p>
            <a:pPr marL="0" indent="0" algn="just">
              <a:buNone/>
            </a:pPr>
            <a:endParaRPr lang="uk-UA" sz="3200" dirty="0"/>
          </a:p>
          <a:p>
            <a:pPr marL="0" indent="0" algn="just">
              <a:buNone/>
            </a:pPr>
            <a:r>
              <a:rPr lang="ru-RU" sz="3200" dirty="0" smtClean="0"/>
              <a:t>МКХ-11 набирав </a:t>
            </a:r>
            <a:r>
              <a:rPr lang="ru-RU" sz="3200" dirty="0" err="1"/>
              <a:t>чинності</a:t>
            </a:r>
            <a:r>
              <a:rPr lang="ru-RU" sz="3200" dirty="0"/>
              <a:t> з 1 </a:t>
            </a:r>
            <a:r>
              <a:rPr lang="ru-RU" sz="3200" dirty="0" err="1"/>
              <a:t>січня</a:t>
            </a:r>
            <a:r>
              <a:rPr lang="ru-RU" sz="3200" dirty="0"/>
              <a:t> 2022 </a:t>
            </a:r>
            <a:r>
              <a:rPr lang="ru-RU" sz="3200" dirty="0" smtClean="0"/>
              <a:t>року.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50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00" y="171596"/>
            <a:ext cx="9404723" cy="1400530"/>
          </a:xfrm>
        </p:spPr>
        <p:txBody>
          <a:bodyPr/>
          <a:lstStyle/>
          <a:p>
            <a:r>
              <a:rPr lang="uk-UA" dirty="0" smtClean="0"/>
              <a:t>МКХ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572126"/>
            <a:ext cx="11264534" cy="467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НАВМИСНЕ </a:t>
            </a:r>
            <a:r>
              <a:rPr lang="ru-RU" sz="3200" dirty="0"/>
              <a:t>ЗАВДАННЯ СОБІ </a:t>
            </a:r>
            <a:r>
              <a:rPr lang="ru-RU" sz="3200" dirty="0" smtClean="0"/>
              <a:t>ШКОДИ (</a:t>
            </a:r>
            <a:r>
              <a:rPr lang="ru-RU" sz="3200" dirty="0"/>
              <a:t>X60-X84) </a:t>
            </a:r>
            <a:endParaRPr lang="ru-RU" sz="3200" dirty="0" smtClean="0"/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ru-RU" sz="3200" b="1" i="1" dirty="0"/>
              <a:t>Включено</a:t>
            </a:r>
            <a:r>
              <a:rPr lang="ru-RU" sz="3200" dirty="0"/>
              <a:t>: </a:t>
            </a:r>
            <a:r>
              <a:rPr lang="ru-RU" sz="3200" dirty="0" err="1"/>
              <a:t>навмисне</a:t>
            </a:r>
            <a:r>
              <a:rPr lang="ru-RU" sz="3200" dirty="0"/>
              <a:t> </a:t>
            </a:r>
            <a:r>
              <a:rPr lang="ru-RU" sz="3200" dirty="0" err="1"/>
              <a:t>самоотруєння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самоушкодження</a:t>
            </a:r>
            <a:r>
              <a:rPr lang="ru-RU" sz="3200" dirty="0"/>
              <a:t> (</a:t>
            </a:r>
            <a:r>
              <a:rPr lang="ru-RU" sz="3200" dirty="0" err="1"/>
              <a:t>спроба</a:t>
            </a:r>
            <a:r>
              <a:rPr lang="ru-RU" sz="3200" dirty="0"/>
              <a:t> </a:t>
            </a:r>
            <a:r>
              <a:rPr lang="ru-RU" sz="3200" dirty="0" err="1"/>
              <a:t>самогубства</a:t>
            </a:r>
            <a:r>
              <a:rPr lang="ru-RU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39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431" y="257908"/>
            <a:ext cx="10622433" cy="59787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психопатологічною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концепцією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аутоагресивний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суїцидів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здоровими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в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дезадаптації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непатологічних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суїцидальних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ситуаційних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суїцид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3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301" y="1058308"/>
            <a:ext cx="10848056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bg1"/>
                </a:solidFill>
              </a:rPr>
              <a:t>Суїцид</a:t>
            </a:r>
            <a:r>
              <a:rPr lang="ru-RU" sz="2800" dirty="0">
                <a:solidFill>
                  <a:schemeClr val="bg1"/>
                </a:solidFill>
              </a:rPr>
              <a:t> (лат. </a:t>
            </a:r>
            <a:r>
              <a:rPr lang="en-US" sz="2800" dirty="0">
                <a:solidFill>
                  <a:schemeClr val="bg1"/>
                </a:solidFill>
              </a:rPr>
              <a:t>sui – </a:t>
            </a:r>
            <a:r>
              <a:rPr lang="ru-RU" sz="2800" dirty="0">
                <a:solidFill>
                  <a:schemeClr val="bg1"/>
                </a:solidFill>
              </a:rPr>
              <a:t>себе і </a:t>
            </a:r>
            <a:r>
              <a:rPr lang="ru-RU" sz="2800" dirty="0" err="1">
                <a:solidFill>
                  <a:schemeClr val="bg1"/>
                </a:solidFill>
              </a:rPr>
              <a:t>сае</a:t>
            </a: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ru-RU" sz="2800" dirty="0">
                <a:solidFill>
                  <a:schemeClr val="bg1"/>
                </a:solidFill>
              </a:rPr>
              <a:t>е</a:t>
            </a:r>
            <a:r>
              <a:rPr lang="en-US" sz="2800" dirty="0">
                <a:solidFill>
                  <a:schemeClr val="bg1"/>
                </a:solidFill>
              </a:rPr>
              <a:t>r</a:t>
            </a:r>
            <a:r>
              <a:rPr lang="ru-RU" sz="2800" dirty="0">
                <a:solidFill>
                  <a:schemeClr val="bg1"/>
                </a:solidFill>
              </a:rPr>
              <a:t>е – </a:t>
            </a:r>
            <a:r>
              <a:rPr lang="ru-RU" sz="2800" dirty="0" err="1">
                <a:solidFill>
                  <a:schemeClr val="bg1"/>
                </a:solidFill>
              </a:rPr>
              <a:t>вбивати</a:t>
            </a:r>
            <a:r>
              <a:rPr lang="ru-RU" sz="2800" dirty="0">
                <a:solidFill>
                  <a:schemeClr val="bg1"/>
                </a:solidFill>
              </a:rPr>
              <a:t>) – </a:t>
            </a:r>
            <a:r>
              <a:rPr lang="ru-RU" sz="2800" dirty="0" err="1">
                <a:solidFill>
                  <a:schemeClr val="bg1"/>
                </a:solidFill>
              </a:rPr>
              <a:t>навмисне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самоушкодження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смертельним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фіналом</a:t>
            </a:r>
            <a:r>
              <a:rPr lang="ru-RU" sz="2800" dirty="0">
                <a:solidFill>
                  <a:schemeClr val="bg1"/>
                </a:solidFill>
              </a:rPr>
              <a:t>. Замах </a:t>
            </a:r>
            <a:r>
              <a:rPr lang="ru-RU" sz="2800" dirty="0" err="1">
                <a:solidFill>
                  <a:schemeClr val="bg1"/>
                </a:solidFill>
              </a:rPr>
              <a:t>людини</a:t>
            </a:r>
            <a:r>
              <a:rPr lang="ru-RU" sz="2800" dirty="0">
                <a:solidFill>
                  <a:schemeClr val="bg1"/>
                </a:solidFill>
              </a:rPr>
              <a:t> на </a:t>
            </a:r>
            <a:r>
              <a:rPr lang="ru-RU" sz="2800" dirty="0" err="1">
                <a:solidFill>
                  <a:schemeClr val="bg1"/>
                </a:solidFill>
              </a:rPr>
              <a:t>власне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життя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кваліфікують</a:t>
            </a:r>
            <a:r>
              <a:rPr lang="ru-RU" sz="2800" dirty="0">
                <a:solidFill>
                  <a:schemeClr val="bg1"/>
                </a:solidFill>
              </a:rPr>
              <a:t> як </a:t>
            </a:r>
            <a:r>
              <a:rPr lang="ru-RU" sz="2800" dirty="0" err="1">
                <a:solidFill>
                  <a:schemeClr val="bg1"/>
                </a:solidFill>
              </a:rPr>
              <a:t>самогубство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>
                <a:solidFill>
                  <a:schemeClr val="bg1"/>
                </a:solidFill>
              </a:rPr>
              <a:t>умови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що</a:t>
            </a:r>
            <a:r>
              <a:rPr lang="ru-RU" sz="2800" dirty="0">
                <a:solidFill>
                  <a:schemeClr val="bg1"/>
                </a:solidFill>
              </a:rPr>
              <a:t> вона </a:t>
            </a:r>
            <a:r>
              <a:rPr lang="ru-RU" sz="2800" dirty="0" err="1">
                <a:solidFill>
                  <a:schemeClr val="bg1"/>
                </a:solidFill>
              </a:rPr>
              <a:t>усвідомлює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значення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своїх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дій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керує</a:t>
            </a:r>
            <a:r>
              <a:rPr lang="ru-RU" sz="2800" dirty="0">
                <a:solidFill>
                  <a:schemeClr val="bg1"/>
                </a:solidFill>
              </a:rPr>
              <a:t> ними.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У </a:t>
            </a:r>
            <a:r>
              <a:rPr lang="ru-RU" sz="2800" dirty="0" err="1">
                <a:solidFill>
                  <a:schemeClr val="bg1"/>
                </a:solidFill>
              </a:rPr>
              <a:t>всіх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інших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випадках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здійснення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людиною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дій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які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завдають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шкоди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психічному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чи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фізичному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здоров’ю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кваліфікується</a:t>
            </a:r>
            <a:r>
              <a:rPr lang="ru-RU" sz="2800" dirty="0">
                <a:solidFill>
                  <a:schemeClr val="bg1"/>
                </a:solidFill>
              </a:rPr>
              <a:t> як </a:t>
            </a:r>
            <a:r>
              <a:rPr lang="ru-RU" sz="2800" dirty="0" err="1">
                <a:solidFill>
                  <a:schemeClr val="bg1"/>
                </a:solidFill>
              </a:rPr>
              <a:t>аутоагресивна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поведінка</a:t>
            </a:r>
            <a:r>
              <a:rPr lang="ru-RU" sz="2800" dirty="0">
                <a:solidFill>
                  <a:schemeClr val="bg1"/>
                </a:solidFill>
              </a:rPr>
              <a:t>/</a:t>
            </a:r>
            <a:r>
              <a:rPr lang="ru-RU" sz="2800" dirty="0" err="1">
                <a:solidFill>
                  <a:schemeClr val="bg1"/>
                </a:solidFill>
              </a:rPr>
              <a:t>нещасний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випадок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5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7" y="176464"/>
            <a:ext cx="11502189" cy="63205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err="1"/>
              <a:t>Аутоагресивна</a:t>
            </a:r>
            <a:r>
              <a:rPr lang="ru-RU" sz="2800" b="1" dirty="0"/>
              <a:t> (</a:t>
            </a:r>
            <a:r>
              <a:rPr lang="ru-RU" sz="2800" b="1" dirty="0" err="1"/>
              <a:t>грец</a:t>
            </a:r>
            <a:r>
              <a:rPr lang="ru-RU" sz="2800" b="1" dirty="0"/>
              <a:t>. а</a:t>
            </a:r>
            <a:r>
              <a:rPr lang="en-US" sz="2800" b="1" dirty="0" err="1"/>
              <a:t>utos</a:t>
            </a:r>
            <a:r>
              <a:rPr lang="en-US" sz="2800" b="1" dirty="0"/>
              <a:t> – </a:t>
            </a:r>
            <a:r>
              <a:rPr lang="ru-RU" sz="2800" b="1" dirty="0"/>
              <a:t>сам і лат. а</a:t>
            </a:r>
            <a:r>
              <a:rPr lang="en-US" sz="2800" b="1" dirty="0" err="1"/>
              <a:t>gressio</a:t>
            </a:r>
            <a:r>
              <a:rPr lang="en-US" sz="2800" b="1" dirty="0"/>
              <a:t> – </a:t>
            </a:r>
            <a:r>
              <a:rPr lang="ru-RU" sz="2800" b="1" dirty="0" err="1"/>
              <a:t>напад</a:t>
            </a:r>
            <a:r>
              <a:rPr lang="ru-RU" sz="2800" b="1" dirty="0"/>
              <a:t>) </a:t>
            </a:r>
            <a:r>
              <a:rPr lang="ru-RU" sz="2800" b="1" dirty="0" err="1"/>
              <a:t>поведінка</a:t>
            </a:r>
            <a:r>
              <a:rPr lang="ru-RU" sz="2800" b="1" dirty="0"/>
              <a:t> – </a:t>
            </a:r>
            <a:r>
              <a:rPr lang="ru-RU" sz="2800" b="1" dirty="0" err="1"/>
              <a:t>специфічна</a:t>
            </a:r>
            <a:r>
              <a:rPr lang="ru-RU" sz="2800" b="1" dirty="0"/>
              <a:t> форма </a:t>
            </a:r>
            <a:r>
              <a:rPr lang="ru-RU" sz="2800" b="1" dirty="0" err="1"/>
              <a:t>особистісної</a:t>
            </a:r>
            <a:r>
              <a:rPr lang="ru-RU" sz="2800" b="1" dirty="0"/>
              <a:t> </a:t>
            </a:r>
            <a:r>
              <a:rPr lang="ru-RU" sz="2800" b="1" dirty="0" err="1"/>
              <a:t>активності</a:t>
            </a:r>
            <a:r>
              <a:rPr lang="ru-RU" sz="2800" b="1" dirty="0"/>
              <a:t>, </a:t>
            </a:r>
            <a:r>
              <a:rPr lang="ru-RU" sz="2800" b="1" dirty="0" err="1"/>
              <a:t>спрямована</a:t>
            </a:r>
            <a:r>
              <a:rPr lang="ru-RU" sz="2800" b="1" dirty="0"/>
              <a:t> на </a:t>
            </a:r>
            <a:r>
              <a:rPr lang="ru-RU" sz="2800" b="1" dirty="0" err="1"/>
              <a:t>завдання</a:t>
            </a:r>
            <a:r>
              <a:rPr lang="ru-RU" sz="2800" b="1" dirty="0"/>
              <a:t> </a:t>
            </a:r>
            <a:r>
              <a:rPr lang="ru-RU" sz="2800" b="1" dirty="0" err="1"/>
              <a:t>шкоди</a:t>
            </a:r>
            <a:r>
              <a:rPr lang="ru-RU" sz="2800" b="1" dirty="0"/>
              <a:t> </a:t>
            </a:r>
            <a:r>
              <a:rPr lang="ru-RU" sz="2800" b="1" dirty="0" err="1"/>
              <a:t>своєму</a:t>
            </a:r>
            <a:r>
              <a:rPr lang="ru-RU" sz="2800" b="1" dirty="0"/>
              <a:t> </a:t>
            </a:r>
            <a:r>
              <a:rPr lang="ru-RU" sz="2800" b="1" dirty="0" err="1"/>
              <a:t>соматичному</a:t>
            </a:r>
            <a:r>
              <a:rPr lang="ru-RU" sz="2800" b="1" dirty="0"/>
              <a:t> </a:t>
            </a:r>
            <a:r>
              <a:rPr lang="ru-RU" sz="2800" b="1" dirty="0" err="1"/>
              <a:t>здоров’ю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err="1" smtClean="0"/>
              <a:t>Розрізняють</a:t>
            </a:r>
            <a:r>
              <a:rPr lang="ru-RU" sz="2800" b="1" dirty="0" smtClean="0"/>
              <a:t> </a:t>
            </a:r>
            <a:r>
              <a:rPr lang="ru-RU" sz="2800" b="1" dirty="0" err="1"/>
              <a:t>такі</a:t>
            </a:r>
            <a:r>
              <a:rPr lang="ru-RU" sz="2800" b="1" dirty="0"/>
              <a:t> </a:t>
            </a:r>
            <a:r>
              <a:rPr lang="ru-RU" sz="2800" b="1" dirty="0" err="1"/>
              <a:t>види</a:t>
            </a:r>
            <a:r>
              <a:rPr lang="ru-RU" sz="2800" b="1" dirty="0"/>
              <a:t> </a:t>
            </a:r>
            <a:r>
              <a:rPr lang="ru-RU" sz="2800" b="1" dirty="0" err="1"/>
              <a:t>аутоагресивної</a:t>
            </a:r>
            <a:r>
              <a:rPr lang="ru-RU" sz="2800" b="1" dirty="0"/>
              <a:t> </a:t>
            </a:r>
            <a:r>
              <a:rPr lang="ru-RU" sz="2800" b="1" dirty="0" err="1"/>
              <a:t>поведінки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pPr marL="514350" indent="-514350" algn="just">
              <a:buAutoNum type="arabicParenR"/>
            </a:pPr>
            <a:r>
              <a:rPr lang="ru-RU" sz="2800" b="1" dirty="0" err="1" smtClean="0"/>
              <a:t>суїцидальна</a:t>
            </a:r>
            <a:r>
              <a:rPr lang="ru-RU" sz="2800" b="1" dirty="0" smtClean="0"/>
              <a:t> </a:t>
            </a:r>
            <a:r>
              <a:rPr lang="ru-RU" sz="2800" b="1" dirty="0" err="1"/>
              <a:t>поведінка</a:t>
            </a:r>
            <a:r>
              <a:rPr lang="ru-RU" sz="2800" b="1" dirty="0"/>
              <a:t> – </a:t>
            </a:r>
            <a:r>
              <a:rPr lang="ru-RU" sz="2800" b="1" dirty="0" err="1"/>
              <a:t>усвідомлені</a:t>
            </a:r>
            <a:r>
              <a:rPr lang="ru-RU" sz="2800" b="1" dirty="0"/>
              <a:t> </a:t>
            </a:r>
            <a:r>
              <a:rPr lang="ru-RU" sz="2800" b="1" dirty="0" err="1"/>
              <a:t>цілеспрямовані</a:t>
            </a:r>
            <a:r>
              <a:rPr lang="ru-RU" sz="2800" b="1" dirty="0"/>
              <a:t> </a:t>
            </a:r>
            <a:r>
              <a:rPr lang="ru-RU" sz="2800" b="1" dirty="0" err="1"/>
              <a:t>дії</a:t>
            </a:r>
            <a:r>
              <a:rPr lang="ru-RU" sz="2800" b="1" dirty="0"/>
              <a:t>, метою </a:t>
            </a:r>
            <a:r>
              <a:rPr lang="ru-RU" sz="2800" b="1" dirty="0" err="1"/>
              <a:t>яких</a:t>
            </a:r>
            <a:r>
              <a:rPr lang="ru-RU" sz="2800" b="1" dirty="0"/>
              <a:t> є </a:t>
            </a:r>
            <a:r>
              <a:rPr lang="ru-RU" sz="2800" b="1" dirty="0" err="1"/>
              <a:t>позбавлення</a:t>
            </a:r>
            <a:r>
              <a:rPr lang="ru-RU" sz="2800" b="1" dirty="0"/>
              <a:t> себе </a:t>
            </a:r>
            <a:r>
              <a:rPr lang="ru-RU" sz="2800" b="1" dirty="0" err="1"/>
              <a:t>життя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514350" indent="-514350" algn="just">
              <a:buAutoNum type="arabicParenR"/>
            </a:pPr>
            <a:r>
              <a:rPr lang="ru-RU" sz="2800" b="1" dirty="0" err="1" smtClean="0"/>
              <a:t>суїцидальні</a:t>
            </a:r>
            <a:r>
              <a:rPr lang="ru-RU" sz="2800" b="1" dirty="0" smtClean="0"/>
              <a:t> </a:t>
            </a:r>
            <a:r>
              <a:rPr lang="ru-RU" sz="2800" b="1" dirty="0" err="1"/>
              <a:t>еквіваленти</a:t>
            </a:r>
            <a:r>
              <a:rPr lang="ru-RU" sz="2800" b="1" dirty="0"/>
              <a:t> – </a:t>
            </a:r>
            <a:r>
              <a:rPr lang="ru-RU" sz="2800" b="1" dirty="0" err="1"/>
              <a:t>неусвідомлені</a:t>
            </a:r>
            <a:r>
              <a:rPr lang="ru-RU" sz="2800" b="1" dirty="0"/>
              <a:t> </a:t>
            </a:r>
            <a:r>
              <a:rPr lang="ru-RU" sz="2800" b="1" dirty="0" err="1"/>
              <a:t>дії</a:t>
            </a:r>
            <a:r>
              <a:rPr lang="ru-RU" sz="2800" b="1" dirty="0"/>
              <a:t> та </a:t>
            </a:r>
            <a:r>
              <a:rPr lang="ru-RU" sz="2800" b="1" dirty="0" err="1"/>
              <a:t>зумисні</a:t>
            </a:r>
            <a:r>
              <a:rPr lang="ru-RU" sz="2800" b="1" dirty="0"/>
              <a:t> </a:t>
            </a:r>
            <a:r>
              <a:rPr lang="ru-RU" sz="2800" b="1" dirty="0" err="1"/>
              <a:t>вчинки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призводять</a:t>
            </a:r>
            <a:r>
              <a:rPr lang="ru-RU" sz="2800" b="1" dirty="0"/>
              <a:t> до </a:t>
            </a:r>
            <a:r>
              <a:rPr lang="ru-RU" sz="2800" b="1" dirty="0" err="1"/>
              <a:t>фізичного</a:t>
            </a:r>
            <a:r>
              <a:rPr lang="ru-RU" sz="2800" b="1" dirty="0"/>
              <a:t>/</a:t>
            </a:r>
            <a:r>
              <a:rPr lang="ru-RU" sz="2800" b="1" dirty="0" err="1"/>
              <a:t>психічного</a:t>
            </a:r>
            <a:r>
              <a:rPr lang="ru-RU" sz="2800" b="1" dirty="0"/>
              <a:t> </a:t>
            </a:r>
            <a:r>
              <a:rPr lang="ru-RU" sz="2800" b="1" dirty="0" err="1"/>
              <a:t>саморуйнування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самознищення</a:t>
            </a:r>
            <a:r>
              <a:rPr lang="ru-RU" sz="2800" b="1" dirty="0"/>
              <a:t>, </a:t>
            </a:r>
            <a:r>
              <a:rPr lang="ru-RU" sz="2800" b="1" dirty="0" err="1"/>
              <a:t>хоча</a:t>
            </a:r>
            <a:r>
              <a:rPr lang="ru-RU" sz="2800" b="1" dirty="0"/>
              <a:t> на </a:t>
            </a:r>
            <a:r>
              <a:rPr lang="ru-RU" sz="2800" b="1" dirty="0" err="1"/>
              <a:t>це</a:t>
            </a:r>
            <a:r>
              <a:rPr lang="ru-RU" sz="2800" b="1" dirty="0"/>
              <a:t> не </a:t>
            </a:r>
            <a:r>
              <a:rPr lang="ru-RU" sz="2800" b="1" dirty="0" err="1"/>
              <a:t>розраховані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514350" indent="-514350" algn="just">
              <a:buAutoNum type="arabicParenR"/>
            </a:pPr>
            <a:r>
              <a:rPr lang="ru-RU" sz="2800" b="1" dirty="0" err="1" smtClean="0"/>
              <a:t>несуїцидальна</a:t>
            </a:r>
            <a:r>
              <a:rPr lang="ru-RU" sz="2800" b="1" dirty="0" smtClean="0"/>
              <a:t> </a:t>
            </a:r>
            <a:r>
              <a:rPr lang="ru-RU" sz="2800" b="1" dirty="0" err="1"/>
              <a:t>аутоагресивна</a:t>
            </a:r>
            <a:r>
              <a:rPr lang="ru-RU" sz="2800" b="1" dirty="0"/>
              <a:t> </a:t>
            </a:r>
            <a:r>
              <a:rPr lang="ru-RU" sz="2800" b="1" dirty="0" err="1"/>
              <a:t>поведінка</a:t>
            </a:r>
            <a:r>
              <a:rPr lang="ru-RU" sz="2800" b="1" dirty="0"/>
              <a:t> – </a:t>
            </a:r>
            <a:r>
              <a:rPr lang="ru-RU" sz="2800" b="1" dirty="0" err="1"/>
              <a:t>різні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</a:t>
            </a:r>
            <a:r>
              <a:rPr lang="ru-RU" sz="2800" b="1" dirty="0" err="1"/>
              <a:t>навмисних</a:t>
            </a:r>
            <a:r>
              <a:rPr lang="ru-RU" sz="2800" b="1" dirty="0"/>
              <a:t> </a:t>
            </a:r>
            <a:r>
              <a:rPr lang="ru-RU" sz="2800" b="1" dirty="0" err="1"/>
              <a:t>самоушкоджень</a:t>
            </a:r>
            <a:r>
              <a:rPr lang="ru-RU" sz="2800" b="1" dirty="0"/>
              <a:t>, метою </a:t>
            </a:r>
            <a:r>
              <a:rPr lang="ru-RU" sz="2800" b="1" dirty="0" err="1"/>
              <a:t>яких</a:t>
            </a:r>
            <a:r>
              <a:rPr lang="ru-RU" sz="2800" b="1" dirty="0"/>
              <a:t> не є </a:t>
            </a:r>
            <a:r>
              <a:rPr lang="ru-RU" sz="2800" b="1" dirty="0" err="1"/>
              <a:t>добровільна</a:t>
            </a:r>
            <a:r>
              <a:rPr lang="ru-RU" sz="2800" b="1" dirty="0"/>
              <a:t> смерть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реалізація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безпечна</a:t>
            </a:r>
            <a:r>
              <a:rPr lang="ru-RU" sz="2800" b="1" dirty="0"/>
              <a:t> для </a:t>
            </a:r>
            <a:r>
              <a:rPr lang="ru-RU" sz="2800" b="1" dirty="0" err="1"/>
              <a:t>життя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9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154" y="773723"/>
            <a:ext cx="10855569" cy="4723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/>
              <a:t>Поряд</a:t>
            </a:r>
            <a:r>
              <a:rPr lang="ru-RU" sz="3200" b="1" dirty="0"/>
              <a:t> з </a:t>
            </a:r>
            <a:r>
              <a:rPr lang="ru-RU" sz="3200" b="1" dirty="0" err="1"/>
              <a:t>цими</a:t>
            </a:r>
            <a:r>
              <a:rPr lang="ru-RU" sz="3200" b="1" dirty="0"/>
              <a:t> </a:t>
            </a:r>
            <a:r>
              <a:rPr lang="ru-RU" sz="3200" b="1" dirty="0" err="1"/>
              <a:t>існують</a:t>
            </a:r>
            <a:r>
              <a:rPr lang="ru-RU" sz="3200" b="1" dirty="0"/>
              <a:t> і </a:t>
            </a:r>
            <a:r>
              <a:rPr lang="ru-RU" sz="3200" b="1" dirty="0" err="1"/>
              <a:t>такі</a:t>
            </a:r>
            <a:r>
              <a:rPr lang="ru-RU" sz="3200" b="1" dirty="0"/>
              <a:t> </a:t>
            </a:r>
            <a:r>
              <a:rPr lang="ru-RU" sz="3200" b="1" dirty="0" err="1"/>
              <a:t>поняття</a:t>
            </a:r>
            <a:r>
              <a:rPr lang="ru-RU" sz="3200" b="1" dirty="0"/>
              <a:t>, як </a:t>
            </a:r>
            <a:r>
              <a:rPr lang="ru-RU" sz="3200" b="1" dirty="0" err="1"/>
              <a:t>суїцидальні</a:t>
            </a:r>
            <a:r>
              <a:rPr lang="ru-RU" sz="3200" b="1" dirty="0"/>
              <a:t> </a:t>
            </a:r>
            <a:r>
              <a:rPr lang="ru-RU" sz="3200" b="1" dirty="0" err="1"/>
              <a:t>тенденції</a:t>
            </a:r>
            <a:r>
              <a:rPr lang="ru-RU" sz="3200" b="1" dirty="0"/>
              <a:t> </a:t>
            </a:r>
            <a:r>
              <a:rPr lang="ru-RU" sz="3200" b="1" dirty="0" err="1"/>
              <a:t>або</a:t>
            </a:r>
            <a:r>
              <a:rPr lang="ru-RU" sz="3200" b="1" dirty="0"/>
              <a:t> </a:t>
            </a:r>
            <a:r>
              <a:rPr lang="ru-RU" sz="3200" b="1" dirty="0" err="1"/>
              <a:t>суїцидальна</a:t>
            </a:r>
            <a:r>
              <a:rPr lang="ru-RU" sz="3200" b="1" dirty="0"/>
              <a:t> </a:t>
            </a:r>
            <a:r>
              <a:rPr lang="ru-RU" sz="3200" b="1" dirty="0" err="1"/>
              <a:t>поведінка</a:t>
            </a:r>
            <a:r>
              <a:rPr lang="ru-RU" sz="3200" b="1" dirty="0" smtClean="0"/>
              <a:t>.</a:t>
            </a:r>
          </a:p>
          <a:p>
            <a:pPr marL="0" indent="0" algn="just">
              <a:buNone/>
            </a:pPr>
            <a:endParaRPr lang="uk-UA" sz="3200" b="1" dirty="0"/>
          </a:p>
          <a:p>
            <a:pPr marL="0" indent="0" algn="just">
              <a:buNone/>
            </a:pPr>
            <a:r>
              <a:rPr lang="ru-RU" sz="3200" b="1" dirty="0" err="1"/>
              <a:t>Суїцидальні</a:t>
            </a:r>
            <a:r>
              <a:rPr lang="ru-RU" sz="3200" b="1" dirty="0"/>
              <a:t> </a:t>
            </a:r>
            <a:r>
              <a:rPr lang="ru-RU" sz="3200" b="1" dirty="0" err="1"/>
              <a:t>тенденції</a:t>
            </a:r>
            <a:r>
              <a:rPr lang="ru-RU" sz="3200" b="1" dirty="0"/>
              <a:t>, або </a:t>
            </a:r>
            <a:r>
              <a:rPr lang="ru-RU" sz="3200" b="1" dirty="0" err="1"/>
              <a:t>суїцидальна</a:t>
            </a:r>
            <a:r>
              <a:rPr lang="ru-RU" sz="3200" b="1" dirty="0"/>
              <a:t> </a:t>
            </a:r>
            <a:r>
              <a:rPr lang="ru-RU" sz="3200" b="1" dirty="0" err="1"/>
              <a:t>поведінка</a:t>
            </a:r>
            <a:r>
              <a:rPr lang="ru-RU" sz="3200" b="1" dirty="0"/>
              <a:t>, – </a:t>
            </a:r>
            <a:r>
              <a:rPr lang="ru-RU" sz="3200" b="1" dirty="0" err="1"/>
              <a:t>це</a:t>
            </a:r>
            <a:r>
              <a:rPr lang="ru-RU" sz="3200" b="1" dirty="0"/>
              <a:t> думки про </a:t>
            </a:r>
            <a:r>
              <a:rPr lang="ru-RU" sz="3200" b="1" dirty="0" err="1"/>
              <a:t>самогубство</a:t>
            </a:r>
            <a:r>
              <a:rPr lang="ru-RU" sz="3200" b="1" dirty="0"/>
              <a:t>, </a:t>
            </a:r>
            <a:r>
              <a:rPr lang="ru-RU" sz="3200" b="1" dirty="0" err="1"/>
              <a:t>бажання</a:t>
            </a:r>
            <a:r>
              <a:rPr lang="ru-RU" sz="3200" b="1" dirty="0"/>
              <a:t> і </a:t>
            </a:r>
            <a:r>
              <a:rPr lang="ru-RU" sz="3200" b="1" dirty="0" err="1"/>
              <a:t>наміри</a:t>
            </a:r>
            <a:r>
              <a:rPr lang="ru-RU" sz="3200" b="1" dirty="0"/>
              <a:t> </a:t>
            </a:r>
            <a:r>
              <a:rPr lang="ru-RU" sz="3200" b="1" dirty="0" err="1"/>
              <a:t>вбити</a:t>
            </a:r>
            <a:r>
              <a:rPr lang="ru-RU" sz="3200" b="1" dirty="0"/>
              <a:t> себе, </a:t>
            </a:r>
            <a:r>
              <a:rPr lang="ru-RU" sz="3200" b="1" dirty="0" err="1"/>
              <a:t>суїцидальні</a:t>
            </a:r>
            <a:r>
              <a:rPr lang="ru-RU" sz="3200" b="1" dirty="0"/>
              <a:t> </a:t>
            </a:r>
            <a:r>
              <a:rPr lang="ru-RU" sz="3200" b="1" dirty="0" err="1"/>
              <a:t>мотиви</a:t>
            </a:r>
            <a:r>
              <a:rPr lang="ru-RU" sz="3200" b="1" dirty="0"/>
              <a:t>, </a:t>
            </a:r>
            <a:r>
              <a:rPr lang="ru-RU" sz="3200" b="1" dirty="0" err="1"/>
              <a:t>відповідні</a:t>
            </a:r>
            <a:r>
              <a:rPr lang="ru-RU" sz="3200" b="1" dirty="0"/>
              <a:t> </a:t>
            </a:r>
            <a:r>
              <a:rPr lang="ru-RU" sz="3200" b="1" dirty="0" err="1"/>
              <a:t>емоційні</a:t>
            </a:r>
            <a:r>
              <a:rPr lang="ru-RU" sz="3200" b="1" dirty="0"/>
              <a:t> </a:t>
            </a:r>
            <a:r>
              <a:rPr lang="ru-RU" sz="3200" b="1" dirty="0" err="1"/>
              <a:t>переживання</a:t>
            </a:r>
            <a:r>
              <a:rPr lang="ru-RU" sz="3200" b="1" dirty="0"/>
              <a:t> (туга, </a:t>
            </a:r>
            <a:r>
              <a:rPr lang="ru-RU" sz="3200" b="1" dirty="0" err="1"/>
              <a:t>безнадія</a:t>
            </a:r>
            <a:r>
              <a:rPr lang="ru-RU" sz="3200" b="1" dirty="0"/>
              <a:t>, </a:t>
            </a:r>
            <a:r>
              <a:rPr lang="ru-RU" sz="3200" b="1" dirty="0" err="1"/>
              <a:t>тривога</a:t>
            </a:r>
            <a:r>
              <a:rPr lang="ru-RU" sz="3200" b="1" dirty="0"/>
              <a:t>, </a:t>
            </a:r>
            <a:r>
              <a:rPr lang="ru-RU" sz="3200" b="1" dirty="0" err="1"/>
              <a:t>почуття</a:t>
            </a:r>
            <a:r>
              <a:rPr lang="ru-RU" sz="3200" b="1" dirty="0"/>
              <a:t> </a:t>
            </a:r>
            <a:r>
              <a:rPr lang="ru-RU" sz="3200" b="1" dirty="0" err="1"/>
              <a:t>провини</a:t>
            </a:r>
            <a:r>
              <a:rPr lang="ru-RU" sz="3200" b="1" dirty="0"/>
              <a:t>), а </a:t>
            </a:r>
            <a:r>
              <a:rPr lang="ru-RU" sz="3200" b="1" dirty="0" err="1"/>
              <a:t>також</a:t>
            </a:r>
            <a:r>
              <a:rPr lang="ru-RU" sz="3200" b="1" dirty="0"/>
              <a:t> </a:t>
            </a:r>
            <a:r>
              <a:rPr lang="ru-RU" sz="3200" b="1" dirty="0" err="1"/>
              <a:t>конкретні</a:t>
            </a:r>
            <a:r>
              <a:rPr lang="ru-RU" sz="3200" b="1" dirty="0"/>
              <a:t> </a:t>
            </a:r>
            <a:r>
              <a:rPr lang="ru-RU" sz="3200" b="1" dirty="0" err="1"/>
              <a:t>вчинки</a:t>
            </a:r>
            <a:r>
              <a:rPr lang="ru-RU" sz="3200" b="1" dirty="0"/>
              <a:t>, </a:t>
            </a:r>
            <a:r>
              <a:rPr lang="ru-RU" sz="3200" b="1" dirty="0" err="1"/>
              <a:t>спрямовані</a:t>
            </a:r>
            <a:r>
              <a:rPr lang="ru-RU" sz="3200" b="1" dirty="0"/>
              <a:t> на </a:t>
            </a:r>
            <a:r>
              <a:rPr lang="ru-RU" sz="3200" b="1" dirty="0" err="1"/>
              <a:t>заподіяння</a:t>
            </a:r>
            <a:r>
              <a:rPr lang="ru-RU" sz="3200" b="1" dirty="0"/>
              <a:t> </a:t>
            </a:r>
            <a:r>
              <a:rPr lang="ru-RU" sz="3200" b="1" dirty="0" err="1"/>
              <a:t>собі</a:t>
            </a:r>
            <a:r>
              <a:rPr lang="ru-RU" sz="3200" b="1" dirty="0"/>
              <a:t> </a:t>
            </a:r>
            <a:r>
              <a:rPr lang="ru-RU" sz="3200" b="1" dirty="0" err="1"/>
              <a:t>смерті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336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69" y="0"/>
            <a:ext cx="12004431" cy="59201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err="1"/>
              <a:t>Внутрішніми</a:t>
            </a:r>
            <a:r>
              <a:rPr lang="ru-RU" sz="2600" dirty="0"/>
              <a:t> формами суїцидальної </a:t>
            </a:r>
            <a:r>
              <a:rPr lang="ru-RU" sz="2600" dirty="0" err="1"/>
              <a:t>поведінки</a:t>
            </a:r>
            <a:r>
              <a:rPr lang="ru-RU" sz="2600" dirty="0"/>
              <a:t> є: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– </a:t>
            </a:r>
            <a:r>
              <a:rPr lang="ru-RU" sz="2600" dirty="0" err="1"/>
              <a:t>суїцидальні</a:t>
            </a:r>
            <a:r>
              <a:rPr lang="ru-RU" sz="2600" dirty="0"/>
              <a:t> думки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– </a:t>
            </a:r>
            <a:r>
              <a:rPr lang="ru-RU" sz="2600" dirty="0" err="1"/>
              <a:t>міркування</a:t>
            </a:r>
            <a:r>
              <a:rPr lang="ru-RU" sz="2600" dirty="0"/>
              <a:t> </a:t>
            </a:r>
            <a:r>
              <a:rPr lang="ru-RU" sz="2600" dirty="0" err="1"/>
              <a:t>суб’єкта</a:t>
            </a:r>
            <a:r>
              <a:rPr lang="ru-RU" sz="2600" dirty="0"/>
              <a:t> про </a:t>
            </a:r>
            <a:r>
              <a:rPr lang="ru-RU" sz="2600" dirty="0" err="1"/>
              <a:t>відсутність</a:t>
            </a:r>
            <a:r>
              <a:rPr lang="ru-RU" sz="2600" dirty="0"/>
              <a:t> </a:t>
            </a:r>
            <a:r>
              <a:rPr lang="ru-RU" sz="2600" dirty="0" err="1"/>
              <a:t>цінності</a:t>
            </a:r>
            <a:r>
              <a:rPr lang="ru-RU" sz="2600" dirty="0"/>
              <a:t> і </a:t>
            </a:r>
            <a:r>
              <a:rPr lang="ru-RU" sz="2600" dirty="0" err="1"/>
              <a:t>сенсу</a:t>
            </a:r>
            <a:r>
              <a:rPr lang="ru-RU" sz="2600" dirty="0"/>
              <a:t> </a:t>
            </a:r>
            <a:r>
              <a:rPr lang="ru-RU" sz="2600" dirty="0" err="1"/>
              <a:t>життя</a:t>
            </a:r>
            <a:r>
              <a:rPr lang="ru-RU" sz="2600" dirty="0"/>
              <a:t>, </a:t>
            </a:r>
            <a:r>
              <a:rPr lang="ru-RU" sz="2600" dirty="0" err="1"/>
              <a:t>обґрунтування</a:t>
            </a:r>
            <a:r>
              <a:rPr lang="ru-RU" sz="2600" dirty="0"/>
              <a:t> </a:t>
            </a:r>
            <a:r>
              <a:rPr lang="ru-RU" sz="2600" dirty="0" err="1"/>
              <a:t>доцільності</a:t>
            </a:r>
            <a:r>
              <a:rPr lang="ru-RU" sz="2600" dirty="0"/>
              <a:t> </a:t>
            </a:r>
            <a:r>
              <a:rPr lang="ru-RU" sz="2600" dirty="0" err="1"/>
              <a:t>власної</a:t>
            </a:r>
            <a:r>
              <a:rPr lang="ru-RU" sz="2600" dirty="0"/>
              <a:t> </a:t>
            </a:r>
            <a:r>
              <a:rPr lang="ru-RU" sz="2600" dirty="0" err="1"/>
              <a:t>смерті</a:t>
            </a:r>
            <a:r>
              <a:rPr lang="ru-RU" sz="2600" dirty="0"/>
              <a:t>, </a:t>
            </a:r>
            <a:r>
              <a:rPr lang="ru-RU" sz="2600" dirty="0" err="1"/>
              <a:t>обмірковування</a:t>
            </a:r>
            <a:r>
              <a:rPr lang="ru-RU" sz="2600" dirty="0"/>
              <a:t> </a:t>
            </a:r>
            <a:r>
              <a:rPr lang="ru-RU" sz="2600" dirty="0" err="1"/>
              <a:t>способів</a:t>
            </a:r>
            <a:r>
              <a:rPr lang="ru-RU" sz="2600" dirty="0"/>
              <a:t> і </a:t>
            </a:r>
            <a:r>
              <a:rPr lang="ru-RU" sz="2600" dirty="0" err="1"/>
              <a:t>засобів</a:t>
            </a:r>
            <a:r>
              <a:rPr lang="ru-RU" sz="2600" dirty="0"/>
              <a:t> </a:t>
            </a:r>
            <a:r>
              <a:rPr lang="ru-RU" sz="2600" dirty="0" err="1"/>
              <a:t>самогубства</a:t>
            </a:r>
            <a:r>
              <a:rPr lang="ru-RU" sz="2600" dirty="0"/>
              <a:t>;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– </a:t>
            </a:r>
            <a:r>
              <a:rPr lang="ru-RU" sz="2600" dirty="0" err="1"/>
              <a:t>суїцидальні</a:t>
            </a:r>
            <a:r>
              <a:rPr lang="ru-RU" sz="2600" dirty="0"/>
              <a:t> </a:t>
            </a:r>
            <a:r>
              <a:rPr lang="ru-RU" sz="2600" dirty="0" err="1"/>
              <a:t>задуми</a:t>
            </a:r>
            <a:r>
              <a:rPr lang="ru-RU" sz="2600" dirty="0"/>
              <a:t>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– </a:t>
            </a:r>
            <a:r>
              <a:rPr lang="ru-RU" sz="2600" dirty="0" err="1"/>
              <a:t>мисленнєві</a:t>
            </a:r>
            <a:r>
              <a:rPr lang="ru-RU" sz="2600" dirty="0"/>
              <a:t> </a:t>
            </a:r>
            <a:r>
              <a:rPr lang="ru-RU" sz="2600" dirty="0" err="1"/>
              <a:t>операції</a:t>
            </a:r>
            <a:r>
              <a:rPr lang="ru-RU" sz="2600" dirty="0"/>
              <a:t>, в </a:t>
            </a:r>
            <a:r>
              <a:rPr lang="ru-RU" sz="2600" dirty="0" err="1"/>
              <a:t>яких</a:t>
            </a:r>
            <a:r>
              <a:rPr lang="ru-RU" sz="2600" dirty="0"/>
              <a:t> </a:t>
            </a:r>
            <a:r>
              <a:rPr lang="ru-RU" sz="2600" dirty="0" err="1"/>
              <a:t>формується</a:t>
            </a:r>
            <a:r>
              <a:rPr lang="ru-RU" sz="2600" dirty="0"/>
              <a:t> </a:t>
            </a:r>
            <a:r>
              <a:rPr lang="ru-RU" sz="2600" dirty="0" err="1"/>
              <a:t>суїцидальний</a:t>
            </a:r>
            <a:r>
              <a:rPr lang="ru-RU" sz="2600" dirty="0"/>
              <a:t> </a:t>
            </a:r>
            <a:r>
              <a:rPr lang="ru-RU" sz="2600" dirty="0" err="1"/>
              <a:t>намір</a:t>
            </a:r>
            <a:r>
              <a:rPr lang="ru-RU" sz="2600" dirty="0"/>
              <a:t>, </a:t>
            </a:r>
            <a:r>
              <a:rPr lang="ru-RU" sz="2600" dirty="0" err="1"/>
              <a:t>обирається</a:t>
            </a:r>
            <a:r>
              <a:rPr lang="ru-RU" sz="2600" dirty="0"/>
              <a:t> </a:t>
            </a:r>
            <a:r>
              <a:rPr lang="ru-RU" sz="2600" dirty="0" err="1"/>
              <a:t>спосіб</a:t>
            </a:r>
            <a:r>
              <a:rPr lang="ru-RU" sz="2600" dirty="0"/>
              <a:t>, </a:t>
            </a:r>
            <a:r>
              <a:rPr lang="ru-RU" sz="2600" dirty="0" err="1"/>
              <a:t>визначаються</a:t>
            </a:r>
            <a:r>
              <a:rPr lang="ru-RU" sz="2600" dirty="0"/>
              <a:t> </a:t>
            </a:r>
            <a:r>
              <a:rPr lang="ru-RU" sz="2600" dirty="0" err="1"/>
              <a:t>засоби</a:t>
            </a:r>
            <a:r>
              <a:rPr lang="ru-RU" sz="2600" dirty="0"/>
              <a:t>, час </a:t>
            </a:r>
            <a:r>
              <a:rPr lang="ru-RU" sz="2600" dirty="0" err="1"/>
              <a:t>вчинення</a:t>
            </a:r>
            <a:r>
              <a:rPr lang="ru-RU" sz="2600" dirty="0"/>
              <a:t> </a:t>
            </a:r>
            <a:r>
              <a:rPr lang="ru-RU" sz="2600" dirty="0" err="1"/>
              <a:t>самогубства</a:t>
            </a:r>
            <a:r>
              <a:rPr lang="ru-RU" sz="2600" dirty="0"/>
              <a:t>; – </a:t>
            </a:r>
            <a:r>
              <a:rPr lang="ru-RU" sz="2600" dirty="0" err="1"/>
              <a:t>суїцидальний</a:t>
            </a:r>
            <a:r>
              <a:rPr lang="ru-RU" sz="2600" dirty="0"/>
              <a:t> </a:t>
            </a:r>
            <a:r>
              <a:rPr lang="ru-RU" sz="2600" dirty="0" err="1"/>
              <a:t>намір</a:t>
            </a:r>
            <a:r>
              <a:rPr lang="ru-RU" sz="2600" dirty="0"/>
              <a:t> </a:t>
            </a:r>
            <a:endParaRPr lang="ru-RU" sz="2600" dirty="0" smtClean="0"/>
          </a:p>
          <a:p>
            <a:pPr marL="0" indent="0" algn="just">
              <a:buNone/>
            </a:pPr>
            <a:r>
              <a:rPr lang="ru-RU" sz="2600" dirty="0" smtClean="0"/>
              <a:t>– </a:t>
            </a:r>
            <a:r>
              <a:rPr lang="ru-RU" sz="2600" dirty="0" err="1"/>
              <a:t>утворений</a:t>
            </a:r>
            <a:r>
              <a:rPr lang="ru-RU" sz="2600" dirty="0"/>
              <a:t>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задумів</a:t>
            </a:r>
            <a:r>
              <a:rPr lang="ru-RU" sz="2600" dirty="0"/>
              <a:t> і </a:t>
            </a:r>
            <a:r>
              <a:rPr lang="ru-RU" sz="2600" dirty="0" err="1"/>
              <a:t>вольового</a:t>
            </a:r>
            <a:r>
              <a:rPr lang="ru-RU" sz="2600" dirty="0"/>
              <a:t> </a:t>
            </a:r>
            <a:r>
              <a:rPr lang="ru-RU" sz="2600" dirty="0" err="1"/>
              <a:t>рішення</a:t>
            </a:r>
            <a:r>
              <a:rPr lang="ru-RU" sz="2600" dirty="0"/>
              <a:t> </a:t>
            </a:r>
            <a:r>
              <a:rPr lang="ru-RU" sz="2600" dirty="0" err="1"/>
              <a:t>мотиваційний</a:t>
            </a:r>
            <a:r>
              <a:rPr lang="ru-RU" sz="2600" dirty="0"/>
              <a:t> феномен, </a:t>
            </a:r>
            <a:r>
              <a:rPr lang="ru-RU" sz="2600" dirty="0" err="1"/>
              <a:t>який</a:t>
            </a:r>
            <a:r>
              <a:rPr lang="ru-RU" sz="2600" dirty="0"/>
              <a:t> </a:t>
            </a:r>
            <a:r>
              <a:rPr lang="ru-RU" sz="2600" dirty="0" err="1"/>
              <a:t>пов’язує</a:t>
            </a:r>
            <a:r>
              <a:rPr lang="ru-RU" sz="2600" dirty="0"/>
              <a:t> </a:t>
            </a:r>
            <a:r>
              <a:rPr lang="ru-RU" sz="2600" dirty="0" err="1"/>
              <a:t>внутрішньопсихічний</a:t>
            </a:r>
            <a:r>
              <a:rPr lang="ru-RU" sz="2600" dirty="0"/>
              <a:t> і </a:t>
            </a:r>
            <a:r>
              <a:rPr lang="ru-RU" sz="2600" dirty="0" err="1"/>
              <a:t>зовнішньо-дієвий</a:t>
            </a:r>
            <a:r>
              <a:rPr lang="ru-RU" sz="2600" dirty="0"/>
              <a:t> </a:t>
            </a:r>
            <a:r>
              <a:rPr lang="ru-RU" sz="2600" dirty="0" err="1"/>
              <a:t>складники</a:t>
            </a:r>
            <a:r>
              <a:rPr lang="ru-RU" sz="2600" dirty="0"/>
              <a:t> </a:t>
            </a:r>
            <a:r>
              <a:rPr lang="ru-RU" sz="2600" dirty="0" err="1"/>
              <a:t>вчинку</a:t>
            </a:r>
            <a:r>
              <a:rPr lang="ru-RU" sz="2600" dirty="0"/>
              <a:t> </a:t>
            </a:r>
            <a:r>
              <a:rPr lang="ru-RU" sz="2600" dirty="0" err="1"/>
              <a:t>самогубства</a:t>
            </a:r>
            <a:r>
              <a:rPr lang="ru-RU" sz="2600" dirty="0"/>
              <a:t>. 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4135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</TotalTime>
  <Words>1766</Words>
  <Application>Microsoft Office PowerPoint</Application>
  <PresentationFormat>Широкий екран</PresentationFormat>
  <Paragraphs>135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7" baseType="lpstr">
      <vt:lpstr>Arial</vt:lpstr>
      <vt:lpstr>Book Antiqua</vt:lpstr>
      <vt:lpstr>Century Gothic</vt:lpstr>
      <vt:lpstr>Georgia</vt:lpstr>
      <vt:lpstr>メイリオ</vt:lpstr>
      <vt:lpstr>Times New Roman</vt:lpstr>
      <vt:lpstr>Wingdings</vt:lpstr>
      <vt:lpstr>Wingdings 3</vt:lpstr>
      <vt:lpstr>Ион</vt:lpstr>
      <vt:lpstr>КЛАСИФІКАЦІЯ СУЇЦИДАЛЬНОЇ ПОВЕДІНКИ</vt:lpstr>
      <vt:lpstr>Міжнародна класифікація хвороб </vt:lpstr>
      <vt:lpstr>Презентація PowerPoint</vt:lpstr>
      <vt:lpstr>МКХ 10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Демонстративна суїцидальна поведінка </vt:lpstr>
      <vt:lpstr>Афективна суїцидальна поведінка, </vt:lpstr>
      <vt:lpstr>Істинна суїцидальна поведінка</vt:lpstr>
      <vt:lpstr>Соціологічна суїцидологія, засновником якої був Е. Дюркгейм, трактує аутоагресивну поведінку як одну з моделей девіантної поведінки, галузь соціальної патології. Сам Е. Дюркгейм виділяє три основні категорії суїцидів: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Соціально-психологічні детермінанти   </vt:lpstr>
      <vt:lpstr>фактори ризику суїцидальності :</vt:lpstr>
      <vt:lpstr>Виявлення емоційних ознак :</vt:lpstr>
      <vt:lpstr>Класифікація  самогубств за Тихоненко В.О. 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КЛАСИФІКАЦІЯ СУЇЦИДАЛЬНОЇ ПОВЕДІНКИ</dc:title>
  <dc:creator>Asus</dc:creator>
  <cp:lastModifiedBy>Kharytonov Nikita</cp:lastModifiedBy>
  <cp:revision>15</cp:revision>
  <dcterms:created xsi:type="dcterms:W3CDTF">2022-09-26T06:41:50Z</dcterms:created>
  <dcterms:modified xsi:type="dcterms:W3CDTF">2024-09-17T12:21:50Z</dcterms:modified>
</cp:coreProperties>
</file>