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3"/>
  </p:notesMasterIdLst>
  <p:handoutMasterIdLst>
    <p:handoutMasterId r:id="rId74"/>
  </p:handoutMasterIdLst>
  <p:sldIdLst>
    <p:sldId id="256" r:id="rId2"/>
    <p:sldId id="263" r:id="rId3"/>
    <p:sldId id="264" r:id="rId4"/>
    <p:sldId id="282" r:id="rId5"/>
    <p:sldId id="290" r:id="rId6"/>
    <p:sldId id="262" r:id="rId7"/>
    <p:sldId id="265" r:id="rId8"/>
    <p:sldId id="274" r:id="rId9"/>
    <p:sldId id="261" r:id="rId10"/>
    <p:sldId id="266" r:id="rId11"/>
    <p:sldId id="278" r:id="rId12"/>
    <p:sldId id="299" r:id="rId13"/>
    <p:sldId id="294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18" r:id="rId25"/>
    <p:sldId id="295" r:id="rId26"/>
    <p:sldId id="300" r:id="rId27"/>
    <p:sldId id="301" r:id="rId28"/>
    <p:sldId id="302" r:id="rId29"/>
    <p:sldId id="288" r:id="rId30"/>
    <p:sldId id="316" r:id="rId31"/>
    <p:sldId id="317" r:id="rId32"/>
    <p:sldId id="289" r:id="rId33"/>
    <p:sldId id="309" r:id="rId34"/>
    <p:sldId id="310" r:id="rId35"/>
    <p:sldId id="312" r:id="rId36"/>
    <p:sldId id="311" r:id="rId37"/>
    <p:sldId id="313" r:id="rId38"/>
    <p:sldId id="314" r:id="rId39"/>
    <p:sldId id="315" r:id="rId40"/>
    <p:sldId id="270" r:id="rId41"/>
    <p:sldId id="260" r:id="rId42"/>
    <p:sldId id="271" r:id="rId43"/>
    <p:sldId id="292" r:id="rId44"/>
    <p:sldId id="272" r:id="rId45"/>
    <p:sldId id="273" r:id="rId46"/>
    <p:sldId id="280" r:id="rId47"/>
    <p:sldId id="275" r:id="rId48"/>
    <p:sldId id="277" r:id="rId49"/>
    <p:sldId id="276" r:id="rId50"/>
    <p:sldId id="267" r:id="rId51"/>
    <p:sldId id="269" r:id="rId52"/>
    <p:sldId id="259" r:id="rId53"/>
    <p:sldId id="291" r:id="rId54"/>
    <p:sldId id="303" r:id="rId55"/>
    <p:sldId id="304" r:id="rId56"/>
    <p:sldId id="279" r:id="rId57"/>
    <p:sldId id="281" r:id="rId58"/>
    <p:sldId id="284" r:id="rId59"/>
    <p:sldId id="285" r:id="rId60"/>
    <p:sldId id="286" r:id="rId61"/>
    <p:sldId id="296" r:id="rId62"/>
    <p:sldId id="283" r:id="rId63"/>
    <p:sldId id="306" r:id="rId64"/>
    <p:sldId id="305" r:id="rId65"/>
    <p:sldId id="307" r:id="rId66"/>
    <p:sldId id="308" r:id="rId67"/>
    <p:sldId id="287" r:id="rId68"/>
    <p:sldId id="297" r:id="rId69"/>
    <p:sldId id="298" r:id="rId70"/>
    <p:sldId id="329" r:id="rId71"/>
    <p:sldId id="330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1EB2"/>
    <a:srgbClr val="E1E1E1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40" autoAdjust="0"/>
  </p:normalViewPr>
  <p:slideViewPr>
    <p:cSldViewPr>
      <p:cViewPr>
        <p:scale>
          <a:sx n="55" d="100"/>
          <a:sy n="55" d="100"/>
        </p:scale>
        <p:origin x="-936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1524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Relationship Id="rId4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DD4B76-BB8B-4BDD-9681-DFCAF424F08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9946823-704B-4998-AD90-52ECAFF8B209}">
      <dgm:prSet/>
      <dgm:spPr/>
      <dgm:t>
        <a:bodyPr/>
        <a:lstStyle/>
        <a:p>
          <a:pPr rtl="0"/>
          <a:r>
            <a:rPr lang="uk-UA" dirty="0" smtClean="0"/>
            <a:t>Технічні характеристики пневматики:</a:t>
          </a:r>
          <a:endParaRPr lang="uk-UA" dirty="0"/>
        </a:p>
      </dgm:t>
    </dgm:pt>
    <dgm:pt modelId="{E938A68B-528C-4523-BCCA-34D25E1AD148}" type="parTrans" cxnId="{8DFFE5E9-B67C-49F1-B01F-B3F877E0FD68}">
      <dgm:prSet/>
      <dgm:spPr/>
      <dgm:t>
        <a:bodyPr/>
        <a:lstStyle/>
        <a:p>
          <a:endParaRPr lang="uk-UA"/>
        </a:p>
      </dgm:t>
    </dgm:pt>
    <dgm:pt modelId="{4EA237B3-AA85-4F72-AEB5-2FAE46E16AA9}" type="sibTrans" cxnId="{8DFFE5E9-B67C-49F1-B01F-B3F877E0FD68}">
      <dgm:prSet/>
      <dgm:spPr/>
      <dgm:t>
        <a:bodyPr/>
        <a:lstStyle/>
        <a:p>
          <a:endParaRPr lang="uk-UA"/>
        </a:p>
      </dgm:t>
    </dgm:pt>
    <dgm:pt modelId="{3D6AE6E0-7EF3-4021-9439-58954962FF18}">
      <dgm:prSet/>
      <dgm:spPr/>
      <dgm:t>
        <a:bodyPr/>
        <a:lstStyle/>
        <a:p>
          <a:pPr rtl="0"/>
          <a:r>
            <a:rPr lang="uk-UA" dirty="0" smtClean="0"/>
            <a:t>Мотор: пневматичний 6-7 бар</a:t>
          </a:r>
          <a:endParaRPr lang="uk-UA" dirty="0"/>
        </a:p>
      </dgm:t>
    </dgm:pt>
    <dgm:pt modelId="{FEFB6492-C575-44FD-81D2-739FCE6993FE}" type="parTrans" cxnId="{4DEDF74F-CAFD-4B41-88A1-4E11D65F2006}">
      <dgm:prSet/>
      <dgm:spPr/>
      <dgm:t>
        <a:bodyPr/>
        <a:lstStyle/>
        <a:p>
          <a:endParaRPr lang="uk-UA"/>
        </a:p>
      </dgm:t>
    </dgm:pt>
    <dgm:pt modelId="{49B382D2-7A63-45DD-9CA8-913636658ABD}" type="sibTrans" cxnId="{4DEDF74F-CAFD-4B41-88A1-4E11D65F2006}">
      <dgm:prSet/>
      <dgm:spPr/>
      <dgm:t>
        <a:bodyPr/>
        <a:lstStyle/>
        <a:p>
          <a:endParaRPr lang="uk-UA"/>
        </a:p>
      </dgm:t>
    </dgm:pt>
    <dgm:pt modelId="{228504BF-4253-4AF0-9068-38ACBDA48614}">
      <dgm:prSet/>
      <dgm:spPr/>
      <dgm:t>
        <a:bodyPr/>
        <a:lstStyle/>
        <a:p>
          <a:pPr rtl="0"/>
          <a:r>
            <a:rPr lang="uk-UA" dirty="0" smtClean="0"/>
            <a:t>Швидкість шліфувального ролика: 100-600 об / </a:t>
          </a:r>
          <a:r>
            <a:rPr lang="uk-UA" dirty="0" err="1" smtClean="0"/>
            <a:t>хв</a:t>
          </a:r>
          <a:r>
            <a:rPr lang="uk-UA" dirty="0" smtClean="0"/>
            <a:t> (зниження з 1300 об / </a:t>
          </a:r>
          <a:r>
            <a:rPr lang="uk-UA" dirty="0" err="1" smtClean="0"/>
            <a:t>хв</a:t>
          </a:r>
          <a:r>
            <a:rPr lang="uk-UA" dirty="0" smtClean="0"/>
            <a:t>)</a:t>
          </a:r>
          <a:endParaRPr lang="uk-UA" dirty="0"/>
        </a:p>
      </dgm:t>
    </dgm:pt>
    <dgm:pt modelId="{95CF1E00-32B2-4BC7-8832-682DA3954C82}" type="parTrans" cxnId="{976B8CEA-7864-4F69-9857-89D79C803E95}">
      <dgm:prSet/>
      <dgm:spPr/>
      <dgm:t>
        <a:bodyPr/>
        <a:lstStyle/>
        <a:p>
          <a:endParaRPr lang="uk-UA"/>
        </a:p>
      </dgm:t>
    </dgm:pt>
    <dgm:pt modelId="{AF6E7F4B-B625-4B0B-A52F-D6750DA575D6}" type="sibTrans" cxnId="{976B8CEA-7864-4F69-9857-89D79C803E95}">
      <dgm:prSet/>
      <dgm:spPr/>
      <dgm:t>
        <a:bodyPr/>
        <a:lstStyle/>
        <a:p>
          <a:endParaRPr lang="uk-UA"/>
        </a:p>
      </dgm:t>
    </dgm:pt>
    <dgm:pt modelId="{493E7C44-4E33-41D4-883F-AB7E9A0BE95F}">
      <dgm:prSet/>
      <dgm:spPr/>
      <dgm:t>
        <a:bodyPr/>
        <a:lstStyle/>
        <a:p>
          <a:pPr rtl="0"/>
          <a:r>
            <a:rPr lang="uk-UA" dirty="0" smtClean="0"/>
            <a:t>Видалення пилу: </a:t>
          </a:r>
          <a:br>
            <a:rPr lang="uk-UA" dirty="0" smtClean="0"/>
          </a:br>
          <a:r>
            <a:rPr lang="uk-UA" dirty="0" smtClean="0"/>
            <a:t>1 порт </a:t>
          </a:r>
          <a:r>
            <a:rPr lang="en-US" dirty="0" smtClean="0"/>
            <a:t>Ø40 </a:t>
          </a:r>
          <a:r>
            <a:rPr lang="uk-UA" dirty="0" smtClean="0"/>
            <a:t>мм</a:t>
          </a:r>
          <a:endParaRPr lang="uk-UA" dirty="0"/>
        </a:p>
      </dgm:t>
    </dgm:pt>
    <dgm:pt modelId="{9725C0CE-3DD6-42EF-93D5-56AB4D0CBCF1}" type="parTrans" cxnId="{B6C90311-0676-44E2-A387-B41105EA2732}">
      <dgm:prSet/>
      <dgm:spPr/>
      <dgm:t>
        <a:bodyPr/>
        <a:lstStyle/>
        <a:p>
          <a:endParaRPr lang="uk-UA"/>
        </a:p>
      </dgm:t>
    </dgm:pt>
    <dgm:pt modelId="{2CDD632E-104F-4554-97E2-96B672E0EAF0}" type="sibTrans" cxnId="{B6C90311-0676-44E2-A387-B41105EA2732}">
      <dgm:prSet/>
      <dgm:spPr/>
      <dgm:t>
        <a:bodyPr/>
        <a:lstStyle/>
        <a:p>
          <a:endParaRPr lang="uk-UA"/>
        </a:p>
      </dgm:t>
    </dgm:pt>
    <dgm:pt modelId="{56D7A64A-81A4-489E-957A-BE9806A5B740}">
      <dgm:prSet/>
      <dgm:spPr/>
      <dgm:t>
        <a:bodyPr/>
        <a:lstStyle/>
        <a:p>
          <a:pPr rtl="0"/>
          <a:r>
            <a:rPr lang="uk-UA" dirty="0" smtClean="0"/>
            <a:t>Робочий барабан: 100 мм</a:t>
          </a:r>
          <a:endParaRPr lang="uk-UA" dirty="0"/>
        </a:p>
      </dgm:t>
    </dgm:pt>
    <dgm:pt modelId="{289B19CF-7F3E-4B43-890D-EC5334A72489}" type="parTrans" cxnId="{F3E8875A-9492-47F0-A08B-5ECB2A57B054}">
      <dgm:prSet/>
      <dgm:spPr/>
      <dgm:t>
        <a:bodyPr/>
        <a:lstStyle/>
        <a:p>
          <a:endParaRPr lang="uk-UA"/>
        </a:p>
      </dgm:t>
    </dgm:pt>
    <dgm:pt modelId="{AC899F5A-E844-4CFD-98F8-1B121D3F7F24}" type="sibTrans" cxnId="{F3E8875A-9492-47F0-A08B-5ECB2A57B054}">
      <dgm:prSet/>
      <dgm:spPr/>
      <dgm:t>
        <a:bodyPr/>
        <a:lstStyle/>
        <a:p>
          <a:endParaRPr lang="uk-UA"/>
        </a:p>
      </dgm:t>
    </dgm:pt>
    <dgm:pt modelId="{880D31DF-D6B8-4B02-A6E1-B80F9D597064}">
      <dgm:prSet/>
      <dgm:spPr/>
      <dgm:t>
        <a:bodyPr/>
        <a:lstStyle/>
        <a:p>
          <a:pPr rtl="0"/>
          <a:r>
            <a:rPr lang="uk-UA" dirty="0" smtClean="0"/>
            <a:t>Робочий диск: </a:t>
          </a:r>
          <a:r>
            <a:rPr lang="en-US" dirty="0" smtClean="0"/>
            <a:t>Ø125 </a:t>
          </a:r>
          <a:r>
            <a:rPr lang="uk-UA" dirty="0" smtClean="0"/>
            <a:t>мм або </a:t>
          </a:r>
          <a:r>
            <a:rPr lang="en-US" dirty="0" smtClean="0"/>
            <a:t>Ø180 </a:t>
          </a:r>
          <a:r>
            <a:rPr lang="uk-UA" dirty="0" smtClean="0"/>
            <a:t>мм</a:t>
          </a:r>
          <a:endParaRPr lang="uk-UA" dirty="0"/>
        </a:p>
      </dgm:t>
    </dgm:pt>
    <dgm:pt modelId="{43FAAE3F-6947-4933-800B-923AA3DC9CBA}" type="parTrans" cxnId="{795082B4-70EA-438E-940E-CA7E62285BC2}">
      <dgm:prSet/>
      <dgm:spPr/>
      <dgm:t>
        <a:bodyPr/>
        <a:lstStyle/>
        <a:p>
          <a:endParaRPr lang="uk-UA"/>
        </a:p>
      </dgm:t>
    </dgm:pt>
    <dgm:pt modelId="{A00B0319-C900-4B9F-9E02-F967C0D8942C}" type="sibTrans" cxnId="{795082B4-70EA-438E-940E-CA7E62285BC2}">
      <dgm:prSet/>
      <dgm:spPr/>
      <dgm:t>
        <a:bodyPr/>
        <a:lstStyle/>
        <a:p>
          <a:endParaRPr lang="uk-UA"/>
        </a:p>
      </dgm:t>
    </dgm:pt>
    <dgm:pt modelId="{C70AE6D5-4F9E-40F6-8989-A7BFDFBE39E8}">
      <dgm:prSet/>
      <dgm:spPr/>
      <dgm:t>
        <a:bodyPr/>
        <a:lstStyle/>
        <a:p>
          <a:pPr rtl="0"/>
          <a:r>
            <a:rPr lang="uk-UA" dirty="0" smtClean="0"/>
            <a:t>Вага барабана: 4 кг</a:t>
          </a:r>
          <a:endParaRPr lang="uk-UA" dirty="0"/>
        </a:p>
      </dgm:t>
    </dgm:pt>
    <dgm:pt modelId="{30FA9A57-5446-4C56-9A44-B902AC245774}" type="parTrans" cxnId="{2677494A-14EC-4A68-B308-945094C9617F}">
      <dgm:prSet/>
      <dgm:spPr/>
      <dgm:t>
        <a:bodyPr/>
        <a:lstStyle/>
        <a:p>
          <a:endParaRPr lang="uk-UA"/>
        </a:p>
      </dgm:t>
    </dgm:pt>
    <dgm:pt modelId="{B3465865-4E0E-4BC1-9031-197FADF8697C}" type="sibTrans" cxnId="{2677494A-14EC-4A68-B308-945094C9617F}">
      <dgm:prSet/>
      <dgm:spPr/>
      <dgm:t>
        <a:bodyPr/>
        <a:lstStyle/>
        <a:p>
          <a:endParaRPr lang="uk-UA"/>
        </a:p>
      </dgm:t>
    </dgm:pt>
    <dgm:pt modelId="{F842296D-ABC8-4036-B310-63BB5ACE2CDA}">
      <dgm:prSet/>
      <dgm:spPr/>
      <dgm:t>
        <a:bodyPr/>
        <a:lstStyle/>
        <a:p>
          <a:endParaRPr lang="uk-UA"/>
        </a:p>
      </dgm:t>
    </dgm:pt>
    <dgm:pt modelId="{D90F3E20-48FF-4464-B4BE-FA0C93B10033}" type="parTrans" cxnId="{5DDA4D77-D61C-48C1-A2E3-43D6A398F241}">
      <dgm:prSet/>
      <dgm:spPr/>
      <dgm:t>
        <a:bodyPr/>
        <a:lstStyle/>
        <a:p>
          <a:endParaRPr lang="uk-UA"/>
        </a:p>
      </dgm:t>
    </dgm:pt>
    <dgm:pt modelId="{A3BA6616-BCDD-4644-B972-95C64FD77ECB}" type="sibTrans" cxnId="{5DDA4D77-D61C-48C1-A2E3-43D6A398F241}">
      <dgm:prSet/>
      <dgm:spPr/>
      <dgm:t>
        <a:bodyPr/>
        <a:lstStyle/>
        <a:p>
          <a:endParaRPr lang="uk-UA"/>
        </a:p>
      </dgm:t>
    </dgm:pt>
    <dgm:pt modelId="{483B0BB8-BBE5-440F-967A-0B57BEBF104A}" type="pres">
      <dgm:prSet presAssocID="{E1DD4B76-BB8B-4BDD-9681-DFCAF424F086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A9ED6A0-4645-4655-BFFA-3F28252389B2}" type="pres">
      <dgm:prSet presAssocID="{F9946823-704B-4998-AD90-52ECAFF8B209}" presName="circ1" presStyleLbl="vennNode1" presStyleIdx="0" presStyleCnt="7"/>
      <dgm:spPr/>
    </dgm:pt>
    <dgm:pt modelId="{9A6CC57C-3340-4A5C-8DDF-EE7D1C8E8C56}" type="pres">
      <dgm:prSet presAssocID="{F9946823-704B-4998-AD90-52ECAFF8B209}" presName="circ1Tx" presStyleLbl="revTx" presStyleIdx="0" presStyleCnt="0" custScaleX="322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4D16340-69AF-4086-891D-848DABE6C130}" type="pres">
      <dgm:prSet presAssocID="{3D6AE6E0-7EF3-4021-9439-58954962FF18}" presName="circ2" presStyleLbl="vennNode1" presStyleIdx="1" presStyleCnt="7"/>
      <dgm:spPr/>
    </dgm:pt>
    <dgm:pt modelId="{849F4477-58D4-4E30-90A7-933AFF737300}" type="pres">
      <dgm:prSet presAssocID="{3D6AE6E0-7EF3-4021-9439-58954962FF1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41CE4AC-BAF0-471C-ABDB-8E2EF2511137}" type="pres">
      <dgm:prSet presAssocID="{228504BF-4253-4AF0-9068-38ACBDA48614}" presName="circ3" presStyleLbl="vennNode1" presStyleIdx="2" presStyleCnt="7"/>
      <dgm:spPr/>
    </dgm:pt>
    <dgm:pt modelId="{1E86C2BA-1814-4781-AA4E-BDE2204B1CE2}" type="pres">
      <dgm:prSet presAssocID="{228504BF-4253-4AF0-9068-38ACBDA4861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B68CBE0-D71C-4399-B4AD-114400D54051}" type="pres">
      <dgm:prSet presAssocID="{493E7C44-4E33-41D4-883F-AB7E9A0BE95F}" presName="circ4" presStyleLbl="vennNode1" presStyleIdx="3" presStyleCnt="7"/>
      <dgm:spPr/>
    </dgm:pt>
    <dgm:pt modelId="{D3585065-C275-4AA8-B307-A767887D5BD8}" type="pres">
      <dgm:prSet presAssocID="{493E7C44-4E33-41D4-883F-AB7E9A0BE95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6D2F80F-D5D6-49B1-92E7-08D38B9C7618}" type="pres">
      <dgm:prSet presAssocID="{56D7A64A-81A4-489E-957A-BE9806A5B740}" presName="circ5" presStyleLbl="vennNode1" presStyleIdx="4" presStyleCnt="7"/>
      <dgm:spPr/>
    </dgm:pt>
    <dgm:pt modelId="{AB63EF40-D736-47EA-BD27-9A1EB2F77DCD}" type="pres">
      <dgm:prSet presAssocID="{56D7A64A-81A4-489E-957A-BE9806A5B740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31B236D-8FF5-48C9-8617-229A4F7E7663}" type="pres">
      <dgm:prSet presAssocID="{880D31DF-D6B8-4B02-A6E1-B80F9D597064}" presName="circ6" presStyleLbl="vennNode1" presStyleIdx="5" presStyleCnt="7"/>
      <dgm:spPr/>
    </dgm:pt>
    <dgm:pt modelId="{1883F58A-5EDE-4C1E-ACDD-8F12FD77AA5B}" type="pres">
      <dgm:prSet presAssocID="{880D31DF-D6B8-4B02-A6E1-B80F9D597064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F573C48-0083-4596-9304-3A9BABF7BE81}" type="pres">
      <dgm:prSet presAssocID="{C70AE6D5-4F9E-40F6-8989-A7BFDFBE39E8}" presName="circ7" presStyleLbl="vennNode1" presStyleIdx="6" presStyleCnt="7"/>
      <dgm:spPr/>
    </dgm:pt>
    <dgm:pt modelId="{AB4D8FDD-2C89-492C-9E1D-6022CA1B3015}" type="pres">
      <dgm:prSet presAssocID="{C70AE6D5-4F9E-40F6-8989-A7BFDFBE39E8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95082B4-70EA-438E-940E-CA7E62285BC2}" srcId="{E1DD4B76-BB8B-4BDD-9681-DFCAF424F086}" destId="{880D31DF-D6B8-4B02-A6E1-B80F9D597064}" srcOrd="5" destOrd="0" parTransId="{43FAAE3F-6947-4933-800B-923AA3DC9CBA}" sibTransId="{A00B0319-C900-4B9F-9E02-F967C0D8942C}"/>
    <dgm:cxn modelId="{4DEDF74F-CAFD-4B41-88A1-4E11D65F2006}" srcId="{E1DD4B76-BB8B-4BDD-9681-DFCAF424F086}" destId="{3D6AE6E0-7EF3-4021-9439-58954962FF18}" srcOrd="1" destOrd="0" parTransId="{FEFB6492-C575-44FD-81D2-739FCE6993FE}" sibTransId="{49B382D2-7A63-45DD-9CA8-913636658ABD}"/>
    <dgm:cxn modelId="{B6C90311-0676-44E2-A387-B41105EA2732}" srcId="{E1DD4B76-BB8B-4BDD-9681-DFCAF424F086}" destId="{493E7C44-4E33-41D4-883F-AB7E9A0BE95F}" srcOrd="3" destOrd="0" parTransId="{9725C0CE-3DD6-42EF-93D5-56AB4D0CBCF1}" sibTransId="{2CDD632E-104F-4554-97E2-96B672E0EAF0}"/>
    <dgm:cxn modelId="{5DDA4D77-D61C-48C1-A2E3-43D6A398F241}" srcId="{E1DD4B76-BB8B-4BDD-9681-DFCAF424F086}" destId="{F842296D-ABC8-4036-B310-63BB5ACE2CDA}" srcOrd="7" destOrd="0" parTransId="{D90F3E20-48FF-4464-B4BE-FA0C93B10033}" sibTransId="{A3BA6616-BCDD-4644-B972-95C64FD77ECB}"/>
    <dgm:cxn modelId="{F3E8875A-9492-47F0-A08B-5ECB2A57B054}" srcId="{E1DD4B76-BB8B-4BDD-9681-DFCAF424F086}" destId="{56D7A64A-81A4-489E-957A-BE9806A5B740}" srcOrd="4" destOrd="0" parTransId="{289B19CF-7F3E-4B43-890D-EC5334A72489}" sibTransId="{AC899F5A-E844-4CFD-98F8-1B121D3F7F24}"/>
    <dgm:cxn modelId="{8DFFE5E9-B67C-49F1-B01F-B3F877E0FD68}" srcId="{E1DD4B76-BB8B-4BDD-9681-DFCAF424F086}" destId="{F9946823-704B-4998-AD90-52ECAFF8B209}" srcOrd="0" destOrd="0" parTransId="{E938A68B-528C-4523-BCCA-34D25E1AD148}" sibTransId="{4EA237B3-AA85-4F72-AEB5-2FAE46E16AA9}"/>
    <dgm:cxn modelId="{2677494A-14EC-4A68-B308-945094C9617F}" srcId="{E1DD4B76-BB8B-4BDD-9681-DFCAF424F086}" destId="{C70AE6D5-4F9E-40F6-8989-A7BFDFBE39E8}" srcOrd="6" destOrd="0" parTransId="{30FA9A57-5446-4C56-9A44-B902AC245774}" sibTransId="{B3465865-4E0E-4BC1-9031-197FADF8697C}"/>
    <dgm:cxn modelId="{FBA166A9-BCF4-4F70-81C4-8BBEADA4084D}" type="presOf" srcId="{3D6AE6E0-7EF3-4021-9439-58954962FF18}" destId="{849F4477-58D4-4E30-90A7-933AFF737300}" srcOrd="0" destOrd="0" presId="urn:microsoft.com/office/officeart/2005/8/layout/venn1"/>
    <dgm:cxn modelId="{C212D2CA-D36A-4657-94DB-4D41B2566AEB}" type="presOf" srcId="{493E7C44-4E33-41D4-883F-AB7E9A0BE95F}" destId="{D3585065-C275-4AA8-B307-A767887D5BD8}" srcOrd="0" destOrd="0" presId="urn:microsoft.com/office/officeart/2005/8/layout/venn1"/>
    <dgm:cxn modelId="{0ABE75B4-CF20-40E8-9E71-F0A013040262}" type="presOf" srcId="{E1DD4B76-BB8B-4BDD-9681-DFCAF424F086}" destId="{483B0BB8-BBE5-440F-967A-0B57BEBF104A}" srcOrd="0" destOrd="0" presId="urn:microsoft.com/office/officeart/2005/8/layout/venn1"/>
    <dgm:cxn modelId="{4DC5D4EA-D603-48D8-9C45-4ED01F823A9F}" type="presOf" srcId="{C70AE6D5-4F9E-40F6-8989-A7BFDFBE39E8}" destId="{AB4D8FDD-2C89-492C-9E1D-6022CA1B3015}" srcOrd="0" destOrd="0" presId="urn:microsoft.com/office/officeart/2005/8/layout/venn1"/>
    <dgm:cxn modelId="{3A8122DA-826D-4809-BDC1-6CBEC9FC5BA3}" type="presOf" srcId="{880D31DF-D6B8-4B02-A6E1-B80F9D597064}" destId="{1883F58A-5EDE-4C1E-ACDD-8F12FD77AA5B}" srcOrd="0" destOrd="0" presId="urn:microsoft.com/office/officeart/2005/8/layout/venn1"/>
    <dgm:cxn modelId="{976B8CEA-7864-4F69-9857-89D79C803E95}" srcId="{E1DD4B76-BB8B-4BDD-9681-DFCAF424F086}" destId="{228504BF-4253-4AF0-9068-38ACBDA48614}" srcOrd="2" destOrd="0" parTransId="{95CF1E00-32B2-4BC7-8832-682DA3954C82}" sibTransId="{AF6E7F4B-B625-4B0B-A52F-D6750DA575D6}"/>
    <dgm:cxn modelId="{ED45D137-421A-4B25-9181-7817B4A2AC45}" type="presOf" srcId="{56D7A64A-81A4-489E-957A-BE9806A5B740}" destId="{AB63EF40-D736-47EA-BD27-9A1EB2F77DCD}" srcOrd="0" destOrd="0" presId="urn:microsoft.com/office/officeart/2005/8/layout/venn1"/>
    <dgm:cxn modelId="{8C2691DD-E9FD-4A72-A62D-A64BF0AA67EF}" type="presOf" srcId="{228504BF-4253-4AF0-9068-38ACBDA48614}" destId="{1E86C2BA-1814-4781-AA4E-BDE2204B1CE2}" srcOrd="0" destOrd="0" presId="urn:microsoft.com/office/officeart/2005/8/layout/venn1"/>
    <dgm:cxn modelId="{557EC966-3CBD-4556-B3CE-8820FA6DA975}" type="presOf" srcId="{F9946823-704B-4998-AD90-52ECAFF8B209}" destId="{9A6CC57C-3340-4A5C-8DDF-EE7D1C8E8C56}" srcOrd="0" destOrd="0" presId="urn:microsoft.com/office/officeart/2005/8/layout/venn1"/>
    <dgm:cxn modelId="{19A16A9F-DE0B-4666-B1F3-E275DF0F8EA4}" type="presParOf" srcId="{483B0BB8-BBE5-440F-967A-0B57BEBF104A}" destId="{7A9ED6A0-4645-4655-BFFA-3F28252389B2}" srcOrd="0" destOrd="0" presId="urn:microsoft.com/office/officeart/2005/8/layout/venn1"/>
    <dgm:cxn modelId="{05ECF145-36E9-431B-BCBC-F5B1C813CAA6}" type="presParOf" srcId="{483B0BB8-BBE5-440F-967A-0B57BEBF104A}" destId="{9A6CC57C-3340-4A5C-8DDF-EE7D1C8E8C56}" srcOrd="1" destOrd="0" presId="urn:microsoft.com/office/officeart/2005/8/layout/venn1"/>
    <dgm:cxn modelId="{294369E5-188D-4EC9-A53D-8416A20C6F15}" type="presParOf" srcId="{483B0BB8-BBE5-440F-967A-0B57BEBF104A}" destId="{D4D16340-69AF-4086-891D-848DABE6C130}" srcOrd="2" destOrd="0" presId="urn:microsoft.com/office/officeart/2005/8/layout/venn1"/>
    <dgm:cxn modelId="{916960C1-CD82-4C67-8B8D-3C91C7A2E2F3}" type="presParOf" srcId="{483B0BB8-BBE5-440F-967A-0B57BEBF104A}" destId="{849F4477-58D4-4E30-90A7-933AFF737300}" srcOrd="3" destOrd="0" presId="urn:microsoft.com/office/officeart/2005/8/layout/venn1"/>
    <dgm:cxn modelId="{E0B2A368-DC4C-42C0-8491-0E2B5377996D}" type="presParOf" srcId="{483B0BB8-BBE5-440F-967A-0B57BEBF104A}" destId="{041CE4AC-BAF0-471C-ABDB-8E2EF2511137}" srcOrd="4" destOrd="0" presId="urn:microsoft.com/office/officeart/2005/8/layout/venn1"/>
    <dgm:cxn modelId="{0B303965-8CA7-4678-BD5F-86C9623ECC8B}" type="presParOf" srcId="{483B0BB8-BBE5-440F-967A-0B57BEBF104A}" destId="{1E86C2BA-1814-4781-AA4E-BDE2204B1CE2}" srcOrd="5" destOrd="0" presId="urn:microsoft.com/office/officeart/2005/8/layout/venn1"/>
    <dgm:cxn modelId="{6F0956CC-98AA-47BC-99AE-CC383646503A}" type="presParOf" srcId="{483B0BB8-BBE5-440F-967A-0B57BEBF104A}" destId="{9B68CBE0-D71C-4399-B4AD-114400D54051}" srcOrd="6" destOrd="0" presId="urn:microsoft.com/office/officeart/2005/8/layout/venn1"/>
    <dgm:cxn modelId="{1ADBC558-A783-47B8-AF75-38503B6E7F6A}" type="presParOf" srcId="{483B0BB8-BBE5-440F-967A-0B57BEBF104A}" destId="{D3585065-C275-4AA8-B307-A767887D5BD8}" srcOrd="7" destOrd="0" presId="urn:microsoft.com/office/officeart/2005/8/layout/venn1"/>
    <dgm:cxn modelId="{A45653D2-28F4-4B79-B880-AE935F7E1DA0}" type="presParOf" srcId="{483B0BB8-BBE5-440F-967A-0B57BEBF104A}" destId="{76D2F80F-D5D6-49B1-92E7-08D38B9C7618}" srcOrd="8" destOrd="0" presId="urn:microsoft.com/office/officeart/2005/8/layout/venn1"/>
    <dgm:cxn modelId="{6083B38E-213D-4FD8-A8A8-E3A3D79D9E89}" type="presParOf" srcId="{483B0BB8-BBE5-440F-967A-0B57BEBF104A}" destId="{AB63EF40-D736-47EA-BD27-9A1EB2F77DCD}" srcOrd="9" destOrd="0" presId="urn:microsoft.com/office/officeart/2005/8/layout/venn1"/>
    <dgm:cxn modelId="{34AF5091-D7A8-47CE-B26B-E02F288821A0}" type="presParOf" srcId="{483B0BB8-BBE5-440F-967A-0B57BEBF104A}" destId="{A31B236D-8FF5-48C9-8617-229A4F7E7663}" srcOrd="10" destOrd="0" presId="urn:microsoft.com/office/officeart/2005/8/layout/venn1"/>
    <dgm:cxn modelId="{5F9A1601-8AEC-4B5A-886E-452AB83E2D54}" type="presParOf" srcId="{483B0BB8-BBE5-440F-967A-0B57BEBF104A}" destId="{1883F58A-5EDE-4C1E-ACDD-8F12FD77AA5B}" srcOrd="11" destOrd="0" presId="urn:microsoft.com/office/officeart/2005/8/layout/venn1"/>
    <dgm:cxn modelId="{2BB3D6EE-B2B8-4378-8CC2-DF4D5456EFD8}" type="presParOf" srcId="{483B0BB8-BBE5-440F-967A-0B57BEBF104A}" destId="{0F573C48-0083-4596-9304-3A9BABF7BE81}" srcOrd="12" destOrd="0" presId="urn:microsoft.com/office/officeart/2005/8/layout/venn1"/>
    <dgm:cxn modelId="{DED823FF-9FB5-409F-8738-F334C8BF5F0E}" type="presParOf" srcId="{483B0BB8-BBE5-440F-967A-0B57BEBF104A}" destId="{AB4D8FDD-2C89-492C-9E1D-6022CA1B3015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8304E4-1521-476F-925F-399DF6A48D97}" type="doc">
      <dgm:prSet loTypeId="urn:microsoft.com/office/officeart/2005/8/layout/vList4#2" loCatId="list" qsTypeId="urn:microsoft.com/office/officeart/2005/8/quickstyle/simple3" qsCatId="simple" csTypeId="urn:microsoft.com/office/officeart/2005/8/colors/colorful1#2" csCatId="colorful"/>
      <dgm:spPr/>
      <dgm:t>
        <a:bodyPr/>
        <a:lstStyle/>
        <a:p>
          <a:endParaRPr lang="uk-UA"/>
        </a:p>
      </dgm:t>
    </dgm:pt>
    <dgm:pt modelId="{7F1E0AC8-7637-4518-9348-6310A14C60B3}">
      <dgm:prSet/>
      <dgm:spPr/>
      <dgm:t>
        <a:bodyPr/>
        <a:lstStyle/>
        <a:p>
          <a:pPr rtl="0"/>
          <a:r>
            <a:rPr lang="uk-UA" dirty="0" smtClean="0"/>
            <a:t>Немає необхідності установки захисних бар'єрів;</a:t>
          </a:r>
          <a:endParaRPr lang="uk-UA" dirty="0"/>
        </a:p>
      </dgm:t>
    </dgm:pt>
    <dgm:pt modelId="{81DAEDC3-EC3D-457C-863B-6E180C508FCA}" type="parTrans" cxnId="{3398C9A6-5D67-484A-A441-9BDDA3F0B20A}">
      <dgm:prSet/>
      <dgm:spPr/>
      <dgm:t>
        <a:bodyPr/>
        <a:lstStyle/>
        <a:p>
          <a:endParaRPr lang="uk-UA"/>
        </a:p>
      </dgm:t>
    </dgm:pt>
    <dgm:pt modelId="{89DB4819-A09E-4738-9E70-D2D4F330429C}" type="sibTrans" cxnId="{3398C9A6-5D67-484A-A441-9BDDA3F0B20A}">
      <dgm:prSet/>
      <dgm:spPr/>
      <dgm:t>
        <a:bodyPr/>
        <a:lstStyle/>
        <a:p>
          <a:endParaRPr lang="uk-UA"/>
        </a:p>
      </dgm:t>
    </dgm:pt>
    <dgm:pt modelId="{6B262C12-7112-4E21-9E85-ED9A33DE30E5}">
      <dgm:prSet/>
      <dgm:spPr/>
      <dgm:t>
        <a:bodyPr/>
        <a:lstStyle/>
        <a:p>
          <a:pPr rtl="0"/>
          <a:r>
            <a:rPr lang="uk-UA" dirty="0" smtClean="0"/>
            <a:t>Кооперація поруч з людиною;</a:t>
          </a:r>
          <a:endParaRPr lang="uk-UA" dirty="0"/>
        </a:p>
      </dgm:t>
    </dgm:pt>
    <dgm:pt modelId="{331406C1-6587-4D91-8801-E68CA8774AC1}" type="parTrans" cxnId="{7228C208-66F6-4C74-B1BA-EDF34EF0667E}">
      <dgm:prSet/>
      <dgm:spPr/>
      <dgm:t>
        <a:bodyPr/>
        <a:lstStyle/>
        <a:p>
          <a:endParaRPr lang="uk-UA"/>
        </a:p>
      </dgm:t>
    </dgm:pt>
    <dgm:pt modelId="{3654CE68-6FB4-40F1-BB78-266BD6E067BE}" type="sibTrans" cxnId="{7228C208-66F6-4C74-B1BA-EDF34EF0667E}">
      <dgm:prSet/>
      <dgm:spPr/>
      <dgm:t>
        <a:bodyPr/>
        <a:lstStyle/>
        <a:p>
          <a:endParaRPr lang="uk-UA"/>
        </a:p>
      </dgm:t>
    </dgm:pt>
    <dgm:pt modelId="{BF8DC2D9-8927-40E8-B686-17405EC1DEB1}">
      <dgm:prSet/>
      <dgm:spPr/>
      <dgm:t>
        <a:bodyPr/>
        <a:lstStyle/>
        <a:p>
          <a:pPr rtl="0"/>
          <a:r>
            <a:rPr lang="uk-UA" dirty="0" smtClean="0"/>
            <a:t>Осередок з роботом займає менше місця;</a:t>
          </a:r>
          <a:endParaRPr lang="uk-UA" dirty="0"/>
        </a:p>
      </dgm:t>
    </dgm:pt>
    <dgm:pt modelId="{0F78D13F-B240-4935-A4F3-F7AE59EB3497}" type="parTrans" cxnId="{00454FE8-E313-4656-9878-E4FAA503DC7C}">
      <dgm:prSet/>
      <dgm:spPr/>
      <dgm:t>
        <a:bodyPr/>
        <a:lstStyle/>
        <a:p>
          <a:endParaRPr lang="uk-UA"/>
        </a:p>
      </dgm:t>
    </dgm:pt>
    <dgm:pt modelId="{DFC5B8E6-BDDB-46E9-9727-12B8049B1E7B}" type="sibTrans" cxnId="{00454FE8-E313-4656-9878-E4FAA503DC7C}">
      <dgm:prSet/>
      <dgm:spPr/>
      <dgm:t>
        <a:bodyPr/>
        <a:lstStyle/>
        <a:p>
          <a:endParaRPr lang="uk-UA"/>
        </a:p>
      </dgm:t>
    </dgm:pt>
    <dgm:pt modelId="{E7FB4D2A-C10F-4537-ADB5-76C0CB861849}">
      <dgm:prSet/>
      <dgm:spPr/>
      <dgm:t>
        <a:bodyPr/>
        <a:lstStyle/>
        <a:p>
          <a:pPr rtl="0"/>
          <a:r>
            <a:rPr lang="uk-UA" dirty="0" smtClean="0"/>
            <a:t>Менше місця - менше пилу. Що є значущим фактором для харчових виробництв.</a:t>
          </a:r>
          <a:endParaRPr lang="uk-UA" dirty="0"/>
        </a:p>
      </dgm:t>
    </dgm:pt>
    <dgm:pt modelId="{E6742B24-A385-4C90-BA20-0E584D9AF492}" type="parTrans" cxnId="{528E0C52-81A1-4918-871A-6FECA84F0D11}">
      <dgm:prSet/>
      <dgm:spPr/>
      <dgm:t>
        <a:bodyPr/>
        <a:lstStyle/>
        <a:p>
          <a:endParaRPr lang="uk-UA"/>
        </a:p>
      </dgm:t>
    </dgm:pt>
    <dgm:pt modelId="{31384D47-0174-4483-9270-0894CD47A766}" type="sibTrans" cxnId="{528E0C52-81A1-4918-871A-6FECA84F0D11}">
      <dgm:prSet/>
      <dgm:spPr/>
      <dgm:t>
        <a:bodyPr/>
        <a:lstStyle/>
        <a:p>
          <a:endParaRPr lang="uk-UA"/>
        </a:p>
      </dgm:t>
    </dgm:pt>
    <dgm:pt modelId="{F6D341DD-1BFB-4B92-AB09-DC27B3E2387B}" type="pres">
      <dgm:prSet presAssocID="{5A8304E4-1521-476F-925F-399DF6A48D9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CDBD049-F164-4F61-B275-7F45D8CE697C}" type="pres">
      <dgm:prSet presAssocID="{7F1E0AC8-7637-4518-9348-6310A14C60B3}" presName="comp" presStyleCnt="0"/>
      <dgm:spPr/>
    </dgm:pt>
    <dgm:pt modelId="{7024ACBF-36B8-405E-96C9-36431D596933}" type="pres">
      <dgm:prSet presAssocID="{7F1E0AC8-7637-4518-9348-6310A14C60B3}" presName="box" presStyleLbl="node1" presStyleIdx="0" presStyleCnt="4"/>
      <dgm:spPr/>
      <dgm:t>
        <a:bodyPr/>
        <a:lstStyle/>
        <a:p>
          <a:endParaRPr lang="uk-UA"/>
        </a:p>
      </dgm:t>
    </dgm:pt>
    <dgm:pt modelId="{EE237222-58A2-4900-BEB7-A4B828D0DFD5}" type="pres">
      <dgm:prSet presAssocID="{7F1E0AC8-7637-4518-9348-6310A14C60B3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ECF2C39-A618-4589-8285-5CCFB3B4644A}" type="pres">
      <dgm:prSet presAssocID="{7F1E0AC8-7637-4518-9348-6310A14C60B3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94AC284-B567-4C08-ABFE-04428E758421}" type="pres">
      <dgm:prSet presAssocID="{89DB4819-A09E-4738-9E70-D2D4F330429C}" presName="spacer" presStyleCnt="0"/>
      <dgm:spPr/>
    </dgm:pt>
    <dgm:pt modelId="{4A9EAA3C-8D43-41D8-8D7F-111AB15AD9F8}" type="pres">
      <dgm:prSet presAssocID="{6B262C12-7112-4E21-9E85-ED9A33DE30E5}" presName="comp" presStyleCnt="0"/>
      <dgm:spPr/>
    </dgm:pt>
    <dgm:pt modelId="{FF40C104-FDB5-4632-A9D2-5660060D8814}" type="pres">
      <dgm:prSet presAssocID="{6B262C12-7112-4E21-9E85-ED9A33DE30E5}" presName="box" presStyleLbl="node1" presStyleIdx="1" presStyleCnt="4"/>
      <dgm:spPr/>
      <dgm:t>
        <a:bodyPr/>
        <a:lstStyle/>
        <a:p>
          <a:endParaRPr lang="uk-UA"/>
        </a:p>
      </dgm:t>
    </dgm:pt>
    <dgm:pt modelId="{AFA56379-528B-4158-98D9-6BCA680AAE00}" type="pres">
      <dgm:prSet presAssocID="{6B262C12-7112-4E21-9E85-ED9A33DE30E5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3A255C0-1680-4AEC-83FE-0E918AF00B62}" type="pres">
      <dgm:prSet presAssocID="{6B262C12-7112-4E21-9E85-ED9A33DE30E5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273AAC2-1514-4B3A-8819-A52BCDDF957B}" type="pres">
      <dgm:prSet presAssocID="{3654CE68-6FB4-40F1-BB78-266BD6E067BE}" presName="spacer" presStyleCnt="0"/>
      <dgm:spPr/>
    </dgm:pt>
    <dgm:pt modelId="{92C7201A-C39F-4CC3-9823-F61ADE755416}" type="pres">
      <dgm:prSet presAssocID="{BF8DC2D9-8927-40E8-B686-17405EC1DEB1}" presName="comp" presStyleCnt="0"/>
      <dgm:spPr/>
    </dgm:pt>
    <dgm:pt modelId="{D2245127-1C42-46D4-A3CB-AE3158FD8DCA}" type="pres">
      <dgm:prSet presAssocID="{BF8DC2D9-8927-40E8-B686-17405EC1DEB1}" presName="box" presStyleLbl="node1" presStyleIdx="2" presStyleCnt="4"/>
      <dgm:spPr/>
      <dgm:t>
        <a:bodyPr/>
        <a:lstStyle/>
        <a:p>
          <a:endParaRPr lang="uk-UA"/>
        </a:p>
      </dgm:t>
    </dgm:pt>
    <dgm:pt modelId="{2DDC5D7A-8FA4-467E-AFC7-8DE8B85C1256}" type="pres">
      <dgm:prSet presAssocID="{BF8DC2D9-8927-40E8-B686-17405EC1DEB1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33D76E5-5A05-4BB6-A461-2DA08FA0DC7F}" type="pres">
      <dgm:prSet presAssocID="{BF8DC2D9-8927-40E8-B686-17405EC1DEB1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B31042B-FC2E-4A1B-B9D2-FBFA14CEE41F}" type="pres">
      <dgm:prSet presAssocID="{DFC5B8E6-BDDB-46E9-9727-12B8049B1E7B}" presName="spacer" presStyleCnt="0"/>
      <dgm:spPr/>
    </dgm:pt>
    <dgm:pt modelId="{339AEAF3-FF45-401B-B9FC-1AFE0EAE0ADF}" type="pres">
      <dgm:prSet presAssocID="{E7FB4D2A-C10F-4537-ADB5-76C0CB861849}" presName="comp" presStyleCnt="0"/>
      <dgm:spPr/>
    </dgm:pt>
    <dgm:pt modelId="{E2E363A2-98CD-4478-AA99-B83E58B229FB}" type="pres">
      <dgm:prSet presAssocID="{E7FB4D2A-C10F-4537-ADB5-76C0CB861849}" presName="box" presStyleLbl="node1" presStyleIdx="3" presStyleCnt="4"/>
      <dgm:spPr/>
      <dgm:t>
        <a:bodyPr/>
        <a:lstStyle/>
        <a:p>
          <a:endParaRPr lang="uk-UA"/>
        </a:p>
      </dgm:t>
    </dgm:pt>
    <dgm:pt modelId="{F3DEF806-90EC-4BF6-A4F6-C92BD6188CDA}" type="pres">
      <dgm:prSet presAssocID="{E7FB4D2A-C10F-4537-ADB5-76C0CB861849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0204E6E8-C5CA-4669-8366-8AE957F4748C}" type="pres">
      <dgm:prSet presAssocID="{E7FB4D2A-C10F-4537-ADB5-76C0CB861849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BDE3C9E-891C-4602-B6FD-726A9BF70601}" type="presOf" srcId="{E7FB4D2A-C10F-4537-ADB5-76C0CB861849}" destId="{0204E6E8-C5CA-4669-8366-8AE957F4748C}" srcOrd="1" destOrd="0" presId="urn:microsoft.com/office/officeart/2005/8/layout/vList4#2"/>
    <dgm:cxn modelId="{7228C208-66F6-4C74-B1BA-EDF34EF0667E}" srcId="{5A8304E4-1521-476F-925F-399DF6A48D97}" destId="{6B262C12-7112-4E21-9E85-ED9A33DE30E5}" srcOrd="1" destOrd="0" parTransId="{331406C1-6587-4D91-8801-E68CA8774AC1}" sibTransId="{3654CE68-6FB4-40F1-BB78-266BD6E067BE}"/>
    <dgm:cxn modelId="{679B700A-0541-4027-8A88-ECC8AC375884}" type="presOf" srcId="{6B262C12-7112-4E21-9E85-ED9A33DE30E5}" destId="{53A255C0-1680-4AEC-83FE-0E918AF00B62}" srcOrd="1" destOrd="0" presId="urn:microsoft.com/office/officeart/2005/8/layout/vList4#2"/>
    <dgm:cxn modelId="{362FB0DC-741A-4CEB-9413-BAD848B1BFD2}" type="presOf" srcId="{5A8304E4-1521-476F-925F-399DF6A48D97}" destId="{F6D341DD-1BFB-4B92-AB09-DC27B3E2387B}" srcOrd="0" destOrd="0" presId="urn:microsoft.com/office/officeart/2005/8/layout/vList4#2"/>
    <dgm:cxn modelId="{00454FE8-E313-4656-9878-E4FAA503DC7C}" srcId="{5A8304E4-1521-476F-925F-399DF6A48D97}" destId="{BF8DC2D9-8927-40E8-B686-17405EC1DEB1}" srcOrd="2" destOrd="0" parTransId="{0F78D13F-B240-4935-A4F3-F7AE59EB3497}" sibTransId="{DFC5B8E6-BDDB-46E9-9727-12B8049B1E7B}"/>
    <dgm:cxn modelId="{45274913-D950-423D-A4D7-360AB305B170}" type="presOf" srcId="{BF8DC2D9-8927-40E8-B686-17405EC1DEB1}" destId="{133D76E5-5A05-4BB6-A461-2DA08FA0DC7F}" srcOrd="1" destOrd="0" presId="urn:microsoft.com/office/officeart/2005/8/layout/vList4#2"/>
    <dgm:cxn modelId="{9F843AF5-E784-4EEA-9862-EF344DD09646}" type="presOf" srcId="{7F1E0AC8-7637-4518-9348-6310A14C60B3}" destId="{1ECF2C39-A618-4589-8285-5CCFB3B4644A}" srcOrd="1" destOrd="0" presId="urn:microsoft.com/office/officeart/2005/8/layout/vList4#2"/>
    <dgm:cxn modelId="{528E0C52-81A1-4918-871A-6FECA84F0D11}" srcId="{5A8304E4-1521-476F-925F-399DF6A48D97}" destId="{E7FB4D2A-C10F-4537-ADB5-76C0CB861849}" srcOrd="3" destOrd="0" parTransId="{E6742B24-A385-4C90-BA20-0E584D9AF492}" sibTransId="{31384D47-0174-4483-9270-0894CD47A766}"/>
    <dgm:cxn modelId="{AE637132-66B4-41D2-9510-C5EEDAFD2BD4}" type="presOf" srcId="{7F1E0AC8-7637-4518-9348-6310A14C60B3}" destId="{7024ACBF-36B8-405E-96C9-36431D596933}" srcOrd="0" destOrd="0" presId="urn:microsoft.com/office/officeart/2005/8/layout/vList4#2"/>
    <dgm:cxn modelId="{EB7A50AC-2E3F-4B25-9672-1B7B9C51F4AF}" type="presOf" srcId="{6B262C12-7112-4E21-9E85-ED9A33DE30E5}" destId="{FF40C104-FDB5-4632-A9D2-5660060D8814}" srcOrd="0" destOrd="0" presId="urn:microsoft.com/office/officeart/2005/8/layout/vList4#2"/>
    <dgm:cxn modelId="{3398C9A6-5D67-484A-A441-9BDDA3F0B20A}" srcId="{5A8304E4-1521-476F-925F-399DF6A48D97}" destId="{7F1E0AC8-7637-4518-9348-6310A14C60B3}" srcOrd="0" destOrd="0" parTransId="{81DAEDC3-EC3D-457C-863B-6E180C508FCA}" sibTransId="{89DB4819-A09E-4738-9E70-D2D4F330429C}"/>
    <dgm:cxn modelId="{0DA633F5-78B3-4544-B979-673496D0AF8A}" type="presOf" srcId="{BF8DC2D9-8927-40E8-B686-17405EC1DEB1}" destId="{D2245127-1C42-46D4-A3CB-AE3158FD8DCA}" srcOrd="0" destOrd="0" presId="urn:microsoft.com/office/officeart/2005/8/layout/vList4#2"/>
    <dgm:cxn modelId="{B6233E7C-12F2-42F6-95C1-3795A2676B77}" type="presOf" srcId="{E7FB4D2A-C10F-4537-ADB5-76C0CB861849}" destId="{E2E363A2-98CD-4478-AA99-B83E58B229FB}" srcOrd="0" destOrd="0" presId="urn:microsoft.com/office/officeart/2005/8/layout/vList4#2"/>
    <dgm:cxn modelId="{FDDB5B8F-6E7D-4890-AE1D-9D065E3E2BF7}" type="presParOf" srcId="{F6D341DD-1BFB-4B92-AB09-DC27B3E2387B}" destId="{DCDBD049-F164-4F61-B275-7F45D8CE697C}" srcOrd="0" destOrd="0" presId="urn:microsoft.com/office/officeart/2005/8/layout/vList4#2"/>
    <dgm:cxn modelId="{011DC412-4281-40C0-80B5-6ABE5A04C2C0}" type="presParOf" srcId="{DCDBD049-F164-4F61-B275-7F45D8CE697C}" destId="{7024ACBF-36B8-405E-96C9-36431D596933}" srcOrd="0" destOrd="0" presId="urn:microsoft.com/office/officeart/2005/8/layout/vList4#2"/>
    <dgm:cxn modelId="{DB853A90-A1E0-4454-93FC-BF5B8E5642D4}" type="presParOf" srcId="{DCDBD049-F164-4F61-B275-7F45D8CE697C}" destId="{EE237222-58A2-4900-BEB7-A4B828D0DFD5}" srcOrd="1" destOrd="0" presId="urn:microsoft.com/office/officeart/2005/8/layout/vList4#2"/>
    <dgm:cxn modelId="{6AD7BC76-FD00-43DD-BB90-930A7207F721}" type="presParOf" srcId="{DCDBD049-F164-4F61-B275-7F45D8CE697C}" destId="{1ECF2C39-A618-4589-8285-5CCFB3B4644A}" srcOrd="2" destOrd="0" presId="urn:microsoft.com/office/officeart/2005/8/layout/vList4#2"/>
    <dgm:cxn modelId="{A0253E35-B15C-454E-AC99-C924669D5F59}" type="presParOf" srcId="{F6D341DD-1BFB-4B92-AB09-DC27B3E2387B}" destId="{994AC284-B567-4C08-ABFE-04428E758421}" srcOrd="1" destOrd="0" presId="urn:microsoft.com/office/officeart/2005/8/layout/vList4#2"/>
    <dgm:cxn modelId="{C22817C0-37EF-4149-8C95-3E426D2E46FB}" type="presParOf" srcId="{F6D341DD-1BFB-4B92-AB09-DC27B3E2387B}" destId="{4A9EAA3C-8D43-41D8-8D7F-111AB15AD9F8}" srcOrd="2" destOrd="0" presId="urn:microsoft.com/office/officeart/2005/8/layout/vList4#2"/>
    <dgm:cxn modelId="{53F4C5BB-BE26-4169-AC59-4EEBFF8867AF}" type="presParOf" srcId="{4A9EAA3C-8D43-41D8-8D7F-111AB15AD9F8}" destId="{FF40C104-FDB5-4632-A9D2-5660060D8814}" srcOrd="0" destOrd="0" presId="urn:microsoft.com/office/officeart/2005/8/layout/vList4#2"/>
    <dgm:cxn modelId="{09C497FB-89BD-40BC-AFAD-8D29D71E0525}" type="presParOf" srcId="{4A9EAA3C-8D43-41D8-8D7F-111AB15AD9F8}" destId="{AFA56379-528B-4158-98D9-6BCA680AAE00}" srcOrd="1" destOrd="0" presId="urn:microsoft.com/office/officeart/2005/8/layout/vList4#2"/>
    <dgm:cxn modelId="{ED4E4B8D-4352-417F-A091-57152B31F6BA}" type="presParOf" srcId="{4A9EAA3C-8D43-41D8-8D7F-111AB15AD9F8}" destId="{53A255C0-1680-4AEC-83FE-0E918AF00B62}" srcOrd="2" destOrd="0" presId="urn:microsoft.com/office/officeart/2005/8/layout/vList4#2"/>
    <dgm:cxn modelId="{77ADFED2-9B85-44B0-8C45-A30735B535C5}" type="presParOf" srcId="{F6D341DD-1BFB-4B92-AB09-DC27B3E2387B}" destId="{2273AAC2-1514-4B3A-8819-A52BCDDF957B}" srcOrd="3" destOrd="0" presId="urn:microsoft.com/office/officeart/2005/8/layout/vList4#2"/>
    <dgm:cxn modelId="{AC8D0407-17F5-40DE-B7D1-70C656E050C0}" type="presParOf" srcId="{F6D341DD-1BFB-4B92-AB09-DC27B3E2387B}" destId="{92C7201A-C39F-4CC3-9823-F61ADE755416}" srcOrd="4" destOrd="0" presId="urn:microsoft.com/office/officeart/2005/8/layout/vList4#2"/>
    <dgm:cxn modelId="{A2F02D30-83C0-4B9E-8EB8-A418A8892A1C}" type="presParOf" srcId="{92C7201A-C39F-4CC3-9823-F61ADE755416}" destId="{D2245127-1C42-46D4-A3CB-AE3158FD8DCA}" srcOrd="0" destOrd="0" presId="urn:microsoft.com/office/officeart/2005/8/layout/vList4#2"/>
    <dgm:cxn modelId="{8F3AAC7E-91EC-49D2-BE85-D2C14A35F57B}" type="presParOf" srcId="{92C7201A-C39F-4CC3-9823-F61ADE755416}" destId="{2DDC5D7A-8FA4-467E-AFC7-8DE8B85C1256}" srcOrd="1" destOrd="0" presId="urn:microsoft.com/office/officeart/2005/8/layout/vList4#2"/>
    <dgm:cxn modelId="{886C8ACA-FCA2-4109-BAF3-FAB7CD9E3962}" type="presParOf" srcId="{92C7201A-C39F-4CC3-9823-F61ADE755416}" destId="{133D76E5-5A05-4BB6-A461-2DA08FA0DC7F}" srcOrd="2" destOrd="0" presId="urn:microsoft.com/office/officeart/2005/8/layout/vList4#2"/>
    <dgm:cxn modelId="{EF72B60F-DDC3-4339-BB79-E9AF10F7C210}" type="presParOf" srcId="{F6D341DD-1BFB-4B92-AB09-DC27B3E2387B}" destId="{8B31042B-FC2E-4A1B-B9D2-FBFA14CEE41F}" srcOrd="5" destOrd="0" presId="urn:microsoft.com/office/officeart/2005/8/layout/vList4#2"/>
    <dgm:cxn modelId="{7435DB60-09FF-4D4F-B14F-95B5902DFD01}" type="presParOf" srcId="{F6D341DD-1BFB-4B92-AB09-DC27B3E2387B}" destId="{339AEAF3-FF45-401B-B9FC-1AFE0EAE0ADF}" srcOrd="6" destOrd="0" presId="urn:microsoft.com/office/officeart/2005/8/layout/vList4#2"/>
    <dgm:cxn modelId="{39D15161-40C4-451F-A108-564F925BFE00}" type="presParOf" srcId="{339AEAF3-FF45-401B-B9FC-1AFE0EAE0ADF}" destId="{E2E363A2-98CD-4478-AA99-B83E58B229FB}" srcOrd="0" destOrd="0" presId="urn:microsoft.com/office/officeart/2005/8/layout/vList4#2"/>
    <dgm:cxn modelId="{407841F3-D0EB-4038-AB04-02C0A3B2D74D}" type="presParOf" srcId="{339AEAF3-FF45-401B-B9FC-1AFE0EAE0ADF}" destId="{F3DEF806-90EC-4BF6-A4F6-C92BD6188CDA}" srcOrd="1" destOrd="0" presId="urn:microsoft.com/office/officeart/2005/8/layout/vList4#2"/>
    <dgm:cxn modelId="{F4335FFD-BC8C-453F-8D50-D86FE8F87545}" type="presParOf" srcId="{339AEAF3-FF45-401B-B9FC-1AFE0EAE0ADF}" destId="{0204E6E8-C5CA-4669-8366-8AE957F4748C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875F5-CC82-4FC6-84F8-471ACDFA543A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323BA-41ED-4033-A525-85E89ACFA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253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4AAB3-CF4C-46B1-B250-B9A7D8720728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8AC12-C7DC-44B8-B2B3-DFDD2747C8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480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AC12-C7DC-44B8-B2B3-DFDD2747C88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A43F-88C5-427F-9013-3C2A1B7E3F95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A43F-88C5-427F-9013-3C2A1B7E3F95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A43F-88C5-427F-9013-3C2A1B7E3F95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A43F-88C5-427F-9013-3C2A1B7E3F95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A43F-88C5-427F-9013-3C2A1B7E3F95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A43F-88C5-427F-9013-3C2A1B7E3F95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A43F-88C5-427F-9013-3C2A1B7E3F95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A43F-88C5-427F-9013-3C2A1B7E3F95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A43F-88C5-427F-9013-3C2A1B7E3F95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A43F-88C5-427F-9013-3C2A1B7E3F95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A43F-88C5-427F-9013-3C2A1B7E3F95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DCA43F-88C5-427F-9013-3C2A1B7E3F95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Житомирська_Політехніка.jpg"/>
          <p:cNvPicPr>
            <a:picLocks noChangeAspect="1"/>
          </p:cNvPicPr>
          <p:nvPr/>
        </p:nvPicPr>
        <p:blipFill>
          <a:blip r:embed="rId2" cstate="print">
            <a:lum bright="20000" contrast="-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flipH="1" flipV="1">
            <a:off x="2524483" y="1422067"/>
            <a:ext cx="45719" cy="4571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2636912"/>
            <a:ext cx="7344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smart-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різновид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ПР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4128" y="4941168"/>
            <a:ext cx="242374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44" y="6309320"/>
            <a:ext cx="987771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2020 рік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ВИДИ КОБОТІВ КОМПАНІЇ </a:t>
            </a:r>
            <a:b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Universal Robot</a:t>
            </a: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Данія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d\Desktop\коботи\ur3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2563639" cy="2097523"/>
          </a:xfrm>
          <a:prstGeom prst="rect">
            <a:avLst/>
          </a:prstGeom>
          <a:noFill/>
        </p:spPr>
      </p:pic>
      <p:pic>
        <p:nvPicPr>
          <p:cNvPr id="1027" name="Picture 3" descr="C:\Users\dd\Desktop\коботи\ur5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132856"/>
            <a:ext cx="2376264" cy="1944216"/>
          </a:xfrm>
          <a:prstGeom prst="rect">
            <a:avLst/>
          </a:prstGeom>
          <a:noFill/>
        </p:spPr>
      </p:pic>
      <p:pic>
        <p:nvPicPr>
          <p:cNvPr id="1028" name="Picture 4" descr="C:\Users\dd\Desktop\коботи\ur10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509120"/>
            <a:ext cx="2464273" cy="2016224"/>
          </a:xfrm>
          <a:prstGeom prst="rect">
            <a:avLst/>
          </a:prstGeom>
          <a:noFill/>
        </p:spPr>
      </p:pic>
      <p:pic>
        <p:nvPicPr>
          <p:cNvPr id="1029" name="Picture 5" descr="C:\Users\dd\Desktop\коботи\ur16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365104"/>
            <a:ext cx="2291843" cy="204534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131840" y="2420888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Кобот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UR3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Вантажопідйомність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3 кг.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Радіус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500мм.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5013176"/>
            <a:ext cx="2718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Кобот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Вантажопідйомність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5 кг.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Радіус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850 мм.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56176" y="5085184"/>
            <a:ext cx="2718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Кобот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Вантажопідйомність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10 кг.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Радіус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1300 мм.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124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РОБОЧА ЗОНА КОБОТІВ</a:t>
            </a:r>
            <a:b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Universal Robot</a:t>
            </a: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робоча зона.JPG"/>
          <p:cNvPicPr>
            <a:picLocks noChangeAspect="1"/>
          </p:cNvPicPr>
          <p:nvPr/>
        </p:nvPicPr>
        <p:blipFill>
          <a:blip r:embed="rId2" cstate="print"/>
          <a:srcRect b="7106"/>
          <a:stretch>
            <a:fillRect/>
          </a:stretch>
        </p:blipFill>
        <p:spPr>
          <a:xfrm>
            <a:off x="1331640" y="2996952"/>
            <a:ext cx="6408712" cy="288032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67544" y="1700808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Робоча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зона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UR3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робота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досягає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500 мм.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точки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з'єднання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першої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ланки з основою. При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виборі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місця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встановлення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кобота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необхідно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врахувати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циліндричний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простір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безпосередньо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над і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основою.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applia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124744"/>
            <a:ext cx="6840760" cy="54479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8640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Сфери використання </a:t>
            </a:r>
            <a:r>
              <a:rPr lang="uk-UA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1196752"/>
            <a:ext cx="3915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Збирання, </a:t>
            </a:r>
            <a:r>
              <a:rPr lang="uk-UA" dirty="0" smtClean="0"/>
              <a:t>розміщення, сортування</a:t>
            </a:r>
            <a:endParaRPr lang="uk-UA" dirty="0"/>
          </a:p>
        </p:txBody>
      </p:sp>
      <p:pic>
        <p:nvPicPr>
          <p:cNvPr id="51204" name="Picture 4" descr="https://top3dshop.ru/image/data/articles/reviews_3/koboti_what_isit/image6.png"/>
          <p:cNvPicPr>
            <a:picLocks noChangeAspect="1" noChangeArrowheads="1"/>
          </p:cNvPicPr>
          <p:nvPr/>
        </p:nvPicPr>
        <p:blipFill>
          <a:blip r:embed="rId2" cstate="print"/>
          <a:srcRect l="13924" r="12658"/>
          <a:stretch>
            <a:fillRect/>
          </a:stretch>
        </p:blipFill>
        <p:spPr bwMode="auto">
          <a:xfrm>
            <a:off x="251520" y="1988840"/>
            <a:ext cx="4176464" cy="351661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788024" y="1916832"/>
            <a:ext cx="39421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       На </a:t>
            </a:r>
            <a:r>
              <a:rPr lang="uk-UA" dirty="0" smtClean="0"/>
              <a:t>кожному виробничому або пакувальному підприємстві потрібні </a:t>
            </a:r>
            <a:r>
              <a:rPr lang="uk-UA" dirty="0" smtClean="0"/>
              <a:t>збирання </a:t>
            </a:r>
            <a:r>
              <a:rPr lang="uk-UA" dirty="0" smtClean="0"/>
              <a:t>та розміщення. Наприклад - </a:t>
            </a:r>
            <a:r>
              <a:rPr lang="uk-UA" dirty="0" smtClean="0"/>
              <a:t>збирання </a:t>
            </a:r>
            <a:r>
              <a:rPr lang="uk-UA" dirty="0" smtClean="0"/>
              <a:t>деталей з конвеєрної стрічки або </a:t>
            </a:r>
            <a:r>
              <a:rPr lang="uk-UA" dirty="0" smtClean="0"/>
              <a:t>розкладання </a:t>
            </a:r>
            <a:r>
              <a:rPr lang="uk-UA" dirty="0" smtClean="0"/>
              <a:t>їх для подальших операцій. 	</a:t>
            </a:r>
            <a:endParaRPr lang="uk-UA" dirty="0" smtClean="0"/>
          </a:p>
          <a:p>
            <a:pPr algn="just"/>
            <a:r>
              <a:rPr lang="uk-UA" dirty="0" smtClean="0"/>
              <a:t>       </a:t>
            </a:r>
            <a:r>
              <a:rPr lang="uk-UA" dirty="0" err="1" smtClean="0"/>
              <a:t>Колаборативний</a:t>
            </a:r>
            <a:r>
              <a:rPr lang="uk-UA" dirty="0" smtClean="0"/>
              <a:t> робот </a:t>
            </a:r>
            <a:r>
              <a:rPr lang="uk-UA" dirty="0" smtClean="0"/>
              <a:t>не втомлюється і не втрачає уваги, що практично виключає помилки на даному етапі. </a:t>
            </a:r>
            <a:r>
              <a:rPr lang="uk-UA" dirty="0" err="1" smtClean="0"/>
              <a:t>Коботи</a:t>
            </a:r>
            <a:r>
              <a:rPr lang="uk-UA" dirty="0" smtClean="0"/>
              <a:t> виконують завдання, що </a:t>
            </a:r>
            <a:r>
              <a:rPr lang="uk-UA" dirty="0" smtClean="0"/>
              <a:t>повторюються, </a:t>
            </a:r>
            <a:r>
              <a:rPr lang="uk-UA" dirty="0" smtClean="0"/>
              <a:t>з високою точністю.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1052736"/>
            <a:ext cx="826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Лиття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5157192"/>
            <a:ext cx="8478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</a:t>
            </a:r>
            <a:r>
              <a:rPr lang="uk-UA" dirty="0" err="1" smtClean="0"/>
              <a:t>Колаборативні</a:t>
            </a:r>
            <a:r>
              <a:rPr lang="uk-UA" dirty="0" smtClean="0"/>
              <a:t> роботи збільшують продуктивність і безпеку </a:t>
            </a:r>
            <a:r>
              <a:rPr lang="uk-UA" dirty="0" smtClean="0"/>
              <a:t>ливарного </a:t>
            </a:r>
            <a:r>
              <a:rPr lang="uk-UA" dirty="0" smtClean="0"/>
              <a:t>виробництва, виконуючи виснажливі або небезпечні для людини </a:t>
            </a:r>
            <a:r>
              <a:rPr lang="uk-UA" dirty="0" smtClean="0"/>
              <a:t>функції. Їх </a:t>
            </a:r>
            <a:r>
              <a:rPr lang="uk-UA" dirty="0" smtClean="0"/>
              <a:t>застосування найбільш ефективне у взаємодії з живими співробітниками.</a:t>
            </a:r>
            <a:endParaRPr lang="uk-UA" dirty="0"/>
          </a:p>
        </p:txBody>
      </p:sp>
      <p:pic>
        <p:nvPicPr>
          <p:cNvPr id="77826" name="Picture 2" descr="https://top3dshop.ru/image/data/articles/reviews_3/koboti_what_isit/image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556792"/>
            <a:ext cx="5760640" cy="32432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1052736"/>
            <a:ext cx="2707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Робота зі станками ЧПУ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077072"/>
            <a:ext cx="84786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У виконанні повторюваних одноманітних завдань ніхто не зрівняється з ефективністю і швидкістю </a:t>
            </a:r>
            <a:r>
              <a:rPr lang="uk-UA" dirty="0" err="1" smtClean="0"/>
              <a:t>кобота</a:t>
            </a:r>
            <a:r>
              <a:rPr lang="uk-UA" dirty="0" smtClean="0"/>
              <a:t>. </a:t>
            </a:r>
            <a:r>
              <a:rPr lang="uk-UA" dirty="0" err="1" smtClean="0"/>
              <a:t>Колаборативні</a:t>
            </a:r>
            <a:r>
              <a:rPr lang="uk-UA" dirty="0" smtClean="0"/>
              <a:t> роботи створені спеціально для виконання таких завдань, і в їх число входить робота з верстатами з ЧПУ, в числі можливостей яких фрезерування, токарні операція, шліфування, різання </a:t>
            </a:r>
            <a:r>
              <a:rPr lang="uk-UA" dirty="0" smtClean="0"/>
              <a:t>тощо. </a:t>
            </a:r>
            <a:r>
              <a:rPr lang="uk-UA" dirty="0" smtClean="0"/>
              <a:t>Виїмка і </a:t>
            </a:r>
            <a:r>
              <a:rPr lang="uk-UA" dirty="0" smtClean="0"/>
              <a:t>розкладка </a:t>
            </a:r>
            <a:r>
              <a:rPr lang="uk-UA" dirty="0" smtClean="0"/>
              <a:t>готових деталей з верстата, завантаження заготовок, догляд за обладнанням - те, що </a:t>
            </a:r>
            <a:r>
              <a:rPr lang="uk-UA" dirty="0" err="1" smtClean="0"/>
              <a:t>кобот</a:t>
            </a:r>
            <a:r>
              <a:rPr lang="uk-UA" dirty="0" smtClean="0"/>
              <a:t> </a:t>
            </a:r>
            <a:r>
              <a:rPr lang="uk-UA" dirty="0" smtClean="0"/>
              <a:t>може робити в той час, коли живий співробітник виконує більш складні завдання.</a:t>
            </a:r>
            <a:endParaRPr lang="uk-UA" dirty="0"/>
          </a:p>
        </p:txBody>
      </p:sp>
      <p:pic>
        <p:nvPicPr>
          <p:cNvPr id="78850" name="Picture 2" descr="https://top3dshop.ru/image/data/articles/reviews_3/koboti_what_isit/image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12776"/>
            <a:ext cx="6192688" cy="25593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1052736"/>
            <a:ext cx="2707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Робота зі станками ЧПУ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077072"/>
            <a:ext cx="84786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У виконанні повторюваних одноманітних завдань ніхто не зрівняється з ефективністю і швидкістю </a:t>
            </a:r>
            <a:r>
              <a:rPr lang="uk-UA" dirty="0" err="1" smtClean="0"/>
              <a:t>кобота</a:t>
            </a:r>
            <a:r>
              <a:rPr lang="uk-UA" dirty="0" smtClean="0"/>
              <a:t>. </a:t>
            </a:r>
            <a:r>
              <a:rPr lang="uk-UA" dirty="0" err="1" smtClean="0"/>
              <a:t>Колаборативні</a:t>
            </a:r>
            <a:r>
              <a:rPr lang="uk-UA" dirty="0" smtClean="0"/>
              <a:t> роботи створені спеціально для виконання таких завдань, і в їх число входить робота з верстатами з ЧПУ, в числі можливостей яких фрезерування, токарні операція, шліфування, різання багато іншого. Виїмка і розкладка готових деталей з верстата, завантаження заготовок, догляд за обладнанням - те, що ваш </a:t>
            </a:r>
            <a:r>
              <a:rPr lang="uk-UA" dirty="0" err="1" smtClean="0"/>
              <a:t>кобот</a:t>
            </a:r>
            <a:r>
              <a:rPr lang="uk-UA" dirty="0" smtClean="0"/>
              <a:t> може робити в той час, коли живий співробітник виконує більш складні завдання.</a:t>
            </a:r>
            <a:endParaRPr lang="uk-UA" dirty="0"/>
          </a:p>
        </p:txBody>
      </p:sp>
      <p:pic>
        <p:nvPicPr>
          <p:cNvPr id="79874" name="Picture 2" descr="https://top3dshop.ru/image/data/articles/reviews_3/koboti_what_isit/image2.png"/>
          <p:cNvPicPr>
            <a:picLocks noChangeAspect="1" noChangeArrowheads="1"/>
          </p:cNvPicPr>
          <p:nvPr/>
        </p:nvPicPr>
        <p:blipFill>
          <a:blip r:embed="rId2" cstate="print"/>
          <a:srcRect t="6344" r="1190" b="9075"/>
          <a:stretch>
            <a:fillRect/>
          </a:stretch>
        </p:blipFill>
        <p:spPr bwMode="auto">
          <a:xfrm>
            <a:off x="1619672" y="1556792"/>
            <a:ext cx="5976664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1052736"/>
            <a:ext cx="2292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Упаковка та укладка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508104" y="1556792"/>
            <a:ext cx="31683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</a:t>
            </a:r>
            <a:r>
              <a:rPr lang="uk-UA" dirty="0" err="1" smtClean="0"/>
              <a:t>Коботам</a:t>
            </a:r>
            <a:r>
              <a:rPr lang="uk-UA" dirty="0" smtClean="0"/>
              <a:t> не потрібна допомога для збірки деталей з конвеєра і укладання їх в коробки або на піддони. Це просте завдання, на яке не дозволено витрачати багато часу кваліфікованого співробітника. Відсутність людини на цій ділянці прискорює роботу лінії, що збільшує продуктивність всього підприємства і, в кінцевому підсумку, знижує собівартість продукції і збільшує прибуток.</a:t>
            </a:r>
            <a:endParaRPr lang="uk-UA" dirty="0"/>
          </a:p>
        </p:txBody>
      </p:sp>
      <p:pic>
        <p:nvPicPr>
          <p:cNvPr id="80898" name="Picture 2" descr="https://top3dshop.ru/image/data/articles/reviews_3/koboti_what_isit/image1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4844546" cy="40333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1052736"/>
            <a:ext cx="1884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Контроль якості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465313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якість роботи можуть використовувати широкий асортимент високоточних датчиків і вимірювальних приладів - оптичних, механічних, 3</a:t>
            </a:r>
            <a:r>
              <a:rPr lang="en-US" dirty="0" smtClean="0"/>
              <a:t>D-</a:t>
            </a:r>
            <a:r>
              <a:rPr lang="uk-UA" dirty="0" err="1" smtClean="0"/>
              <a:t>скануючих</a:t>
            </a:r>
            <a:r>
              <a:rPr lang="uk-UA" dirty="0" smtClean="0"/>
              <a:t> і т.д., що підвищує якість продукції і зводить імовірність браку до мінімуму.</a:t>
            </a:r>
            <a:endParaRPr lang="uk-UA" dirty="0"/>
          </a:p>
        </p:txBody>
      </p:sp>
      <p:pic>
        <p:nvPicPr>
          <p:cNvPr id="81922" name="Picture 2" descr="https://top3dshop.ru/image/data/articles/reviews_3/koboti_what_isit/imag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1"/>
            <a:ext cx="5328592" cy="299429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796136" y="2348880"/>
            <a:ext cx="28083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Застосування </a:t>
            </a:r>
            <a:r>
              <a:rPr lang="uk-UA" dirty="0" err="1" smtClean="0"/>
              <a:t>коботів</a:t>
            </a:r>
            <a:r>
              <a:rPr lang="uk-UA" dirty="0" smtClean="0"/>
              <a:t> на етапі контролю якості передбачає максимальне зниження ймовірності помилки і підвищення точності вимірювань, так як контролюють</a:t>
            </a:r>
            <a:br>
              <a:rPr lang="uk-UA" dirty="0" smtClean="0"/>
            </a:b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1052736"/>
            <a:ext cx="2189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Складальні роботи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465313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Раніше промислові роботи застосовувалися при складанні автомобілів, літаків і кораблів. За допомогою </a:t>
            </a:r>
            <a:r>
              <a:rPr lang="uk-UA" dirty="0" err="1" smtClean="0"/>
              <a:t>коботів</a:t>
            </a:r>
            <a:r>
              <a:rPr lang="uk-UA" dirty="0" smtClean="0"/>
              <a:t> можна збирати як великі вироби, так і мініатюрні, аж до мікроелектроніки.</a:t>
            </a:r>
            <a:endParaRPr lang="uk-UA" dirty="0"/>
          </a:p>
        </p:txBody>
      </p:sp>
      <p:pic>
        <p:nvPicPr>
          <p:cNvPr id="82946" name="Picture 2" descr="https://top3dshop.ru/image/data/articles/reviews_3/koboti_what_isit/image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556792"/>
            <a:ext cx="4609077" cy="2592288"/>
          </a:xfrm>
          <a:prstGeom prst="rect">
            <a:avLst/>
          </a:prstGeom>
          <a:noFill/>
        </p:spPr>
      </p:pic>
      <p:pic>
        <p:nvPicPr>
          <p:cNvPr id="82948" name="Picture 4" descr="https://top3dshop.ru/image/data/articles/reviews_3/koboti_what_isit/image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3" y="1556791"/>
            <a:ext cx="4644008" cy="26099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67463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Мета: </a:t>
            </a:r>
          </a:p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аналіз сучасного стану випуску та використання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  як  різновиду когнітивних промислових роботів.</a:t>
            </a:r>
          </a:p>
          <a:p>
            <a:pPr algn="ctr">
              <a:buNone/>
            </a:pP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Зміст:</a:t>
            </a:r>
          </a:p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сутність терміну "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", коротка історична довідка;</a:t>
            </a:r>
          </a:p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виробники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та їх цінова політика;</a:t>
            </a:r>
          </a:p>
          <a:p>
            <a:pPr algn="just"/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технолоогічні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можливості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конструктивні особливості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; </a:t>
            </a:r>
          </a:p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функціональні можливості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приклади реального використання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бібліотека відео матеріалів;</a:t>
            </a:r>
          </a:p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текстові файли;</a:t>
            </a:r>
          </a:p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загальні висновки; </a:t>
            </a:r>
          </a:p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перелік використаних інформаційних джерел.</a:t>
            </a:r>
          </a:p>
          <a:p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1052736"/>
            <a:ext cx="1524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Полірування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4653136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 Полірування із застосуванням ручної праці, навіть механізованого, вимагає дуже багато часу. </a:t>
            </a:r>
            <a:r>
              <a:rPr lang="uk-UA" dirty="0" err="1" smtClean="0"/>
              <a:t>Коботи</a:t>
            </a:r>
            <a:r>
              <a:rPr lang="uk-UA" dirty="0" smtClean="0"/>
              <a:t> ж не втомлюються і роблять точно задану кількість рухів, що робить процес полірування не тільки простим, але і уніфікованим - розміри виходять в результаті шліфування й полірування поверхонь можна задавати з мікронною точністю.</a:t>
            </a:r>
            <a:endParaRPr lang="uk-UA" dirty="0"/>
          </a:p>
        </p:txBody>
      </p:sp>
      <p:pic>
        <p:nvPicPr>
          <p:cNvPr id="83970" name="Picture 2" descr="https://top3dshop.ru/image/data/articles/reviews_3/koboti_what_isit/image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84784"/>
            <a:ext cx="5380373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1124744"/>
            <a:ext cx="3209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Обслуговування обладнання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76056" y="1772816"/>
            <a:ext cx="36724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</a:t>
            </a:r>
            <a:r>
              <a:rPr lang="ru-RU" dirty="0" smtClean="0"/>
              <a:t> </a:t>
            </a:r>
            <a:r>
              <a:rPr lang="ru-RU" dirty="0" err="1" smtClean="0"/>
              <a:t>Коботи</a:t>
            </a:r>
            <a:r>
              <a:rPr lang="ru-RU" dirty="0" smtClean="0"/>
              <a:t> </a:t>
            </a:r>
            <a:r>
              <a:rPr lang="ru-RU" dirty="0" err="1" smtClean="0"/>
              <a:t>ідеальні</a:t>
            </a:r>
            <a:r>
              <a:rPr lang="ru-RU" dirty="0" smtClean="0"/>
              <a:t> для </a:t>
            </a:r>
            <a:r>
              <a:rPr lang="ru-RU" dirty="0" err="1" smtClean="0"/>
              <a:t>вивантаження</a:t>
            </a:r>
            <a:r>
              <a:rPr lang="ru-RU" dirty="0" smtClean="0"/>
              <a:t> </a:t>
            </a:r>
            <a:r>
              <a:rPr lang="ru-RU" dirty="0" err="1" smtClean="0"/>
              <a:t>готових</a:t>
            </a:r>
            <a:r>
              <a:rPr lang="ru-RU" dirty="0" smtClean="0"/>
              <a:t> деталей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верстатів</a:t>
            </a:r>
            <a:r>
              <a:rPr lang="ru-RU" dirty="0" smtClean="0"/>
              <a:t> </a:t>
            </a:r>
            <a:r>
              <a:rPr lang="ru-RU" dirty="0" err="1" smtClean="0"/>
              <a:t>будь-якого</a:t>
            </a:r>
            <a:r>
              <a:rPr lang="ru-RU" dirty="0" smtClean="0"/>
              <a:t> типу, </a:t>
            </a:r>
            <a:r>
              <a:rPr lang="ru-RU" dirty="0" err="1" smtClean="0"/>
              <a:t>включаючи</a:t>
            </a:r>
            <a:r>
              <a:rPr lang="ru-RU" dirty="0" smtClean="0"/>
              <a:t> </a:t>
            </a:r>
            <a:r>
              <a:rPr lang="ru-RU" dirty="0" err="1" smtClean="0"/>
              <a:t>верстати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ЧПУ, в тому </a:t>
            </a:r>
            <a:r>
              <a:rPr lang="ru-RU" dirty="0" err="1" smtClean="0"/>
              <a:t>числі</a:t>
            </a:r>
            <a:r>
              <a:rPr lang="ru-RU" dirty="0" smtClean="0"/>
              <a:t> 3D-принтери. </a:t>
            </a:r>
            <a:r>
              <a:rPr lang="ru-RU" dirty="0" err="1" smtClean="0"/>
              <a:t>Ця</a:t>
            </a:r>
            <a:r>
              <a:rPr lang="ru-RU" dirty="0" smtClean="0"/>
              <a:t> </a:t>
            </a:r>
            <a:r>
              <a:rPr lang="ru-RU" dirty="0" err="1" smtClean="0"/>
              <a:t>низькокваліфікована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одноманітна</a:t>
            </a:r>
            <a:r>
              <a:rPr lang="ru-RU" dirty="0" smtClean="0"/>
              <a:t> робота </a:t>
            </a:r>
            <a:r>
              <a:rPr lang="ru-RU" dirty="0" err="1" smtClean="0"/>
              <a:t>виконується</a:t>
            </a:r>
            <a:r>
              <a:rPr lang="ru-RU" dirty="0" smtClean="0"/>
              <a:t> ними </a:t>
            </a:r>
            <a:r>
              <a:rPr lang="ru-RU" dirty="0" err="1" smtClean="0"/>
              <a:t>найкращим</a:t>
            </a:r>
            <a:r>
              <a:rPr lang="ru-RU" dirty="0" smtClean="0"/>
              <a:t> чином </a:t>
            </a:r>
            <a:r>
              <a:rPr lang="ru-RU" dirty="0" err="1" smtClean="0"/>
              <a:t>і</a:t>
            </a:r>
            <a:r>
              <a:rPr lang="ru-RU" dirty="0" smtClean="0"/>
              <a:t> без </a:t>
            </a:r>
            <a:r>
              <a:rPr lang="ru-RU" dirty="0" err="1" smtClean="0"/>
              <a:t>властивої</a:t>
            </a:r>
            <a:r>
              <a:rPr lang="ru-RU" dirty="0" smtClean="0"/>
              <a:t> людям </a:t>
            </a:r>
            <a:r>
              <a:rPr lang="ru-RU" dirty="0" err="1" smtClean="0"/>
              <a:t>втрати</a:t>
            </a:r>
            <a:r>
              <a:rPr lang="ru-RU" dirty="0" smtClean="0"/>
              <a:t> </a:t>
            </a:r>
            <a:r>
              <a:rPr lang="ru-RU" dirty="0" err="1" smtClean="0"/>
              <a:t>уваги</a:t>
            </a:r>
            <a:r>
              <a:rPr lang="ru-RU" dirty="0" smtClean="0"/>
              <a:t> - </a:t>
            </a:r>
            <a:r>
              <a:rPr lang="ru-RU" dirty="0" err="1" smtClean="0"/>
              <a:t>надрукована</a:t>
            </a:r>
            <a:r>
              <a:rPr lang="ru-RU" dirty="0" smtClean="0"/>
              <a:t> на 3D-принтері деталь </a:t>
            </a:r>
            <a:r>
              <a:rPr lang="ru-RU" dirty="0" err="1" smtClean="0"/>
              <a:t>витягується</a:t>
            </a:r>
            <a:r>
              <a:rPr lang="ru-RU" dirty="0" smtClean="0"/>
              <a:t> </a:t>
            </a:r>
            <a:r>
              <a:rPr lang="ru-RU" dirty="0" err="1" smtClean="0"/>
              <a:t>негайно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починає</a:t>
            </a:r>
            <a:r>
              <a:rPr lang="ru-RU" dirty="0" smtClean="0"/>
              <a:t> </a:t>
            </a:r>
            <a:r>
              <a:rPr lang="ru-RU" dirty="0" err="1" smtClean="0"/>
              <a:t>друкувати</a:t>
            </a:r>
            <a:r>
              <a:rPr lang="ru-RU" dirty="0" smtClean="0"/>
              <a:t> </a:t>
            </a:r>
            <a:r>
              <a:rPr lang="ru-RU" dirty="0" err="1" smtClean="0"/>
              <a:t>таку</a:t>
            </a:r>
            <a:r>
              <a:rPr lang="ru-RU" dirty="0" smtClean="0"/>
              <a:t>, а значить </a:t>
            </a:r>
            <a:r>
              <a:rPr lang="ru-RU" dirty="0" err="1" smtClean="0"/>
              <a:t>устаткування</a:t>
            </a:r>
            <a:r>
              <a:rPr lang="ru-RU" dirty="0" smtClean="0"/>
              <a:t> не </a:t>
            </a:r>
            <a:r>
              <a:rPr lang="ru-RU" dirty="0" err="1" smtClean="0"/>
              <a:t>простоює</a:t>
            </a:r>
            <a:r>
              <a:rPr lang="ru-RU" dirty="0" smtClean="0"/>
              <a:t> </a:t>
            </a:r>
            <a:r>
              <a:rPr lang="ru-RU" dirty="0" err="1" smtClean="0"/>
              <a:t>ні</a:t>
            </a:r>
            <a:r>
              <a:rPr lang="ru-RU" dirty="0" smtClean="0"/>
              <a:t> </a:t>
            </a:r>
            <a:r>
              <a:rPr lang="ru-RU" dirty="0" err="1" smtClean="0"/>
              <a:t>хвилини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84994" name="Picture 2" descr="https://top3dshop.ru/image/data/articles/reviews_3/koboti_what_isit/image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16832"/>
            <a:ext cx="4464590" cy="3717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980728"/>
            <a:ext cx="7006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Свердління і закручування, зварювання, дозування і склеювання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4797152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</a:t>
            </a:r>
            <a:r>
              <a:rPr lang="ru-RU" dirty="0" smtClean="0"/>
              <a:t> </a:t>
            </a:r>
            <a:r>
              <a:rPr lang="ru-RU" dirty="0" err="1" smtClean="0"/>
              <a:t>Коботи</a:t>
            </a:r>
            <a:r>
              <a:rPr lang="ru-RU" dirty="0" smtClean="0"/>
              <a:t> </a:t>
            </a:r>
            <a:r>
              <a:rPr lang="ru-RU" dirty="0" err="1" smtClean="0"/>
              <a:t>представляють</a:t>
            </a:r>
            <a:r>
              <a:rPr lang="ru-RU" dirty="0" smtClean="0"/>
              <a:t> </a:t>
            </a:r>
            <a:r>
              <a:rPr lang="ru-RU" dirty="0" err="1" smtClean="0"/>
              <a:t>ідеальне</a:t>
            </a:r>
            <a:r>
              <a:rPr lang="ru-RU" dirty="0" smtClean="0"/>
              <a:t> </a:t>
            </a:r>
            <a:r>
              <a:rPr lang="ru-RU" dirty="0" err="1" smtClean="0"/>
              <a:t>рішення</a:t>
            </a:r>
            <a:r>
              <a:rPr lang="ru-RU" dirty="0" smtClean="0"/>
              <a:t> для </a:t>
            </a:r>
            <a:r>
              <a:rPr lang="ru-RU" dirty="0" err="1" smtClean="0"/>
              <a:t>зварних</a:t>
            </a:r>
            <a:r>
              <a:rPr lang="ru-RU" dirty="0" smtClean="0"/>
              <a:t> </a:t>
            </a:r>
            <a:r>
              <a:rPr lang="ru-RU" dirty="0" err="1" smtClean="0"/>
              <a:t>робіт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дозволяють</a:t>
            </a:r>
            <a:r>
              <a:rPr lang="ru-RU" dirty="0" smtClean="0"/>
              <a:t> </a:t>
            </a:r>
            <a:r>
              <a:rPr lang="ru-RU" dirty="0" err="1" smtClean="0"/>
              <a:t>підвищити</a:t>
            </a:r>
            <a:r>
              <a:rPr lang="ru-RU" dirty="0" smtClean="0"/>
              <a:t> </a:t>
            </a:r>
            <a:r>
              <a:rPr lang="ru-RU" dirty="0" err="1" smtClean="0"/>
              <a:t>ефективність</a:t>
            </a:r>
            <a:r>
              <a:rPr lang="ru-RU" dirty="0" smtClean="0"/>
              <a:t>, </a:t>
            </a:r>
            <a:r>
              <a:rPr lang="ru-RU" dirty="0" err="1" smtClean="0"/>
              <a:t>продуктивність</a:t>
            </a:r>
            <a:r>
              <a:rPr lang="ru-RU" dirty="0" smtClean="0"/>
              <a:t>, </a:t>
            </a:r>
            <a:r>
              <a:rPr lang="ru-RU" dirty="0" err="1" smtClean="0"/>
              <a:t>точність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скоротити</a:t>
            </a:r>
            <a:r>
              <a:rPr lang="ru-RU" dirty="0" smtClean="0"/>
              <a:t> </a:t>
            </a:r>
            <a:r>
              <a:rPr lang="ru-RU" dirty="0" err="1" smtClean="0"/>
              <a:t>витрати</a:t>
            </a:r>
            <a:r>
              <a:rPr lang="ru-RU" dirty="0" smtClean="0"/>
              <a:t>. </a:t>
            </a:r>
            <a:r>
              <a:rPr lang="ru-RU" dirty="0" err="1" smtClean="0"/>
              <a:t>Кваліфікований</a:t>
            </a:r>
            <a:r>
              <a:rPr lang="ru-RU" dirty="0" smtClean="0"/>
              <a:t> </a:t>
            </a:r>
            <a:r>
              <a:rPr lang="ru-RU" dirty="0" err="1" smtClean="0"/>
              <a:t>зварювальник-людина</a:t>
            </a:r>
            <a:r>
              <a:rPr lang="ru-RU" dirty="0" smtClean="0"/>
              <a:t> - персонал </a:t>
            </a:r>
            <a:r>
              <a:rPr lang="ru-RU" dirty="0" err="1" smtClean="0"/>
              <a:t>недешевий</a:t>
            </a:r>
            <a:r>
              <a:rPr lang="ru-RU" dirty="0" smtClean="0"/>
              <a:t>,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регламентованим</a:t>
            </a:r>
            <a:r>
              <a:rPr lang="ru-RU" dirty="0" smtClean="0"/>
              <a:t> </a:t>
            </a:r>
            <a:r>
              <a:rPr lang="ru-RU" dirty="0" err="1" smtClean="0"/>
              <a:t>робочим</a:t>
            </a:r>
            <a:r>
              <a:rPr lang="ru-RU" dirty="0" smtClean="0"/>
              <a:t> днем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здатний</a:t>
            </a:r>
            <a:r>
              <a:rPr lang="ru-RU" dirty="0" smtClean="0"/>
              <a:t> </a:t>
            </a:r>
            <a:r>
              <a:rPr lang="ru-RU" dirty="0" err="1" smtClean="0"/>
              <a:t>робити</a:t>
            </a:r>
            <a:r>
              <a:rPr lang="ru-RU" dirty="0" smtClean="0"/>
              <a:t> </a:t>
            </a:r>
            <a:r>
              <a:rPr lang="ru-RU" dirty="0" err="1" smtClean="0"/>
              <a:t>помилки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ж </a:t>
            </a:r>
            <a:r>
              <a:rPr lang="ru-RU" dirty="0" err="1" smtClean="0"/>
              <a:t>стосується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згаданих</a:t>
            </a:r>
            <a:r>
              <a:rPr lang="ru-RU" dirty="0" smtClean="0"/>
              <a:t> </a:t>
            </a:r>
            <a:r>
              <a:rPr lang="ru-RU" dirty="0" err="1" smtClean="0"/>
              <a:t>операцій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86018" name="Picture 2" descr="https://top3dshop.ru/image/data/articles/reviews_3/koboti_what_isit/image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7425285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55776" y="980728"/>
            <a:ext cx="385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Лабораторні аналізи та тестування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4797152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	</a:t>
            </a:r>
            <a:r>
              <a:rPr lang="ru-RU" dirty="0" err="1" smtClean="0"/>
              <a:t>Коботи</a:t>
            </a:r>
            <a:r>
              <a:rPr lang="ru-RU" dirty="0" smtClean="0"/>
              <a:t> -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безпечна</a:t>
            </a:r>
            <a:r>
              <a:rPr lang="ru-RU" dirty="0" smtClean="0"/>
              <a:t> альтернатива </a:t>
            </a:r>
            <a:r>
              <a:rPr lang="ru-RU" dirty="0" err="1" smtClean="0"/>
              <a:t>людської</a:t>
            </a:r>
            <a:r>
              <a:rPr lang="ru-RU" dirty="0" smtClean="0"/>
              <a:t> </a:t>
            </a:r>
            <a:r>
              <a:rPr lang="ru-RU" dirty="0" err="1" smtClean="0"/>
              <a:t>робочої</a:t>
            </a:r>
            <a:r>
              <a:rPr lang="ru-RU" dirty="0" smtClean="0"/>
              <a:t> </a:t>
            </a:r>
            <a:r>
              <a:rPr lang="ru-RU" dirty="0" err="1" smtClean="0"/>
              <a:t>сили</a:t>
            </a:r>
            <a:r>
              <a:rPr lang="ru-RU" dirty="0" smtClean="0"/>
              <a:t> при </a:t>
            </a:r>
            <a:r>
              <a:rPr lang="ru-RU" dirty="0" err="1" smtClean="0"/>
              <a:t>проведенні</a:t>
            </a:r>
            <a:r>
              <a:rPr lang="ru-RU" dirty="0" smtClean="0"/>
              <a:t> </a:t>
            </a:r>
            <a:r>
              <a:rPr lang="ru-RU" dirty="0" err="1" smtClean="0"/>
              <a:t>чутливих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небезпечних</a:t>
            </a:r>
            <a:r>
              <a:rPr lang="ru-RU" dirty="0" smtClean="0"/>
              <a:t> </a:t>
            </a:r>
            <a:r>
              <a:rPr lang="ru-RU" dirty="0" err="1" smtClean="0"/>
              <a:t>лабораторних</a:t>
            </a:r>
            <a:r>
              <a:rPr lang="ru-RU" dirty="0" smtClean="0"/>
              <a:t> </a:t>
            </a:r>
            <a:r>
              <a:rPr lang="ru-RU" dirty="0" err="1" smtClean="0"/>
              <a:t>випробувань</a:t>
            </a:r>
            <a:r>
              <a:rPr lang="ru-RU" dirty="0" smtClean="0"/>
              <a:t>. </a:t>
            </a:r>
            <a:r>
              <a:rPr lang="ru-RU" dirty="0" err="1" smtClean="0"/>
              <a:t>Крім</a:t>
            </a:r>
            <a:r>
              <a:rPr lang="ru-RU" dirty="0" smtClean="0"/>
              <a:t> того, </a:t>
            </a:r>
            <a:r>
              <a:rPr lang="ru-RU" dirty="0" err="1" smtClean="0"/>
              <a:t>завдяки</a:t>
            </a:r>
            <a:r>
              <a:rPr lang="ru-RU" dirty="0" smtClean="0"/>
              <a:t> </a:t>
            </a:r>
            <a:r>
              <a:rPr lang="ru-RU" dirty="0" err="1" smtClean="0"/>
              <a:t>високому</a:t>
            </a:r>
            <a:r>
              <a:rPr lang="ru-RU" dirty="0" smtClean="0"/>
              <a:t> </a:t>
            </a:r>
            <a:r>
              <a:rPr lang="ru-RU" dirty="0" err="1" smtClean="0"/>
              <a:t>рівню</a:t>
            </a:r>
            <a:r>
              <a:rPr lang="ru-RU" dirty="0" smtClean="0"/>
              <a:t> </a:t>
            </a:r>
            <a:r>
              <a:rPr lang="ru-RU" dirty="0" err="1" smtClean="0"/>
              <a:t>точності</a:t>
            </a:r>
            <a:r>
              <a:rPr lang="ru-RU" dirty="0" smtClean="0"/>
              <a:t> та </a:t>
            </a:r>
            <a:r>
              <a:rPr lang="ru-RU" dirty="0" err="1" smtClean="0"/>
              <a:t>мінімальної</a:t>
            </a:r>
            <a:r>
              <a:rPr lang="ru-RU" dirty="0" smtClean="0"/>
              <a:t> </a:t>
            </a:r>
            <a:r>
              <a:rPr lang="ru-RU" dirty="0" err="1" smtClean="0"/>
              <a:t>ймовірності</a:t>
            </a:r>
            <a:r>
              <a:rPr lang="ru-RU" dirty="0" smtClean="0"/>
              <a:t> </a:t>
            </a:r>
            <a:r>
              <a:rPr lang="ru-RU" dirty="0" err="1" smtClean="0"/>
              <a:t>помилки</a:t>
            </a:r>
            <a:r>
              <a:rPr lang="ru-RU" dirty="0" smtClean="0"/>
              <a:t>,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застосування</a:t>
            </a:r>
            <a:r>
              <a:rPr lang="ru-RU" dirty="0" smtClean="0"/>
              <a:t> </a:t>
            </a:r>
            <a:r>
              <a:rPr lang="ru-RU" dirty="0" err="1" smtClean="0"/>
              <a:t>можливе</a:t>
            </a:r>
            <a:r>
              <a:rPr lang="ru-RU" dirty="0" smtClean="0"/>
              <a:t> для </a:t>
            </a:r>
            <a:r>
              <a:rPr lang="ru-RU" dirty="0" err="1" smtClean="0"/>
              <a:t>будь-якого</a:t>
            </a:r>
            <a:r>
              <a:rPr lang="ru-RU" dirty="0" smtClean="0"/>
              <a:t> лабораторного </a:t>
            </a:r>
            <a:r>
              <a:rPr lang="ru-RU" dirty="0" err="1" smtClean="0"/>
              <a:t>аналізу</a:t>
            </a:r>
            <a:r>
              <a:rPr lang="ru-RU" dirty="0" smtClean="0"/>
              <a:t>.</a:t>
            </a:r>
          </a:p>
        </p:txBody>
      </p:sp>
      <p:pic>
        <p:nvPicPr>
          <p:cNvPr id="87042" name="Picture 2" descr="https://top3dshop.ru/image/data/articles/reviews_3/koboti_what_isit/image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5616624" cy="3157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3789040"/>
            <a:ext cx="4536504" cy="27819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Технічні особливості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1052736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контролери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блок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управління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розглянемо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прикладі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Universal Robots UR5 E-Series.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Блок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управління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Control Box)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даного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робота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цифрових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входів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виходів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2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аналогових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входи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виходи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зв'язок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USB 2.0, USB 3.0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завантажити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операційну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систему через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usb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флешку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Ehternet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Modbus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TCP, PROFINET.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зовнішній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стороні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блоку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управління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простіше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контролер)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розміщується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кріплення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для блоку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так званого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Teach Pendant.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планшет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сенсорним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екраном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зображений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інтерфейс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програмування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робота,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задній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частині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блоку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присутній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usb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порт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завантаження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будь-яких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програм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Технічні особливості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1052736"/>
            <a:ext cx="80648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верхній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частині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контролера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розміщується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кнопка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Free Drive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затиску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можемо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поставити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роботу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руху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вручну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Простіше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кажучи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своїми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руками, взявши робота за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будь-плече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переміщаючи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завгодно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Сам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Teach Pendant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з'єднується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блоком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управління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кабелем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кнопку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аварійної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зупинки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робота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разі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будь-якої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екстреної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ситуації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класом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IP64,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рівнем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шуму 70дБ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порівнянно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більшістю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сучасних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звичайних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холодильників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точністю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позиціонування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0.03 мм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6-ти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осьові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коллаборатівного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роботяги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незамінними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роботизації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більшості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технологічних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процесів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Все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частіше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коллаборативні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починають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нетипових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напрямків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автоматизації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ресторанів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кафе,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піцерій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автоматизації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кіно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/ фото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студій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сфери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розваг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охорони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здоров'я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qdefault.jpg"/>
          <p:cNvPicPr>
            <a:picLocks noChangeAspect="1"/>
          </p:cNvPicPr>
          <p:nvPr/>
        </p:nvPicPr>
        <p:blipFill>
          <a:blip r:embed="rId2" cstate="print"/>
          <a:srcRect t="12201" b="22700"/>
          <a:stretch>
            <a:fillRect/>
          </a:stretch>
        </p:blipFill>
        <p:spPr>
          <a:xfrm>
            <a:off x="4860032" y="4293096"/>
            <a:ext cx="3687096" cy="1800200"/>
          </a:xfrm>
          <a:prstGeom prst="rect">
            <a:avLst/>
          </a:prstGeom>
        </p:spPr>
      </p:pic>
      <p:pic>
        <p:nvPicPr>
          <p:cNvPr id="6" name="Рисунок 5" descr="hqdefault (1).jpg"/>
          <p:cNvPicPr>
            <a:picLocks noChangeAspect="1"/>
          </p:cNvPicPr>
          <p:nvPr/>
        </p:nvPicPr>
        <p:blipFill>
          <a:blip r:embed="rId3" cstate="print"/>
          <a:srcRect l="1176" t="16400" r="40550" b="20600"/>
          <a:stretch>
            <a:fillRect/>
          </a:stretch>
        </p:blipFill>
        <p:spPr>
          <a:xfrm>
            <a:off x="1475656" y="4653136"/>
            <a:ext cx="1776197" cy="1440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Melfa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Assista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 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Mitsubishi Electric</a:t>
            </a: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1052736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Mitsubishi Electric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представив першу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серію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колаборативних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роботів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Melfa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Assista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технологічні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рішення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оснащені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функцією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виявлення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перешкод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своєму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шляху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суворо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відповідають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міжнародним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стандартам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робототехніки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ISO 10218-1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ISO/TS15066.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Крім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серії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представлено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спеціальне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програмне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VisualBox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швидкої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простої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інтеграції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технологічних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рішень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740x292-9381_news.fc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3068960"/>
            <a:ext cx="7048500" cy="278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Melfa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Assista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 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Mitsubishi Electric</a:t>
            </a: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1052736"/>
            <a:ext cx="46085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Шестиосьовий робот RV-5AS-D має вантажопідйомність 5 кілограм. Програмне забезпечення RT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VisualBox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дозволяє інтуїтивно створювати послідовності операцій, забезпечуючи взаємодію з іншими пристроями, а саме з камерою.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роботизованій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руці встановлена ​​панель управління, що дозволяє навчати технологічне рішення рухам і записувати їх. Це дає можливість обійтися без пультів, необхідних для промислових роботів.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4293096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Панель управління має простий дизайн з мінімальною кількістю кнопок для спрощення експлуатації, дозволяючи навіть недосвідченим користувачам в області робототехніки без праці налаштувати систему.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Яскрава різнобарвна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світлодіодна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підсвітка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для зручності перегляду розташована на руці робота, дозволяє здійснювати моніторинг його стану.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13lp3_t016.jpg"/>
          <p:cNvPicPr>
            <a:picLocks noChangeAspect="1"/>
          </p:cNvPicPr>
          <p:nvPr/>
        </p:nvPicPr>
        <p:blipFill>
          <a:blip r:embed="rId2" cstate="print"/>
          <a:srcRect l="21661" t="4683" r="14798" b="3996"/>
          <a:stretch>
            <a:fillRect/>
          </a:stretch>
        </p:blipFill>
        <p:spPr>
          <a:xfrm>
            <a:off x="5508104" y="1196752"/>
            <a:ext cx="3168352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9381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908720"/>
            <a:ext cx="4819523" cy="34414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Melfa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Assista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 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Mitsubishi Electric</a:t>
            </a: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4149080"/>
            <a:ext cx="8064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Інтегратори промислових роботів можуть використовувати маніпулятори серії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Melfa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Assista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 програмне забезпечення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VisualBox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щоб збільшити ефективність виробництва, знизити загальну вартість володіння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роботизованими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рішеннями, а також задовольнити нові вимоги щодо відстані, на якій робітники повинні знаходиться від виробничих майданчиків. Новинки вже доступні для придбання і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Mitsubishi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планує продати по 1000 одиниць кожної з них.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784976" cy="7647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4000" b="1" dirty="0" err="1" smtClean="0"/>
              <a:t>BionicCobot</a:t>
            </a:r>
            <a:r>
              <a:rPr lang="uk-UA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робоча зо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789040"/>
            <a:ext cx="3190854" cy="23042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95536" y="1052736"/>
            <a:ext cx="80648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Пневматичний легкий </a:t>
            </a:r>
            <a:r>
              <a:rPr lang="uk-UA" dirty="0" err="1" smtClean="0"/>
              <a:t>BionicCobot</a:t>
            </a:r>
            <a:r>
              <a:rPr lang="uk-UA" dirty="0" smtClean="0"/>
              <a:t> є ключовим компонентом робочого середовища </a:t>
            </a:r>
            <a:r>
              <a:rPr lang="uk-UA" dirty="0" err="1" smtClean="0"/>
              <a:t>BionicWorkplace</a:t>
            </a:r>
            <a:r>
              <a:rPr lang="uk-UA" dirty="0" smtClean="0"/>
              <a:t>. Цей </a:t>
            </a:r>
            <a:r>
              <a:rPr lang="uk-UA" dirty="0" err="1" smtClean="0"/>
              <a:t>кобот</a:t>
            </a:r>
            <a:r>
              <a:rPr lang="uk-UA" dirty="0" smtClean="0"/>
              <a:t> являє собою модель людської руки. Рухи створюються стисненим повітрям, що робить такий маніпулятор досить гнучким - настільки, що він може безпосередньо і безпечно взаємодіяти з людьми. Застосовуваний разом з </a:t>
            </a:r>
            <a:r>
              <a:rPr lang="uk-UA" dirty="0" err="1" smtClean="0"/>
              <a:t>BionicCobot</a:t>
            </a:r>
            <a:r>
              <a:rPr lang="uk-UA" dirty="0" smtClean="0"/>
              <a:t> інтелектуальний </a:t>
            </a:r>
            <a:r>
              <a:rPr lang="uk-UA" dirty="0" err="1" smtClean="0"/>
              <a:t>пневмоострів</a:t>
            </a:r>
            <a:r>
              <a:rPr lang="uk-UA" dirty="0" smtClean="0"/>
              <a:t> </a:t>
            </a:r>
            <a:r>
              <a:rPr lang="uk-UA" dirty="0" err="1" smtClean="0"/>
              <a:t>Festo</a:t>
            </a:r>
            <a:r>
              <a:rPr lang="uk-UA" dirty="0" smtClean="0"/>
              <a:t> </a:t>
            </a:r>
            <a:r>
              <a:rPr lang="uk-UA" dirty="0" err="1" smtClean="0"/>
              <a:t>Motion</a:t>
            </a:r>
            <a:r>
              <a:rPr lang="uk-UA" dirty="0" smtClean="0"/>
              <a:t> Terminal VTEM, який є </a:t>
            </a:r>
            <a:r>
              <a:rPr lang="uk-UA" dirty="0" err="1" smtClean="0"/>
              <a:t>кіберфізичною</a:t>
            </a:r>
            <a:r>
              <a:rPr lang="uk-UA" dirty="0" smtClean="0"/>
              <a:t> системою, відкриває абсолютно нові можливості для безпечного співробітництва людей з роботами і дозволяє </a:t>
            </a:r>
            <a:r>
              <a:rPr lang="uk-UA" dirty="0" err="1" smtClean="0"/>
              <a:t>коботу</a:t>
            </a:r>
            <a:r>
              <a:rPr lang="uk-UA" dirty="0" smtClean="0"/>
              <a:t> </a:t>
            </a:r>
            <a:r>
              <a:rPr lang="uk-UA" dirty="0" err="1" smtClean="0"/>
              <a:t>BionicCobot</a:t>
            </a:r>
            <a:r>
              <a:rPr lang="uk-UA" dirty="0" smtClean="0"/>
              <a:t> виконувати швидкі, сильні або м'які і обережні рухи.</a:t>
            </a:r>
            <a:endParaRPr lang="ru-RU" dirty="0"/>
          </a:p>
        </p:txBody>
      </p:sp>
      <p:pic>
        <p:nvPicPr>
          <p:cNvPr id="6" name="Рисунок 5" descr="робоча зо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786368"/>
            <a:ext cx="4032448" cy="2268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67600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КОБОТИ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052736"/>
            <a:ext cx="8352928" cy="345638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sz="1800" b="1" dirty="0" err="1" smtClean="0">
                <a:latin typeface="Times New Roman" pitchFamily="18" charset="0"/>
                <a:cs typeface="Times New Roman" pitchFamily="18" charset="0"/>
              </a:rPr>
              <a:t>Кобот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cobot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від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анг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collaborative robot</a:t>
            </a:r>
            <a:r>
              <a:rPr lang="uk-UA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1800" b="1" dirty="0" err="1" smtClean="0">
                <a:latin typeface="Times New Roman" pitchFamily="18" charset="0"/>
                <a:cs typeface="Times New Roman" pitchFamily="18" charset="0"/>
              </a:rPr>
              <a:t>колаборативний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 робот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– робот, який являє собою нове покоління шарнірних роботів, розроблених для безпечної роботи в промисловому середовищі у співпраці з людьми.</a:t>
            </a:r>
          </a:p>
          <a:p>
            <a:pPr algn="just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використовуються для складання деталей, підйому і переміщення предметів. Вони також підходять для упаковки в кінці виробничої лінії. Вони завжди працюють під наглядом оператора. </a:t>
            </a:r>
          </a:p>
          <a:p>
            <a:pPr algn="just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		Більшість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працюють з деталями із середньою вагою від 5 до 100 кг. У аеронавтиці деякі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можуть піднімати до 300 кг. Вони оснащені датчиками і камерами для відображення навколишнього простору, виявлення операторів і запобігання зіткнень. </a:t>
            </a:r>
          </a:p>
          <a:p>
            <a:pPr algn="just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		Оскільки вони працюють в тісному контакті з людьми, вони функціонують повільніше, ніж ПР, і запрограмовані на зупинку, якщо їх важіль стикається з опором. Для забезпечення безпеки в більшості випадків досить простого дотику руки до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кобота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, щоб запустити та/або зупинити його.</a:t>
            </a:r>
          </a:p>
        </p:txBody>
      </p:sp>
      <p:pic>
        <p:nvPicPr>
          <p:cNvPr id="1026" name="Picture 2" descr="C:\Users\dd\Desktop\коботи\5a6718f89c7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229200"/>
            <a:ext cx="2016224" cy="1344149"/>
          </a:xfrm>
          <a:prstGeom prst="rect">
            <a:avLst/>
          </a:prstGeom>
          <a:noFill/>
        </p:spPr>
      </p:pic>
      <p:pic>
        <p:nvPicPr>
          <p:cNvPr id="1027" name="Picture 3" descr="C:\Users\dd\Desktop\коботи\1-Robotiq_Kinetiq_robotic-welding-0ct2013-89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5301208"/>
            <a:ext cx="2016224" cy="1349621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4211960" y="6237312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sand-cobot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5530" y="2321497"/>
            <a:ext cx="3658470" cy="45365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784976" cy="7647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ISAND COBOT</a:t>
            </a: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1052736"/>
            <a:ext cx="56886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ISAND COBOT – </a:t>
            </a:r>
            <a:r>
              <a:rPr lang="uk-UA" dirty="0" smtClean="0"/>
              <a:t>це: 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smtClean="0"/>
              <a:t>універсальне рішення, яке може бути інтегровано і встановлено на всіх основних брендах </a:t>
            </a:r>
            <a:r>
              <a:rPr lang="uk-UA" dirty="0" err="1" smtClean="0"/>
              <a:t>коботів</a:t>
            </a:r>
            <a:r>
              <a:rPr lang="uk-UA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smtClean="0"/>
              <a:t>окремий інструмент, тому він працює разом з </a:t>
            </a:r>
            <a:r>
              <a:rPr lang="uk-UA" dirty="0" err="1" smtClean="0"/>
              <a:t>коботами</a:t>
            </a:r>
            <a:r>
              <a:rPr lang="uk-UA" dirty="0" smtClean="0"/>
              <a:t>, але управляється індивідуально.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smtClean="0"/>
              <a:t>поставляється як в пневматичному, так і в електричному виконанні.</a:t>
            </a:r>
          </a:p>
          <a:p>
            <a:pPr algn="just"/>
            <a:r>
              <a:rPr lang="uk-UA" dirty="0" smtClean="0"/>
              <a:t>	Фланець може бути пристосований для більшості </a:t>
            </a:r>
            <a:r>
              <a:rPr lang="uk-UA" dirty="0" err="1" smtClean="0"/>
              <a:t>коботов</a:t>
            </a:r>
            <a:r>
              <a:rPr lang="uk-UA" dirty="0" smtClean="0"/>
              <a:t> на ринку, тому </a:t>
            </a:r>
            <a:r>
              <a:rPr lang="en-US" dirty="0" err="1" smtClean="0"/>
              <a:t>iSAND</a:t>
            </a:r>
            <a:r>
              <a:rPr lang="en-US" dirty="0" smtClean="0"/>
              <a:t> COBOT </a:t>
            </a:r>
            <a:r>
              <a:rPr lang="uk-UA" dirty="0" smtClean="0"/>
              <a:t>можна використовувати як на нових, так і на старих </a:t>
            </a:r>
            <a:r>
              <a:rPr lang="uk-UA" dirty="0" err="1" smtClean="0"/>
              <a:t>коботах</a:t>
            </a:r>
            <a:r>
              <a:rPr lang="uk-UA" dirty="0" smtClean="0"/>
              <a:t>.</a:t>
            </a:r>
          </a:p>
          <a:p>
            <a:pPr algn="just"/>
            <a:r>
              <a:rPr lang="uk-UA" dirty="0" smtClean="0"/>
              <a:t>	Разом з системою шліфування </a:t>
            </a:r>
            <a:r>
              <a:rPr lang="en-US" dirty="0" smtClean="0"/>
              <a:t>Flex Trim </a:t>
            </a:r>
            <a:r>
              <a:rPr lang="uk-UA" dirty="0" smtClean="0"/>
              <a:t>ви можете працювати з усіма продуктами, такими як композит, метал, пластик, дерево і т. д.</a:t>
            </a:r>
          </a:p>
          <a:p>
            <a:pPr algn="just"/>
            <a:r>
              <a:rPr lang="uk-UA" dirty="0" smtClean="0"/>
              <a:t>	Залежно від застосування </a:t>
            </a:r>
            <a:r>
              <a:rPr lang="en-US" dirty="0" err="1" smtClean="0"/>
              <a:t>iSAND</a:t>
            </a:r>
            <a:r>
              <a:rPr lang="en-US" dirty="0" smtClean="0"/>
              <a:t> COBOT </a:t>
            </a:r>
            <a:r>
              <a:rPr lang="uk-UA" dirty="0" smtClean="0"/>
              <a:t>може встановлюватися як зі звичайним шліфувальним барабаном, так і з шліфувальним диском.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784976" cy="7647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ISAND COBOT</a:t>
            </a:r>
          </a:p>
        </p:txBody>
      </p:sp>
      <p:sp>
        <p:nvSpPr>
          <p:cNvPr id="12" name="Овал 11"/>
          <p:cNvSpPr/>
          <p:nvPr/>
        </p:nvSpPr>
        <p:spPr>
          <a:xfrm>
            <a:off x="4139952" y="6093296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395536" y="1052736"/>
          <a:ext cx="842493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 descr="450x450-isand-cobot.9ba.jpg"/>
          <p:cNvPicPr>
            <a:picLocks noChangeAspect="1"/>
          </p:cNvPicPr>
          <p:nvPr/>
        </p:nvPicPr>
        <p:blipFill>
          <a:blip r:embed="rId7" cstate="print"/>
          <a:srcRect l="10080" t="13440" r="12641" b="12641"/>
          <a:stretch>
            <a:fillRect/>
          </a:stretch>
        </p:blipFill>
        <p:spPr>
          <a:xfrm>
            <a:off x="3563888" y="2924944"/>
            <a:ext cx="2140601" cy="2047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Festo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Motion Terminal VTEM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1196752"/>
            <a:ext cx="83529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 Пневматика - нескладна і зручна технологія управління і переміщення. </a:t>
            </a:r>
            <a:r>
              <a:rPr lang="en-US" dirty="0" err="1" smtClean="0"/>
              <a:t>Festo</a:t>
            </a:r>
            <a:r>
              <a:rPr lang="en-US" dirty="0" smtClean="0"/>
              <a:t> Motion Terminal VTEM </a:t>
            </a:r>
            <a:r>
              <a:rPr lang="uk-UA" dirty="0" smtClean="0"/>
              <a:t>дозволяє зробити її ще більш простою і гнучкою за допомогою програмних додатків, здатних реалізувати функції більш ніж 50 різних компонентів. Це стало можливим завдяки використанню останніх розробок в області </a:t>
            </a:r>
            <a:r>
              <a:rPr lang="uk-UA" dirty="0" err="1" smtClean="0"/>
              <a:t>п’єзотехнологій</a:t>
            </a:r>
            <a:r>
              <a:rPr lang="uk-UA" dirty="0" smtClean="0"/>
              <a:t> і програмного забезпечення.</a:t>
            </a:r>
          </a:p>
          <a:p>
            <a:pPr algn="just"/>
            <a:r>
              <a:rPr lang="uk-UA" dirty="0" smtClean="0"/>
              <a:t>	Так само, як </a:t>
            </a:r>
            <a:r>
              <a:rPr lang="uk-UA" dirty="0" err="1" smtClean="0"/>
              <a:t>смартфон</a:t>
            </a:r>
            <a:r>
              <a:rPr lang="uk-UA" dirty="0" smtClean="0"/>
              <a:t> перевернув ринок мобільних комунікацій більш десяти років тому, </a:t>
            </a:r>
            <a:r>
              <a:rPr lang="en-US" dirty="0" err="1" smtClean="0"/>
              <a:t>Festo</a:t>
            </a:r>
            <a:r>
              <a:rPr lang="en-US" dirty="0" smtClean="0"/>
              <a:t> Motion Terminal </a:t>
            </a:r>
            <a:r>
              <a:rPr lang="uk-UA" dirty="0" smtClean="0"/>
              <a:t>може дуже вплинути на ринок автоматизації сьогодні. Новий метод інтеграції функцій з програмними додатками здатний спростити процес створення машин і устаткування при використанні всього одного компонента.</a:t>
            </a:r>
          </a:p>
        </p:txBody>
      </p:sp>
      <p:pic>
        <p:nvPicPr>
          <p:cNvPr id="7" name="Рисунок 6" descr="10_71_01-768x548.jpg"/>
          <p:cNvPicPr>
            <a:picLocks noChangeAspect="1"/>
          </p:cNvPicPr>
          <p:nvPr/>
        </p:nvPicPr>
        <p:blipFill>
          <a:blip r:embed="rId2" cstate="print"/>
          <a:srcRect t="35088" b="14035"/>
          <a:stretch>
            <a:fillRect/>
          </a:stretch>
        </p:blipFill>
        <p:spPr>
          <a:xfrm>
            <a:off x="2195736" y="4293096"/>
            <a:ext cx="4968552" cy="1803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0010807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484784"/>
            <a:ext cx="3429000" cy="2286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Новий </a:t>
            </a:r>
            <a:r>
              <a:rPr lang="uk-UA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схват</a:t>
            </a: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uk-UA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3573016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</a:t>
            </a:r>
          </a:p>
          <a:p>
            <a:pPr algn="just"/>
            <a:r>
              <a:rPr lang="uk-UA" dirty="0" smtClean="0"/>
              <a:t>	</a:t>
            </a:r>
            <a:r>
              <a:rPr lang="uk-UA" dirty="0" err="1" smtClean="0"/>
              <a:t>Схват</a:t>
            </a:r>
            <a:r>
              <a:rPr lang="uk-UA" dirty="0" smtClean="0"/>
              <a:t> </a:t>
            </a:r>
            <a:r>
              <a:rPr lang="en-US" dirty="0" err="1" smtClean="0"/>
              <a:t>Cobot</a:t>
            </a:r>
            <a:r>
              <a:rPr lang="en-US" dirty="0" smtClean="0"/>
              <a:t> </a:t>
            </a:r>
            <a:r>
              <a:rPr lang="uk-UA" dirty="0" smtClean="0"/>
              <a:t>володіє широким спектром застосувань в області внутрішньої логістики, він може застосовуватися в пакувальної лінії і забезпечувати надійне захоплення і переміщення товару. Використовуючи вакуумну губку в якості загарбної поверхні, пристрій може надійно утримувати картон, коробки, вироби зі структурованою або нерівною поверхнею вагою до восьми кілограмів. Завдяки універсальним властивостям застосування він також легко інтегрується в середовище автоматизації.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11960" y="1340768"/>
            <a:ext cx="44644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Люди і роботи більш тісно співпрацюють в області логістики. Тому компанія </a:t>
            </a:r>
            <a:r>
              <a:rPr lang="en-US" dirty="0" smtClean="0"/>
              <a:t>J. </a:t>
            </a:r>
            <a:r>
              <a:rPr lang="en-US" dirty="0" err="1" smtClean="0"/>
              <a:t>Schmalz</a:t>
            </a:r>
            <a:r>
              <a:rPr lang="en-US" dirty="0" smtClean="0"/>
              <a:t> GmbH </a:t>
            </a:r>
            <a:r>
              <a:rPr lang="uk-UA" dirty="0" smtClean="0"/>
              <a:t>розробила рішення для захвату, яке забезпечує безпечне співпрацю системи Людина-Робот (</a:t>
            </a:r>
            <a:r>
              <a:rPr lang="en-US" dirty="0" smtClean="0"/>
              <a:t>MRK) </a:t>
            </a:r>
            <a:r>
              <a:rPr lang="uk-UA" dirty="0" smtClean="0"/>
              <a:t>завдяки унікальному дизайну продукту.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Новий </a:t>
            </a:r>
            <a:r>
              <a:rPr lang="uk-UA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схват</a:t>
            </a: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uk-UA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1052736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</a:t>
            </a:r>
            <a:r>
              <a:rPr lang="uk-UA" dirty="0" err="1" smtClean="0"/>
              <a:t>Коботи</a:t>
            </a:r>
            <a:r>
              <a:rPr lang="uk-UA" dirty="0" smtClean="0"/>
              <a:t> висувають певні вимоги для своїх системних компонентів: вони повинні бути легкими, так як, найчастіше, мають більш низькі робочі навантаження, а також не повинні представляти небезпеку для людей. </a:t>
            </a:r>
            <a:r>
              <a:rPr lang="en-US" dirty="0" err="1" smtClean="0"/>
              <a:t>Schmalz</a:t>
            </a:r>
            <a:r>
              <a:rPr lang="en-US" dirty="0" smtClean="0"/>
              <a:t> </a:t>
            </a:r>
            <a:r>
              <a:rPr lang="uk-UA" dirty="0" smtClean="0"/>
              <a:t>враховував це при розробці нового </a:t>
            </a:r>
            <a:r>
              <a:rPr lang="uk-UA" dirty="0" err="1" smtClean="0"/>
              <a:t>схвату</a:t>
            </a:r>
            <a:r>
              <a:rPr lang="uk-UA" dirty="0" smtClean="0"/>
              <a:t> </a:t>
            </a:r>
            <a:r>
              <a:rPr lang="en-US" dirty="0" err="1" smtClean="0"/>
              <a:t>Cobot</a:t>
            </a:r>
            <a:r>
              <a:rPr lang="en-US" dirty="0" smtClean="0"/>
              <a:t>. </a:t>
            </a:r>
            <a:r>
              <a:rPr lang="uk-UA" dirty="0" smtClean="0"/>
              <a:t>Завдяки збільшенню контактної поверхні і зменшенням ударних навантажень захват задовольняє вимоги </a:t>
            </a:r>
            <a:r>
              <a:rPr lang="en-US" dirty="0" smtClean="0"/>
              <a:t>ISO TS</a:t>
            </a:r>
            <a:r>
              <a:rPr lang="uk-UA" dirty="0" smtClean="0"/>
              <a:t> </a:t>
            </a:r>
            <a:r>
              <a:rPr lang="en-US" dirty="0" smtClean="0">
                <a:latin typeface="+mj-lt"/>
              </a:rPr>
              <a:t>15066</a:t>
            </a:r>
            <a:r>
              <a:rPr lang="en-US" dirty="0" smtClean="0"/>
              <a:t>, </a:t>
            </a:r>
            <a:r>
              <a:rPr lang="uk-UA" dirty="0" smtClean="0"/>
              <a:t>стандарту для співпраці між людьми і спільними промисловими роботами.</a:t>
            </a:r>
          </a:p>
          <a:p>
            <a:pPr algn="just"/>
            <a:r>
              <a:rPr lang="uk-UA" dirty="0" smtClean="0"/>
              <a:t>	Захоплення має модульну конструкцію, тому його можна доповнити, наприклад, енергозберігаючим ежектором або інтелектуальним вакуумним перемикачем для контролю процесу.</a:t>
            </a:r>
          </a:p>
          <a:p>
            <a:pPr algn="just"/>
            <a:r>
              <a:rPr lang="uk-UA" dirty="0" smtClean="0"/>
              <a:t>	У сучасних реаліях межа між ручною роботою і роботами стирається. </a:t>
            </a:r>
            <a:r>
              <a:rPr lang="uk-UA" dirty="0" err="1" smtClean="0"/>
              <a:t>Схват</a:t>
            </a:r>
            <a:r>
              <a:rPr lang="uk-UA" dirty="0" smtClean="0"/>
              <a:t> </a:t>
            </a:r>
            <a:r>
              <a:rPr lang="en-US" dirty="0" err="1" smtClean="0"/>
              <a:t>Cobot</a:t>
            </a:r>
            <a:r>
              <a:rPr lang="en-US" dirty="0" smtClean="0"/>
              <a:t> </a:t>
            </a:r>
            <a:r>
              <a:rPr lang="uk-UA" dirty="0" smtClean="0"/>
              <a:t>від </a:t>
            </a:r>
            <a:r>
              <a:rPr lang="en-US" dirty="0" err="1" smtClean="0"/>
              <a:t>Schmalz</a:t>
            </a:r>
            <a:r>
              <a:rPr lang="en-US" dirty="0" smtClean="0"/>
              <a:t> </a:t>
            </a:r>
            <a:r>
              <a:rPr lang="uk-UA" dirty="0" smtClean="0"/>
              <a:t>це просте, ефективне і безпечне рішення проблеми спільної взаємодії між механізмом і людиною.</a:t>
            </a:r>
          </a:p>
          <a:p>
            <a:pPr algn="just"/>
            <a:r>
              <a:rPr lang="uk-UA" dirty="0" smtClean="0"/>
              <a:t>	</a:t>
            </a:r>
          </a:p>
        </p:txBody>
      </p:sp>
      <p:pic>
        <p:nvPicPr>
          <p:cNvPr id="7" name="Рисунок 6" descr="A_PGE_05560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869160"/>
            <a:ext cx="2591004" cy="1728192"/>
          </a:xfrm>
          <a:prstGeom prst="rect">
            <a:avLst/>
          </a:prstGeom>
        </p:spPr>
      </p:pic>
      <p:pic>
        <p:nvPicPr>
          <p:cNvPr id="10" name="Рисунок 9" descr="fxc-hori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4797152"/>
            <a:ext cx="2313062" cy="1702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0801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Переваги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схватом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Schmalz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251520" y="1412776"/>
          <a:ext cx="856895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U_PGE-05560_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980728"/>
            <a:ext cx="4966091" cy="33123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5040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Конструкція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схвату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Schmalz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77072"/>
            <a:ext cx="85324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Модульний </a:t>
            </a:r>
            <a:r>
              <a:rPr lang="uk-UA" dirty="0" err="1" smtClean="0"/>
              <a:t>схват</a:t>
            </a:r>
            <a:r>
              <a:rPr lang="uk-UA" dirty="0" smtClean="0"/>
              <a:t> з корпусом, надрукованому на 3</a:t>
            </a:r>
            <a:r>
              <a:rPr lang="en-US" dirty="0" smtClean="0"/>
              <a:t>D </a:t>
            </a:r>
            <a:r>
              <a:rPr lang="uk-UA" dirty="0" smtClean="0"/>
              <a:t>принтері: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smtClean="0"/>
              <a:t>Фланцеве з'єднання (1) підходить для більшості </a:t>
            </a:r>
            <a:r>
              <a:rPr lang="uk-UA" dirty="0" err="1" smtClean="0"/>
              <a:t>колаборативних</a:t>
            </a:r>
            <a:r>
              <a:rPr lang="uk-UA" dirty="0" smtClean="0"/>
              <a:t> роботів;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smtClean="0"/>
              <a:t>Вбудований вакуум-генератор (2) через енергозберігаючі ежекторні модулі </a:t>
            </a:r>
            <a:r>
              <a:rPr lang="en-US" dirty="0" smtClean="0"/>
              <a:t>SEP</a:t>
            </a:r>
            <a:r>
              <a:rPr lang="uk-UA" dirty="0" smtClean="0"/>
              <a:t>;</a:t>
            </a:r>
            <a:endParaRPr lang="en-US" dirty="0" smtClean="0"/>
          </a:p>
          <a:p>
            <a:pPr algn="just">
              <a:buFont typeface="Arial" pitchFamily="34" charset="0"/>
              <a:buChar char="•"/>
            </a:pPr>
            <a:r>
              <a:rPr lang="uk-UA" dirty="0" smtClean="0"/>
              <a:t>Гнучка ущільнювальна губка з клейкою плівкою або вакуумні присоски (3);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smtClean="0"/>
              <a:t>Вакуумний вимикач </a:t>
            </a:r>
            <a:r>
              <a:rPr lang="en-US" dirty="0" err="1" smtClean="0"/>
              <a:t>VSi</a:t>
            </a:r>
            <a:r>
              <a:rPr lang="en-US" dirty="0" smtClean="0"/>
              <a:t> (4) </a:t>
            </a:r>
            <a:r>
              <a:rPr lang="uk-UA" dirty="0" smtClean="0"/>
              <a:t>для системного моніторингу;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smtClean="0"/>
              <a:t>Підключення стисненого повітря (6) і електричне підключення </a:t>
            </a:r>
            <a:r>
              <a:rPr lang="en-US" dirty="0" smtClean="0"/>
              <a:t>M12-8 (5)</a:t>
            </a:r>
            <a:r>
              <a:rPr lang="uk-UA" dirty="0" smtClean="0"/>
              <a:t>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b82f107f4bc643f9c4c9135db90c96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3501008"/>
            <a:ext cx="4791075" cy="2857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5040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Нові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продукти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196752"/>
            <a:ext cx="8532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Компанія </a:t>
            </a:r>
            <a:r>
              <a:rPr lang="en-US" dirty="0" err="1" smtClean="0"/>
              <a:t>OnRobot</a:t>
            </a:r>
            <a:r>
              <a:rPr lang="en-US" dirty="0" smtClean="0"/>
              <a:t>, </a:t>
            </a:r>
            <a:r>
              <a:rPr lang="uk-UA" dirty="0" smtClean="0"/>
              <a:t>що утворилася шляхом злиття трьох міжнародних підприємств </a:t>
            </a:r>
            <a:r>
              <a:rPr lang="en-US" dirty="0" smtClean="0"/>
              <a:t>On Robot, </a:t>
            </a:r>
            <a:r>
              <a:rPr lang="en-US" dirty="0" err="1" smtClean="0"/>
              <a:t>Optoforce</a:t>
            </a:r>
            <a:r>
              <a:rPr lang="en-US" dirty="0" smtClean="0"/>
              <a:t> </a:t>
            </a:r>
            <a:r>
              <a:rPr lang="uk-UA" dirty="0" smtClean="0"/>
              <a:t>і </a:t>
            </a:r>
            <a:r>
              <a:rPr lang="en-US" dirty="0" smtClean="0"/>
              <a:t>Perception Robotics </a:t>
            </a:r>
            <a:r>
              <a:rPr lang="uk-UA" dirty="0" smtClean="0"/>
              <a:t>представила свої перші продукти. Фірма планує вийти на сегмент ринку, який стрімко розвивається, з додатковими частинами для роботів в якості єдиного виробника.</a:t>
            </a:r>
          </a:p>
          <a:p>
            <a:pPr algn="just"/>
            <a:r>
              <a:rPr lang="uk-UA" dirty="0" smtClean="0"/>
              <a:t>	Такі продукти як "</a:t>
            </a:r>
            <a:r>
              <a:rPr lang="en-US" dirty="0" smtClean="0"/>
              <a:t>Gecko Gripper", "</a:t>
            </a:r>
            <a:r>
              <a:rPr lang="en-US" dirty="0" err="1" smtClean="0"/>
              <a:t>Polyskin</a:t>
            </a:r>
            <a:r>
              <a:rPr lang="en-US" dirty="0" smtClean="0"/>
              <a:t> Tactile Gripper", "RG2-FT </a:t>
            </a:r>
            <a:r>
              <a:rPr lang="uk-UA" dirty="0" smtClean="0"/>
              <a:t>і їх технічні послідовники, а також лінійка сенсорних продуктів" </a:t>
            </a:r>
            <a:r>
              <a:rPr lang="en-US" dirty="0" smtClean="0"/>
              <a:t>HEX ", </a:t>
            </a:r>
            <a:r>
              <a:rPr lang="uk-UA" dirty="0" smtClean="0"/>
              <a:t>заснованої технології </a:t>
            </a:r>
            <a:r>
              <a:rPr lang="en-US" dirty="0" err="1" smtClean="0"/>
              <a:t>OptoForce</a:t>
            </a:r>
            <a:r>
              <a:rPr lang="en-US" dirty="0" smtClean="0"/>
              <a:t>, </a:t>
            </a:r>
            <a:r>
              <a:rPr lang="uk-UA" dirty="0" smtClean="0"/>
              <a:t>відкриють нові сфери застосування для комплектуючих механізмів для роботів і зроблять їх більш легкими в застосуванні.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3356992"/>
            <a:ext cx="3960440" cy="33003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124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Інноваційні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хапальні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елементи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роботів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технологіями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Gecko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NASA.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484784"/>
            <a:ext cx="8532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uk-UA" dirty="0" smtClean="0"/>
              <a:t>	</a:t>
            </a:r>
            <a:r>
              <a:rPr lang="ru-RU" dirty="0" err="1" smtClean="0"/>
              <a:t>Принципово</a:t>
            </a:r>
            <a:r>
              <a:rPr lang="ru-RU" dirty="0" smtClean="0"/>
              <a:t> </a:t>
            </a:r>
            <a:r>
              <a:rPr lang="ru-RU" dirty="0" err="1" smtClean="0"/>
              <a:t>нову</a:t>
            </a:r>
            <a:r>
              <a:rPr lang="ru-RU" dirty="0" smtClean="0"/>
              <a:t> область </a:t>
            </a:r>
            <a:r>
              <a:rPr lang="ru-RU" dirty="0" err="1" smtClean="0"/>
              <a:t>застосування</a:t>
            </a:r>
            <a:r>
              <a:rPr lang="ru-RU" dirty="0" smtClean="0"/>
              <a:t> для </a:t>
            </a:r>
            <a:r>
              <a:rPr lang="ru-RU" dirty="0" err="1" smtClean="0"/>
              <a:t>елементів</a:t>
            </a:r>
            <a:r>
              <a:rPr lang="ru-RU" dirty="0" smtClean="0"/>
              <a:t> </a:t>
            </a:r>
            <a:r>
              <a:rPr lang="ru-RU" dirty="0" err="1" smtClean="0"/>
              <a:t>робототехніки</a:t>
            </a:r>
            <a:r>
              <a:rPr lang="ru-RU" dirty="0" smtClean="0"/>
              <a:t> </a:t>
            </a:r>
            <a:r>
              <a:rPr lang="ru-RU" dirty="0" err="1" smtClean="0"/>
              <a:t>пропонує</a:t>
            </a:r>
            <a:r>
              <a:rPr lang="ru-RU" dirty="0" smtClean="0"/>
              <a:t> </a:t>
            </a:r>
            <a:r>
              <a:rPr lang="ru-RU" dirty="0" err="1" smtClean="0"/>
              <a:t>технологія</a:t>
            </a:r>
            <a:r>
              <a:rPr lang="ru-RU" dirty="0" smtClean="0"/>
              <a:t> "</a:t>
            </a:r>
            <a:r>
              <a:rPr lang="en-US" dirty="0" smtClean="0"/>
              <a:t>Gecko Gripper". </a:t>
            </a:r>
            <a:r>
              <a:rPr lang="ru-RU" dirty="0" err="1" smtClean="0"/>
              <a:t>Механізм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функцією</a:t>
            </a:r>
            <a:r>
              <a:rPr lang="ru-RU" dirty="0" smtClean="0"/>
              <a:t> </a:t>
            </a:r>
            <a:r>
              <a:rPr lang="ru-RU" dirty="0" err="1" smtClean="0"/>
              <a:t>захоплення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розроблений</a:t>
            </a:r>
            <a:r>
              <a:rPr lang="ru-RU" dirty="0" smtClean="0"/>
              <a:t> в рамках </a:t>
            </a:r>
            <a:r>
              <a:rPr lang="ru-RU" dirty="0" err="1" smtClean="0"/>
              <a:t>стартапу</a:t>
            </a:r>
            <a:r>
              <a:rPr lang="ru-RU" dirty="0" smtClean="0"/>
              <a:t> </a:t>
            </a:r>
            <a:r>
              <a:rPr lang="en-US" dirty="0" smtClean="0"/>
              <a:t>Perception Robotic - </a:t>
            </a:r>
            <a:r>
              <a:rPr lang="ru-RU" dirty="0" err="1" smtClean="0"/>
              <a:t>попередника</a:t>
            </a:r>
            <a:r>
              <a:rPr lang="ru-RU" dirty="0" smtClean="0"/>
              <a:t> </a:t>
            </a:r>
            <a:r>
              <a:rPr lang="en-US" dirty="0" err="1" smtClean="0"/>
              <a:t>OnRobot</a:t>
            </a:r>
            <a:r>
              <a:rPr lang="en-US" dirty="0" smtClean="0"/>
              <a:t>. </a:t>
            </a:r>
            <a:r>
              <a:rPr lang="ru-RU" dirty="0" err="1" smtClean="0"/>
              <a:t>Натхненням</a:t>
            </a:r>
            <a:r>
              <a:rPr lang="ru-RU" dirty="0" smtClean="0"/>
              <a:t> для </a:t>
            </a:r>
            <a:r>
              <a:rPr lang="ru-RU" dirty="0" err="1" smtClean="0"/>
              <a:t>вчених</a:t>
            </a:r>
            <a:r>
              <a:rPr lang="ru-RU" dirty="0" smtClean="0"/>
              <a:t> послужив </a:t>
            </a:r>
            <a:r>
              <a:rPr lang="ru-RU" dirty="0" err="1" smtClean="0"/>
              <a:t>природний</a:t>
            </a:r>
            <a:r>
              <a:rPr lang="ru-RU" dirty="0" smtClean="0"/>
              <a:t> принцип </a:t>
            </a:r>
            <a:r>
              <a:rPr lang="ru-RU" dirty="0" err="1" smtClean="0"/>
              <a:t>чіпкого</a:t>
            </a:r>
            <a:r>
              <a:rPr lang="ru-RU" dirty="0" smtClean="0"/>
              <a:t> захвату </a:t>
            </a:r>
            <a:r>
              <a:rPr lang="ru-RU" dirty="0" err="1" smtClean="0"/>
              <a:t>кінцівок</a:t>
            </a:r>
            <a:r>
              <a:rPr lang="ru-RU" dirty="0" smtClean="0"/>
              <a:t> </a:t>
            </a:r>
            <a:r>
              <a:rPr lang="ru-RU" dirty="0" err="1" smtClean="0"/>
              <a:t>ящірки-гекона</a:t>
            </a:r>
            <a:r>
              <a:rPr lang="ru-RU" dirty="0" smtClean="0"/>
              <a:t>. </a:t>
            </a:r>
            <a:r>
              <a:rPr lang="ru-RU" dirty="0" err="1" smtClean="0"/>
              <a:t>Мільйони</a:t>
            </a:r>
            <a:r>
              <a:rPr lang="ru-RU" dirty="0" smtClean="0"/>
              <a:t> </a:t>
            </a:r>
            <a:r>
              <a:rPr lang="ru-RU" dirty="0" err="1" smtClean="0"/>
              <a:t>найдрібніших</a:t>
            </a:r>
            <a:r>
              <a:rPr lang="ru-RU" dirty="0" smtClean="0"/>
              <a:t> волокон </a:t>
            </a:r>
            <a:r>
              <a:rPr lang="ru-RU" dirty="0" err="1" smtClean="0"/>
              <a:t>поміщаються</a:t>
            </a:r>
            <a:r>
              <a:rPr lang="ru-RU" dirty="0" smtClean="0"/>
              <a:t> на </a:t>
            </a:r>
            <a:r>
              <a:rPr lang="ru-RU" dirty="0" err="1" smtClean="0"/>
              <a:t>кінці</a:t>
            </a:r>
            <a:r>
              <a:rPr lang="ru-RU" dirty="0" smtClean="0"/>
              <a:t> пристрою, </a:t>
            </a:r>
            <a:r>
              <a:rPr lang="ru-RU" dirty="0" err="1" smtClean="0"/>
              <a:t>утворюючи</a:t>
            </a:r>
            <a:r>
              <a:rPr lang="ru-RU" dirty="0" smtClean="0"/>
              <a:t> </a:t>
            </a:r>
            <a:r>
              <a:rPr lang="ru-RU" dirty="0" err="1" smtClean="0"/>
              <a:t>потужний</a:t>
            </a:r>
            <a:r>
              <a:rPr lang="ru-RU" dirty="0" smtClean="0"/>
              <a:t> </a:t>
            </a:r>
            <a:r>
              <a:rPr lang="ru-RU" dirty="0" err="1" smtClean="0"/>
              <a:t>ефект</a:t>
            </a:r>
            <a:r>
              <a:rPr lang="ru-RU" dirty="0" smtClean="0"/>
              <a:t> </a:t>
            </a:r>
            <a:r>
              <a:rPr lang="ru-RU" dirty="0" err="1" smtClean="0"/>
              <a:t>прилипання</a:t>
            </a:r>
            <a:r>
              <a:rPr lang="ru-RU" dirty="0" smtClean="0"/>
              <a:t>,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ефект</a:t>
            </a:r>
            <a:r>
              <a:rPr lang="ru-RU" dirty="0" smtClean="0"/>
              <a:t> </a:t>
            </a:r>
            <a:r>
              <a:rPr lang="ru-RU" dirty="0" err="1" smtClean="0"/>
              <a:t>Ван-Дер-Ваальса</a:t>
            </a:r>
            <a:r>
              <a:rPr lang="ru-RU" dirty="0" smtClean="0"/>
              <a:t>. Для </a:t>
            </a:r>
            <a:r>
              <a:rPr lang="ru-RU" dirty="0" err="1" smtClean="0"/>
              <a:t>технології</a:t>
            </a:r>
            <a:r>
              <a:rPr lang="ru-RU" dirty="0" smtClean="0"/>
              <a:t> "</a:t>
            </a:r>
            <a:r>
              <a:rPr lang="en-US" dirty="0" smtClean="0"/>
              <a:t>Gecko Gripper" </a:t>
            </a:r>
            <a:r>
              <a:rPr lang="en-US" dirty="0" err="1" smtClean="0"/>
              <a:t>OnRobot</a:t>
            </a:r>
            <a:r>
              <a:rPr lang="en-US" dirty="0" smtClean="0"/>
              <a:t> </a:t>
            </a:r>
            <a:r>
              <a:rPr lang="ru-RU" dirty="0" err="1" smtClean="0"/>
              <a:t>використовували</a:t>
            </a:r>
            <a:r>
              <a:rPr lang="ru-RU" dirty="0" smtClean="0"/>
              <a:t> </a:t>
            </a:r>
            <a:r>
              <a:rPr lang="ru-RU" dirty="0" err="1" smtClean="0"/>
              <a:t>ліцензійну</a:t>
            </a:r>
            <a:r>
              <a:rPr lang="ru-RU" dirty="0" smtClean="0"/>
              <a:t> </a:t>
            </a:r>
            <a:r>
              <a:rPr lang="ru-RU" dirty="0" err="1" smtClean="0"/>
              <a:t>розробку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en-US" dirty="0" smtClean="0"/>
              <a:t>NASA Jet Propulsion Laboratory (JPL)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допрацювали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до готового </a:t>
            </a:r>
            <a:r>
              <a:rPr lang="ru-RU" dirty="0" err="1" smtClean="0"/>
              <a:t>ринкового</a:t>
            </a:r>
            <a:r>
              <a:rPr lang="ru-RU" dirty="0" smtClean="0"/>
              <a:t> продукту.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124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Інноваційні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хапальні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елементи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роботів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технологіями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Gecko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NASA.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1700808"/>
            <a:ext cx="52200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uk-UA" dirty="0" smtClean="0"/>
              <a:t>	</a:t>
            </a:r>
            <a:r>
              <a:rPr lang="ru-RU" dirty="0" smtClean="0"/>
              <a:t> </a:t>
            </a:r>
            <a:r>
              <a:rPr lang="ru-RU" dirty="0" err="1" smtClean="0"/>
              <a:t>Надання</a:t>
            </a:r>
            <a:r>
              <a:rPr lang="ru-RU" dirty="0" smtClean="0"/>
              <a:t> </a:t>
            </a:r>
            <a:r>
              <a:rPr lang="ru-RU" dirty="0" err="1" smtClean="0"/>
              <a:t>найбільшої</a:t>
            </a:r>
            <a:r>
              <a:rPr lang="ru-RU" dirty="0" smtClean="0"/>
              <a:t> </a:t>
            </a:r>
            <a:r>
              <a:rPr lang="ru-RU" dirty="0" err="1" smtClean="0"/>
              <a:t>чутливості</a:t>
            </a:r>
            <a:r>
              <a:rPr lang="ru-RU" dirty="0" smtClean="0"/>
              <a:t> компонентам робота.</a:t>
            </a:r>
          </a:p>
          <a:p>
            <a:pPr algn="just" fontAlgn="t"/>
            <a:r>
              <a:rPr lang="ru-RU" dirty="0" smtClean="0"/>
              <a:t>	"</a:t>
            </a:r>
            <a:r>
              <a:rPr lang="en-US" dirty="0" err="1" smtClean="0"/>
              <a:t>Polyskin</a:t>
            </a:r>
            <a:r>
              <a:rPr lang="en-US" dirty="0" smtClean="0"/>
              <a:t> Tactile Gripper"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en-US" dirty="0" smtClean="0"/>
              <a:t>Perception Robotics. </a:t>
            </a:r>
            <a:r>
              <a:rPr lang="ru-RU" dirty="0" err="1" smtClean="0"/>
              <a:t>Технологічне</a:t>
            </a:r>
            <a:r>
              <a:rPr lang="ru-RU" dirty="0" smtClean="0"/>
              <a:t> </a:t>
            </a:r>
            <a:r>
              <a:rPr lang="ru-RU" dirty="0" err="1" smtClean="0"/>
              <a:t>рішення</a:t>
            </a:r>
            <a:r>
              <a:rPr lang="ru-RU" dirty="0" smtClean="0"/>
              <a:t> </a:t>
            </a:r>
            <a:r>
              <a:rPr lang="ru-RU" dirty="0" err="1" smtClean="0"/>
              <a:t>засноване</a:t>
            </a:r>
            <a:r>
              <a:rPr lang="ru-RU" dirty="0" smtClean="0"/>
              <a:t> на </a:t>
            </a:r>
            <a:r>
              <a:rPr lang="ru-RU" dirty="0" err="1" smtClean="0"/>
              <a:t>здійсненні</a:t>
            </a:r>
            <a:r>
              <a:rPr lang="ru-RU" dirty="0" smtClean="0"/>
              <a:t> </a:t>
            </a:r>
            <a:r>
              <a:rPr lang="ru-RU" dirty="0" err="1" smtClean="0"/>
              <a:t>чутливого</a:t>
            </a:r>
            <a:r>
              <a:rPr lang="ru-RU" dirty="0" smtClean="0"/>
              <a:t> </a:t>
            </a:r>
            <a:r>
              <a:rPr lang="ru-RU" dirty="0" err="1" smtClean="0"/>
              <a:t>захоплення</a:t>
            </a:r>
            <a:r>
              <a:rPr lang="ru-RU" dirty="0" smtClean="0"/>
              <a:t>: </a:t>
            </a:r>
            <a:r>
              <a:rPr lang="ru-RU" dirty="0" err="1" smtClean="0"/>
              <a:t>обидва</a:t>
            </a:r>
            <a:r>
              <a:rPr lang="ru-RU" dirty="0" smtClean="0"/>
              <a:t> </a:t>
            </a:r>
            <a:r>
              <a:rPr lang="ru-RU" dirty="0" err="1" smtClean="0"/>
              <a:t>пальця</a:t>
            </a:r>
            <a:r>
              <a:rPr lang="ru-RU" dirty="0" smtClean="0"/>
              <a:t> </a:t>
            </a:r>
            <a:r>
              <a:rPr lang="ru-RU" dirty="0" err="1" smtClean="0"/>
              <a:t>захоплюючого</a:t>
            </a:r>
            <a:r>
              <a:rPr lang="ru-RU" dirty="0" smtClean="0"/>
              <a:t> </a:t>
            </a:r>
            <a:r>
              <a:rPr lang="ru-RU" dirty="0" err="1" smtClean="0"/>
              <a:t>механізму</a:t>
            </a:r>
            <a:r>
              <a:rPr lang="ru-RU" dirty="0" smtClean="0"/>
              <a:t> </a:t>
            </a:r>
            <a:r>
              <a:rPr lang="ru-RU" dirty="0" err="1" smtClean="0"/>
              <a:t>оснащені</a:t>
            </a:r>
            <a:r>
              <a:rPr lang="ru-RU" dirty="0" smtClean="0"/>
              <a:t> системою </a:t>
            </a:r>
            <a:r>
              <a:rPr lang="ru-RU" dirty="0" err="1" smtClean="0"/>
              <a:t>центрування</a:t>
            </a:r>
            <a:r>
              <a:rPr lang="ru-RU" dirty="0" smtClean="0"/>
              <a:t>, а на </a:t>
            </a:r>
            <a:r>
              <a:rPr lang="ru-RU" dirty="0" err="1" smtClean="0"/>
              <a:t>кінчиках</a:t>
            </a:r>
            <a:r>
              <a:rPr lang="ru-RU" dirty="0" smtClean="0"/>
              <a:t> </a:t>
            </a:r>
            <a:r>
              <a:rPr lang="ru-RU" dirty="0" err="1" smtClean="0"/>
              <a:t>пальців</a:t>
            </a:r>
            <a:r>
              <a:rPr lang="ru-RU" dirty="0" smtClean="0"/>
              <a:t> </a:t>
            </a:r>
            <a:r>
              <a:rPr lang="ru-RU" dirty="0" err="1" smtClean="0"/>
              <a:t>розміщені</a:t>
            </a:r>
            <a:r>
              <a:rPr lang="ru-RU" dirty="0" smtClean="0"/>
              <a:t> </a:t>
            </a:r>
            <a:r>
              <a:rPr lang="ru-RU" dirty="0" err="1" smtClean="0"/>
              <a:t>чутливі</a:t>
            </a:r>
            <a:r>
              <a:rPr lang="ru-RU" dirty="0" smtClean="0"/>
              <a:t> </a:t>
            </a:r>
            <a:r>
              <a:rPr lang="ru-RU" dirty="0" err="1" smtClean="0"/>
              <a:t>сенсори</a:t>
            </a:r>
            <a:r>
              <a:rPr lang="ru-RU" dirty="0" smtClean="0"/>
              <a:t>. </a:t>
            </a:r>
            <a:r>
              <a:rPr lang="ru-RU" dirty="0" err="1" smtClean="0"/>
              <a:t>Механізм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точно </a:t>
            </a:r>
            <a:r>
              <a:rPr lang="ru-RU" dirty="0" err="1" smtClean="0"/>
              <a:t>розпізнавати</a:t>
            </a:r>
            <a:r>
              <a:rPr lang="ru-RU" dirty="0" smtClean="0"/>
              <a:t> структуру </a:t>
            </a:r>
            <a:r>
              <a:rPr lang="ru-RU" dirty="0" err="1" smtClean="0"/>
              <a:t>захоплюваного</a:t>
            </a:r>
            <a:r>
              <a:rPr lang="ru-RU" dirty="0" smtClean="0"/>
              <a:t> предмета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регулювати</a:t>
            </a:r>
            <a:r>
              <a:rPr lang="ru-RU" dirty="0" smtClean="0"/>
              <a:t> </a:t>
            </a:r>
            <a:r>
              <a:rPr lang="ru-RU" dirty="0" err="1" smtClean="0"/>
              <a:t>рух</a:t>
            </a:r>
            <a:r>
              <a:rPr lang="ru-RU" dirty="0" smtClean="0"/>
              <a:t> </a:t>
            </a:r>
            <a:r>
              <a:rPr lang="ru-RU" dirty="0" err="1" smtClean="0"/>
              <a:t>захоплення</a:t>
            </a:r>
            <a:r>
              <a:rPr lang="ru-RU" dirty="0" smtClean="0"/>
              <a:t>. </a:t>
            </a:r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властивості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безперечною</a:t>
            </a:r>
            <a:r>
              <a:rPr lang="ru-RU" dirty="0" smtClean="0"/>
              <a:t> </a:t>
            </a:r>
            <a:r>
              <a:rPr lang="ru-RU" dirty="0" err="1" smtClean="0"/>
              <a:t>перевагою</a:t>
            </a:r>
            <a:r>
              <a:rPr lang="ru-RU" dirty="0" smtClean="0"/>
              <a:t> при </a:t>
            </a:r>
            <a:r>
              <a:rPr lang="ru-RU" dirty="0" err="1" smtClean="0"/>
              <a:t>роботі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чутливими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незвичайними</a:t>
            </a:r>
            <a:r>
              <a:rPr lang="ru-RU" dirty="0" smtClean="0"/>
              <a:t> предметами. </a:t>
            </a:r>
            <a:r>
              <a:rPr lang="ru-RU" dirty="0" err="1" smtClean="0"/>
              <a:t>Технологія</a:t>
            </a:r>
            <a:r>
              <a:rPr lang="ru-RU" dirty="0" smtClean="0"/>
              <a:t> "</a:t>
            </a:r>
            <a:r>
              <a:rPr lang="en-US" dirty="0" err="1" smtClean="0"/>
              <a:t>Polyskin</a:t>
            </a:r>
            <a:r>
              <a:rPr lang="en-US" dirty="0" smtClean="0"/>
              <a:t> Tactile Gripper" </a:t>
            </a:r>
            <a:r>
              <a:rPr lang="ru-RU" dirty="0" smtClean="0"/>
              <a:t>так само </a:t>
            </a:r>
            <a:r>
              <a:rPr lang="ru-RU" dirty="0" err="1" smtClean="0"/>
              <a:t>поєднується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роботами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en-US" dirty="0" smtClean="0"/>
              <a:t>Universal Robots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en-US" dirty="0" smtClean="0"/>
              <a:t>Kawasaki.</a:t>
            </a:r>
            <a:endParaRPr lang="ru-RU" dirty="0"/>
          </a:p>
        </p:txBody>
      </p:sp>
      <p:pic>
        <p:nvPicPr>
          <p:cNvPr id="7" name="Рисунок 6" descr="8b78008cf22b91fff345877a8b02cd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4365104"/>
            <a:ext cx="1905000" cy="1663700"/>
          </a:xfrm>
          <a:prstGeom prst="rect">
            <a:avLst/>
          </a:prstGeom>
        </p:spPr>
      </p:pic>
      <p:pic>
        <p:nvPicPr>
          <p:cNvPr id="9" name="Рисунок 8" descr="7585429d609566d2ac493648a2793168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628800"/>
            <a:ext cx="1905000" cy="232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КОБОТИ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400600"/>
          </a:xfrm>
        </p:spPr>
        <p:txBody>
          <a:bodyPr>
            <a:normAutofit/>
          </a:bodyPr>
          <a:lstStyle/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Більшість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мають невеликі розміри (вага - 15-20 кг, в деяких випадках - до 50 кг, висота - близько 1,5 м).</a:t>
            </a:r>
          </a:p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Згідно з міжнародним стандартом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ISO 10218,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є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чотири типи </a:t>
            </a:r>
            <a:r>
              <a:rPr lang="uk-UA" sz="1800" b="1" dirty="0" err="1" smtClean="0">
                <a:latin typeface="Times New Roman" pitchFamily="18" charset="0"/>
                <a:cs typeface="Times New Roman" pitchFamily="18" charset="0"/>
              </a:rPr>
              <a:t>колаборативних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 роботів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із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захисним механізмом зупинки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; коли при наближенні людини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зчитує рух за допомогою датчиків і зупиняється, поки людина не піде з робочого простору;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із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ручним керуванням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; робот доповнений спеціальними пристроями, що розпізнають тиск руки. Коли робот не навчається, а виконує свої прямі функції, людина повинна перебувати за межами його робочої зони;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із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системою «комп'ютерного зору»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, які відстежують переміщення працівників-людей і сповільнюються до безпечної швидкості або взагалі зупиняються при наближенні людини;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із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обмеженням сили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; якщо робот відчуває сильний опір на шляху, він зупиняється.</a:t>
            </a:r>
          </a:p>
          <a:p>
            <a:pPr marL="342900" indent="-342900"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Основна сфера застосування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- автомобілебудування і виробництво електроніки, а найпопулярнішими операціями є навантаження / переміщення та збирання.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unnamed.jpg"/>
          <p:cNvPicPr>
            <a:picLocks noChangeAspect="1"/>
          </p:cNvPicPr>
          <p:nvPr/>
        </p:nvPicPr>
        <p:blipFill>
          <a:blip r:embed="rId2" cstate="print"/>
          <a:srcRect l="49230" t="2475"/>
          <a:stretch>
            <a:fillRect/>
          </a:stretch>
        </p:blipFill>
        <p:spPr>
          <a:xfrm>
            <a:off x="6804248" y="4005064"/>
            <a:ext cx="2339752" cy="28529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ВИРОБНИЦТВО КОБОТІВ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1224136"/>
          </a:xfrm>
        </p:spPr>
        <p:txBody>
          <a:bodyPr>
            <a:noAutofit/>
          </a:bodyPr>
          <a:lstStyle/>
          <a:p>
            <a:pPr algn="just"/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Виробництвом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сьогодні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займаються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великі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компанії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ABB,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uka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Fanuc,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Yaskawa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молоді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виробники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Kinova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Rethink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Robotics,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Franka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Emika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Rozum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Robotics. </a:t>
            </a:r>
          </a:p>
          <a:p>
            <a:pPr algn="just">
              <a:buNone/>
            </a:pPr>
            <a:endParaRPr lang="ru-RU" sz="1800" dirty="0"/>
          </a:p>
        </p:txBody>
      </p:sp>
      <p:sp>
        <p:nvSpPr>
          <p:cNvPr id="5" name="Овал 4"/>
          <p:cNvSpPr/>
          <p:nvPr/>
        </p:nvSpPr>
        <p:spPr>
          <a:xfrm>
            <a:off x="4283968" y="6237312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obotsimg7-f369b3bf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4941168"/>
            <a:ext cx="2286000" cy="1524000"/>
          </a:xfrm>
          <a:prstGeom prst="rect">
            <a:avLst/>
          </a:prstGeom>
        </p:spPr>
      </p:pic>
      <p:pic>
        <p:nvPicPr>
          <p:cNvPr id="12" name="Рисунок 11" descr="Cobot_01.jpg"/>
          <p:cNvPicPr>
            <a:picLocks noChangeAspect="1"/>
          </p:cNvPicPr>
          <p:nvPr/>
        </p:nvPicPr>
        <p:blipFill>
          <a:blip r:embed="rId4" cstate="print"/>
          <a:srcRect b="10111"/>
          <a:stretch>
            <a:fillRect/>
          </a:stretch>
        </p:blipFill>
        <p:spPr>
          <a:xfrm>
            <a:off x="2267744" y="2348880"/>
            <a:ext cx="4752528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ile.jpg"/>
          <p:cNvPicPr>
            <a:picLocks noChangeAspect="1"/>
          </p:cNvPicPr>
          <p:nvPr/>
        </p:nvPicPr>
        <p:blipFill>
          <a:blip r:embed="rId2" cstate="print"/>
          <a:srcRect t="38089" b="22358"/>
          <a:stretch>
            <a:fillRect/>
          </a:stretch>
        </p:blipFill>
        <p:spPr>
          <a:xfrm>
            <a:off x="1043608" y="4725144"/>
            <a:ext cx="7380312" cy="19442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ВИРОБНИЦТВО КОБОТІВ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911824"/>
          </a:xfrm>
        </p:spPr>
        <p:txBody>
          <a:bodyPr>
            <a:no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Techman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Robot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TM Robot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дочірньою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компанією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Quanta Computer Inc.,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найбільшої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компанії-виробника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ноутбуків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роботів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TM Robot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інтелектуальна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вбудована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візуальна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система, яка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займає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своє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сучасному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світовому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ринку.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Компанія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проводить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ефективний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виробничий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продукту,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розробки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виробництва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Techman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Robot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відомі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своєю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високоякісною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репутацією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Зроблено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Тайвані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TM Robot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стала другим за величиною брендом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колаборат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вних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роботів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всього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за три роки з моменту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заснування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2016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Штаб-квартира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компанії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знаходиться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Тайвані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сотні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дистриб'юторів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Китаю,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Європи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Японії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Південної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Кореї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Південно-Східної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Азії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TM Robot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постійно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розширюється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філій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Шанхаї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Китаї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Пусані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зарубіжних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офісів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продажів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розташованих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Чанша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Шеньчжені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Чунціні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ru-RU" sz="1800" dirty="0"/>
          </a:p>
        </p:txBody>
      </p:sp>
      <p:sp>
        <p:nvSpPr>
          <p:cNvPr id="5" name="Овал 4"/>
          <p:cNvSpPr/>
          <p:nvPr/>
        </p:nvSpPr>
        <p:spPr>
          <a:xfrm>
            <a:off x="4283968" y="6237312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Techman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Robot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TM Robot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1872208"/>
          </a:xfrm>
        </p:spPr>
        <p:txBody>
          <a:bodyPr>
            <a:noAutofit/>
          </a:bodyPr>
          <a:lstStyle/>
          <a:p>
            <a:pPr algn="just"/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TM </a:t>
            </a:r>
            <a:r>
              <a:rPr lang="uk-UA" sz="1800" b="1" dirty="0" err="1" smtClean="0">
                <a:latin typeface="Times New Roman" pitchFamily="18" charset="0"/>
                <a:cs typeface="Times New Roman" pitchFamily="18" charset="0"/>
              </a:rPr>
              <a:t>Robot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поставляється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з вбудованим апаратним забезпеченням технічного зору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і інтегрованим програмним забезпеченням для зору з інтерфейсом людина-машина. Він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має такі функції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підбір форми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зчитування штрих-коду і QR-коду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розпізнавання кольору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розпізнавання тексту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і т.д.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легко налаштовуються за допомогою вбудованого набору інструментів для проектування роботів.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83968" y="6237312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Ris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2996952"/>
            <a:ext cx="3069558" cy="298514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розпізнавання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об'єктів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кадрі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83968" y="6237312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95536" y="1556792"/>
          <a:ext cx="8568953" cy="43444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886742"/>
                <a:gridCol w="2987341"/>
                <a:gridCol w="3694870"/>
              </a:tblGrid>
              <a:tr h="432046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Назва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класу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методів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Переваги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Недоліки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7300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Сегментація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зображень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простота в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використанні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швидке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навчання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стійка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робота в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разі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масштабування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зсуву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висока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чутливість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до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змін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освітлення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сцени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07300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Пошук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за шаблоном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висока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точність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при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статичних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об'єктах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однакової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форми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нестійка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робота при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масштабуванні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зсуві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повороту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зображень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07300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Детектування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характерних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ознак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інваріантність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до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малих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поворотів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зміни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освітлення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сцени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складність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розпізнавання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об’єктів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що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динамічно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видо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змінюються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07300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Категоріальне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розпізнавання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висока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швидкість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пошуку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об'єктів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найкраща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серед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розглянутих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підходів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якість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розпізнавання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тривалий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час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навчання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потреба у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великій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кількості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зображень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шуканого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об'єкта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для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формування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навчальної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вибірки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складність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налаштуванні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перенавчанні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73616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ТЕХНОЛОГІЯ машинного зору і </a:t>
            </a:r>
            <a:r>
              <a:rPr lang="uk-UA" sz="4000" b="1" dirty="0" err="1" smtClean="0">
                <a:latin typeface="Times New Roman" pitchFamily="18" charset="0"/>
                <a:cs typeface="Times New Roman" pitchFamily="18" charset="0"/>
              </a:rPr>
              <a:t>коботи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844824"/>
            <a:ext cx="8352928" cy="4407768"/>
          </a:xfrm>
        </p:spPr>
        <p:txBody>
          <a:bodyPr>
            <a:noAutofit/>
          </a:bodyPr>
          <a:lstStyle/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Сучасні ПР зазвичай оснащуються певною кількістю датчиків, які служать, наприклад, для виявлення затиснутих деталей або негайної зупинки робота в разі небезпеки зіткнення. Однак традиційні датчики надають вельми обмежену інформацію, тоді як системи з функціями обробки зображень пропонують набагато більше переваг і здатність отримувати і аналізувати значно більше даних. Роботи з технологіями машинного зору аналізують отримані від камери зображення, що дозволяє їм істотно ефективніше приймати рішення і точно реагувати на несподівані ситуації. Це надзвичайно важливо, особливо в сегменті так званих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1800" b="1" dirty="0" err="1" smtClean="0">
                <a:latin typeface="Times New Roman" pitchFamily="18" charset="0"/>
                <a:cs typeface="Times New Roman" pitchFamily="18" charset="0"/>
              </a:rPr>
              <a:t>колаборативних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 роботів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, які розроблені для спільної роботи безпосередньо з людьми і не оснащуються засобами захисту, в зв'язку з чим попередження нещасних випадків є головним пріоритетом, щоб уникнути будь-якого ризику для здоров'я людини. Якщо ж робот пошкодить робочу заготовку або інші засоби автоматизації в результаті неправильних рухів, це спричинить високі витрати і тривалий простій. У таких випадках системи на базі камер також допоможуть підвищити надійність роботів.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83968" y="6237312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373616" cy="12687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ТЕХНОЛОГІЯ машинного зору і </a:t>
            </a:r>
            <a:r>
              <a:rPr lang="uk-UA" sz="4000" b="1" dirty="0" err="1" smtClean="0">
                <a:latin typeface="Times New Roman" pitchFamily="18" charset="0"/>
                <a:cs typeface="Times New Roman" pitchFamily="18" charset="0"/>
              </a:rPr>
              <a:t>коботи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8496944" cy="4767808"/>
          </a:xfrm>
        </p:spPr>
        <p:txBody>
          <a:bodyPr>
            <a:noAutofit/>
          </a:bodyPr>
          <a:lstStyle/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Крім запобігання небажаних ситуацій, оснащені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зором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ПР пропонують безліч інших переваг. Вони сприяють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підвищенню гнучкості технологічних процесів (ТП)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, оскільки на основі результатів аналізу зображень здійснюється точне управління рухами робота. Без системи обробки зображень робот може не впоратися навіть з простими завданнями, такими як захоплення деталей, якщо деталь знаходиться за межами заданого місця розташування, де робот спочатку повинен її забрати. У більшості випадків це не проблема для </a:t>
            </a:r>
            <a:r>
              <a:rPr lang="uk-UA" sz="1800" b="1" dirty="0" err="1" smtClean="0">
                <a:latin typeface="Times New Roman" pitchFamily="18" charset="0"/>
                <a:cs typeface="Times New Roman" pitchFamily="18" charset="0"/>
              </a:rPr>
              <a:t>роботизованої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 системи з технологіями машинного зору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: камера фіксує зображення неточно розміщеної деталі, в ході подальшого аналізу зображення визначається відхилення від заданого положення, після чого скореговані 2D- або 3D-координати передаються в керуючу систему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кобота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. Залежно від обмежень технологічного процесу, цей метод гарантує безпомилкове захоплення заготовок і деталей. Найскладнішим завданням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вважається видалення деталей з бункера: для захоплення роботом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нерозсортованих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деталей з бункера потрібні складні системи машинного зору. Вони відповідають за виявлення наступної деталі для захоплення, точне визначення параметрів її положення в 3D-уявленні і передачу цієї інформації роботу. Виходячи з нинішнього рівня розвитку технологій, ця задача в більшості випадків була б нерозв'язною без використання системи обробки зображень.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83968" y="6237312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301608" cy="511256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Системи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технічного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зору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Користуватися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системами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технічного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зору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зручно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проте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завжди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легко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інтегрувати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Труднощі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зазвичай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виникають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коли справа доходить до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калібрування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автоматичної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корекції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керуючої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програми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отриманих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даних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На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сьогоднішній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день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декілька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виробників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інтегрують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спрощені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системи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технічного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зору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Система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зору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встановлена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​​на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маніпуляторі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Використовується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переконатися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схват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вдало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тримає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об'єкт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функція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буде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корисною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захоплення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буде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об'єктами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різної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Яскравий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приклад такого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підходу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реалізований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роботі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Sawyer,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коли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безпосередньо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над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схватом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розташований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датчик для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виробу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наявності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Периферичний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зір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Дана система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бачення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зазвичай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встановлюється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на "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голові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" робота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зоні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досяжності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маніпулятора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підійде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занадто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до пристрою, система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автоматично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знизити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швидкість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робота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зупинити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зовсім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відновити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рух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того, як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відійде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безпечну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відстань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ТЕХНІЧНИЙ ЗІР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174790_1573699632889269_837115756061805497_n.jp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5789" b="12422"/>
          <a:stretch>
            <a:fillRect/>
          </a:stretch>
        </p:blipFill>
        <p:spPr>
          <a:xfrm>
            <a:off x="0" y="4653136"/>
            <a:ext cx="9144000" cy="22048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Techman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Robot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TM Robot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911824"/>
          </a:xfrm>
        </p:spPr>
        <p:txBody>
          <a:bodyPr>
            <a:noAutofit/>
          </a:bodyPr>
          <a:lstStyle/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Зазвичай на TM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Robot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використовується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промислова камера </a:t>
            </a:r>
            <a:r>
              <a:rPr lang="uk-UA" sz="1800" b="1" dirty="0" err="1" smtClean="0">
                <a:latin typeface="Times New Roman" pitchFamily="18" charset="0"/>
                <a:cs typeface="Times New Roman" pitchFamily="18" charset="0"/>
              </a:rPr>
              <a:t>Basler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. Камера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Basler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blaze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є повністю відкаліброваною 3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D-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камерою на базі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часопролітної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технології з інтегрованою оптичною системою і інтерфейсом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GigE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З її допомогою можна моментально отримувати тривимірні зображення сцен і об'єктів без участі рухомих механізмів, таких як лазерні сканери. Завдяки цьому камера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відрізняється особливою надійністю і підходить для застосування в самих різних областях, в тому числі в робототехніці, автоматизації виробництва, логістики та медицині, а також у багатьох напрямках реалізації концепції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Розумне підприємство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. Сучасний світлочутливий сенсор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Sony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DepthSense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™ IMX556,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яким обладнана камера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Basler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blaze,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забезпечує отримання значно більш точних і достовірних 3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D-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зображень.</a:t>
            </a:r>
          </a:p>
        </p:txBody>
      </p:sp>
      <p:sp>
        <p:nvSpPr>
          <p:cNvPr id="5" name="Овал 4"/>
          <p:cNvSpPr/>
          <p:nvPr/>
        </p:nvSpPr>
        <p:spPr>
          <a:xfrm>
            <a:off x="4139952" y="6237312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Techman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Robot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TM Robot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1728192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Принцип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вимірювання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полягає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визначенні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часу, за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світло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покриває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відстань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джерела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світла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об'єкта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назад до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камери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Чим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більша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відстань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часу на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витрачається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Спрацьовування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джерела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світла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зйомка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кадру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синхронізовані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таким чином,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відстань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визначити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розрахувати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даних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83968" y="6237312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356992"/>
            <a:ext cx="6557672" cy="228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0801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ПЕРЕВАГИ та НЕДОЛІКИ </a:t>
            </a:r>
            <a:br>
              <a:rPr lang="uk-UA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камер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Basler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83968" y="6237312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412776"/>
            <a:ext cx="8496944" cy="4801314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r>
              <a:rPr lang="uk-UA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Усі дані про об'єкт зберігаються одночасно, процес сканування відсутній.</a:t>
            </a:r>
          </a:p>
          <a:p>
            <a:r>
              <a:rPr lang="uk-UA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Висока швидкість зйомки.</a:t>
            </a:r>
          </a:p>
          <a:p>
            <a:r>
              <a:rPr lang="uk-UA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Паралельний запис 2D- і 3D-даних як єдиного зображення.</a:t>
            </a:r>
          </a:p>
          <a:p>
            <a:r>
              <a:rPr lang="uk-UA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Висока роздільна здатність 2D-зображення (X / Y).</a:t>
            </a:r>
          </a:p>
          <a:p>
            <a:r>
              <a:rPr lang="uk-UA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Компактна система без рухомих компонентів.</a:t>
            </a:r>
          </a:p>
          <a:p>
            <a:r>
              <a:rPr lang="uk-UA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Хороші результати зйомки при слабкому освітленні.</a:t>
            </a:r>
          </a:p>
          <a:p>
            <a:r>
              <a:rPr lang="uk-UA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Нешкідливі для очей.</a:t>
            </a:r>
          </a:p>
          <a:p>
            <a:r>
              <a:rPr lang="uk-UA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Відсутність вимог до структури об'єкта або його контрастності.</a:t>
            </a:r>
            <a:endParaRPr lang="uk-UA" b="1" dirty="0" smtClean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При наявності достатнього яскравого джерела світла об'єкт може перебувати на значній відстані від камери.</a:t>
            </a:r>
          </a:p>
          <a:p>
            <a:r>
              <a:rPr lang="uk-UA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Низька загальна вартість системи.</a:t>
            </a:r>
          </a:p>
          <a:p>
            <a:r>
              <a:rPr lang="uk-UA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Можливість роботи в режимі реального часу.</a:t>
            </a:r>
          </a:p>
          <a:p>
            <a:endParaRPr lang="uk-UA" b="1" dirty="0" smtClean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Слабкі результати зйомки дзеркальних поверхонь або поверхонь з високою здатністю до відображення (малопридатних поверхонь).</a:t>
            </a:r>
          </a:p>
          <a:p>
            <a:r>
              <a:rPr lang="uk-UA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Висока чутливість до розсіяного світла і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багатопромінної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інтерференції.</a:t>
            </a:r>
          </a:p>
          <a:p>
            <a:r>
              <a:rPr lang="uk-UA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Точність не перевищує декількох міліметрів.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ІСТОРІЯ КОБОТІВ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252028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		У травні 1995 року Північно-Західний університет і корпорація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General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Motors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оголосили про роботу над тим, що вони назвали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Intelligent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Assist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Devices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IADs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інтелектуальні пристрої-асистенти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. Необхідність такого пристрою була викликана тим, що на етапі кінцевого складання автомобіля було багато трудомістких процедур: виявлення дефектних деталей, складання вузлів з різних деталей і інше. Автоматизувати їх було неможливо, але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міг полегшити працю людей. Перші розробки не були автономними і приводилися в рух мускульною силою робітників. </a:t>
            </a:r>
          </a:p>
          <a:p>
            <a:pPr algn="just">
              <a:buNone/>
            </a:pPr>
            <a:endParaRPr lang="uk-UA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5133935.031831.729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3501008"/>
            <a:ext cx="3456384" cy="224805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07092"/>
              </p:ext>
            </p:extLst>
          </p:nvPr>
        </p:nvGraphicFramePr>
        <p:xfrm>
          <a:off x="323528" y="1556793"/>
          <a:ext cx="8640958" cy="512944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60933"/>
                <a:gridCol w="3766249"/>
                <a:gridCol w="3513776"/>
              </a:tblGrid>
              <a:tr h="287919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err="1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Кобот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Особливості</a:t>
                      </a:r>
                      <a:r>
                        <a:rPr lang="uk-UA" sz="1400" b="1" baseline="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х</a:t>
                      </a:r>
                      <a:r>
                        <a:rPr lang="uk-UA" sz="1400" b="1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арактеристик</a:t>
                      </a:r>
                      <a:endParaRPr lang="ru-RU" sz="1400" b="1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Використання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76538">
                <a:tc>
                  <a:txBody>
                    <a:bodyPr/>
                    <a:lstStyle/>
                    <a:p>
                      <a:r>
                        <a:rPr kumimoji="0" lang="en-US" sz="1400" b="1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YuMi</a:t>
                      </a:r>
                      <a:r>
                        <a:rPr kumimoji="0" lang="en-US" sz="14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uk-UA" sz="1400" b="1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kumimoji="0" lang="en-US" sz="14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(ABB)</a:t>
                      </a:r>
                      <a:endParaRPr lang="ru-RU" sz="1400" b="1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Кобот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має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атчики,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які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дозволяють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йому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визначати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особливості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робочого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простору;</a:t>
                      </a:r>
                    </a:p>
                    <a:p>
                      <a:pPr algn="just"/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наявна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амера для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картування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навколишнього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середовища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виявлення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операторів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Такі</a:t>
                      </a:r>
                      <a:r>
                        <a:rPr kumimoji="0" lang="ru-RU" sz="14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коботи</a:t>
                      </a:r>
                      <a:r>
                        <a:rPr kumimoji="0" lang="ru-RU" sz="14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kumimoji="0" lang="ru-RU" sz="140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ирішують</a:t>
                      </a:r>
                      <a:r>
                        <a:rPr kumimoji="0" lang="ru-RU" sz="14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kumimoji="0" lang="ru-RU" sz="140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авдання</a:t>
                      </a:r>
                      <a:r>
                        <a:rPr kumimoji="0" lang="ru-RU" sz="1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по </a:t>
                      </a:r>
                      <a:r>
                        <a:rPr kumimoji="0" lang="ru-RU" sz="140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збірці</a:t>
                      </a:r>
                      <a:r>
                        <a:rPr kumimoji="0" lang="ru-RU" sz="1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дрібних</a:t>
                      </a:r>
                      <a:r>
                        <a:rPr kumimoji="0" lang="ru-RU" sz="1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деталей в </a:t>
                      </a:r>
                      <a:r>
                        <a:rPr kumimoji="0" lang="ru-RU" sz="140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електроніці</a:t>
                      </a:r>
                      <a:r>
                        <a:rPr kumimoji="0" lang="ru-RU" sz="1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03455">
                <a:tc>
                  <a:txBody>
                    <a:bodyPr/>
                    <a:lstStyle/>
                    <a:p>
                      <a:r>
                        <a:rPr kumimoji="0" lang="en-US" sz="1400" b="1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Panda </a:t>
                      </a:r>
                      <a:endParaRPr kumimoji="0" lang="uk-UA" sz="1400" b="1" i="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en-US" sz="1400" b="1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1" i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Franka</a:t>
                      </a:r>
                      <a:r>
                        <a:rPr kumimoji="0" lang="en-US" sz="1400" b="1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Emika</a:t>
                      </a:r>
                      <a:r>
                        <a:rPr kumimoji="0" lang="en-US" sz="1400" b="1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Високочутливі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універсальні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роботи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мають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будовані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датчики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крутного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моменту на семи осях;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айдешевші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коботи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на ринку (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менше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10000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євро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Виконують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авдання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по контролю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якості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чіпи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сенсорні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екрани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), та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авдання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по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упаковці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наповнення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закриття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коробок).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244656"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LBR </a:t>
                      </a:r>
                      <a:endParaRPr kumimoji="0" lang="uk-UA" sz="1400" b="1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kumimoji="0" lang="en-US" sz="14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(KUKA)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Витримують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авантаження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від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3 кг до 14 кг;</a:t>
                      </a:r>
                    </a:p>
                    <a:p>
                      <a:pPr algn="just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мають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датчики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крутного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моменту на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кожній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осі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algn="just"/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й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ого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можна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використовувати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просто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направляючи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вручну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або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використо-вуючи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планшет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графічним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інтерфейсом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ля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зупинки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кобота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досить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просто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доторкнутися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до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нього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рукою.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Він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спеціально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розроблений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для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вирішення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завдань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по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збірці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області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електроніки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для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палетизації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підготовки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замовлень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12241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ТЕХНІЧНІ ХАРАКТЕРИСТИКИ</a:t>
            </a:r>
            <a:b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деяких </a:t>
            </a:r>
            <a:r>
              <a:rPr lang="uk-UA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1617273"/>
              </p:ext>
            </p:extLst>
          </p:nvPr>
        </p:nvGraphicFramePr>
        <p:xfrm>
          <a:off x="323528" y="1556792"/>
          <a:ext cx="8640958" cy="51635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60933"/>
                <a:gridCol w="3766249"/>
                <a:gridCol w="3513776"/>
              </a:tblGrid>
              <a:tr h="286784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err="1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Кобот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Особливості</a:t>
                      </a:r>
                      <a:r>
                        <a:rPr lang="uk-UA" sz="1400" b="1" baseline="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х</a:t>
                      </a:r>
                      <a:r>
                        <a:rPr lang="uk-UA" sz="1400" b="1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арактеристик</a:t>
                      </a:r>
                      <a:endParaRPr lang="ru-RU" sz="1400" b="1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Використання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70594">
                <a:tc>
                  <a:txBody>
                    <a:bodyPr/>
                    <a:lstStyle/>
                    <a:p>
                      <a:r>
                        <a:rPr kumimoji="0" lang="en-US" sz="1400" b="1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Gamme</a:t>
                      </a:r>
                      <a:r>
                        <a:rPr kumimoji="0" lang="en-US" sz="14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CR (FANUC)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Залежно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від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моделі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ці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коботи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можуть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підіймати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від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4 кг до 35 кг;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мають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'яке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гумове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покриття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Найменші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коботи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(4 кг)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використовуються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для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ручних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робіт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обмеженому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просторі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а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також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можуть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бути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зафіксовані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на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стіні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або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на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стелі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Найбільші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коботи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(35 кг)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можуть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використовуватися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для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виконання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завдань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важкими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вантажами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а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також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для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технічного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обслуговування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палетизації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машин.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23538">
                <a:tc>
                  <a:txBody>
                    <a:bodyPr/>
                    <a:lstStyle/>
                    <a:p>
                      <a:r>
                        <a:rPr kumimoji="0" lang="en-US" sz="1400" b="1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La </a:t>
                      </a:r>
                      <a:r>
                        <a:rPr kumimoji="0" lang="en-US" sz="1400" b="1" i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gamme</a:t>
                      </a:r>
                      <a:r>
                        <a:rPr kumimoji="0" lang="en-US" sz="1400" b="1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UR (Universal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400" b="1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Robots)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Існує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типи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6-осьових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шарнірних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коботів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algn="just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вантажопідйомність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від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3 кг до 10 кг;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мають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ідносно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невелику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вагу;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розміри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дозволяють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встановлювати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їх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на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столі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оступні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додаткові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опції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: датчики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крутного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моменту, «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чутливе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покриття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Виконують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перації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лиття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під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тиском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онтролюють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якість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товару,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виконують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ідйомно-транспортну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функцію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склеюють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зварюють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упаковують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23538">
                <a:tc>
                  <a:txBody>
                    <a:bodyPr/>
                    <a:lstStyle/>
                    <a:p>
                      <a:r>
                        <a:rPr kumimoji="0" lang="en-US" sz="1400" b="1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SIA series (</a:t>
                      </a:r>
                      <a:r>
                        <a:rPr kumimoji="0" lang="en-US" sz="1400" b="1" i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Yaskawa</a:t>
                      </a:r>
                      <a:r>
                        <a:rPr kumimoji="0" lang="en-US" sz="1400" b="1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Motoman</a:t>
                      </a:r>
                      <a:r>
                        <a:rPr kumimoji="0" lang="en-US" sz="1400" b="1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7-вісний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маніпулятор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атчики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крутного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моменту на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всіх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осях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дозволяють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роботові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адаптуватися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до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навколишнього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середовища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Виконують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збірку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та контроль деталей, а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також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мають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функції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авантаження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та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розвантаження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12241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ТЕХНІЧНІ ХАРАКТЕРИСТИКИ</a:t>
            </a:r>
            <a:b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деяких </a:t>
            </a:r>
            <a:r>
              <a:rPr lang="uk-UA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556792"/>
            <a:ext cx="8301608" cy="4464496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	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Потенціал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полягає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продуктивності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ефективності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: вони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допомагають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людям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виконують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повторювані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нудні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виснажливі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хворобливі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небезпечні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. Оператор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сконцентруватися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виконанні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найбільш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кваліфікованих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завдань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покращує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кінцеву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якість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виробництва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pPr algn="just"/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швидко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встановлюються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програмуються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відміну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важких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стаціонарних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ПР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перенаправлятися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оператором з одного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інше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без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перепрограмування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працюють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без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захисного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бар'єру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Вони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дешевші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звичайних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ПР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ціни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10 000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євро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), тому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підходять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компаній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невисоким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бюджетом,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бажаючих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автоматизувати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певні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Впровадження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дозволяє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зберегти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ергономічність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робочого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місця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колишньому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рівні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становлять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небезпеки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поруч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людиною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переваги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порівняно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повністю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автоматизованою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виробничою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системою: вони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більш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універсальні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, а значить,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адаптуються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змін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виробництві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11795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000" b="1" smtClean="0">
                <a:latin typeface="Times New Roman" pitchFamily="18" charset="0"/>
                <a:cs typeface="Times New Roman" pitchFamily="18" charset="0"/>
              </a:rPr>
              <a:t>ЕРЕВАГИ КОБОТІВ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порівняно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звичайними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ПР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013176"/>
            <a:ext cx="8301608" cy="1368152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		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сьогодні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середня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вартість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колаборативного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робота становить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приблизно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тисячі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доларів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за прогнозами до 2020 вона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знизитися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до 10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тисяч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доларів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Як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висновок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поруч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людьми, перевернуть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світ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промислових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роботів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автоматизації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ставши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доступними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багатьом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малим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середнім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компаніям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795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dirty="0" err="1" smtClean="0"/>
              <a:t>Оцінка</a:t>
            </a:r>
            <a:r>
              <a:rPr lang="ru-RU" sz="4000" b="1" dirty="0" smtClean="0"/>
              <a:t> ринку </a:t>
            </a:r>
            <a:r>
              <a:rPr lang="ru-RU" sz="4000" b="1" dirty="0" err="1" smtClean="0"/>
              <a:t>робототехніки</a:t>
            </a:r>
            <a:r>
              <a:rPr lang="ru-RU" sz="4000" b="1" dirty="0" smtClean="0"/>
              <a:t> консалтинговою </a:t>
            </a:r>
            <a:r>
              <a:rPr lang="ru-RU" sz="4000" b="1" dirty="0" err="1" smtClean="0"/>
              <a:t>компанією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Tractica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нимо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556792"/>
            <a:ext cx="5519552" cy="3530173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84784"/>
            <a:ext cx="4824536" cy="439248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 		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Глобальний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ринок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колаборативних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роботів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буде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інтенсивно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рости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найближчі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роки. У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дослідженні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проведеному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аналітичною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фірмою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MarketsAndMarkets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ринку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коллаборатівного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роботів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йдеться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до 2025р.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інвестиції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цю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сферу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будуть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збільшені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десятків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разів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$373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до $12,3 млрд.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Частка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ринку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зростає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через потребу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підприємств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автоматизації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процесів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наслідок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зростаючого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дефіциту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робочої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сили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на ринку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		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1795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Глобальна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ринкова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вартість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колаборативної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робототехніки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20.jpg"/>
          <p:cNvPicPr>
            <a:picLocks noChangeAspect="1"/>
          </p:cNvPicPr>
          <p:nvPr/>
        </p:nvPicPr>
        <p:blipFill>
          <a:blip r:embed="rId2" cstate="print"/>
          <a:srcRect l="32836"/>
          <a:stretch>
            <a:fillRect/>
          </a:stretch>
        </p:blipFill>
        <p:spPr>
          <a:xfrm>
            <a:off x="5580112" y="2132856"/>
            <a:ext cx="3240360" cy="1744349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323528" y="4149080"/>
            <a:ext cx="8517632" cy="43924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	</a:t>
            </a:r>
            <a:endParaRPr kumimoji="0" lang="ru-RU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Для малого та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середнього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бізнесу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придбання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традиційних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промислових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роботів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занадто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велика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інвестиція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колаборативні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роботи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навпаки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є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доступною альтернативою. У той же час,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ці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роботи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дуже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дружні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і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прості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установці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і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інтеграції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існуючі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виробничі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процеси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Також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вирішальним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фактором при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виборі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коллаборатівного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роботів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виступає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їх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абсолютна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безпека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Особлива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будова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коботов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дозволяє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їм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працювати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безпосередній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близькості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зі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своїми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колегами-людьми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84784"/>
            <a:ext cx="8568952" cy="396044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		«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Колаборативні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стають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все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більш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затребуваним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рішенням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промислової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автоматизації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основна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перевага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порівняно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низька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закупівельна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ціна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доступна для малого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середнього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бізнесу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При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цьому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повернення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інвестицій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відбувається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швидко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», -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зазначив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директор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продажу в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Центральній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Східній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Європі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Universal Robots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Павло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Безуцкий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дослідженням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MarketsandMarkets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частка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продажів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коллаборатівного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роботів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кожним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роком буде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зростати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аналізованих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даних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обсяг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ринку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зросте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$710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в 2018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до $12,3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млрд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до 2025 р.. З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кожним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роком сегмент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колаборативних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роботів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збільшується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середньому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на 50,31%.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Аналітики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пов'язують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вражаючий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ріст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головним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чином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безперечними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перевагами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коботов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включаючи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іншого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низьку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вартість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швидку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окупність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особливо актуально для малого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середнього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бізнесу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Високий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інтерес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колаборативної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робототехніки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обумовлений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зростаючим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ступенем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автоматизації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усіх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галузях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промисловості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безпосередньо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пов'язано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Індустрією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4.0.		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1795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Глобальна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ринкова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вартість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колаборативної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робототехніки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unna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5301208"/>
            <a:ext cx="4876800" cy="9906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301608" cy="525658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	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Когнітивістика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когнітивна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наука)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(лат. 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cognitio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пізнання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 —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наукова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дисципліна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об'єктом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вивчення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опис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пояснення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а за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необхідності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моделювання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механізмів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людського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твариннного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штучного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так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загалом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будь-якої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складної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системи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обробки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даних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здатної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набувати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зберігати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передавати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знання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Когнітивна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наука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вивчає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моделює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різноманітні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явища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пов'язані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мисленням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як: 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сприйняття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інтелект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пам'ять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увага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міркування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емоції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розум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свідомість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Когнітивна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наука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певний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міждисциплінарний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науковий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напрям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об'єднує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собі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теорію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пізнання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когнітивну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психологію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нейрофізіологію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когнітивну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лінгвістику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теорію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штучного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інтелекту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Штучний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інтелект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(ШІ)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включає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себе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когнітивних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явищ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машинах.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Однією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практичних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цілей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для ШІ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реалізація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аспектів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людського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інтелекту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комп'ютерах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Комп'ютери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широко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використовуються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інструмент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вивчення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когнітивних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явищ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Імітаційне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моделювання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використовується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вивчення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того, як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структурувати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людський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розум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11795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КОГНІТИВІСТИКА ТА </a:t>
            </a:r>
            <a:br>
              <a:rPr lang="uk-UA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ШТУЧНИЙ ІНТЕЛЕКТ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301608" cy="489654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	</a:t>
            </a:r>
          </a:p>
          <a:p>
            <a:pPr algn="just"/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Когнітивна робототехніка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ділиться на три основних напрямки: власне створення та розробка програм для роботів, які мають функції навчання; когнітивна робототехніка;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колаборативна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робототехніка.</a:t>
            </a:r>
          </a:p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Один із прикладів створення програмного забезпечення для роботів, які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самонвчаються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- це лабораторія Сергія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Левайна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в Каліфорнійському університеті. Там є кілька технічних пристроїв, роботів, і одне із завдань, які там вирішуються, - це навчання робота більш складним діям на основі простих операцій.</a:t>
            </a:r>
          </a:p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Когнітивна робототехніка – створення програмного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забеспечення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для декількох наявних роботів, щоб отримати спільне вирішення одного завдання.  </a:t>
            </a:r>
          </a:p>
          <a:p>
            <a:pPr algn="just"/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Колаборативна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робототехніка - це робототехніка, спрямована на те, щоб роботи добре і ефективно працювали не тільки один з одним, але і з людиною. Притому цей напрямок має деяку специфіку, тому що будь-який робот - це фізичний пристрій, який потрібно зробити максимально безпечним для людини, аби отримати найкращий результат спільної роботи. 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КОГНІТИВНА РОБОТОТЕХНІКА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ПРОМИСЛОВЕ ЗАСТОСУВАННЯ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1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052736"/>
            <a:ext cx="5950763" cy="1512168"/>
          </a:xfrm>
        </p:spPr>
      </p:pic>
      <p:pic>
        <p:nvPicPr>
          <p:cNvPr id="7" name="Рисунок 6" descr="3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2708920"/>
            <a:ext cx="6135280" cy="1584176"/>
          </a:xfrm>
          <a:prstGeom prst="rect">
            <a:avLst/>
          </a:prstGeom>
        </p:spPr>
      </p:pic>
      <p:pic>
        <p:nvPicPr>
          <p:cNvPr id="8" name="Рисунок 7" descr="5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365104"/>
            <a:ext cx="6192689" cy="1696087"/>
          </a:xfrm>
          <a:prstGeom prst="rect">
            <a:avLst/>
          </a:prstGeom>
        </p:spPr>
      </p:pic>
      <p:pic>
        <p:nvPicPr>
          <p:cNvPr id="11" name="Рисунок 10" descr="789.JPG"/>
          <p:cNvPicPr>
            <a:picLocks noChangeAspect="1"/>
          </p:cNvPicPr>
          <p:nvPr/>
        </p:nvPicPr>
        <p:blipFill>
          <a:blip r:embed="rId5" cstate="print"/>
          <a:srcRect t="30" r="64175"/>
          <a:stretch>
            <a:fillRect/>
          </a:stretch>
        </p:blipFill>
        <p:spPr>
          <a:xfrm>
            <a:off x="6732240" y="1052736"/>
            <a:ext cx="2022715" cy="1512168"/>
          </a:xfrm>
          <a:prstGeom prst="rect">
            <a:avLst/>
          </a:prstGeom>
        </p:spPr>
      </p:pic>
      <p:pic>
        <p:nvPicPr>
          <p:cNvPr id="12" name="Рисунок 11" descr="789.JPG"/>
          <p:cNvPicPr>
            <a:picLocks noChangeAspect="1"/>
          </p:cNvPicPr>
          <p:nvPr/>
        </p:nvPicPr>
        <p:blipFill>
          <a:blip r:embed="rId5" cstate="print"/>
          <a:srcRect l="30313" t="5909" r="35038"/>
          <a:stretch>
            <a:fillRect/>
          </a:stretch>
        </p:blipFill>
        <p:spPr>
          <a:xfrm>
            <a:off x="6516216" y="2780928"/>
            <a:ext cx="2088232" cy="1519198"/>
          </a:xfrm>
          <a:prstGeom prst="rect">
            <a:avLst/>
          </a:prstGeom>
        </p:spPr>
      </p:pic>
      <p:pic>
        <p:nvPicPr>
          <p:cNvPr id="13" name="Рисунок 12" descr="910.JPG"/>
          <p:cNvPicPr>
            <a:picLocks noChangeAspect="1"/>
          </p:cNvPicPr>
          <p:nvPr/>
        </p:nvPicPr>
        <p:blipFill>
          <a:blip r:embed="rId6" cstate="print"/>
          <a:srcRect l="53036" t="794"/>
          <a:stretch>
            <a:fillRect/>
          </a:stretch>
        </p:blipFill>
        <p:spPr>
          <a:xfrm>
            <a:off x="6804248" y="4365104"/>
            <a:ext cx="1883428" cy="18002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INNUzv6kgOFA286a7i4GQFMdviqplHQS1KZpjr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980728"/>
            <a:ext cx="6834257" cy="525658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63888" y="4725144"/>
            <a:ext cx="2448272" cy="4320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нтерфейс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Hanwha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ІНТЕРФЕЙС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ІСТОРІЯ КОБОТІВ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273630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		У 1999 році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Ед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Колгейт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і Майкл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Пешкін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, інженери Північно-Західного університету, винайшли першого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кобота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. З 1996 року також існує компанія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Cobotics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, співзасновником якої є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Ед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Колгейт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Cobotics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випустив кілька моделей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коботія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в 2002 році (компанія як і раніше використовувала для них термін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IADs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). Через два роки KUKA, велика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робототехнічна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компанія з Німеччини, випустила свого першого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кобота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LBR 3. Справжнім проривом в історії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стали розробки датської компанії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Universal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Robots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. Саме вона в 2008 році випустила </a:t>
            </a:r>
            <a:r>
              <a:rPr lang="uk-UA" sz="1800" b="1" dirty="0" err="1" smtClean="0">
                <a:latin typeface="Times New Roman" pitchFamily="18" charset="0"/>
                <a:cs typeface="Times New Roman" pitchFamily="18" charset="0"/>
              </a:rPr>
              <a:t>кобота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в його сучасному вигляді: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як автономний пристрій, здатний </a:t>
            </a:r>
            <a:r>
              <a:rPr lang="uk-UA" sz="1800" b="1" dirty="0" err="1" smtClean="0">
                <a:latin typeface="Times New Roman" pitchFamily="18" charset="0"/>
                <a:cs typeface="Times New Roman" pitchFamily="18" charset="0"/>
              </a:rPr>
              <a:t>заємодіяти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 з людиною. </a:t>
            </a:r>
            <a:endParaRPr lang="uk-UA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628x-1.jpg"/>
          <p:cNvPicPr>
            <a:picLocks noChangeAspect="1"/>
          </p:cNvPicPr>
          <p:nvPr/>
        </p:nvPicPr>
        <p:blipFill>
          <a:blip r:embed="rId2" cstate="print"/>
          <a:srcRect t="12376" b="13368"/>
          <a:stretch>
            <a:fillRect/>
          </a:stretch>
        </p:blipFill>
        <p:spPr>
          <a:xfrm>
            <a:off x="2555776" y="3933056"/>
            <a:ext cx="4376642" cy="216024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INNUzv6kgOFA286a7i4GQFMdviqplHQS1KZpjr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124744"/>
            <a:ext cx="7620464" cy="476497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31840" y="2348880"/>
            <a:ext cx="3096344" cy="4320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нтерфейс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Universal Robots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ІНТЕРФЕЙС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60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12241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Програмування </a:t>
            </a:r>
            <a:r>
              <a:rPr lang="uk-UA" sz="4000" b="1" dirty="0" err="1" smtClean="0">
                <a:latin typeface="Times New Roman" pitchFamily="18" charset="0"/>
                <a:cs typeface="Times New Roman" pitchFamily="18" charset="0"/>
              </a:rPr>
              <a:t>кобота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 на блоці навчання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61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700808"/>
            <a:ext cx="84969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Програмування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безпосередньо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блоці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контролері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наявності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 робота: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Інтерфейс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операційної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системи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Universal Robots 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базі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Linux),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досить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простий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зрозумілий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Для початку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потрібно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увімкнути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живлення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робота,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розблокувати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сервоприводи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проводити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роботом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будь-які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маніпуляції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розпорядженні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рухів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MoveJ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використовується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основному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переміщення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робота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просторі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MoveL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переміщення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робота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суворо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прямими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дотримання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точності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роботі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координатами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т. д.).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MoveP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переміщати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інструмент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лінійному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русі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постійною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швидкістю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заокруглень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призначений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технологічних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операцій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таких як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герметизація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дозування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MoveC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кругового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переміщення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програмувати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робота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задавати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пересування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контексті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тих,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наведені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вище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11-37.jpg"/>
          <p:cNvPicPr>
            <a:picLocks noChangeAspect="1"/>
          </p:cNvPicPr>
          <p:nvPr/>
        </p:nvPicPr>
        <p:blipFill>
          <a:blip r:embed="rId2" cstate="print"/>
          <a:srcRect l="6452" t="13432" b="25164"/>
          <a:stretch>
            <a:fillRect/>
          </a:stretch>
        </p:blipFill>
        <p:spPr>
          <a:xfrm>
            <a:off x="2195736" y="4149080"/>
            <a:ext cx="5220072" cy="2304256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908720"/>
            <a:ext cx="8301608" cy="489654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	</a:t>
            </a:r>
          </a:p>
          <a:p>
            <a:pPr algn="just"/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охороні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здоров'я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не новинка, за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останніх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більшість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лікарів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отримало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уявлення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таке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а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ряді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медичних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організацій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тому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числі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рішення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впроваджені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В першу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чергу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тут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звичайно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йде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таку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систему, як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апарат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лапароскопічних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операцій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Vinci Surgical System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компанії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Intuitive Surgical.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Такий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робот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складається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двох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блоків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перший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призначений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хірурга-оператора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другий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чотирирукий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робот-маніпулятор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виконавчим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пристроєм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У 2017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майже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45%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лікарень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США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отримали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Vincn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цілому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медичних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хірургічних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роботів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виробників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отримали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дозвіл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американських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регуляторів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галузі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FDA)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клінічних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умовах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КОБОТИ В МЕДИЦИНІ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62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149080"/>
            <a:ext cx="8424936" cy="2520280"/>
          </a:xfrm>
        </p:spPr>
        <p:txBody>
          <a:bodyPr>
            <a:noAutofit/>
          </a:bodyPr>
          <a:lstStyle/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Нейрохірургія. Таке рішення вже придумано компанією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Synaptive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Medical.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Тут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використовується для точного позиціонування цифрового мікроскопа, що дозволяє нейрохірургам отримати найкраще уявлення про операції та підвищити її точність.</a:t>
            </a:r>
          </a:p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Кісткова хірургія. Тут також вже є рішення. Наприклад,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CARLO -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перший в світі медичний тактильний робот на базі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роботизованої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руки компанії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KUKA,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який може різати кістки без контакту і за допомогою лазерної технології холодного різання.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КОБОТИ В МЕДИЦИНІ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63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67544" y="1196752"/>
            <a:ext cx="4536504" cy="288032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uk-UA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Коботи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 медицині можуть використовуватися в різних сферах, крім хірургії: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uk-UA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Ппакування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медичного обладнання. </a:t>
            </a:r>
            <a:r>
              <a:rPr kumimoji="0" lang="uk-UA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Коботи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 це відмінний спосіб знизити або навіть усунути ризик забруднення.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Проведення величезної кількості тестів. Ці тести вимагають безлічі повторюваних дій.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УЗД-діагностика. 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Рисунок 6" descr="111-39.jpg"/>
          <p:cNvPicPr>
            <a:picLocks noChangeAspect="1"/>
          </p:cNvPicPr>
          <p:nvPr/>
        </p:nvPicPr>
        <p:blipFill>
          <a:blip r:embed="rId2" cstate="print"/>
          <a:srcRect l="20475" t="-2800"/>
          <a:stretch>
            <a:fillRect/>
          </a:stretch>
        </p:blipFill>
        <p:spPr>
          <a:xfrm>
            <a:off x="5220072" y="1268760"/>
            <a:ext cx="3635896" cy="264375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301608" cy="489654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	</a:t>
            </a:r>
          </a:p>
          <a:p>
            <a:pPr algn="just"/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Медичний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персонал,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працює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передовій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всьому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використовує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різні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технологічні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рішення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стримування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COVID-19. Як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ніколи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корисними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виявилися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колаборативні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Майже місяць тому в спортивному центрі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Хуншань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Ухані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, Китай, відкрився польовий госпіталь з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колаборативними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роботами від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Universal Robots.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Вони допомагають проводити такі медичні маніпуляції як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скринінг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, моніторинг частоти серцевих скорочень, температури, рівня кисню в крові. Крім цього роботи забезпечують доставку їжі, напоїв, ліків для пацієнтів, а також миють підлоги.</a:t>
            </a:r>
          </a:p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«Лікарі зараз налякані. Уявіть собі маніпулятор, який може працювати як рука людини і обертається на 360 градусів. Якщо люди зможуть керувати ним дистанційно, з його допомогою можна буде виконати безліч необхідних маніпуляцій, включаючи перевірку температури, серцебиття людини, що сидить в сусідній кімнаті, не ризикуючи власною безпекою », - пояснив генеральний директор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Universal Robots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по Південній Азії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Прадіп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Девід.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COVID-19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 І КОБОТИ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64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5157192"/>
            <a:ext cx="5328592" cy="86409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Колаборативний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робот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YuMi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відділі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фруктів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овочів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супермаркеті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Мілані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Італія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ТЕХНОЛОГІЇ РИТЕЙЛА В 2020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65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нимо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5340077" cy="3592066"/>
          </a:xfrm>
          <a:prstGeom prst="rect">
            <a:avLst/>
          </a:prstGeom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5508104" y="1268760"/>
            <a:ext cx="3384376" cy="525658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algn="just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		В майбутньому роздрібна торгівля буде покладатися на взаємодію людей і роботів. Приклад ідеального балансу людини і машини -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колаборативні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роботи, або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74320" lvl="0" indent="-274320" algn="just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		Виробники і дистриб'ютори товарів повсякденного попиту доручають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коботам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комплектацію і сортування замовлень, а також рутинні і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часозатратні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завдання, які передбачають напружену або фізичну працю. 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ТЕХНОЛОГІЇ РИТЕЙЛА В 2020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66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95536" y="1556792"/>
            <a:ext cx="4680520" cy="489654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algn="just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Роздрібні компанії навіть використовують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для взаємодії з покупцями. Наприклад, мережа супермаркетів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GIANT Food Stores (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Карлайл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, Пенсільванія) представила нового робота-помічника Марті. Марті допомагає своїм колегам, патрулюючи магазин. В його очах встановлені датчики, які розпізнають пролиту рідину, безлад, порожні полиці - те, що може доставити незручність покупцям. Марті повідомляє про це співробітникам магазину, які усувають проблеми.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22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1412776"/>
            <a:ext cx="3086100" cy="474345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301608" cy="489654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	</a:t>
            </a:r>
          </a:p>
          <a:p>
            <a:pPr algn="just"/>
            <a:r>
              <a:rPr lang="ru-RU" sz="2000" dirty="0" smtClean="0"/>
              <a:t>У </a:t>
            </a:r>
            <a:r>
              <a:rPr lang="ru-RU" sz="2000" dirty="0" err="1" smtClean="0"/>
              <a:t>числі</a:t>
            </a:r>
            <a:r>
              <a:rPr lang="ru-RU" sz="2000" dirty="0" smtClean="0"/>
              <a:t> </a:t>
            </a:r>
            <a:r>
              <a:rPr lang="ru-RU" sz="2000" dirty="0" err="1" smtClean="0"/>
              <a:t>підприємств</a:t>
            </a:r>
            <a:r>
              <a:rPr lang="ru-RU" sz="2000" dirty="0" smtClean="0"/>
              <a:t>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реалізують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промислові</a:t>
            </a:r>
            <a:r>
              <a:rPr lang="ru-RU" sz="2000" dirty="0" smtClean="0"/>
              <a:t> </a:t>
            </a:r>
            <a:r>
              <a:rPr lang="ru-RU" sz="2000" dirty="0" err="1" smtClean="0"/>
              <a:t>роботи</a:t>
            </a:r>
            <a:r>
              <a:rPr lang="ru-RU" sz="2000" dirty="0" smtClean="0"/>
              <a:t> й </a:t>
            </a:r>
            <a:r>
              <a:rPr lang="ru-RU" sz="2000" dirty="0" err="1" smtClean="0"/>
              <a:t>виконують</a:t>
            </a:r>
            <a:r>
              <a:rPr lang="ru-RU" sz="2000" dirty="0" smtClean="0"/>
              <a:t> </a:t>
            </a:r>
            <a:r>
              <a:rPr lang="ru-RU" sz="2000" dirty="0" err="1" smtClean="0"/>
              <a:t>їх</a:t>
            </a:r>
            <a:r>
              <a:rPr lang="ru-RU" sz="2000" dirty="0" smtClean="0"/>
              <a:t> </a:t>
            </a:r>
            <a:r>
              <a:rPr lang="ru-RU" sz="2000" dirty="0" err="1" smtClean="0"/>
              <a:t>впровадження</a:t>
            </a:r>
            <a:r>
              <a:rPr lang="ru-RU" sz="2000" dirty="0" smtClean="0"/>
              <a:t> в </a:t>
            </a:r>
            <a:r>
              <a:rPr lang="ru-RU" sz="2000" dirty="0" err="1" smtClean="0"/>
              <a:t>Україні</a:t>
            </a:r>
            <a:r>
              <a:rPr lang="ru-RU" sz="2000" dirty="0" smtClean="0"/>
              <a:t>, </a:t>
            </a:r>
            <a:r>
              <a:rPr lang="ru-RU" sz="2000" dirty="0" err="1" smtClean="0"/>
              <a:t>визначним</a:t>
            </a:r>
            <a:r>
              <a:rPr lang="ru-RU" sz="2000" dirty="0" smtClean="0"/>
              <a:t> є «</a:t>
            </a:r>
            <a:r>
              <a:rPr lang="en-US" sz="2000" dirty="0" err="1" smtClean="0"/>
              <a:t>Hydromarket</a:t>
            </a:r>
            <a:r>
              <a:rPr lang="en-US" sz="2000" dirty="0" smtClean="0"/>
              <a:t>». </a:t>
            </a:r>
            <a:r>
              <a:rPr lang="ru-RU" sz="2000" dirty="0" err="1" smtClean="0"/>
              <a:t>Нещодавно</a:t>
            </a:r>
            <a:r>
              <a:rPr lang="ru-RU" sz="2000" dirty="0" smtClean="0"/>
              <a:t> </a:t>
            </a:r>
            <a:r>
              <a:rPr lang="ru-RU" sz="2000" dirty="0" err="1" smtClean="0"/>
              <a:t>компанія</a:t>
            </a:r>
            <a:r>
              <a:rPr lang="ru-RU" sz="2000" dirty="0" smtClean="0"/>
              <a:t> завершила проект </a:t>
            </a:r>
            <a:r>
              <a:rPr lang="ru-RU" sz="2000" dirty="0" err="1" smtClean="0"/>
              <a:t>встановлення</a:t>
            </a:r>
            <a:r>
              <a:rPr lang="ru-RU" sz="2000" dirty="0" smtClean="0"/>
              <a:t> робота </a:t>
            </a:r>
            <a:r>
              <a:rPr lang="ru-RU" sz="2000" dirty="0" err="1" smtClean="0"/>
              <a:t>італійського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виробника</a:t>
            </a:r>
            <a:r>
              <a:rPr lang="ru-RU" sz="2000" dirty="0" smtClean="0"/>
              <a:t> </a:t>
            </a:r>
            <a:r>
              <a:rPr lang="en-US" sz="2000" dirty="0" err="1" smtClean="0"/>
              <a:t>Lesta</a:t>
            </a:r>
            <a:r>
              <a:rPr lang="en-US" sz="2000" dirty="0" smtClean="0"/>
              <a:t>, </a:t>
            </a:r>
            <a:r>
              <a:rPr lang="ru-RU" sz="2000" dirty="0" err="1" smtClean="0"/>
              <a:t>який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здійснює</a:t>
            </a:r>
            <a:r>
              <a:rPr lang="ru-RU" sz="2000" dirty="0" smtClean="0"/>
              <a:t> </a:t>
            </a:r>
            <a:r>
              <a:rPr lang="ru-RU" sz="2000" dirty="0" err="1" smtClean="0"/>
              <a:t>фарбування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пластикових</a:t>
            </a:r>
            <a:r>
              <a:rPr lang="ru-RU" sz="2000" dirty="0" smtClean="0"/>
              <a:t> деталей для </a:t>
            </a:r>
            <a:r>
              <a:rPr lang="ru-RU" sz="2000" dirty="0" err="1" smtClean="0"/>
              <a:t>побутової</a:t>
            </a:r>
            <a:r>
              <a:rPr lang="ru-RU" sz="2000" dirty="0" smtClean="0"/>
              <a:t> </a:t>
            </a:r>
            <a:r>
              <a:rPr lang="ru-RU" sz="2000" dirty="0" err="1" smtClean="0"/>
              <a:t>техніки</a:t>
            </a:r>
            <a:r>
              <a:rPr lang="ru-RU" sz="2000" dirty="0" smtClean="0"/>
              <a:t>. Робот оснащений комплектом </a:t>
            </a:r>
            <a:r>
              <a:rPr lang="ru-RU" sz="2000" dirty="0" err="1" smtClean="0"/>
              <a:t>спеціального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обладнання</a:t>
            </a:r>
            <a:r>
              <a:rPr lang="ru-RU" sz="2000" dirty="0" smtClean="0"/>
              <a:t> та </a:t>
            </a:r>
            <a:r>
              <a:rPr lang="ru-RU" sz="2000" dirty="0" err="1" smtClean="0"/>
              <a:t>чотирирукою</a:t>
            </a:r>
            <a:r>
              <a:rPr lang="ru-RU" sz="2000" dirty="0" smtClean="0"/>
              <a:t> </a:t>
            </a:r>
            <a:r>
              <a:rPr lang="ru-RU" sz="2000" dirty="0" err="1" smtClean="0"/>
              <a:t>каруселлю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подачі</a:t>
            </a:r>
            <a:r>
              <a:rPr lang="ru-RU" sz="2000" dirty="0" smtClean="0"/>
              <a:t> </a:t>
            </a:r>
            <a:r>
              <a:rPr lang="ru-RU" sz="2000" dirty="0" err="1" smtClean="0"/>
              <a:t>виробів</a:t>
            </a:r>
            <a:r>
              <a:rPr lang="ru-RU" sz="2000" dirty="0" smtClean="0"/>
              <a:t>. </a:t>
            </a:r>
            <a:r>
              <a:rPr lang="ru-RU" sz="2000" dirty="0" err="1" smtClean="0"/>
              <a:t>Працюючи</a:t>
            </a:r>
            <a:r>
              <a:rPr lang="ru-RU" sz="2000" dirty="0" smtClean="0"/>
              <a:t> у </a:t>
            </a:r>
            <a:r>
              <a:rPr lang="ru-RU" sz="2000" dirty="0" err="1" smtClean="0"/>
              <a:t>дві</a:t>
            </a:r>
            <a:r>
              <a:rPr lang="ru-RU" sz="2000" dirty="0" smtClean="0"/>
              <a:t> </a:t>
            </a:r>
            <a:r>
              <a:rPr lang="ru-RU" sz="2000" dirty="0" err="1" smtClean="0"/>
              <a:t>зміни</a:t>
            </a:r>
            <a:r>
              <a:rPr lang="ru-RU" sz="2000" dirty="0" smtClean="0"/>
              <a:t>, </a:t>
            </a:r>
            <a:r>
              <a:rPr lang="ru-RU" sz="2000" dirty="0" err="1" smtClean="0"/>
              <a:t>він</a:t>
            </a:r>
            <a:r>
              <a:rPr lang="ru-RU" sz="2000" dirty="0" smtClean="0"/>
              <a:t> </a:t>
            </a:r>
            <a:r>
              <a:rPr lang="ru-RU" sz="2000" dirty="0" err="1" smtClean="0"/>
              <a:t>підвищив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продуктивність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підприємства</a:t>
            </a:r>
            <a:r>
              <a:rPr lang="ru-RU" sz="2000" dirty="0" smtClean="0"/>
              <a:t> в 4 рази.</a:t>
            </a:r>
          </a:p>
          <a:p>
            <a:pPr algn="just"/>
            <a:r>
              <a:rPr lang="ru-RU" sz="2000" dirty="0" smtClean="0"/>
              <a:t>В </a:t>
            </a:r>
            <a:r>
              <a:rPr lang="ru-RU" sz="2000" dirty="0" err="1" smtClean="0"/>
              <a:t>Україні</a:t>
            </a:r>
            <a:r>
              <a:rPr lang="ru-RU" sz="2000" dirty="0" smtClean="0"/>
              <a:t> часто </a:t>
            </a:r>
            <a:r>
              <a:rPr lang="ru-RU" sz="2000" dirty="0" err="1" smtClean="0"/>
              <a:t>застосовують</a:t>
            </a:r>
            <a:r>
              <a:rPr lang="ru-RU" sz="2000" dirty="0" smtClean="0"/>
              <a:t> б/у та </a:t>
            </a:r>
            <a:r>
              <a:rPr lang="ru-RU" sz="2000" dirty="0" err="1" smtClean="0"/>
              <a:t>відновлені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промислові</a:t>
            </a:r>
            <a:r>
              <a:rPr lang="ru-RU" sz="2000" dirty="0" smtClean="0"/>
              <a:t> </a:t>
            </a:r>
            <a:r>
              <a:rPr lang="ru-RU" sz="2000" dirty="0" err="1" smtClean="0"/>
              <a:t>роботи</a:t>
            </a:r>
            <a:r>
              <a:rPr lang="ru-RU" sz="2000" dirty="0" smtClean="0"/>
              <a:t>, але </a:t>
            </a:r>
            <a:r>
              <a:rPr lang="ru-RU" sz="2000" dirty="0" err="1" smtClean="0"/>
              <a:t>деякі</a:t>
            </a:r>
            <a:r>
              <a:rPr lang="ru-RU" sz="2000" dirty="0" smtClean="0"/>
              <a:t> </a:t>
            </a:r>
            <a:r>
              <a:rPr lang="ru-RU" sz="2000" dirty="0" err="1" smtClean="0"/>
              <a:t>виробники</a:t>
            </a:r>
            <a:r>
              <a:rPr lang="ru-RU" sz="2000" dirty="0" smtClean="0"/>
              <a:t> </a:t>
            </a:r>
            <a:r>
              <a:rPr lang="ru-RU" sz="2000" dirty="0" err="1" smtClean="0"/>
              <a:t>обирають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нові</a:t>
            </a:r>
            <a:r>
              <a:rPr lang="ru-RU" sz="2000" dirty="0" smtClean="0"/>
              <a:t> </a:t>
            </a:r>
            <a:r>
              <a:rPr lang="ru-RU" sz="2000" dirty="0" err="1" smtClean="0"/>
              <a:t>агрегати</a:t>
            </a:r>
            <a:r>
              <a:rPr lang="ru-RU" sz="2000" dirty="0" smtClean="0"/>
              <a:t> з </a:t>
            </a:r>
            <a:r>
              <a:rPr lang="ru-RU" sz="2000" dirty="0" err="1" smtClean="0"/>
              <a:t>Японії</a:t>
            </a:r>
            <a:r>
              <a:rPr lang="ru-RU" sz="2000" dirty="0" smtClean="0"/>
              <a:t>, США, </a:t>
            </a:r>
            <a:r>
              <a:rPr lang="ru-RU" sz="2000" dirty="0" err="1" smtClean="0"/>
              <a:t>Німеччини</a:t>
            </a:r>
            <a:r>
              <a:rPr lang="ru-RU" sz="2000" dirty="0" smtClean="0"/>
              <a:t>, </a:t>
            </a:r>
            <a:r>
              <a:rPr lang="ru-RU" sz="2000" dirty="0" err="1" smtClean="0"/>
              <a:t>Швеції</a:t>
            </a:r>
            <a:r>
              <a:rPr lang="ru-RU" sz="2000" dirty="0" smtClean="0"/>
              <a:t> та </a:t>
            </a:r>
            <a:r>
              <a:rPr lang="ru-RU" sz="2000" dirty="0" err="1" smtClean="0"/>
              <a:t>Швейцарії</a:t>
            </a:r>
            <a:r>
              <a:rPr lang="ru-RU" sz="2000" dirty="0" smtClean="0"/>
              <a:t>. </a:t>
            </a:r>
            <a:r>
              <a:rPr lang="ru-RU" sz="2000" dirty="0" err="1" smtClean="0"/>
              <a:t>Тенденція</a:t>
            </a:r>
            <a:r>
              <a:rPr lang="ru-RU" sz="2000" dirty="0" smtClean="0"/>
              <a:t> до </a:t>
            </a:r>
            <a:r>
              <a:rPr lang="ru-RU" sz="2000" dirty="0" err="1" smtClean="0"/>
              <a:t>збільшення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придбання</a:t>
            </a:r>
            <a:r>
              <a:rPr lang="ru-RU" sz="2000" dirty="0" smtClean="0"/>
              <a:t> й </a:t>
            </a:r>
            <a:r>
              <a:rPr lang="ru-RU" sz="2000" dirty="0" err="1" smtClean="0"/>
              <a:t>впровадження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їх</a:t>
            </a:r>
            <a:r>
              <a:rPr lang="ru-RU" sz="2000" dirty="0" smtClean="0"/>
              <a:t> </a:t>
            </a:r>
            <a:r>
              <a:rPr lang="ru-RU" sz="2000" dirty="0" err="1" smtClean="0"/>
              <a:t>визначена</a:t>
            </a:r>
            <a:r>
              <a:rPr lang="ru-RU" sz="2000" dirty="0" smtClean="0"/>
              <a:t> </a:t>
            </a:r>
            <a:r>
              <a:rPr lang="ru-RU" sz="2000" dirty="0" err="1" smtClean="0"/>
              <a:t>чітко</a:t>
            </a:r>
            <a:r>
              <a:rPr lang="ru-RU" sz="2000" dirty="0" smtClean="0"/>
              <a:t>, попит на </a:t>
            </a:r>
            <a:r>
              <a:rPr lang="ru-RU" sz="2000" dirty="0" err="1" smtClean="0"/>
              <a:t>послуги</a:t>
            </a:r>
            <a:r>
              <a:rPr lang="ru-RU" sz="2000" dirty="0" smtClean="0"/>
              <a:t> </a:t>
            </a:r>
            <a:r>
              <a:rPr lang="ru-RU" sz="2000" dirty="0" err="1" smtClean="0"/>
              <a:t>інтеграції</a:t>
            </a:r>
            <a:r>
              <a:rPr lang="ru-RU" sz="2000" dirty="0" smtClean="0"/>
              <a:t> </a:t>
            </a:r>
            <a:r>
              <a:rPr lang="ru-RU" sz="2000" dirty="0" err="1" smtClean="0"/>
              <a:t>повільно</a:t>
            </a:r>
            <a:r>
              <a:rPr lang="ru-RU" sz="2000" dirty="0" smtClean="0"/>
              <a:t> </a:t>
            </a:r>
            <a:r>
              <a:rPr lang="ru-RU" sz="2000" dirty="0" err="1" smtClean="0"/>
              <a:t>зростає</a:t>
            </a:r>
            <a:r>
              <a:rPr lang="ru-RU" sz="2000" dirty="0" smtClean="0"/>
              <a:t>. Тому </a:t>
            </a:r>
            <a:r>
              <a:rPr lang="ru-RU" sz="2000" dirty="0" err="1" smtClean="0"/>
              <a:t>можна</a:t>
            </a:r>
            <a:r>
              <a:rPr lang="ru-RU" sz="2000" dirty="0" smtClean="0"/>
              <a:t> </a:t>
            </a:r>
            <a:r>
              <a:rPr lang="ru-RU" sz="2000" dirty="0" err="1" smtClean="0"/>
              <a:t>сміливо</a:t>
            </a:r>
            <a:r>
              <a:rPr lang="ru-RU" sz="2000" dirty="0" smtClean="0"/>
              <a:t> </a:t>
            </a:r>
            <a:r>
              <a:rPr lang="ru-RU" sz="2000" dirty="0" err="1" smtClean="0"/>
              <a:t>стверджувати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в </a:t>
            </a:r>
            <a:r>
              <a:rPr lang="ru-RU" sz="2000" dirty="0" err="1" smtClean="0"/>
              <a:t>найближчому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майбутньому</a:t>
            </a:r>
            <a:r>
              <a:rPr lang="ru-RU" sz="2000" dirty="0" smtClean="0"/>
              <a:t> </a:t>
            </a:r>
            <a:r>
              <a:rPr lang="ru-RU" sz="2000" dirty="0" err="1" smtClean="0"/>
              <a:t>роботи</a:t>
            </a:r>
            <a:r>
              <a:rPr lang="ru-RU" sz="2000" dirty="0" smtClean="0"/>
              <a:t> все ж таки </a:t>
            </a:r>
            <a:r>
              <a:rPr lang="ru-RU" sz="2000" dirty="0" err="1" smtClean="0"/>
              <a:t>замінять</a:t>
            </a:r>
            <a:r>
              <a:rPr lang="ru-RU" sz="2000" dirty="0" smtClean="0"/>
              <a:t> людей.</a:t>
            </a:r>
            <a:endParaRPr lang="ru-RU" sz="2000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КОБОТИ В УКРАЇНІ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67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8841160" cy="573325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dirty="0" smtClean="0"/>
              <a:t>		</a:t>
            </a:r>
            <a:r>
              <a:rPr lang="ru-RU" sz="1800" dirty="0" err="1" smtClean="0"/>
              <a:t>Одне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 </a:t>
            </a:r>
            <a:r>
              <a:rPr lang="ru-RU" sz="1800" dirty="0" err="1" smtClean="0"/>
              <a:t>головних</a:t>
            </a:r>
            <a:r>
              <a:rPr lang="ru-RU" sz="1800" dirty="0" smtClean="0"/>
              <a:t> </a:t>
            </a:r>
            <a:r>
              <a:rPr lang="ru-RU" sz="1800" dirty="0" err="1" smtClean="0"/>
              <a:t>питань</a:t>
            </a:r>
            <a:r>
              <a:rPr lang="ru-RU" sz="1800" dirty="0" smtClean="0"/>
              <a:t> </a:t>
            </a:r>
            <a:r>
              <a:rPr lang="ru-RU" sz="1800" dirty="0" err="1" smtClean="0"/>
              <a:t>щодо</a:t>
            </a:r>
            <a:r>
              <a:rPr lang="ru-RU" sz="1800" dirty="0" smtClean="0"/>
              <a:t> </a:t>
            </a:r>
            <a:r>
              <a:rPr lang="ru-RU" sz="1800" dirty="0" err="1" smtClean="0"/>
              <a:t>коботів</a:t>
            </a:r>
            <a:r>
              <a:rPr lang="ru-RU" sz="1800" dirty="0" smtClean="0"/>
              <a:t> </a:t>
            </a:r>
            <a:r>
              <a:rPr lang="ru-RU" sz="1800" dirty="0" err="1" smtClean="0"/>
              <a:t>полягає</a:t>
            </a:r>
            <a:r>
              <a:rPr lang="ru-RU" sz="1800" dirty="0" smtClean="0"/>
              <a:t> в тому, </a:t>
            </a:r>
            <a:r>
              <a:rPr lang="ru-RU" sz="1800" dirty="0" err="1" smtClean="0"/>
              <a:t>чи</a:t>
            </a:r>
            <a:r>
              <a:rPr lang="ru-RU" sz="1800" dirty="0" smtClean="0"/>
              <a:t> не </a:t>
            </a:r>
            <a:r>
              <a:rPr lang="ru-RU" sz="1800" dirty="0" err="1" smtClean="0"/>
              <a:t>відберуть</a:t>
            </a:r>
            <a:r>
              <a:rPr lang="ru-RU" sz="1800" dirty="0" smtClean="0"/>
              <a:t> вони у людей </a:t>
            </a:r>
            <a:r>
              <a:rPr lang="ru-RU" sz="1800" dirty="0" err="1" smtClean="0"/>
              <a:t>їх</a:t>
            </a:r>
            <a:r>
              <a:rPr lang="ru-RU" sz="1800" dirty="0" smtClean="0"/>
              <a:t> роботу. </a:t>
            </a:r>
            <a:r>
              <a:rPr lang="ru-RU" sz="1800" dirty="0" err="1" smtClean="0"/>
              <a:t>Галузеві</a:t>
            </a:r>
            <a:r>
              <a:rPr lang="ru-RU" sz="1800" dirty="0" smtClean="0"/>
              <a:t> </a:t>
            </a:r>
            <a:r>
              <a:rPr lang="ru-RU" sz="1800" dirty="0" err="1" smtClean="0"/>
              <a:t>експерти</a:t>
            </a:r>
            <a:r>
              <a:rPr lang="ru-RU" sz="1800" dirty="0" smtClean="0"/>
              <a:t> зараз не </a:t>
            </a:r>
            <a:r>
              <a:rPr lang="ru-RU" sz="1800" dirty="0" err="1" smtClean="0"/>
              <a:t>можуть</a:t>
            </a:r>
            <a:r>
              <a:rPr lang="ru-RU" sz="1800" dirty="0" smtClean="0"/>
              <a:t> </a:t>
            </a:r>
            <a:r>
              <a:rPr lang="ru-RU" sz="1800" dirty="0" err="1" smtClean="0"/>
              <a:t>дати</a:t>
            </a:r>
            <a:r>
              <a:rPr lang="ru-RU" sz="1800" dirty="0" smtClean="0"/>
              <a:t> </a:t>
            </a:r>
            <a:r>
              <a:rPr lang="ru-RU" sz="1800" dirty="0" err="1" smtClean="0"/>
              <a:t>чіткої</a:t>
            </a:r>
            <a:r>
              <a:rPr lang="ru-RU" sz="1800" dirty="0" smtClean="0"/>
              <a:t> </a:t>
            </a:r>
            <a:r>
              <a:rPr lang="ru-RU" sz="1800" dirty="0" err="1" smtClean="0"/>
              <a:t>відповіді</a:t>
            </a:r>
            <a:r>
              <a:rPr lang="ru-RU" sz="1800" dirty="0" smtClean="0"/>
              <a:t>. З одного боку, </a:t>
            </a:r>
            <a:r>
              <a:rPr lang="ru-RU" sz="1800" dirty="0" err="1" smtClean="0"/>
              <a:t>частина</a:t>
            </a:r>
            <a:r>
              <a:rPr lang="ru-RU" sz="1800" dirty="0" smtClean="0"/>
              <a:t> таких </a:t>
            </a:r>
            <a:r>
              <a:rPr lang="ru-RU" sz="1800" dirty="0" err="1" smtClean="0"/>
              <a:t>роботів</a:t>
            </a:r>
            <a:r>
              <a:rPr lang="ru-RU" sz="1800" dirty="0" smtClean="0"/>
              <a:t> </a:t>
            </a:r>
            <a:r>
              <a:rPr lang="ru-RU" sz="1800" dirty="0" err="1" smtClean="0"/>
              <a:t>бере</a:t>
            </a:r>
            <a:r>
              <a:rPr lang="ru-RU" sz="1800" dirty="0" smtClean="0"/>
              <a:t> на себе роботу, яка </a:t>
            </a:r>
            <a:r>
              <a:rPr lang="ru-RU" sz="1800" dirty="0" err="1" smtClean="0"/>
              <a:t>раніше</a:t>
            </a:r>
            <a:r>
              <a:rPr lang="ru-RU" sz="1800" dirty="0" smtClean="0"/>
              <a:t> </a:t>
            </a:r>
            <a:r>
              <a:rPr lang="ru-RU" sz="1800" dirty="0" err="1" smtClean="0"/>
              <a:t>виконувалася</a:t>
            </a:r>
            <a:r>
              <a:rPr lang="ru-RU" sz="1800" dirty="0" smtClean="0"/>
              <a:t> людьми.</a:t>
            </a:r>
          </a:p>
          <a:p>
            <a:pPr algn="just">
              <a:buNone/>
            </a:pPr>
            <a:r>
              <a:rPr lang="ru-RU" sz="1800" dirty="0" smtClean="0"/>
              <a:t>		</a:t>
            </a:r>
            <a:r>
              <a:rPr lang="ru-RU" sz="1800" dirty="0" err="1" smtClean="0"/>
              <a:t>Наочний</a:t>
            </a:r>
            <a:r>
              <a:rPr lang="ru-RU" sz="1800" dirty="0" smtClean="0"/>
              <a:t> тому приклад </a:t>
            </a:r>
            <a:r>
              <a:rPr lang="ru-RU" sz="1800" dirty="0" err="1" smtClean="0"/>
              <a:t>подає</a:t>
            </a:r>
            <a:r>
              <a:rPr lang="ru-RU" sz="1800" dirty="0" smtClean="0"/>
              <a:t> </a:t>
            </a:r>
            <a:r>
              <a:rPr lang="ru-RU" sz="1800" dirty="0" err="1" smtClean="0"/>
              <a:t>компанія</a:t>
            </a:r>
            <a:r>
              <a:rPr lang="ru-RU" sz="1800" dirty="0" smtClean="0"/>
              <a:t> </a:t>
            </a:r>
            <a:r>
              <a:rPr lang="en-US" sz="1800" dirty="0" err="1" smtClean="0"/>
              <a:t>SoftWear</a:t>
            </a:r>
            <a:r>
              <a:rPr lang="en-US" sz="1800" dirty="0" smtClean="0"/>
              <a:t> Automation </a:t>
            </a:r>
            <a:r>
              <a:rPr lang="ru-RU" sz="1800" dirty="0" err="1" smtClean="0"/>
              <a:t>з</a:t>
            </a:r>
            <a:r>
              <a:rPr lang="ru-RU" sz="1800" dirty="0" smtClean="0"/>
              <a:t> </a:t>
            </a:r>
            <a:r>
              <a:rPr lang="ru-RU" sz="1800" dirty="0" err="1" smtClean="0"/>
              <a:t>Атланти</a:t>
            </a:r>
            <a:r>
              <a:rPr lang="ru-RU" sz="1800" dirty="0" smtClean="0"/>
              <a:t>. Разом </a:t>
            </a:r>
            <a:r>
              <a:rPr lang="ru-RU" sz="1800" dirty="0" err="1" smtClean="0"/>
              <a:t>з</a:t>
            </a:r>
            <a:r>
              <a:rPr lang="ru-RU" sz="1800" dirty="0" smtClean="0"/>
              <a:t> </a:t>
            </a:r>
            <a:r>
              <a:rPr lang="ru-RU" sz="1800" dirty="0" err="1" smtClean="0"/>
              <a:t>дослідниками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 </a:t>
            </a:r>
            <a:r>
              <a:rPr lang="ru-RU" sz="1800" dirty="0" err="1" smtClean="0"/>
              <a:t>Технологічного</a:t>
            </a:r>
            <a:r>
              <a:rPr lang="ru-RU" sz="1800" dirty="0" smtClean="0"/>
              <a:t> </a:t>
            </a:r>
            <a:r>
              <a:rPr lang="ru-RU" sz="1800" dirty="0" err="1" smtClean="0"/>
              <a:t>інституту</a:t>
            </a:r>
            <a:r>
              <a:rPr lang="ru-RU" sz="1800" dirty="0" smtClean="0"/>
              <a:t> (шт. </a:t>
            </a:r>
            <a:r>
              <a:rPr lang="ru-RU" sz="1800" dirty="0" err="1" smtClean="0"/>
              <a:t>Джорджія</a:t>
            </a:r>
            <a:r>
              <a:rPr lang="ru-RU" sz="1800" dirty="0" smtClean="0"/>
              <a:t>) </a:t>
            </a:r>
            <a:r>
              <a:rPr lang="ru-RU" sz="1800" dirty="0" err="1" smtClean="0"/>
              <a:t>фахівці</a:t>
            </a:r>
            <a:r>
              <a:rPr lang="ru-RU" sz="1800" dirty="0" smtClean="0"/>
              <a:t> </a:t>
            </a:r>
            <a:r>
              <a:rPr lang="ru-RU" sz="1800" dirty="0" err="1" smtClean="0"/>
              <a:t>компанії</a:t>
            </a:r>
            <a:r>
              <a:rPr lang="ru-RU" sz="1800" dirty="0" smtClean="0"/>
              <a:t> </a:t>
            </a:r>
            <a:r>
              <a:rPr lang="ru-RU" sz="1800" dirty="0" err="1" smtClean="0"/>
              <a:t>розробляють</a:t>
            </a:r>
            <a:r>
              <a:rPr lang="ru-RU" sz="1800" dirty="0" smtClean="0"/>
              <a:t> </a:t>
            </a:r>
            <a:r>
              <a:rPr lang="ru-RU" sz="1800" dirty="0" err="1" smtClean="0"/>
              <a:t>роботів</a:t>
            </a:r>
            <a:r>
              <a:rPr lang="ru-RU" sz="1800" dirty="0" smtClean="0"/>
              <a:t> для </a:t>
            </a:r>
            <a:r>
              <a:rPr lang="ru-RU" sz="1800" dirty="0" err="1" smtClean="0"/>
              <a:t>пошиття</a:t>
            </a:r>
            <a:r>
              <a:rPr lang="ru-RU" sz="1800" dirty="0" smtClean="0"/>
              <a:t> </a:t>
            </a:r>
            <a:r>
              <a:rPr lang="ru-RU" sz="1800" dirty="0" err="1" smtClean="0"/>
              <a:t>одягу</a:t>
            </a:r>
            <a:r>
              <a:rPr lang="ru-RU" sz="1800" dirty="0" smtClean="0"/>
              <a:t> на </a:t>
            </a:r>
            <a:r>
              <a:rPr lang="ru-RU" sz="1800" dirty="0" err="1" smtClean="0"/>
              <a:t>звичайних</a:t>
            </a:r>
            <a:r>
              <a:rPr lang="ru-RU" sz="1800" dirty="0" smtClean="0"/>
              <a:t> </a:t>
            </a:r>
            <a:r>
              <a:rPr lang="ru-RU" sz="1800" dirty="0" err="1" smtClean="0"/>
              <a:t>швейних</a:t>
            </a:r>
            <a:r>
              <a:rPr lang="ru-RU" sz="1800" dirty="0" smtClean="0"/>
              <a:t> машинках. </a:t>
            </a:r>
            <a:r>
              <a:rPr lang="ru-RU" sz="1800" dirty="0" err="1" smtClean="0"/>
              <a:t>Це</a:t>
            </a:r>
            <a:r>
              <a:rPr lang="ru-RU" sz="1800" dirty="0" smtClean="0"/>
              <a:t> дозволило </a:t>
            </a:r>
            <a:r>
              <a:rPr lang="ru-RU" sz="1800" dirty="0" err="1" smtClean="0"/>
              <a:t>фірмі</a:t>
            </a:r>
            <a:r>
              <a:rPr lang="ru-RU" sz="1800" dirty="0" smtClean="0"/>
              <a:t> </a:t>
            </a:r>
            <a:r>
              <a:rPr lang="ru-RU" sz="1800" dirty="0" err="1" smtClean="0"/>
              <a:t>залучити</a:t>
            </a:r>
            <a:r>
              <a:rPr lang="ru-RU" sz="1800" dirty="0" smtClean="0"/>
              <a:t> в </a:t>
            </a:r>
            <a:r>
              <a:rPr lang="ru-RU" sz="1800" dirty="0" err="1" smtClean="0"/>
              <a:t>минулому</a:t>
            </a:r>
            <a:r>
              <a:rPr lang="ru-RU" sz="1800" dirty="0" smtClean="0"/>
              <a:t> </a:t>
            </a:r>
            <a:r>
              <a:rPr lang="ru-RU" sz="1800" dirty="0" err="1" smtClean="0"/>
              <a:t>році</a:t>
            </a:r>
            <a:r>
              <a:rPr lang="ru-RU" sz="1800" dirty="0" smtClean="0"/>
              <a:t> </a:t>
            </a:r>
            <a:r>
              <a:rPr lang="ru-RU" sz="1800" dirty="0" err="1" smtClean="0"/>
              <a:t>венчурне</a:t>
            </a:r>
            <a:r>
              <a:rPr lang="ru-RU" sz="1800" dirty="0" smtClean="0"/>
              <a:t> </a:t>
            </a:r>
            <a:r>
              <a:rPr lang="ru-RU" sz="1800" dirty="0" err="1" smtClean="0"/>
              <a:t>фінансування</a:t>
            </a:r>
            <a:r>
              <a:rPr lang="ru-RU" sz="1800" dirty="0" smtClean="0"/>
              <a:t> </a:t>
            </a:r>
            <a:r>
              <a:rPr lang="ru-RU" sz="1800" dirty="0" err="1" smtClean="0"/>
              <a:t>в</a:t>
            </a:r>
            <a:r>
              <a:rPr lang="ru-RU" sz="1800" dirty="0" smtClean="0"/>
              <a:t> </a:t>
            </a:r>
            <a:r>
              <a:rPr lang="ru-RU" sz="1800" dirty="0" err="1" smtClean="0"/>
              <a:t>розмірі</a:t>
            </a:r>
            <a:r>
              <a:rPr lang="ru-RU" sz="1800" dirty="0" smtClean="0"/>
              <a:t> $ 3 млн. З </a:t>
            </a:r>
            <a:r>
              <a:rPr lang="ru-RU" sz="1800" dirty="0" err="1" smtClean="0"/>
              <a:t>іншого</a:t>
            </a:r>
            <a:r>
              <a:rPr lang="ru-RU" sz="1800" dirty="0" smtClean="0"/>
              <a:t> боку, у </a:t>
            </a:r>
            <a:r>
              <a:rPr lang="ru-RU" sz="1800" dirty="0" err="1" smtClean="0"/>
              <a:t>багатьох</a:t>
            </a:r>
            <a:r>
              <a:rPr lang="ru-RU" sz="1800" dirty="0" smtClean="0"/>
              <a:t> </a:t>
            </a:r>
            <a:r>
              <a:rPr lang="ru-RU" sz="1800" dirty="0" err="1" smtClean="0"/>
              <a:t>випадках</a:t>
            </a:r>
            <a:r>
              <a:rPr lang="ru-RU" sz="1800" dirty="0" smtClean="0"/>
              <a:t> </a:t>
            </a:r>
            <a:r>
              <a:rPr lang="ru-RU" sz="1800" dirty="0" err="1" smtClean="0"/>
              <a:t>коботи</a:t>
            </a:r>
            <a:r>
              <a:rPr lang="ru-RU" sz="1800" dirty="0" smtClean="0"/>
              <a:t> </a:t>
            </a:r>
            <a:r>
              <a:rPr lang="ru-RU" sz="1800" dirty="0" err="1" smtClean="0"/>
              <a:t>дозволяють</a:t>
            </a:r>
            <a:r>
              <a:rPr lang="ru-RU" sz="1800" dirty="0" smtClean="0"/>
              <a:t> людям </a:t>
            </a:r>
            <a:r>
              <a:rPr lang="ru-RU" sz="1800" dirty="0" err="1" smtClean="0"/>
              <a:t>виконувати</a:t>
            </a:r>
            <a:r>
              <a:rPr lang="ru-RU" sz="1800" dirty="0" smtClean="0"/>
              <a:t>, за </a:t>
            </a:r>
            <a:r>
              <a:rPr lang="ru-RU" sz="1800" dirty="0" err="1" smtClean="0"/>
              <a:t>висловом</a:t>
            </a:r>
            <a:r>
              <a:rPr lang="ru-RU" sz="1800" dirty="0" smtClean="0"/>
              <a:t> </a:t>
            </a:r>
            <a:r>
              <a:rPr lang="ru-RU" sz="1800" dirty="0" err="1" smtClean="0"/>
              <a:t>Крістенсена</a:t>
            </a:r>
            <a:r>
              <a:rPr lang="ru-RU" sz="1800" dirty="0" smtClean="0"/>
              <a:t>, «</a:t>
            </a:r>
            <a:r>
              <a:rPr lang="ru-RU" sz="1800" dirty="0" err="1" smtClean="0"/>
              <a:t>менш</a:t>
            </a:r>
            <a:r>
              <a:rPr lang="ru-RU" sz="1800" dirty="0" smtClean="0"/>
              <a:t> </a:t>
            </a:r>
            <a:r>
              <a:rPr lang="ru-RU" sz="1800" dirty="0" err="1" smtClean="0"/>
              <a:t>брудну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більш</a:t>
            </a:r>
            <a:r>
              <a:rPr lang="ru-RU" sz="1800" dirty="0" smtClean="0"/>
              <a:t> </a:t>
            </a:r>
            <a:r>
              <a:rPr lang="ru-RU" sz="1800" dirty="0" err="1" smtClean="0"/>
              <a:t>інтелектуальну</a:t>
            </a:r>
            <a:r>
              <a:rPr lang="ru-RU" sz="1800" dirty="0" smtClean="0"/>
              <a:t> роботу». </a:t>
            </a:r>
            <a:r>
              <a:rPr lang="ru-RU" sz="1800" dirty="0" err="1" smtClean="0"/>
              <a:t>Застосування</a:t>
            </a:r>
            <a:r>
              <a:rPr lang="ru-RU" sz="1800" dirty="0" smtClean="0"/>
              <a:t> </a:t>
            </a:r>
            <a:r>
              <a:rPr lang="ru-RU" sz="1800" dirty="0" err="1" smtClean="0"/>
              <a:t>коботів</a:t>
            </a:r>
            <a:r>
              <a:rPr lang="ru-RU" sz="1800" dirty="0" smtClean="0"/>
              <a:t>, очевидно, створить </a:t>
            </a:r>
            <a:r>
              <a:rPr lang="ru-RU" sz="1800" dirty="0" err="1" smtClean="0"/>
              <a:t>нові</a:t>
            </a:r>
            <a:r>
              <a:rPr lang="ru-RU" sz="1800" dirty="0" smtClean="0"/>
              <a:t> </a:t>
            </a:r>
            <a:r>
              <a:rPr lang="ru-RU" sz="1800" dirty="0" err="1" smtClean="0"/>
              <a:t>види</a:t>
            </a:r>
            <a:r>
              <a:rPr lang="ru-RU" sz="1800" dirty="0" smtClean="0"/>
              <a:t> </a:t>
            </a:r>
            <a:r>
              <a:rPr lang="ru-RU" sz="1800" dirty="0" err="1" smtClean="0"/>
              <a:t>робіт</a:t>
            </a:r>
            <a:r>
              <a:rPr lang="ru-RU" sz="1800" dirty="0" smtClean="0"/>
              <a:t> - таких як </a:t>
            </a:r>
            <a:r>
              <a:rPr lang="ru-RU" sz="1800" dirty="0" err="1" smtClean="0"/>
              <a:t>перевірка</a:t>
            </a:r>
            <a:r>
              <a:rPr lang="ru-RU" sz="1800" dirty="0" smtClean="0"/>
              <a:t> </a:t>
            </a:r>
            <a:r>
              <a:rPr lang="ru-RU" sz="1800" dirty="0" err="1" smtClean="0"/>
              <a:t>або</a:t>
            </a:r>
            <a:r>
              <a:rPr lang="ru-RU" sz="1800" dirty="0" smtClean="0"/>
              <a:t> ремонт </a:t>
            </a:r>
            <a:r>
              <a:rPr lang="ru-RU" sz="1800" dirty="0" err="1" smtClean="0"/>
              <a:t>інтелектуальних</a:t>
            </a:r>
            <a:r>
              <a:rPr lang="ru-RU" sz="1800" dirty="0" smtClean="0"/>
              <a:t> </a:t>
            </a:r>
            <a:r>
              <a:rPr lang="ru-RU" sz="1800" dirty="0" err="1" smtClean="0"/>
              <a:t>механізмів</a:t>
            </a:r>
            <a:r>
              <a:rPr lang="ru-RU" sz="1800" dirty="0" smtClean="0"/>
              <a:t>. </a:t>
            </a:r>
            <a:r>
              <a:rPr lang="ru-RU" sz="1800" dirty="0" err="1" smtClean="0"/>
              <a:t>Крім</a:t>
            </a:r>
            <a:r>
              <a:rPr lang="ru-RU" sz="1800" dirty="0" smtClean="0"/>
              <a:t> того, «</a:t>
            </a:r>
            <a:r>
              <a:rPr lang="ru-RU" sz="1800" dirty="0" err="1" smtClean="0"/>
              <a:t>виникає</a:t>
            </a:r>
            <a:r>
              <a:rPr lang="ru-RU" sz="1800" dirty="0" smtClean="0"/>
              <a:t> потреба у </a:t>
            </a:r>
            <a:r>
              <a:rPr lang="ru-RU" sz="1800" dirty="0" err="1" smtClean="0"/>
              <a:t>фахівцях</a:t>
            </a:r>
            <a:r>
              <a:rPr lang="ru-RU" sz="1800" dirty="0" smtClean="0"/>
              <a:t>, в </a:t>
            </a:r>
            <a:r>
              <a:rPr lang="ru-RU" sz="1800" dirty="0" err="1" smtClean="0"/>
              <a:t>чиї</a:t>
            </a:r>
            <a:r>
              <a:rPr lang="ru-RU" sz="1800" dirty="0" smtClean="0"/>
              <a:t> </a:t>
            </a:r>
            <a:r>
              <a:rPr lang="ru-RU" sz="1800" dirty="0" err="1" smtClean="0"/>
              <a:t>функції</a:t>
            </a:r>
            <a:r>
              <a:rPr lang="ru-RU" sz="1800" dirty="0" smtClean="0"/>
              <a:t> повинна </a:t>
            </a:r>
            <a:r>
              <a:rPr lang="ru-RU" sz="1800" dirty="0" err="1" smtClean="0"/>
              <a:t>входити</a:t>
            </a:r>
            <a:r>
              <a:rPr lang="ru-RU" sz="1800" dirty="0" smtClean="0"/>
              <a:t> </a:t>
            </a:r>
            <a:r>
              <a:rPr lang="ru-RU" sz="1800" dirty="0" err="1" smtClean="0"/>
              <a:t>щоденна</a:t>
            </a:r>
            <a:r>
              <a:rPr lang="ru-RU" sz="1800" dirty="0" smtClean="0"/>
              <a:t> </a:t>
            </a:r>
            <a:r>
              <a:rPr lang="ru-RU" sz="1800" dirty="0" err="1" smtClean="0"/>
              <a:t>координація</a:t>
            </a:r>
            <a:r>
              <a:rPr lang="ru-RU" sz="1800" dirty="0" smtClean="0"/>
              <a:t> </a:t>
            </a:r>
            <a:r>
              <a:rPr lang="ru-RU" sz="1800" dirty="0" err="1" smtClean="0"/>
              <a:t>діяльності</a:t>
            </a:r>
            <a:r>
              <a:rPr lang="ru-RU" sz="1800" dirty="0" smtClean="0"/>
              <a:t> </a:t>
            </a:r>
            <a:r>
              <a:rPr lang="ru-RU" sz="1800" dirty="0" err="1" smtClean="0"/>
              <a:t>роботів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спостереження</a:t>
            </a:r>
            <a:r>
              <a:rPr lang="ru-RU" sz="1800" dirty="0" smtClean="0"/>
              <a:t> за </a:t>
            </a:r>
            <a:r>
              <a:rPr lang="ru-RU" sz="1800" dirty="0" err="1" smtClean="0"/>
              <a:t>виконанням</a:t>
            </a:r>
            <a:r>
              <a:rPr lang="ru-RU" sz="1800" dirty="0" smtClean="0"/>
              <a:t> </a:t>
            </a:r>
            <a:r>
              <a:rPr lang="ru-RU" sz="1800" dirty="0" err="1" smtClean="0"/>
              <a:t>поставлених</a:t>
            </a:r>
            <a:r>
              <a:rPr lang="ru-RU" sz="1800" dirty="0" smtClean="0"/>
              <a:t> перед ними </a:t>
            </a:r>
            <a:r>
              <a:rPr lang="ru-RU" sz="1800" dirty="0" err="1" smtClean="0"/>
              <a:t>завдань</a:t>
            </a:r>
            <a:r>
              <a:rPr lang="ru-RU" sz="1800" dirty="0" smtClean="0"/>
              <a:t>», - </a:t>
            </a:r>
            <a:r>
              <a:rPr lang="ru-RU" sz="1800" dirty="0" err="1" smtClean="0"/>
              <a:t>стверджує</a:t>
            </a:r>
            <a:r>
              <a:rPr lang="ru-RU" sz="1800" dirty="0" smtClean="0"/>
              <a:t> Джим </a:t>
            </a:r>
            <a:r>
              <a:rPr lang="ru-RU" sz="1800" dirty="0" err="1" smtClean="0"/>
              <a:t>Лоутон</a:t>
            </a:r>
            <a:r>
              <a:rPr lang="ru-RU" sz="1800" dirty="0" smtClean="0"/>
              <a:t> (</a:t>
            </a:r>
            <a:r>
              <a:rPr lang="en-US" sz="1800" dirty="0" smtClean="0"/>
              <a:t>Jim Lawton), </a:t>
            </a:r>
            <a:r>
              <a:rPr lang="ru-RU" sz="1800" dirty="0" smtClean="0"/>
              <a:t>директор </a:t>
            </a:r>
            <a:r>
              <a:rPr lang="ru-RU" sz="1800" dirty="0" err="1" smtClean="0"/>
              <a:t>відділу</a:t>
            </a:r>
            <a:r>
              <a:rPr lang="ru-RU" sz="1800" dirty="0" smtClean="0"/>
              <a:t> контролю </a:t>
            </a:r>
            <a:r>
              <a:rPr lang="ru-RU" sz="1800" dirty="0" err="1" smtClean="0"/>
              <a:t>виробництва</a:t>
            </a:r>
            <a:r>
              <a:rPr lang="ru-RU" sz="1800" dirty="0" smtClean="0"/>
              <a:t> та маркетингу </a:t>
            </a:r>
            <a:r>
              <a:rPr lang="ru-RU" sz="1800" dirty="0" err="1" smtClean="0"/>
              <a:t>компанії</a:t>
            </a:r>
            <a:r>
              <a:rPr lang="ru-RU" sz="1800" dirty="0" smtClean="0"/>
              <a:t> </a:t>
            </a:r>
            <a:r>
              <a:rPr lang="en-US" sz="1800" dirty="0" smtClean="0"/>
              <a:t>Rethink Robotics. </a:t>
            </a:r>
            <a:r>
              <a:rPr lang="ru-RU" sz="1800" dirty="0" err="1" smtClean="0"/>
              <a:t>Наприклад</a:t>
            </a:r>
            <a:r>
              <a:rPr lang="ru-RU" sz="1800" dirty="0" smtClean="0"/>
              <a:t>, в </a:t>
            </a:r>
            <a:r>
              <a:rPr lang="en-US" sz="1800" dirty="0" err="1" smtClean="0"/>
              <a:t>Panek</a:t>
            </a:r>
            <a:r>
              <a:rPr lang="en-US" sz="1800" dirty="0" smtClean="0"/>
              <a:t> </a:t>
            </a:r>
            <a:r>
              <a:rPr lang="ru-RU" sz="1800" dirty="0" smtClean="0"/>
              <a:t>люди </a:t>
            </a:r>
            <a:r>
              <a:rPr lang="ru-RU" sz="1800" dirty="0" err="1" smtClean="0"/>
              <a:t>керують</a:t>
            </a:r>
            <a:r>
              <a:rPr lang="ru-RU" sz="1800" dirty="0" smtClean="0"/>
              <a:t> </a:t>
            </a:r>
            <a:r>
              <a:rPr lang="ru-RU" sz="1800" dirty="0" err="1" smtClean="0"/>
              <a:t>групами</a:t>
            </a:r>
            <a:r>
              <a:rPr lang="ru-RU" sz="1800" dirty="0" smtClean="0"/>
              <a:t> </a:t>
            </a:r>
            <a:r>
              <a:rPr lang="ru-RU" sz="1800" dirty="0" err="1" smtClean="0"/>
              <a:t>роботів</a:t>
            </a:r>
            <a:r>
              <a:rPr lang="ru-RU" sz="1800" dirty="0" smtClean="0"/>
              <a:t>, </a:t>
            </a:r>
            <a:r>
              <a:rPr lang="ru-RU" sz="1800" dirty="0" err="1" smtClean="0"/>
              <a:t>перевіряючи</a:t>
            </a:r>
            <a:r>
              <a:rPr lang="ru-RU" sz="1800" dirty="0" smtClean="0"/>
              <a:t> </a:t>
            </a:r>
            <a:r>
              <a:rPr lang="ru-RU" sz="1800" dirty="0" err="1" smtClean="0"/>
              <a:t>якість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оснащення</a:t>
            </a:r>
            <a:r>
              <a:rPr lang="ru-RU" sz="1800" dirty="0" smtClean="0"/>
              <a:t>, а </a:t>
            </a:r>
            <a:r>
              <a:rPr lang="ru-RU" sz="1800" dirty="0" err="1" smtClean="0"/>
              <a:t>також</a:t>
            </a:r>
            <a:r>
              <a:rPr lang="ru-RU" sz="1800" dirty="0" smtClean="0"/>
              <a:t> </a:t>
            </a:r>
            <a:r>
              <a:rPr lang="ru-RU" sz="1800" dirty="0" err="1" smtClean="0"/>
              <a:t>виконуючи</a:t>
            </a:r>
            <a:r>
              <a:rPr lang="ru-RU" sz="1800" dirty="0" smtClean="0"/>
              <a:t> </a:t>
            </a:r>
            <a:r>
              <a:rPr lang="ru-RU" sz="1800" dirty="0" err="1" smtClean="0"/>
              <a:t>більш</a:t>
            </a:r>
            <a:r>
              <a:rPr lang="ru-RU" sz="1800" dirty="0" smtClean="0"/>
              <a:t> </a:t>
            </a:r>
            <a:r>
              <a:rPr lang="ru-RU" sz="1800" dirty="0" err="1" smtClean="0"/>
              <a:t>кваліфіковану</a:t>
            </a:r>
            <a:r>
              <a:rPr lang="ru-RU" sz="1800" dirty="0" smtClean="0"/>
              <a:t> роботу. </a:t>
            </a:r>
            <a:r>
              <a:rPr lang="ru-RU" sz="1800" dirty="0" err="1" smtClean="0"/>
              <a:t>Що</a:t>
            </a:r>
            <a:r>
              <a:rPr lang="ru-RU" sz="1800" dirty="0" smtClean="0"/>
              <a:t> </a:t>
            </a:r>
            <a:r>
              <a:rPr lang="ru-RU" sz="1800" dirty="0" err="1" smtClean="0"/>
              <a:t>примітно</a:t>
            </a:r>
            <a:r>
              <a:rPr lang="ru-RU" sz="1800" dirty="0" smtClean="0"/>
              <a:t>, </a:t>
            </a:r>
            <a:r>
              <a:rPr lang="ru-RU" sz="1800" dirty="0" err="1" smtClean="0"/>
              <a:t>з</a:t>
            </a:r>
            <a:r>
              <a:rPr lang="ru-RU" sz="1800" dirty="0" smtClean="0"/>
              <a:t> моменту </a:t>
            </a:r>
            <a:r>
              <a:rPr lang="ru-RU" sz="1800" dirty="0" err="1" smtClean="0"/>
              <a:t>впровадження</a:t>
            </a:r>
            <a:r>
              <a:rPr lang="ru-RU" sz="1800" dirty="0" smtClean="0"/>
              <a:t> перших </a:t>
            </a:r>
            <a:r>
              <a:rPr lang="ru-RU" sz="1800" dirty="0" err="1" smtClean="0"/>
              <a:t>коботів</a:t>
            </a:r>
            <a:r>
              <a:rPr lang="ru-RU" sz="1800" dirty="0" smtClean="0"/>
              <a:t> </a:t>
            </a:r>
            <a:r>
              <a:rPr lang="ru-RU" sz="1800" dirty="0" err="1" smtClean="0"/>
              <a:t>компанія</a:t>
            </a:r>
            <a:r>
              <a:rPr lang="ru-RU" sz="1800" dirty="0" smtClean="0"/>
              <a:t> </a:t>
            </a:r>
            <a:r>
              <a:rPr lang="ru-RU" sz="1800" dirty="0" err="1" smtClean="0"/>
              <a:t>розширила</a:t>
            </a:r>
            <a:r>
              <a:rPr lang="ru-RU" sz="1800" dirty="0" smtClean="0"/>
              <a:t> штат </a:t>
            </a:r>
            <a:r>
              <a:rPr lang="ru-RU" sz="1800" dirty="0" err="1" smtClean="0"/>
              <a:t>з</a:t>
            </a:r>
            <a:r>
              <a:rPr lang="ru-RU" sz="1800" dirty="0" smtClean="0"/>
              <a:t> 160 до 175 </a:t>
            </a:r>
            <a:r>
              <a:rPr lang="ru-RU" sz="1800" dirty="0" err="1" smtClean="0"/>
              <a:t>осіб</a:t>
            </a:r>
            <a:r>
              <a:rPr lang="ru-RU" sz="1800" dirty="0" smtClean="0"/>
              <a:t>.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замінять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людей?</a:t>
            </a: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68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8841160" cy="2232248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dirty="0" smtClean="0"/>
              <a:t>	</a:t>
            </a:r>
          </a:p>
          <a:p>
            <a:pPr algn="just">
              <a:buNone/>
            </a:pPr>
            <a:r>
              <a:rPr lang="ru-RU" sz="1800" dirty="0" smtClean="0"/>
              <a:t>		В </a:t>
            </a:r>
            <a:r>
              <a:rPr lang="ru-RU" sz="1800" dirty="0" err="1" smtClean="0"/>
              <a:t>даний</a:t>
            </a:r>
            <a:r>
              <a:rPr lang="ru-RU" sz="1800" dirty="0" smtClean="0"/>
              <a:t> час </a:t>
            </a:r>
            <a:r>
              <a:rPr lang="ru-RU" sz="1800" dirty="0" err="1" smtClean="0"/>
              <a:t>є</a:t>
            </a:r>
            <a:r>
              <a:rPr lang="ru-RU" sz="1800" dirty="0" smtClean="0"/>
              <a:t> </a:t>
            </a:r>
            <a:r>
              <a:rPr lang="ru-RU" sz="1800" dirty="0" err="1" smtClean="0"/>
              <a:t>багато</a:t>
            </a:r>
            <a:r>
              <a:rPr lang="ru-RU" sz="1800" dirty="0" smtClean="0"/>
              <a:t> </a:t>
            </a:r>
            <a:r>
              <a:rPr lang="ru-RU" sz="1800" dirty="0" err="1" smtClean="0"/>
              <a:t>завдань</a:t>
            </a:r>
            <a:r>
              <a:rPr lang="ru-RU" sz="1800" dirty="0" smtClean="0"/>
              <a:t>, </a:t>
            </a:r>
            <a:r>
              <a:rPr lang="ru-RU" sz="1800" dirty="0" err="1" smtClean="0"/>
              <a:t>вирішення</a:t>
            </a:r>
            <a:r>
              <a:rPr lang="ru-RU" sz="1800" dirty="0" smtClean="0"/>
              <a:t> </a:t>
            </a:r>
            <a:r>
              <a:rPr lang="ru-RU" sz="1800" dirty="0" err="1" smtClean="0"/>
              <a:t>яких</a:t>
            </a:r>
            <a:r>
              <a:rPr lang="ru-RU" sz="1800" dirty="0" smtClean="0"/>
              <a:t> </a:t>
            </a:r>
            <a:r>
              <a:rPr lang="ru-RU" sz="1800" dirty="0" err="1" smtClean="0"/>
              <a:t>коботам</a:t>
            </a:r>
            <a:r>
              <a:rPr lang="ru-RU" sz="1800" dirty="0" smtClean="0"/>
              <a:t> </a:t>
            </a:r>
            <a:r>
              <a:rPr lang="ru-RU" sz="1800" dirty="0" err="1" smtClean="0"/>
              <a:t>поки</a:t>
            </a:r>
            <a:r>
              <a:rPr lang="ru-RU" sz="1800" dirty="0" smtClean="0"/>
              <a:t> </a:t>
            </a:r>
            <a:r>
              <a:rPr lang="ru-RU" sz="1800" dirty="0" err="1" smtClean="0"/>
              <a:t>що</a:t>
            </a:r>
            <a:r>
              <a:rPr lang="ru-RU" sz="1800" dirty="0" smtClean="0"/>
              <a:t> не </a:t>
            </a:r>
            <a:r>
              <a:rPr lang="ru-RU" sz="1800" dirty="0" err="1" smtClean="0"/>
              <a:t>під</a:t>
            </a:r>
            <a:r>
              <a:rPr lang="ru-RU" sz="1800" dirty="0" smtClean="0"/>
              <a:t> силу. </a:t>
            </a:r>
            <a:r>
              <a:rPr lang="ru-RU" sz="1800" dirty="0" err="1" smtClean="0"/>
              <a:t>Це</a:t>
            </a:r>
            <a:r>
              <a:rPr lang="ru-RU" sz="1800" dirty="0" smtClean="0"/>
              <a:t> </a:t>
            </a:r>
            <a:r>
              <a:rPr lang="ru-RU" sz="1800" dirty="0" err="1" smtClean="0"/>
              <a:t>стосується</a:t>
            </a:r>
            <a:r>
              <a:rPr lang="ru-RU" sz="1800" dirty="0" smtClean="0"/>
              <a:t>, </a:t>
            </a:r>
            <a:r>
              <a:rPr lang="ru-RU" sz="1800" dirty="0" err="1" smtClean="0"/>
              <a:t>наприклад</a:t>
            </a:r>
            <a:r>
              <a:rPr lang="ru-RU" sz="1800" dirty="0" smtClean="0"/>
              <a:t>, </a:t>
            </a:r>
            <a:r>
              <a:rPr lang="ru-RU" sz="1800" dirty="0" err="1" smtClean="0"/>
              <a:t>роботи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 мотками </a:t>
            </a:r>
            <a:r>
              <a:rPr lang="ru-RU" sz="1800" dirty="0" err="1" smtClean="0"/>
              <a:t>електропроводки</a:t>
            </a:r>
            <a:r>
              <a:rPr lang="ru-RU" sz="1800" dirty="0" smtClean="0"/>
              <a:t>, </a:t>
            </a:r>
            <a:r>
              <a:rPr lang="ru-RU" sz="1800" dirty="0" err="1" smtClean="0"/>
              <a:t>що</a:t>
            </a:r>
            <a:r>
              <a:rPr lang="ru-RU" sz="1800" dirty="0" smtClean="0"/>
              <a:t> </a:t>
            </a:r>
            <a:r>
              <a:rPr lang="ru-RU" sz="1800" dirty="0" err="1" smtClean="0"/>
              <a:t>вимагає</a:t>
            </a:r>
            <a:r>
              <a:rPr lang="ru-RU" sz="1800" dirty="0" smtClean="0"/>
              <a:t> </a:t>
            </a:r>
            <a:r>
              <a:rPr lang="ru-RU" sz="1800" dirty="0" err="1" smtClean="0"/>
              <a:t>дрібної</a:t>
            </a:r>
            <a:r>
              <a:rPr lang="ru-RU" sz="1800" dirty="0" smtClean="0"/>
              <a:t> моторики. Але в </a:t>
            </a:r>
            <a:r>
              <a:rPr lang="ru-RU" sz="1800" dirty="0" err="1" smtClean="0"/>
              <a:t>міру</a:t>
            </a:r>
            <a:r>
              <a:rPr lang="ru-RU" sz="1800" dirty="0" smtClean="0"/>
              <a:t> </a:t>
            </a:r>
            <a:r>
              <a:rPr lang="ru-RU" sz="1800" dirty="0" err="1" smtClean="0"/>
              <a:t>вдосконалення</a:t>
            </a:r>
            <a:r>
              <a:rPr lang="ru-RU" sz="1800" dirty="0" smtClean="0"/>
              <a:t> </a:t>
            </a:r>
            <a:r>
              <a:rPr lang="ru-RU" sz="1800" dirty="0" err="1" smtClean="0"/>
              <a:t>технологій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усунення</a:t>
            </a:r>
            <a:r>
              <a:rPr lang="ru-RU" sz="1800" dirty="0" smtClean="0"/>
              <a:t> </a:t>
            </a:r>
            <a:r>
              <a:rPr lang="ru-RU" sz="1800" dirty="0" err="1" smtClean="0"/>
              <a:t>цих</a:t>
            </a:r>
            <a:r>
              <a:rPr lang="ru-RU" sz="1800" dirty="0" smtClean="0"/>
              <a:t> </a:t>
            </a:r>
            <a:r>
              <a:rPr lang="ru-RU" sz="1800" dirty="0" err="1" smtClean="0"/>
              <a:t>недоліків</a:t>
            </a:r>
            <a:r>
              <a:rPr lang="ru-RU" sz="1800" dirty="0" smtClean="0"/>
              <a:t>, все </a:t>
            </a:r>
            <a:r>
              <a:rPr lang="ru-RU" sz="1800" dirty="0" err="1" smtClean="0"/>
              <a:t>більше</a:t>
            </a:r>
            <a:r>
              <a:rPr lang="ru-RU" sz="1800" dirty="0" smtClean="0"/>
              <a:t> </a:t>
            </a:r>
            <a:r>
              <a:rPr lang="ru-RU" sz="1800" dirty="0" err="1" smtClean="0"/>
              <a:t>компаній</a:t>
            </a:r>
            <a:r>
              <a:rPr lang="ru-RU" sz="1800" dirty="0" smtClean="0"/>
              <a:t> </a:t>
            </a:r>
            <a:r>
              <a:rPr lang="ru-RU" sz="1800" dirty="0" err="1" smtClean="0"/>
              <a:t>будуть</a:t>
            </a:r>
            <a:r>
              <a:rPr lang="ru-RU" sz="1800" dirty="0" smtClean="0"/>
              <a:t>, </a:t>
            </a:r>
            <a:r>
              <a:rPr lang="ru-RU" sz="1800" dirty="0" err="1" smtClean="0"/>
              <a:t>швидше</a:t>
            </a:r>
            <a:r>
              <a:rPr lang="ru-RU" sz="1800" dirty="0" smtClean="0"/>
              <a:t> за все, </a:t>
            </a:r>
            <a:r>
              <a:rPr lang="ru-RU" sz="1800" dirty="0" err="1" smtClean="0"/>
              <a:t>впроваджувати</a:t>
            </a:r>
            <a:r>
              <a:rPr lang="ru-RU" sz="1800" dirty="0" smtClean="0"/>
              <a:t> </a:t>
            </a:r>
            <a:r>
              <a:rPr lang="ru-RU" sz="1800" dirty="0" err="1" smtClean="0"/>
              <a:t>коботів</a:t>
            </a:r>
            <a:r>
              <a:rPr lang="ru-RU" sz="1800" dirty="0" smtClean="0"/>
              <a:t>. «Вони </a:t>
            </a:r>
            <a:r>
              <a:rPr lang="ru-RU" sz="1800" dirty="0" err="1" smtClean="0"/>
              <a:t>дуже</a:t>
            </a:r>
            <a:r>
              <a:rPr lang="ru-RU" sz="1800" dirty="0" smtClean="0"/>
              <a:t> </a:t>
            </a:r>
            <a:r>
              <a:rPr lang="ru-RU" sz="1800" dirty="0" err="1" smtClean="0"/>
              <a:t>привабливі</a:t>
            </a:r>
            <a:r>
              <a:rPr lang="ru-RU" sz="1800" dirty="0" smtClean="0"/>
              <a:t>, </a:t>
            </a:r>
            <a:r>
              <a:rPr lang="ru-RU" sz="1800" dirty="0" err="1" smtClean="0"/>
              <a:t>щоб</a:t>
            </a:r>
            <a:r>
              <a:rPr lang="ru-RU" sz="1800" dirty="0" smtClean="0"/>
              <a:t> </a:t>
            </a:r>
            <a:r>
              <a:rPr lang="ru-RU" sz="1800" dirty="0" err="1" smtClean="0"/>
              <a:t>від</a:t>
            </a:r>
            <a:r>
              <a:rPr lang="ru-RU" sz="1800" dirty="0" smtClean="0"/>
              <a:t> них </a:t>
            </a:r>
            <a:r>
              <a:rPr lang="ru-RU" sz="1800" dirty="0" err="1" smtClean="0"/>
              <a:t>відмовитися</a:t>
            </a:r>
            <a:r>
              <a:rPr lang="ru-RU" sz="1800" dirty="0" smtClean="0"/>
              <a:t>, - </a:t>
            </a:r>
            <a:r>
              <a:rPr lang="ru-RU" sz="1800" dirty="0" err="1" smtClean="0"/>
              <a:t>каже</a:t>
            </a:r>
            <a:r>
              <a:rPr lang="ru-RU" sz="1800" dirty="0" smtClean="0"/>
              <a:t> </a:t>
            </a:r>
            <a:r>
              <a:rPr lang="ru-RU" sz="1800" dirty="0" err="1" smtClean="0"/>
              <a:t>Ден</a:t>
            </a:r>
            <a:r>
              <a:rPr lang="ru-RU" sz="1800" dirty="0" smtClean="0"/>
              <a:t> </a:t>
            </a:r>
            <a:r>
              <a:rPr lang="ru-RU" sz="1800" dirty="0" err="1" smtClean="0"/>
              <a:t>Кейра</a:t>
            </a:r>
            <a:r>
              <a:rPr lang="ru-RU" sz="1800" dirty="0" smtClean="0"/>
              <a:t>. - Сфера </a:t>
            </a:r>
            <a:r>
              <a:rPr lang="ru-RU" sz="1800" dirty="0" err="1" smtClean="0"/>
              <a:t>застосування</a:t>
            </a:r>
            <a:r>
              <a:rPr lang="ru-RU" sz="1800" dirty="0" smtClean="0"/>
              <a:t> </a:t>
            </a:r>
            <a:r>
              <a:rPr lang="ru-RU" sz="1800" dirty="0" err="1" smtClean="0"/>
              <a:t>цих</a:t>
            </a:r>
            <a:r>
              <a:rPr lang="ru-RU" sz="1800" dirty="0" smtClean="0"/>
              <a:t> </a:t>
            </a:r>
            <a:r>
              <a:rPr lang="ru-RU" sz="1800" dirty="0" err="1" smtClean="0"/>
              <a:t>роботів</a:t>
            </a:r>
            <a:r>
              <a:rPr lang="ru-RU" sz="1800" dirty="0" smtClean="0"/>
              <a:t> буде </a:t>
            </a:r>
            <a:r>
              <a:rPr lang="ru-RU" sz="1800" dirty="0" err="1" smtClean="0"/>
              <a:t>розширюватися</a:t>
            </a:r>
            <a:r>
              <a:rPr lang="ru-RU" sz="1800" dirty="0" smtClean="0"/>
              <a:t>».</a:t>
            </a:r>
            <a:endParaRPr lang="ru-RU" sz="1800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замінять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людей?</a:t>
            </a: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69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Machine tending.png"/>
          <p:cNvPicPr>
            <a:picLocks noChangeAspect="1"/>
          </p:cNvPicPr>
          <p:nvPr/>
        </p:nvPicPr>
        <p:blipFill>
          <a:blip r:embed="rId2" cstate="print"/>
          <a:srcRect t="18750" b="20312"/>
          <a:stretch>
            <a:fillRect/>
          </a:stretch>
        </p:blipFill>
        <p:spPr>
          <a:xfrm>
            <a:off x="2411760" y="3356992"/>
            <a:ext cx="4608512" cy="280831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loorbasedDoorUnloader_kiz5v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579" y="1700808"/>
            <a:ext cx="4748281" cy="30963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66632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ІСТОРІЯ КОБОТІВ</a:t>
            </a:r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5a671afcdbaa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0988"/>
          <a:stretch>
            <a:fillRect/>
          </a:stretch>
        </p:blipFill>
        <p:spPr>
          <a:xfrm>
            <a:off x="4716016" y="1700808"/>
            <a:ext cx="4083194" cy="3096394"/>
          </a:xfrm>
        </p:spPr>
      </p:pic>
      <p:sp>
        <p:nvSpPr>
          <p:cNvPr id="8" name="TextBox 7"/>
          <p:cNvSpPr txBox="1"/>
          <p:nvPr/>
        </p:nvSpPr>
        <p:spPr>
          <a:xfrm>
            <a:off x="1907704" y="5013176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Перші інтелектуальні пристрої-асистенти -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коботи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8841160" cy="2232248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dirty="0" smtClean="0"/>
              <a:t>	</a:t>
            </a:r>
          </a:p>
          <a:p>
            <a:pPr algn="just">
              <a:buNone/>
            </a:pPr>
            <a:r>
              <a:rPr lang="ru-RU" sz="1800" dirty="0" smtClean="0"/>
              <a:t>		</a:t>
            </a:r>
            <a:r>
              <a:rPr lang="uk-UA" sz="1800" dirty="0" smtClean="0"/>
              <a:t>Проведено </a:t>
            </a:r>
            <a:r>
              <a:rPr lang="uk-UA" sz="1800" dirty="0" smtClean="0"/>
              <a:t>аналіз властивостей сучасних </a:t>
            </a:r>
            <a:r>
              <a:rPr lang="uk-UA" sz="1800" dirty="0" err="1" smtClean="0"/>
              <a:t>колаборативних</a:t>
            </a:r>
            <a:r>
              <a:rPr lang="uk-UA" sz="1800" dirty="0" smtClean="0"/>
              <a:t> </a:t>
            </a:r>
            <a:r>
              <a:rPr lang="uk-UA" sz="1800" dirty="0" smtClean="0"/>
              <a:t>роботів та сфери їх діяльності. Розглянуто фактори, які відрізняють </a:t>
            </a:r>
            <a:r>
              <a:rPr lang="uk-UA" sz="1800" dirty="0" err="1" smtClean="0"/>
              <a:t>колаборативних</a:t>
            </a:r>
            <a:r>
              <a:rPr lang="uk-UA" sz="1800" dirty="0" smtClean="0"/>
              <a:t> роботів від існуючих </a:t>
            </a:r>
            <a:r>
              <a:rPr lang="uk-UA" sz="1800" dirty="0" smtClean="0"/>
              <a:t>ПР, </a:t>
            </a:r>
            <a:r>
              <a:rPr lang="uk-UA" sz="1800" dirty="0" smtClean="0"/>
              <a:t>важливі переваги їх використання. Розглянуто види </a:t>
            </a:r>
            <a:r>
              <a:rPr lang="uk-UA" sz="1800" dirty="0" err="1" smtClean="0"/>
              <a:t>колаборативних</a:t>
            </a:r>
            <a:r>
              <a:rPr lang="uk-UA" sz="1800" dirty="0" smtClean="0"/>
              <a:t> роботів, принципи їх роботи та перспективи розвитку</a:t>
            </a:r>
            <a:r>
              <a:rPr lang="uk-UA" sz="1800" dirty="0" smtClean="0"/>
              <a:t>.</a:t>
            </a:r>
          </a:p>
          <a:p>
            <a:pPr algn="just">
              <a:buNone/>
            </a:pPr>
            <a:r>
              <a:rPr lang="uk-UA" sz="1800" dirty="0"/>
              <a:t> </a:t>
            </a:r>
            <a:r>
              <a:rPr lang="uk-UA" sz="1800" dirty="0" smtClean="0"/>
              <a:t>               Засвоєння даного матеріалу дає можливість студентам розширити знання щодо ПР в частині їх  так званого  </a:t>
            </a:r>
            <a:r>
              <a:rPr lang="en-US" sz="1800" dirty="0" smtClean="0"/>
              <a:t>smart-</a:t>
            </a:r>
            <a:r>
              <a:rPr lang="uk-UA" sz="1800" dirty="0" smtClean="0"/>
              <a:t>різновиду – </a:t>
            </a:r>
            <a:r>
              <a:rPr lang="uk-UA" sz="1800" dirty="0" err="1" smtClean="0"/>
              <a:t>колаборативних</a:t>
            </a:r>
            <a:r>
              <a:rPr lang="uk-UA" sz="1800" dirty="0" smtClean="0"/>
              <a:t> роботів.</a:t>
            </a:r>
            <a:endParaRPr lang="ru-RU" sz="1800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Загальні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висновки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70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Machine tending.png"/>
          <p:cNvPicPr>
            <a:picLocks noChangeAspect="1"/>
          </p:cNvPicPr>
          <p:nvPr/>
        </p:nvPicPr>
        <p:blipFill>
          <a:blip r:embed="rId2" cstate="print"/>
          <a:srcRect t="18750" b="20312"/>
          <a:stretch>
            <a:fillRect/>
          </a:stretch>
        </p:blipFill>
        <p:spPr>
          <a:xfrm>
            <a:off x="2411760" y="3356992"/>
            <a:ext cx="4608512" cy="2808312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24744"/>
            <a:ext cx="8589640" cy="460851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dirty="0" smtClean="0"/>
              <a:t>	</a:t>
            </a:r>
          </a:p>
          <a:p>
            <a:pPr algn="just">
              <a:buNone/>
            </a:pPr>
            <a:r>
              <a:rPr lang="uk-UA" sz="1800" dirty="0" smtClean="0"/>
              <a:t>1. </a:t>
            </a:r>
            <a:r>
              <a:rPr lang="en-US" sz="1800" dirty="0" smtClean="0"/>
              <a:t>P. </a:t>
            </a:r>
            <a:r>
              <a:rPr lang="en-US" sz="1800" dirty="0" err="1" smtClean="0"/>
              <a:t>Akella</a:t>
            </a:r>
            <a:r>
              <a:rPr lang="en-US" sz="1800" dirty="0" smtClean="0"/>
              <a:t>. </a:t>
            </a:r>
            <a:r>
              <a:rPr lang="en-US" sz="1800" dirty="0" err="1" smtClean="0"/>
              <a:t>Cobots</a:t>
            </a:r>
            <a:r>
              <a:rPr lang="en-US" sz="1800" dirty="0" smtClean="0"/>
              <a:t> for the automobile assembly line [</a:t>
            </a:r>
            <a:r>
              <a:rPr lang="uk-UA" sz="1800" dirty="0" smtClean="0"/>
              <a:t>Електронний ресурс] / </a:t>
            </a:r>
            <a:r>
              <a:rPr lang="en-US" sz="1800" dirty="0" smtClean="0"/>
              <a:t>P. </a:t>
            </a:r>
            <a:r>
              <a:rPr lang="en-US" sz="1800" dirty="0" err="1" smtClean="0"/>
              <a:t>Akella</a:t>
            </a:r>
            <a:r>
              <a:rPr lang="en-US" sz="1800" dirty="0" smtClean="0"/>
              <a:t>, M. </a:t>
            </a:r>
            <a:r>
              <a:rPr lang="en-US" sz="1800" dirty="0" err="1" smtClean="0"/>
              <a:t>Peshkin</a:t>
            </a:r>
            <a:r>
              <a:rPr lang="en-US" sz="1800" dirty="0" smtClean="0"/>
              <a:t> // Proceedings 1999 IEEE International Conference on Robotics and Automation (Cat. No.99CH36288C). – 2002. </a:t>
            </a:r>
            <a:endParaRPr lang="uk-UA" sz="1800" dirty="0" smtClean="0"/>
          </a:p>
          <a:p>
            <a:pPr algn="just">
              <a:buNone/>
            </a:pPr>
            <a:r>
              <a:rPr lang="en-US" sz="1800" dirty="0" smtClean="0"/>
              <a:t>2. Universal Robots A/S. COBOTS OFFER GAME CHANGING BENEFITS [</a:t>
            </a:r>
            <a:r>
              <a:rPr lang="uk-UA" sz="1800" dirty="0" smtClean="0"/>
              <a:t>Електронний ресурс] / </a:t>
            </a:r>
            <a:r>
              <a:rPr lang="en-US" sz="1800" dirty="0" smtClean="0"/>
              <a:t>Universal Robots A/S. – 2019. </a:t>
            </a:r>
            <a:endParaRPr lang="uk-UA" sz="1800" dirty="0" smtClean="0"/>
          </a:p>
          <a:p>
            <a:pPr algn="just">
              <a:buNone/>
            </a:pPr>
            <a:r>
              <a:rPr lang="en-US" sz="1800" dirty="0" smtClean="0"/>
              <a:t>3. What Does Collaborative Robot Mean ? [</a:t>
            </a:r>
            <a:r>
              <a:rPr lang="uk-UA" sz="1800" dirty="0" err="1" smtClean="0"/>
              <a:t>Электронный</a:t>
            </a:r>
            <a:r>
              <a:rPr lang="uk-UA" sz="1800" dirty="0" smtClean="0"/>
              <a:t> ресурс] / </a:t>
            </a:r>
            <a:r>
              <a:rPr lang="en-US" sz="1800" dirty="0" err="1" smtClean="0"/>
              <a:t>Robotiq</a:t>
            </a:r>
            <a:r>
              <a:rPr lang="en-US" sz="1800" dirty="0" smtClean="0"/>
              <a:t>, 2018. — URL: https://blog.robotiq.com/what–does–collaborative–robot–mean </a:t>
            </a:r>
            <a:endParaRPr lang="uk-UA" sz="1800" dirty="0" smtClean="0"/>
          </a:p>
          <a:p>
            <a:pPr algn="just">
              <a:buNone/>
            </a:pPr>
            <a:r>
              <a:rPr lang="en-US" sz="1800" dirty="0" smtClean="0"/>
              <a:t>4. </a:t>
            </a:r>
            <a:r>
              <a:rPr lang="en-US" sz="1800" dirty="0" err="1" smtClean="0"/>
              <a:t>Calinon</a:t>
            </a:r>
            <a:r>
              <a:rPr lang="en-US" sz="1800" dirty="0" smtClean="0"/>
              <a:t> S., </a:t>
            </a:r>
            <a:r>
              <a:rPr lang="en-US" sz="1800" dirty="0" err="1" smtClean="0"/>
              <a:t>Billard</a:t>
            </a:r>
            <a:r>
              <a:rPr lang="en-US" sz="1800" dirty="0" smtClean="0"/>
              <a:t> A. (2007). Incremental learning of gestures by imitation in a humanoid robot. In Proceedings of the ACM/IEEE international conference on Human–robot interaction (HRI '07). ACM, New York, NY, USA, 255–262. </a:t>
            </a:r>
            <a:endParaRPr lang="uk-UA" sz="1800" dirty="0" smtClean="0"/>
          </a:p>
          <a:p>
            <a:pPr algn="just">
              <a:buNone/>
            </a:pPr>
            <a:r>
              <a:rPr lang="en-US" sz="1800" dirty="0" smtClean="0"/>
              <a:t>5. Young J., Sung J.Y., </a:t>
            </a:r>
            <a:r>
              <a:rPr lang="en-US" sz="1800" dirty="0" err="1" smtClean="0"/>
              <a:t>Voida</a:t>
            </a:r>
            <a:r>
              <a:rPr lang="en-US" sz="1800" dirty="0" smtClean="0"/>
              <a:t> A., </a:t>
            </a:r>
            <a:r>
              <a:rPr lang="en-US" sz="1800" dirty="0" err="1" smtClean="0"/>
              <a:t>Sharlin</a:t>
            </a:r>
            <a:r>
              <a:rPr lang="en-US" sz="1800" dirty="0" smtClean="0"/>
              <a:t> E., Igarashi T., Christensen H., </a:t>
            </a:r>
            <a:r>
              <a:rPr lang="en-US" sz="1800" dirty="0" err="1" smtClean="0"/>
              <a:t>Grinter</a:t>
            </a:r>
            <a:r>
              <a:rPr lang="en-US" sz="1800" dirty="0" smtClean="0"/>
              <a:t> R. (2011). Evaluating human-robot interaction. </a:t>
            </a:r>
            <a:r>
              <a:rPr lang="en-US" sz="1800" dirty="0" err="1" smtClean="0"/>
              <a:t>Int</a:t>
            </a:r>
            <a:r>
              <a:rPr lang="en-US" sz="1800" dirty="0" smtClean="0"/>
              <a:t> J Soc Robot 3(1),53–67. </a:t>
            </a:r>
            <a:endParaRPr lang="ru-RU" sz="1800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Література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71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ФАКТИ З ІСТОРІЇ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400600"/>
          </a:xfrm>
        </p:spPr>
        <p:txBody>
          <a:bodyPr>
            <a:normAutofit/>
          </a:bodyPr>
          <a:lstStyle/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 Термін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" був запропонований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Бреном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Гілзпі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, докторантом Північно-Західного університету, під час дискусії в лабораторії за кращу назву для нового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робота,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за що отримав 50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доларів преміальних</a:t>
            </a:r>
          </a:p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був обраний одним із «Завтрашнього слова» (словом майбутнього) журналом 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Wall Street Journal»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у своєму випуску від 1 січня 2000 року.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Перший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патент, що стосується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(5 923 129 доларів США), був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проданий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у лютому 1996 р., а патент на нову назву (5 952 796 доларів США) був поданий у жовтні 1997 року. 		</a:t>
            </a:r>
          </a:p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 Перший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навчальний документ про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– “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Нехолономний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гаптичний дисплей (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Nonholonomic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Haptic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Display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)” Джеймс Е.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Колгейт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, Майкл А.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Пешкін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Вітая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Ваннасуфопрасіт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- матеріал міжнародної конференції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IEEE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з робототехніки та автоматики, Філадельфія, штат Пенсільванія, 23-27 квітня 1996 року.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виграв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нагороду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Кращий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конференційний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документ". </a:t>
            </a:r>
          </a:p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 Перший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документ із використанням слова “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кобот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“Коботи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: Роботи для співпраці з людьми (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Cobots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 Robots for Collaboration with Human Operators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)” Дж. Едвард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Колгейт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Вітая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Ваннасуфопрасіт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, Майкл А.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Пешкін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- праці Міжнародного машинобудівного конгресу та виставки, Атланта, штат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Джорджія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, 17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-22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листопада 1996 р..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universal-robo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504052"/>
            <a:ext cx="7740352" cy="43539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829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Universal Robots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08912" cy="122413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Universal Robots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датський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виробник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знаходиться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м. Оденсе,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Данія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Обсяг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прибутку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2019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становив 248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мільйонів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доларів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США.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Компанія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680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співробітників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1100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партнерів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всьому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Овал 5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3464</TotalTime>
  <Words>2914</Words>
  <Application>Microsoft Office PowerPoint</Application>
  <PresentationFormat>Экран (4:3)</PresentationFormat>
  <Paragraphs>405</Paragraphs>
  <Slides>71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Поток</vt:lpstr>
      <vt:lpstr>Презентация PowerPoint</vt:lpstr>
      <vt:lpstr>Презентация PowerPoint</vt:lpstr>
      <vt:lpstr>КОБОТИ</vt:lpstr>
      <vt:lpstr>КОБОТИ</vt:lpstr>
      <vt:lpstr>ІСТОРІЯ КОБОТІВ</vt:lpstr>
      <vt:lpstr>ІСТОРІЯ КОБОТІВ</vt:lpstr>
      <vt:lpstr>ІСТОРІЯ КОБОТІВ</vt:lpstr>
      <vt:lpstr>ФАКТИ З ІСТОРІЇ</vt:lpstr>
      <vt:lpstr>Universal Robots</vt:lpstr>
      <vt:lpstr>ВИДИ КОБОТІВ КОМПАНІЇ  “Universal Robot”, Данія</vt:lpstr>
      <vt:lpstr>РОБОЧА ЗОНА КОБОТІВ  “Universal Robot”</vt:lpstr>
      <vt:lpstr>Сфери використання коботів</vt:lpstr>
      <vt:lpstr>Можливості коботів</vt:lpstr>
      <vt:lpstr>Можливості Коботів</vt:lpstr>
      <vt:lpstr>Можливості Коботів</vt:lpstr>
      <vt:lpstr>Можливості Коботів</vt:lpstr>
      <vt:lpstr>Можливості Коботів</vt:lpstr>
      <vt:lpstr>Можливості Коботів</vt:lpstr>
      <vt:lpstr>Можливості Коботів</vt:lpstr>
      <vt:lpstr>Можливості Коботів</vt:lpstr>
      <vt:lpstr>Можливості Коботів</vt:lpstr>
      <vt:lpstr>Можливості Коботів</vt:lpstr>
      <vt:lpstr>Можливості Коботів</vt:lpstr>
      <vt:lpstr>Технічні особливості</vt:lpstr>
      <vt:lpstr>Технічні особливості</vt:lpstr>
      <vt:lpstr>Коботи Melfa Assista від Mitsubishi Electric</vt:lpstr>
      <vt:lpstr>Коботи Melfa Assista від Mitsubishi Electric</vt:lpstr>
      <vt:lpstr>Коботи Melfa Assista від Mitsubishi Electric</vt:lpstr>
      <vt:lpstr>“BionicCobot”</vt:lpstr>
      <vt:lpstr>ISAND COBOT</vt:lpstr>
      <vt:lpstr>ISAND COBOT</vt:lpstr>
      <vt:lpstr> Festo Motion Terminal VTEM</vt:lpstr>
      <vt:lpstr> Новий схват для коботів</vt:lpstr>
      <vt:lpstr> Новий схват для коботів</vt:lpstr>
      <vt:lpstr>  Переваги використання коботів зі схватом Schmalz:</vt:lpstr>
      <vt:lpstr> Конструкція схвату Schmalz:</vt:lpstr>
      <vt:lpstr> Нові продукти </vt:lpstr>
      <vt:lpstr> Інноваційні хапальні елементи роботів з технологіями Gecko і NASA.</vt:lpstr>
      <vt:lpstr> Інноваційні хапальні елементи роботів з технологіями Gecko і NASA.</vt:lpstr>
      <vt:lpstr>ВИРОБНИЦТВО КОБОТІВ</vt:lpstr>
      <vt:lpstr>ВИРОБНИЦТВО КОБОТІВ</vt:lpstr>
      <vt:lpstr>Techman Robot (TM Robot)</vt:lpstr>
      <vt:lpstr>Методи розпізнавання об'єктів в кадрі</vt:lpstr>
      <vt:lpstr>ТЕХНОЛОГІЯ машинного зору і коботи</vt:lpstr>
      <vt:lpstr>ТЕХНОЛОГІЯ машинного зору і коботи</vt:lpstr>
      <vt:lpstr>ТЕХНІЧНИЙ ЗІР</vt:lpstr>
      <vt:lpstr>Techman Robot (TM Robot)</vt:lpstr>
      <vt:lpstr>Techman Robot (TM Robot)</vt:lpstr>
      <vt:lpstr>ПЕРЕВАГИ та НЕДОЛІКИ  камер Basler</vt:lpstr>
      <vt:lpstr>ТЕХНІЧНІ ХАРАКТЕРИСТИКИ деяких коботів</vt:lpstr>
      <vt:lpstr>ТЕХНІЧНІ ХАРАКТЕРИСТИКИ деяких коботів</vt:lpstr>
      <vt:lpstr>ПЕРЕВАГИ КОБОТІВ  порівняно зі звичайними ПР</vt:lpstr>
      <vt:lpstr>Оцінка ринку робототехніки консалтинговою компанією Tractica</vt:lpstr>
      <vt:lpstr>Глобальна ринкова вартість колаборативної робототехніки</vt:lpstr>
      <vt:lpstr>Глобальна ринкова вартість колаборативної робототехніки</vt:lpstr>
      <vt:lpstr>КОГНІТИВІСТИКА ТА  ШТУЧНИЙ ІНТЕЛЕКТ</vt:lpstr>
      <vt:lpstr>КОГНІТИВНА РОБОТОТЕХНІКА</vt:lpstr>
      <vt:lpstr>ПРОМИСЛОВЕ ЗАСТОСУВАННЯ</vt:lpstr>
      <vt:lpstr>ІНТЕРФЕЙС</vt:lpstr>
      <vt:lpstr>ІНТЕРФЕЙС</vt:lpstr>
      <vt:lpstr>Програмування кобота на блоці навчання</vt:lpstr>
      <vt:lpstr>КОБОТИ В МЕДИЦИНІ</vt:lpstr>
      <vt:lpstr>КОБОТИ В МЕДИЦИНІ</vt:lpstr>
      <vt:lpstr>COVID-19 І КОБОТИ</vt:lpstr>
      <vt:lpstr>ТЕХНОЛОГІЇ РИТЕЙЛА В 2020</vt:lpstr>
      <vt:lpstr>ТЕХНОЛОГІЇ РИТЕЙЛА В 2020</vt:lpstr>
      <vt:lpstr>КОБОТИ В УКРАЇНІ</vt:lpstr>
      <vt:lpstr>Чи замінять коботи людей?</vt:lpstr>
      <vt:lpstr>Чи замінять коботи людей?</vt:lpstr>
      <vt:lpstr>Загальні висновки</vt:lpstr>
      <vt:lpstr>Література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Танюшка</dc:creator>
  <cp:lastModifiedBy>home-pk</cp:lastModifiedBy>
  <cp:revision>329</cp:revision>
  <dcterms:created xsi:type="dcterms:W3CDTF">2020-04-14T16:03:18Z</dcterms:created>
  <dcterms:modified xsi:type="dcterms:W3CDTF">2021-03-13T20:37:22Z</dcterms:modified>
</cp:coreProperties>
</file>