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13"/>
  </p:handoutMasterIdLst>
  <p:sldIdLst>
    <p:sldId id="256" r:id="rId2"/>
    <p:sldId id="257" r:id="rId3"/>
    <p:sldId id="258" r:id="rId4"/>
    <p:sldId id="298" r:id="rId5"/>
    <p:sldId id="299" r:id="rId6"/>
    <p:sldId id="269" r:id="rId7"/>
    <p:sldId id="270" r:id="rId8"/>
    <p:sldId id="300" r:id="rId9"/>
    <p:sldId id="271" r:id="rId10"/>
    <p:sldId id="285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AFE0991-67A1-4E34-AF58-6AC07E8FA18A}">
          <p14:sldIdLst>
            <p14:sldId id="256"/>
            <p14:sldId id="257"/>
            <p14:sldId id="258"/>
            <p14:sldId id="298"/>
            <p14:sldId id="299"/>
            <p14:sldId id="269"/>
            <p14:sldId id="270"/>
            <p14:sldId id="300"/>
            <p14:sldId id="271"/>
            <p14:sldId id="285"/>
            <p14:sldId id="282"/>
          </p14:sldIdLst>
        </p14:section>
        <p14:section name="Раздел без заголовка" id="{E9149068-824A-4593-AB1E-D9902C7703C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37" autoAdjust="0"/>
    <p:restoredTop sz="94660"/>
  </p:normalViewPr>
  <p:slideViewPr>
    <p:cSldViewPr>
      <p:cViewPr varScale="1">
        <p:scale>
          <a:sx n="62" d="100"/>
          <a:sy n="62" d="100"/>
        </p:scale>
        <p:origin x="15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4E679-6B67-4838-B042-4C2AF2D1126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473FF-1E35-48BC-9E4E-0E08E2A8566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8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2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4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49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0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76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6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1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60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71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36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5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9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8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A441-3696-41C8-8DB2-07641AF5105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43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  <p:sldLayoutId id="2147483965" r:id="rId15"/>
    <p:sldLayoutId id="2147483966" r:id="rId1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/>
            </a:r>
            <a:br>
              <a:rPr lang="uk-UA" dirty="0"/>
            </a:br>
            <a:endParaRPr lang="en-US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068318"/>
            <a:ext cx="5328592" cy="215277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ЛЕКЦІЯ. Історія розвитку біржової торгівлі й сучасний стан біржового ринку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070" y="188640"/>
            <a:ext cx="846042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Номенклатура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речовинних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біржових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традиційно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груп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70885"/>
            <a:ext cx="8784976" cy="388077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ільськогосподарські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лісові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зернові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пшениця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кукурудза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ячмінь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овес, жито);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оліїсті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лляне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бавовняне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насіння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соєві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соєва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шроти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(жива велика рогата худоба,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свині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м’ясо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окости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харчосмакові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цукор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какао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рослинні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яйця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картопля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концентрат апельсинового соку,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арахіс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перець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текстильні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бавовна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вовна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натуральний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штучний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шовк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пряжа,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льон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натуральний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каучук;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лісові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Промислова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сировина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кольорові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метали (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мідь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, олово, цинк,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свинець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нікель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алюміній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дорогоцінні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метали (золото,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срібло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платина,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паладій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енергоносії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нафта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бензин, мазут,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дизельне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паливо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55370782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Становлення та розвиток біржового ринку в Україні.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6347714" cy="388077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5" y="1818928"/>
            <a:ext cx="629349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890770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i="1" dirty="0"/>
              <a:t>1.1. Сутність біржі, її роль та місце в економіці.</a:t>
            </a:r>
            <a:endParaRPr lang="uk-UA" dirty="0"/>
          </a:p>
          <a:p>
            <a:r>
              <a:rPr lang="uk-UA" i="1" dirty="0"/>
              <a:t>1.2. Класифікація бірж та їх функції.</a:t>
            </a:r>
            <a:endParaRPr lang="uk-UA" dirty="0"/>
          </a:p>
          <a:p>
            <a:r>
              <a:rPr lang="uk-UA" i="1" dirty="0"/>
              <a:t>1.3. Етапи розвитку біржової торгівлі за кордоном та сучасний стан світового біржового ринку.</a:t>
            </a:r>
            <a:endParaRPr lang="uk-UA" dirty="0"/>
          </a:p>
          <a:p>
            <a:r>
              <a:rPr lang="uk-UA" i="1" dirty="0"/>
              <a:t>1.4. Становлення та розвиток біржового ринку в Україні.</a:t>
            </a:r>
            <a:endParaRPr lang="uk-UA" dirty="0"/>
          </a:p>
          <a:p>
            <a:pPr marL="0" indent="0"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686800" cy="4656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Сутність біржі, її роль та місце в економіці.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en-US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400" b="1" dirty="0" smtClean="0"/>
              <a:t>			</a:t>
            </a:r>
            <a:r>
              <a:rPr lang="uk-UA" sz="1400" b="1" dirty="0" smtClean="0">
                <a:latin typeface="Constantia" pitchFamily="18" charset="0"/>
              </a:rPr>
              <a:t>  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Головна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причина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біржової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 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великого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здатного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реалізувати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товару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регулярній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цінами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реального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товар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 товарна біржа є результатом довготривалої еволюції торгівлі від початкових примітивних форм до високоорганізованого оптового ринку.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 торгівлі пояснюється потребою розвитку як виробництва, так і власне торгівлі. Тому торгівлю розглядають як сполучну ланку, що зв’язує виробництво з навколишнім середовищем.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 виробництво і торгівля тісно взаємозв’язані, то в процесі взаємодії вони висувають один до одного певні вимоги.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функцій оптової торгівлі: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і прогнозування основних тенденцій розвитку економічної кон’юнктури ринку;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продукцією у достатньо широкій номенклатурі;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партій товару за обсягами й бажанням покупця;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пакування партій товару і зберігання його;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(транспортування) товару до місця призначення;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клієнтам товарного кредиту;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орендних послуг;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інформації і консультаційних послуг (цінової, технічної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інформації, рекомендацій щодо обслуговування і продажу товарів).</a:t>
            </a:r>
          </a:p>
          <a:p>
            <a:pPr>
              <a:buNone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400" dirty="0">
                <a:latin typeface="Constantia" pitchFamily="18" charset="0"/>
              </a:rPr>
              <a:t> </a:t>
            </a:r>
            <a:endParaRPr lang="uk-UA" sz="1400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1400" dirty="0">
                <a:latin typeface="Constantia" pitchFamily="18" charset="0"/>
              </a:rPr>
              <a:t> </a:t>
            </a:r>
            <a:r>
              <a:rPr lang="ru-RU" sz="1400" dirty="0" smtClean="0">
                <a:latin typeface="Constantia" pitchFamily="18" charset="0"/>
              </a:rPr>
              <a:t>        </a:t>
            </a:r>
            <a:endParaRPr lang="en-US" sz="14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1786" y="5445225"/>
            <a:ext cx="8022662" cy="1008112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Рис. 1 – Форми оптової </a:t>
            </a:r>
            <a:r>
              <a:rPr lang="uk-UA" dirty="0" smtClean="0"/>
              <a:t>торгівлі</a:t>
            </a:r>
          </a:p>
          <a:p>
            <a:pPr marL="0" indent="0" algn="ctr">
              <a:buNone/>
            </a:pPr>
            <a:r>
              <a:rPr lang="uk-UA" dirty="0" smtClean="0"/>
              <a:t>Біржова </a:t>
            </a:r>
            <a:r>
              <a:rPr lang="uk-UA" dirty="0"/>
              <a:t>торгівля є невід’ємною складовою частиною оптової торгівлі.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1259632" y="99592"/>
            <a:ext cx="712879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Найбільш поширеними формами оптової торгівлі можна вважати такі ( рис.1):</a:t>
            </a: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Групувати 15"/>
          <p:cNvGrpSpPr>
            <a:grpSpLocks/>
          </p:cNvGrpSpPr>
          <p:nvPr/>
        </p:nvGrpSpPr>
        <p:grpSpPr bwMode="auto">
          <a:xfrm>
            <a:off x="1573022" y="11161174"/>
            <a:ext cx="4771390" cy="1533525"/>
            <a:chOff x="2002" y="3114"/>
            <a:chExt cx="8204" cy="2331"/>
          </a:xfrm>
        </p:grpSpPr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3861" y="3114"/>
              <a:ext cx="4989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Оптова торгівля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4982" y="4051"/>
              <a:ext cx="2160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Організована незалежними оптовими торговельними компаніями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002" y="4135"/>
              <a:ext cx="2160" cy="1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Організована виробником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8046" y="4051"/>
              <a:ext cx="2160" cy="13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Біржі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Аукціони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Ярмарки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Локальні ринки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Line 7"/>
            <p:cNvCxnSpPr>
              <a:cxnSpLocks noChangeShapeType="1"/>
            </p:cNvCxnSpPr>
            <p:nvPr/>
          </p:nvCxnSpPr>
          <p:spPr bwMode="auto">
            <a:xfrm>
              <a:off x="6054" y="3566"/>
              <a:ext cx="0" cy="5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8"/>
            <p:cNvCxnSpPr>
              <a:cxnSpLocks noChangeShapeType="1"/>
            </p:cNvCxnSpPr>
            <p:nvPr/>
          </p:nvCxnSpPr>
          <p:spPr bwMode="auto">
            <a:xfrm flipV="1">
              <a:off x="3308" y="3800"/>
              <a:ext cx="5542" cy="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9"/>
            <p:cNvCxnSpPr>
              <a:cxnSpLocks noChangeShapeType="1"/>
            </p:cNvCxnSpPr>
            <p:nvPr/>
          </p:nvCxnSpPr>
          <p:spPr bwMode="auto">
            <a:xfrm>
              <a:off x="3308" y="3800"/>
              <a:ext cx="0" cy="3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0"/>
            <p:cNvCxnSpPr>
              <a:cxnSpLocks noChangeShapeType="1"/>
            </p:cNvCxnSpPr>
            <p:nvPr/>
          </p:nvCxnSpPr>
          <p:spPr bwMode="auto">
            <a:xfrm>
              <a:off x="8850" y="3800"/>
              <a:ext cx="0" cy="2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" name="Групувати 25"/>
          <p:cNvGrpSpPr>
            <a:grpSpLocks/>
          </p:cNvGrpSpPr>
          <p:nvPr/>
        </p:nvGrpSpPr>
        <p:grpSpPr bwMode="auto">
          <a:xfrm>
            <a:off x="581786" y="1228930"/>
            <a:ext cx="8022662" cy="4007088"/>
            <a:chOff x="2002" y="3114"/>
            <a:chExt cx="8204" cy="2331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3861" y="3114"/>
              <a:ext cx="4989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Оптова торгівля</a:t>
              </a:r>
              <a:endParaRPr lang="uk-UA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4982" y="4051"/>
              <a:ext cx="2160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Організована незалежними оптовими торговельними компаніями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002" y="4135"/>
              <a:ext cx="2160" cy="1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uk-UA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Організована виробником</a:t>
              </a:r>
              <a:endParaRPr lang="uk-UA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8046" y="4051"/>
              <a:ext cx="2160" cy="13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Біржі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Аукціони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Ярмарки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Локальні ринки</a:t>
              </a:r>
            </a:p>
          </p:txBody>
        </p:sp>
        <p:cxnSp>
          <p:nvCxnSpPr>
            <p:cNvPr id="31" name="Line 7"/>
            <p:cNvCxnSpPr>
              <a:cxnSpLocks noChangeShapeType="1"/>
            </p:cNvCxnSpPr>
            <p:nvPr/>
          </p:nvCxnSpPr>
          <p:spPr bwMode="auto">
            <a:xfrm>
              <a:off x="6054" y="3566"/>
              <a:ext cx="0" cy="5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8"/>
            <p:cNvCxnSpPr>
              <a:cxnSpLocks noChangeShapeType="1"/>
            </p:cNvCxnSpPr>
            <p:nvPr/>
          </p:nvCxnSpPr>
          <p:spPr bwMode="auto">
            <a:xfrm flipV="1">
              <a:off x="3308" y="3800"/>
              <a:ext cx="5542" cy="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9"/>
            <p:cNvCxnSpPr>
              <a:cxnSpLocks noChangeShapeType="1"/>
            </p:cNvCxnSpPr>
            <p:nvPr/>
          </p:nvCxnSpPr>
          <p:spPr bwMode="auto">
            <a:xfrm>
              <a:off x="3308" y="3800"/>
              <a:ext cx="0" cy="3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10"/>
            <p:cNvCxnSpPr>
              <a:cxnSpLocks noChangeShapeType="1"/>
            </p:cNvCxnSpPr>
            <p:nvPr/>
          </p:nvCxnSpPr>
          <p:spPr bwMode="auto">
            <a:xfrm>
              <a:off x="8850" y="3800"/>
              <a:ext cx="0" cy="2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3364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250"/>
            <a:ext cx="7416823" cy="556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63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404664"/>
            <a:ext cx="6347714" cy="563669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БІРЖА</a:t>
            </a:r>
            <a:r>
              <a:rPr lang="ru-RU" dirty="0" smtClean="0"/>
              <a:t>  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грецького</a:t>
            </a:r>
            <a:r>
              <a:rPr lang="ru-RU" dirty="0"/>
              <a:t> </a:t>
            </a:r>
            <a:r>
              <a:rPr lang="de-DE" dirty="0" err="1"/>
              <a:t>birga</a:t>
            </a:r>
            <a:r>
              <a:rPr lang="de-DE" dirty="0"/>
              <a:t> (</a:t>
            </a:r>
            <a:r>
              <a:rPr lang="ru-RU" dirty="0"/>
              <a:t>сумка, кошель), </a:t>
            </a:r>
            <a:r>
              <a:rPr lang="ru-RU" dirty="0" err="1"/>
              <a:t>німецького</a:t>
            </a:r>
            <a:r>
              <a:rPr lang="ru-RU" dirty="0"/>
              <a:t> </a:t>
            </a:r>
            <a:r>
              <a:rPr lang="de-DE" dirty="0" err="1"/>
              <a:t>borse</a:t>
            </a:r>
            <a:r>
              <a:rPr lang="de-DE" dirty="0"/>
              <a:t> </a:t>
            </a:r>
            <a:r>
              <a:rPr lang="ru-RU" dirty="0"/>
              <a:t>та </a:t>
            </a:r>
            <a:r>
              <a:rPr lang="ru-RU" dirty="0" err="1"/>
              <a:t>голандського</a:t>
            </a:r>
            <a:r>
              <a:rPr lang="ru-RU" dirty="0"/>
              <a:t> </a:t>
            </a:r>
            <a:r>
              <a:rPr lang="de-DE" dirty="0" err="1"/>
              <a:t>bturs</a:t>
            </a:r>
            <a:r>
              <a:rPr lang="de-DE" dirty="0"/>
              <a:t> </a:t>
            </a:r>
            <a:r>
              <a:rPr lang="ru-RU" dirty="0"/>
              <a:t>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першої </a:t>
            </a:r>
            <a:r>
              <a:rPr lang="ru-RU" dirty="0" err="1"/>
              <a:t>появи</a:t>
            </a:r>
            <a:r>
              <a:rPr lang="ru-RU" dirty="0"/>
              <a:t> у </a:t>
            </a:r>
            <a:r>
              <a:rPr lang="de-DE" dirty="0"/>
              <a:t>XV </a:t>
            </a:r>
            <a:r>
              <a:rPr lang="ru-RU" dirty="0"/>
              <a:t>ст. у м. Брюгге (</a:t>
            </a:r>
            <a:r>
              <a:rPr lang="ru-RU" dirty="0" err="1"/>
              <a:t>Нідерланди</a:t>
            </a:r>
            <a:r>
              <a:rPr lang="ru-RU" dirty="0"/>
              <a:t>),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b="1" dirty="0"/>
              <a:t>пан Ван де Бурсе </a:t>
            </a:r>
            <a:r>
              <a:rPr lang="ru-RU" dirty="0" err="1"/>
              <a:t>спорудив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 для </a:t>
            </a:r>
            <a:r>
              <a:rPr lang="ru-RU" dirty="0" err="1"/>
              <a:t>приїжджих</a:t>
            </a:r>
            <a:r>
              <a:rPr lang="ru-RU" dirty="0"/>
              <a:t>, фронтон </a:t>
            </a:r>
            <a:r>
              <a:rPr lang="ru-RU" dirty="0" err="1"/>
              <a:t>якого</a:t>
            </a:r>
            <a:r>
              <a:rPr lang="ru-RU" dirty="0"/>
              <a:t> прикрасив </a:t>
            </a:r>
            <a:r>
              <a:rPr lang="ru-RU" dirty="0" err="1"/>
              <a:t>власним</a:t>
            </a:r>
            <a:r>
              <a:rPr lang="ru-RU" dirty="0"/>
              <a:t> гербом, на </a:t>
            </a:r>
            <a:r>
              <a:rPr lang="ru-RU" dirty="0" err="1"/>
              <a:t>якому</a:t>
            </a:r>
            <a:r>
              <a:rPr lang="ru-RU" dirty="0"/>
              <a:t> було </a:t>
            </a:r>
            <a:r>
              <a:rPr lang="ru-RU" dirty="0" err="1"/>
              <a:t>зображено</a:t>
            </a:r>
            <a:r>
              <a:rPr lang="ru-RU" dirty="0"/>
              <a:t> три </a:t>
            </a:r>
            <a:r>
              <a:rPr lang="ru-RU" dirty="0" err="1"/>
              <a:t>гаманці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95309" y="2420888"/>
            <a:ext cx="634771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Біржова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торгівля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це одна з форм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організованого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записано в тих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актах.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Інакше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це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впорядкований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впорядкованості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перш за все в правилах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регламентувати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купівлі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-продажу того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товару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другого активу.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72978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576262" y="188640"/>
            <a:ext cx="8100193" cy="59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dirty="0" err="1" smtClean="0"/>
              <a:t>Біржу</a:t>
            </a:r>
            <a:r>
              <a:rPr lang="ru-RU" dirty="0" smtClean="0"/>
              <a:t> як </a:t>
            </a:r>
            <a:r>
              <a:rPr lang="ru-RU" dirty="0" err="1" smtClean="0"/>
              <a:t>класичний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в </a:t>
            </a:r>
            <a:r>
              <a:rPr lang="ru-RU" dirty="0" err="1" smtClean="0"/>
              <a:t>організаційному</a:t>
            </a:r>
            <a:r>
              <a:rPr lang="ru-RU" dirty="0" smtClean="0"/>
              <a:t>, </a:t>
            </a:r>
            <a:r>
              <a:rPr lang="ru-RU" dirty="0" err="1" smtClean="0"/>
              <a:t>економічному</a:t>
            </a:r>
            <a:r>
              <a:rPr lang="ru-RU" dirty="0" smtClean="0"/>
              <a:t> і </a:t>
            </a:r>
            <a:r>
              <a:rPr lang="ru-RU" dirty="0" err="1" smtClean="0"/>
              <a:t>юридичному</a:t>
            </a:r>
            <a:r>
              <a:rPr lang="ru-RU" dirty="0" smtClean="0"/>
              <a:t> аспектах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pPr marL="0" indent="0">
              <a:buFont typeface="Wingdings 3" charset="2"/>
              <a:buNone/>
            </a:pPr>
            <a:endParaRPr lang="ru-RU" dirty="0" smtClean="0"/>
          </a:p>
          <a:p>
            <a:r>
              <a:rPr lang="ru-RU" b="1" dirty="0" smtClean="0"/>
              <a:t>З </a:t>
            </a:r>
            <a:r>
              <a:rPr lang="ru-RU" b="1" dirty="0" err="1" smtClean="0"/>
              <a:t>організаційної</a:t>
            </a:r>
            <a:r>
              <a:rPr lang="ru-RU" b="1" dirty="0" smtClean="0"/>
              <a:t> точки </a:t>
            </a:r>
            <a:r>
              <a:rPr lang="ru-RU" b="1" dirty="0" err="1" smtClean="0"/>
              <a:t>зору</a:t>
            </a:r>
            <a:r>
              <a:rPr lang="ru-RU" dirty="0" smtClean="0"/>
              <a:t> – це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обладнане</a:t>
            </a:r>
            <a:r>
              <a:rPr lang="ru-RU" dirty="0" smtClean="0"/>
              <a:t> «</a:t>
            </a:r>
            <a:r>
              <a:rPr lang="ru-RU" dirty="0" err="1" smtClean="0"/>
              <a:t>ринкове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надається</a:t>
            </a:r>
            <a:r>
              <a:rPr lang="ru-RU" dirty="0" smtClean="0"/>
              <a:t> </a:t>
            </a:r>
            <a:r>
              <a:rPr lang="ru-RU" dirty="0" err="1" smtClean="0"/>
              <a:t>учасникам</a:t>
            </a:r>
            <a:r>
              <a:rPr lang="ru-RU" dirty="0" smtClean="0"/>
              <a:t> </a:t>
            </a:r>
            <a:r>
              <a:rPr lang="ru-RU" dirty="0" err="1" smtClean="0"/>
              <a:t>біржового</a:t>
            </a:r>
            <a:r>
              <a:rPr lang="ru-RU" dirty="0" smtClean="0"/>
              <a:t> торгу.</a:t>
            </a:r>
          </a:p>
          <a:p>
            <a:r>
              <a:rPr lang="ru-RU" b="1" dirty="0" smtClean="0"/>
              <a:t>З </a:t>
            </a:r>
            <a:r>
              <a:rPr lang="ru-RU" b="1" dirty="0" err="1" smtClean="0"/>
              <a:t>економічної</a:t>
            </a:r>
            <a:r>
              <a:rPr lang="ru-RU" b="1" dirty="0" smtClean="0"/>
              <a:t> точки </a:t>
            </a:r>
            <a:r>
              <a:rPr lang="ru-RU" b="1" dirty="0" err="1" smtClean="0"/>
              <a:t>зору</a:t>
            </a:r>
            <a:r>
              <a:rPr lang="ru-RU" dirty="0" smtClean="0"/>
              <a:t> – це </a:t>
            </a:r>
            <a:r>
              <a:rPr lang="ru-RU" dirty="0" err="1" smtClean="0"/>
              <a:t>організований</a:t>
            </a:r>
            <a:r>
              <a:rPr lang="ru-RU" dirty="0" smtClean="0"/>
              <a:t> у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регулярно </a:t>
            </a:r>
            <a:r>
              <a:rPr lang="ru-RU" dirty="0" err="1" smtClean="0"/>
              <a:t>діючий</a:t>
            </a:r>
            <a:r>
              <a:rPr lang="ru-RU" dirty="0" smtClean="0"/>
              <a:t> за </a:t>
            </a:r>
            <a:r>
              <a:rPr lang="ru-RU" dirty="0" err="1" smtClean="0"/>
              <a:t>встановленими</a:t>
            </a:r>
            <a:r>
              <a:rPr lang="ru-RU" dirty="0" smtClean="0"/>
              <a:t> правилами </a:t>
            </a:r>
            <a:r>
              <a:rPr lang="ru-RU" dirty="0" err="1" smtClean="0"/>
              <a:t>оптовий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торгівля</a:t>
            </a:r>
            <a:r>
              <a:rPr lang="ru-RU" dirty="0" smtClean="0"/>
              <a:t> </a:t>
            </a:r>
            <a:r>
              <a:rPr lang="ru-RU" dirty="0" err="1" smtClean="0"/>
              <a:t>цінними</a:t>
            </a:r>
            <a:r>
              <a:rPr lang="ru-RU" dirty="0" smtClean="0"/>
              <a:t> </a:t>
            </a:r>
            <a:r>
              <a:rPr lang="ru-RU" dirty="0" err="1" smtClean="0"/>
              <a:t>паперами</a:t>
            </a:r>
            <a:r>
              <a:rPr lang="ru-RU" dirty="0" smtClean="0"/>
              <a:t>, </a:t>
            </a:r>
            <a:r>
              <a:rPr lang="ru-RU" dirty="0" err="1" smtClean="0"/>
              <a:t>оптова</a:t>
            </a:r>
            <a:r>
              <a:rPr lang="ru-RU" dirty="0" smtClean="0"/>
              <a:t> </a:t>
            </a:r>
            <a:r>
              <a:rPr lang="ru-RU" dirty="0" err="1" smtClean="0"/>
              <a:t>торгівля</a:t>
            </a:r>
            <a:r>
              <a:rPr lang="ru-RU" dirty="0" smtClean="0"/>
              <a:t> товарами за </a:t>
            </a:r>
            <a:r>
              <a:rPr lang="ru-RU" dirty="0" err="1" smtClean="0"/>
              <a:t>зразками</a:t>
            </a:r>
            <a:r>
              <a:rPr lang="ru-RU" dirty="0" smtClean="0"/>
              <a:t> і стандартами і контрактами на </a:t>
            </a:r>
            <a:r>
              <a:rPr lang="ru-RU" dirty="0" err="1" smtClean="0"/>
              <a:t>їх</a:t>
            </a:r>
            <a:r>
              <a:rPr lang="ru-RU" dirty="0" smtClean="0"/>
              <a:t> поставку в </a:t>
            </a:r>
            <a:r>
              <a:rPr lang="ru-RU" dirty="0" err="1" smtClean="0"/>
              <a:t>майбутньому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валютою, </a:t>
            </a:r>
            <a:r>
              <a:rPr lang="ru-RU" dirty="0" err="1" smtClean="0"/>
              <a:t>дорогоцінними</a:t>
            </a:r>
            <a:r>
              <a:rPr lang="ru-RU" dirty="0" smtClean="0"/>
              <a:t> </a:t>
            </a:r>
            <a:r>
              <a:rPr lang="ru-RU" dirty="0" err="1" smtClean="0"/>
              <a:t>металами</a:t>
            </a:r>
            <a:r>
              <a:rPr lang="ru-RU" dirty="0" smtClean="0"/>
              <a:t> за </a:t>
            </a:r>
            <a:r>
              <a:rPr lang="ru-RU" dirty="0" err="1" smtClean="0"/>
              <a:t>цінами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встановлені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та </a:t>
            </a:r>
            <a:r>
              <a:rPr lang="ru-RU" dirty="0" err="1" smtClean="0"/>
              <a:t>пропозиції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У </a:t>
            </a:r>
            <a:r>
              <a:rPr lang="ru-RU" b="1" dirty="0" err="1" smtClean="0"/>
              <a:t>юридичному</a:t>
            </a:r>
            <a:r>
              <a:rPr lang="ru-RU" b="1" dirty="0" smtClean="0"/>
              <a:t> </a:t>
            </a:r>
            <a:r>
              <a:rPr lang="ru-RU" b="1" dirty="0" err="1" smtClean="0"/>
              <a:t>аспекті</a:t>
            </a:r>
            <a:r>
              <a:rPr lang="ru-RU" dirty="0" smtClean="0"/>
              <a:t> – це </a:t>
            </a:r>
            <a:r>
              <a:rPr lang="ru-RU" dirty="0" err="1" smtClean="0"/>
              <a:t>організація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об’єднує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і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володіють</a:t>
            </a:r>
            <a:r>
              <a:rPr lang="ru-RU" dirty="0" smtClean="0"/>
              <a:t> </a:t>
            </a:r>
            <a:r>
              <a:rPr lang="ru-RU" dirty="0" err="1" smtClean="0"/>
              <a:t>відокремленим</a:t>
            </a:r>
            <a:r>
              <a:rPr lang="ru-RU" dirty="0" smtClean="0"/>
              <a:t> </a:t>
            </a:r>
            <a:r>
              <a:rPr lang="ru-RU" dirty="0" err="1" smtClean="0"/>
              <a:t>майном</a:t>
            </a:r>
            <a:r>
              <a:rPr lang="ru-RU" dirty="0" smtClean="0"/>
              <a:t> і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майнові</a:t>
            </a:r>
            <a:r>
              <a:rPr lang="ru-RU" dirty="0" smtClean="0"/>
              <a:t> й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немайнові</a:t>
            </a:r>
            <a:r>
              <a:rPr lang="ru-RU" dirty="0" smtClean="0"/>
              <a:t> права й </a:t>
            </a:r>
            <a:r>
              <a:rPr lang="ru-RU" dirty="0" err="1" smtClean="0"/>
              <a:t>обов’язки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103392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82881" cy="659160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Класифікація бірж та їх функції.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777686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88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103" y="113526"/>
            <a:ext cx="8330361" cy="2379370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Етапи розвитку біржової торгівлі та сучасний стан світового біржового ринку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609598" y="980728"/>
            <a:ext cx="8138865" cy="5060635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13" name="Таблиця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41255"/>
              </p:ext>
            </p:extLst>
          </p:nvPr>
        </p:nvGraphicFramePr>
        <p:xfrm>
          <a:off x="679925" y="1196754"/>
          <a:ext cx="8068537" cy="52565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6977">
                  <a:extLst>
                    <a:ext uri="{9D8B030D-6E8A-4147-A177-3AD203B41FA5}">
                      <a16:colId xmlns:a16="http://schemas.microsoft.com/office/drawing/2014/main" val="99258250"/>
                    </a:ext>
                  </a:extLst>
                </a:gridCol>
                <a:gridCol w="1755501">
                  <a:extLst>
                    <a:ext uri="{9D8B030D-6E8A-4147-A177-3AD203B41FA5}">
                      <a16:colId xmlns:a16="http://schemas.microsoft.com/office/drawing/2014/main" val="1839852036"/>
                    </a:ext>
                  </a:extLst>
                </a:gridCol>
                <a:gridCol w="4796059">
                  <a:extLst>
                    <a:ext uri="{9D8B030D-6E8A-4147-A177-3AD203B41FA5}">
                      <a16:colId xmlns:a16="http://schemas.microsoft.com/office/drawing/2014/main" val="1892287493"/>
                    </a:ext>
                  </a:extLst>
                </a:gridCol>
              </a:tblGrid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Етап розвитку біржової торгівлі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Часовий проміжок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Стисла характеристика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251695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1 етап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2-га половина  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en-US" sz="1200" spc="-5" dirty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1531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Зародження перших товарних бірж, на яких укладають угоди на реальний товар з негайною поставкою.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309193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42390" algn="l"/>
                        </a:tabLs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2 етап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1-ша половина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en-US" sz="1200" spc="-5" dirty="0">
                          <a:solidFill>
                            <a:schemeClr val="bg1"/>
                          </a:solidFill>
                          <a:effectLst/>
                        </a:rPr>
                        <a:t>VIII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1730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Початок укладання на товарних біржах угод на реальний товар з поставкою у майбутньому періоді.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748483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3 етап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2 –га половина  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en-US" sz="1200" spc="-5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1865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Виникнення на товарних біржах ф’ючерсних контрактів і початок укладання угод на термін.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29912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4 етап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1-ша половина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>
                          <a:solidFill>
                            <a:schemeClr val="bg1"/>
                          </a:solidFill>
                          <a:effectLst/>
                        </a:rPr>
                        <a:t>ХХ ст.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>
                          <a:solidFill>
                            <a:schemeClr val="bg1"/>
                          </a:solidFill>
                          <a:effectLst/>
                        </a:rPr>
                        <a:t>( з 1920 р.)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Розробка механізму страхування цінового ризику і початок здійснення на товарних біржах операцій хеджування.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512247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5 етап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2-га половина  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ХХ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1980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Виникнення на товарних біржах опціонних контрактів і початок торгівлі опціонами на реальний товар і ф’ючерсні контракти.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249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74016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916</Words>
  <Application>Microsoft Office PowerPoint</Application>
  <PresentationFormat>Екран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Constantia</vt:lpstr>
      <vt:lpstr>Times New Roman</vt:lpstr>
      <vt:lpstr>Trebuchet MS</vt:lpstr>
      <vt:lpstr>Wingdings 3</vt:lpstr>
      <vt:lpstr>Грань</vt:lpstr>
      <vt:lpstr>       </vt:lpstr>
      <vt:lpstr>План</vt:lpstr>
      <vt:lpstr>1. Сутність біржі, її роль та місце в економіці. </vt:lpstr>
      <vt:lpstr>Презентація PowerPoint</vt:lpstr>
      <vt:lpstr>Презентація PowerPoint</vt:lpstr>
      <vt:lpstr>Презентація PowerPoint</vt:lpstr>
      <vt:lpstr>Презентація PowerPoint</vt:lpstr>
      <vt:lpstr>1.2. Класифікація бірж та їх функції. </vt:lpstr>
      <vt:lpstr>1.3. Етапи розвитку біржової торгівлі та сучасний стан світового біржового ринку. </vt:lpstr>
      <vt:lpstr>Номенклатура речовинних біржових товарів традиційно складається із двох груп</vt:lpstr>
      <vt:lpstr>1.4. Становлення та розвиток біржового ринку в Україні. </vt:lpstr>
    </vt:vector>
  </TitlesOfParts>
  <Company>Pupkin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Бюджетний Устрій та побудова бюджетної системи україни</dc:title>
  <dc:creator>Vassia</dc:creator>
  <cp:lastModifiedBy>Пользователь Windows</cp:lastModifiedBy>
  <cp:revision>39</cp:revision>
  <cp:lastPrinted>2017-09-25T19:24:07Z</cp:lastPrinted>
  <dcterms:created xsi:type="dcterms:W3CDTF">2008-02-11T19:42:53Z</dcterms:created>
  <dcterms:modified xsi:type="dcterms:W3CDTF">2020-10-02T17:30:24Z</dcterms:modified>
</cp:coreProperties>
</file>