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98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71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85F7-8438-4BA9-ACD1-36AEBB567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433" y="2189408"/>
            <a:ext cx="8959426" cy="2266681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Arial Black" panose="020B0A04020102020204" pitchFamily="34" charset="0"/>
              </a:rPr>
              <a:t>ЛЕКЦІЯ №4</a:t>
            </a:r>
            <a:br>
              <a:rPr lang="uk-UA" sz="3400" b="1" dirty="0" smtClean="0">
                <a:latin typeface="Arial Black" panose="020B0A04020102020204" pitchFamily="34" charset="0"/>
              </a:rPr>
            </a:br>
            <a:r>
              <a:rPr lang="uk-UA" sz="3200" dirty="0" err="1" smtClean="0">
                <a:latin typeface="Arial Black" panose="020B0A04020102020204" pitchFamily="34" charset="0"/>
              </a:rPr>
              <a:t>Розділяючі</a:t>
            </a:r>
            <a:r>
              <a:rPr lang="uk-UA" sz="3200" dirty="0" smtClean="0">
                <a:latin typeface="Arial Black" panose="020B0A04020102020204" pitchFamily="34" charset="0"/>
              </a:rPr>
              <a:t> поверхні. </a:t>
            </a:r>
            <a:br>
              <a:rPr lang="uk-UA" sz="3200" dirty="0" smtClean="0">
                <a:latin typeface="Arial Black" panose="020B0A04020102020204" pitchFamily="34" charset="0"/>
              </a:rPr>
            </a:br>
            <a:r>
              <a:rPr lang="uk-UA" sz="3200" dirty="0" smtClean="0">
                <a:latin typeface="Arial Black" panose="020B0A04020102020204" pitchFamily="34" charset="0"/>
              </a:rPr>
              <a:t>Модель нейрона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2473" r="10276" b="2827"/>
          <a:stretch/>
        </p:blipFill>
        <p:spPr bwMode="auto">
          <a:xfrm>
            <a:off x="1633435" y="261803"/>
            <a:ext cx="10086340" cy="5585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68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2738" y="534478"/>
            <a:ext cx="10097037" cy="582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Формули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Байєсового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класифікатора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(5.4.15) та(5.4.16), на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відміну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формули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(5.4.14), отримані на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принципу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математичного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очікування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замінює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добуток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формулі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(5.4.14) на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підсумок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усуваються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відповідні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стохастичні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похибки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класифікації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формули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(5.4.14):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відпадає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ніколи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дотримувана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невірна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вимога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взаємної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незалежності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</a:t>
            </a:r>
            <a:r>
              <a:rPr lang="uk-UA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незалежність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математично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означає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неможливість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розпізнати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окремий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повинен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індивідуальні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залежні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собою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жодна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</a:t>
            </a:r>
            <a:r>
              <a:rPr lang="uk-UA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має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переваг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перед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іншими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змінними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цілком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природна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нормальна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нульова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псується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шляхом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згладжування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надання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їй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спостереженого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числового значення);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ліквідується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порушення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основного принципу статистики, коли одна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ознака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малим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значенням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ймовірності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одноосібно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забороняє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обрання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всупереч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протилежному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колективному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рішенню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всіх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інших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5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</a:t>
            </a:r>
            <a:r>
              <a:rPr lang="ru-RU" sz="25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1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73" y="289573"/>
            <a:ext cx="10240588" cy="57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15" y="249729"/>
            <a:ext cx="10073559" cy="61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48" y="495970"/>
            <a:ext cx="10217000" cy="54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13" y="1438610"/>
            <a:ext cx="10823801" cy="31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7" y="154546"/>
            <a:ext cx="7070501" cy="62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0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14" y="154680"/>
            <a:ext cx="9919014" cy="63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99" y="625632"/>
            <a:ext cx="10145149" cy="52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19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34" y="686135"/>
            <a:ext cx="10329414" cy="52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1323" y="97976"/>
            <a:ext cx="1008845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400" b="1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Розділяючі</a:t>
            </a:r>
            <a:r>
              <a:rPr lang="uk-UA" sz="2400" b="1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поверхні. Модель нейрона»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 тим, як перейти до поняття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розділяючих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поверхонь в просторі ознак, проаналізуємо апостеріорні розподіли основані на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Байєсовському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підході.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Класифікатор Байєса.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 вибірка випадкових подій n0 за несумісними гіпотезами H = (h1, h2,…,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де λ = 1, 2,…, Λ – порядковий номер гіпотези, розділена на відповідні окремі групи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то з неї можна отримати формулу для повної групи ймовірностей, підсумок яких дорівнює 1.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643" t="18017" r="11515" b="74259"/>
          <a:stretch/>
        </p:blipFill>
        <p:spPr bwMode="auto">
          <a:xfrm>
            <a:off x="1790163" y="3351686"/>
            <a:ext cx="9929612" cy="833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0163" y="4185633"/>
            <a:ext cx="992961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 р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 –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ймовірність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1, 2,…, 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порядковий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номер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0163" y="4920834"/>
            <a:ext cx="9929612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група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має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деяку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власну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підгрупу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випадковими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подіями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</a:t>
            </a:r>
            <a:r>
              <a:rPr lang="uk-UA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то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отримуємо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аналогічні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вирази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повної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групи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умовних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ймовірностей</a:t>
            </a:r>
            <a:r>
              <a:rPr lang="ru-RU" sz="2400" dirty="0">
                <a:solidFill>
                  <a:srgbClr val="76717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08" y="803253"/>
            <a:ext cx="10285740" cy="47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21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0106" t="19811" r="6206" b="43298"/>
          <a:stretch/>
        </p:blipFill>
        <p:spPr bwMode="auto">
          <a:xfrm>
            <a:off x="631065" y="1431366"/>
            <a:ext cx="11436439" cy="3385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03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8" y="180439"/>
            <a:ext cx="10009166" cy="65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8" y="993416"/>
            <a:ext cx="10214867" cy="44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7" y="159980"/>
            <a:ext cx="10009167" cy="63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6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25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69" y="128789"/>
            <a:ext cx="6890198" cy="66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26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7081" y="214333"/>
            <a:ext cx="1006269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Математична модель нейрона.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 основу моделі нейрона, взято принцип дії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влаштування біологічного нейрону: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(схема 1)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495" t="33247" r="14176" b="27585"/>
          <a:stretch/>
        </p:blipFill>
        <p:spPr bwMode="auto">
          <a:xfrm>
            <a:off x="1657081" y="1887355"/>
            <a:ext cx="10062693" cy="399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54280" y="6037862"/>
            <a:ext cx="570162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 1. Структура біологічного нейрону.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2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94" y="215721"/>
            <a:ext cx="9815982" cy="62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43" y="2027282"/>
            <a:ext cx="10324132" cy="21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59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17" y="254170"/>
            <a:ext cx="8682641" cy="63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7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24" y="1515212"/>
            <a:ext cx="11109608" cy="37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99" y="204652"/>
            <a:ext cx="9661435" cy="63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89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31" y="1645546"/>
            <a:ext cx="11475236" cy="31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46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00" y="1017967"/>
            <a:ext cx="10321148" cy="49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7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10" y="562713"/>
            <a:ext cx="6167039" cy="4653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45098" y="5215945"/>
            <a:ext cx="6989862" cy="465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Рис.2.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Розділяюча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пряма для функції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27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4405" y="178602"/>
            <a:ext cx="9955369" cy="98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Реалізація за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і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рис.3.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5791" t="45575" r="56342" b="14300"/>
          <a:stretch/>
        </p:blipFill>
        <p:spPr bwMode="auto">
          <a:xfrm>
            <a:off x="3588777" y="1162718"/>
            <a:ext cx="6302197" cy="5096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4046" y="6184540"/>
            <a:ext cx="7691657" cy="465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Реалізація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і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2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309" t="17551" r="11661" b="8736"/>
          <a:stretch/>
        </p:blipFill>
        <p:spPr bwMode="auto">
          <a:xfrm>
            <a:off x="1595034" y="334515"/>
            <a:ext cx="10124741" cy="5473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652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871" t="21294" r="10637" b="11545"/>
          <a:stretch/>
        </p:blipFill>
        <p:spPr bwMode="auto">
          <a:xfrm>
            <a:off x="1693303" y="337868"/>
            <a:ext cx="10026472" cy="5792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958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6676" y="1108742"/>
            <a:ext cx="10303099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Кожна 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вибірок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може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взаємно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несумісних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(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2,…,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де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1, 2,…,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порядковий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номер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складають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повну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Вибірка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об’єктами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описуються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однією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ознакою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може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приймати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одне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двох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або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11;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=1, або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10;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=0. Тому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розділяється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підгрупи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вигляді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[(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1; х11,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1; х10),…, 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х11,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х10),…, 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х11,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х10)] 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дотриманням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х11+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х10.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 можемо: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Визначити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апріорну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1, 2,…,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за формулою: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017" t="21763" r="11077" b="8269"/>
          <a:stretch/>
        </p:blipFill>
        <p:spPr bwMode="auto">
          <a:xfrm>
            <a:off x="1646014" y="329534"/>
            <a:ext cx="10073761" cy="5942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164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0010" y="133571"/>
            <a:ext cx="101614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У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вибірці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об’єктами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описуються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багатьма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змінними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 = (</a:t>
            </a:r>
            <a:r>
              <a:rPr lang="uk-UA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 </a:t>
            </a:r>
            <a:r>
              <a:rPr lang="uk-UA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2,…, </a:t>
            </a:r>
            <a:r>
              <a:rPr lang="uk-UA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…, </a:t>
            </a:r>
            <a:r>
              <a:rPr lang="uk-UA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xn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при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умові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незалежності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змінних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елементи вектора Х для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однієї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спостерігаються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одночасно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Тому в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формулі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(5.4.13)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ймовірність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однієї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замінюється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добутком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ймовірностей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кількох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змінних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вектора Х. В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отримуємо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відомуформулу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наївного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Байєсового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класифікатора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подій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об’єктів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багатомірного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простору, за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якою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ймовірність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класифікації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невідомого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вектора Х </a:t>
            </a:r>
            <a:endParaRPr lang="en-US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931" t="20593" r="12101" b="66303"/>
          <a:stretch/>
        </p:blipFill>
        <p:spPr bwMode="auto">
          <a:xfrm>
            <a:off x="1700009" y="4451967"/>
            <a:ext cx="10019765" cy="1292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25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6828" y="599803"/>
            <a:ext cx="10212947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 –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апріорна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наявності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Тому що в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навчальній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існують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навчальні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ознаками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+1 та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-1, то,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внаслідок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рівнозначущості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розпізнаванні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образів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навчанні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класифікатора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Байєса в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окремій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визначають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обидві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значення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ймовірностей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вигляді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та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конкретного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невідомого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Х,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класифікується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використовують 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цієї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одну 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умовних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ймовірностей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залежності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знаку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об’єкта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класифікації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Х: або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або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навчанні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отримано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= 0 або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*(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|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)=0, то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значення перетворюються,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за методом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згладжування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Лапласа на «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приблизний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нуль» (див.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далі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тому що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ймовірність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існуючої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гіпотези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phλ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 не може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дорівнювати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нулю.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098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</TotalTime>
  <Words>828</Words>
  <Application>Microsoft Office PowerPoint</Application>
  <PresentationFormat>Широкоэкранный</PresentationFormat>
  <Paragraphs>58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Microsoft Equation 3.0</vt:lpstr>
      <vt:lpstr>ЛЕКЦІЯ №4 Розділяючі поверхні.  Модель нейрона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№4 </dc:title>
  <dc:creator>Admin</dc:creator>
  <cp:lastModifiedBy>Admin</cp:lastModifiedBy>
  <cp:revision>46</cp:revision>
  <dcterms:created xsi:type="dcterms:W3CDTF">2022-01-24T19:17:24Z</dcterms:created>
  <dcterms:modified xsi:type="dcterms:W3CDTF">2022-02-17T21:48:49Z</dcterms:modified>
</cp:coreProperties>
</file>