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EAFF-54DA-4C78-87C1-0E57EC334FA9}" type="datetimeFigureOut">
              <a:rPr lang="uk-UA" smtClean="0"/>
              <a:t>12.11.2020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E61-7C70-4F33-B0BA-F46E6C331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39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EAFF-54DA-4C78-87C1-0E57EC334FA9}" type="datetimeFigureOut">
              <a:rPr lang="uk-UA" smtClean="0"/>
              <a:t>12.11.2020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E61-7C70-4F33-B0BA-F46E6C331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644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EAFF-54DA-4C78-87C1-0E57EC334FA9}" type="datetimeFigureOut">
              <a:rPr lang="uk-UA" smtClean="0"/>
              <a:t>12.11.2020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E61-7C70-4F33-B0BA-F46E6C331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165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EAFF-54DA-4C78-87C1-0E57EC334FA9}" type="datetimeFigureOut">
              <a:rPr lang="uk-UA" smtClean="0"/>
              <a:t>12.11.2020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E61-7C70-4F33-B0BA-F46E6C331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581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EAFF-54DA-4C78-87C1-0E57EC334FA9}" type="datetimeFigureOut">
              <a:rPr lang="uk-UA" smtClean="0"/>
              <a:t>12.11.2020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E61-7C70-4F33-B0BA-F46E6C331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111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EAFF-54DA-4C78-87C1-0E57EC334FA9}" type="datetimeFigureOut">
              <a:rPr lang="uk-UA" smtClean="0"/>
              <a:t>12.11.2020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E61-7C70-4F33-B0BA-F46E6C331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578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EAFF-54DA-4C78-87C1-0E57EC334FA9}" type="datetimeFigureOut">
              <a:rPr lang="uk-UA" smtClean="0"/>
              <a:t>12.11.2020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E61-7C70-4F33-B0BA-F46E6C331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64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EAFF-54DA-4C78-87C1-0E57EC334FA9}" type="datetimeFigureOut">
              <a:rPr lang="uk-UA" smtClean="0"/>
              <a:t>12.11.2020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E61-7C70-4F33-B0BA-F46E6C331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52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EAFF-54DA-4C78-87C1-0E57EC334FA9}" type="datetimeFigureOut">
              <a:rPr lang="uk-UA" smtClean="0"/>
              <a:t>12.11.2020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E61-7C70-4F33-B0BA-F46E6C331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550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EAFF-54DA-4C78-87C1-0E57EC334FA9}" type="datetimeFigureOut">
              <a:rPr lang="uk-UA" smtClean="0"/>
              <a:t>12.11.2020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E61-7C70-4F33-B0BA-F46E6C331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38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7EAFF-54DA-4C78-87C1-0E57EC334FA9}" type="datetimeFigureOut">
              <a:rPr lang="uk-UA" smtClean="0"/>
              <a:t>12.11.2020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2E61-7C70-4F33-B0BA-F46E6C331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341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7EAFF-54DA-4C78-87C1-0E57EC334FA9}" type="datetimeFigureOut">
              <a:rPr lang="uk-UA" smtClean="0"/>
              <a:t>12.11.2020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62E61-7C70-4F33-B0BA-F46E6C33109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047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икроконтроллеры Atmel - Вольтик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07" y="-333990"/>
            <a:ext cx="9004993" cy="506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2647" y="4538137"/>
            <a:ext cx="7299873" cy="1827247"/>
          </a:xfrm>
        </p:spPr>
        <p:txBody>
          <a:bodyPr>
            <a:normAutofit/>
          </a:bodyPr>
          <a:lstStyle/>
          <a:p>
            <a:r>
              <a:rPr lang="en-US" sz="12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Arduino</a:t>
            </a:r>
            <a:endParaRPr lang="uk-UA" sz="1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90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eekmatic.in.ua/image/catalog/articles/arduino/ArduinoUno_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25" y="429711"/>
            <a:ext cx="6309262" cy="43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52679" y="5446622"/>
            <a:ext cx="35637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0" i="0" dirty="0" smtClean="0">
                <a:effectLst/>
                <a:latin typeface="verdana" panose="020B0604030504040204" pitchFamily="34" charset="0"/>
              </a:rPr>
              <a:t>Рис.1 Платформа </a:t>
            </a:r>
            <a:r>
              <a:rPr lang="en-US" sz="2000" b="0" i="0" dirty="0" smtClean="0">
                <a:effectLst/>
                <a:latin typeface="verdana" panose="020B0604030504040204" pitchFamily="34" charset="0"/>
              </a:rPr>
              <a:t>Arduino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8089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98" y="1450213"/>
            <a:ext cx="8637334" cy="40619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84867" y="333907"/>
            <a:ext cx="46750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Характеристики</a:t>
            </a:r>
            <a:endParaRPr lang="ru-RU" sz="4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лата Arduino Uno - описание, схема, распиновка - Вольтик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37" y="641147"/>
            <a:ext cx="7620000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380" y="287204"/>
            <a:ext cx="5058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/>
              <a:t>Виходи плати </a:t>
            </a:r>
            <a:r>
              <a:rPr lang="en-US" sz="4000" b="1" dirty="0" smtClean="0"/>
              <a:t>Arduino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32712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668" y="425001"/>
            <a:ext cx="1184856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i="1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Послідовний</a:t>
            </a:r>
            <a:r>
              <a:rPr lang="ru-RU" b="1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інтерфейс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виводи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0 (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RX) 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 1 (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TX).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Використовуються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отримання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RX) 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передачі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TX)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даних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по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послідовному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інтерфейсу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Ці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виводи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з'єднані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відповідними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виводами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мікросхеми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ATmega8U2, 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яка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виконує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роль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перетворювача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USB-UART.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i="1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Зовнішні</a:t>
            </a:r>
            <a:r>
              <a:rPr lang="ru-RU" b="1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1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переривання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виводи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2 і 3.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служити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джерелами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переривань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виникають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фронті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спаді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низькому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рівні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сигналу на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цих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виводах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ШІМ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виводи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3, 5, 6, 9, 10 і 11. За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допомогою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функції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analogWrite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()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виводити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8-бітові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аналогові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значення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вигляді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ШІМ-сигналу.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i="1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Інтерфейс</a:t>
            </a:r>
            <a:r>
              <a:rPr lang="ru-RU" b="1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SPI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виводи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10 (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SS), 11 (MOSI), 12 (MISO), 13 (SCK).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Із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застосуванням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бібліотеки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SPI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дані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виводи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здійснювати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зв'язок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по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інтерфейсу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i="1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Світлодіод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13.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Вбудований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світлодіод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приєднаний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виводу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13. При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відправці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значення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HIGH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світлодіод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включається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при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відправці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LOW —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вимикається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 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Arduino Uno 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є 6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аналогових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входів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A0 — A5),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кожен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яких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може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уявити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аналогову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напругу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вигляді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10-бітного числа (1024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різних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значення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 За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умовчанням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вимір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напруги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здійснюється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щодо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діапазону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від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0 до 5 В.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Проте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верхню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межу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цього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діапазону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змінити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використовуючи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вивід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AREF 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функцію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analogReference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().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Крім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цього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деякі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аналогових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входів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мають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додаткові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функції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TWI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вивід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A4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SDA 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вивід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A5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SCL. 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використанням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бібліотеки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Wire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дані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виводи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здійснювати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зв'язок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по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інтерфейсу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TWI.</a:t>
            </a:r>
          </a:p>
          <a:p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Крім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перерахованих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платі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існує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ще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кілька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виводів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AREF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Опорна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напруга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аналогових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входів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Може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бути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задіяний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функцією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analogReference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Reset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Формування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низького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рівня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LOW) 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цьому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виводі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призведе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до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перезавантаження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мікроконтролера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Зазвичай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цей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вивід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служить для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функціонування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кнопки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скидання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платах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розширення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2C Tutorial for Arduino, ESP8266 and ESP32 - DIYI0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98" y="0"/>
            <a:ext cx="7285149" cy="526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UART - Универсальный Асинхронный Приёмопередатчик - Описания, примеры,  подключение к Ardu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0" y="3638281"/>
            <a:ext cx="6085268" cy="260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215" y="865033"/>
            <a:ext cx="59546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800" b="1" i="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Зв'язок</a:t>
            </a:r>
            <a:r>
              <a:rPr lang="ru-RU" sz="2800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sz="2800" b="1" i="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допомогою</a:t>
            </a:r>
            <a:r>
              <a:rPr lang="ru-RU" sz="2800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ru-RU" sz="2800" b="1" i="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цифрових</a:t>
            </a:r>
            <a:r>
              <a:rPr lang="ru-RU" sz="2800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800" b="1" i="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виходів</a:t>
            </a:r>
            <a:r>
              <a:rPr lang="ru-RU" sz="2800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0 (RX) і 1 (TX)</a:t>
            </a:r>
            <a:endParaRPr lang="uk-UA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952" y="98515"/>
            <a:ext cx="11797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0" dirty="0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П</a:t>
            </a:r>
            <a:r>
              <a:rPr lang="ru-RU" sz="2400" b="1" i="0" dirty="0" err="1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рограмне</a:t>
            </a:r>
            <a:r>
              <a:rPr lang="ru-RU" sz="2400" b="1" i="0" dirty="0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1" i="0" dirty="0" err="1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забезпечення</a:t>
            </a:r>
            <a:r>
              <a:rPr lang="ru-RU" sz="2400" b="1" i="0" dirty="0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2400" b="1" i="0" dirty="0" err="1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що</a:t>
            </a:r>
            <a:r>
              <a:rPr lang="ru-RU" sz="2400" b="1" i="0" dirty="0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400" b="1" i="0" dirty="0" err="1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називається</a:t>
            </a:r>
            <a:r>
              <a:rPr lang="ru-RU" sz="2400" b="1" i="0" dirty="0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sz="2400" b="1" i="0" dirty="0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IDE. </a:t>
            </a:r>
            <a:endParaRPr lang="uk-UA" sz="2400" b="1" dirty="0"/>
          </a:p>
        </p:txBody>
      </p:sp>
      <p:pic>
        <p:nvPicPr>
          <p:cNvPr id="5122" name="Picture 2" descr="http://geekmatic.in.ua/image/catalog/articles/arduino_sketch_girlia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43" y="740062"/>
            <a:ext cx="6543304" cy="5913975"/>
          </a:xfrm>
          <a:prstGeom prst="rect">
            <a:avLst/>
          </a:prstGeom>
          <a:noFill/>
          <a:effectLst>
            <a:glow rad="127000">
              <a:schemeClr val="bg1">
                <a:alpha val="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6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eekmatic.in.ua/image/catalog/articles/arduino/ethernet_sh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306" y="1002025"/>
            <a:ext cx="48958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9750" y="381459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err="1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Чому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Arduino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завоював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таку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ru-RU" b="0" i="0" dirty="0" err="1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популярність</a:t>
            </a:r>
            <a:r>
              <a:rPr lang="ru-RU" dirty="0">
                <a:solidFill>
                  <a:srgbClr val="666666"/>
                </a:solidFill>
                <a:latin typeface="verdana" panose="020B0604030504040204" pitchFamily="34" charset="0"/>
              </a:rPr>
              <a:t>?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endParaRPr lang="ru-RU" dirty="0">
              <a:solidFill>
                <a:srgbClr val="666666"/>
              </a:solidFill>
              <a:latin typeface="verdana" panose="020B0604030504040204" pitchFamily="34" charset="0"/>
            </a:endParaRPr>
          </a:p>
          <a:p>
            <a:r>
              <a:rPr lang="ru-RU" b="0" i="0" dirty="0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Тому, </a:t>
            </a:r>
            <a:r>
              <a:rPr lang="ru-RU" b="0" i="0" dirty="0" err="1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що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можна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використовувати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Arduino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для </a:t>
            </a:r>
            <a:r>
              <a:rPr lang="ru-RU" b="0" i="0" dirty="0" err="1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побудови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електронних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програмованих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систем, не </a:t>
            </a:r>
            <a:r>
              <a:rPr lang="ru-RU" b="0" i="0" dirty="0" err="1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надто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розбираючись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в </a:t>
            </a:r>
            <a:r>
              <a:rPr lang="ru-RU" b="0" i="0" dirty="0" err="1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самій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електроніці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753849" y="1395995"/>
            <a:ext cx="4021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Ethernet Shield</a:t>
            </a:r>
          </a:p>
        </p:txBody>
      </p:sp>
    </p:spTree>
    <p:extLst>
      <p:ext uri="{BB962C8B-B14F-4D97-AF65-F5344CB8AC3E}">
        <p14:creationId xmlns:p14="http://schemas.microsoft.com/office/powerpoint/2010/main" val="26709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4513" y="0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solidFill>
                  <a:srgbClr val="333333"/>
                </a:solidFill>
                <a:effectLst/>
                <a:latin typeface="MontserratLight"/>
              </a:rPr>
              <a:t>LCD Shield</a:t>
            </a:r>
            <a:endParaRPr lang="en-US" b="0" i="0" dirty="0">
              <a:solidFill>
                <a:srgbClr val="333333"/>
              </a:solidFill>
              <a:effectLst/>
              <a:latin typeface="Montserrat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80983" y="5627771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solidFill>
                  <a:srgbClr val="333333"/>
                </a:solidFill>
                <a:effectLst/>
                <a:latin typeface="MontserratLight"/>
              </a:rPr>
              <a:t>Energy Shield</a:t>
            </a:r>
            <a:endParaRPr lang="en-US" b="0" i="0" dirty="0">
              <a:solidFill>
                <a:srgbClr val="333333"/>
              </a:solidFill>
              <a:effectLst/>
              <a:latin typeface="MontserratLight"/>
            </a:endParaRPr>
          </a:p>
        </p:txBody>
      </p:sp>
      <p:pic>
        <p:nvPicPr>
          <p:cNvPr id="7174" name="Picture 6" descr="Motor 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4" y="3244334"/>
            <a:ext cx="4763749" cy="357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LCD экран Shield с дисплеем на 16x символов и 2 пин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9" y="369332"/>
            <a:ext cx="38100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37916" y="6184494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solidFill>
                  <a:srgbClr val="333333"/>
                </a:solidFill>
                <a:effectLst/>
                <a:latin typeface="MontserratLight"/>
              </a:rPr>
              <a:t>SD Card Shield</a:t>
            </a:r>
            <a:endParaRPr lang="en-US" b="0" i="0" dirty="0">
              <a:solidFill>
                <a:srgbClr val="333333"/>
              </a:solidFill>
              <a:effectLst/>
              <a:latin typeface="MontserratLight"/>
            </a:endParaRPr>
          </a:p>
        </p:txBody>
      </p:sp>
      <p:pic>
        <p:nvPicPr>
          <p:cNvPr id="7176" name="Picture 8" descr="GPRS Shie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99" y="2876183"/>
            <a:ext cx="4926204" cy="394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40793" y="466140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solidFill>
                  <a:srgbClr val="333333"/>
                </a:solidFill>
                <a:effectLst/>
                <a:latin typeface="MontserratLight"/>
              </a:rPr>
              <a:t>GPRS Shield</a:t>
            </a:r>
            <a:endParaRPr lang="en-US" b="0" i="0" dirty="0">
              <a:solidFill>
                <a:srgbClr val="333333"/>
              </a:solidFill>
              <a:effectLst/>
              <a:latin typeface="MontserratLight"/>
            </a:endParaRPr>
          </a:p>
        </p:txBody>
      </p:sp>
      <p:pic>
        <p:nvPicPr>
          <p:cNvPr id="7180" name="Picture 12" descr="Motor 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793" y="369332"/>
            <a:ext cx="4389287" cy="329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15425" y="420761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0" i="0" dirty="0" smtClean="0">
                <a:solidFill>
                  <a:srgbClr val="333333"/>
                </a:solidFill>
                <a:effectLst/>
                <a:latin typeface="MontserratLight"/>
              </a:rPr>
              <a:t>Motor Shield</a:t>
            </a:r>
            <a:endParaRPr lang="en-US" b="0" i="0" dirty="0">
              <a:solidFill>
                <a:srgbClr val="333333"/>
              </a:solidFill>
              <a:effectLst/>
              <a:latin typeface="MontserratLight"/>
            </a:endParaRPr>
          </a:p>
        </p:txBody>
      </p:sp>
    </p:spTree>
    <p:extLst>
      <p:ext uri="{BB962C8B-B14F-4D97-AF65-F5344CB8AC3E}">
        <p14:creationId xmlns:p14="http://schemas.microsoft.com/office/powerpoint/2010/main" val="27708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190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MontserratLight</vt:lpstr>
      <vt:lpstr>verdana</vt:lpstr>
      <vt:lpstr>Тема Office</vt:lpstr>
      <vt:lpstr>Arduino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</dc:title>
  <dc:creator>Шавурский Юра</dc:creator>
  <cp:lastModifiedBy>Шавурский Юра</cp:lastModifiedBy>
  <cp:revision>9</cp:revision>
  <dcterms:created xsi:type="dcterms:W3CDTF">2020-11-12T19:19:27Z</dcterms:created>
  <dcterms:modified xsi:type="dcterms:W3CDTF">2020-11-12T21:18:01Z</dcterms:modified>
</cp:coreProperties>
</file>