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1" r:id="rId5"/>
    <p:sldId id="283" r:id="rId6"/>
    <p:sldId id="282" r:id="rId7"/>
    <p:sldId id="289" r:id="rId8"/>
    <p:sldId id="290" r:id="rId9"/>
    <p:sldId id="287" r:id="rId10"/>
    <p:sldId id="286" r:id="rId11"/>
    <p:sldId id="288" r:id="rId12"/>
    <p:sldId id="285" r:id="rId13"/>
    <p:sldId id="294" r:id="rId14"/>
    <p:sldId id="292" r:id="rId15"/>
    <p:sldId id="306" r:id="rId16"/>
    <p:sldId id="307" r:id="rId17"/>
    <p:sldId id="308" r:id="rId18"/>
    <p:sldId id="295" r:id="rId19"/>
    <p:sldId id="296" r:id="rId20"/>
    <p:sldId id="297"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5" d="100"/>
          <a:sy n="85" d="100"/>
        </p:scale>
        <p:origin x="3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5041A778-485F-42B7-AA29-A8EEECB607EE}" type="datetimeFigureOut">
              <a:rPr lang="uk-UA" smtClean="0"/>
              <a:t>10.12.2021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226757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041A778-485F-42B7-AA29-A8EEECB607EE}" type="datetimeFigureOut">
              <a:rPr lang="uk-UA" smtClean="0"/>
              <a:t>10.12.2021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51659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041A778-485F-42B7-AA29-A8EEECB607EE}" type="datetimeFigureOut">
              <a:rPr lang="uk-UA" smtClean="0"/>
              <a:t>10.12.2021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230927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5041A778-485F-42B7-AA29-A8EEECB607EE}" type="datetimeFigureOut">
              <a:rPr lang="uk-UA" smtClean="0"/>
              <a:t>10.12.2021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265940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5041A778-485F-42B7-AA29-A8EEECB607EE}" type="datetimeFigureOut">
              <a:rPr lang="uk-UA" smtClean="0"/>
              <a:t>10.12.2021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135473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5041A778-485F-42B7-AA29-A8EEECB607EE}" type="datetimeFigureOut">
              <a:rPr lang="uk-UA" smtClean="0"/>
              <a:t>10.12.2021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121049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5041A778-485F-42B7-AA29-A8EEECB607EE}" type="datetimeFigureOut">
              <a:rPr lang="uk-UA" smtClean="0"/>
              <a:t>10.12.2021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341210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5041A778-485F-42B7-AA29-A8EEECB607EE}" type="datetimeFigureOut">
              <a:rPr lang="uk-UA" smtClean="0"/>
              <a:t>10.12.2021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158654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5041A778-485F-42B7-AA29-A8EEECB607EE}" type="datetimeFigureOut">
              <a:rPr lang="uk-UA" smtClean="0"/>
              <a:t>10.12.2021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91732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041A778-485F-42B7-AA29-A8EEECB607EE}" type="datetimeFigureOut">
              <a:rPr lang="uk-UA" smtClean="0"/>
              <a:t>10.12.2021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413380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5041A778-485F-42B7-AA29-A8EEECB607EE}" type="datetimeFigureOut">
              <a:rPr lang="uk-UA" smtClean="0"/>
              <a:t>10.12.2021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4F5CD53-7623-42C3-B471-CD463B1B18D5}" type="slidenum">
              <a:rPr lang="uk-UA" smtClean="0"/>
              <a:t>‹№›</a:t>
            </a:fld>
            <a:endParaRPr lang="uk-UA"/>
          </a:p>
        </p:txBody>
      </p:sp>
    </p:spTree>
    <p:extLst>
      <p:ext uri="{BB962C8B-B14F-4D97-AF65-F5344CB8AC3E}">
        <p14:creationId xmlns:p14="http://schemas.microsoft.com/office/powerpoint/2010/main" val="279561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1A778-485F-42B7-AA29-A8EEECB607EE}" type="datetimeFigureOut">
              <a:rPr lang="uk-UA" smtClean="0"/>
              <a:t>10.12.2021</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5CD53-7623-42C3-B471-CD463B1B18D5}" type="slidenum">
              <a:rPr lang="uk-UA" smtClean="0"/>
              <a:t>‹№›</a:t>
            </a:fld>
            <a:endParaRPr lang="uk-UA"/>
          </a:p>
        </p:txBody>
      </p:sp>
    </p:spTree>
    <p:extLst>
      <p:ext uri="{BB962C8B-B14F-4D97-AF65-F5344CB8AC3E}">
        <p14:creationId xmlns:p14="http://schemas.microsoft.com/office/powerpoint/2010/main" val="1604948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1670" y="482315"/>
            <a:ext cx="2539734" cy="369332"/>
          </a:xfrm>
          <a:prstGeom prst="rect">
            <a:avLst/>
          </a:prstGeom>
          <a:noFill/>
        </p:spPr>
        <p:txBody>
          <a:bodyPr wrap="none" rtlCol="0">
            <a:spAutoFit/>
          </a:bodyPr>
          <a:lstStyle/>
          <a:p>
            <a:r>
              <a:rPr lang="uk-UA" dirty="0" smtClean="0"/>
              <a:t>Аналогова схемотехніка</a:t>
            </a:r>
            <a:endParaRPr lang="uk-UA" dirty="0"/>
          </a:p>
        </p:txBody>
      </p:sp>
      <p:sp>
        <p:nvSpPr>
          <p:cNvPr id="13" name="TextBox 12"/>
          <p:cNvSpPr txBox="1"/>
          <p:nvPr/>
        </p:nvSpPr>
        <p:spPr>
          <a:xfrm>
            <a:off x="618564" y="1783977"/>
            <a:ext cx="5952564" cy="3416320"/>
          </a:xfrm>
          <a:prstGeom prst="rect">
            <a:avLst/>
          </a:prstGeom>
          <a:noFill/>
        </p:spPr>
        <p:txBody>
          <a:bodyPr wrap="square" rtlCol="0">
            <a:spAutoFit/>
          </a:bodyPr>
          <a:lstStyle/>
          <a:p>
            <a:r>
              <a:rPr lang="uk-UA" sz="5400" dirty="0" smtClean="0"/>
              <a:t>КОМПАРАТОРИ</a:t>
            </a:r>
          </a:p>
          <a:p>
            <a:r>
              <a:rPr lang="uk-UA" sz="5400" dirty="0" smtClean="0"/>
              <a:t>НА</a:t>
            </a:r>
          </a:p>
          <a:p>
            <a:r>
              <a:rPr lang="uk-UA" sz="5400" dirty="0" smtClean="0"/>
              <a:t>ОПЕРАЦІЙНИХ </a:t>
            </a:r>
          </a:p>
          <a:p>
            <a:r>
              <a:rPr lang="uk-UA" sz="5400" dirty="0" smtClean="0"/>
              <a:t>ПІДСИЛЮВАЧАХ</a:t>
            </a:r>
          </a:p>
        </p:txBody>
      </p:sp>
    </p:spTree>
    <p:extLst>
      <p:ext uri="{BB962C8B-B14F-4D97-AF65-F5344CB8AC3E}">
        <p14:creationId xmlns:p14="http://schemas.microsoft.com/office/powerpoint/2010/main" val="3036469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a:t>9</a:t>
            </a:r>
            <a:endParaRPr lang="uk-UA" dirty="0"/>
          </a:p>
        </p:txBody>
      </p:sp>
      <p:sp>
        <p:nvSpPr>
          <p:cNvPr id="12" name="TextBox 11"/>
          <p:cNvSpPr txBox="1"/>
          <p:nvPr/>
        </p:nvSpPr>
        <p:spPr>
          <a:xfrm>
            <a:off x="627529" y="277470"/>
            <a:ext cx="3694986" cy="646331"/>
          </a:xfrm>
          <a:prstGeom prst="rect">
            <a:avLst/>
          </a:prstGeom>
          <a:noFill/>
        </p:spPr>
        <p:txBody>
          <a:bodyPr wrap="none" rtlCol="0">
            <a:spAutoFit/>
          </a:bodyPr>
          <a:lstStyle/>
          <a:p>
            <a:r>
              <a:rPr lang="uk-UA" sz="3600" dirty="0" smtClean="0"/>
              <a:t>Компаратор з ПЗЗ</a:t>
            </a:r>
            <a:endParaRPr lang="uk-UA" sz="3200" dirty="0"/>
          </a:p>
        </p:txBody>
      </p:sp>
      <p:pic>
        <p:nvPicPr>
          <p:cNvPr id="3" name="Рисунок 2"/>
          <p:cNvPicPr>
            <a:picLocks noChangeAspect="1"/>
          </p:cNvPicPr>
          <p:nvPr/>
        </p:nvPicPr>
        <p:blipFill>
          <a:blip r:embed="rId2"/>
          <a:stretch>
            <a:fillRect/>
          </a:stretch>
        </p:blipFill>
        <p:spPr>
          <a:xfrm>
            <a:off x="167463" y="1783200"/>
            <a:ext cx="5606610" cy="3083944"/>
          </a:xfrm>
          <a:prstGeom prst="rect">
            <a:avLst/>
          </a:prstGeom>
        </p:spPr>
      </p:pic>
      <p:pic>
        <p:nvPicPr>
          <p:cNvPr id="6" name="Рисунок 5"/>
          <p:cNvPicPr>
            <a:picLocks noChangeAspect="1"/>
          </p:cNvPicPr>
          <p:nvPr/>
        </p:nvPicPr>
        <p:blipFill>
          <a:blip r:embed="rId3"/>
          <a:stretch>
            <a:fillRect/>
          </a:stretch>
        </p:blipFill>
        <p:spPr>
          <a:xfrm>
            <a:off x="5736657" y="519953"/>
            <a:ext cx="5636953" cy="3080302"/>
          </a:xfrm>
          <a:prstGeom prst="rect">
            <a:avLst/>
          </a:prstGeom>
        </p:spPr>
      </p:pic>
      <p:pic>
        <p:nvPicPr>
          <p:cNvPr id="8" name="Рисунок 7"/>
          <p:cNvPicPr>
            <a:picLocks noChangeAspect="1"/>
          </p:cNvPicPr>
          <p:nvPr/>
        </p:nvPicPr>
        <p:blipFill>
          <a:blip r:embed="rId4"/>
          <a:stretch>
            <a:fillRect/>
          </a:stretch>
        </p:blipFill>
        <p:spPr>
          <a:xfrm>
            <a:off x="5783936" y="3790122"/>
            <a:ext cx="5589674" cy="3067878"/>
          </a:xfrm>
          <a:prstGeom prst="rect">
            <a:avLst/>
          </a:prstGeom>
        </p:spPr>
      </p:pic>
    </p:spTree>
    <p:extLst>
      <p:ext uri="{BB962C8B-B14F-4D97-AF65-F5344CB8AC3E}">
        <p14:creationId xmlns:p14="http://schemas.microsoft.com/office/powerpoint/2010/main" val="67613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10</a:t>
            </a:r>
            <a:endParaRPr lang="uk-UA" dirty="0"/>
          </a:p>
        </p:txBody>
      </p:sp>
      <p:sp>
        <p:nvSpPr>
          <p:cNvPr id="12" name="TextBox 11"/>
          <p:cNvSpPr txBox="1"/>
          <p:nvPr/>
        </p:nvSpPr>
        <p:spPr>
          <a:xfrm>
            <a:off x="627529" y="277470"/>
            <a:ext cx="5790752" cy="584775"/>
          </a:xfrm>
          <a:prstGeom prst="rect">
            <a:avLst/>
          </a:prstGeom>
          <a:noFill/>
        </p:spPr>
        <p:txBody>
          <a:bodyPr wrap="none" rtlCol="0">
            <a:spAutoFit/>
          </a:bodyPr>
          <a:lstStyle/>
          <a:p>
            <a:r>
              <a:rPr lang="uk-UA" sz="3200" dirty="0" smtClean="0"/>
              <a:t>Петля гістерезису в компараторі</a:t>
            </a:r>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122" name="Picture 2" descr="https://radiodetali.com.ua/images/articles/8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328" y="1048870"/>
            <a:ext cx="7204753" cy="52436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TextBox 1"/>
              <p:cNvSpPr txBox="1"/>
              <p:nvPr/>
            </p:nvSpPr>
            <p:spPr>
              <a:xfrm>
                <a:off x="188259" y="1403527"/>
                <a:ext cx="4220514" cy="6362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uk-UA" sz="2000" i="1" smtClean="0">
                              <a:latin typeface="Cambria Math" panose="02040503050406030204" pitchFamily="18" charset="0"/>
                            </a:rPr>
                          </m:ctrlPr>
                        </m:sSubPr>
                        <m:e>
                          <m:r>
                            <a:rPr lang="en-US" sz="2000" b="0" i="1" smtClean="0">
                              <a:latin typeface="Cambria Math" panose="02040503050406030204" pitchFamily="18" charset="0"/>
                            </a:rPr>
                            <m:t>𝑈</m:t>
                          </m:r>
                        </m:e>
                        <m:sub>
                          <m:r>
                            <a:rPr lang="uk-UA" sz="2000" b="0" i="1" smtClean="0">
                              <a:latin typeface="Cambria Math" panose="02040503050406030204" pitchFamily="18" charset="0"/>
                            </a:rPr>
                            <m:t>увм</m:t>
                          </m:r>
                        </m:sub>
                      </m:sSub>
                      <m:r>
                        <a:rPr lang="uk-UA" sz="2000" b="0" i="1" smtClean="0">
                          <a:latin typeface="Cambria Math" panose="02040503050406030204" pitchFamily="18" charset="0"/>
                        </a:rPr>
                        <m:t>=</m:t>
                      </m:r>
                      <m:f>
                        <m:fPr>
                          <m:ctrlPr>
                            <a:rPr lang="uk-UA" sz="2000" b="0" i="1" smtClean="0">
                              <a:latin typeface="Cambria Math" panose="02040503050406030204" pitchFamily="18" charset="0"/>
                            </a:rPr>
                          </m:ctrlPr>
                        </m:fPr>
                        <m:num>
                          <m:sSub>
                            <m:sSubPr>
                              <m:ctrlPr>
                                <a:rPr lang="uk-UA"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uk-UA" sz="2000" b="0" i="1" smtClean="0">
                                  <a:latin typeface="Cambria Math" panose="02040503050406030204" pitchFamily="18" charset="0"/>
                                </a:rPr>
                                <m:t>оп</m:t>
                              </m:r>
                            </m:sub>
                          </m:sSub>
                          <m:sSub>
                            <m:sSubPr>
                              <m:ctrlPr>
                                <a:rPr lang="uk-UA"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uk-UA" sz="2000" b="0" i="1" smtClean="0">
                                  <a:latin typeface="Cambria Math" panose="02040503050406030204" pitchFamily="18" charset="0"/>
                                </a:rPr>
                                <m:t>пзз</m:t>
                              </m:r>
                            </m:sub>
                          </m:sSub>
                        </m:num>
                        <m:den>
                          <m:sSub>
                            <m:sSubPr>
                              <m:ctrlPr>
                                <a:rPr lang="uk-UA"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uk-UA" sz="2000" b="0" i="1" smtClean="0">
                                  <a:latin typeface="Cambria Math" panose="02040503050406030204" pitchFamily="18" charset="0"/>
                                </a:rPr>
                                <m:t>пзз</m:t>
                              </m:r>
                            </m:sub>
                          </m:sSub>
                        </m:den>
                      </m:f>
                      <m:r>
                        <a:rPr lang="uk-UA" sz="2000" b="0" i="1" smtClean="0">
                          <a:latin typeface="Cambria Math" panose="02040503050406030204" pitchFamily="18" charset="0"/>
                        </a:rPr>
                        <m:t>=</m:t>
                      </m:r>
                      <m:f>
                        <m:fPr>
                          <m:ctrlPr>
                            <a:rPr lang="uk-UA" sz="2000" b="0" i="1" smtClean="0">
                              <a:latin typeface="Cambria Math" panose="02040503050406030204" pitchFamily="18" charset="0"/>
                            </a:rPr>
                          </m:ctrlPr>
                        </m:fPr>
                        <m:num>
                          <m:r>
                            <a:rPr lang="uk-UA" sz="2000" b="0" i="1" smtClean="0">
                              <a:latin typeface="Cambria Math" panose="02040503050406030204" pitchFamily="18" charset="0"/>
                            </a:rPr>
                            <m:t>5</m:t>
                          </m:r>
                          <m:r>
                            <a:rPr lang="uk-UA" sz="2000" b="0" i="1" smtClean="0">
                              <a:latin typeface="Cambria Math" panose="02040503050406030204" pitchFamily="18" charset="0"/>
                              <a:ea typeface="Cambria Math" panose="02040503050406030204" pitchFamily="18" charset="0"/>
                            </a:rPr>
                            <m:t>∙100</m:t>
                          </m:r>
                        </m:num>
                        <m:den>
                          <m:r>
                            <a:rPr lang="uk-UA" sz="2000" b="0" i="1" smtClean="0">
                              <a:latin typeface="Cambria Math" panose="02040503050406030204" pitchFamily="18" charset="0"/>
                            </a:rPr>
                            <m:t>10+100</m:t>
                          </m:r>
                        </m:den>
                      </m:f>
                      <m:r>
                        <a:rPr lang="uk-UA" sz="2000" b="0" i="1" smtClean="0">
                          <a:latin typeface="Cambria Math" panose="02040503050406030204" pitchFamily="18" charset="0"/>
                        </a:rPr>
                        <m:t>=4,545</m:t>
                      </m:r>
                    </m:oMath>
                  </m:oMathPara>
                </a14:m>
                <a:endParaRPr lang="uk-UA" sz="2000" dirty="0"/>
              </a:p>
            </p:txBody>
          </p:sp>
        </mc:Choice>
        <mc:Fallback>
          <p:sp>
            <p:nvSpPr>
              <p:cNvPr id="2" name="TextBox 1"/>
              <p:cNvSpPr txBox="1">
                <a:spLocks noRot="1" noChangeAspect="1" noMove="1" noResize="1" noEditPoints="1" noAdjustHandles="1" noChangeArrowheads="1" noChangeShapeType="1" noTextEdit="1"/>
              </p:cNvSpPr>
              <p:nvPr/>
            </p:nvSpPr>
            <p:spPr>
              <a:xfrm>
                <a:off x="188259" y="1403527"/>
                <a:ext cx="4220514" cy="636264"/>
              </a:xfrm>
              <a:prstGeom prst="rect">
                <a:avLst/>
              </a:prstGeom>
              <a:blipFill rotWithShape="0">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3029" y="2205259"/>
                <a:ext cx="5195140" cy="6362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uk-UA" sz="2000" i="1" smtClean="0">
                              <a:latin typeface="Cambria Math" panose="02040503050406030204" pitchFamily="18" charset="0"/>
                            </a:rPr>
                          </m:ctrlPr>
                        </m:sSubPr>
                        <m:e>
                          <m:r>
                            <a:rPr lang="en-US" sz="2000" b="0" i="1" smtClean="0">
                              <a:latin typeface="Cambria Math" panose="02040503050406030204" pitchFamily="18" charset="0"/>
                            </a:rPr>
                            <m:t>𝑈</m:t>
                          </m:r>
                        </m:e>
                        <m:sub>
                          <m:r>
                            <a:rPr lang="uk-UA" sz="2000" b="0" i="1" smtClean="0">
                              <a:latin typeface="Cambria Math" panose="02040503050406030204" pitchFamily="18" charset="0"/>
                            </a:rPr>
                            <m:t>вмк</m:t>
                          </m:r>
                        </m:sub>
                      </m:sSub>
                      <m:r>
                        <a:rPr lang="uk-UA" sz="2000" b="0" i="1" smtClean="0">
                          <a:latin typeface="Cambria Math" panose="02040503050406030204" pitchFamily="18" charset="0"/>
                        </a:rPr>
                        <m:t>=</m:t>
                      </m:r>
                      <m:f>
                        <m:fPr>
                          <m:ctrlPr>
                            <a:rPr lang="uk-UA" sz="2000" b="0" i="1" smtClean="0">
                              <a:latin typeface="Cambria Math" panose="02040503050406030204" pitchFamily="18" charset="0"/>
                            </a:rPr>
                          </m:ctrlPr>
                        </m:fPr>
                        <m:num>
                          <m:sSub>
                            <m:sSubPr>
                              <m:ctrlPr>
                                <a:rPr lang="uk-UA"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uk-UA" sz="2000" b="0" i="1" smtClean="0">
                                  <a:latin typeface="Cambria Math" panose="02040503050406030204" pitchFamily="18" charset="0"/>
                                </a:rPr>
                                <m:t>к</m:t>
                              </m:r>
                            </m:sub>
                          </m:sSub>
                          <m:sSub>
                            <m:sSubPr>
                              <m:ctrlPr>
                                <a:rPr lang="uk-UA"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uk-UA" sz="2000" b="0" i="1" smtClean="0">
                                  <a:latin typeface="Cambria Math" panose="02040503050406030204" pitchFamily="18" charset="0"/>
                                </a:rPr>
                                <m:t>1</m:t>
                              </m:r>
                            </m:sub>
                          </m:sSub>
                          <m:r>
                            <a:rPr lang="uk-UA" sz="2000" b="0" i="1" smtClean="0">
                              <a:latin typeface="Cambria Math" panose="02040503050406030204" pitchFamily="18" charset="0"/>
                            </a:rPr>
                            <m:t>+</m:t>
                          </m:r>
                          <m:sSub>
                            <m:sSubPr>
                              <m:ctrlPr>
                                <a:rPr lang="uk-UA" sz="2000" i="1">
                                  <a:latin typeface="Cambria Math" panose="02040503050406030204" pitchFamily="18" charset="0"/>
                                </a:rPr>
                              </m:ctrlPr>
                            </m:sSubPr>
                            <m:e>
                              <m:r>
                                <a:rPr lang="en-US" sz="2000" i="1">
                                  <a:latin typeface="Cambria Math" panose="02040503050406030204" pitchFamily="18" charset="0"/>
                                </a:rPr>
                                <m:t>𝑈</m:t>
                              </m:r>
                            </m:e>
                            <m:sub>
                              <m:r>
                                <a:rPr lang="uk-UA" sz="2000" b="0" i="1" smtClean="0">
                                  <a:latin typeface="Cambria Math" panose="02040503050406030204" pitchFamily="18" charset="0"/>
                                </a:rPr>
                                <m:t>оп</m:t>
                              </m:r>
                            </m:sub>
                          </m:sSub>
                          <m:sSub>
                            <m:sSubPr>
                              <m:ctrlPr>
                                <a:rPr lang="uk-UA" sz="2000" i="1">
                                  <a:latin typeface="Cambria Math" panose="02040503050406030204" pitchFamily="18" charset="0"/>
                                </a:rPr>
                              </m:ctrlPr>
                            </m:sSubPr>
                            <m:e>
                              <m:r>
                                <a:rPr lang="en-US" sz="2000" i="1">
                                  <a:latin typeface="Cambria Math" panose="02040503050406030204" pitchFamily="18" charset="0"/>
                                </a:rPr>
                                <m:t>𝑅</m:t>
                              </m:r>
                            </m:e>
                            <m:sub>
                              <m:r>
                                <a:rPr lang="uk-UA" sz="2000" b="0" i="1" smtClean="0">
                                  <a:latin typeface="Cambria Math" panose="02040503050406030204" pitchFamily="18" charset="0"/>
                                </a:rPr>
                                <m:t>пзз</m:t>
                              </m:r>
                            </m:sub>
                          </m:sSub>
                        </m:num>
                        <m:den>
                          <m:sSub>
                            <m:sSubPr>
                              <m:ctrlPr>
                                <a:rPr lang="uk-UA"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uk-UA" sz="2000" b="0" i="1" smtClean="0">
                                  <a:latin typeface="Cambria Math" panose="02040503050406030204" pitchFamily="18" charset="0"/>
                                </a:rPr>
                                <m:t>пзз</m:t>
                              </m:r>
                            </m:sub>
                          </m:sSub>
                        </m:den>
                      </m:f>
                      <m:r>
                        <a:rPr lang="uk-UA" sz="2000" b="0" i="1" smtClean="0">
                          <a:latin typeface="Cambria Math" panose="02040503050406030204" pitchFamily="18" charset="0"/>
                        </a:rPr>
                        <m:t>=</m:t>
                      </m:r>
                      <m:f>
                        <m:fPr>
                          <m:ctrlPr>
                            <a:rPr lang="uk-UA" sz="2000" b="0" i="1" smtClean="0">
                              <a:latin typeface="Cambria Math" panose="02040503050406030204" pitchFamily="18" charset="0"/>
                            </a:rPr>
                          </m:ctrlPr>
                        </m:fPr>
                        <m:num>
                          <m:r>
                            <a:rPr lang="uk-UA" sz="2000" b="0" i="1" smtClean="0">
                              <a:latin typeface="Cambria Math" panose="02040503050406030204" pitchFamily="18" charset="0"/>
                            </a:rPr>
                            <m:t>5</m:t>
                          </m:r>
                          <m:r>
                            <a:rPr lang="uk-UA" sz="2000" b="0" i="1" smtClean="0">
                              <a:latin typeface="Cambria Math" panose="02040503050406030204" pitchFamily="18" charset="0"/>
                              <a:ea typeface="Cambria Math" panose="02040503050406030204" pitchFamily="18" charset="0"/>
                            </a:rPr>
                            <m:t>∙10+</m:t>
                          </m:r>
                          <m:r>
                            <a:rPr lang="uk-UA" sz="2000" b="0" i="1" smtClean="0">
                              <a:latin typeface="Cambria Math" panose="02040503050406030204" pitchFamily="18" charset="0"/>
                            </a:rPr>
                            <m:t>5</m:t>
                          </m:r>
                          <m:r>
                            <a:rPr lang="uk-UA" sz="2000" b="0" i="1" smtClean="0">
                              <a:latin typeface="Cambria Math" panose="02040503050406030204" pitchFamily="18" charset="0"/>
                              <a:ea typeface="Cambria Math" panose="02040503050406030204" pitchFamily="18" charset="0"/>
                            </a:rPr>
                            <m:t>∙100</m:t>
                          </m:r>
                        </m:num>
                        <m:den>
                          <m:r>
                            <a:rPr lang="uk-UA" sz="2000" b="0" i="1" smtClean="0">
                              <a:latin typeface="Cambria Math" panose="02040503050406030204" pitchFamily="18" charset="0"/>
                            </a:rPr>
                            <m:t>10+100</m:t>
                          </m:r>
                        </m:den>
                      </m:f>
                      <m:r>
                        <a:rPr lang="uk-UA" sz="2000" b="0" i="1" smtClean="0">
                          <a:latin typeface="Cambria Math" panose="02040503050406030204" pitchFamily="18" charset="0"/>
                        </a:rPr>
                        <m:t>=5</m:t>
                      </m:r>
                    </m:oMath>
                  </m:oMathPara>
                </a14:m>
                <a:endParaRPr lang="uk-UA" sz="2000" dirty="0"/>
              </a:p>
            </p:txBody>
          </p:sp>
        </mc:Choice>
        <mc:Fallback>
          <p:sp>
            <p:nvSpPr>
              <p:cNvPr id="14" name="TextBox 13"/>
              <p:cNvSpPr txBox="1">
                <a:spLocks noRot="1" noChangeAspect="1" noMove="1" noResize="1" noEditPoints="1" noAdjustHandles="1" noChangeArrowheads="1" noChangeShapeType="1" noTextEdit="1"/>
              </p:cNvSpPr>
              <p:nvPr/>
            </p:nvSpPr>
            <p:spPr>
              <a:xfrm>
                <a:off x="43029" y="2205259"/>
                <a:ext cx="5195140" cy="636264"/>
              </a:xfrm>
              <a:prstGeom prst="rect">
                <a:avLst/>
              </a:prstGeom>
              <a:blipFill rotWithShape="0">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21363" y="3317465"/>
                <a:ext cx="4178965" cy="56701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uk-UA" i="1" smtClean="0">
                          <a:latin typeface="Cambria Math" panose="02040503050406030204" pitchFamily="18" charset="0"/>
                          <a:ea typeface="Cambria Math" panose="02040503050406030204" pitchFamily="18" charset="0"/>
                        </a:rPr>
                        <m:t>∆</m:t>
                      </m:r>
                      <m:sSub>
                        <m:sSubPr>
                          <m:ctrlPr>
                            <a:rPr lang="uk-UA"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uk-UA" b="0" i="1" smtClean="0">
                              <a:latin typeface="Cambria Math" panose="02040503050406030204" pitchFamily="18" charset="0"/>
                              <a:ea typeface="Cambria Math" panose="02040503050406030204" pitchFamily="18" charset="0"/>
                            </a:rPr>
                            <m:t>г</m:t>
                          </m:r>
                        </m:sub>
                      </m:sSub>
                      <m:r>
                        <a:rPr lang="uk-UA" b="0" i="1" smtClean="0">
                          <a:latin typeface="Cambria Math" panose="02040503050406030204" pitchFamily="18" charset="0"/>
                          <a:ea typeface="Cambria Math" panose="02040503050406030204" pitchFamily="18" charset="0"/>
                        </a:rPr>
                        <m:t>=</m:t>
                      </m:r>
                      <m:f>
                        <m:fPr>
                          <m:ctrlPr>
                            <a:rPr lang="uk-UA" b="0" i="1" smtClean="0">
                              <a:latin typeface="Cambria Math" panose="02040503050406030204" pitchFamily="18" charset="0"/>
                              <a:ea typeface="Cambria Math" panose="02040503050406030204" pitchFamily="18" charset="0"/>
                            </a:rPr>
                          </m:ctrlPr>
                        </m:fPr>
                        <m:num>
                          <m:sSub>
                            <m:sSubPr>
                              <m:ctrlPr>
                                <a:rPr lang="uk-UA"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uk-UA" b="0" i="1" smtClean="0">
                                  <a:latin typeface="Cambria Math" panose="02040503050406030204" pitchFamily="18" charset="0"/>
                                  <a:ea typeface="Cambria Math" panose="02040503050406030204" pitchFamily="18" charset="0"/>
                                </a:rPr>
                                <m:t>1</m:t>
                              </m:r>
                            </m:sub>
                          </m:sSub>
                        </m:num>
                        <m:den>
                          <m:sSub>
                            <m:sSubPr>
                              <m:ctrlPr>
                                <a:rPr lang="uk-UA"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uk-UA" b="0" i="1" smtClean="0">
                                  <a:latin typeface="Cambria Math" panose="02040503050406030204" pitchFamily="18" charset="0"/>
                                  <a:ea typeface="Cambria Math" panose="02040503050406030204" pitchFamily="18" charset="0"/>
                                </a:rPr>
                                <m:t>пзз</m:t>
                              </m:r>
                            </m:sub>
                          </m:sSub>
                        </m:den>
                      </m:f>
                      <m:sSub>
                        <m:sSubPr>
                          <m:ctrlPr>
                            <a:rPr lang="uk-UA"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uk-UA" b="0" i="1" smtClean="0">
                              <a:latin typeface="Cambria Math" panose="02040503050406030204" pitchFamily="18" charset="0"/>
                              <a:ea typeface="Cambria Math" panose="02040503050406030204" pitchFamily="18" charset="0"/>
                            </a:rPr>
                            <m:t>к</m:t>
                          </m:r>
                        </m:sub>
                      </m:sSub>
                      <m:r>
                        <a:rPr lang="uk-UA" b="0" i="1" smtClean="0">
                          <a:latin typeface="Cambria Math" panose="02040503050406030204" pitchFamily="18" charset="0"/>
                          <a:ea typeface="Cambria Math" panose="02040503050406030204" pitchFamily="18" charset="0"/>
                        </a:rPr>
                        <m:t>=</m:t>
                      </m:r>
                      <m:f>
                        <m:fPr>
                          <m:ctrlPr>
                            <a:rPr lang="uk-UA" b="0" i="1" smtClean="0">
                              <a:latin typeface="Cambria Math" panose="02040503050406030204" pitchFamily="18" charset="0"/>
                              <a:ea typeface="Cambria Math" panose="02040503050406030204" pitchFamily="18" charset="0"/>
                            </a:rPr>
                          </m:ctrlPr>
                        </m:fPr>
                        <m:num>
                          <m:r>
                            <a:rPr lang="uk-UA" b="0" i="1" smtClean="0">
                              <a:latin typeface="Cambria Math" panose="02040503050406030204" pitchFamily="18" charset="0"/>
                              <a:ea typeface="Cambria Math" panose="02040503050406030204" pitchFamily="18" charset="0"/>
                            </a:rPr>
                            <m:t>10</m:t>
                          </m:r>
                        </m:num>
                        <m:den>
                          <m:r>
                            <a:rPr lang="uk-UA" b="0" i="1" smtClean="0">
                              <a:latin typeface="Cambria Math" panose="02040503050406030204" pitchFamily="18" charset="0"/>
                              <a:ea typeface="Cambria Math" panose="02040503050406030204" pitchFamily="18" charset="0"/>
                            </a:rPr>
                            <m:t>10+100</m:t>
                          </m:r>
                        </m:den>
                      </m:f>
                      <m:r>
                        <a:rPr lang="uk-UA"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0,45</m:t>
                      </m:r>
                    </m:oMath>
                  </m:oMathPara>
                </a14:m>
                <a:endParaRPr lang="uk-UA" dirty="0"/>
              </a:p>
            </p:txBody>
          </p:sp>
        </mc:Choice>
        <mc:Fallback>
          <p:sp>
            <p:nvSpPr>
              <p:cNvPr id="6" name="TextBox 5"/>
              <p:cNvSpPr txBox="1">
                <a:spLocks noRot="1" noChangeAspect="1" noMove="1" noResize="1" noEditPoints="1" noAdjustHandles="1" noChangeArrowheads="1" noChangeShapeType="1" noTextEdit="1"/>
              </p:cNvSpPr>
              <p:nvPr/>
            </p:nvSpPr>
            <p:spPr>
              <a:xfrm>
                <a:off x="421363" y="3317465"/>
                <a:ext cx="4178965" cy="567015"/>
              </a:xfrm>
              <a:prstGeom prst="rect">
                <a:avLst/>
              </a:prstGeom>
              <a:blipFill rotWithShape="0">
                <a:blip r:embed="rId5"/>
                <a:stretch>
                  <a:fillRect/>
                </a:stretch>
              </a:blipFill>
            </p:spPr>
            <p:txBody>
              <a:bodyPr/>
              <a:lstStyle/>
              <a:p>
                <a:r>
                  <a:rPr lang="uk-UA">
                    <a:noFill/>
                  </a:rPr>
                  <a:t> </a:t>
                </a:r>
              </a:p>
            </p:txBody>
          </p:sp>
        </mc:Fallback>
      </mc:AlternateContent>
      <p:pic>
        <p:nvPicPr>
          <p:cNvPr id="1026" name="Picture 2" descr="https://radiodetali.com.ua/images/articles/81/3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083" y="4360422"/>
            <a:ext cx="3532468" cy="2470257"/>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кутник 12"/>
          <p:cNvSpPr/>
          <p:nvPr/>
        </p:nvSpPr>
        <p:spPr>
          <a:xfrm>
            <a:off x="322729" y="4230645"/>
            <a:ext cx="3639671" cy="523220"/>
          </a:xfrm>
          <a:prstGeom prst="rect">
            <a:avLst/>
          </a:prstGeom>
        </p:spPr>
        <p:txBody>
          <a:bodyPr wrap="square">
            <a:spAutoFit/>
          </a:bodyPr>
          <a:lstStyle/>
          <a:p>
            <a:r>
              <a:rPr lang="ru-RU" sz="1400" dirty="0">
                <a:solidFill>
                  <a:srgbClr val="000000"/>
                </a:solidFill>
                <a:latin typeface="Roboto"/>
              </a:rPr>
              <a:t>де </a:t>
            </a:r>
            <a:r>
              <a:rPr lang="ru-RU" sz="1400" b="1" dirty="0" err="1">
                <a:solidFill>
                  <a:srgbClr val="000000"/>
                </a:solidFill>
                <a:latin typeface="Roboto"/>
              </a:rPr>
              <a:t>Uк</a:t>
            </a:r>
            <a:r>
              <a:rPr lang="ru-RU" sz="1400" dirty="0">
                <a:solidFill>
                  <a:srgbClr val="000000"/>
                </a:solidFill>
                <a:latin typeface="Roboto"/>
              </a:rPr>
              <a:t> – </a:t>
            </a:r>
            <a:r>
              <a:rPr lang="ru-RU" sz="1400" dirty="0" err="1">
                <a:solidFill>
                  <a:srgbClr val="000000"/>
                </a:solidFill>
                <a:latin typeface="Roboto"/>
              </a:rPr>
              <a:t>напруга</a:t>
            </a:r>
            <a:r>
              <a:rPr lang="ru-RU" sz="1400" dirty="0">
                <a:solidFill>
                  <a:srgbClr val="000000"/>
                </a:solidFill>
                <a:latin typeface="Roboto"/>
              </a:rPr>
              <a:t> ланки </a:t>
            </a:r>
            <a:r>
              <a:rPr lang="ru-RU" sz="1400" dirty="0" err="1">
                <a:solidFill>
                  <a:srgbClr val="000000"/>
                </a:solidFill>
                <a:latin typeface="Roboto"/>
              </a:rPr>
              <a:t>колектора</a:t>
            </a:r>
            <a:r>
              <a:rPr lang="ru-RU" sz="1400" dirty="0">
                <a:solidFill>
                  <a:srgbClr val="000000"/>
                </a:solidFill>
                <a:latin typeface="Roboto"/>
              </a:rPr>
              <a:t> </a:t>
            </a:r>
            <a:r>
              <a:rPr lang="ru-RU" sz="1400" dirty="0" err="1">
                <a:solidFill>
                  <a:srgbClr val="000000"/>
                </a:solidFill>
                <a:latin typeface="Roboto"/>
              </a:rPr>
              <a:t>вихідного</a:t>
            </a:r>
            <a:r>
              <a:rPr lang="ru-RU" sz="1400" dirty="0">
                <a:solidFill>
                  <a:srgbClr val="000000"/>
                </a:solidFill>
                <a:latin typeface="Roboto"/>
              </a:rPr>
              <a:t> транзистора компаратора</a:t>
            </a:r>
            <a:endParaRPr lang="uk-UA" sz="1400" dirty="0"/>
          </a:p>
        </p:txBody>
      </p:sp>
    </p:spTree>
    <p:extLst>
      <p:ext uri="{BB962C8B-B14F-4D97-AF65-F5344CB8AC3E}">
        <p14:creationId xmlns:p14="http://schemas.microsoft.com/office/powerpoint/2010/main" val="259387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11</a:t>
            </a:r>
            <a:endParaRPr lang="uk-UA" dirty="0"/>
          </a:p>
        </p:txBody>
      </p:sp>
      <p:sp>
        <p:nvSpPr>
          <p:cNvPr id="12" name="TextBox 11"/>
          <p:cNvSpPr txBox="1"/>
          <p:nvPr/>
        </p:nvSpPr>
        <p:spPr>
          <a:xfrm>
            <a:off x="627529" y="277470"/>
            <a:ext cx="2200411" cy="646331"/>
          </a:xfrm>
          <a:prstGeom prst="rect">
            <a:avLst/>
          </a:prstGeom>
          <a:noFill/>
        </p:spPr>
        <p:txBody>
          <a:bodyPr wrap="none" rtlCol="0">
            <a:spAutoFit/>
          </a:bodyPr>
          <a:lstStyle/>
          <a:p>
            <a:r>
              <a:rPr lang="uk-UA" sz="3600" dirty="0" smtClean="0"/>
              <a:t>Живлення</a:t>
            </a:r>
            <a:endParaRPr lang="uk-UA" sz="32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p:cNvSpPr/>
          <p:nvPr/>
        </p:nvSpPr>
        <p:spPr>
          <a:xfrm>
            <a:off x="627529" y="1183342"/>
            <a:ext cx="11178989" cy="4801314"/>
          </a:xfrm>
          <a:prstGeom prst="rect">
            <a:avLst/>
          </a:prstGeom>
        </p:spPr>
        <p:txBody>
          <a:bodyPr wrap="square">
            <a:spAutoFit/>
          </a:bodyPr>
          <a:lstStyle/>
          <a:p>
            <a:r>
              <a:rPr lang="ru-RU" dirty="0" err="1">
                <a:solidFill>
                  <a:srgbClr val="000000"/>
                </a:solidFill>
                <a:latin typeface="Roboto"/>
              </a:rPr>
              <a:t>Важливою</a:t>
            </a:r>
            <a:r>
              <a:rPr lang="ru-RU" dirty="0">
                <a:solidFill>
                  <a:srgbClr val="000000"/>
                </a:solidFill>
                <a:latin typeface="Roboto"/>
              </a:rPr>
              <a:t> </a:t>
            </a:r>
            <a:r>
              <a:rPr lang="ru-RU" dirty="0" err="1">
                <a:solidFill>
                  <a:srgbClr val="000000"/>
                </a:solidFill>
                <a:latin typeface="Roboto"/>
              </a:rPr>
              <a:t>особливістю</a:t>
            </a:r>
            <a:r>
              <a:rPr lang="ru-RU" dirty="0">
                <a:solidFill>
                  <a:srgbClr val="000000"/>
                </a:solidFill>
                <a:latin typeface="Roboto"/>
              </a:rPr>
              <a:t> компаратора є </a:t>
            </a:r>
            <a:r>
              <a:rPr lang="ru-RU" dirty="0" err="1">
                <a:solidFill>
                  <a:srgbClr val="000000"/>
                </a:solidFill>
                <a:latin typeface="Roboto"/>
              </a:rPr>
              <a:t>можливість</a:t>
            </a:r>
            <a:r>
              <a:rPr lang="ru-RU" dirty="0">
                <a:solidFill>
                  <a:srgbClr val="000000"/>
                </a:solidFill>
                <a:latin typeface="Roboto"/>
              </a:rPr>
              <a:t> </a:t>
            </a:r>
            <a:r>
              <a:rPr lang="ru-RU" dirty="0" err="1">
                <a:solidFill>
                  <a:srgbClr val="000000"/>
                </a:solidFill>
                <a:latin typeface="Roboto"/>
              </a:rPr>
              <a:t>його</a:t>
            </a:r>
            <a:r>
              <a:rPr lang="ru-RU" dirty="0">
                <a:solidFill>
                  <a:srgbClr val="000000"/>
                </a:solidFill>
                <a:latin typeface="Roboto"/>
              </a:rPr>
              <a:t> </a:t>
            </a:r>
            <a:r>
              <a:rPr lang="ru-RU" dirty="0" err="1">
                <a:solidFill>
                  <a:srgbClr val="000000"/>
                </a:solidFill>
                <a:latin typeface="Roboto"/>
              </a:rPr>
              <a:t>живлення</a:t>
            </a:r>
            <a:r>
              <a:rPr lang="ru-RU" dirty="0">
                <a:solidFill>
                  <a:srgbClr val="000000"/>
                </a:solidFill>
                <a:latin typeface="Roboto"/>
              </a:rPr>
              <a:t> на </a:t>
            </a:r>
            <a:r>
              <a:rPr lang="ru-RU" dirty="0" err="1">
                <a:solidFill>
                  <a:srgbClr val="000000"/>
                </a:solidFill>
                <a:latin typeface="Roboto"/>
              </a:rPr>
              <a:t>кшталт</a:t>
            </a:r>
            <a:r>
              <a:rPr lang="ru-RU" dirty="0">
                <a:solidFill>
                  <a:srgbClr val="000000"/>
                </a:solidFill>
                <a:latin typeface="Roboto"/>
              </a:rPr>
              <a:t> ОП </a:t>
            </a:r>
            <a:r>
              <a:rPr lang="ru-RU" dirty="0" err="1">
                <a:solidFill>
                  <a:srgbClr val="000000"/>
                </a:solidFill>
                <a:latin typeface="Roboto"/>
              </a:rPr>
              <a:t>від</a:t>
            </a:r>
            <a:r>
              <a:rPr lang="ru-RU" dirty="0">
                <a:solidFill>
                  <a:srgbClr val="000000"/>
                </a:solidFill>
                <a:latin typeface="Roboto"/>
              </a:rPr>
              <a:t> </a:t>
            </a:r>
            <a:r>
              <a:rPr lang="ru-RU" dirty="0" err="1">
                <a:solidFill>
                  <a:srgbClr val="000000"/>
                </a:solidFill>
                <a:latin typeface="Roboto"/>
              </a:rPr>
              <a:t>біполярного</a:t>
            </a:r>
            <a:r>
              <a:rPr lang="ru-RU" dirty="0">
                <a:solidFill>
                  <a:srgbClr val="000000"/>
                </a:solidFill>
                <a:latin typeface="Roboto"/>
              </a:rPr>
              <a:t> </a:t>
            </a:r>
            <a:r>
              <a:rPr lang="ru-RU" dirty="0" err="1">
                <a:solidFill>
                  <a:srgbClr val="000000"/>
                </a:solidFill>
                <a:latin typeface="Roboto"/>
              </a:rPr>
              <a:t>джерела</a:t>
            </a:r>
            <a:r>
              <a:rPr lang="ru-RU" dirty="0">
                <a:solidFill>
                  <a:srgbClr val="000000"/>
                </a:solidFill>
                <a:latin typeface="Roboto"/>
              </a:rPr>
              <a:t>. Коли </a:t>
            </a:r>
            <a:r>
              <a:rPr lang="ru-RU" dirty="0" err="1">
                <a:solidFill>
                  <a:srgbClr val="000000"/>
                </a:solidFill>
                <a:latin typeface="Roboto"/>
              </a:rPr>
              <a:t>це</a:t>
            </a:r>
            <a:r>
              <a:rPr lang="ru-RU" dirty="0">
                <a:solidFill>
                  <a:srgbClr val="000000"/>
                </a:solidFill>
                <a:latin typeface="Roboto"/>
              </a:rPr>
              <a:t> </a:t>
            </a:r>
            <a:r>
              <a:rPr lang="ru-RU" dirty="0" err="1">
                <a:solidFill>
                  <a:srgbClr val="000000"/>
                </a:solidFill>
                <a:latin typeface="Roboto"/>
              </a:rPr>
              <a:t>потрібно</a:t>
            </a:r>
            <a:r>
              <a:rPr lang="ru-RU" dirty="0">
                <a:solidFill>
                  <a:srgbClr val="000000"/>
                </a:solidFill>
                <a:latin typeface="Roboto"/>
              </a:rPr>
              <a:t>?</a:t>
            </a:r>
          </a:p>
          <a:p>
            <a:r>
              <a:rPr lang="ru-RU" dirty="0" err="1">
                <a:solidFill>
                  <a:srgbClr val="000000"/>
                </a:solidFill>
                <a:latin typeface="Roboto"/>
              </a:rPr>
              <a:t>Річ</a:t>
            </a:r>
            <a:r>
              <a:rPr lang="ru-RU" dirty="0">
                <a:solidFill>
                  <a:srgbClr val="000000"/>
                </a:solidFill>
                <a:latin typeface="Roboto"/>
              </a:rPr>
              <a:t> у </a:t>
            </a:r>
            <a:r>
              <a:rPr lang="ru-RU" dirty="0" err="1">
                <a:solidFill>
                  <a:srgbClr val="000000"/>
                </a:solidFill>
                <a:latin typeface="Roboto"/>
              </a:rPr>
              <a:t>тім</a:t>
            </a:r>
            <a:r>
              <a:rPr lang="ru-RU" dirty="0">
                <a:solidFill>
                  <a:srgbClr val="000000"/>
                </a:solidFill>
                <a:latin typeface="Roboto"/>
              </a:rPr>
              <a:t>, </a:t>
            </a:r>
            <a:r>
              <a:rPr lang="ru-RU" dirty="0" err="1">
                <a:solidFill>
                  <a:srgbClr val="000000"/>
                </a:solidFill>
                <a:latin typeface="Roboto"/>
              </a:rPr>
              <a:t>що</a:t>
            </a:r>
            <a:r>
              <a:rPr lang="ru-RU" dirty="0">
                <a:solidFill>
                  <a:srgbClr val="000000"/>
                </a:solidFill>
                <a:latin typeface="Roboto"/>
              </a:rPr>
              <a:t> </a:t>
            </a:r>
            <a:r>
              <a:rPr lang="ru-RU" dirty="0" err="1">
                <a:solidFill>
                  <a:srgbClr val="000000"/>
                </a:solidFill>
                <a:latin typeface="Roboto"/>
              </a:rPr>
              <a:t>чутливість</a:t>
            </a:r>
            <a:r>
              <a:rPr lang="ru-RU" dirty="0">
                <a:solidFill>
                  <a:srgbClr val="000000"/>
                </a:solidFill>
                <a:latin typeface="Roboto"/>
              </a:rPr>
              <a:t> компаратора (контроль </a:t>
            </a:r>
            <a:r>
              <a:rPr lang="ru-RU" dirty="0" err="1">
                <a:solidFill>
                  <a:srgbClr val="000000"/>
                </a:solidFill>
                <a:latin typeface="Roboto"/>
              </a:rPr>
              <a:t>рівня</a:t>
            </a:r>
            <a:r>
              <a:rPr lang="ru-RU" dirty="0">
                <a:solidFill>
                  <a:srgbClr val="000000"/>
                </a:solidFill>
                <a:latin typeface="Roboto"/>
              </a:rPr>
              <a:t> </a:t>
            </a:r>
            <a:r>
              <a:rPr lang="ru-RU" dirty="0" err="1">
                <a:solidFill>
                  <a:srgbClr val="000000"/>
                </a:solidFill>
                <a:latin typeface="Roboto"/>
              </a:rPr>
              <a:t>потенціалів</a:t>
            </a:r>
            <a:r>
              <a:rPr lang="ru-RU" dirty="0">
                <a:solidFill>
                  <a:srgbClr val="000000"/>
                </a:solidFill>
                <a:latin typeface="Roboto"/>
              </a:rPr>
              <a:t>) при </a:t>
            </a:r>
            <a:r>
              <a:rPr lang="ru-RU" dirty="0" err="1">
                <a:solidFill>
                  <a:srgbClr val="000000"/>
                </a:solidFill>
                <a:latin typeface="Roboto"/>
              </a:rPr>
              <a:t>уніполярному</a:t>
            </a:r>
            <a:r>
              <a:rPr lang="ru-RU" dirty="0">
                <a:solidFill>
                  <a:srgbClr val="000000"/>
                </a:solidFill>
                <a:latin typeface="Roboto"/>
              </a:rPr>
              <a:t> </a:t>
            </a:r>
            <a:r>
              <a:rPr lang="ru-RU" dirty="0" err="1">
                <a:solidFill>
                  <a:srgbClr val="000000"/>
                </a:solidFill>
                <a:latin typeface="Roboto"/>
              </a:rPr>
              <a:t>живленні</a:t>
            </a:r>
            <a:r>
              <a:rPr lang="ru-RU" dirty="0">
                <a:solidFill>
                  <a:srgbClr val="000000"/>
                </a:solidFill>
                <a:latin typeface="Roboto"/>
              </a:rPr>
              <a:t> </a:t>
            </a:r>
            <a:r>
              <a:rPr lang="ru-RU" dirty="0" err="1">
                <a:solidFill>
                  <a:srgbClr val="000000"/>
                </a:solidFill>
                <a:latin typeface="Roboto"/>
              </a:rPr>
              <a:t>обмежена</a:t>
            </a:r>
            <a:r>
              <a:rPr lang="ru-RU" dirty="0">
                <a:solidFill>
                  <a:srgbClr val="000000"/>
                </a:solidFill>
                <a:latin typeface="Roboto"/>
              </a:rPr>
              <a:t> </a:t>
            </a:r>
            <a:r>
              <a:rPr lang="ru-RU" dirty="0" err="1">
                <a:solidFill>
                  <a:srgbClr val="000000"/>
                </a:solidFill>
                <a:latin typeface="Roboto"/>
              </a:rPr>
              <a:t>рівнем</a:t>
            </a:r>
            <a:r>
              <a:rPr lang="ru-RU" dirty="0">
                <a:solidFill>
                  <a:srgbClr val="000000"/>
                </a:solidFill>
                <a:latin typeface="Roboto"/>
              </a:rPr>
              <a:t> </a:t>
            </a:r>
            <a:r>
              <a:rPr lang="ru-RU" dirty="0" err="1">
                <a:solidFill>
                  <a:srgbClr val="000000"/>
                </a:solidFill>
                <a:latin typeface="Roboto"/>
              </a:rPr>
              <a:t>напруги</a:t>
            </a:r>
            <a:r>
              <a:rPr lang="ru-RU" dirty="0">
                <a:solidFill>
                  <a:srgbClr val="000000"/>
                </a:solidFill>
                <a:latin typeface="Roboto"/>
              </a:rPr>
              <a:t> </a:t>
            </a:r>
            <a:r>
              <a:rPr lang="ru-RU" dirty="0" err="1">
                <a:solidFill>
                  <a:srgbClr val="000000"/>
                </a:solidFill>
                <a:latin typeface="Roboto"/>
              </a:rPr>
              <a:t>вищим</a:t>
            </a:r>
            <a:r>
              <a:rPr lang="ru-RU" dirty="0">
                <a:solidFill>
                  <a:srgbClr val="000000"/>
                </a:solidFill>
                <a:latin typeface="Roboto"/>
              </a:rPr>
              <a:t> за 0 на 0.3-0.5 вольта.</a:t>
            </a:r>
          </a:p>
          <a:p>
            <a:r>
              <a:rPr lang="ru-RU" dirty="0" err="1">
                <a:solidFill>
                  <a:srgbClr val="000000"/>
                </a:solidFill>
                <a:latin typeface="Roboto"/>
              </a:rPr>
              <a:t>Тобто</a:t>
            </a:r>
            <a:r>
              <a:rPr lang="ru-RU" dirty="0">
                <a:solidFill>
                  <a:srgbClr val="000000"/>
                </a:solidFill>
                <a:latin typeface="Roboto"/>
              </a:rPr>
              <a:t>, при </a:t>
            </a:r>
            <a:r>
              <a:rPr lang="ru-RU" dirty="0" err="1">
                <a:solidFill>
                  <a:srgbClr val="000000"/>
                </a:solidFill>
                <a:latin typeface="Roboto"/>
              </a:rPr>
              <a:t>уніполярному</a:t>
            </a:r>
            <a:r>
              <a:rPr lang="ru-RU" dirty="0">
                <a:solidFill>
                  <a:srgbClr val="000000"/>
                </a:solidFill>
                <a:latin typeface="Roboto"/>
              </a:rPr>
              <a:t> </a:t>
            </a:r>
            <a:r>
              <a:rPr lang="ru-RU" dirty="0" err="1">
                <a:solidFill>
                  <a:srgbClr val="000000"/>
                </a:solidFill>
                <a:latin typeface="Roboto"/>
              </a:rPr>
              <a:t>живленні</a:t>
            </a:r>
            <a:r>
              <a:rPr lang="ru-RU" dirty="0">
                <a:solidFill>
                  <a:srgbClr val="000000"/>
                </a:solidFill>
                <a:latin typeface="Roboto"/>
              </a:rPr>
              <a:t> </a:t>
            </a:r>
            <a:r>
              <a:rPr lang="ru-RU" dirty="0" err="1">
                <a:solidFill>
                  <a:srgbClr val="000000"/>
                </a:solidFill>
                <a:latin typeface="Roboto"/>
              </a:rPr>
              <a:t>неможливо</a:t>
            </a:r>
            <a:r>
              <a:rPr lang="ru-RU" dirty="0">
                <a:solidFill>
                  <a:srgbClr val="000000"/>
                </a:solidFill>
                <a:latin typeface="Roboto"/>
              </a:rPr>
              <a:t> </a:t>
            </a:r>
            <a:r>
              <a:rPr lang="ru-RU" dirty="0" err="1">
                <a:solidFill>
                  <a:srgbClr val="000000"/>
                </a:solidFill>
                <a:latin typeface="Roboto"/>
              </a:rPr>
              <a:t>реалізувати</a:t>
            </a:r>
            <a:r>
              <a:rPr lang="ru-RU" dirty="0">
                <a:solidFill>
                  <a:srgbClr val="000000"/>
                </a:solidFill>
                <a:latin typeface="Roboto"/>
              </a:rPr>
              <a:t> контроль переходу </a:t>
            </a:r>
            <a:r>
              <a:rPr lang="ru-RU" dirty="0" err="1">
                <a:solidFill>
                  <a:srgbClr val="000000"/>
                </a:solidFill>
                <a:latin typeface="Roboto"/>
              </a:rPr>
              <a:t>потенціалу</a:t>
            </a:r>
            <a:r>
              <a:rPr lang="ru-RU" dirty="0">
                <a:solidFill>
                  <a:srgbClr val="000000"/>
                </a:solidFill>
                <a:latin typeface="Roboto"/>
              </a:rPr>
              <a:t> через нуль. </a:t>
            </a:r>
            <a:r>
              <a:rPr lang="ru-RU" dirty="0" err="1">
                <a:solidFill>
                  <a:srgbClr val="000000"/>
                </a:solidFill>
                <a:latin typeface="Roboto"/>
              </a:rPr>
              <a:t>Після</a:t>
            </a:r>
            <a:r>
              <a:rPr lang="ru-RU" dirty="0">
                <a:solidFill>
                  <a:srgbClr val="000000"/>
                </a:solidFill>
                <a:latin typeface="Roboto"/>
              </a:rPr>
              <a:t> </a:t>
            </a:r>
            <a:r>
              <a:rPr lang="ru-RU" dirty="0" err="1">
                <a:solidFill>
                  <a:srgbClr val="000000"/>
                </a:solidFill>
                <a:latin typeface="Roboto"/>
              </a:rPr>
              <a:t>падіння</a:t>
            </a:r>
            <a:r>
              <a:rPr lang="ru-RU" dirty="0">
                <a:solidFill>
                  <a:srgbClr val="000000"/>
                </a:solidFill>
                <a:latin typeface="Roboto"/>
              </a:rPr>
              <a:t> </a:t>
            </a:r>
            <a:r>
              <a:rPr lang="ru-RU" dirty="0" err="1">
                <a:solidFill>
                  <a:srgbClr val="000000"/>
                </a:solidFill>
                <a:latin typeface="Roboto"/>
              </a:rPr>
              <a:t>рівня</a:t>
            </a:r>
            <a:r>
              <a:rPr lang="ru-RU" dirty="0">
                <a:solidFill>
                  <a:srgbClr val="000000"/>
                </a:solidFill>
                <a:latin typeface="Roboto"/>
              </a:rPr>
              <a:t> </a:t>
            </a:r>
            <a:r>
              <a:rPr lang="ru-RU" dirty="0" err="1">
                <a:solidFill>
                  <a:srgbClr val="000000"/>
                </a:solidFill>
                <a:latin typeface="Roboto"/>
              </a:rPr>
              <a:t>контрольованого</a:t>
            </a:r>
            <a:r>
              <a:rPr lang="ru-RU" dirty="0">
                <a:solidFill>
                  <a:srgbClr val="000000"/>
                </a:solidFill>
                <a:latin typeface="Roboto"/>
              </a:rPr>
              <a:t> </a:t>
            </a:r>
            <a:r>
              <a:rPr lang="ru-RU" dirty="0" err="1">
                <a:solidFill>
                  <a:srgbClr val="000000"/>
                </a:solidFill>
                <a:latin typeface="Roboto"/>
              </a:rPr>
              <a:t>потенціалу</a:t>
            </a:r>
            <a:r>
              <a:rPr lang="ru-RU" dirty="0">
                <a:solidFill>
                  <a:srgbClr val="000000"/>
                </a:solidFill>
                <a:latin typeface="Roboto"/>
              </a:rPr>
              <a:t> </a:t>
            </a:r>
            <a:r>
              <a:rPr lang="ru-RU" dirty="0" err="1">
                <a:solidFill>
                  <a:srgbClr val="000000"/>
                </a:solidFill>
                <a:latin typeface="Roboto"/>
              </a:rPr>
              <a:t>нижче</a:t>
            </a:r>
            <a:r>
              <a:rPr lang="ru-RU" dirty="0">
                <a:solidFill>
                  <a:srgbClr val="000000"/>
                </a:solidFill>
                <a:latin typeface="Roboto"/>
              </a:rPr>
              <a:t> граничного </a:t>
            </a:r>
            <a:r>
              <a:rPr lang="ru-RU" dirty="0" err="1">
                <a:solidFill>
                  <a:srgbClr val="000000"/>
                </a:solidFill>
                <a:latin typeface="Roboto"/>
              </a:rPr>
              <a:t>рівня</a:t>
            </a:r>
            <a:r>
              <a:rPr lang="ru-RU" dirty="0">
                <a:solidFill>
                  <a:srgbClr val="000000"/>
                </a:solidFill>
                <a:latin typeface="Roboto"/>
              </a:rPr>
              <a:t>, </a:t>
            </a:r>
            <a:r>
              <a:rPr lang="ru-RU" dirty="0" err="1">
                <a:solidFill>
                  <a:srgbClr val="000000"/>
                </a:solidFill>
                <a:latin typeface="Roboto"/>
              </a:rPr>
              <a:t>вказаного</a:t>
            </a:r>
            <a:r>
              <a:rPr lang="ru-RU" dirty="0">
                <a:solidFill>
                  <a:srgbClr val="000000"/>
                </a:solidFill>
                <a:latin typeface="Roboto"/>
              </a:rPr>
              <a:t> </a:t>
            </a:r>
            <a:r>
              <a:rPr lang="ru-RU" dirty="0" err="1">
                <a:solidFill>
                  <a:srgbClr val="000000"/>
                </a:solidFill>
                <a:latin typeface="Roboto"/>
              </a:rPr>
              <a:t>вище</a:t>
            </a:r>
            <a:r>
              <a:rPr lang="ru-RU" dirty="0">
                <a:solidFill>
                  <a:srgbClr val="000000"/>
                </a:solidFill>
                <a:latin typeface="Roboto"/>
              </a:rPr>
              <a:t>, </a:t>
            </a:r>
            <a:r>
              <a:rPr lang="ru-RU" dirty="0" err="1">
                <a:solidFill>
                  <a:srgbClr val="000000"/>
                </a:solidFill>
                <a:latin typeface="Roboto"/>
              </a:rPr>
              <a:t>поведінка</a:t>
            </a:r>
            <a:r>
              <a:rPr lang="ru-RU" dirty="0">
                <a:solidFill>
                  <a:srgbClr val="000000"/>
                </a:solidFill>
                <a:latin typeface="Roboto"/>
              </a:rPr>
              <a:t> компаратора </a:t>
            </a:r>
            <a:r>
              <a:rPr lang="ru-RU" dirty="0" err="1">
                <a:solidFill>
                  <a:srgbClr val="000000"/>
                </a:solidFill>
                <a:latin typeface="Roboto"/>
              </a:rPr>
              <a:t>стає</a:t>
            </a:r>
            <a:r>
              <a:rPr lang="ru-RU" dirty="0">
                <a:solidFill>
                  <a:srgbClr val="000000"/>
                </a:solidFill>
                <a:latin typeface="Roboto"/>
              </a:rPr>
              <a:t> </a:t>
            </a:r>
            <a:r>
              <a:rPr lang="ru-RU" dirty="0" err="1">
                <a:solidFill>
                  <a:srgbClr val="000000"/>
                </a:solidFill>
                <a:latin typeface="Roboto"/>
              </a:rPr>
              <a:t>непередбачуваною</a:t>
            </a:r>
            <a:r>
              <a:rPr lang="ru-RU" dirty="0">
                <a:solidFill>
                  <a:srgbClr val="000000"/>
                </a:solidFill>
                <a:latin typeface="Roboto"/>
              </a:rPr>
              <a:t>, на </a:t>
            </a:r>
            <a:r>
              <a:rPr lang="ru-RU" dirty="0" err="1">
                <a:solidFill>
                  <a:srgbClr val="000000"/>
                </a:solidFill>
                <a:latin typeface="Roboto"/>
              </a:rPr>
              <a:t>вихід</a:t>
            </a:r>
            <a:r>
              <a:rPr lang="ru-RU" dirty="0">
                <a:solidFill>
                  <a:srgbClr val="000000"/>
                </a:solidFill>
                <a:latin typeface="Roboto"/>
              </a:rPr>
              <a:t> </a:t>
            </a:r>
            <a:r>
              <a:rPr lang="ru-RU" dirty="0" err="1">
                <a:solidFill>
                  <a:srgbClr val="000000"/>
                </a:solidFill>
                <a:latin typeface="Roboto"/>
              </a:rPr>
              <a:t>починають</a:t>
            </a:r>
            <a:r>
              <a:rPr lang="ru-RU" dirty="0">
                <a:solidFill>
                  <a:srgbClr val="000000"/>
                </a:solidFill>
                <a:latin typeface="Roboto"/>
              </a:rPr>
              <a:t> </a:t>
            </a:r>
            <a:r>
              <a:rPr lang="ru-RU" dirty="0" err="1">
                <a:solidFill>
                  <a:srgbClr val="000000"/>
                </a:solidFill>
                <a:latin typeface="Roboto"/>
              </a:rPr>
              <a:t>проходити</a:t>
            </a:r>
            <a:r>
              <a:rPr lang="ru-RU" dirty="0">
                <a:solidFill>
                  <a:srgbClr val="000000"/>
                </a:solidFill>
                <a:latin typeface="Roboto"/>
              </a:rPr>
              <a:t> </a:t>
            </a:r>
            <a:r>
              <a:rPr lang="ru-RU" dirty="0" err="1">
                <a:solidFill>
                  <a:srgbClr val="000000"/>
                </a:solidFill>
                <a:latin typeface="Roboto"/>
              </a:rPr>
              <a:t>синфазні</a:t>
            </a:r>
            <a:r>
              <a:rPr lang="ru-RU" dirty="0">
                <a:solidFill>
                  <a:srgbClr val="000000"/>
                </a:solidFill>
                <a:latin typeface="Roboto"/>
              </a:rPr>
              <a:t> </a:t>
            </a:r>
            <a:r>
              <a:rPr lang="ru-RU" dirty="0" err="1">
                <a:solidFill>
                  <a:srgbClr val="000000"/>
                </a:solidFill>
                <a:latin typeface="Roboto"/>
              </a:rPr>
              <a:t>перешкоди</a:t>
            </a:r>
            <a:r>
              <a:rPr lang="ru-RU" dirty="0">
                <a:solidFill>
                  <a:srgbClr val="000000"/>
                </a:solidFill>
                <a:latin typeface="Roboto"/>
              </a:rPr>
              <a:t>, </a:t>
            </a:r>
            <a:r>
              <a:rPr lang="ru-RU" dirty="0" err="1">
                <a:solidFill>
                  <a:srgbClr val="000000"/>
                </a:solidFill>
                <a:latin typeface="Roboto"/>
              </a:rPr>
              <a:t>що</a:t>
            </a:r>
            <a:r>
              <a:rPr lang="ru-RU" dirty="0">
                <a:solidFill>
                  <a:srgbClr val="000000"/>
                </a:solidFill>
                <a:latin typeface="Roboto"/>
              </a:rPr>
              <a:t> </a:t>
            </a:r>
            <a:r>
              <a:rPr lang="ru-RU" dirty="0" err="1">
                <a:solidFill>
                  <a:srgbClr val="000000"/>
                </a:solidFill>
                <a:latin typeface="Roboto"/>
              </a:rPr>
              <a:t>викликає</a:t>
            </a:r>
            <a:r>
              <a:rPr lang="ru-RU" dirty="0">
                <a:solidFill>
                  <a:srgbClr val="000000"/>
                </a:solidFill>
                <a:latin typeface="Roboto"/>
              </a:rPr>
              <a:t> </a:t>
            </a:r>
            <a:r>
              <a:rPr lang="ru-RU" dirty="0" err="1">
                <a:solidFill>
                  <a:srgbClr val="000000"/>
                </a:solidFill>
                <a:latin typeface="Roboto"/>
              </a:rPr>
              <a:t>хаотичну</a:t>
            </a:r>
            <a:r>
              <a:rPr lang="ru-RU" dirty="0">
                <a:solidFill>
                  <a:srgbClr val="000000"/>
                </a:solidFill>
                <a:latin typeface="Roboto"/>
              </a:rPr>
              <a:t> </a:t>
            </a:r>
            <a:r>
              <a:rPr lang="ru-RU" dirty="0" err="1">
                <a:solidFill>
                  <a:srgbClr val="000000"/>
                </a:solidFill>
                <a:latin typeface="Roboto"/>
              </a:rPr>
              <a:t>поведінку</a:t>
            </a:r>
            <a:r>
              <a:rPr lang="ru-RU" dirty="0">
                <a:solidFill>
                  <a:srgbClr val="000000"/>
                </a:solidFill>
                <a:latin typeface="Roboto"/>
              </a:rPr>
              <a:t> </a:t>
            </a:r>
            <a:r>
              <a:rPr lang="ru-RU" dirty="0" err="1">
                <a:solidFill>
                  <a:srgbClr val="000000"/>
                </a:solidFill>
                <a:latin typeface="Roboto"/>
              </a:rPr>
              <a:t>подальших</a:t>
            </a:r>
            <a:r>
              <a:rPr lang="ru-RU" dirty="0">
                <a:solidFill>
                  <a:srgbClr val="000000"/>
                </a:solidFill>
                <a:latin typeface="Roboto"/>
              </a:rPr>
              <a:t> </a:t>
            </a:r>
            <a:r>
              <a:rPr lang="ru-RU" dirty="0" err="1">
                <a:solidFill>
                  <a:srgbClr val="000000"/>
                </a:solidFill>
                <a:latin typeface="Roboto"/>
              </a:rPr>
              <a:t>каскадів</a:t>
            </a:r>
            <a:r>
              <a:rPr lang="ru-RU" dirty="0">
                <a:solidFill>
                  <a:srgbClr val="000000"/>
                </a:solidFill>
                <a:latin typeface="Roboto"/>
              </a:rPr>
              <a:t>, </a:t>
            </a:r>
            <a:r>
              <a:rPr lang="ru-RU" dirty="0" err="1">
                <a:solidFill>
                  <a:srgbClr val="000000"/>
                </a:solidFill>
                <a:latin typeface="Roboto"/>
              </a:rPr>
              <a:t>якими</a:t>
            </a:r>
            <a:r>
              <a:rPr lang="ru-RU" dirty="0">
                <a:solidFill>
                  <a:srgbClr val="000000"/>
                </a:solidFill>
                <a:latin typeface="Roboto"/>
              </a:rPr>
              <a:t> </a:t>
            </a:r>
            <a:r>
              <a:rPr lang="ru-RU" dirty="0" err="1">
                <a:solidFill>
                  <a:srgbClr val="000000"/>
                </a:solidFill>
                <a:latin typeface="Roboto"/>
              </a:rPr>
              <a:t>управляє</a:t>
            </a:r>
            <a:r>
              <a:rPr lang="ru-RU" dirty="0">
                <a:solidFill>
                  <a:srgbClr val="000000"/>
                </a:solidFill>
                <a:latin typeface="Roboto"/>
              </a:rPr>
              <a:t> компаратор.</a:t>
            </a:r>
          </a:p>
          <a:p>
            <a:r>
              <a:rPr lang="ru-RU" dirty="0" err="1">
                <a:solidFill>
                  <a:srgbClr val="000000"/>
                </a:solidFill>
                <a:latin typeface="Roboto"/>
              </a:rPr>
              <a:t>Саме</a:t>
            </a:r>
            <a:r>
              <a:rPr lang="ru-RU" dirty="0">
                <a:solidFill>
                  <a:srgbClr val="000000"/>
                </a:solidFill>
                <a:latin typeface="Roboto"/>
              </a:rPr>
              <a:t> для </a:t>
            </a:r>
            <a:r>
              <a:rPr lang="ru-RU" dirty="0" err="1">
                <a:solidFill>
                  <a:srgbClr val="000000"/>
                </a:solidFill>
                <a:latin typeface="Roboto"/>
              </a:rPr>
              <a:t>виправлення</a:t>
            </a:r>
            <a:r>
              <a:rPr lang="ru-RU" dirty="0">
                <a:solidFill>
                  <a:srgbClr val="000000"/>
                </a:solidFill>
                <a:latin typeface="Roboto"/>
              </a:rPr>
              <a:t> </a:t>
            </a:r>
            <a:r>
              <a:rPr lang="ru-RU" dirty="0" err="1">
                <a:solidFill>
                  <a:srgbClr val="000000"/>
                </a:solidFill>
                <a:latin typeface="Roboto"/>
              </a:rPr>
              <a:t>такої</a:t>
            </a:r>
            <a:r>
              <a:rPr lang="ru-RU" dirty="0">
                <a:solidFill>
                  <a:srgbClr val="000000"/>
                </a:solidFill>
                <a:latin typeface="Roboto"/>
              </a:rPr>
              <a:t> </a:t>
            </a:r>
            <a:r>
              <a:rPr lang="ru-RU" dirty="0" err="1">
                <a:solidFill>
                  <a:srgbClr val="000000"/>
                </a:solidFill>
                <a:latin typeface="Roboto"/>
              </a:rPr>
              <a:t>ситуації</a:t>
            </a:r>
            <a:r>
              <a:rPr lang="ru-RU" dirty="0">
                <a:solidFill>
                  <a:srgbClr val="000000"/>
                </a:solidFill>
                <a:latin typeface="Roboto"/>
              </a:rPr>
              <a:t> </a:t>
            </a:r>
            <a:r>
              <a:rPr lang="ru-RU" dirty="0" err="1">
                <a:solidFill>
                  <a:srgbClr val="000000"/>
                </a:solidFill>
                <a:latin typeface="Roboto"/>
              </a:rPr>
              <a:t>використовують</a:t>
            </a:r>
            <a:r>
              <a:rPr lang="ru-RU" dirty="0">
                <a:solidFill>
                  <a:srgbClr val="000000"/>
                </a:solidFill>
                <a:latin typeface="Roboto"/>
              </a:rPr>
              <a:t> </a:t>
            </a:r>
            <a:r>
              <a:rPr lang="ru-RU" dirty="0" err="1">
                <a:solidFill>
                  <a:srgbClr val="000000"/>
                </a:solidFill>
                <a:latin typeface="Roboto"/>
              </a:rPr>
              <a:t>біполярне</a:t>
            </a:r>
            <a:r>
              <a:rPr lang="ru-RU" dirty="0">
                <a:solidFill>
                  <a:srgbClr val="000000"/>
                </a:solidFill>
                <a:latin typeface="Roboto"/>
              </a:rPr>
              <a:t> </a:t>
            </a:r>
            <a:r>
              <a:rPr lang="ru-RU" dirty="0" err="1">
                <a:solidFill>
                  <a:srgbClr val="000000"/>
                </a:solidFill>
                <a:latin typeface="Roboto"/>
              </a:rPr>
              <a:t>живлення</a:t>
            </a:r>
            <a:r>
              <a:rPr lang="ru-RU" dirty="0">
                <a:solidFill>
                  <a:srgbClr val="000000"/>
                </a:solidFill>
                <a:latin typeface="Roboto"/>
              </a:rPr>
              <a:t>. </a:t>
            </a:r>
            <a:r>
              <a:rPr lang="ru-RU" dirty="0" err="1">
                <a:solidFill>
                  <a:srgbClr val="000000"/>
                </a:solidFill>
                <a:latin typeface="Roboto"/>
              </a:rPr>
              <a:t>Ситуація</a:t>
            </a:r>
            <a:r>
              <a:rPr lang="ru-RU" dirty="0">
                <a:solidFill>
                  <a:srgbClr val="000000"/>
                </a:solidFill>
                <a:latin typeface="Roboto"/>
              </a:rPr>
              <a:t> при такому </a:t>
            </a:r>
            <a:r>
              <a:rPr lang="ru-RU" dirty="0" err="1">
                <a:solidFill>
                  <a:srgbClr val="000000"/>
                </a:solidFill>
                <a:latin typeface="Roboto"/>
              </a:rPr>
              <a:t>живленні</a:t>
            </a:r>
            <a:r>
              <a:rPr lang="ru-RU" dirty="0">
                <a:solidFill>
                  <a:srgbClr val="000000"/>
                </a:solidFill>
                <a:latin typeface="Roboto"/>
              </a:rPr>
              <a:t> радикально </a:t>
            </a:r>
            <a:r>
              <a:rPr lang="ru-RU" dirty="0" err="1">
                <a:solidFill>
                  <a:srgbClr val="000000"/>
                </a:solidFill>
                <a:latin typeface="Roboto"/>
              </a:rPr>
              <a:t>змінюється</a:t>
            </a:r>
            <a:r>
              <a:rPr lang="ru-RU" dirty="0">
                <a:solidFill>
                  <a:srgbClr val="000000"/>
                </a:solidFill>
                <a:latin typeface="Roboto"/>
              </a:rPr>
              <a:t>. Зона </a:t>
            </a:r>
            <a:r>
              <a:rPr lang="ru-RU" dirty="0" err="1">
                <a:solidFill>
                  <a:srgbClr val="000000"/>
                </a:solidFill>
                <a:latin typeface="Roboto"/>
              </a:rPr>
              <a:t>чутливості</a:t>
            </a:r>
            <a:r>
              <a:rPr lang="ru-RU" dirty="0">
                <a:solidFill>
                  <a:srgbClr val="000000"/>
                </a:solidFill>
                <a:latin typeface="Roboto"/>
              </a:rPr>
              <a:t> компаратора </a:t>
            </a:r>
            <a:r>
              <a:rPr lang="ru-RU" dirty="0" err="1">
                <a:solidFill>
                  <a:srgbClr val="000000"/>
                </a:solidFill>
                <a:latin typeface="Roboto"/>
              </a:rPr>
              <a:t>розширюється</a:t>
            </a:r>
            <a:r>
              <a:rPr lang="ru-RU" dirty="0">
                <a:solidFill>
                  <a:srgbClr val="000000"/>
                </a:solidFill>
                <a:latin typeface="Roboto"/>
              </a:rPr>
              <a:t> до ±1 В </a:t>
            </a:r>
            <a:r>
              <a:rPr lang="ru-RU" dirty="0" err="1">
                <a:solidFill>
                  <a:srgbClr val="000000"/>
                </a:solidFill>
                <a:latin typeface="Roboto"/>
              </a:rPr>
              <a:t>від</a:t>
            </a:r>
            <a:r>
              <a:rPr lang="ru-RU" dirty="0">
                <a:solidFill>
                  <a:srgbClr val="000000"/>
                </a:solidFill>
                <a:latin typeface="Roboto"/>
              </a:rPr>
              <a:t> </a:t>
            </a:r>
            <a:r>
              <a:rPr lang="ru-RU" dirty="0" err="1">
                <a:solidFill>
                  <a:srgbClr val="000000"/>
                </a:solidFill>
                <a:latin typeface="Roboto"/>
              </a:rPr>
              <a:t>напруги</a:t>
            </a:r>
            <a:r>
              <a:rPr lang="ru-RU" dirty="0">
                <a:solidFill>
                  <a:srgbClr val="000000"/>
                </a:solidFill>
                <a:latin typeface="Roboto"/>
              </a:rPr>
              <a:t> </a:t>
            </a:r>
            <a:r>
              <a:rPr lang="ru-RU" dirty="0" err="1">
                <a:solidFill>
                  <a:srgbClr val="000000"/>
                </a:solidFill>
                <a:latin typeface="Roboto"/>
              </a:rPr>
              <a:t>живлення</a:t>
            </a:r>
            <a:r>
              <a:rPr lang="ru-RU" dirty="0">
                <a:solidFill>
                  <a:srgbClr val="000000"/>
                </a:solidFill>
                <a:latin typeface="Roboto"/>
              </a:rPr>
              <a:t>. </a:t>
            </a:r>
            <a:r>
              <a:rPr lang="ru-RU" dirty="0" err="1">
                <a:solidFill>
                  <a:srgbClr val="000000"/>
                </a:solidFill>
                <a:latin typeface="Roboto"/>
              </a:rPr>
              <a:t>Тобто</a:t>
            </a:r>
            <a:r>
              <a:rPr lang="ru-RU" dirty="0">
                <a:solidFill>
                  <a:srgbClr val="000000"/>
                </a:solidFill>
                <a:latin typeface="Roboto"/>
              </a:rPr>
              <a:t>, при </a:t>
            </a:r>
            <a:r>
              <a:rPr lang="ru-RU" dirty="0" err="1">
                <a:solidFill>
                  <a:srgbClr val="000000"/>
                </a:solidFill>
                <a:latin typeface="Roboto"/>
              </a:rPr>
              <a:t>біполярній</a:t>
            </a:r>
            <a:r>
              <a:rPr lang="ru-RU" dirty="0">
                <a:solidFill>
                  <a:srgbClr val="000000"/>
                </a:solidFill>
                <a:latin typeface="Roboto"/>
              </a:rPr>
              <a:t> </a:t>
            </a:r>
            <a:r>
              <a:rPr lang="ru-RU" dirty="0" err="1">
                <a:solidFill>
                  <a:srgbClr val="000000"/>
                </a:solidFill>
                <a:latin typeface="Roboto"/>
              </a:rPr>
              <a:t>напрузі</a:t>
            </a:r>
            <a:r>
              <a:rPr lang="ru-RU" dirty="0">
                <a:solidFill>
                  <a:srgbClr val="000000"/>
                </a:solidFill>
                <a:latin typeface="Roboto"/>
              </a:rPr>
              <a:t> </a:t>
            </a:r>
            <a:r>
              <a:rPr lang="ru-RU" dirty="0" err="1">
                <a:solidFill>
                  <a:srgbClr val="000000"/>
                </a:solidFill>
                <a:latin typeface="Roboto"/>
              </a:rPr>
              <a:t>живлення</a:t>
            </a:r>
            <a:r>
              <a:rPr lang="ru-RU" dirty="0">
                <a:solidFill>
                  <a:srgbClr val="000000"/>
                </a:solidFill>
                <a:latin typeface="Roboto"/>
              </a:rPr>
              <a:t> ±15 В – зона </a:t>
            </a:r>
            <a:r>
              <a:rPr lang="ru-RU" dirty="0" err="1">
                <a:solidFill>
                  <a:srgbClr val="000000"/>
                </a:solidFill>
                <a:latin typeface="Roboto"/>
              </a:rPr>
              <a:t>чутливості</a:t>
            </a:r>
            <a:r>
              <a:rPr lang="ru-RU" dirty="0">
                <a:solidFill>
                  <a:srgbClr val="000000"/>
                </a:solidFill>
                <a:latin typeface="Roboto"/>
              </a:rPr>
              <a:t> </a:t>
            </a:r>
            <a:r>
              <a:rPr lang="ru-RU" dirty="0" err="1">
                <a:solidFill>
                  <a:srgbClr val="000000"/>
                </a:solidFill>
                <a:latin typeface="Roboto"/>
              </a:rPr>
              <a:t>становитиме</a:t>
            </a:r>
            <a:r>
              <a:rPr lang="ru-RU" dirty="0">
                <a:solidFill>
                  <a:srgbClr val="000000"/>
                </a:solidFill>
                <a:latin typeface="Roboto"/>
              </a:rPr>
              <a:t> +15 - 1 = +14 В; -15 + 1 = -14 В, </a:t>
            </a:r>
            <a:r>
              <a:rPr lang="ru-RU" dirty="0" err="1">
                <a:solidFill>
                  <a:srgbClr val="000000"/>
                </a:solidFill>
                <a:latin typeface="Roboto"/>
              </a:rPr>
              <a:t>отже</a:t>
            </a:r>
            <a:r>
              <a:rPr lang="ru-RU" dirty="0">
                <a:solidFill>
                  <a:srgbClr val="000000"/>
                </a:solidFill>
                <a:latin typeface="Roboto"/>
              </a:rPr>
              <a:t> </a:t>
            </a:r>
            <a:r>
              <a:rPr lang="ru-RU" dirty="0" err="1">
                <a:solidFill>
                  <a:srgbClr val="000000"/>
                </a:solidFill>
                <a:latin typeface="Roboto"/>
              </a:rPr>
              <a:t>від</a:t>
            </a:r>
            <a:r>
              <a:rPr lang="ru-RU" dirty="0">
                <a:solidFill>
                  <a:srgbClr val="000000"/>
                </a:solidFill>
                <a:latin typeface="Roboto"/>
              </a:rPr>
              <a:t> -14 до +14 </a:t>
            </a:r>
            <a:r>
              <a:rPr lang="ru-RU" dirty="0" err="1">
                <a:solidFill>
                  <a:srgbClr val="000000"/>
                </a:solidFill>
                <a:latin typeface="Roboto"/>
              </a:rPr>
              <a:t>вольтів</a:t>
            </a:r>
            <a:r>
              <a:rPr lang="ru-RU" dirty="0">
                <a:solidFill>
                  <a:srgbClr val="000000"/>
                </a:solidFill>
                <a:latin typeface="Roboto"/>
              </a:rPr>
              <a:t>. Як </a:t>
            </a:r>
            <a:r>
              <a:rPr lang="ru-RU" dirty="0" err="1">
                <a:solidFill>
                  <a:srgbClr val="000000"/>
                </a:solidFill>
                <a:latin typeface="Roboto"/>
              </a:rPr>
              <a:t>бачите</a:t>
            </a:r>
            <a:r>
              <a:rPr lang="ru-RU" dirty="0">
                <a:solidFill>
                  <a:srgbClr val="000000"/>
                </a:solidFill>
                <a:latin typeface="Roboto"/>
              </a:rPr>
              <a:t> до </a:t>
            </a:r>
            <a:r>
              <a:rPr lang="ru-RU" dirty="0" err="1">
                <a:solidFill>
                  <a:srgbClr val="000000"/>
                </a:solidFill>
                <a:latin typeface="Roboto"/>
              </a:rPr>
              <a:t>зони</a:t>
            </a:r>
            <a:r>
              <a:rPr lang="ru-RU" dirty="0">
                <a:solidFill>
                  <a:srgbClr val="000000"/>
                </a:solidFill>
                <a:latin typeface="Roboto"/>
              </a:rPr>
              <a:t> </a:t>
            </a:r>
            <a:r>
              <a:rPr lang="ru-RU" dirty="0" err="1">
                <a:solidFill>
                  <a:srgbClr val="000000"/>
                </a:solidFill>
                <a:latin typeface="Roboto"/>
              </a:rPr>
              <a:t>чутливості</a:t>
            </a:r>
            <a:r>
              <a:rPr lang="ru-RU" dirty="0">
                <a:solidFill>
                  <a:srgbClr val="000000"/>
                </a:solidFill>
                <a:latin typeface="Roboto"/>
              </a:rPr>
              <a:t> компаратора </a:t>
            </a:r>
            <a:r>
              <a:rPr lang="ru-RU" dirty="0" err="1">
                <a:solidFill>
                  <a:srgbClr val="000000"/>
                </a:solidFill>
                <a:latin typeface="Roboto"/>
              </a:rPr>
              <a:t>потрапляє</a:t>
            </a:r>
            <a:r>
              <a:rPr lang="ru-RU" dirty="0">
                <a:solidFill>
                  <a:srgbClr val="000000"/>
                </a:solidFill>
                <a:latin typeface="Roboto"/>
              </a:rPr>
              <a:t> не </a:t>
            </a:r>
            <a:r>
              <a:rPr lang="ru-RU" dirty="0" err="1">
                <a:solidFill>
                  <a:srgbClr val="000000"/>
                </a:solidFill>
                <a:latin typeface="Roboto"/>
              </a:rPr>
              <a:t>лише</a:t>
            </a:r>
            <a:r>
              <a:rPr lang="ru-RU" dirty="0">
                <a:solidFill>
                  <a:srgbClr val="000000"/>
                </a:solidFill>
                <a:latin typeface="Roboto"/>
              </a:rPr>
              <a:t> нуль, а </a:t>
            </a:r>
            <a:r>
              <a:rPr lang="ru-RU" dirty="0" err="1">
                <a:solidFill>
                  <a:srgbClr val="000000"/>
                </a:solidFill>
                <a:latin typeface="Roboto"/>
              </a:rPr>
              <a:t>навіть</a:t>
            </a:r>
            <a:r>
              <a:rPr lang="ru-RU" dirty="0">
                <a:solidFill>
                  <a:srgbClr val="000000"/>
                </a:solidFill>
                <a:latin typeface="Roboto"/>
              </a:rPr>
              <a:t> </a:t>
            </a:r>
            <a:r>
              <a:rPr lang="ru-RU" dirty="0" err="1">
                <a:solidFill>
                  <a:srgbClr val="000000"/>
                </a:solidFill>
                <a:latin typeface="Roboto"/>
              </a:rPr>
              <a:t>досить</a:t>
            </a:r>
            <a:r>
              <a:rPr lang="ru-RU" dirty="0">
                <a:solidFill>
                  <a:srgbClr val="000000"/>
                </a:solidFill>
                <a:latin typeface="Roboto"/>
              </a:rPr>
              <a:t> широкий </a:t>
            </a:r>
            <a:r>
              <a:rPr lang="ru-RU" dirty="0" err="1">
                <a:solidFill>
                  <a:srgbClr val="000000"/>
                </a:solidFill>
                <a:latin typeface="Roboto"/>
              </a:rPr>
              <a:t>діапазон</a:t>
            </a:r>
            <a:r>
              <a:rPr lang="ru-RU" dirty="0">
                <a:solidFill>
                  <a:srgbClr val="000000"/>
                </a:solidFill>
                <a:latin typeface="Roboto"/>
              </a:rPr>
              <a:t> </a:t>
            </a:r>
            <a:r>
              <a:rPr lang="ru-RU" dirty="0" err="1">
                <a:solidFill>
                  <a:srgbClr val="000000"/>
                </a:solidFill>
                <a:latin typeface="Roboto"/>
              </a:rPr>
              <a:t>негативних</a:t>
            </a:r>
            <a:r>
              <a:rPr lang="ru-RU" dirty="0">
                <a:solidFill>
                  <a:srgbClr val="000000"/>
                </a:solidFill>
                <a:latin typeface="Roboto"/>
              </a:rPr>
              <a:t> </a:t>
            </a:r>
            <a:r>
              <a:rPr lang="ru-RU" dirty="0" err="1">
                <a:solidFill>
                  <a:srgbClr val="000000"/>
                </a:solidFill>
                <a:latin typeface="Roboto"/>
              </a:rPr>
              <a:t>значень</a:t>
            </a:r>
            <a:r>
              <a:rPr lang="ru-RU" dirty="0">
                <a:solidFill>
                  <a:srgbClr val="000000"/>
                </a:solidFill>
                <a:latin typeface="Roboto"/>
              </a:rPr>
              <a:t> </a:t>
            </a:r>
            <a:r>
              <a:rPr lang="ru-RU" dirty="0" err="1">
                <a:solidFill>
                  <a:srgbClr val="000000"/>
                </a:solidFill>
                <a:latin typeface="Roboto"/>
              </a:rPr>
              <a:t>напруги</a:t>
            </a:r>
            <a:r>
              <a:rPr lang="ru-RU" dirty="0">
                <a:solidFill>
                  <a:srgbClr val="000000"/>
                </a:solidFill>
                <a:latin typeface="Roboto"/>
              </a:rPr>
              <a:t>. </a:t>
            </a:r>
            <a:r>
              <a:rPr lang="ru-RU" dirty="0" err="1">
                <a:solidFill>
                  <a:srgbClr val="000000"/>
                </a:solidFill>
                <a:latin typeface="Roboto"/>
              </a:rPr>
              <a:t>Тепер</a:t>
            </a:r>
            <a:r>
              <a:rPr lang="ru-RU" dirty="0">
                <a:solidFill>
                  <a:srgbClr val="000000"/>
                </a:solidFill>
                <a:latin typeface="Roboto"/>
              </a:rPr>
              <a:t> нам </a:t>
            </a:r>
            <a:r>
              <a:rPr lang="ru-RU" dirty="0" err="1">
                <a:solidFill>
                  <a:srgbClr val="000000"/>
                </a:solidFill>
                <a:latin typeface="Roboto"/>
              </a:rPr>
              <a:t>ніщо</a:t>
            </a:r>
            <a:r>
              <a:rPr lang="ru-RU" dirty="0">
                <a:solidFill>
                  <a:srgbClr val="000000"/>
                </a:solidFill>
                <a:latin typeface="Roboto"/>
              </a:rPr>
              <a:t> не </a:t>
            </a:r>
            <a:r>
              <a:rPr lang="ru-RU" dirty="0" err="1">
                <a:solidFill>
                  <a:srgbClr val="000000"/>
                </a:solidFill>
                <a:latin typeface="Roboto"/>
              </a:rPr>
              <a:t>заважає</a:t>
            </a:r>
            <a:r>
              <a:rPr lang="ru-RU" dirty="0">
                <a:solidFill>
                  <a:srgbClr val="000000"/>
                </a:solidFill>
                <a:latin typeface="Roboto"/>
              </a:rPr>
              <a:t> </a:t>
            </a:r>
            <a:r>
              <a:rPr lang="ru-RU" dirty="0" err="1">
                <a:solidFill>
                  <a:srgbClr val="000000"/>
                </a:solidFill>
                <a:latin typeface="Roboto"/>
              </a:rPr>
              <a:t>реалізувати</a:t>
            </a:r>
            <a:r>
              <a:rPr lang="ru-RU" dirty="0">
                <a:solidFill>
                  <a:srgbClr val="000000"/>
                </a:solidFill>
                <a:latin typeface="Roboto"/>
              </a:rPr>
              <a:t> контроль </a:t>
            </a:r>
            <a:r>
              <a:rPr lang="ru-RU" dirty="0" err="1">
                <a:solidFill>
                  <a:srgbClr val="000000"/>
                </a:solidFill>
                <a:latin typeface="Roboto"/>
              </a:rPr>
              <a:t>вхідного</a:t>
            </a:r>
            <a:r>
              <a:rPr lang="ru-RU" dirty="0">
                <a:solidFill>
                  <a:srgbClr val="000000"/>
                </a:solidFill>
                <a:latin typeface="Roboto"/>
              </a:rPr>
              <a:t> сигналу на </a:t>
            </a:r>
            <a:r>
              <a:rPr lang="ru-RU" dirty="0" err="1">
                <a:solidFill>
                  <a:srgbClr val="000000"/>
                </a:solidFill>
                <a:latin typeface="Roboto"/>
              </a:rPr>
              <a:t>рівень</a:t>
            </a:r>
            <a:r>
              <a:rPr lang="ru-RU" dirty="0">
                <a:solidFill>
                  <a:srgbClr val="000000"/>
                </a:solidFill>
                <a:latin typeface="Roboto"/>
              </a:rPr>
              <a:t> нуля.</a:t>
            </a:r>
          </a:p>
          <a:p>
            <a:r>
              <a:rPr lang="ru-RU" dirty="0" err="1">
                <a:solidFill>
                  <a:srgbClr val="000000"/>
                </a:solidFill>
                <a:latin typeface="Roboto"/>
              </a:rPr>
              <a:t>Зверну</a:t>
            </a:r>
            <a:r>
              <a:rPr lang="ru-RU" dirty="0">
                <a:solidFill>
                  <a:srgbClr val="000000"/>
                </a:solidFill>
                <a:latin typeface="Roboto"/>
              </a:rPr>
              <a:t> вашу </a:t>
            </a:r>
            <a:r>
              <a:rPr lang="ru-RU" dirty="0" err="1">
                <a:solidFill>
                  <a:srgbClr val="000000"/>
                </a:solidFill>
                <a:latin typeface="Roboto"/>
              </a:rPr>
              <a:t>увагу</a:t>
            </a:r>
            <a:r>
              <a:rPr lang="ru-RU" dirty="0">
                <a:solidFill>
                  <a:srgbClr val="000000"/>
                </a:solidFill>
                <a:latin typeface="Roboto"/>
              </a:rPr>
              <a:t>, </a:t>
            </a:r>
            <a:r>
              <a:rPr lang="ru-RU" dirty="0" err="1">
                <a:solidFill>
                  <a:srgbClr val="000000"/>
                </a:solidFill>
                <a:latin typeface="Roboto"/>
              </a:rPr>
              <a:t>що</a:t>
            </a:r>
            <a:r>
              <a:rPr lang="ru-RU" dirty="0">
                <a:solidFill>
                  <a:srgbClr val="000000"/>
                </a:solidFill>
                <a:latin typeface="Roboto"/>
              </a:rPr>
              <a:t> </a:t>
            </a:r>
            <a:r>
              <a:rPr lang="ru-RU" dirty="0" err="1">
                <a:solidFill>
                  <a:srgbClr val="000000"/>
                </a:solidFill>
                <a:latin typeface="Roboto"/>
              </a:rPr>
              <a:t>живлення</a:t>
            </a:r>
            <a:r>
              <a:rPr lang="ru-RU" dirty="0">
                <a:solidFill>
                  <a:srgbClr val="000000"/>
                </a:solidFill>
                <a:latin typeface="Roboto"/>
              </a:rPr>
              <a:t> транзистора </a:t>
            </a:r>
            <a:r>
              <a:rPr lang="ru-RU" dirty="0" err="1">
                <a:solidFill>
                  <a:srgbClr val="000000"/>
                </a:solidFill>
                <a:latin typeface="Roboto"/>
              </a:rPr>
              <a:t>вихідного</a:t>
            </a:r>
            <a:r>
              <a:rPr lang="ru-RU" dirty="0">
                <a:solidFill>
                  <a:srgbClr val="000000"/>
                </a:solidFill>
                <a:latin typeface="Roboto"/>
              </a:rPr>
              <a:t> каскаду, за </a:t>
            </a:r>
            <a:r>
              <a:rPr lang="ru-RU" dirty="0" err="1">
                <a:solidFill>
                  <a:srgbClr val="000000"/>
                </a:solidFill>
                <a:latin typeface="Roboto"/>
              </a:rPr>
              <a:t>умови</a:t>
            </a:r>
            <a:r>
              <a:rPr lang="ru-RU" dirty="0">
                <a:solidFill>
                  <a:srgbClr val="000000"/>
                </a:solidFill>
                <a:latin typeface="Roboto"/>
              </a:rPr>
              <a:t>, </a:t>
            </a:r>
            <a:r>
              <a:rPr lang="ru-RU" dirty="0" err="1">
                <a:solidFill>
                  <a:srgbClr val="000000"/>
                </a:solidFill>
                <a:latin typeface="Roboto"/>
              </a:rPr>
              <a:t>що</a:t>
            </a:r>
            <a:r>
              <a:rPr lang="ru-RU" dirty="0">
                <a:solidFill>
                  <a:srgbClr val="000000"/>
                </a:solidFill>
                <a:latin typeface="Roboto"/>
              </a:rPr>
              <a:t> </a:t>
            </a:r>
            <a:r>
              <a:rPr lang="ru-RU" dirty="0" err="1">
                <a:solidFill>
                  <a:srgbClr val="000000"/>
                </a:solidFill>
                <a:latin typeface="Roboto"/>
              </a:rPr>
              <a:t>він</a:t>
            </a:r>
            <a:r>
              <a:rPr lang="ru-RU" dirty="0">
                <a:solidFill>
                  <a:srgbClr val="000000"/>
                </a:solidFill>
                <a:latin typeface="Roboto"/>
              </a:rPr>
              <a:t> </a:t>
            </a:r>
            <a:r>
              <a:rPr lang="ru-RU" dirty="0" err="1">
                <a:solidFill>
                  <a:srgbClr val="000000"/>
                </a:solidFill>
                <a:latin typeface="Roboto"/>
              </a:rPr>
              <a:t>відокремлений</a:t>
            </a:r>
            <a:r>
              <a:rPr lang="ru-RU" dirty="0">
                <a:solidFill>
                  <a:srgbClr val="000000"/>
                </a:solidFill>
                <a:latin typeface="Roboto"/>
              </a:rPr>
              <a:t>, </a:t>
            </a:r>
            <a:r>
              <a:rPr lang="ru-RU" dirty="0" err="1">
                <a:solidFill>
                  <a:srgbClr val="000000"/>
                </a:solidFill>
                <a:latin typeface="Roboto"/>
              </a:rPr>
              <a:t>це</a:t>
            </a:r>
            <a:r>
              <a:rPr lang="ru-RU" dirty="0">
                <a:solidFill>
                  <a:srgbClr val="000000"/>
                </a:solidFill>
                <a:latin typeface="Roboto"/>
              </a:rPr>
              <a:t> не </a:t>
            </a:r>
            <a:r>
              <a:rPr lang="ru-RU" dirty="0" err="1">
                <a:solidFill>
                  <a:srgbClr val="000000"/>
                </a:solidFill>
                <a:latin typeface="Roboto"/>
              </a:rPr>
              <a:t>стосується</a:t>
            </a:r>
            <a:r>
              <a:rPr lang="ru-RU" dirty="0">
                <a:solidFill>
                  <a:srgbClr val="000000"/>
                </a:solidFill>
                <a:latin typeface="Roboto"/>
              </a:rPr>
              <a:t>.</a:t>
            </a:r>
          </a:p>
          <a:p>
            <a:r>
              <a:rPr lang="ru-RU" dirty="0">
                <a:solidFill>
                  <a:srgbClr val="000000"/>
                </a:solidFill>
                <a:latin typeface="Roboto"/>
              </a:rPr>
              <a:t> </a:t>
            </a:r>
            <a:endParaRPr lang="ru-RU" b="0" i="0" dirty="0">
              <a:solidFill>
                <a:srgbClr val="000000"/>
              </a:solidFill>
              <a:effectLst/>
              <a:latin typeface="Roboto"/>
            </a:endParaRPr>
          </a:p>
        </p:txBody>
      </p:sp>
    </p:spTree>
    <p:extLst>
      <p:ext uri="{BB962C8B-B14F-4D97-AF65-F5344CB8AC3E}">
        <p14:creationId xmlns:p14="http://schemas.microsoft.com/office/powerpoint/2010/main" val="138860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2</a:t>
            </a:r>
            <a:endParaRPr lang="uk-UA" dirty="0"/>
          </a:p>
        </p:txBody>
      </p:sp>
      <p:sp>
        <p:nvSpPr>
          <p:cNvPr id="12" name="TextBox 11"/>
          <p:cNvSpPr txBox="1"/>
          <p:nvPr/>
        </p:nvSpPr>
        <p:spPr>
          <a:xfrm>
            <a:off x="627529" y="277470"/>
            <a:ext cx="2797176" cy="646331"/>
          </a:xfrm>
          <a:prstGeom prst="rect">
            <a:avLst/>
          </a:prstGeom>
          <a:noFill/>
        </p:spPr>
        <p:txBody>
          <a:bodyPr wrap="none" rtlCol="0">
            <a:spAutoFit/>
          </a:bodyPr>
          <a:lstStyle/>
          <a:p>
            <a:r>
              <a:rPr lang="uk-UA" sz="3600" dirty="0" smtClean="0"/>
              <a:t>Застосування</a:t>
            </a:r>
            <a:endParaRPr lang="uk-UA" sz="32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p:cNvSpPr/>
          <p:nvPr/>
        </p:nvSpPr>
        <p:spPr>
          <a:xfrm>
            <a:off x="627528" y="1600287"/>
            <a:ext cx="10345271" cy="2308324"/>
          </a:xfrm>
          <a:prstGeom prst="rect">
            <a:avLst/>
          </a:prstGeom>
        </p:spPr>
        <p:txBody>
          <a:bodyPr wrap="square">
            <a:spAutoFit/>
          </a:bodyPr>
          <a:lstStyle/>
          <a:p>
            <a:r>
              <a:rPr lang="ru-RU" dirty="0" err="1">
                <a:solidFill>
                  <a:srgbClr val="000000"/>
                </a:solidFill>
                <a:latin typeface="Roboto"/>
              </a:rPr>
              <a:t>Стосовно</a:t>
            </a:r>
            <a:r>
              <a:rPr lang="ru-RU" dirty="0">
                <a:solidFill>
                  <a:srgbClr val="000000"/>
                </a:solidFill>
                <a:latin typeface="Roboto"/>
              </a:rPr>
              <a:t> </a:t>
            </a:r>
            <a:r>
              <a:rPr lang="ru-RU" dirty="0" err="1">
                <a:solidFill>
                  <a:srgbClr val="000000"/>
                </a:solidFill>
                <a:latin typeface="Roboto"/>
              </a:rPr>
              <a:t>використання</a:t>
            </a:r>
            <a:r>
              <a:rPr lang="ru-RU" dirty="0">
                <a:solidFill>
                  <a:srgbClr val="000000"/>
                </a:solidFill>
                <a:latin typeface="Roboto"/>
              </a:rPr>
              <a:t> </a:t>
            </a:r>
            <a:r>
              <a:rPr lang="ru-RU" dirty="0" err="1">
                <a:solidFill>
                  <a:srgbClr val="000000"/>
                </a:solidFill>
                <a:latin typeface="Roboto"/>
              </a:rPr>
              <a:t>компараторів</a:t>
            </a:r>
            <a:r>
              <a:rPr lang="ru-RU" dirty="0">
                <a:solidFill>
                  <a:srgbClr val="000000"/>
                </a:solidFill>
                <a:latin typeface="Roboto"/>
              </a:rPr>
              <a:t> </a:t>
            </a:r>
            <a:r>
              <a:rPr lang="ru-RU" dirty="0" err="1">
                <a:solidFill>
                  <a:srgbClr val="000000"/>
                </a:solidFill>
                <a:latin typeface="Roboto"/>
              </a:rPr>
              <a:t>слід</a:t>
            </a:r>
            <a:r>
              <a:rPr lang="ru-RU" dirty="0">
                <a:solidFill>
                  <a:srgbClr val="000000"/>
                </a:solidFill>
                <a:latin typeface="Roboto"/>
              </a:rPr>
              <a:t> </a:t>
            </a:r>
            <a:r>
              <a:rPr lang="ru-RU" dirty="0" err="1">
                <a:solidFill>
                  <a:srgbClr val="000000"/>
                </a:solidFill>
                <a:latin typeface="Roboto"/>
              </a:rPr>
              <a:t>сказати</a:t>
            </a:r>
            <a:r>
              <a:rPr lang="ru-RU" dirty="0">
                <a:solidFill>
                  <a:srgbClr val="000000"/>
                </a:solidFill>
                <a:latin typeface="Roboto"/>
              </a:rPr>
              <a:t>, </a:t>
            </a:r>
            <a:r>
              <a:rPr lang="ru-RU" dirty="0" err="1">
                <a:solidFill>
                  <a:srgbClr val="000000"/>
                </a:solidFill>
                <a:latin typeface="Roboto"/>
              </a:rPr>
              <a:t>що</a:t>
            </a:r>
            <a:r>
              <a:rPr lang="ru-RU" dirty="0">
                <a:solidFill>
                  <a:srgbClr val="000000"/>
                </a:solidFill>
                <a:latin typeface="Roboto"/>
              </a:rPr>
              <a:t> </a:t>
            </a:r>
            <a:r>
              <a:rPr lang="ru-RU" dirty="0" err="1">
                <a:solidFill>
                  <a:srgbClr val="000000"/>
                </a:solidFill>
                <a:latin typeface="Roboto"/>
              </a:rPr>
              <a:t>це</a:t>
            </a:r>
            <a:r>
              <a:rPr lang="ru-RU" dirty="0">
                <a:solidFill>
                  <a:srgbClr val="000000"/>
                </a:solidFill>
                <a:latin typeface="Roboto"/>
              </a:rPr>
              <a:t> </a:t>
            </a:r>
            <a:r>
              <a:rPr lang="ru-RU" dirty="0" err="1">
                <a:solidFill>
                  <a:srgbClr val="000000"/>
                </a:solidFill>
                <a:latin typeface="Roboto"/>
              </a:rPr>
              <a:t>досить</a:t>
            </a:r>
            <a:r>
              <a:rPr lang="ru-RU" dirty="0">
                <a:solidFill>
                  <a:srgbClr val="000000"/>
                </a:solidFill>
                <a:latin typeface="Roboto"/>
              </a:rPr>
              <a:t> </a:t>
            </a:r>
            <a:r>
              <a:rPr lang="ru-RU" dirty="0" err="1">
                <a:solidFill>
                  <a:srgbClr val="000000"/>
                </a:solidFill>
                <a:latin typeface="Roboto"/>
              </a:rPr>
              <a:t>універсальний</a:t>
            </a:r>
            <a:r>
              <a:rPr lang="ru-RU" dirty="0">
                <a:solidFill>
                  <a:srgbClr val="000000"/>
                </a:solidFill>
                <a:latin typeface="Roboto"/>
              </a:rPr>
              <a:t> компонент. На </a:t>
            </a:r>
            <a:r>
              <a:rPr lang="ru-RU" dirty="0" err="1">
                <a:solidFill>
                  <a:srgbClr val="000000"/>
                </a:solidFill>
                <a:latin typeface="Roboto"/>
              </a:rPr>
              <a:t>його</a:t>
            </a:r>
            <a:r>
              <a:rPr lang="ru-RU" dirty="0">
                <a:solidFill>
                  <a:srgbClr val="000000"/>
                </a:solidFill>
                <a:latin typeface="Roboto"/>
              </a:rPr>
              <a:t> </a:t>
            </a:r>
            <a:r>
              <a:rPr lang="ru-RU" dirty="0" err="1">
                <a:solidFill>
                  <a:srgbClr val="000000"/>
                </a:solidFill>
                <a:latin typeface="Roboto"/>
              </a:rPr>
              <a:t>базі</a:t>
            </a:r>
            <a:r>
              <a:rPr lang="ru-RU" dirty="0">
                <a:solidFill>
                  <a:srgbClr val="000000"/>
                </a:solidFill>
                <a:latin typeface="Roboto"/>
              </a:rPr>
              <a:t> </a:t>
            </a:r>
            <a:r>
              <a:rPr lang="ru-RU" dirty="0" err="1">
                <a:solidFill>
                  <a:srgbClr val="000000"/>
                </a:solidFill>
                <a:latin typeface="Roboto"/>
              </a:rPr>
              <a:t>виготовляють</a:t>
            </a:r>
            <a:r>
              <a:rPr lang="ru-RU" dirty="0">
                <a:solidFill>
                  <a:srgbClr val="000000"/>
                </a:solidFill>
                <a:latin typeface="Roboto"/>
              </a:rPr>
              <a:t> </a:t>
            </a:r>
            <a:r>
              <a:rPr lang="ru-RU" dirty="0" err="1">
                <a:solidFill>
                  <a:srgbClr val="000000"/>
                </a:solidFill>
                <a:latin typeface="Roboto"/>
              </a:rPr>
              <a:t>різноманітні</a:t>
            </a:r>
            <a:r>
              <a:rPr lang="ru-RU" dirty="0">
                <a:solidFill>
                  <a:srgbClr val="000000"/>
                </a:solidFill>
                <a:latin typeface="Roboto"/>
              </a:rPr>
              <a:t> </a:t>
            </a:r>
            <a:r>
              <a:rPr lang="ru-RU" dirty="0" err="1">
                <a:solidFill>
                  <a:srgbClr val="000000"/>
                </a:solidFill>
                <a:latin typeface="Roboto"/>
              </a:rPr>
              <a:t>пристрої</a:t>
            </a:r>
            <a:r>
              <a:rPr lang="ru-RU" dirty="0">
                <a:solidFill>
                  <a:srgbClr val="000000"/>
                </a:solidFill>
                <a:latin typeface="Roboto"/>
              </a:rPr>
              <a:t> контролю </a:t>
            </a:r>
            <a:r>
              <a:rPr lang="ru-RU" dirty="0" err="1">
                <a:solidFill>
                  <a:srgbClr val="000000"/>
                </a:solidFill>
                <a:latin typeface="Roboto"/>
              </a:rPr>
              <a:t>напруги</a:t>
            </a:r>
            <a:r>
              <a:rPr lang="ru-RU" dirty="0">
                <a:solidFill>
                  <a:srgbClr val="000000"/>
                </a:solidFill>
                <a:latin typeface="Roboto"/>
              </a:rPr>
              <a:t>, </a:t>
            </a:r>
            <a:r>
              <a:rPr lang="ru-RU" dirty="0" err="1">
                <a:solidFill>
                  <a:srgbClr val="000000"/>
                </a:solidFill>
                <a:latin typeface="Roboto"/>
              </a:rPr>
              <a:t>різноманітних</a:t>
            </a:r>
            <a:r>
              <a:rPr lang="ru-RU" dirty="0">
                <a:solidFill>
                  <a:srgbClr val="000000"/>
                </a:solidFill>
                <a:latin typeface="Roboto"/>
              </a:rPr>
              <a:t> </a:t>
            </a:r>
            <a:r>
              <a:rPr lang="ru-RU" dirty="0" err="1">
                <a:solidFill>
                  <a:srgbClr val="000000"/>
                </a:solidFill>
                <a:latin typeface="Roboto"/>
              </a:rPr>
              <a:t>аналогових</a:t>
            </a:r>
            <a:r>
              <a:rPr lang="ru-RU" dirty="0">
                <a:solidFill>
                  <a:srgbClr val="000000"/>
                </a:solidFill>
                <a:latin typeface="Roboto"/>
              </a:rPr>
              <a:t> </a:t>
            </a:r>
            <a:r>
              <a:rPr lang="ru-RU" dirty="0" err="1">
                <a:solidFill>
                  <a:srgbClr val="000000"/>
                </a:solidFill>
                <a:latin typeface="Roboto"/>
              </a:rPr>
              <a:t>параметрів</a:t>
            </a:r>
            <a:r>
              <a:rPr lang="ru-RU" dirty="0">
                <a:solidFill>
                  <a:srgbClr val="000000"/>
                </a:solidFill>
                <a:latin typeface="Roboto"/>
              </a:rPr>
              <a:t>, як то: температура, </a:t>
            </a:r>
            <a:r>
              <a:rPr lang="ru-RU" dirty="0" err="1">
                <a:solidFill>
                  <a:srgbClr val="000000"/>
                </a:solidFill>
                <a:latin typeface="Roboto"/>
              </a:rPr>
              <a:t>рівень</a:t>
            </a:r>
            <a:r>
              <a:rPr lang="ru-RU" dirty="0">
                <a:solidFill>
                  <a:srgbClr val="000000"/>
                </a:solidFill>
                <a:latin typeface="Roboto"/>
              </a:rPr>
              <a:t> </a:t>
            </a:r>
            <a:r>
              <a:rPr lang="ru-RU" dirty="0" err="1">
                <a:solidFill>
                  <a:srgbClr val="000000"/>
                </a:solidFill>
                <a:latin typeface="Roboto"/>
              </a:rPr>
              <a:t>освітленості</a:t>
            </a:r>
            <a:r>
              <a:rPr lang="ru-RU" dirty="0">
                <a:solidFill>
                  <a:srgbClr val="000000"/>
                </a:solidFill>
                <a:latin typeface="Roboto"/>
              </a:rPr>
              <a:t> і т. п. </a:t>
            </a:r>
            <a:r>
              <a:rPr lang="ru-RU" dirty="0" err="1">
                <a:solidFill>
                  <a:srgbClr val="000000"/>
                </a:solidFill>
                <a:latin typeface="Roboto"/>
              </a:rPr>
              <a:t>Дуже</a:t>
            </a:r>
            <a:r>
              <a:rPr lang="ru-RU" dirty="0">
                <a:solidFill>
                  <a:srgbClr val="000000"/>
                </a:solidFill>
                <a:latin typeface="Roboto"/>
              </a:rPr>
              <a:t> </a:t>
            </a:r>
            <a:r>
              <a:rPr lang="ru-RU" dirty="0" err="1">
                <a:solidFill>
                  <a:srgbClr val="000000"/>
                </a:solidFill>
                <a:latin typeface="Roboto"/>
              </a:rPr>
              <a:t>зручно</a:t>
            </a:r>
            <a:r>
              <a:rPr lang="ru-RU" dirty="0">
                <a:solidFill>
                  <a:srgbClr val="000000"/>
                </a:solidFill>
                <a:latin typeface="Roboto"/>
              </a:rPr>
              <a:t> за </a:t>
            </a:r>
            <a:r>
              <a:rPr lang="ru-RU" dirty="0" err="1">
                <a:solidFill>
                  <a:srgbClr val="000000"/>
                </a:solidFill>
                <a:latin typeface="Roboto"/>
              </a:rPr>
              <a:t>допомогою</a:t>
            </a:r>
            <a:r>
              <a:rPr lang="ru-RU" dirty="0">
                <a:solidFill>
                  <a:srgbClr val="000000"/>
                </a:solidFill>
                <a:latin typeface="Roboto"/>
              </a:rPr>
              <a:t> компаратора </a:t>
            </a:r>
            <a:r>
              <a:rPr lang="ru-RU" dirty="0" err="1">
                <a:solidFill>
                  <a:srgbClr val="000000"/>
                </a:solidFill>
                <a:latin typeface="Roboto"/>
              </a:rPr>
              <a:t>реалізувати</a:t>
            </a:r>
            <a:r>
              <a:rPr lang="ru-RU" dirty="0">
                <a:solidFill>
                  <a:srgbClr val="000000"/>
                </a:solidFill>
                <a:latin typeface="Roboto"/>
              </a:rPr>
              <a:t> </a:t>
            </a:r>
            <a:r>
              <a:rPr lang="ru-RU" dirty="0" err="1">
                <a:solidFill>
                  <a:srgbClr val="000000"/>
                </a:solidFill>
                <a:latin typeface="Roboto"/>
              </a:rPr>
              <a:t>перетворювач</a:t>
            </a:r>
            <a:r>
              <a:rPr lang="ru-RU" dirty="0">
                <a:solidFill>
                  <a:srgbClr val="000000"/>
                </a:solidFill>
                <a:latin typeface="Roboto"/>
              </a:rPr>
              <a:t> </a:t>
            </a:r>
            <a:r>
              <a:rPr lang="ru-RU" dirty="0" err="1">
                <a:solidFill>
                  <a:srgbClr val="000000"/>
                </a:solidFill>
                <a:latin typeface="Roboto"/>
              </a:rPr>
              <a:t>рівня</a:t>
            </a:r>
            <a:r>
              <a:rPr lang="ru-RU" dirty="0">
                <a:solidFill>
                  <a:srgbClr val="000000"/>
                </a:solidFill>
                <a:latin typeface="Roboto"/>
              </a:rPr>
              <a:t> </a:t>
            </a:r>
            <a:r>
              <a:rPr lang="ru-RU" dirty="0" err="1">
                <a:solidFill>
                  <a:srgbClr val="000000"/>
                </a:solidFill>
                <a:latin typeface="Roboto"/>
              </a:rPr>
              <a:t>вихідного</a:t>
            </a:r>
            <a:r>
              <a:rPr lang="ru-RU" dirty="0">
                <a:solidFill>
                  <a:srgbClr val="000000"/>
                </a:solidFill>
                <a:latin typeface="Roboto"/>
              </a:rPr>
              <a:t> сигналу. </a:t>
            </a:r>
            <a:r>
              <a:rPr lang="ru-RU" dirty="0" err="1">
                <a:solidFill>
                  <a:srgbClr val="000000"/>
                </a:solidFill>
                <a:latin typeface="Roboto"/>
              </a:rPr>
              <a:t>Його</a:t>
            </a:r>
            <a:r>
              <a:rPr lang="ru-RU" dirty="0">
                <a:solidFill>
                  <a:srgbClr val="000000"/>
                </a:solidFill>
                <a:latin typeface="Roboto"/>
              </a:rPr>
              <a:t> </a:t>
            </a:r>
            <a:r>
              <a:rPr lang="ru-RU" dirty="0" err="1">
                <a:solidFill>
                  <a:srgbClr val="000000"/>
                </a:solidFill>
                <a:latin typeface="Roboto"/>
              </a:rPr>
              <a:t>можна</a:t>
            </a:r>
            <a:r>
              <a:rPr lang="ru-RU" dirty="0">
                <a:solidFill>
                  <a:srgbClr val="000000"/>
                </a:solidFill>
                <a:latin typeface="Roboto"/>
              </a:rPr>
              <a:t> </a:t>
            </a:r>
            <a:r>
              <a:rPr lang="ru-RU" dirty="0" err="1">
                <a:solidFill>
                  <a:srgbClr val="000000"/>
                </a:solidFill>
                <a:latin typeface="Roboto"/>
              </a:rPr>
              <a:t>використати</a:t>
            </a:r>
            <a:r>
              <a:rPr lang="ru-RU" dirty="0">
                <a:solidFill>
                  <a:srgbClr val="000000"/>
                </a:solidFill>
                <a:latin typeface="Roboto"/>
              </a:rPr>
              <a:t> як </a:t>
            </a:r>
            <a:r>
              <a:rPr lang="ru-RU" dirty="0" err="1">
                <a:solidFill>
                  <a:srgbClr val="000000"/>
                </a:solidFill>
                <a:latin typeface="Roboto"/>
              </a:rPr>
              <a:t>простий</a:t>
            </a:r>
            <a:r>
              <a:rPr lang="ru-RU" dirty="0">
                <a:solidFill>
                  <a:srgbClr val="000000"/>
                </a:solidFill>
                <a:latin typeface="Roboto"/>
              </a:rPr>
              <a:t> аналогово-</a:t>
            </a:r>
            <a:r>
              <a:rPr lang="ru-RU" dirty="0" err="1">
                <a:solidFill>
                  <a:srgbClr val="000000"/>
                </a:solidFill>
                <a:latin typeface="Roboto"/>
              </a:rPr>
              <a:t>цифровий</a:t>
            </a:r>
            <a:r>
              <a:rPr lang="ru-RU" dirty="0">
                <a:solidFill>
                  <a:srgbClr val="000000"/>
                </a:solidFill>
                <a:latin typeface="Roboto"/>
              </a:rPr>
              <a:t> </a:t>
            </a:r>
            <a:r>
              <a:rPr lang="ru-RU" dirty="0" err="1">
                <a:solidFill>
                  <a:srgbClr val="000000"/>
                </a:solidFill>
                <a:latin typeface="Roboto"/>
              </a:rPr>
              <a:t>перетворювач</a:t>
            </a:r>
            <a:r>
              <a:rPr lang="ru-RU" dirty="0">
                <a:solidFill>
                  <a:srgbClr val="000000"/>
                </a:solidFill>
                <a:latin typeface="Roboto"/>
              </a:rPr>
              <a:t> </a:t>
            </a:r>
            <a:r>
              <a:rPr lang="ru-RU" dirty="0" err="1">
                <a:solidFill>
                  <a:srgbClr val="000000"/>
                </a:solidFill>
                <a:latin typeface="Roboto"/>
              </a:rPr>
              <a:t>із</a:t>
            </a:r>
            <a:r>
              <a:rPr lang="ru-RU" dirty="0">
                <a:solidFill>
                  <a:srgbClr val="000000"/>
                </a:solidFill>
                <a:latin typeface="Roboto"/>
              </a:rPr>
              <a:t> </a:t>
            </a:r>
            <a:r>
              <a:rPr lang="ru-RU" dirty="0" err="1">
                <a:solidFill>
                  <a:srgbClr val="000000"/>
                </a:solidFill>
                <a:latin typeface="Roboto"/>
              </a:rPr>
              <a:t>точністю</a:t>
            </a:r>
            <a:r>
              <a:rPr lang="ru-RU" dirty="0">
                <a:solidFill>
                  <a:srgbClr val="000000"/>
                </a:solidFill>
                <a:latin typeface="Roboto"/>
              </a:rPr>
              <a:t> один </a:t>
            </a:r>
            <a:r>
              <a:rPr lang="ru-RU" dirty="0" err="1">
                <a:solidFill>
                  <a:srgbClr val="000000"/>
                </a:solidFill>
                <a:latin typeface="Roboto"/>
              </a:rPr>
              <a:t>біт</a:t>
            </a:r>
            <a:r>
              <a:rPr lang="ru-RU" dirty="0">
                <a:solidFill>
                  <a:srgbClr val="000000"/>
                </a:solidFill>
                <a:latin typeface="Roboto"/>
              </a:rPr>
              <a:t>, </a:t>
            </a:r>
            <a:r>
              <a:rPr lang="ru-RU" dirty="0" err="1">
                <a:solidFill>
                  <a:srgbClr val="000000"/>
                </a:solidFill>
                <a:latin typeface="Roboto"/>
              </a:rPr>
              <a:t>визначник</a:t>
            </a:r>
            <a:r>
              <a:rPr lang="ru-RU" dirty="0">
                <a:solidFill>
                  <a:srgbClr val="000000"/>
                </a:solidFill>
                <a:latin typeface="Roboto"/>
              </a:rPr>
              <a:t> </a:t>
            </a:r>
            <a:r>
              <a:rPr lang="ru-RU" dirty="0" err="1">
                <a:solidFill>
                  <a:srgbClr val="000000"/>
                </a:solidFill>
                <a:latin typeface="Roboto"/>
              </a:rPr>
              <a:t>нульового</a:t>
            </a:r>
            <a:r>
              <a:rPr lang="ru-RU" dirty="0">
                <a:solidFill>
                  <a:srgbClr val="000000"/>
                </a:solidFill>
                <a:latin typeface="Roboto"/>
              </a:rPr>
              <a:t> </a:t>
            </a:r>
            <a:r>
              <a:rPr lang="ru-RU" dirty="0" err="1">
                <a:solidFill>
                  <a:srgbClr val="000000"/>
                </a:solidFill>
                <a:latin typeface="Roboto"/>
              </a:rPr>
              <a:t>рівня</a:t>
            </a:r>
            <a:r>
              <a:rPr lang="ru-RU" dirty="0">
                <a:solidFill>
                  <a:srgbClr val="000000"/>
                </a:solidFill>
                <a:latin typeface="Roboto"/>
              </a:rPr>
              <a:t> для </a:t>
            </a:r>
            <a:r>
              <a:rPr lang="ru-RU" dirty="0" err="1">
                <a:solidFill>
                  <a:srgbClr val="000000"/>
                </a:solidFill>
                <a:latin typeface="Roboto"/>
              </a:rPr>
              <a:t>змінного</a:t>
            </a:r>
            <a:r>
              <a:rPr lang="ru-RU" dirty="0">
                <a:solidFill>
                  <a:srgbClr val="000000"/>
                </a:solidFill>
                <a:latin typeface="Roboto"/>
              </a:rPr>
              <a:t> сигналу (при </a:t>
            </a:r>
            <a:r>
              <a:rPr lang="ru-RU" dirty="0" err="1">
                <a:solidFill>
                  <a:srgbClr val="000000"/>
                </a:solidFill>
                <a:latin typeface="Roboto"/>
              </a:rPr>
              <a:t>цьому</a:t>
            </a:r>
            <a:r>
              <a:rPr lang="ru-RU" dirty="0">
                <a:solidFill>
                  <a:srgbClr val="000000"/>
                </a:solidFill>
                <a:latin typeface="Roboto"/>
              </a:rPr>
              <a:t> </a:t>
            </a:r>
            <a:r>
              <a:rPr lang="ru-RU" dirty="0" err="1">
                <a:solidFill>
                  <a:srgbClr val="000000"/>
                </a:solidFill>
                <a:latin typeface="Roboto"/>
              </a:rPr>
              <a:t>він</a:t>
            </a:r>
            <a:r>
              <a:rPr lang="ru-RU" dirty="0">
                <a:solidFill>
                  <a:srgbClr val="000000"/>
                </a:solidFill>
                <a:latin typeface="Roboto"/>
              </a:rPr>
              <a:t> буде </a:t>
            </a:r>
            <a:r>
              <a:rPr lang="ru-RU" dirty="0" err="1">
                <a:solidFill>
                  <a:srgbClr val="000000"/>
                </a:solidFill>
                <a:latin typeface="Roboto"/>
              </a:rPr>
              <a:t>видавати</a:t>
            </a:r>
            <a:r>
              <a:rPr lang="ru-RU" dirty="0">
                <a:solidFill>
                  <a:srgbClr val="000000"/>
                </a:solidFill>
                <a:latin typeface="Roboto"/>
              </a:rPr>
              <a:t> </a:t>
            </a:r>
            <a:r>
              <a:rPr lang="ru-RU" dirty="0" err="1">
                <a:solidFill>
                  <a:srgbClr val="000000"/>
                </a:solidFill>
                <a:latin typeface="Roboto"/>
              </a:rPr>
              <a:t>чіткий</a:t>
            </a:r>
            <a:r>
              <a:rPr lang="ru-RU" dirty="0">
                <a:solidFill>
                  <a:srgbClr val="000000"/>
                </a:solidFill>
                <a:latin typeface="Roboto"/>
              </a:rPr>
              <a:t> сигнал при </a:t>
            </a:r>
            <a:r>
              <a:rPr lang="ru-RU" dirty="0" err="1">
                <a:solidFill>
                  <a:srgbClr val="000000"/>
                </a:solidFill>
                <a:latin typeface="Roboto"/>
              </a:rPr>
              <a:t>переході</a:t>
            </a:r>
            <a:r>
              <a:rPr lang="ru-RU" dirty="0">
                <a:solidFill>
                  <a:srgbClr val="000000"/>
                </a:solidFill>
                <a:latin typeface="Roboto"/>
              </a:rPr>
              <a:t> </a:t>
            </a:r>
            <a:r>
              <a:rPr lang="ru-RU" dirty="0" err="1">
                <a:solidFill>
                  <a:srgbClr val="000000"/>
                </a:solidFill>
                <a:latin typeface="Roboto"/>
              </a:rPr>
              <a:t>вхідного</a:t>
            </a:r>
            <a:r>
              <a:rPr lang="ru-RU" dirty="0">
                <a:solidFill>
                  <a:srgbClr val="000000"/>
                </a:solidFill>
                <a:latin typeface="Roboto"/>
              </a:rPr>
              <a:t> сигналу через нуль). За </a:t>
            </a:r>
            <a:r>
              <a:rPr lang="ru-RU" dirty="0" err="1">
                <a:solidFill>
                  <a:srgbClr val="000000"/>
                </a:solidFill>
                <a:latin typeface="Roboto"/>
              </a:rPr>
              <a:t>допомогою</a:t>
            </a:r>
            <a:r>
              <a:rPr lang="ru-RU" dirty="0">
                <a:solidFill>
                  <a:srgbClr val="000000"/>
                </a:solidFill>
                <a:latin typeface="Roboto"/>
              </a:rPr>
              <a:t> </a:t>
            </a:r>
            <a:r>
              <a:rPr lang="ru-RU" dirty="0" err="1">
                <a:solidFill>
                  <a:srgbClr val="000000"/>
                </a:solidFill>
                <a:latin typeface="Roboto"/>
              </a:rPr>
              <a:t>двох</a:t>
            </a:r>
            <a:r>
              <a:rPr lang="ru-RU" dirty="0">
                <a:solidFill>
                  <a:srgbClr val="000000"/>
                </a:solidFill>
                <a:latin typeface="Roboto"/>
              </a:rPr>
              <a:t> </a:t>
            </a:r>
            <a:r>
              <a:rPr lang="ru-RU" dirty="0" err="1">
                <a:solidFill>
                  <a:srgbClr val="000000"/>
                </a:solidFill>
                <a:latin typeface="Roboto"/>
              </a:rPr>
              <a:t>компараторів</a:t>
            </a:r>
            <a:r>
              <a:rPr lang="ru-RU" dirty="0">
                <a:solidFill>
                  <a:srgbClr val="000000"/>
                </a:solidFill>
                <a:latin typeface="Roboto"/>
              </a:rPr>
              <a:t> </a:t>
            </a:r>
            <a:r>
              <a:rPr lang="ru-RU" dirty="0" err="1">
                <a:solidFill>
                  <a:srgbClr val="000000"/>
                </a:solidFill>
                <a:latin typeface="Roboto"/>
              </a:rPr>
              <a:t>можна</a:t>
            </a:r>
            <a:r>
              <a:rPr lang="ru-RU" dirty="0">
                <a:solidFill>
                  <a:srgbClr val="000000"/>
                </a:solidFill>
                <a:latin typeface="Roboto"/>
              </a:rPr>
              <a:t> </a:t>
            </a:r>
            <a:r>
              <a:rPr lang="ru-RU" dirty="0" err="1">
                <a:solidFill>
                  <a:srgbClr val="000000"/>
                </a:solidFill>
                <a:latin typeface="Roboto"/>
              </a:rPr>
              <a:t>реалізувати</a:t>
            </a:r>
            <a:r>
              <a:rPr lang="ru-RU" dirty="0">
                <a:solidFill>
                  <a:srgbClr val="000000"/>
                </a:solidFill>
                <a:latin typeface="Roboto"/>
              </a:rPr>
              <a:t> </a:t>
            </a:r>
            <a:r>
              <a:rPr lang="ru-RU" dirty="0" err="1">
                <a:solidFill>
                  <a:srgbClr val="000000"/>
                </a:solidFill>
                <a:latin typeface="Roboto"/>
              </a:rPr>
              <a:t>двопороговий</a:t>
            </a:r>
            <a:r>
              <a:rPr lang="ru-RU" dirty="0">
                <a:solidFill>
                  <a:srgbClr val="000000"/>
                </a:solidFill>
                <a:latin typeface="Roboto"/>
              </a:rPr>
              <a:t> компаратор – </a:t>
            </a:r>
            <a:r>
              <a:rPr lang="ru-RU" dirty="0" err="1">
                <a:solidFill>
                  <a:srgbClr val="000000"/>
                </a:solidFill>
                <a:latin typeface="Roboto"/>
              </a:rPr>
              <a:t>вузол</a:t>
            </a:r>
            <a:r>
              <a:rPr lang="ru-RU" dirty="0">
                <a:solidFill>
                  <a:srgbClr val="000000"/>
                </a:solidFill>
                <a:latin typeface="Roboto"/>
              </a:rPr>
              <a:t>, </a:t>
            </a:r>
            <a:r>
              <a:rPr lang="ru-RU" dirty="0" err="1">
                <a:solidFill>
                  <a:srgbClr val="000000"/>
                </a:solidFill>
                <a:latin typeface="Roboto"/>
              </a:rPr>
              <a:t>який</a:t>
            </a:r>
            <a:r>
              <a:rPr lang="ru-RU" dirty="0">
                <a:solidFill>
                  <a:srgbClr val="000000"/>
                </a:solidFill>
                <a:latin typeface="Roboto"/>
              </a:rPr>
              <a:t> буде </a:t>
            </a:r>
            <a:r>
              <a:rPr lang="ru-RU" dirty="0" err="1">
                <a:solidFill>
                  <a:srgbClr val="000000"/>
                </a:solidFill>
                <a:latin typeface="Roboto"/>
              </a:rPr>
              <a:t>контролювати</a:t>
            </a:r>
            <a:r>
              <a:rPr lang="ru-RU" dirty="0">
                <a:solidFill>
                  <a:srgbClr val="000000"/>
                </a:solidFill>
                <a:latin typeface="Roboto"/>
              </a:rPr>
              <a:t> дозволений "коридор" </a:t>
            </a:r>
            <a:r>
              <a:rPr lang="ru-RU" dirty="0" err="1">
                <a:solidFill>
                  <a:srgbClr val="000000"/>
                </a:solidFill>
                <a:latin typeface="Roboto"/>
              </a:rPr>
              <a:t>рівня</a:t>
            </a:r>
            <a:r>
              <a:rPr lang="ru-RU" dirty="0">
                <a:solidFill>
                  <a:srgbClr val="000000"/>
                </a:solidFill>
                <a:latin typeface="Roboto"/>
              </a:rPr>
              <a:t> </a:t>
            </a:r>
            <a:r>
              <a:rPr lang="ru-RU" dirty="0" err="1">
                <a:solidFill>
                  <a:srgbClr val="000000"/>
                </a:solidFill>
                <a:latin typeface="Roboto"/>
              </a:rPr>
              <a:t>напруги</a:t>
            </a:r>
            <a:r>
              <a:rPr lang="ru-RU" dirty="0">
                <a:solidFill>
                  <a:srgbClr val="000000"/>
                </a:solidFill>
                <a:latin typeface="Roboto"/>
              </a:rPr>
              <a:t>. </a:t>
            </a:r>
            <a:endParaRPr lang="uk-UA" dirty="0"/>
          </a:p>
        </p:txBody>
      </p:sp>
    </p:spTree>
    <p:extLst>
      <p:ext uri="{BB962C8B-B14F-4D97-AF65-F5344CB8AC3E}">
        <p14:creationId xmlns:p14="http://schemas.microsoft.com/office/powerpoint/2010/main" val="977399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3</a:t>
            </a:r>
            <a:endParaRPr lang="uk-UA" dirty="0"/>
          </a:p>
        </p:txBody>
      </p:sp>
      <p:sp>
        <p:nvSpPr>
          <p:cNvPr id="12" name="TextBox 11"/>
          <p:cNvSpPr txBox="1"/>
          <p:nvPr/>
        </p:nvSpPr>
        <p:spPr>
          <a:xfrm>
            <a:off x="627529" y="277470"/>
            <a:ext cx="5390963" cy="646331"/>
          </a:xfrm>
          <a:prstGeom prst="rect">
            <a:avLst/>
          </a:prstGeom>
          <a:noFill/>
        </p:spPr>
        <p:txBody>
          <a:bodyPr wrap="none" rtlCol="0">
            <a:spAutoFit/>
          </a:bodyPr>
          <a:lstStyle/>
          <a:p>
            <a:r>
              <a:rPr lang="uk-UA" sz="3600" dirty="0" smtClean="0"/>
              <a:t>Простий компаратор з ОП</a:t>
            </a:r>
            <a:endParaRPr lang="uk-UA" sz="24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194" name="Picture 2" descr="inverting op amp comparator with hyste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2" y="2312162"/>
            <a:ext cx="10974992" cy="346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56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4</a:t>
            </a:r>
            <a:endParaRPr lang="uk-UA" dirty="0"/>
          </a:p>
        </p:txBody>
      </p:sp>
      <p:sp>
        <p:nvSpPr>
          <p:cNvPr id="12" name="TextBox 11"/>
          <p:cNvSpPr txBox="1"/>
          <p:nvPr/>
        </p:nvSpPr>
        <p:spPr>
          <a:xfrm>
            <a:off x="627529" y="277470"/>
            <a:ext cx="5390963" cy="646331"/>
          </a:xfrm>
          <a:prstGeom prst="rect">
            <a:avLst/>
          </a:prstGeom>
          <a:noFill/>
        </p:spPr>
        <p:txBody>
          <a:bodyPr wrap="none" rtlCol="0">
            <a:spAutoFit/>
          </a:bodyPr>
          <a:lstStyle/>
          <a:p>
            <a:r>
              <a:rPr lang="uk-UA" sz="3600" dirty="0" smtClean="0"/>
              <a:t>Простий компаратор з ОП</a:t>
            </a:r>
            <a:endParaRPr lang="uk-UA" sz="24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074" name="Picture 2" descr="op-amp comparator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6" y="1425825"/>
            <a:ext cx="10545507" cy="488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9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5</a:t>
            </a:r>
            <a:endParaRPr lang="uk-UA" dirty="0"/>
          </a:p>
        </p:txBody>
      </p:sp>
      <p:sp>
        <p:nvSpPr>
          <p:cNvPr id="12" name="TextBox 11"/>
          <p:cNvSpPr txBox="1"/>
          <p:nvPr/>
        </p:nvSpPr>
        <p:spPr>
          <a:xfrm>
            <a:off x="627529" y="277470"/>
            <a:ext cx="10575587" cy="646331"/>
          </a:xfrm>
          <a:prstGeom prst="rect">
            <a:avLst/>
          </a:prstGeom>
          <a:noFill/>
        </p:spPr>
        <p:txBody>
          <a:bodyPr wrap="none" rtlCol="0">
            <a:spAutoFit/>
          </a:bodyPr>
          <a:lstStyle/>
          <a:p>
            <a:r>
              <a:rPr lang="uk-UA" sz="3600" dirty="0" smtClean="0"/>
              <a:t>Встановлення опорної напруги (</a:t>
            </a:r>
            <a:r>
              <a:rPr lang="uk-UA" sz="3600" dirty="0" err="1" smtClean="0"/>
              <a:t>неінвертуюча</a:t>
            </a:r>
            <a:r>
              <a:rPr lang="uk-UA" sz="3600" dirty="0" smtClean="0"/>
              <a:t> схема)</a:t>
            </a:r>
            <a:endParaRPr lang="uk-UA" sz="24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non-inverting op-amp comparator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79" y="1567044"/>
            <a:ext cx="9759826" cy="492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11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6</a:t>
            </a:r>
            <a:endParaRPr lang="uk-UA" dirty="0"/>
          </a:p>
        </p:txBody>
      </p:sp>
      <p:sp>
        <p:nvSpPr>
          <p:cNvPr id="12" name="TextBox 11"/>
          <p:cNvSpPr txBox="1"/>
          <p:nvPr/>
        </p:nvSpPr>
        <p:spPr>
          <a:xfrm>
            <a:off x="627529" y="277470"/>
            <a:ext cx="10346358" cy="646331"/>
          </a:xfrm>
          <a:prstGeom prst="rect">
            <a:avLst/>
          </a:prstGeom>
          <a:noFill/>
        </p:spPr>
        <p:txBody>
          <a:bodyPr wrap="none" rtlCol="0">
            <a:spAutoFit/>
          </a:bodyPr>
          <a:lstStyle/>
          <a:p>
            <a:r>
              <a:rPr lang="uk-UA" sz="3600" dirty="0" smtClean="0"/>
              <a:t>Встановлення опорної напруги (</a:t>
            </a:r>
            <a:r>
              <a:rPr lang="uk-UA" sz="3600" dirty="0" err="1" smtClean="0"/>
              <a:t>інвертуюча</a:t>
            </a:r>
            <a:r>
              <a:rPr lang="uk-UA" sz="3600" dirty="0" smtClean="0"/>
              <a:t> схема)</a:t>
            </a:r>
            <a:endParaRPr lang="uk-UA" sz="24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122" name="Picture 2" descr="inverting op-amp comparator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86" y="1497978"/>
            <a:ext cx="9598025" cy="484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03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7529" y="277470"/>
            <a:ext cx="6939462" cy="646331"/>
          </a:xfrm>
          <a:prstGeom prst="rect">
            <a:avLst/>
          </a:prstGeom>
          <a:noFill/>
        </p:spPr>
        <p:txBody>
          <a:bodyPr wrap="square" rtlCol="0">
            <a:spAutoFit/>
          </a:bodyPr>
          <a:lstStyle/>
          <a:p>
            <a:r>
              <a:rPr lang="uk-UA" sz="3600" dirty="0" err="1" smtClean="0"/>
              <a:t>Двохпороговий</a:t>
            </a:r>
            <a:r>
              <a:rPr lang="uk-UA" sz="3600" dirty="0" smtClean="0"/>
              <a:t> компаратор</a:t>
            </a:r>
            <a:endParaRPr lang="uk-UA" sz="36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7</a:t>
            </a:r>
            <a:endParaRPr lang="uk-UA" dirty="0"/>
          </a:p>
        </p:txBody>
      </p:sp>
      <p:pic>
        <p:nvPicPr>
          <p:cNvPr id="6146" name="Picture 2" descr="window comparator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29" y="1616420"/>
            <a:ext cx="9858278" cy="534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3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8</a:t>
            </a:r>
            <a:endParaRPr lang="uk-UA" dirty="0"/>
          </a:p>
        </p:txBody>
      </p:sp>
      <p:sp>
        <p:nvSpPr>
          <p:cNvPr id="12" name="TextBox 11"/>
          <p:cNvSpPr txBox="1"/>
          <p:nvPr/>
        </p:nvSpPr>
        <p:spPr>
          <a:xfrm>
            <a:off x="627529" y="277470"/>
            <a:ext cx="8331576" cy="646331"/>
          </a:xfrm>
          <a:prstGeom prst="rect">
            <a:avLst/>
          </a:prstGeom>
          <a:noFill/>
        </p:spPr>
        <p:txBody>
          <a:bodyPr wrap="none" rtlCol="0">
            <a:spAutoFit/>
          </a:bodyPr>
          <a:lstStyle/>
          <a:p>
            <a:r>
              <a:rPr lang="uk-UA" sz="3600" dirty="0" smtClean="0"/>
              <a:t>Компаратор для контролю рівнів напруги</a:t>
            </a:r>
            <a:endParaRPr lang="en-US" sz="3600" dirty="0" smtClean="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170" name="Picture 2" descr="voltage level det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517" y="976717"/>
            <a:ext cx="5657666" cy="5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774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uk-UA" dirty="0" smtClean="0"/>
              <a:t>1</a:t>
            </a:r>
            <a:endParaRPr lang="uk-UA" dirty="0"/>
          </a:p>
        </p:txBody>
      </p:sp>
      <p:sp>
        <p:nvSpPr>
          <p:cNvPr id="12" name="TextBox 11"/>
          <p:cNvSpPr txBox="1"/>
          <p:nvPr/>
        </p:nvSpPr>
        <p:spPr>
          <a:xfrm>
            <a:off x="627529" y="277470"/>
            <a:ext cx="4231030" cy="646331"/>
          </a:xfrm>
          <a:prstGeom prst="rect">
            <a:avLst/>
          </a:prstGeom>
          <a:noFill/>
        </p:spPr>
        <p:txBody>
          <a:bodyPr wrap="none" rtlCol="0">
            <a:spAutoFit/>
          </a:bodyPr>
          <a:lstStyle/>
          <a:p>
            <a:r>
              <a:rPr lang="uk-UA" sz="3600" dirty="0" smtClean="0"/>
              <a:t>Що таке компаратор</a:t>
            </a:r>
            <a:endParaRPr lang="uk-UA" sz="3200" dirty="0"/>
          </a:p>
        </p:txBody>
      </p:sp>
      <p:sp>
        <p:nvSpPr>
          <p:cNvPr id="16" name="TextBox 15"/>
          <p:cNvSpPr txBox="1"/>
          <p:nvPr/>
        </p:nvSpPr>
        <p:spPr>
          <a:xfrm>
            <a:off x="637036" y="1061364"/>
            <a:ext cx="4889122" cy="5632311"/>
          </a:xfrm>
          <a:prstGeom prst="rect">
            <a:avLst/>
          </a:prstGeom>
          <a:noFill/>
        </p:spPr>
        <p:txBody>
          <a:bodyPr wrap="square" rtlCol="0">
            <a:spAutoFit/>
          </a:bodyPr>
          <a:lstStyle/>
          <a:p>
            <a:r>
              <a:rPr lang="uk-UA" dirty="0"/>
              <a:t>Компаратор, це спеціалізована аналогова мікросхема, основне призначення якої порівняння напруги на двох входах (про це каже і її назва, адже </a:t>
            </a:r>
            <a:r>
              <a:rPr lang="en-US" dirty="0" err="1"/>
              <a:t>comparation</a:t>
            </a:r>
            <a:r>
              <a:rPr lang="en-US" dirty="0"/>
              <a:t> – </a:t>
            </a:r>
            <a:r>
              <a:rPr lang="uk-UA" dirty="0"/>
              <a:t>порівняння значення змінної величини із мірою). Як і операційний підсилювач мікросхема має два входи – прямий та інверсний. Внутрішня будова компаратора схожа на </a:t>
            </a:r>
            <a:r>
              <a:rPr lang="uk-UA" dirty="0" smtClean="0"/>
              <a:t>ОП, </a:t>
            </a:r>
            <a:r>
              <a:rPr lang="uk-UA" dirty="0"/>
              <a:t>але його не можна використовувати для лінійного підсилення бо він має</a:t>
            </a:r>
            <a:r>
              <a:rPr lang="uk-UA" i="1" dirty="0"/>
              <a:t> найважливішу відмінність</a:t>
            </a:r>
            <a:r>
              <a:rPr lang="uk-UA" dirty="0"/>
              <a:t> – особливість реалізації вихідного каскаду. У компаратора цей каскад, на відміну від ОП, реалізований на одному транзисторі. По суті, це звичайний силовий ключ, адже колектор транзистора – вихід компаратора, а емітер вихідного транзистора – маса (земля), отже стиль роботи компаратора – ключовий режим. Існують компаратори у яких виводи вихідного транзистора, як колектор, так і емітер виведені назовні</a:t>
            </a:r>
            <a:endParaRPr lang="uk-UA" dirty="0" smtClean="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ttps://radiodetali.com.ua/images/articles/81/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623" y="1959535"/>
            <a:ext cx="5363808" cy="352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41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1</a:t>
            </a:r>
            <a:r>
              <a:rPr lang="uk-UA" dirty="0" smtClean="0"/>
              <a:t>9</a:t>
            </a:r>
            <a:endParaRPr lang="uk-UA" dirty="0"/>
          </a:p>
        </p:txBody>
      </p:sp>
      <p:sp>
        <p:nvSpPr>
          <p:cNvPr id="12" name="TextBox 11"/>
          <p:cNvSpPr txBox="1"/>
          <p:nvPr/>
        </p:nvSpPr>
        <p:spPr>
          <a:xfrm>
            <a:off x="627529" y="277470"/>
            <a:ext cx="11115800" cy="646331"/>
          </a:xfrm>
          <a:prstGeom prst="rect">
            <a:avLst/>
          </a:prstGeom>
          <a:noFill/>
        </p:spPr>
        <p:txBody>
          <a:bodyPr wrap="none" rtlCol="0">
            <a:spAutoFit/>
          </a:bodyPr>
          <a:lstStyle/>
          <a:p>
            <a:r>
              <a:rPr lang="uk-UA" sz="3600" dirty="0" smtClean="0"/>
              <a:t>Схеми включення ОП з метою отримання компаратора </a:t>
            </a:r>
            <a:endParaRPr lang="uk-UA" sz="40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comparator reference volt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23" y="1048870"/>
            <a:ext cx="5939117" cy="550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90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uk-UA" dirty="0"/>
              <a:t>2</a:t>
            </a:r>
          </a:p>
        </p:txBody>
      </p:sp>
      <p:sp>
        <p:nvSpPr>
          <p:cNvPr id="12" name="TextBox 11"/>
          <p:cNvSpPr txBox="1"/>
          <p:nvPr/>
        </p:nvSpPr>
        <p:spPr>
          <a:xfrm>
            <a:off x="627529" y="277470"/>
            <a:ext cx="6497035" cy="646331"/>
          </a:xfrm>
          <a:prstGeom prst="rect">
            <a:avLst/>
          </a:prstGeom>
          <a:noFill/>
        </p:spPr>
        <p:txBody>
          <a:bodyPr wrap="none" rtlCol="0">
            <a:spAutoFit/>
          </a:bodyPr>
          <a:lstStyle/>
          <a:p>
            <a:r>
              <a:rPr lang="uk-UA" sz="3600" dirty="0" smtClean="0"/>
              <a:t>Відмінності компаратора від ОП</a:t>
            </a:r>
            <a:endParaRPr lang="uk-UA" sz="32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opamp-output-s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9" y="1523564"/>
            <a:ext cx="5762625" cy="4600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arator-output-s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799" y="2743200"/>
            <a:ext cx="40576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679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uk-UA" dirty="0"/>
              <a:t>3</a:t>
            </a:r>
          </a:p>
        </p:txBody>
      </p:sp>
      <p:sp>
        <p:nvSpPr>
          <p:cNvPr id="12" name="TextBox 11"/>
          <p:cNvSpPr txBox="1"/>
          <p:nvPr/>
        </p:nvSpPr>
        <p:spPr>
          <a:xfrm>
            <a:off x="627529" y="277470"/>
            <a:ext cx="5198603" cy="646331"/>
          </a:xfrm>
          <a:prstGeom prst="rect">
            <a:avLst/>
          </a:prstGeom>
          <a:noFill/>
        </p:spPr>
        <p:txBody>
          <a:bodyPr wrap="none" rtlCol="0">
            <a:spAutoFit/>
          </a:bodyPr>
          <a:lstStyle/>
          <a:p>
            <a:r>
              <a:rPr lang="uk-UA" sz="3600" dirty="0" smtClean="0"/>
              <a:t>Принцип дії компаратора</a:t>
            </a:r>
            <a:endParaRPr lang="uk-UA" sz="32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кутник 1"/>
          <p:cNvSpPr/>
          <p:nvPr/>
        </p:nvSpPr>
        <p:spPr>
          <a:xfrm>
            <a:off x="753036" y="1183342"/>
            <a:ext cx="11053482" cy="5632311"/>
          </a:xfrm>
          <a:prstGeom prst="rect">
            <a:avLst/>
          </a:prstGeom>
        </p:spPr>
        <p:txBody>
          <a:bodyPr wrap="square">
            <a:spAutoFit/>
          </a:bodyPr>
          <a:lstStyle/>
          <a:p>
            <a:r>
              <a:rPr lang="uk-UA" dirty="0" smtClean="0">
                <a:solidFill>
                  <a:srgbClr val="000000"/>
                </a:solidFill>
              </a:rPr>
              <a:t>Компаратор </a:t>
            </a:r>
            <a:r>
              <a:rPr lang="uk-UA" dirty="0">
                <a:solidFill>
                  <a:srgbClr val="000000"/>
                </a:solidFill>
              </a:rPr>
              <a:t>виконує функцію диференціювання вхідних сигналів. Якщо опорний рівень потенціалу подано на інверсний вхід, а порівнюваний, тобто досліджуваний, на прямий, кажуть – компаратор увімкнений без інверсії. Якщо навпаки опорним є прямий вхід, а порівнюваним інверсійний – компаратор увімкнений з інверсією. В залежності від способу увімкнення відрізняється і реакція компаратора на різницю порівнюваних потенціалів</a:t>
            </a:r>
            <a:r>
              <a:rPr lang="uk-UA" dirty="0" smtClean="0">
                <a:solidFill>
                  <a:srgbClr val="000000"/>
                </a:solidFill>
              </a:rPr>
              <a:t>.</a:t>
            </a:r>
          </a:p>
          <a:p>
            <a:endParaRPr lang="uk-UA" dirty="0">
              <a:solidFill>
                <a:srgbClr val="000000"/>
              </a:solidFill>
            </a:endParaRPr>
          </a:p>
          <a:p>
            <a:r>
              <a:rPr lang="uk-UA" dirty="0">
                <a:solidFill>
                  <a:srgbClr val="000000"/>
                </a:solidFill>
              </a:rPr>
              <a:t>Для того, що продовжити – звернемо увагу на вихідний каскад цієї МС. Сигнал управління вихідним транзистором компаратора його закриватиме або відкриватиме в залежності від реакції системи на рівень порівнюваного сигналу стосовно опорного. А от для того, щоб сформувати якийсь рівень потенціалу на виході </a:t>
            </a:r>
            <a:r>
              <a:rPr lang="uk-UA" dirty="0" smtClean="0">
                <a:solidFill>
                  <a:srgbClr val="000000"/>
                </a:solidFill>
              </a:rPr>
              <a:t>(колекторі </a:t>
            </a:r>
            <a:r>
              <a:rPr lang="uk-UA" dirty="0">
                <a:solidFill>
                  <a:srgbClr val="000000"/>
                </a:solidFill>
              </a:rPr>
              <a:t>транзистора), на нього слід подати потрібну нам напругу. Скажімо для фіксації "одиниці" </a:t>
            </a:r>
            <a:r>
              <a:rPr lang="en-US" dirty="0">
                <a:solidFill>
                  <a:srgbClr val="000000"/>
                </a:solidFill>
              </a:rPr>
              <a:t>TTL </a:t>
            </a:r>
            <a:r>
              <a:rPr lang="uk-UA" dirty="0">
                <a:solidFill>
                  <a:srgbClr val="000000"/>
                </a:solidFill>
              </a:rPr>
              <a:t>рівня, тобто 5.0 В, на колектор подають саме таку напругу, але обов'язково через </a:t>
            </a:r>
            <a:r>
              <a:rPr lang="en-US" b="1" i="1" dirty="0">
                <a:solidFill>
                  <a:srgbClr val="000000"/>
                </a:solidFill>
              </a:rPr>
              <a:t>pull-up</a:t>
            </a:r>
            <a:r>
              <a:rPr lang="en-US" dirty="0">
                <a:solidFill>
                  <a:srgbClr val="000000"/>
                </a:solidFill>
              </a:rPr>
              <a:t> </a:t>
            </a:r>
            <a:r>
              <a:rPr lang="uk-UA" dirty="0">
                <a:solidFill>
                  <a:srgbClr val="000000"/>
                </a:solidFill>
              </a:rPr>
              <a:t>резистор, тобто – резистор підтягування (фіксації) </a:t>
            </a:r>
            <a:r>
              <a:rPr lang="uk-UA" dirty="0" smtClean="0">
                <a:solidFill>
                  <a:srgbClr val="000000"/>
                </a:solidFill>
              </a:rPr>
              <a:t>потенціалу. </a:t>
            </a:r>
            <a:r>
              <a:rPr lang="uk-UA" dirty="0">
                <a:solidFill>
                  <a:srgbClr val="000000"/>
                </a:solidFill>
              </a:rPr>
              <a:t>Резистор повинен бути і не малим, і не завеликим. Чим менший опір резистора, тим краща швидкодія, але не забувайте і про дозволені межі навантаження вихідних кіл. Найчастіше застосовуються резистори від декількох сотень </a:t>
            </a:r>
            <a:r>
              <a:rPr lang="uk-UA" dirty="0" err="1">
                <a:solidFill>
                  <a:srgbClr val="000000"/>
                </a:solidFill>
              </a:rPr>
              <a:t>Ом</a:t>
            </a:r>
            <a:r>
              <a:rPr lang="uk-UA" dirty="0">
                <a:solidFill>
                  <a:srgbClr val="000000"/>
                </a:solidFill>
              </a:rPr>
              <a:t> до декількох тисяч </a:t>
            </a:r>
            <a:r>
              <a:rPr lang="uk-UA" dirty="0" err="1">
                <a:solidFill>
                  <a:srgbClr val="000000"/>
                </a:solidFill>
              </a:rPr>
              <a:t>Ом</a:t>
            </a:r>
            <a:r>
              <a:rPr lang="uk-UA" dirty="0" smtClean="0">
                <a:solidFill>
                  <a:srgbClr val="000000"/>
                </a:solidFill>
              </a:rPr>
              <a:t>.</a:t>
            </a:r>
          </a:p>
          <a:p>
            <a:endParaRPr lang="uk-UA" b="0" i="0" dirty="0">
              <a:solidFill>
                <a:srgbClr val="000000"/>
              </a:solidFill>
              <a:effectLst/>
            </a:endParaRPr>
          </a:p>
          <a:p>
            <a:r>
              <a:rPr lang="uk-UA" dirty="0"/>
              <a:t>Вихід можна налаштувати на будь-який рівень напруги "одиниці", адже у технологічно різних цифрових МС він може бути різним: 3.3 В, 5.0, 9.0 В. Виходячи із цього, можна припустити, що за допомогою компаратора досить легко реалізувати каскад перетворення рівнів потенціалу для узгодження МС різноманітної технологічної логіки. Втім, не забувайте, що таку особливість мають компаратори із відкритим колектором, бо існують МС із фіксованим рівнем виходу.</a:t>
            </a:r>
            <a:endParaRPr lang="uk-UA" b="0" i="0" dirty="0">
              <a:solidFill>
                <a:srgbClr val="000000"/>
              </a:solidFill>
              <a:effectLst/>
            </a:endParaRPr>
          </a:p>
        </p:txBody>
      </p:sp>
    </p:spTree>
    <p:extLst>
      <p:ext uri="{BB962C8B-B14F-4D97-AF65-F5344CB8AC3E}">
        <p14:creationId xmlns:p14="http://schemas.microsoft.com/office/powerpoint/2010/main" val="2789997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uk-UA" dirty="0"/>
              <a:t>4</a:t>
            </a:r>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 name="Рисунок 7"/>
          <p:cNvPicPr>
            <a:picLocks noChangeAspect="1"/>
          </p:cNvPicPr>
          <p:nvPr/>
        </p:nvPicPr>
        <p:blipFill>
          <a:blip r:embed="rId2"/>
          <a:stretch>
            <a:fillRect/>
          </a:stretch>
        </p:blipFill>
        <p:spPr>
          <a:xfrm>
            <a:off x="733476" y="1605348"/>
            <a:ext cx="9876131" cy="4883320"/>
          </a:xfrm>
          <a:prstGeom prst="rect">
            <a:avLst/>
          </a:prstGeom>
        </p:spPr>
      </p:pic>
      <p:sp>
        <p:nvSpPr>
          <p:cNvPr id="14" name="TextBox 13"/>
          <p:cNvSpPr txBox="1"/>
          <p:nvPr/>
        </p:nvSpPr>
        <p:spPr>
          <a:xfrm>
            <a:off x="627529" y="277470"/>
            <a:ext cx="5198603" cy="646331"/>
          </a:xfrm>
          <a:prstGeom prst="rect">
            <a:avLst/>
          </a:prstGeom>
          <a:noFill/>
        </p:spPr>
        <p:txBody>
          <a:bodyPr wrap="none" rtlCol="0">
            <a:spAutoFit/>
          </a:bodyPr>
          <a:lstStyle/>
          <a:p>
            <a:r>
              <a:rPr lang="uk-UA" sz="3600" dirty="0" smtClean="0"/>
              <a:t>Принцип дії компаратора</a:t>
            </a:r>
            <a:endParaRPr lang="uk-UA" sz="3200" dirty="0"/>
          </a:p>
        </p:txBody>
      </p:sp>
    </p:spTree>
    <p:extLst>
      <p:ext uri="{BB962C8B-B14F-4D97-AF65-F5344CB8AC3E}">
        <p14:creationId xmlns:p14="http://schemas.microsoft.com/office/powerpoint/2010/main" val="881378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a:t>5</a:t>
            </a:r>
            <a:endParaRPr lang="uk-UA"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p:cNvSpPr txBox="1"/>
          <p:nvPr/>
        </p:nvSpPr>
        <p:spPr>
          <a:xfrm>
            <a:off x="627529" y="277470"/>
            <a:ext cx="5198603" cy="646331"/>
          </a:xfrm>
          <a:prstGeom prst="rect">
            <a:avLst/>
          </a:prstGeom>
          <a:noFill/>
        </p:spPr>
        <p:txBody>
          <a:bodyPr wrap="none" rtlCol="0">
            <a:spAutoFit/>
          </a:bodyPr>
          <a:lstStyle/>
          <a:p>
            <a:r>
              <a:rPr lang="uk-UA" sz="3600" dirty="0" smtClean="0"/>
              <a:t>Принцип дії компаратора</a:t>
            </a:r>
            <a:endParaRPr lang="uk-UA" sz="3200" dirty="0"/>
          </a:p>
        </p:txBody>
      </p:sp>
      <p:pic>
        <p:nvPicPr>
          <p:cNvPr id="2" name="Рисунок 1"/>
          <p:cNvPicPr>
            <a:picLocks noChangeAspect="1"/>
          </p:cNvPicPr>
          <p:nvPr/>
        </p:nvPicPr>
        <p:blipFill>
          <a:blip r:embed="rId2"/>
          <a:stretch>
            <a:fillRect/>
          </a:stretch>
        </p:blipFill>
        <p:spPr>
          <a:xfrm>
            <a:off x="887506" y="1395059"/>
            <a:ext cx="10012100" cy="5093609"/>
          </a:xfrm>
          <a:prstGeom prst="rect">
            <a:avLst/>
          </a:prstGeom>
        </p:spPr>
      </p:pic>
    </p:spTree>
    <p:extLst>
      <p:ext uri="{BB962C8B-B14F-4D97-AF65-F5344CB8AC3E}">
        <p14:creationId xmlns:p14="http://schemas.microsoft.com/office/powerpoint/2010/main" val="1256359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6</a:t>
            </a:r>
            <a:endParaRPr lang="uk-UA" dirty="0"/>
          </a:p>
        </p:txBody>
      </p:sp>
      <p:sp>
        <p:nvSpPr>
          <p:cNvPr id="12" name="TextBox 11"/>
          <p:cNvSpPr txBox="1"/>
          <p:nvPr/>
        </p:nvSpPr>
        <p:spPr>
          <a:xfrm>
            <a:off x="627529" y="277470"/>
            <a:ext cx="8742843" cy="646331"/>
          </a:xfrm>
          <a:prstGeom prst="rect">
            <a:avLst/>
          </a:prstGeom>
          <a:noFill/>
        </p:spPr>
        <p:txBody>
          <a:bodyPr wrap="none" rtlCol="0">
            <a:spAutoFit/>
          </a:bodyPr>
          <a:lstStyle/>
          <a:p>
            <a:r>
              <a:rPr lang="uk-UA" sz="3600" dirty="0" smtClean="0"/>
              <a:t>Пряме та інверсне включення компаратора</a:t>
            </a:r>
            <a:endParaRPr lang="uk-UA" sz="32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кутник 1"/>
          <p:cNvSpPr/>
          <p:nvPr/>
        </p:nvSpPr>
        <p:spPr>
          <a:xfrm>
            <a:off x="627529" y="1562588"/>
            <a:ext cx="10769341" cy="4247317"/>
          </a:xfrm>
          <a:prstGeom prst="rect">
            <a:avLst/>
          </a:prstGeom>
        </p:spPr>
        <p:txBody>
          <a:bodyPr wrap="square">
            <a:spAutoFit/>
          </a:bodyPr>
          <a:lstStyle/>
          <a:p>
            <a:r>
              <a:rPr lang="uk-UA" dirty="0">
                <a:solidFill>
                  <a:srgbClr val="000000"/>
                </a:solidFill>
              </a:rPr>
              <a:t>При прямому увімкненні, коли опорна напруга подана на інверсний вхід, а вхідна на прямий – компаратор чітко відпрацьовує миті перевищення потенціалу вхідної напруги у порівнянні з опорною виставляючи на виході встановлений високий рівень напруги, тобто 5.0 В (транзистор закритий). При інверсному увімкненні все відбувається із точністю до навпаки. Миті перевищення потенціалу вхідної напруги відносно опорної, скидають високий рівень вихідної напруги виходу до низького рівня, тобто 0 В (транзистор відкритий). </a:t>
            </a:r>
            <a:endParaRPr lang="uk-UA" dirty="0" smtClean="0">
              <a:solidFill>
                <a:srgbClr val="000000"/>
              </a:solidFill>
            </a:endParaRPr>
          </a:p>
          <a:p>
            <a:endParaRPr lang="uk-UA" dirty="0">
              <a:solidFill>
                <a:srgbClr val="000000"/>
              </a:solidFill>
            </a:endParaRPr>
          </a:p>
          <a:p>
            <a:r>
              <a:rPr lang="uk-UA" dirty="0" smtClean="0">
                <a:solidFill>
                  <a:srgbClr val="000000"/>
                </a:solidFill>
              </a:rPr>
              <a:t>Перемикання </a:t>
            </a:r>
            <a:r>
              <a:rPr lang="uk-UA" dirty="0">
                <a:solidFill>
                  <a:srgbClr val="000000"/>
                </a:solidFill>
              </a:rPr>
              <a:t>рівня вихідного сигналу відбувається чітко і, практично, миттєво. Необхідний рівень вихідної напруги встановлюється користувачем і жодним чином не залежить ані від рівня контрольованого потенціалу на входах, ані від напруги живлення.</a:t>
            </a:r>
          </a:p>
          <a:p>
            <a:endParaRPr lang="uk-UA" dirty="0" smtClean="0">
              <a:solidFill>
                <a:srgbClr val="000000"/>
              </a:solidFill>
            </a:endParaRPr>
          </a:p>
          <a:p>
            <a:r>
              <a:rPr lang="uk-UA" dirty="0" smtClean="0">
                <a:solidFill>
                  <a:srgbClr val="000000"/>
                </a:solidFill>
              </a:rPr>
              <a:t>Компаратори </a:t>
            </a:r>
            <a:r>
              <a:rPr lang="uk-UA" dirty="0">
                <a:solidFill>
                  <a:srgbClr val="000000"/>
                </a:solidFill>
              </a:rPr>
              <a:t>мають більш вищу швидкість реакції та суттєво меншу затримку проходження сигналу, ніж операційний підсилювач. Плюс конструктивна особливість вихідного каскаду дозволяє зробити висновок, що ці МС краще пристосовані для роботи у цифрових системах в якості диференційних вузлів. Досить часто можна зустріти застосування компараторів у ланках аналого-цифрового перетворення: пристроях автоматики у поєднанні із </a:t>
            </a:r>
            <a:r>
              <a:rPr lang="uk-UA" dirty="0" err="1">
                <a:solidFill>
                  <a:srgbClr val="000000"/>
                </a:solidFill>
              </a:rPr>
              <a:t>термо</a:t>
            </a:r>
            <a:r>
              <a:rPr lang="uk-UA" dirty="0">
                <a:solidFill>
                  <a:srgbClr val="000000"/>
                </a:solidFill>
              </a:rPr>
              <a:t>-, фото-, </a:t>
            </a:r>
            <a:r>
              <a:rPr lang="uk-UA" dirty="0" err="1">
                <a:solidFill>
                  <a:srgbClr val="000000"/>
                </a:solidFill>
              </a:rPr>
              <a:t>тензо</a:t>
            </a:r>
            <a:r>
              <a:rPr lang="uk-UA" dirty="0">
                <a:solidFill>
                  <a:srgbClr val="000000"/>
                </a:solidFill>
              </a:rPr>
              <a:t>-, магнітними датчиками і т. ін. </a:t>
            </a:r>
          </a:p>
        </p:txBody>
      </p:sp>
    </p:spTree>
    <p:extLst>
      <p:ext uri="{BB962C8B-B14F-4D97-AF65-F5344CB8AC3E}">
        <p14:creationId xmlns:p14="http://schemas.microsoft.com/office/powerpoint/2010/main" val="1986650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en-US" dirty="0" smtClean="0"/>
              <a:t>7</a:t>
            </a:r>
            <a:endParaRPr lang="uk-UA" dirty="0"/>
          </a:p>
        </p:txBody>
      </p:sp>
      <p:sp>
        <p:nvSpPr>
          <p:cNvPr id="12" name="TextBox 11"/>
          <p:cNvSpPr txBox="1"/>
          <p:nvPr/>
        </p:nvSpPr>
        <p:spPr>
          <a:xfrm>
            <a:off x="627529" y="277470"/>
            <a:ext cx="6984156" cy="646331"/>
          </a:xfrm>
          <a:prstGeom prst="rect">
            <a:avLst/>
          </a:prstGeom>
          <a:noFill/>
        </p:spPr>
        <p:txBody>
          <a:bodyPr wrap="none" rtlCol="0">
            <a:spAutoFit/>
          </a:bodyPr>
          <a:lstStyle/>
          <a:p>
            <a:r>
              <a:rPr lang="uk-UA" sz="3600" dirty="0" smtClean="0"/>
              <a:t>Зворотний зв’язок в компараторах</a:t>
            </a:r>
            <a:endParaRPr lang="uk-UA" sz="32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p:cNvSpPr/>
          <p:nvPr/>
        </p:nvSpPr>
        <p:spPr>
          <a:xfrm>
            <a:off x="708210" y="1255495"/>
            <a:ext cx="10484807" cy="3970318"/>
          </a:xfrm>
          <a:prstGeom prst="rect">
            <a:avLst/>
          </a:prstGeom>
        </p:spPr>
        <p:txBody>
          <a:bodyPr wrap="square">
            <a:spAutoFit/>
          </a:bodyPr>
          <a:lstStyle/>
          <a:p>
            <a:r>
              <a:rPr lang="uk-UA" dirty="0">
                <a:solidFill>
                  <a:srgbClr val="000000"/>
                </a:solidFill>
              </a:rPr>
              <a:t>Ви не знайдете схем із компараторами охопленими НЗЗ, такий зворотний зв'язок зробить його роботу нестабільною, непередбачуваною. Навпаки, часто зустрічаються схеми де компаратор охоплений ПЗЗ (</a:t>
            </a:r>
            <a:r>
              <a:rPr lang="uk-UA" i="1" dirty="0">
                <a:solidFill>
                  <a:srgbClr val="000000"/>
                </a:solidFill>
              </a:rPr>
              <a:t>позитивним зворотним зв'язком</a:t>
            </a:r>
            <a:r>
              <a:rPr lang="uk-UA" dirty="0">
                <a:solidFill>
                  <a:srgbClr val="000000"/>
                </a:solidFill>
              </a:rPr>
              <a:t>). До речі, такі кола ПЗЗ можна зустріти і у схемах ОП, які працюють в режимі компаратора (</a:t>
            </a:r>
            <a:r>
              <a:rPr lang="uk-UA" i="1" dirty="0">
                <a:solidFill>
                  <a:srgbClr val="000000"/>
                </a:solidFill>
              </a:rPr>
              <a:t>хочу наголосити ще раз – вводячи ПЗЗ до каскаду з ОП слід робити це обдумано і усвідомлено!</a:t>
            </a:r>
            <a:r>
              <a:rPr lang="uk-UA" dirty="0">
                <a:solidFill>
                  <a:srgbClr val="000000"/>
                </a:solidFill>
              </a:rPr>
              <a:t>). Для чого компаратору ПЗЗ</a:t>
            </a:r>
            <a:r>
              <a:rPr lang="uk-UA" dirty="0" smtClean="0">
                <a:solidFill>
                  <a:srgbClr val="000000"/>
                </a:solidFill>
              </a:rPr>
              <a:t>?</a:t>
            </a:r>
          </a:p>
          <a:p>
            <a:endParaRPr lang="uk-UA" dirty="0">
              <a:solidFill>
                <a:srgbClr val="000000"/>
              </a:solidFill>
            </a:endParaRPr>
          </a:p>
          <a:p>
            <a:r>
              <a:rPr lang="uk-UA" dirty="0">
                <a:solidFill>
                  <a:srgbClr val="000000"/>
                </a:solidFill>
              </a:rPr>
              <a:t>Існує цікава проблема з обома схемами увімкнення наведеними на </a:t>
            </a:r>
            <a:r>
              <a:rPr lang="uk-UA" dirty="0" smtClean="0">
                <a:solidFill>
                  <a:srgbClr val="000000"/>
                </a:solidFill>
              </a:rPr>
              <a:t>попередніх слайдах. </a:t>
            </a:r>
            <a:r>
              <a:rPr lang="uk-UA" dirty="0">
                <a:solidFill>
                  <a:srgbClr val="000000"/>
                </a:solidFill>
              </a:rPr>
              <a:t>І виникає вона тоді, коли на обох входах встановлюється напруга на рівні опорної. Ну і що, скажете ви, на виході буде 0. Теоретично – так, практично – ніколи. Річ у тім, що на практиці чистого нуля не існує. У реальності будь-який сигнал має "шумову" складову. Чутливість компаратора дуже висока. Тож на його виході, у такий ситуації, ми матимемо не чітку фіксацію результату порівняння сигналів, а якісь хаотичні пачки імпульсів. Для деяких подальших електронних каскадів таке явище особливого значення не матиме, а для деяких воно критичне! Скажімо, сигнальний світлодіод почне невпевнено мерехтіти, виконавче реле відгукнеться своєрідним брязкотом.</a:t>
            </a:r>
          </a:p>
        </p:txBody>
      </p:sp>
    </p:spTree>
    <p:extLst>
      <p:ext uri="{BB962C8B-B14F-4D97-AF65-F5344CB8AC3E}">
        <p14:creationId xmlns:p14="http://schemas.microsoft.com/office/powerpoint/2010/main" val="3101167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 сполучна лінія 4"/>
          <p:cNvCxnSpPr/>
          <p:nvPr/>
        </p:nvCxnSpPr>
        <p:spPr>
          <a:xfrm flipV="1">
            <a:off x="322729" y="941294"/>
            <a:ext cx="11483789" cy="1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 сполучна лінія 6"/>
          <p:cNvCxnSpPr/>
          <p:nvPr/>
        </p:nvCxnSpPr>
        <p:spPr>
          <a:xfrm>
            <a:off x="537882" y="519953"/>
            <a:ext cx="0" cy="986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a:off x="188259" y="851647"/>
            <a:ext cx="1362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0"/>
          <p:cNvCxnSpPr/>
          <p:nvPr/>
        </p:nvCxnSpPr>
        <p:spPr>
          <a:xfrm flipH="1">
            <a:off x="618564" y="690282"/>
            <a:ext cx="8965" cy="61856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28612" y="6488668"/>
            <a:ext cx="663388" cy="369332"/>
          </a:xfrm>
          <a:prstGeom prst="rect">
            <a:avLst/>
          </a:prstGeom>
          <a:noFill/>
        </p:spPr>
        <p:txBody>
          <a:bodyPr wrap="square" rtlCol="0">
            <a:spAutoFit/>
          </a:bodyPr>
          <a:lstStyle/>
          <a:p>
            <a:pPr algn="r"/>
            <a:r>
              <a:rPr lang="uk-UA" dirty="0" smtClean="0"/>
              <a:t>8</a:t>
            </a:r>
            <a:endParaRPr lang="uk-UA" dirty="0"/>
          </a:p>
        </p:txBody>
      </p:sp>
      <p:sp>
        <p:nvSpPr>
          <p:cNvPr id="12" name="TextBox 11"/>
          <p:cNvSpPr txBox="1"/>
          <p:nvPr/>
        </p:nvSpPr>
        <p:spPr>
          <a:xfrm>
            <a:off x="627529" y="277470"/>
            <a:ext cx="6416885" cy="646331"/>
          </a:xfrm>
          <a:prstGeom prst="rect">
            <a:avLst/>
          </a:prstGeom>
          <a:noFill/>
        </p:spPr>
        <p:txBody>
          <a:bodyPr wrap="none" rtlCol="0">
            <a:spAutoFit/>
          </a:bodyPr>
          <a:lstStyle/>
          <a:p>
            <a:r>
              <a:rPr lang="uk-UA" sz="3600" dirty="0" smtClean="0"/>
              <a:t>Пряме включення компаратора</a:t>
            </a:r>
            <a:endParaRPr lang="uk-UA" sz="3200" dirty="0"/>
          </a:p>
        </p:txBody>
      </p:sp>
      <p:sp>
        <p:nvSpPr>
          <p:cNvPr id="3" name="Прямокутник 2"/>
          <p:cNvSpPr/>
          <p:nvPr/>
        </p:nvSpPr>
        <p:spPr>
          <a:xfrm>
            <a:off x="7718612" y="2563906"/>
            <a:ext cx="1658470"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https://radiodetali.com.ua/images/articles/82/mal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59" y="1837765"/>
            <a:ext cx="11842532" cy="369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07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730</Words>
  <Application>Microsoft Office PowerPoint</Application>
  <PresentationFormat>Широкий екран</PresentationFormat>
  <Paragraphs>68</Paragraphs>
  <Slides>20</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20</vt:i4>
      </vt:variant>
    </vt:vector>
  </HeadingPairs>
  <TitlesOfParts>
    <vt:vector size="26" baseType="lpstr">
      <vt:lpstr>Arial</vt:lpstr>
      <vt:lpstr>Calibri</vt:lpstr>
      <vt:lpstr>Calibri Light</vt:lpstr>
      <vt:lpstr>Cambria Math</vt:lpstr>
      <vt:lpstr>Roboto</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Ron</dc:creator>
  <cp:lastModifiedBy>Ron</cp:lastModifiedBy>
  <cp:revision>75</cp:revision>
  <dcterms:created xsi:type="dcterms:W3CDTF">2021-03-31T19:07:02Z</dcterms:created>
  <dcterms:modified xsi:type="dcterms:W3CDTF">2021-12-10T07:42:37Z</dcterms:modified>
</cp:coreProperties>
</file>