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22" r:id="rId3"/>
    <p:sldId id="328" r:id="rId4"/>
    <p:sldId id="353" r:id="rId5"/>
    <p:sldId id="352" r:id="rId6"/>
    <p:sldId id="347" r:id="rId7"/>
    <p:sldId id="351" r:id="rId8"/>
    <p:sldId id="348" r:id="rId9"/>
    <p:sldId id="262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68" autoAdjust="0"/>
    <p:restoredTop sz="94660"/>
  </p:normalViewPr>
  <p:slideViewPr>
    <p:cSldViewPr snapToGrid="0">
      <p:cViewPr varScale="1">
        <p:scale>
          <a:sx n="76" d="100"/>
          <a:sy n="76" d="100"/>
        </p:scale>
        <p:origin x="7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30.10.2024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ianz-trade.com/en_global/economic-research/country-reports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4775" y="2271251"/>
            <a:ext cx="77116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000" b="1" dirty="0" smtClean="0">
                <a:solidFill>
                  <a:schemeClr val="tx2"/>
                </a:solidFill>
              </a:rPr>
              <a:t>ІНДИВІДУАЛЬНЕ ЗАЛІКОВЕ ЗАВДАННЯ</a:t>
            </a:r>
            <a:endParaRPr lang="uk-UA" sz="3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681" y="956345"/>
            <a:ext cx="100399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6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Завдання: </a:t>
            </a:r>
            <a:r>
              <a:rPr lang="uk-UA" sz="2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здійснити дослідження політико-економічного простору європейської країни (за вибором здобувача).   </a:t>
            </a:r>
            <a:endParaRPr lang="uk-UA" sz="2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3674" y="3218483"/>
            <a:ext cx="99219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Безпековий</a:t>
            </a:r>
            <a:r>
              <a:rPr lang="ru-RU" sz="2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вимір</a:t>
            </a:r>
            <a:r>
              <a:rPr lang="ru-RU" sz="2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трансформацій</a:t>
            </a:r>
            <a:r>
              <a:rPr lang="ru-RU" sz="2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політико-економічного</a:t>
            </a:r>
            <a:r>
              <a:rPr lang="ru-RU" sz="2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простору </a:t>
            </a:r>
            <a:r>
              <a:rPr lang="ru-RU" sz="26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країни</a:t>
            </a:r>
            <a:r>
              <a:rPr lang="ru-RU" sz="2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6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зазначити</a:t>
            </a:r>
            <a:r>
              <a:rPr lang="ru-RU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конкретну</a:t>
            </a:r>
            <a:r>
              <a:rPr lang="ru-RU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назву</a:t>
            </a:r>
            <a:r>
              <a:rPr lang="ru-RU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uk-UA" sz="2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3674" y="2470872"/>
            <a:ext cx="100399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6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Назва дослідження:</a:t>
            </a:r>
            <a:endParaRPr lang="uk-UA" sz="2600" b="1" u="sng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https://upload.wikimedia.org/wikipedia/commons/thumb/c/c6/Europe_%28orthographic_projection%29.svg/220px-Europe_%28orthographic_projection%29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053" y="4454694"/>
            <a:ext cx="2295151" cy="229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3238" y="545379"/>
            <a:ext cx="636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1. Здійснити коротку загальну характеристику країни </a:t>
            </a:r>
            <a:endParaRPr lang="uk-U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48183" y="1052801"/>
            <a:ext cx="4639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2. Оцінити </a:t>
            </a:r>
            <a:r>
              <a:rPr lang="uk-UA" b="1" dirty="0" err="1" smtClean="0"/>
              <a:t>безпекову</a:t>
            </a:r>
            <a:r>
              <a:rPr lang="uk-UA" b="1" dirty="0" smtClean="0"/>
              <a:t> ситуацію в країні</a:t>
            </a:r>
            <a:endParaRPr lang="uk-UA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08380" y="1475438"/>
            <a:ext cx="6553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Inter var"/>
              </a:rPr>
              <a:t>Global Peace </a:t>
            </a:r>
            <a:r>
              <a:rPr lang="en-US" dirty="0" smtClean="0">
                <a:solidFill>
                  <a:schemeClr val="bg2"/>
                </a:solidFill>
                <a:latin typeface="Inter var"/>
              </a:rPr>
              <a:t>Index</a:t>
            </a:r>
            <a:r>
              <a:rPr lang="uk-UA" dirty="0" smtClean="0">
                <a:solidFill>
                  <a:schemeClr val="bg2"/>
                </a:solidFill>
                <a:latin typeface="Inter var"/>
              </a:rPr>
              <a:t>. </a:t>
            </a:r>
            <a:r>
              <a:rPr lang="en-US" dirty="0">
                <a:solidFill>
                  <a:schemeClr val="bg2"/>
                </a:solidFill>
                <a:latin typeface="Inter var"/>
              </a:rPr>
              <a:t>https://www.visionofhumanity.org/maps/#/</a:t>
            </a:r>
            <a:endParaRPr lang="uk-UA" dirty="0">
              <a:solidFill>
                <a:schemeClr val="bg2"/>
              </a:solidFill>
            </a:endParaRPr>
          </a:p>
        </p:txBody>
      </p:sp>
      <p:pic>
        <p:nvPicPr>
          <p:cNvPr id="16" name="Picture 2" descr="https://upload.wikimedia.org/wikipedia/commons/thumb/c/c6/Europe_%28orthographic_projection%29.svg/220px-Europe_%28orthographic_projection%29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360" y="5267431"/>
            <a:ext cx="1586857" cy="158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148183" y="2497083"/>
            <a:ext cx="8135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>
                <a:solidFill>
                  <a:schemeClr val="bg2"/>
                </a:solidFill>
              </a:rPr>
              <a:t>Country</a:t>
            </a:r>
            <a:r>
              <a:rPr lang="uk-UA" dirty="0">
                <a:solidFill>
                  <a:schemeClr val="bg2"/>
                </a:solidFill>
              </a:rPr>
              <a:t> </a:t>
            </a:r>
            <a:r>
              <a:rPr lang="uk-UA" dirty="0" err="1">
                <a:solidFill>
                  <a:schemeClr val="bg2"/>
                </a:solidFill>
              </a:rPr>
              <a:t>Risk</a:t>
            </a:r>
            <a:r>
              <a:rPr lang="uk-UA" dirty="0">
                <a:solidFill>
                  <a:schemeClr val="bg2"/>
                </a:solidFill>
              </a:rPr>
              <a:t> </a:t>
            </a:r>
            <a:r>
              <a:rPr lang="uk-UA" dirty="0" err="1" smtClean="0">
                <a:solidFill>
                  <a:schemeClr val="bg2"/>
                </a:solidFill>
              </a:rPr>
              <a:t>Index</a:t>
            </a:r>
            <a:r>
              <a:rPr lang="uk-UA" dirty="0" smtClean="0">
                <a:solidFill>
                  <a:schemeClr val="bg2"/>
                </a:solidFill>
              </a:rPr>
              <a:t>. </a:t>
            </a:r>
            <a:r>
              <a:rPr lang="en-US" dirty="0">
                <a:solidFill>
                  <a:schemeClr val="bg2"/>
                </a:solidFill>
              </a:rPr>
              <a:t>https://drmkc.jrc.ec.europa.eu/inform-index/INFORM-Risk</a:t>
            </a:r>
            <a:endParaRPr lang="uk-UA" dirty="0">
              <a:solidFill>
                <a:schemeClr val="bg2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48183" y="2988696"/>
            <a:ext cx="9841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bg2"/>
                </a:solidFill>
                <a:latin typeface="Google Sans"/>
                <a:hlinkClick r:id="rId3"/>
              </a:rPr>
              <a:t>Country </a:t>
            </a:r>
            <a:r>
              <a:rPr lang="en-US" u="sng" dirty="0" smtClean="0">
                <a:solidFill>
                  <a:schemeClr val="bg2"/>
                </a:solidFill>
                <a:latin typeface="Google Sans"/>
                <a:hlinkClick r:id="rId3"/>
              </a:rPr>
              <a:t>Risk</a:t>
            </a:r>
            <a:r>
              <a:rPr lang="uk-UA" u="sng" dirty="0" smtClean="0">
                <a:solidFill>
                  <a:schemeClr val="bg2"/>
                </a:solidFill>
                <a:latin typeface="Google Sans"/>
                <a:hlinkClick r:id="rId3"/>
              </a:rPr>
              <a:t>. </a:t>
            </a:r>
            <a:r>
              <a:rPr lang="en-US" u="sng" dirty="0">
                <a:solidFill>
                  <a:schemeClr val="bg2"/>
                </a:solidFill>
                <a:latin typeface="Google Sans"/>
                <a:hlinkClick r:id="rId3"/>
              </a:rPr>
              <a:t>https://www.allianz-trade.com/en_global/economic-research/country-reports.html</a:t>
            </a:r>
            <a:endParaRPr lang="en-US" b="0" i="0" u="sng" dirty="0">
              <a:solidFill>
                <a:schemeClr val="bg2"/>
              </a:solidFill>
              <a:effectLst/>
              <a:latin typeface="Google Sans"/>
              <a:hlinkClick r:id="rId3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48183" y="3480309"/>
            <a:ext cx="10702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dirty="0">
                <a:solidFill>
                  <a:schemeClr val="bg2"/>
                </a:solidFill>
                <a:latin typeface="Manrope"/>
              </a:rPr>
              <a:t>Global Country Risk </a:t>
            </a:r>
            <a:r>
              <a:rPr lang="en-US" dirty="0" smtClean="0">
                <a:solidFill>
                  <a:schemeClr val="bg2"/>
                </a:solidFill>
                <a:latin typeface="Manrope"/>
              </a:rPr>
              <a:t>Map</a:t>
            </a:r>
            <a:r>
              <a:rPr lang="uk-UA" dirty="0" smtClean="0">
                <a:solidFill>
                  <a:schemeClr val="bg2"/>
                </a:solidFill>
                <a:latin typeface="Manrope"/>
              </a:rPr>
              <a:t>. </a:t>
            </a:r>
            <a:r>
              <a:rPr lang="en-US" dirty="0">
                <a:solidFill>
                  <a:schemeClr val="bg2"/>
                </a:solidFill>
                <a:latin typeface="Manrope"/>
              </a:rPr>
              <a:t>https://www.coface.com/news-economy-and-insights/business-risk-dashboard/country-risk-map</a:t>
            </a:r>
            <a:endParaRPr lang="en-US" b="0" i="0" dirty="0">
              <a:solidFill>
                <a:schemeClr val="bg2"/>
              </a:solidFill>
              <a:effectLst/>
              <a:latin typeface="Manrop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8183" y="2066611"/>
            <a:ext cx="4128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3. Оцінити ризики розвитку країни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07989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2728" y="790549"/>
            <a:ext cx="622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4. Надати характеристику політичної системи країни</a:t>
            </a:r>
            <a:endParaRPr lang="uk-UA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59898" y="1878835"/>
            <a:ext cx="5156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Linux Libertine"/>
              </a:rPr>
              <a:t>Freedom </a:t>
            </a:r>
            <a:r>
              <a:rPr lang="en-US" dirty="0">
                <a:latin typeface="Linux Libertine"/>
              </a:rPr>
              <a:t>in the </a:t>
            </a:r>
            <a:r>
              <a:rPr lang="en-US" dirty="0" smtClean="0">
                <a:latin typeface="Linux Libertine"/>
              </a:rPr>
              <a:t>World</a:t>
            </a:r>
            <a:r>
              <a:rPr lang="uk-UA" dirty="0" smtClean="0">
                <a:latin typeface="Linux Libertine"/>
              </a:rPr>
              <a:t>. </a:t>
            </a:r>
            <a:r>
              <a:rPr lang="en-US" dirty="0">
                <a:latin typeface="Linux Libertine"/>
              </a:rPr>
              <a:t>https://freedomhouse.org/</a:t>
            </a:r>
            <a:endParaRPr lang="en-US" b="0" i="0" dirty="0">
              <a:effectLst/>
              <a:latin typeface="Linux Libertin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599" y="1334692"/>
            <a:ext cx="490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5. Оцініть місце країни в таких рейтингах</a:t>
            </a:r>
            <a:endParaRPr lang="uk-UA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7870" y="2330840"/>
            <a:ext cx="5463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World Press Freedom </a:t>
            </a:r>
            <a:r>
              <a:rPr lang="en-US" dirty="0" smtClean="0"/>
              <a:t>Index</a:t>
            </a:r>
            <a:r>
              <a:rPr lang="uk-UA" dirty="0" smtClean="0"/>
              <a:t>. https</a:t>
            </a:r>
            <a:r>
              <a:rPr lang="uk-UA" dirty="0"/>
              <a:t>://rsf.org/en/index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7870" y="2745632"/>
            <a:ext cx="7515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</a:rPr>
              <a:t>Corruption Perceptions </a:t>
            </a:r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</a:rPr>
              <a:t>Index</a:t>
            </a:r>
            <a:r>
              <a:rPr lang="uk-UA" dirty="0" smtClean="0">
                <a:solidFill>
                  <a:schemeClr val="bg2"/>
                </a:solidFill>
                <a:latin typeface="Arial" panose="020B0604020202020204" pitchFamily="34" charset="0"/>
              </a:rPr>
              <a:t>. </a:t>
            </a:r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</a:rPr>
              <a:t>https://www.transparency.org/en/cpi/2023</a:t>
            </a:r>
            <a:endParaRPr lang="uk-UA" dirty="0">
              <a:solidFill>
                <a:schemeClr val="bg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59898" y="3160424"/>
            <a:ext cx="6981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  <a:cs typeface="Calibri" panose="020F0502020204030204" pitchFamily="34" charset="0"/>
              </a:rPr>
              <a:t>Rule of Law </a:t>
            </a:r>
            <a:r>
              <a:rPr lang="en-US" dirty="0" smtClean="0">
                <a:solidFill>
                  <a:schemeClr val="bg2"/>
                </a:solidFill>
                <a:cs typeface="Calibri" panose="020F0502020204030204" pitchFamily="34" charset="0"/>
              </a:rPr>
              <a:t>Index</a:t>
            </a:r>
            <a:r>
              <a:rPr lang="uk-UA" dirty="0" smtClean="0">
                <a:solidFill>
                  <a:schemeClr val="bg2"/>
                </a:solidFill>
                <a:cs typeface="Calibri" panose="020F0502020204030204" pitchFamily="34" charset="0"/>
              </a:rPr>
              <a:t>. </a:t>
            </a:r>
            <a:r>
              <a:rPr lang="en-US" dirty="0">
                <a:solidFill>
                  <a:schemeClr val="bg2"/>
                </a:solidFill>
                <a:cs typeface="Calibri" panose="020F0502020204030204" pitchFamily="34" charset="0"/>
              </a:rPr>
              <a:t>https://worldjusticeproject.org/rule-of-law-index/</a:t>
            </a:r>
            <a:endParaRPr lang="uk-UA" dirty="0">
              <a:solidFill>
                <a:schemeClr val="bg2"/>
              </a:solidFill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7870" y="3566969"/>
            <a:ext cx="10315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Democracy </a:t>
            </a:r>
            <a:r>
              <a:rPr lang="en-US" dirty="0" smtClean="0">
                <a:solidFill>
                  <a:schemeClr val="bg2"/>
                </a:solidFill>
              </a:rPr>
              <a:t>Index.</a:t>
            </a:r>
            <a:r>
              <a:rPr lang="uk-UA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https://worldpopulationreview.com/country-rankings/democracy-index-by-country</a:t>
            </a:r>
            <a:endParaRPr lang="uk-UA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52741" y="3973514"/>
            <a:ext cx="7293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BTI</a:t>
            </a:r>
            <a:r>
              <a:rPr lang="uk-UA" dirty="0" smtClean="0"/>
              <a:t> </a:t>
            </a:r>
            <a:r>
              <a:rPr lang="en-US" dirty="0" smtClean="0">
                <a:solidFill>
                  <a:schemeClr val="bg2"/>
                </a:solidFill>
                <a:latin typeface="Titillium"/>
              </a:rPr>
              <a:t>Transformation Index</a:t>
            </a:r>
            <a:r>
              <a:rPr lang="uk-UA" dirty="0" smtClean="0">
                <a:solidFill>
                  <a:schemeClr val="bg2"/>
                </a:solidFill>
                <a:latin typeface="Titillium"/>
              </a:rPr>
              <a:t>. </a:t>
            </a:r>
            <a:r>
              <a:rPr lang="en-US" dirty="0">
                <a:solidFill>
                  <a:schemeClr val="bg2"/>
                </a:solidFill>
                <a:latin typeface="Titillium"/>
              </a:rPr>
              <a:t>https://bti-project.org/en/?&amp;d=G&amp;cb=00000</a:t>
            </a:r>
            <a:endParaRPr lang="en-US" b="0" i="0" dirty="0">
              <a:solidFill>
                <a:schemeClr val="bg2"/>
              </a:solidFill>
              <a:effectLst/>
              <a:latin typeface="Titillium"/>
            </a:endParaRPr>
          </a:p>
        </p:txBody>
      </p:sp>
      <p:pic>
        <p:nvPicPr>
          <p:cNvPr id="16" name="Picture 2" descr="https://upload.wikimedia.org/wikipedia/commons/thumb/c/c6/Europe_%28orthographic_projection%29.svg/220px-Europe_%28orthographic_projection%29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360" y="5267431"/>
            <a:ext cx="1586857" cy="158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35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50889" y="613568"/>
            <a:ext cx="6951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6. Оцініть місце країни в</a:t>
            </a:r>
            <a:r>
              <a:rPr lang="en-US" b="1" dirty="0" smtClean="0"/>
              <a:t> </a:t>
            </a:r>
            <a:r>
              <a:rPr lang="uk-UA" b="1" dirty="0" smtClean="0"/>
              <a:t>світовому економічному просторі </a:t>
            </a:r>
            <a:endParaRPr lang="uk-UA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7420" y="1157593"/>
            <a:ext cx="11228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World Bank country classifications by income </a:t>
            </a:r>
            <a:r>
              <a:rPr lang="en-US" dirty="0" smtClean="0"/>
              <a:t>level.</a:t>
            </a:r>
            <a:endParaRPr lang="en-US" dirty="0"/>
          </a:p>
          <a:p>
            <a:r>
              <a:rPr lang="uk-UA" dirty="0" smtClean="0"/>
              <a:t>https</a:t>
            </a:r>
            <a:r>
              <a:rPr lang="uk-UA" dirty="0"/>
              <a:t>://blogs.worldbank.org/en/opendata/world-bank-country-classifications-by-income-level-for-2024-2025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37419" y="1868880"/>
            <a:ext cx="10953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World by Income and </a:t>
            </a:r>
            <a:r>
              <a:rPr lang="en-US" dirty="0" smtClean="0"/>
              <a:t>Region</a:t>
            </a:r>
            <a:r>
              <a:rPr lang="uk-UA" dirty="0" smtClean="0"/>
              <a:t>.</a:t>
            </a:r>
            <a:endParaRPr lang="en-US" dirty="0"/>
          </a:p>
          <a:p>
            <a:r>
              <a:rPr lang="uk-UA" dirty="0" smtClean="0"/>
              <a:t>https</a:t>
            </a:r>
            <a:r>
              <a:rPr lang="uk-UA" dirty="0"/>
              <a:t>://datatopics.worldbank.org/world-development-indicators/the-world-by-income-and-region.html</a:t>
            </a:r>
          </a:p>
        </p:txBody>
      </p:sp>
      <p:pic>
        <p:nvPicPr>
          <p:cNvPr id="18" name="Picture 2" descr="https://upload.wikimedia.org/wikipedia/commons/thumb/c/c6/Europe_%28orthographic_projection%29.svg/220px-Europe_%28orthographic_projection%29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360" y="5267431"/>
            <a:ext cx="1586857" cy="158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1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2115" y="959513"/>
            <a:ext cx="115823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Competitiveness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Ranking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https://www.imd.org/centers/wcc/world-competitiveness-center/rankings/world-competitiveness-ranking/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http://surl.li/dkghia 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Scoreboard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https://research-and-innovation.ec.europa.eu/statistics/performance-indicators/european-innovation-scoreboard_en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Competitiveness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https://taxfoundation.org/research/all/global/2023-international-tax-competitiveness-index/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https://hdr.undp.org/data-center/human-development-index#/indicies/HDI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https://www.heritage.org/index/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://impact.economist.com/sustainability/project/food-security-index/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https://data.unicef.org/wp-content/uploads/2024/07/SOFI2024_Report_EN_web.pdf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Legatum Prosperity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https://www.prosperity.com/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https://www.usnews.com/news/best-countries/rankings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7961" y="476065"/>
            <a:ext cx="5035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7. Оцініть місце країни в таких рейтингах</a:t>
            </a:r>
            <a:endParaRPr lang="uk-UA" b="1" dirty="0"/>
          </a:p>
        </p:txBody>
      </p:sp>
      <p:pic>
        <p:nvPicPr>
          <p:cNvPr id="6" name="Picture 2" descr="https://upload.wikimedia.org/wikipedia/commons/thumb/c/c6/Europe_%28orthographic_projection%29.svg/220px-Europe_%28orthographic_projection%29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360" y="5267431"/>
            <a:ext cx="1586857" cy="158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55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3561" y="1683207"/>
            <a:ext cx="10687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Критерії оцінювання</a:t>
            </a:r>
            <a:r>
              <a:rPr lang="uk-UA" b="1" dirty="0" smtClean="0"/>
              <a:t>:</a:t>
            </a:r>
          </a:p>
          <a:p>
            <a:endParaRPr lang="uk-UA" b="1" dirty="0"/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/>
              <a:t>Глибина аналізу</a:t>
            </a:r>
            <a:r>
              <a:rPr lang="uk-UA" dirty="0"/>
              <a:t> політичних та економічних аспектів.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/>
              <a:t>Точність та актуальність даних</a:t>
            </a:r>
            <a:r>
              <a:rPr lang="uk-UA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/>
              <a:t>Здатність встановити причинно-наслідкові зв’язки</a:t>
            </a:r>
            <a:r>
              <a:rPr lang="uk-UA" dirty="0"/>
              <a:t> між політико-економічними характеристиками країни та її місцем у світових рейтингах.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/>
              <a:t>Якість оформлення </a:t>
            </a:r>
            <a:r>
              <a:rPr lang="uk-UA" b="1" dirty="0" smtClean="0"/>
              <a:t>презентації</a:t>
            </a:r>
            <a:r>
              <a:rPr lang="uk-UA" dirty="0" smtClean="0"/>
              <a:t> </a:t>
            </a:r>
            <a:r>
              <a:rPr lang="uk-UA" dirty="0"/>
              <a:t>(логічна структура, наочність, грамотність).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/>
              <a:t>Здатність сформулювати рекомендації</a:t>
            </a:r>
            <a:r>
              <a:rPr lang="uk-UA" dirty="0"/>
              <a:t>, засновані на отриманих результатах.</a:t>
            </a:r>
          </a:p>
        </p:txBody>
      </p:sp>
      <p:pic>
        <p:nvPicPr>
          <p:cNvPr id="9" name="Picture 2" descr="https://upload.wikimedia.org/wikipedia/commons/thumb/c/c6/Europe_%28orthographic_projection%29.svg/220px-Europe_%28orthographic_projection%29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360" y="5267431"/>
            <a:ext cx="1586857" cy="158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42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902" y="1020548"/>
            <a:ext cx="105893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Дослідження полягає не лише у фіксації інформації, але, передусім, у встановленні причинно-наслідкових </a:t>
            </a:r>
            <a:r>
              <a:rPr lang="uk-UA" dirty="0" err="1" smtClean="0"/>
              <a:t>зв’язків</a:t>
            </a:r>
            <a:r>
              <a:rPr lang="uk-UA" dirty="0" smtClean="0"/>
              <a:t> </a:t>
            </a:r>
            <a:r>
              <a:rPr lang="uk-UA" dirty="0"/>
              <a:t>між політико-економічними характеристиками країни та її місцем у світових рейтингах.</a:t>
            </a:r>
            <a:endParaRPr lang="uk-UA" dirty="0"/>
          </a:p>
        </p:txBody>
      </p:sp>
      <p:pic>
        <p:nvPicPr>
          <p:cNvPr id="8" name="Picture 2" descr="https://upload.wikimedia.org/wikipedia/commons/thumb/c/c6/Europe_%28orthographic_projection%29.svg/220px-Europe_%28orthographic_projection%29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360" y="5267431"/>
            <a:ext cx="1586857" cy="158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429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4947</TotalTime>
  <Words>336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Aptos</vt:lpstr>
      <vt:lpstr>Arial</vt:lpstr>
      <vt:lpstr>Calibri</vt:lpstr>
      <vt:lpstr>Google Sans</vt:lpstr>
      <vt:lpstr>Inter var</vt:lpstr>
      <vt:lpstr>Linux Libertine</vt:lpstr>
      <vt:lpstr>Manrope</vt:lpstr>
      <vt:lpstr>Montserrat</vt:lpstr>
      <vt:lpstr>Montserrat ExtraBold</vt:lpstr>
      <vt:lpstr>Times New Roman</vt:lpstr>
      <vt:lpstr>Titillium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119</cp:revision>
  <dcterms:created xsi:type="dcterms:W3CDTF">2023-01-12T09:20:21Z</dcterms:created>
  <dcterms:modified xsi:type="dcterms:W3CDTF">2024-10-31T09:58:18Z</dcterms:modified>
</cp:coreProperties>
</file>