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22" r:id="rId3"/>
    <p:sldId id="328" r:id="rId4"/>
    <p:sldId id="353" r:id="rId5"/>
    <p:sldId id="352" r:id="rId6"/>
    <p:sldId id="347" r:id="rId7"/>
    <p:sldId id="351" r:id="rId8"/>
    <p:sldId id="348" r:id="rId9"/>
    <p:sldId id="262" r:id="rId1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ітли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ABFCF23-3B69-468F-B69F-88F6DE6A72F2}" styleName="Помірний стиль 1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93D81CF-94F2-401A-BA57-92F5A7B2D0C5}" styleName="Помір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068" autoAdjust="0"/>
    <p:restoredTop sz="94660"/>
  </p:normalViewPr>
  <p:slideViewPr>
    <p:cSldViewPr snapToGrid="0">
      <p:cViewPr varScale="1">
        <p:scale>
          <a:sx n="76" d="100"/>
          <a:sy n="76" d="100"/>
        </p:scale>
        <p:origin x="75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1FA1FF-B6AA-48C2-AFC6-787E0DCFD90D}" type="datetimeFigureOut">
              <a:rPr lang="uk-UA" smtClean="0"/>
              <a:t>30.10.2024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C8A8F-3DA7-450D-850B-31353C4581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46543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llianz-trade.com/en_global/economic-research/country-reports.html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64775" y="2271251"/>
            <a:ext cx="771166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000" b="1" dirty="0" smtClean="0">
                <a:solidFill>
                  <a:schemeClr val="tx2"/>
                </a:solidFill>
              </a:rPr>
              <a:t>ІНДИВІДУАЛЬНЕ ЗАЛІКОВЕ ЗАВДАННЯ</a:t>
            </a:r>
            <a:endParaRPr lang="uk-UA" sz="3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826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4681" y="956345"/>
            <a:ext cx="100399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600" b="1" u="sng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Завдання: </a:t>
            </a:r>
            <a:r>
              <a:rPr lang="uk-UA" sz="26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здійснити дослідження політико-економічного простору європейської країни (за вибором здобувача).   </a:t>
            </a:r>
            <a:endParaRPr lang="uk-UA" sz="26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83674" y="3218483"/>
            <a:ext cx="992197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Безпековий</a:t>
            </a:r>
            <a:r>
              <a:rPr lang="ru-RU" sz="26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вимір</a:t>
            </a:r>
            <a:r>
              <a:rPr lang="ru-RU" sz="26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трансформацій</a:t>
            </a:r>
            <a:r>
              <a:rPr lang="ru-RU" sz="26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600" b="1" dirty="0" err="1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політико-економічного</a:t>
            </a:r>
            <a:r>
              <a:rPr lang="ru-RU" sz="26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простору </a:t>
            </a:r>
            <a:r>
              <a:rPr lang="ru-RU" sz="2600" b="1" dirty="0" err="1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країни</a:t>
            </a:r>
            <a:r>
              <a:rPr lang="ru-RU" sz="26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ru-RU" sz="2600" b="1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зазначити</a:t>
            </a:r>
            <a:r>
              <a:rPr lang="ru-RU" sz="2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600" b="1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конкретну</a:t>
            </a:r>
            <a:r>
              <a:rPr lang="ru-RU" sz="2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600" b="1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назву</a:t>
            </a:r>
            <a:r>
              <a:rPr lang="ru-RU" sz="2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endParaRPr lang="uk-UA" sz="26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83674" y="2470872"/>
            <a:ext cx="100399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600" b="1" u="sng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Назва дослідження:</a:t>
            </a:r>
            <a:endParaRPr lang="uk-UA" sz="2600" b="1" u="sng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 descr="https://upload.wikimedia.org/wikipedia/commons/thumb/c/c6/Europe_%28orthographic_projection%29.svg/220px-Europe_%28orthographic_projection%29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4053" y="4454694"/>
            <a:ext cx="2295151" cy="2295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1292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3238" y="545379"/>
            <a:ext cx="6362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smtClean="0"/>
              <a:t>1. Здійснити коротку загальну характеристику країни </a:t>
            </a:r>
            <a:endParaRPr lang="uk-UA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148183" y="1052801"/>
            <a:ext cx="46397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smtClean="0"/>
              <a:t>2. Оцінити </a:t>
            </a:r>
            <a:r>
              <a:rPr lang="uk-UA" b="1" dirty="0" err="1" smtClean="0"/>
              <a:t>безпекову</a:t>
            </a:r>
            <a:r>
              <a:rPr lang="uk-UA" b="1" dirty="0" smtClean="0"/>
              <a:t> ситуацію в країні</a:t>
            </a:r>
            <a:endParaRPr lang="uk-UA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708380" y="1475438"/>
            <a:ext cx="65539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2"/>
                </a:solidFill>
                <a:latin typeface="Inter var"/>
              </a:rPr>
              <a:t>Global Peace </a:t>
            </a:r>
            <a:r>
              <a:rPr lang="en-US" dirty="0" smtClean="0">
                <a:solidFill>
                  <a:schemeClr val="bg2"/>
                </a:solidFill>
                <a:latin typeface="Inter var"/>
              </a:rPr>
              <a:t>Index</a:t>
            </a:r>
            <a:r>
              <a:rPr lang="uk-UA" dirty="0" smtClean="0">
                <a:solidFill>
                  <a:schemeClr val="bg2"/>
                </a:solidFill>
                <a:latin typeface="Inter var"/>
              </a:rPr>
              <a:t>. </a:t>
            </a:r>
            <a:r>
              <a:rPr lang="en-US" dirty="0">
                <a:solidFill>
                  <a:schemeClr val="bg2"/>
                </a:solidFill>
                <a:latin typeface="Inter var"/>
              </a:rPr>
              <a:t>https://www.visionofhumanity.org/maps/#/</a:t>
            </a:r>
            <a:endParaRPr lang="uk-UA" dirty="0">
              <a:solidFill>
                <a:schemeClr val="bg2"/>
              </a:solidFill>
            </a:endParaRPr>
          </a:p>
        </p:txBody>
      </p:sp>
      <p:pic>
        <p:nvPicPr>
          <p:cNvPr id="16" name="Picture 2" descr="https://upload.wikimedia.org/wikipedia/commons/thumb/c/c6/Europe_%28orthographic_projection%29.svg/220px-Europe_%28orthographic_projection%29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2360" y="5267431"/>
            <a:ext cx="1586857" cy="1586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1148183" y="2497083"/>
            <a:ext cx="81355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err="1">
                <a:solidFill>
                  <a:schemeClr val="bg2"/>
                </a:solidFill>
              </a:rPr>
              <a:t>Country</a:t>
            </a:r>
            <a:r>
              <a:rPr lang="uk-UA" dirty="0">
                <a:solidFill>
                  <a:schemeClr val="bg2"/>
                </a:solidFill>
              </a:rPr>
              <a:t> </a:t>
            </a:r>
            <a:r>
              <a:rPr lang="uk-UA" dirty="0" err="1">
                <a:solidFill>
                  <a:schemeClr val="bg2"/>
                </a:solidFill>
              </a:rPr>
              <a:t>Risk</a:t>
            </a:r>
            <a:r>
              <a:rPr lang="uk-UA" dirty="0">
                <a:solidFill>
                  <a:schemeClr val="bg2"/>
                </a:solidFill>
              </a:rPr>
              <a:t> </a:t>
            </a:r>
            <a:r>
              <a:rPr lang="uk-UA" dirty="0" err="1" smtClean="0">
                <a:solidFill>
                  <a:schemeClr val="bg2"/>
                </a:solidFill>
              </a:rPr>
              <a:t>Index</a:t>
            </a:r>
            <a:r>
              <a:rPr lang="uk-UA" dirty="0" smtClean="0">
                <a:solidFill>
                  <a:schemeClr val="bg2"/>
                </a:solidFill>
              </a:rPr>
              <a:t>. </a:t>
            </a:r>
            <a:r>
              <a:rPr lang="en-US" dirty="0">
                <a:solidFill>
                  <a:schemeClr val="bg2"/>
                </a:solidFill>
              </a:rPr>
              <a:t>https://drmkc.jrc.ec.europa.eu/inform-index/INFORM-Risk</a:t>
            </a:r>
            <a:endParaRPr lang="uk-UA" dirty="0">
              <a:solidFill>
                <a:schemeClr val="bg2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48183" y="2988696"/>
            <a:ext cx="98412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solidFill>
                  <a:schemeClr val="bg2"/>
                </a:solidFill>
                <a:latin typeface="Google Sans"/>
                <a:hlinkClick r:id="rId3"/>
              </a:rPr>
              <a:t>Country </a:t>
            </a:r>
            <a:r>
              <a:rPr lang="en-US" u="sng" dirty="0" smtClean="0">
                <a:solidFill>
                  <a:schemeClr val="bg2"/>
                </a:solidFill>
                <a:latin typeface="Google Sans"/>
                <a:hlinkClick r:id="rId3"/>
              </a:rPr>
              <a:t>Risk</a:t>
            </a:r>
            <a:r>
              <a:rPr lang="uk-UA" u="sng" dirty="0" smtClean="0">
                <a:solidFill>
                  <a:schemeClr val="bg2"/>
                </a:solidFill>
                <a:latin typeface="Google Sans"/>
                <a:hlinkClick r:id="rId3"/>
              </a:rPr>
              <a:t>. </a:t>
            </a:r>
            <a:r>
              <a:rPr lang="en-US" u="sng" dirty="0">
                <a:solidFill>
                  <a:schemeClr val="bg2"/>
                </a:solidFill>
                <a:latin typeface="Google Sans"/>
                <a:hlinkClick r:id="rId3"/>
              </a:rPr>
              <a:t>https://www.allianz-trade.com/en_global/economic-research/country-reports.html</a:t>
            </a:r>
            <a:endParaRPr lang="en-US" b="0" i="0" u="sng" dirty="0">
              <a:solidFill>
                <a:schemeClr val="bg2"/>
              </a:solidFill>
              <a:effectLst/>
              <a:latin typeface="Google Sans"/>
              <a:hlinkClick r:id="rId3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148183" y="3480309"/>
            <a:ext cx="107025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dirty="0">
                <a:solidFill>
                  <a:schemeClr val="bg2"/>
                </a:solidFill>
                <a:latin typeface="Manrope"/>
              </a:rPr>
              <a:t>Global Country Risk </a:t>
            </a:r>
            <a:r>
              <a:rPr lang="en-US" dirty="0" smtClean="0">
                <a:solidFill>
                  <a:schemeClr val="bg2"/>
                </a:solidFill>
                <a:latin typeface="Manrope"/>
              </a:rPr>
              <a:t>Map</a:t>
            </a:r>
            <a:r>
              <a:rPr lang="uk-UA" dirty="0" smtClean="0">
                <a:solidFill>
                  <a:schemeClr val="bg2"/>
                </a:solidFill>
                <a:latin typeface="Manrope"/>
              </a:rPr>
              <a:t>. </a:t>
            </a:r>
            <a:r>
              <a:rPr lang="en-US" dirty="0">
                <a:solidFill>
                  <a:schemeClr val="bg2"/>
                </a:solidFill>
                <a:latin typeface="Manrope"/>
              </a:rPr>
              <a:t>https://www.coface.com/news-economy-and-insights/business-risk-dashboard/country-risk-map</a:t>
            </a:r>
            <a:endParaRPr lang="en-US" b="0" i="0" dirty="0">
              <a:solidFill>
                <a:schemeClr val="bg2"/>
              </a:solidFill>
              <a:effectLst/>
              <a:latin typeface="Manrope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48183" y="2066611"/>
            <a:ext cx="41282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smtClean="0"/>
              <a:t>3. Оцінити ризики розвитку країни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079898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32728" y="790549"/>
            <a:ext cx="6225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smtClean="0"/>
              <a:t>4. Надати характеристику політичної системи країни</a:t>
            </a:r>
            <a:endParaRPr lang="uk-UA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59898" y="1878835"/>
            <a:ext cx="51562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Linux Libertine"/>
              </a:rPr>
              <a:t>Freedom </a:t>
            </a:r>
            <a:r>
              <a:rPr lang="en-US" dirty="0">
                <a:latin typeface="Linux Libertine"/>
              </a:rPr>
              <a:t>in the </a:t>
            </a:r>
            <a:r>
              <a:rPr lang="en-US" dirty="0" smtClean="0">
                <a:latin typeface="Linux Libertine"/>
              </a:rPr>
              <a:t>World</a:t>
            </a:r>
            <a:r>
              <a:rPr lang="uk-UA" dirty="0" smtClean="0">
                <a:latin typeface="Linux Libertine"/>
              </a:rPr>
              <a:t>. </a:t>
            </a:r>
            <a:r>
              <a:rPr lang="en-US" dirty="0">
                <a:latin typeface="Linux Libertine"/>
              </a:rPr>
              <a:t>https://freedomhouse.org/</a:t>
            </a:r>
            <a:endParaRPr lang="en-US" b="0" i="0" dirty="0">
              <a:effectLst/>
              <a:latin typeface="Linux Libertine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599" y="1334692"/>
            <a:ext cx="4907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smtClean="0"/>
              <a:t>5. Оцініть місце країни в таких рейтингах</a:t>
            </a:r>
            <a:endParaRPr lang="uk-UA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427870" y="2330840"/>
            <a:ext cx="5463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World Press Freedom </a:t>
            </a:r>
            <a:r>
              <a:rPr lang="en-US" dirty="0" smtClean="0"/>
              <a:t>Index</a:t>
            </a:r>
            <a:r>
              <a:rPr lang="uk-UA" dirty="0" smtClean="0"/>
              <a:t>. https</a:t>
            </a:r>
            <a:r>
              <a:rPr lang="uk-UA" dirty="0"/>
              <a:t>://rsf.org/en/index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427870" y="2745632"/>
            <a:ext cx="75157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2"/>
                </a:solidFill>
                <a:latin typeface="Arial" panose="020B0604020202020204" pitchFamily="34" charset="0"/>
              </a:rPr>
              <a:t>Corruption Perceptions </a:t>
            </a:r>
            <a:r>
              <a:rPr lang="en-US" dirty="0" smtClean="0">
                <a:solidFill>
                  <a:schemeClr val="bg2"/>
                </a:solidFill>
                <a:latin typeface="Arial" panose="020B0604020202020204" pitchFamily="34" charset="0"/>
              </a:rPr>
              <a:t>Index</a:t>
            </a:r>
            <a:r>
              <a:rPr lang="uk-UA" dirty="0" smtClean="0">
                <a:solidFill>
                  <a:schemeClr val="bg2"/>
                </a:solidFill>
                <a:latin typeface="Arial" panose="020B0604020202020204" pitchFamily="34" charset="0"/>
              </a:rPr>
              <a:t>. </a:t>
            </a:r>
            <a:r>
              <a:rPr lang="en-US" dirty="0">
                <a:solidFill>
                  <a:schemeClr val="bg2"/>
                </a:solidFill>
                <a:latin typeface="Arial" panose="020B0604020202020204" pitchFamily="34" charset="0"/>
              </a:rPr>
              <a:t>https://www.transparency.org/en/cpi/2023</a:t>
            </a:r>
            <a:endParaRPr lang="uk-UA" dirty="0">
              <a:solidFill>
                <a:schemeClr val="bg2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59898" y="3160424"/>
            <a:ext cx="69813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2"/>
                </a:solidFill>
                <a:cs typeface="Calibri" panose="020F0502020204030204" pitchFamily="34" charset="0"/>
              </a:rPr>
              <a:t>Rule of Law </a:t>
            </a:r>
            <a:r>
              <a:rPr lang="en-US" dirty="0" smtClean="0">
                <a:solidFill>
                  <a:schemeClr val="bg2"/>
                </a:solidFill>
                <a:cs typeface="Calibri" panose="020F0502020204030204" pitchFamily="34" charset="0"/>
              </a:rPr>
              <a:t>Index</a:t>
            </a:r>
            <a:r>
              <a:rPr lang="uk-UA" dirty="0" smtClean="0">
                <a:solidFill>
                  <a:schemeClr val="bg2"/>
                </a:solidFill>
                <a:cs typeface="Calibri" panose="020F0502020204030204" pitchFamily="34" charset="0"/>
              </a:rPr>
              <a:t>. </a:t>
            </a:r>
            <a:r>
              <a:rPr lang="en-US" dirty="0">
                <a:solidFill>
                  <a:schemeClr val="bg2"/>
                </a:solidFill>
                <a:cs typeface="Calibri" panose="020F0502020204030204" pitchFamily="34" charset="0"/>
              </a:rPr>
              <a:t>https://worldjusticeproject.org/rule-of-law-index/</a:t>
            </a:r>
            <a:endParaRPr lang="uk-UA" dirty="0">
              <a:solidFill>
                <a:schemeClr val="bg2"/>
              </a:solidFill>
              <a:cs typeface="Calibri" panose="020F050202020403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27870" y="3566969"/>
            <a:ext cx="103157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Democracy </a:t>
            </a:r>
            <a:r>
              <a:rPr lang="en-US" dirty="0" smtClean="0">
                <a:solidFill>
                  <a:schemeClr val="bg2"/>
                </a:solidFill>
              </a:rPr>
              <a:t>Index.</a:t>
            </a:r>
            <a:r>
              <a:rPr lang="uk-UA" dirty="0" smtClean="0">
                <a:solidFill>
                  <a:schemeClr val="bg2"/>
                </a:solidFill>
              </a:rPr>
              <a:t> </a:t>
            </a:r>
            <a:r>
              <a:rPr lang="en-US" dirty="0">
                <a:solidFill>
                  <a:schemeClr val="bg2"/>
                </a:solidFill>
              </a:rPr>
              <a:t>https://worldpopulationreview.com/country-rankings/democracy-index-by-country</a:t>
            </a:r>
            <a:endParaRPr lang="uk-UA" dirty="0">
              <a:solidFill>
                <a:schemeClr val="bg2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452741" y="3973514"/>
            <a:ext cx="72934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BTI</a:t>
            </a:r>
            <a:r>
              <a:rPr lang="uk-UA" dirty="0" smtClean="0"/>
              <a:t> </a:t>
            </a:r>
            <a:r>
              <a:rPr lang="en-US" dirty="0" smtClean="0">
                <a:solidFill>
                  <a:schemeClr val="bg2"/>
                </a:solidFill>
                <a:latin typeface="Titillium"/>
              </a:rPr>
              <a:t>Transformation Index</a:t>
            </a:r>
            <a:r>
              <a:rPr lang="uk-UA" dirty="0" smtClean="0">
                <a:solidFill>
                  <a:schemeClr val="bg2"/>
                </a:solidFill>
                <a:latin typeface="Titillium"/>
              </a:rPr>
              <a:t>. </a:t>
            </a:r>
            <a:r>
              <a:rPr lang="en-US" dirty="0">
                <a:solidFill>
                  <a:schemeClr val="bg2"/>
                </a:solidFill>
                <a:latin typeface="Titillium"/>
              </a:rPr>
              <a:t>https://bti-project.org/en/?&amp;d=G&amp;cb=00000</a:t>
            </a:r>
            <a:endParaRPr lang="en-US" b="0" i="0" dirty="0">
              <a:solidFill>
                <a:schemeClr val="bg2"/>
              </a:solidFill>
              <a:effectLst/>
              <a:latin typeface="Titillium"/>
            </a:endParaRPr>
          </a:p>
        </p:txBody>
      </p:sp>
      <p:pic>
        <p:nvPicPr>
          <p:cNvPr id="16" name="Picture 2" descr="https://upload.wikimedia.org/wikipedia/commons/thumb/c/c6/Europe_%28orthographic_projection%29.svg/220px-Europe_%28orthographic_projection%29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2360" y="5267431"/>
            <a:ext cx="1586857" cy="1586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2352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250889" y="613568"/>
            <a:ext cx="6951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smtClean="0"/>
              <a:t>6. Оцініть місце країни в</a:t>
            </a:r>
            <a:r>
              <a:rPr lang="en-US" b="1" dirty="0" smtClean="0"/>
              <a:t> </a:t>
            </a:r>
            <a:r>
              <a:rPr lang="uk-UA" b="1" dirty="0" smtClean="0"/>
              <a:t>світовому економічному просторі </a:t>
            </a:r>
            <a:endParaRPr lang="uk-UA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37420" y="1157593"/>
            <a:ext cx="112284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World Bank country classifications by income </a:t>
            </a:r>
            <a:r>
              <a:rPr lang="en-US" dirty="0" smtClean="0"/>
              <a:t>level.</a:t>
            </a:r>
            <a:endParaRPr lang="en-US" dirty="0"/>
          </a:p>
          <a:p>
            <a:r>
              <a:rPr lang="uk-UA" dirty="0" smtClean="0"/>
              <a:t>https</a:t>
            </a:r>
            <a:r>
              <a:rPr lang="uk-UA" dirty="0"/>
              <a:t>://blogs.worldbank.org/en/opendata/world-bank-country-classifications-by-income-level-for-2024-2025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737419" y="1868880"/>
            <a:ext cx="109531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 World by Income and </a:t>
            </a:r>
            <a:r>
              <a:rPr lang="en-US" dirty="0" smtClean="0"/>
              <a:t>Region</a:t>
            </a:r>
            <a:r>
              <a:rPr lang="uk-UA" dirty="0" smtClean="0"/>
              <a:t>.</a:t>
            </a:r>
            <a:endParaRPr lang="en-US" dirty="0"/>
          </a:p>
          <a:p>
            <a:r>
              <a:rPr lang="uk-UA" dirty="0" smtClean="0"/>
              <a:t>https</a:t>
            </a:r>
            <a:r>
              <a:rPr lang="uk-UA" dirty="0"/>
              <a:t>://datatopics.worldbank.org/world-development-indicators/the-world-by-income-and-region.html</a:t>
            </a:r>
          </a:p>
        </p:txBody>
      </p:sp>
      <p:pic>
        <p:nvPicPr>
          <p:cNvPr id="18" name="Picture 2" descr="https://upload.wikimedia.org/wikipedia/commons/thumb/c/c6/Europe_%28orthographic_projection%29.svg/220px-Europe_%28orthographic_projection%29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2360" y="5267431"/>
            <a:ext cx="1586857" cy="1586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718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2115" y="959513"/>
            <a:ext cx="1158239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World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Competitiveness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Ranking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https://www.imd.org/centers/wcc/world-competitiveness-center/rankings/world-competitiveness-ranking/</a:t>
            </a:r>
            <a:endParaRPr lang="en-US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Global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Innovation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http://surl.li/dkghia </a:t>
            </a: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European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Innovation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Scoreboard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https://research-and-innovation.ec.europa.eu/statistics/performance-indicators/european-innovation-scoreboard_en</a:t>
            </a:r>
            <a:endParaRPr lang="en-US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International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Tax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Competitiveness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https://taxfoundation.org/research/all/global/2023-international-tax-competitiveness-index/</a:t>
            </a:r>
            <a:endParaRPr lang="en-US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Human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https://hdr.undp.org/data-center/human-development-index#/indicies/HDI</a:t>
            </a:r>
            <a:endParaRPr lang="en-US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Freedom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https://www.heritage.org/index/</a:t>
            </a:r>
            <a:endParaRPr lang="en-US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Global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Food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Security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://impact.economist.com/sustainability/project/food-security-index/</a:t>
            </a: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https://data.unicef.org/wp-content/uploads/2024/07/SOFI2024_Report_EN_web.pdf</a:t>
            </a:r>
            <a:endParaRPr lang="en-US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Legatum Prosperity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Index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https://www.prosperity.com/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Best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Countries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https://www.usnews.com/news/best-countries/rankings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7961" y="476065"/>
            <a:ext cx="5035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smtClean="0"/>
              <a:t>7. Оцініть місце країни в таких рейтингах</a:t>
            </a:r>
            <a:endParaRPr lang="uk-UA" b="1" dirty="0"/>
          </a:p>
        </p:txBody>
      </p:sp>
      <p:pic>
        <p:nvPicPr>
          <p:cNvPr id="6" name="Picture 2" descr="https://upload.wikimedia.org/wikipedia/commons/thumb/c/c6/Europe_%28orthographic_projection%29.svg/220px-Europe_%28orthographic_projection%29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2360" y="5267431"/>
            <a:ext cx="1586857" cy="1586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3554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63561" y="1683207"/>
            <a:ext cx="106876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Критерії оцінювання</a:t>
            </a:r>
            <a:r>
              <a:rPr lang="uk-UA" b="1" dirty="0" smtClean="0"/>
              <a:t>:</a:t>
            </a:r>
          </a:p>
          <a:p>
            <a:endParaRPr lang="uk-UA" b="1" dirty="0"/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Глибина аналізу</a:t>
            </a:r>
            <a:r>
              <a:rPr lang="uk-UA" dirty="0"/>
              <a:t> політичних та економічних аспектів.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Точність та актуальність даних</a:t>
            </a:r>
            <a:r>
              <a:rPr lang="uk-UA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Здатність встановити причинно-наслідкові зв’язки</a:t>
            </a:r>
            <a:r>
              <a:rPr lang="uk-UA" dirty="0"/>
              <a:t> між політико-економічними характеристиками країни та її місцем у світових рейтингах.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Якість оформлення </a:t>
            </a:r>
            <a:r>
              <a:rPr lang="uk-UA" b="1" dirty="0" smtClean="0"/>
              <a:t>презентації</a:t>
            </a:r>
            <a:r>
              <a:rPr lang="uk-UA" dirty="0" smtClean="0"/>
              <a:t> </a:t>
            </a:r>
            <a:r>
              <a:rPr lang="uk-UA" dirty="0"/>
              <a:t>(логічна структура, наочність, грамотність).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Здатність сформулювати рекомендації</a:t>
            </a:r>
            <a:r>
              <a:rPr lang="uk-UA" dirty="0"/>
              <a:t>, засновані на отриманих результатах.</a:t>
            </a:r>
          </a:p>
        </p:txBody>
      </p:sp>
      <p:pic>
        <p:nvPicPr>
          <p:cNvPr id="9" name="Picture 2" descr="https://upload.wikimedia.org/wikipedia/commons/thumb/c/c6/Europe_%28orthographic_projection%29.svg/220px-Europe_%28orthographic_projection%29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2360" y="5267431"/>
            <a:ext cx="1586857" cy="1586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6428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84902" y="1020548"/>
            <a:ext cx="1058934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 smtClean="0"/>
              <a:t>Дослідження полягає не лише у фіксації інформації, але, передусім, у встановленні причинно-наслідкових </a:t>
            </a:r>
            <a:r>
              <a:rPr lang="uk-UA" dirty="0" err="1" smtClean="0"/>
              <a:t>зв’язків</a:t>
            </a:r>
            <a:r>
              <a:rPr lang="uk-UA" dirty="0" smtClean="0"/>
              <a:t> </a:t>
            </a:r>
            <a:r>
              <a:rPr lang="uk-UA" dirty="0"/>
              <a:t>між політико-економічними характеристиками країни та її місцем у світових рейтингах.</a:t>
            </a:r>
            <a:endParaRPr lang="uk-UA" dirty="0"/>
          </a:p>
        </p:txBody>
      </p:sp>
      <p:pic>
        <p:nvPicPr>
          <p:cNvPr id="8" name="Picture 2" descr="https://upload.wikimedia.org/wikipedia/commons/thumb/c/c6/Europe_%28orthographic_projection%29.svg/220px-Europe_%28orthographic_projection%29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2360" y="5267431"/>
            <a:ext cx="1586857" cy="1586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5429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82719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4947</TotalTime>
  <Words>336</Words>
  <Application>Microsoft Office PowerPoint</Application>
  <PresentationFormat>Широкоэкранный</PresentationFormat>
  <Paragraphs>44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21" baseType="lpstr">
      <vt:lpstr>Aptos</vt:lpstr>
      <vt:lpstr>Arial</vt:lpstr>
      <vt:lpstr>Calibri</vt:lpstr>
      <vt:lpstr>Google Sans</vt:lpstr>
      <vt:lpstr>Inter var</vt:lpstr>
      <vt:lpstr>Linux Libertine</vt:lpstr>
      <vt:lpstr>Manrope</vt:lpstr>
      <vt:lpstr>Montserrat</vt:lpstr>
      <vt:lpstr>Montserrat ExtraBold</vt:lpstr>
      <vt:lpstr>Times New Roman</vt:lpstr>
      <vt:lpstr>Titillium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Пользователь Windows</cp:lastModifiedBy>
  <cp:revision>119</cp:revision>
  <dcterms:created xsi:type="dcterms:W3CDTF">2023-01-12T09:20:21Z</dcterms:created>
  <dcterms:modified xsi:type="dcterms:W3CDTF">2024-10-31T09:58:18Z</dcterms:modified>
</cp:coreProperties>
</file>