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3"/>
    <p:sldId id="271" r:id="rId4"/>
    <p:sldId id="260" r:id="rId5"/>
    <p:sldId id="261" r:id="rId6"/>
    <p:sldId id="262" r:id="rId7"/>
    <p:sldId id="258" r:id="rId8"/>
    <p:sldId id="265" r:id="rId9"/>
    <p:sldId id="274" r:id="rId10"/>
    <p:sldId id="288" r:id="rId11"/>
    <p:sldId id="281" r:id="rId12"/>
    <p:sldId id="289" r:id="rId13"/>
    <p:sldId id="275" r:id="rId14"/>
    <p:sldId id="276" r:id="rId15"/>
    <p:sldId id="278" r:id="rId16"/>
    <p:sldId id="279" r:id="rId17"/>
    <p:sldId id="282" r:id="rId18"/>
    <p:sldId id="283" r:id="rId19"/>
    <p:sldId id="284" r:id="rId20"/>
    <p:sldId id="290" r:id="rId21"/>
    <p:sldId id="287" r:id="rId22"/>
    <p:sldId id="266" r:id="rId23"/>
    <p:sldId id="270" r:id="rId25"/>
    <p:sldId id="286" r:id="rId26"/>
    <p:sldId id="285" r:id="rId27"/>
  </p:sldIdLst>
  <p:sldSz cx="9144000" cy="6858000" type="screen4x3"/>
  <p:notesSz cx="6797675" cy="9928225"/>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0000"/>
    <p:restoredTop sz="94667"/>
  </p:normalViewPr>
  <p:slideViewPr>
    <p:cSldViewPr showGuides="1">
      <p:cViewPr varScale="1">
        <p:scale>
          <a:sx n="101" d="100"/>
          <a:sy n="101" d="100"/>
        </p:scale>
        <p:origin x="126" y="2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notesMaster" Target="notesMasters/notesMaster1.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E33DE61A-8655-4B6E-B4BD-E3F4FB0C6D09}" type="datetimeFigureOut">
              <a:rPr kumimoji="0" lang="ru-RU" sz="1200" b="0" i="0" u="none" strike="noStrike" kern="1200" cap="none" spc="0" normalizeH="0" baseline="0" noProof="0">
                <a:ln>
                  <a:noFill/>
                </a:ln>
                <a:solidFill>
                  <a:schemeClr val="tx1"/>
                </a:solidFill>
                <a:effectLst/>
                <a:uLnTx/>
                <a:uFillTx/>
                <a:latin typeface="+mn-lt"/>
                <a:ea typeface="+mn-ea"/>
                <a:cs typeface="+mn-cs"/>
              </a:rPr>
            </a:fld>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4" name="Образ слайда 3"/>
          <p:cNvSpPr>
            <a:spLocks noGrp="1" noRot="1" noChangeAspect="1"/>
          </p:cNvSpPr>
          <p:nvPr>
            <p:ph type="sldImg" idx="2"/>
          </p:nvPr>
        </p:nvSpPr>
        <p:spPr>
          <a:xfrm>
            <a:off x="917575" y="744538"/>
            <a:ext cx="4962525" cy="3722688"/>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5" name="Заметки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Образец текста</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Второй уровень</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Третий уровень</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Четвертый уровень</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Пятый уровень</a:t>
            </a: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wrap="square" lIns="91440" tIns="45720" rIns="91440" bIns="45720" numCol="1" anchor="b" anchorCtr="0" compatLnSpc="1"/>
          <a:lstStyle>
            <a:lvl1pPr algn="r" eaLnBrk="1" hangingPunct="1">
              <a:defRPr sz="1200">
                <a:latin typeface="Calibri" panose="020F050202020403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17CE34B-EA24-459E-AE99-A544BA0D0ABB}" type="slidenum">
              <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rPr>
            </a:fld>
            <a:endPar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Образ слайда 1"/>
          <p:cNvSpPr>
            <a:spLocks noGrp="1" noRot="1" noChangeAspect="1" noTextEdit="1"/>
          </p:cNvSpPr>
          <p:nvPr>
            <p:ph type="sldImg"/>
          </p:nvPr>
        </p:nvSpPr>
        <p:spPr>
          <a:xfrm>
            <a:off x="917575" y="744538"/>
            <a:ext cx="4962525" cy="3722687"/>
          </a:xfrm>
          <a:ln>
            <a:solidFill>
              <a:srgbClr val="000000">
                <a:alpha val="100000"/>
              </a:srgbClr>
            </a:solidFill>
            <a:miter lim="800000"/>
          </a:ln>
        </p:spPr>
      </p:sp>
      <p:sp>
        <p:nvSpPr>
          <p:cNvPr id="22531" name="Заметки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uk-UA" altLang="ru-RU" dirty="0"/>
          </a:p>
        </p:txBody>
      </p:sp>
      <p:sp>
        <p:nvSpPr>
          <p:cNvPr id="22532" name="Номер слайда 3"/>
          <p:cNvSpPr txBox="1">
            <a:spLocks noGrp="1"/>
          </p:cNvSpPr>
          <p:nvPr>
            <p:ph type="sldNum" sz="quarter"/>
          </p:nvPr>
        </p:nvSpPr>
        <p:spPr>
          <a:xfrm>
            <a:off x="3849688" y="9429750"/>
            <a:ext cx="2946400" cy="496888"/>
          </a:xfrm>
          <a:prstGeom prst="rect">
            <a:avLst/>
          </a:prstGeom>
          <a:noFill/>
          <a:ln w="9525">
            <a:noFill/>
          </a:ln>
        </p:spPr>
        <p:txBody>
          <a:bodyPr anchor="b" anchorCtr="0"/>
          <a:p>
            <a:pPr lvl="0" algn="r" eaLnBrk="1" hangingPunct="1">
              <a:spcBef>
                <a:spcPct val="0"/>
              </a:spcBef>
            </a:pPr>
            <a:fld id="{9A0DB2DC-4C9A-4742-B13C-FB6460FD3503}" type="slidenum">
              <a:rPr lang="ru-RU" altLang="ru-RU" dirty="0"/>
            </a:fld>
            <a:endParaRPr lang="ru-RU" alt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 name="Замещающая дата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Замещающая дата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Замещающая дата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Замещающая дата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gradFill rotWithShape="1">
          <a:gsLst>
            <a:gs pos="0">
              <a:srgbClr val="93E2FF">
                <a:alpha val="100000"/>
              </a:srgbClr>
            </a:gs>
            <a:gs pos="36000">
              <a:srgbClr val="C9F1FF">
                <a:alpha val="100000"/>
              </a:srgbClr>
            </a:gs>
            <a:gs pos="59000">
              <a:srgbClr val="FFF6B5">
                <a:alpha val="100000"/>
              </a:srgbClr>
            </a:gs>
            <a:gs pos="100000">
              <a:srgbClr val="FFF291">
                <a:alpha val="100000"/>
              </a:srgbClr>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025"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endParaRPr lang="ru-RU" smtClean="0"/>
          </a:p>
        </p:txBody>
      </p:sp>
      <p:sp>
        <p:nvSpPr>
          <p:cNvPr id="7" name="Дата 3"/>
          <p:cNvSpPr>
            <a:spLocks noGrp="1"/>
          </p:cNvSpPr>
          <p:nvPr>
            <p:ph type="dt" sz="half" idx="2"/>
          </p:nvPr>
        </p:nvSpPr>
        <p:spPr>
          <a:xfrm>
            <a:off x="457200" y="6416675"/>
            <a:ext cx="2133600" cy="365125"/>
          </a:xfrm>
          <a:prstGeom prst="rect">
            <a:avLst/>
          </a:prstGeom>
        </p:spPr>
        <p:txBody>
          <a:bodyPr vert="horz"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A03709B6-AB25-42B8-A36D-5A1CCDCF430B}"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8" name="Нижний колонтитул 4"/>
          <p:cNvSpPr>
            <a:spLocks noGrp="1"/>
          </p:cNvSpPr>
          <p:nvPr>
            <p:ph type="ftr" sz="quarter" idx="3"/>
          </p:nvPr>
        </p:nvSpPr>
        <p:spPr>
          <a:xfrm>
            <a:off x="3124200" y="6416675"/>
            <a:ext cx="2895600" cy="365125"/>
          </a:xfrm>
          <a:prstGeom prst="rect">
            <a:avLst/>
          </a:prstGeom>
        </p:spPr>
        <p:txBody>
          <a:bodyPr vert="horz" anchor="b"/>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9" name="Номер слайда 5"/>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C51929C-BC27-4EE6-A6CC-ADCA2694D684}"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5" name="Замещающая дата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endParaRPr lang="ru-RU" smtClean="0"/>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endParaRPr lang="ru-RU" smtClean="0"/>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7" name="Замещающая дата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8" name="Замещающий нижний колонтитул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9" name="Замещающий номер слайда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Замещающая дата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4" name="Замещающий нижний колонтитул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омер слайда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endParaRPr lang="ru-RU" smtClean="0"/>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5" name="Замещающая дата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normAutofit/>
          </a:bodyPr>
          <a:lstStyle>
            <a:lvl1pPr indent="0">
              <a:buNone/>
              <a:defRPr sz="3200"/>
            </a:lvl1pPr>
          </a:lstStyle>
          <a:p>
            <a:pPr marL="548005" marR="0" lvl="0" indent="0" algn="l"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ru-RU" sz="3200" b="0" i="0" u="none" strike="noStrike" kern="1200" cap="none" spc="0" normalizeH="0" baseline="0" noProof="0" smtClean="0">
                <a:ln>
                  <a:noFill/>
                </a:ln>
                <a:solidFill>
                  <a:schemeClr val="lt1"/>
                </a:solidFill>
                <a:effectLst/>
                <a:uLnTx/>
                <a:uFillTx/>
                <a:latin typeface="+mn-lt"/>
                <a:ea typeface="+mn-ea"/>
                <a:cs typeface="+mn-cs"/>
              </a:rPr>
              <a:t>Вставка рисунка</a:t>
            </a:r>
            <a:endParaRPr kumimoji="0" lang="en-US" sz="3200" b="0" i="0" u="none" strike="noStrike" kern="1200" cap="none" spc="0" normalizeH="0" baseline="0" noProof="0" dirty="0">
              <a:ln>
                <a:noFill/>
              </a:ln>
              <a:solidFill>
                <a:schemeClr val="lt1"/>
              </a:solidFill>
              <a:effectLst/>
              <a:uLnTx/>
              <a:uFillTx/>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endParaRPr lang="ru-RU" smtClean="0"/>
          </a:p>
        </p:txBody>
      </p:sp>
      <p:sp>
        <p:nvSpPr>
          <p:cNvPr id="5" name="Замещающая дата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93E2FF">
                <a:alpha val="100000"/>
              </a:srgbClr>
            </a:gs>
            <a:gs pos="36000">
              <a:srgbClr val="C9F1FF">
                <a:alpha val="100000"/>
              </a:srgbClr>
            </a:gs>
            <a:gs pos="59000">
              <a:srgbClr val="FFF6B5">
                <a:alpha val="100000"/>
              </a:srgbClr>
            </a:gs>
            <a:gs pos="100000">
              <a:srgbClr val="FFF291">
                <a:alpha val="100000"/>
              </a:srgbClr>
            </a:gs>
          </a:gsLst>
          <a:lin ang="5400000" scaled="1"/>
          <a:tileRect/>
        </a:gradFill>
        <a:effectLst/>
      </p:bgPr>
    </p:bg>
    <p:spTree>
      <p:nvGrpSpPr>
        <p:cNvPr id="1" name=""/>
        <p:cNvGrpSpPr/>
        <p:nvPr/>
      </p:nvGrpSpPr>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a:xfrm>
            <a:off x="457200" y="1600200"/>
            <a:ext cx="8229600" cy="4708525"/>
          </a:xfrm>
          <a:prstGeom prst="rect">
            <a:avLst/>
          </a:prstGeom>
          <a:noFill/>
          <a:ln w="9525">
            <a:noFill/>
          </a:ln>
        </p:spPr>
        <p:txBody>
          <a:bodyPr/>
          <a:p>
            <a:pPr lvl="0"/>
            <a:r>
              <a:rPr lang="ru-RU" altLang="ru-RU" dirty="0"/>
              <a:t>Образец текста</a:t>
            </a:r>
            <a:endParaRPr lang="ru-RU" altLang="ru-RU" dirty="0"/>
          </a:p>
          <a:p>
            <a:pPr lvl="1"/>
            <a:r>
              <a:rPr lang="ru-RU" altLang="ru-RU" dirty="0"/>
              <a:t>Второй уровень</a:t>
            </a:r>
            <a:endParaRPr lang="ru-RU" altLang="ru-RU" dirty="0"/>
          </a:p>
          <a:p>
            <a:pPr lvl="2"/>
            <a:r>
              <a:rPr lang="ru-RU" altLang="ru-RU" dirty="0"/>
              <a:t>Третий уровень</a:t>
            </a:r>
            <a:endParaRPr lang="ru-RU" altLang="ru-RU" dirty="0"/>
          </a:p>
          <a:p>
            <a:pPr lvl="3"/>
            <a:r>
              <a:rPr lang="ru-RU" altLang="ru-RU" dirty="0"/>
              <a:t>Четвертый уровень</a:t>
            </a:r>
            <a:endParaRPr lang="ru-RU" altLang="ru-RU" dirty="0"/>
          </a:p>
          <a:p>
            <a:pPr lvl="4"/>
            <a:r>
              <a:rPr lang="ru-RU" altLang="ru-RU" dirty="0"/>
              <a:t>Пятый уровень</a:t>
            </a:r>
            <a:endParaRPr lang="en-US" altLang="ru-RU" dirty="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lstStyle>
            <a:lvl1pPr algn="r" eaLnBrk="1" hangingPunct="1">
              <a:defRPr sz="1200">
                <a:solidFill>
                  <a:srgbClr val="BCBCBC"/>
                </a:solidFill>
                <a:latin typeface="Book Antiqua" panose="0204060205030503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anose="020B0602030504020204" pitchFamily="34" charset="0"/>
        </a:defRPr>
      </a:lvl2pPr>
      <a:lvl3pPr algn="ctr" rtl="0" eaLnBrk="0" fontAlgn="base" hangingPunct="0">
        <a:spcBef>
          <a:spcPct val="0"/>
        </a:spcBef>
        <a:spcAft>
          <a:spcPct val="0"/>
        </a:spcAft>
        <a:defRPr sz="4100" b="1">
          <a:solidFill>
            <a:schemeClr val="tx1"/>
          </a:solidFill>
          <a:latin typeface="Lucida Sans" panose="020B0602030504020204" pitchFamily="34" charset="0"/>
        </a:defRPr>
      </a:lvl3pPr>
      <a:lvl4pPr algn="ctr" rtl="0" eaLnBrk="0" fontAlgn="base" hangingPunct="0">
        <a:spcBef>
          <a:spcPct val="0"/>
        </a:spcBef>
        <a:spcAft>
          <a:spcPct val="0"/>
        </a:spcAft>
        <a:defRPr sz="4100" b="1">
          <a:solidFill>
            <a:schemeClr val="tx1"/>
          </a:solidFill>
          <a:latin typeface="Lucida Sans" panose="020B0602030504020204" pitchFamily="34" charset="0"/>
        </a:defRPr>
      </a:lvl4pPr>
      <a:lvl5pPr algn="ctr" rtl="0" eaLnBrk="0" fontAlgn="base" hangingPunct="0">
        <a:spcBef>
          <a:spcPct val="0"/>
        </a:spcBef>
        <a:spcAft>
          <a:spcPct val="0"/>
        </a:spcAft>
        <a:defRPr sz="4100" b="1">
          <a:solidFill>
            <a:schemeClr val="tx1"/>
          </a:solidFill>
          <a:latin typeface="Lucida Sans" panose="020B0602030504020204" pitchFamily="34" charset="0"/>
        </a:defRPr>
      </a:lvl5pPr>
      <a:lvl6pPr marL="457200" algn="ctr" rtl="0" fontAlgn="base">
        <a:spcBef>
          <a:spcPct val="0"/>
        </a:spcBef>
        <a:spcAft>
          <a:spcPct val="0"/>
        </a:spcAft>
        <a:defRPr sz="4100" b="1">
          <a:solidFill>
            <a:schemeClr val="tx1"/>
          </a:solidFill>
          <a:latin typeface="Lucida Sans" panose="020B0602030504020204" pitchFamily="34" charset="0"/>
        </a:defRPr>
      </a:lvl6pPr>
      <a:lvl7pPr marL="914400" algn="ctr" rtl="0" fontAlgn="base">
        <a:spcBef>
          <a:spcPct val="0"/>
        </a:spcBef>
        <a:spcAft>
          <a:spcPct val="0"/>
        </a:spcAft>
        <a:defRPr sz="4100" b="1">
          <a:solidFill>
            <a:schemeClr val="tx1"/>
          </a:solidFill>
          <a:latin typeface="Lucida Sans" panose="020B0602030504020204" pitchFamily="34" charset="0"/>
        </a:defRPr>
      </a:lvl7pPr>
      <a:lvl8pPr marL="1371600" algn="ctr" rtl="0" fontAlgn="base">
        <a:spcBef>
          <a:spcPct val="0"/>
        </a:spcBef>
        <a:spcAft>
          <a:spcPct val="0"/>
        </a:spcAft>
        <a:defRPr sz="4100" b="1">
          <a:solidFill>
            <a:schemeClr val="tx1"/>
          </a:solidFill>
          <a:latin typeface="Lucida Sans" panose="020B0602030504020204" pitchFamily="34" charset="0"/>
        </a:defRPr>
      </a:lvl8pPr>
      <a:lvl9pPr marL="1828800" algn="ctr" rtl="0" fontAlgn="base">
        <a:spcBef>
          <a:spcPct val="0"/>
        </a:spcBef>
        <a:spcAft>
          <a:spcPct val="0"/>
        </a:spcAft>
        <a:defRPr sz="4100" b="1">
          <a:solidFill>
            <a:schemeClr val="tx1"/>
          </a:solidFill>
          <a:latin typeface="Lucida Sans" panose="020B0602030504020204" pitchFamily="34" charset="0"/>
        </a:defRPr>
      </a:lvl9pPr>
    </p:titleStyle>
    <p:body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vl6pPr marL="1764665" indent="-182880" algn="l" rtl="0" eaLnBrk="1" latinLnBrk="0" hangingPunct="1">
        <a:spcBef>
          <a:spcPct val="20000"/>
        </a:spcBef>
        <a:buClr>
          <a:schemeClr val="tx1"/>
        </a:buClr>
        <a:buFont typeface="Wingdings 3" panose="05040102010807070707"/>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panose="05020102010507070707"/>
        <a:buChar char=""/>
        <a:defRPr kumimoji="0" sz="1600" kern="1200">
          <a:solidFill>
            <a:schemeClr val="tx1"/>
          </a:solidFill>
          <a:latin typeface="+mn-lt"/>
          <a:ea typeface="+mn-ea"/>
          <a:cs typeface="+mn-cs"/>
        </a:defRPr>
      </a:lvl7pPr>
      <a:lvl8pPr marL="2167255" indent="-182880" algn="l" rtl="0" eaLnBrk="1" latinLnBrk="0" hangingPunct="1">
        <a:spcBef>
          <a:spcPct val="20000"/>
        </a:spcBef>
        <a:buClr>
          <a:schemeClr val="tx1"/>
        </a:buClr>
        <a:buFont typeface="Wingdings 2" panose="05020102010507070707"/>
        <a:buChar char=""/>
        <a:defRPr kumimoji="0" sz="1400" kern="1200">
          <a:solidFill>
            <a:schemeClr val="tx1"/>
          </a:solidFill>
          <a:latin typeface="+mn-lt"/>
          <a:ea typeface="+mn-ea"/>
          <a:cs typeface="+mn-cs"/>
        </a:defRPr>
      </a:lvl8pPr>
      <a:lvl9pPr marL="2368550" indent="-182880" algn="l" rtl="0" eaLnBrk="1" latinLnBrk="0" hangingPunct="1">
        <a:spcBef>
          <a:spcPct val="20000"/>
        </a:spcBef>
        <a:buClr>
          <a:schemeClr val="tx1"/>
        </a:buClr>
        <a:buFont typeface="Wingdings 2" panose="05020102010507070707"/>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Прямоугольник 5"/>
          <p:cNvSpPr/>
          <p:nvPr/>
        </p:nvSpPr>
        <p:spPr>
          <a:xfrm>
            <a:off x="312738" y="304800"/>
            <a:ext cx="8221662" cy="2738438"/>
          </a:xfrm>
          <a:prstGeom prst="rect">
            <a:avLst/>
          </a:prstGeom>
          <a:noFill/>
          <a:ln w="9525">
            <a:noFill/>
          </a:ln>
        </p:spPr>
        <p:txBody>
          <a:bodyPr>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eaLnBrk="1" hangingPunct="1">
              <a:spcBef>
                <a:spcPct val="0"/>
              </a:spcBef>
              <a:buClrTx/>
              <a:buSzTx/>
              <a:buNone/>
            </a:pPr>
            <a:endParaRPr lang="uk-UA" altLang="ru-RU" sz="2000" b="1" dirty="0">
              <a:solidFill>
                <a:schemeClr val="bg1"/>
              </a:solidFill>
              <a:latin typeface="Arial" panose="020B0604020202020204" pitchFamily="34" charset="0"/>
            </a:endParaRPr>
          </a:p>
          <a:p>
            <a:pPr marL="0" lvl="0" indent="0" algn="ctr" eaLnBrk="1" hangingPunct="1">
              <a:spcBef>
                <a:spcPct val="0"/>
              </a:spcBef>
              <a:buClrTx/>
              <a:buSzTx/>
              <a:buNone/>
            </a:pPr>
            <a:r>
              <a:rPr lang="uk-UA" altLang="ru-RU" sz="2000" b="1" dirty="0">
                <a:solidFill>
                  <a:schemeClr val="bg1"/>
                </a:solidFill>
                <a:latin typeface="Arial" panose="020B0604020202020204" pitchFamily="34" charset="0"/>
              </a:rPr>
              <a:t>Лекція з навчальної дисципліни «Товарознавство»</a:t>
            </a:r>
            <a:endParaRPr lang="uk-UA" altLang="ru-RU" sz="2000" b="1" dirty="0">
              <a:solidFill>
                <a:schemeClr val="bg1"/>
              </a:solidFill>
              <a:latin typeface="Arial" panose="020B0604020202020204" pitchFamily="34" charset="0"/>
            </a:endParaRPr>
          </a:p>
          <a:p>
            <a:pPr marL="0" lvl="0" indent="0" algn="ctr" eaLnBrk="1" hangingPunct="1">
              <a:spcBef>
                <a:spcPct val="0"/>
              </a:spcBef>
              <a:buClrTx/>
              <a:buSzTx/>
              <a:buFontTx/>
              <a:buNone/>
            </a:pPr>
            <a:endParaRPr lang="uk-UA" altLang="uk-UA" sz="2000" b="1" dirty="0">
              <a:solidFill>
                <a:schemeClr val="bg1"/>
              </a:solidFill>
              <a:latin typeface="Palatino Linotype" panose="02040502050505030304" pitchFamily="18" charset="0"/>
              <a:cs typeface="Times New Roman" panose="02020603050405020304" pitchFamily="18" charset="0"/>
            </a:endParaRPr>
          </a:p>
          <a:p>
            <a:pPr marL="0" lvl="0" indent="0" algn="ctr" eaLnBrk="1" hangingPunct="1">
              <a:spcBef>
                <a:spcPct val="0"/>
              </a:spcBef>
              <a:buClrTx/>
              <a:buSzTx/>
              <a:buFontTx/>
              <a:buNone/>
            </a:pPr>
            <a:endParaRPr lang="uk-UA" altLang="uk-UA" sz="2000" b="1" dirty="0">
              <a:solidFill>
                <a:schemeClr val="bg1"/>
              </a:solidFill>
              <a:latin typeface="Palatino Linotype" panose="02040502050505030304" pitchFamily="18" charset="0"/>
              <a:cs typeface="Times New Roman" panose="02020603050405020304" pitchFamily="18" charset="0"/>
            </a:endParaRPr>
          </a:p>
          <a:p>
            <a:pPr marL="0" lvl="0" indent="0" algn="ctr" eaLnBrk="1" hangingPunct="1">
              <a:spcBef>
                <a:spcPct val="0"/>
              </a:spcBef>
              <a:buClrTx/>
              <a:buSzTx/>
              <a:buFontTx/>
              <a:buNone/>
            </a:pPr>
            <a:endParaRPr lang="ru-RU" altLang="uk-UA" sz="2000" b="1" dirty="0">
              <a:solidFill>
                <a:schemeClr val="bg1"/>
              </a:solidFill>
              <a:latin typeface="Palatino Linotype" panose="02040502050505030304" pitchFamily="18" charset="0"/>
              <a:cs typeface="Times New Roman" panose="02020603050405020304" pitchFamily="18" charset="0"/>
            </a:endParaRPr>
          </a:p>
          <a:p>
            <a:pPr marL="0" lvl="0" indent="0" algn="ctr" eaLnBrk="1" hangingPunct="1">
              <a:spcBef>
                <a:spcPct val="0"/>
              </a:spcBef>
              <a:buClrTx/>
              <a:buSzTx/>
              <a:buFontTx/>
              <a:buNone/>
            </a:pPr>
            <a:r>
              <a:rPr lang="uk-UA" altLang="uk-UA" sz="3200" b="1" dirty="0">
                <a:solidFill>
                  <a:schemeClr val="bg1"/>
                </a:solidFill>
                <a:latin typeface="Palatino Linotype" panose="02040502050505030304" pitchFamily="18" charset="0"/>
                <a:cs typeface="Times New Roman" panose="02020603050405020304" pitchFamily="18" charset="0"/>
              </a:rPr>
              <a:t>Тема 3:</a:t>
            </a:r>
            <a:r>
              <a:rPr lang="ru-RU" altLang="uk-UA" sz="3200" b="1" dirty="0">
                <a:solidFill>
                  <a:schemeClr val="bg1"/>
                </a:solidFill>
                <a:latin typeface="Palatino Linotype" panose="02040502050505030304" pitchFamily="18" charset="0"/>
                <a:cs typeface="Times New Roman" panose="02020603050405020304" pitchFamily="18" charset="0"/>
              </a:rPr>
              <a:t> «КЛАСИФІКАЦІЯ ТА АСОРТИМЕНТ ТОВАРІВ</a:t>
            </a:r>
            <a:r>
              <a:rPr lang="en-US" altLang="uk-UA" sz="3600" b="1" dirty="0">
                <a:solidFill>
                  <a:schemeClr val="bg1"/>
                </a:solidFill>
                <a:latin typeface="Palatino Linotype" panose="02040502050505030304" pitchFamily="18" charset="0"/>
                <a:cs typeface="Times New Roman" panose="02020603050405020304" pitchFamily="18" charset="0"/>
              </a:rPr>
              <a:t>»</a:t>
            </a:r>
            <a:endParaRPr lang="en-US" altLang="uk-UA" sz="3600" b="1" dirty="0">
              <a:solidFill>
                <a:schemeClr val="bg1"/>
              </a:solidFill>
              <a:latin typeface="Palatino Linotype" panose="02040502050505030304" pitchFamily="18" charset="0"/>
              <a:ea typeface="Times New Roman" panose="02020603050405020304" pitchFamily="18" charset="0"/>
            </a:endParaRPr>
          </a:p>
        </p:txBody>
      </p:sp>
      <p:sp>
        <p:nvSpPr>
          <p:cNvPr id="4103" name="TextBox 6"/>
          <p:cNvSpPr txBox="1">
            <a:spLocks noChangeArrowheads="1"/>
          </p:cNvSpPr>
          <p:nvPr/>
        </p:nvSpPr>
        <p:spPr bwMode="auto">
          <a:xfrm>
            <a:off x="1295400" y="3124200"/>
            <a:ext cx="685800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marL="0" marR="0" lvl="0" indent="0" algn="ctr" defTabSz="914400" rtl="0" eaLnBrk="1" fontAlgn="base" latinLnBrk="0" hangingPunct="1">
              <a:lnSpc>
                <a:spcPct val="150000"/>
              </a:lnSpc>
              <a:spcBef>
                <a:spcPct val="0"/>
              </a:spcBef>
              <a:spcAft>
                <a:spcPct val="0"/>
              </a:spcAft>
              <a:buClrTx/>
              <a:buSzTx/>
              <a:buFontTx/>
              <a:buNone/>
              <a:defRPr/>
            </a:pPr>
            <a:r>
              <a:rPr kumimoji="0" lang="uk-UA" altLang="ru-RU" sz="18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Segoe Script" panose="030B0504020000000003" pitchFamily="66" charset="0"/>
                <a:ea typeface="+mn-ea"/>
                <a:cs typeface="+mn-cs"/>
              </a:rPr>
              <a:t>План лекції:</a:t>
            </a:r>
            <a:endParaRPr kumimoji="0" lang="uk-UA" altLang="ru-RU" sz="18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Segoe Script" panose="030B0504020000000003" pitchFamily="66" charset="0"/>
              <a:ea typeface="+mn-ea"/>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smtClean="0">
                <a:ln>
                  <a:noFill/>
                </a:ln>
                <a:solidFill>
                  <a:schemeClr val="bg1"/>
                </a:solidFill>
                <a:effectLst/>
                <a:uLnTx/>
                <a:uFillTx/>
                <a:latin typeface="Segoe Script" panose="030B0504020000000003" pitchFamily="66" charset="0"/>
                <a:ea typeface="+mn-ea"/>
                <a:cs typeface="+mn-cs"/>
              </a:rPr>
              <a:t>1</a:t>
            </a: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 Поняття та види класифікації товарів.</a:t>
            </a:r>
            <a:endPar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2. Методи побудови класифікації товарів.</a:t>
            </a:r>
            <a:endPar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3. Асортимент товарів та його види.</a:t>
            </a:r>
            <a:endPar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4. Показники асортименту товарів.</a:t>
            </a:r>
            <a:endPar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5. Асортиментна концепція та напрямки формування сучасного асортименту.</a:t>
            </a:r>
            <a:endPar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Прямоугольник 4"/>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Методи класифікації товарів</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13" name="Скругленный прямоугольник 12"/>
          <p:cNvSpPr/>
          <p:nvPr/>
        </p:nvSpPr>
        <p:spPr>
          <a:xfrm>
            <a:off x="457200" y="838200"/>
            <a:ext cx="8305800" cy="1981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Фасетний метод класифікації – </a:t>
            </a:r>
            <a:r>
              <a:rPr kumimoji="0" lang="uk-UA" sz="1800" b="0" i="0" u="none" strike="noStrike" kern="1200" cap="none" spc="0" normalizeH="0" baseline="0" noProof="0" dirty="0">
                <a:ln>
                  <a:noFill/>
                </a:ln>
                <a:solidFill>
                  <a:schemeClr val="bg1"/>
                </a:solidFill>
                <a:effectLst/>
                <a:uLnTx/>
                <a:uFillTx/>
                <a:latin typeface="+mn-lt"/>
                <a:ea typeface="+mn-ea"/>
                <a:cs typeface="+mn-cs"/>
              </a:rPr>
              <a:t>це паралельний розподіл великої кількості об’єктів на незалежні класифікаційні угруповання.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Особливість фасетного методу полягає в тому, що різні ознаки класифікації не пов’язані між собою. Цей термін походить від французького слова </a:t>
            </a:r>
            <a:r>
              <a:rPr kumimoji="0" lang="en-US" sz="1800" b="0" i="0" u="none" strike="noStrike" kern="1200" cap="none" spc="0" normalizeH="0" baseline="0" noProof="0" dirty="0" err="1">
                <a:ln>
                  <a:noFill/>
                </a:ln>
                <a:solidFill>
                  <a:schemeClr val="bg1"/>
                </a:solidFill>
                <a:effectLst/>
                <a:uLnTx/>
                <a:uFillTx/>
                <a:latin typeface="+mn-lt"/>
                <a:ea typeface="+mn-ea"/>
                <a:cs typeface="+mn-cs"/>
              </a:rPr>
              <a:t>facete</a:t>
            </a:r>
            <a:r>
              <a:rPr kumimoji="0" lang="en-US" sz="1800" b="0" i="0" u="none" strike="noStrike" kern="1200" cap="none" spc="0" normalizeH="0" baseline="0" noProof="0" dirty="0">
                <a:ln>
                  <a:noFill/>
                </a:ln>
                <a:solidFill>
                  <a:schemeClr val="bg1"/>
                </a:solidFill>
                <a:effectLst/>
                <a:uLnTx/>
                <a:uFillTx/>
                <a:latin typeface="+mn-lt"/>
                <a:ea typeface="+mn-ea"/>
                <a:cs typeface="+mn-cs"/>
              </a:rPr>
              <a:t>, </a:t>
            </a:r>
            <a:r>
              <a:rPr kumimoji="0" lang="uk-UA" sz="1800" b="0" i="0" u="none" strike="noStrike" kern="1200" cap="none" spc="0" normalizeH="0" baseline="0" noProof="0" dirty="0">
                <a:ln>
                  <a:noFill/>
                </a:ln>
                <a:solidFill>
                  <a:schemeClr val="bg1"/>
                </a:solidFill>
                <a:effectLst/>
                <a:uLnTx/>
                <a:uFillTx/>
                <a:latin typeface="+mn-lt"/>
                <a:ea typeface="+mn-ea"/>
                <a:cs typeface="+mn-cs"/>
              </a:rPr>
              <a:t>що означає «грань відшліфованого каменя». Дійсно, як кожна грань каменя існує окремо, так і різні класифікаційні угруповання при фасетному методі не залежать одне від одного і не підпорядковуються один одному.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2292" name="Rectangle 41"/>
          <p:cNvSpPr/>
          <p:nvPr/>
        </p:nvSpPr>
        <p:spPr>
          <a:xfrm>
            <a:off x="0" y="0"/>
            <a:ext cx="9144000" cy="0"/>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eaLnBrk="1" hangingPunct="1">
              <a:spcBef>
                <a:spcPct val="0"/>
              </a:spcBef>
              <a:buClrTx/>
              <a:buSzTx/>
              <a:buFontTx/>
              <a:buNone/>
            </a:pPr>
            <a:endParaRPr lang="ru-RU" altLang="ru-RU" sz="1800" dirty="0">
              <a:latin typeface="Arial" panose="020B0604020202020204" pitchFamily="34" charset="0"/>
            </a:endParaRPr>
          </a:p>
        </p:txBody>
      </p:sp>
      <p:sp>
        <p:nvSpPr>
          <p:cNvPr id="12293" name="Rectangle 60"/>
          <p:cNvSpPr/>
          <p:nvPr/>
        </p:nvSpPr>
        <p:spPr>
          <a:xfrm>
            <a:off x="2438400" y="4267200"/>
            <a:ext cx="4170363" cy="523875"/>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215900" algn="ctr">
              <a:spcBef>
                <a:spcPct val="0"/>
              </a:spcBef>
              <a:buClrTx/>
              <a:buSzTx/>
              <a:buFontTx/>
              <a:buNone/>
            </a:pPr>
            <a:r>
              <a:rPr lang="uk-UA" altLang="ru-RU" sz="1400" i="1" dirty="0">
                <a:solidFill>
                  <a:schemeClr val="bg1"/>
                </a:solidFill>
                <a:latin typeface="Times New Roman" panose="02020603050405020304" pitchFamily="18" charset="0"/>
                <a:cs typeface="Times New Roman" panose="02020603050405020304" pitchFamily="18" charset="0"/>
              </a:rPr>
              <a:t>Рис. 2. Фасетний метод класифікації товарів</a:t>
            </a:r>
            <a:endParaRPr lang="ru-RU" altLang="ru-RU" sz="1400" dirty="0">
              <a:solidFill>
                <a:schemeClr val="bg1"/>
              </a:solidFill>
              <a:latin typeface="Times New Roman" panose="02020603050405020304" pitchFamily="18" charset="0"/>
            </a:endParaRPr>
          </a:p>
          <a:p>
            <a:pPr marL="0" lvl="0" indent="215900" algn="ctr">
              <a:spcBef>
                <a:spcPct val="0"/>
              </a:spcBef>
              <a:buClrTx/>
              <a:buSzTx/>
              <a:buFontTx/>
              <a:buNone/>
            </a:pPr>
            <a:r>
              <a:rPr lang="uk-UA" altLang="ru-RU" sz="1400" dirty="0">
                <a:solidFill>
                  <a:schemeClr val="bg1"/>
                </a:solidFill>
                <a:latin typeface="Times New Roman" panose="02020603050405020304" pitchFamily="18" charset="0"/>
                <a:cs typeface="Times New Roman" panose="02020603050405020304" pitchFamily="18" charset="0"/>
              </a:rPr>
              <a:t>* - А – це початкова безліч об’єктів класифікації</a:t>
            </a:r>
            <a:endParaRPr lang="uk-UA" altLang="ru-RU" sz="1400" dirty="0">
              <a:solidFill>
                <a:schemeClr val="bg1"/>
              </a:solidFill>
              <a:latin typeface="Times New Roman" panose="02020603050405020304" pitchFamily="18" charset="0"/>
            </a:endParaRPr>
          </a:p>
        </p:txBody>
      </p:sp>
      <p:sp>
        <p:nvSpPr>
          <p:cNvPr id="12294" name="Rectangle 18"/>
          <p:cNvSpPr/>
          <p:nvPr/>
        </p:nvSpPr>
        <p:spPr>
          <a:xfrm>
            <a:off x="0" y="0"/>
            <a:ext cx="9144000" cy="0"/>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eaLnBrk="1" hangingPunct="1">
              <a:spcBef>
                <a:spcPct val="0"/>
              </a:spcBef>
              <a:buClrTx/>
              <a:buSzTx/>
              <a:buFontTx/>
              <a:buNone/>
            </a:pPr>
            <a:endParaRPr lang="ru-RU" altLang="ru-RU" sz="1800" dirty="0">
              <a:latin typeface="Arial" panose="020B0604020202020204" pitchFamily="34" charset="0"/>
            </a:endParaRPr>
          </a:p>
        </p:txBody>
      </p:sp>
      <p:grpSp>
        <p:nvGrpSpPr>
          <p:cNvPr id="12295" name="Group 1"/>
          <p:cNvGrpSpPr>
            <a:grpSpLocks noChangeAspect="1"/>
          </p:cNvGrpSpPr>
          <p:nvPr/>
        </p:nvGrpSpPr>
        <p:grpSpPr>
          <a:xfrm>
            <a:off x="2133600" y="2667000"/>
            <a:ext cx="4873625" cy="1508125"/>
            <a:chOff x="1460" y="5174"/>
            <a:chExt cx="5569" cy="1721"/>
          </a:xfrm>
        </p:grpSpPr>
        <p:sp>
          <p:nvSpPr>
            <p:cNvPr id="12297" name="AutoShape 17"/>
            <p:cNvSpPr>
              <a:spLocks noChangeAspect="1" noTextEdit="1"/>
            </p:cNvSpPr>
            <p:nvPr/>
          </p:nvSpPr>
          <p:spPr>
            <a:xfrm>
              <a:off x="1460" y="5174"/>
              <a:ext cx="5569" cy="1565"/>
            </a:xfrm>
            <a:prstGeom prst="rect">
              <a:avLst/>
            </a:prstGeom>
            <a:noFill/>
            <a:ln w="9525">
              <a:noFill/>
            </a:ln>
          </p:spPr>
          <p:txBody>
            <a:bodyPr/>
            <a:p>
              <a:endParaRPr lang="ru-RU" altLang="en-US"/>
            </a:p>
          </p:txBody>
        </p:sp>
        <p:sp>
          <p:nvSpPr>
            <p:cNvPr id="12298" name="Text Box 16"/>
            <p:cNvSpPr txBox="1"/>
            <p:nvPr/>
          </p:nvSpPr>
          <p:spPr>
            <a:xfrm>
              <a:off x="3911" y="5587"/>
              <a:ext cx="724" cy="457"/>
            </a:xfrm>
            <a:prstGeom prst="rect">
              <a:avLst/>
            </a:prstGeom>
            <a:solidFill>
              <a:srgbClr val="FFFFFF"/>
            </a:solidFill>
            <a:ln w="9525" cap="flat" cmpd="sng">
              <a:solidFill>
                <a:srgbClr val="000000"/>
              </a:solidFill>
              <a:prstDash val="solid"/>
              <a:miter/>
              <a:headEnd type="none" w="med" len="med"/>
              <a:tailEnd type="none" w="med" len="med"/>
            </a:ln>
            <a:effectLst>
              <a:outerShdw dist="107763" dir="13499999" algn="ctr" rotWithShape="0">
                <a:srgbClr val="808080">
                  <a:alpha val="50000"/>
                </a:srgbClr>
              </a:outerShdw>
            </a:effectLst>
          </p:spPr>
          <p:txBody>
            <a:bodyPr/>
            <a:p>
              <a:pPr algn="ctr"/>
              <a:r>
                <a:rPr lang="uk-UA" altLang="ru-RU" sz="1600" dirty="0">
                  <a:solidFill>
                    <a:schemeClr val="bg1"/>
                  </a:solidFill>
                  <a:latin typeface="Times New Roman" panose="02020603050405020304" pitchFamily="18" charset="0"/>
                  <a:cs typeface="Times New Roman" panose="02020603050405020304" pitchFamily="18" charset="0"/>
                </a:rPr>
                <a:t>А</a:t>
              </a:r>
              <a:endParaRPr lang="uk-UA" altLang="ru-RU" sz="1600" dirty="0">
                <a:solidFill>
                  <a:schemeClr val="bg1"/>
                </a:solidFill>
                <a:latin typeface="Arial" panose="020B0604020202020204" pitchFamily="34" charset="0"/>
              </a:endParaRPr>
            </a:p>
          </p:txBody>
        </p:sp>
        <p:sp>
          <p:nvSpPr>
            <p:cNvPr id="12299" name="Text Box 15"/>
            <p:cNvSpPr txBox="1"/>
            <p:nvPr/>
          </p:nvSpPr>
          <p:spPr>
            <a:xfrm>
              <a:off x="1549" y="6434"/>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a:t>
              </a:r>
              <a:endParaRPr lang="uk-UA" altLang="ru-RU" sz="1600" dirty="0">
                <a:solidFill>
                  <a:schemeClr val="bg1"/>
                </a:solidFill>
                <a:latin typeface="Arial" panose="020B0604020202020204" pitchFamily="34" charset="0"/>
              </a:endParaRPr>
            </a:p>
          </p:txBody>
        </p:sp>
        <p:sp>
          <p:nvSpPr>
            <p:cNvPr id="12300" name="Text Box 14"/>
            <p:cNvSpPr txBox="1"/>
            <p:nvPr/>
          </p:nvSpPr>
          <p:spPr>
            <a:xfrm>
              <a:off x="3439" y="6435"/>
              <a:ext cx="723" cy="46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a:t>
              </a:r>
              <a:endParaRPr lang="uk-UA" altLang="ru-RU" sz="1600" dirty="0">
                <a:solidFill>
                  <a:schemeClr val="bg1"/>
                </a:solidFill>
                <a:latin typeface="Arial" panose="020B0604020202020204" pitchFamily="34" charset="0"/>
              </a:endParaRPr>
            </a:p>
          </p:txBody>
        </p:sp>
        <p:sp>
          <p:nvSpPr>
            <p:cNvPr id="12301" name="Text Box 13"/>
            <p:cNvSpPr txBox="1"/>
            <p:nvPr/>
          </p:nvSpPr>
          <p:spPr>
            <a:xfrm>
              <a:off x="2451" y="6435"/>
              <a:ext cx="723" cy="46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a:t>
              </a:r>
              <a:endParaRPr lang="uk-UA" altLang="ru-RU" sz="1600" dirty="0">
                <a:solidFill>
                  <a:schemeClr val="bg1"/>
                </a:solidFill>
                <a:latin typeface="Arial" panose="020B0604020202020204" pitchFamily="34" charset="0"/>
              </a:endParaRPr>
            </a:p>
          </p:txBody>
        </p:sp>
        <p:sp>
          <p:nvSpPr>
            <p:cNvPr id="12302" name="Text Box 12"/>
            <p:cNvSpPr txBox="1"/>
            <p:nvPr/>
          </p:nvSpPr>
          <p:spPr>
            <a:xfrm>
              <a:off x="5264" y="6435"/>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5</a:t>
              </a:r>
              <a:endParaRPr lang="uk-UA" altLang="ru-RU" sz="1600" dirty="0">
                <a:solidFill>
                  <a:schemeClr val="bg1"/>
                </a:solidFill>
                <a:latin typeface="Arial" panose="020B0604020202020204" pitchFamily="34" charset="0"/>
              </a:endParaRPr>
            </a:p>
          </p:txBody>
        </p:sp>
        <p:sp>
          <p:nvSpPr>
            <p:cNvPr id="12303" name="Text Box 11"/>
            <p:cNvSpPr txBox="1"/>
            <p:nvPr/>
          </p:nvSpPr>
          <p:spPr>
            <a:xfrm>
              <a:off x="4382" y="6435"/>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4</a:t>
              </a:r>
              <a:endParaRPr lang="uk-UA" altLang="ru-RU" sz="1600" dirty="0">
                <a:solidFill>
                  <a:schemeClr val="bg1"/>
                </a:solidFill>
                <a:latin typeface="Arial" panose="020B0604020202020204" pitchFamily="34" charset="0"/>
              </a:endParaRPr>
            </a:p>
          </p:txBody>
        </p:sp>
        <p:sp>
          <p:nvSpPr>
            <p:cNvPr id="12304" name="Text Box 10"/>
            <p:cNvSpPr txBox="1"/>
            <p:nvPr/>
          </p:nvSpPr>
          <p:spPr>
            <a:xfrm>
              <a:off x="6160" y="6435"/>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en-US" altLang="ru-RU" sz="1600" baseline="-30000" dirty="0">
                  <a:solidFill>
                    <a:schemeClr val="bg1"/>
                  </a:solidFill>
                  <a:latin typeface="Times New Roman" panose="02020603050405020304" pitchFamily="18" charset="0"/>
                  <a:cs typeface="Times New Roman" panose="02020603050405020304" pitchFamily="18" charset="0"/>
                </a:rPr>
                <a:t>n</a:t>
              </a:r>
              <a:endParaRPr lang="en-US" altLang="ru-RU" sz="1600" dirty="0">
                <a:solidFill>
                  <a:schemeClr val="bg1"/>
                </a:solidFill>
                <a:latin typeface="Arial" panose="020B0604020202020204" pitchFamily="34" charset="0"/>
              </a:endParaRPr>
            </a:p>
          </p:txBody>
        </p:sp>
        <p:cxnSp>
          <p:nvCxnSpPr>
            <p:cNvPr id="12305" name="AutoShape 9"/>
            <p:cNvCxnSpPr/>
            <p:nvPr/>
          </p:nvCxnSpPr>
          <p:spPr>
            <a:xfrm>
              <a:off x="1953" y="6231"/>
              <a:ext cx="2" cy="204"/>
            </a:xfrm>
            <a:prstGeom prst="straightConnector1">
              <a:avLst/>
            </a:prstGeom>
            <a:ln w="9525" cap="flat" cmpd="sng">
              <a:solidFill>
                <a:srgbClr val="000000"/>
              </a:solidFill>
              <a:prstDash val="solid"/>
              <a:headEnd type="none" w="med" len="med"/>
              <a:tailEnd type="triangle" w="med" len="med"/>
            </a:ln>
          </p:spPr>
        </p:cxnSp>
        <p:cxnSp>
          <p:nvCxnSpPr>
            <p:cNvPr id="12306" name="AutoShape 8"/>
            <p:cNvCxnSpPr/>
            <p:nvPr/>
          </p:nvCxnSpPr>
          <p:spPr>
            <a:xfrm>
              <a:off x="2852" y="6231"/>
              <a:ext cx="1" cy="204"/>
            </a:xfrm>
            <a:prstGeom prst="straightConnector1">
              <a:avLst/>
            </a:prstGeom>
            <a:ln w="9525" cap="flat" cmpd="sng">
              <a:solidFill>
                <a:srgbClr val="000000"/>
              </a:solidFill>
              <a:prstDash val="solid"/>
              <a:headEnd type="none" w="med" len="med"/>
              <a:tailEnd type="triangle" w="med" len="med"/>
            </a:ln>
          </p:spPr>
        </p:cxnSp>
        <p:cxnSp>
          <p:nvCxnSpPr>
            <p:cNvPr id="12307" name="AutoShape 7"/>
            <p:cNvCxnSpPr/>
            <p:nvPr/>
          </p:nvCxnSpPr>
          <p:spPr>
            <a:xfrm>
              <a:off x="3788" y="6231"/>
              <a:ext cx="1" cy="204"/>
            </a:xfrm>
            <a:prstGeom prst="straightConnector1">
              <a:avLst/>
            </a:prstGeom>
            <a:ln w="9525" cap="flat" cmpd="sng">
              <a:solidFill>
                <a:srgbClr val="000000"/>
              </a:solidFill>
              <a:prstDash val="solid"/>
              <a:headEnd type="none" w="med" len="med"/>
              <a:tailEnd type="triangle" w="med" len="med"/>
            </a:ln>
          </p:spPr>
        </p:cxnSp>
        <p:cxnSp>
          <p:nvCxnSpPr>
            <p:cNvPr id="12308" name="AutoShape 6"/>
            <p:cNvCxnSpPr/>
            <p:nvPr/>
          </p:nvCxnSpPr>
          <p:spPr>
            <a:xfrm>
              <a:off x="4758" y="6231"/>
              <a:ext cx="1" cy="204"/>
            </a:xfrm>
            <a:prstGeom prst="straightConnector1">
              <a:avLst/>
            </a:prstGeom>
            <a:ln w="9525" cap="flat" cmpd="sng">
              <a:solidFill>
                <a:srgbClr val="000000"/>
              </a:solidFill>
              <a:prstDash val="solid"/>
              <a:headEnd type="none" w="med" len="med"/>
              <a:tailEnd type="triangle" w="med" len="med"/>
            </a:ln>
          </p:spPr>
        </p:cxnSp>
        <p:cxnSp>
          <p:nvCxnSpPr>
            <p:cNvPr id="12309" name="AutoShape 5"/>
            <p:cNvCxnSpPr/>
            <p:nvPr/>
          </p:nvCxnSpPr>
          <p:spPr>
            <a:xfrm>
              <a:off x="5640" y="6231"/>
              <a:ext cx="1" cy="204"/>
            </a:xfrm>
            <a:prstGeom prst="straightConnector1">
              <a:avLst/>
            </a:prstGeom>
            <a:ln w="9525" cap="flat" cmpd="sng">
              <a:solidFill>
                <a:srgbClr val="000000"/>
              </a:solidFill>
              <a:prstDash val="solid"/>
              <a:headEnd type="none" w="med" len="med"/>
              <a:tailEnd type="triangle" w="med" len="med"/>
            </a:ln>
          </p:spPr>
        </p:cxnSp>
        <p:cxnSp>
          <p:nvCxnSpPr>
            <p:cNvPr id="12310" name="AutoShape 4"/>
            <p:cNvCxnSpPr/>
            <p:nvPr/>
          </p:nvCxnSpPr>
          <p:spPr>
            <a:xfrm>
              <a:off x="6538" y="6231"/>
              <a:ext cx="1" cy="204"/>
            </a:xfrm>
            <a:prstGeom prst="straightConnector1">
              <a:avLst/>
            </a:prstGeom>
            <a:ln w="9525" cap="flat" cmpd="sng">
              <a:solidFill>
                <a:srgbClr val="000000"/>
              </a:solidFill>
              <a:prstDash val="solid"/>
              <a:headEnd type="none" w="med" len="med"/>
              <a:tailEnd type="triangle" w="med" len="med"/>
            </a:ln>
          </p:spPr>
        </p:cxnSp>
        <p:cxnSp>
          <p:nvCxnSpPr>
            <p:cNvPr id="12311" name="AutoShape 3"/>
            <p:cNvCxnSpPr/>
            <p:nvPr/>
          </p:nvCxnSpPr>
          <p:spPr>
            <a:xfrm>
              <a:off x="1953" y="6231"/>
              <a:ext cx="4585" cy="0"/>
            </a:xfrm>
            <a:prstGeom prst="straightConnector1">
              <a:avLst/>
            </a:prstGeom>
            <a:ln w="9525" cap="flat" cmpd="sng">
              <a:solidFill>
                <a:srgbClr val="000000"/>
              </a:solidFill>
              <a:prstDash val="solid"/>
              <a:headEnd type="none" w="med" len="med"/>
              <a:tailEnd type="none" w="med" len="med"/>
            </a:ln>
          </p:spPr>
        </p:cxnSp>
        <p:cxnSp>
          <p:nvCxnSpPr>
            <p:cNvPr id="12312" name="AutoShape 2"/>
            <p:cNvCxnSpPr/>
            <p:nvPr/>
          </p:nvCxnSpPr>
          <p:spPr>
            <a:xfrm>
              <a:off x="4264" y="6044"/>
              <a:ext cx="1" cy="187"/>
            </a:xfrm>
            <a:prstGeom prst="straightConnector1">
              <a:avLst/>
            </a:prstGeom>
            <a:ln w="9525" cap="flat" cmpd="sng">
              <a:solidFill>
                <a:srgbClr val="000000"/>
              </a:solidFill>
              <a:prstDash val="solid"/>
              <a:headEnd type="none" w="med" len="med"/>
              <a:tailEnd type="none" w="med" len="med"/>
            </a:ln>
          </p:spPr>
        </p:cxnSp>
      </p:grpSp>
      <p:sp>
        <p:nvSpPr>
          <p:cNvPr id="61" name="Скругленный прямоугольник 60"/>
          <p:cNvSpPr/>
          <p:nvPr/>
        </p:nvSpPr>
        <p:spPr>
          <a:xfrm>
            <a:off x="381000" y="4800600"/>
            <a:ext cx="8305800" cy="1905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Перевагами фасетного методу </a:t>
            </a:r>
            <a:r>
              <a:rPr kumimoji="0" lang="uk-UA" sz="1600" b="0" i="0" u="none" strike="noStrike" kern="1200" cap="none" spc="0" normalizeH="0" baseline="0" noProof="0" dirty="0">
                <a:ln>
                  <a:noFill/>
                </a:ln>
                <a:solidFill>
                  <a:schemeClr val="bg1"/>
                </a:solidFill>
                <a:effectLst/>
                <a:uLnTx/>
                <a:uFillTx/>
                <a:latin typeface="+mn-lt"/>
                <a:ea typeface="+mn-ea"/>
                <a:cs typeface="+mn-cs"/>
              </a:rPr>
              <a:t>класифікації є: гнучка структура, оскільки множина, яка класифікується, поділяється за різними ознаками на незалежні групування, які можна змінювати, доповнювати, об'єднувати згідно зі зміною характеру завдань; щільність та простота будови; висока пристосовуваність для автоматизованої обробки інформації.</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Недоліками фасетного методу </a:t>
            </a:r>
            <a:r>
              <a:rPr kumimoji="0" lang="uk-UA" sz="1600" b="0" i="0" u="none" strike="noStrike" kern="1200" cap="none" spc="0" normalizeH="0" baseline="0" noProof="0" dirty="0">
                <a:ln>
                  <a:noFill/>
                </a:ln>
                <a:solidFill>
                  <a:schemeClr val="bg1"/>
                </a:solidFill>
                <a:effectLst/>
                <a:uLnTx/>
                <a:uFillTx/>
                <a:latin typeface="+mn-lt"/>
                <a:ea typeface="+mn-ea"/>
                <a:cs typeface="+mn-cs"/>
              </a:rPr>
              <a:t>класифікації є: утруднення при пошуку елементів за класифікаційними ознаками, відповідним декільком фасетам; неможливість виділення спільностей і відмінностей між об’єктами в різних класифікаційних угрупуваннях.</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en-US" altLang="en-US"/>
              <a:t>Наприклад</a:t>
            </a:r>
            <a:r>
              <a:rPr lang="en-US" altLang="ru-RU"/>
              <a:t>, </a:t>
            </a:r>
            <a:r>
              <a:rPr lang="uk-UA" altLang="en-US"/>
              <a:t>за </a:t>
            </a:r>
            <a:r>
              <a:rPr lang="en-US" altLang="en-US"/>
              <a:t>фасетни</a:t>
            </a:r>
            <a:r>
              <a:rPr lang="uk-UA" altLang="en-US"/>
              <a:t>м </a:t>
            </a:r>
            <a:r>
              <a:rPr lang="en-US" altLang="en-US"/>
              <a:t>метод</a:t>
            </a:r>
            <a:r>
              <a:rPr lang="uk-UA" altLang="en-US"/>
              <a:t>ом</a:t>
            </a:r>
            <a:r>
              <a:rPr lang="en-US" altLang="ru-RU"/>
              <a:t> </a:t>
            </a:r>
            <a:r>
              <a:rPr lang="en-US" altLang="en-US"/>
              <a:t>класифікації</a:t>
            </a:r>
            <a:r>
              <a:rPr lang="uk-UA" altLang="en-US"/>
              <a:t>:</a:t>
            </a:r>
            <a:endParaRPr lang="uk-UA" altLang="en-US"/>
          </a:p>
        </p:txBody>
      </p:sp>
      <p:sp>
        <p:nvSpPr>
          <p:cNvPr id="3" name="Замещающее содержимое 2"/>
          <p:cNvSpPr>
            <a:spLocks noGrp="1"/>
          </p:cNvSpPr>
          <p:nvPr>
            <p:ph idx="1"/>
          </p:nvPr>
        </p:nvSpPr>
        <p:spPr/>
        <p:txBody>
          <a:bodyPr/>
          <a:p>
            <a:pPr marL="136525" indent="0">
              <a:buNone/>
            </a:pPr>
            <a:r>
              <a:rPr lang="en-US" altLang="en-US" sz="1600">
                <a:solidFill>
                  <a:schemeClr val="bg1"/>
                </a:solidFill>
                <a:cs typeface="+mn-lt"/>
              </a:rPr>
              <a:t>Залежно</a:t>
            </a:r>
            <a:r>
              <a:rPr lang="en-US" altLang="ru-RU" sz="1600">
                <a:solidFill>
                  <a:schemeClr val="bg1"/>
                </a:solidFill>
                <a:cs typeface="+mn-lt"/>
              </a:rPr>
              <a:t> </a:t>
            </a:r>
            <a:r>
              <a:rPr lang="en-US" altLang="en-US" sz="1600">
                <a:solidFill>
                  <a:schemeClr val="bg1"/>
                </a:solidFill>
                <a:cs typeface="+mn-lt"/>
              </a:rPr>
              <a:t>від</a:t>
            </a:r>
            <a:r>
              <a:rPr lang="en-US" altLang="ru-RU" sz="1600">
                <a:solidFill>
                  <a:schemeClr val="bg1"/>
                </a:solidFill>
                <a:cs typeface="+mn-lt"/>
              </a:rPr>
              <a:t> </a:t>
            </a:r>
            <a:r>
              <a:rPr lang="en-US" altLang="en-US" sz="1600">
                <a:solidFill>
                  <a:schemeClr val="bg1"/>
                </a:solidFill>
                <a:cs typeface="+mn-lt"/>
              </a:rPr>
              <a:t>завдань</a:t>
            </a:r>
            <a:r>
              <a:rPr lang="en-US" altLang="ru-RU" sz="1600">
                <a:solidFill>
                  <a:schemeClr val="bg1"/>
                </a:solidFill>
                <a:cs typeface="+mn-lt"/>
              </a:rPr>
              <a:t>, </a:t>
            </a:r>
            <a:r>
              <a:rPr lang="en-US" altLang="en-US" sz="1600">
                <a:solidFill>
                  <a:schemeClr val="bg1"/>
                </a:solidFill>
                <a:cs typeface="+mn-lt"/>
              </a:rPr>
              <a:t>що</a:t>
            </a:r>
            <a:r>
              <a:rPr lang="en-US" altLang="ru-RU" sz="1600">
                <a:solidFill>
                  <a:schemeClr val="bg1"/>
                </a:solidFill>
                <a:cs typeface="+mn-lt"/>
              </a:rPr>
              <a:t> </a:t>
            </a:r>
            <a:r>
              <a:rPr lang="en-US" altLang="en-US" sz="1600">
                <a:solidFill>
                  <a:schemeClr val="bg1"/>
                </a:solidFill>
                <a:cs typeface="+mn-lt"/>
              </a:rPr>
              <a:t>вирішуються</a:t>
            </a:r>
            <a:r>
              <a:rPr lang="en-US" altLang="ru-RU" sz="1600">
                <a:solidFill>
                  <a:schemeClr val="bg1"/>
                </a:solidFill>
                <a:cs typeface="+mn-lt"/>
              </a:rPr>
              <a:t> </a:t>
            </a:r>
            <a:r>
              <a:rPr lang="en-US" altLang="en-US" sz="1600">
                <a:solidFill>
                  <a:schemeClr val="bg1"/>
                </a:solidFill>
                <a:cs typeface="+mn-lt"/>
              </a:rPr>
              <a:t>при</a:t>
            </a:r>
            <a:r>
              <a:rPr lang="en-US" altLang="ru-RU" sz="1600">
                <a:solidFill>
                  <a:schemeClr val="bg1"/>
                </a:solidFill>
                <a:cs typeface="+mn-lt"/>
              </a:rPr>
              <a:t> </a:t>
            </a:r>
            <a:r>
              <a:rPr lang="en-US" altLang="en-US" sz="1600">
                <a:solidFill>
                  <a:schemeClr val="bg1"/>
                </a:solidFill>
                <a:cs typeface="+mn-lt"/>
              </a:rPr>
              <a:t>класифікації</a:t>
            </a:r>
            <a:r>
              <a:rPr lang="en-US" altLang="ru-RU" sz="1600">
                <a:solidFill>
                  <a:schemeClr val="bg1"/>
                </a:solidFill>
                <a:cs typeface="+mn-lt"/>
              </a:rPr>
              <a:t>, </a:t>
            </a:r>
            <a:r>
              <a:rPr lang="en-US" altLang="en-US" sz="1600">
                <a:solidFill>
                  <a:schemeClr val="bg1"/>
                </a:solidFill>
                <a:cs typeface="+mn-lt"/>
              </a:rPr>
              <a:t>одночасно</a:t>
            </a:r>
            <a:r>
              <a:rPr lang="en-US" altLang="ru-RU" sz="1600">
                <a:solidFill>
                  <a:schemeClr val="bg1"/>
                </a:solidFill>
                <a:cs typeface="+mn-lt"/>
              </a:rPr>
              <a:t> </a:t>
            </a:r>
            <a:r>
              <a:rPr lang="en-US" altLang="en-US" sz="1600">
                <a:solidFill>
                  <a:schemeClr val="bg1"/>
                </a:solidFill>
                <a:cs typeface="+mn-lt"/>
              </a:rPr>
              <a:t>утворюється</a:t>
            </a:r>
            <a:r>
              <a:rPr lang="en-US" altLang="ru-RU" sz="1600">
                <a:solidFill>
                  <a:schemeClr val="bg1"/>
                </a:solidFill>
                <a:cs typeface="+mn-lt"/>
              </a:rPr>
              <a:t> </a:t>
            </a:r>
            <a:r>
              <a:rPr lang="en-US" altLang="en-US" sz="1600">
                <a:solidFill>
                  <a:schemeClr val="bg1"/>
                </a:solidFill>
                <a:cs typeface="+mn-lt"/>
              </a:rPr>
              <a:t>різна</a:t>
            </a:r>
            <a:r>
              <a:rPr lang="en-US" altLang="ru-RU" sz="1600">
                <a:solidFill>
                  <a:schemeClr val="bg1"/>
                </a:solidFill>
                <a:cs typeface="+mn-lt"/>
              </a:rPr>
              <a:t> </a:t>
            </a:r>
            <a:r>
              <a:rPr lang="en-US" altLang="en-US" sz="1600">
                <a:solidFill>
                  <a:schemeClr val="bg1"/>
                </a:solidFill>
                <a:cs typeface="+mn-lt"/>
              </a:rPr>
              <a:t>кількість</a:t>
            </a:r>
            <a:r>
              <a:rPr lang="en-US" altLang="ru-RU" sz="1600">
                <a:solidFill>
                  <a:schemeClr val="bg1"/>
                </a:solidFill>
                <a:cs typeface="+mn-lt"/>
              </a:rPr>
              <a:t> </a:t>
            </a:r>
            <a:r>
              <a:rPr lang="en-US" altLang="en-US" sz="1600">
                <a:solidFill>
                  <a:schemeClr val="bg1"/>
                </a:solidFill>
                <a:cs typeface="+mn-lt"/>
              </a:rPr>
              <a:t>товарних</a:t>
            </a:r>
            <a:r>
              <a:rPr lang="en-US" altLang="ru-RU" sz="1600">
                <a:solidFill>
                  <a:schemeClr val="bg1"/>
                </a:solidFill>
                <a:cs typeface="+mn-lt"/>
              </a:rPr>
              <a:t> </a:t>
            </a:r>
            <a:r>
              <a:rPr lang="en-US" altLang="en-US" sz="1600">
                <a:solidFill>
                  <a:schemeClr val="bg1"/>
                </a:solidFill>
                <a:cs typeface="+mn-lt"/>
              </a:rPr>
              <a:t>угрупувань</a:t>
            </a:r>
            <a:r>
              <a:rPr lang="en-US" altLang="ru-RU" sz="1600">
                <a:solidFill>
                  <a:schemeClr val="bg1"/>
                </a:solidFill>
                <a:cs typeface="+mn-lt"/>
              </a:rPr>
              <a:t> </a:t>
            </a:r>
            <a:r>
              <a:rPr lang="en-US" altLang="en-US" sz="1600">
                <a:solidFill>
                  <a:schemeClr val="bg1"/>
                </a:solidFill>
                <a:cs typeface="+mn-lt"/>
              </a:rPr>
              <a:t>або</a:t>
            </a:r>
            <a:r>
              <a:rPr lang="en-US" altLang="ru-RU" sz="1600">
                <a:solidFill>
                  <a:schemeClr val="bg1"/>
                </a:solidFill>
                <a:cs typeface="+mn-lt"/>
              </a:rPr>
              <a:t> </a:t>
            </a:r>
            <a:r>
              <a:rPr lang="en-US" altLang="en-US" sz="1600">
                <a:solidFill>
                  <a:schemeClr val="bg1"/>
                </a:solidFill>
                <a:cs typeface="+mn-lt"/>
              </a:rPr>
              <a:t>комбінація</a:t>
            </a:r>
            <a:r>
              <a:rPr lang="en-US" altLang="ru-RU" sz="1600">
                <a:solidFill>
                  <a:schemeClr val="bg1"/>
                </a:solidFill>
                <a:cs typeface="+mn-lt"/>
              </a:rPr>
              <a:t> </a:t>
            </a:r>
            <a:r>
              <a:rPr lang="en-US" altLang="en-US" sz="1600">
                <a:solidFill>
                  <a:schemeClr val="bg1"/>
                </a:solidFill>
                <a:cs typeface="+mn-lt"/>
              </a:rPr>
              <a:t>ознак</a:t>
            </a:r>
            <a:r>
              <a:rPr lang="en-US" altLang="ru-RU" sz="1600">
                <a:solidFill>
                  <a:schemeClr val="bg1"/>
                </a:solidFill>
                <a:cs typeface="+mn-lt"/>
              </a:rPr>
              <a:t> </a:t>
            </a:r>
            <a:r>
              <a:rPr lang="en-US" altLang="en-US" sz="1600">
                <a:solidFill>
                  <a:schemeClr val="bg1"/>
                </a:solidFill>
                <a:cs typeface="+mn-lt"/>
              </a:rPr>
              <a:t>їх</a:t>
            </a:r>
            <a:r>
              <a:rPr lang="en-US" altLang="ru-RU" sz="1600">
                <a:solidFill>
                  <a:schemeClr val="bg1"/>
                </a:solidFill>
                <a:cs typeface="+mn-lt"/>
              </a:rPr>
              <a:t> </a:t>
            </a:r>
            <a:r>
              <a:rPr lang="en-US" altLang="en-US" sz="1600">
                <a:solidFill>
                  <a:schemeClr val="bg1"/>
                </a:solidFill>
                <a:cs typeface="+mn-lt"/>
              </a:rPr>
              <a:t>різних</a:t>
            </a:r>
            <a:r>
              <a:rPr lang="en-US" altLang="ru-RU" sz="1600">
                <a:solidFill>
                  <a:schemeClr val="bg1"/>
                </a:solidFill>
                <a:cs typeface="+mn-lt"/>
              </a:rPr>
              <a:t> </a:t>
            </a:r>
            <a:r>
              <a:rPr lang="en-US" altLang="en-US" sz="1600">
                <a:solidFill>
                  <a:schemeClr val="bg1"/>
                </a:solidFill>
                <a:cs typeface="+mn-lt"/>
              </a:rPr>
              <a:t>фасет</a:t>
            </a:r>
            <a:r>
              <a:rPr lang="en-US" altLang="ru-RU" sz="1600">
                <a:solidFill>
                  <a:schemeClr val="bg1"/>
                </a:solidFill>
                <a:cs typeface="+mn-lt"/>
              </a:rPr>
              <a:t>.</a:t>
            </a:r>
            <a:endParaRPr lang="en-US" altLang="ru-RU" sz="1600">
              <a:solidFill>
                <a:schemeClr val="bg1"/>
              </a:solidFill>
              <a:cs typeface="+mn-lt"/>
            </a:endParaRPr>
          </a:p>
          <a:p>
            <a:pPr marL="136525" indent="0">
              <a:buNone/>
            </a:pPr>
            <a:endParaRPr lang="uk-UA" altLang="en-US" sz="1600">
              <a:solidFill>
                <a:schemeClr val="bg1"/>
              </a:solidFill>
              <a:cs typeface="+mn-lt"/>
            </a:endParaRPr>
          </a:p>
          <a:p>
            <a:pPr marL="136525" indent="0">
              <a:buNone/>
            </a:pPr>
            <a:r>
              <a:rPr lang="uk-UA" altLang="en-US" sz="1800" u="sng">
                <a:solidFill>
                  <a:schemeClr val="bg1"/>
                </a:solidFill>
                <a:cs typeface="+mn-lt"/>
              </a:rPr>
              <a:t>М</a:t>
            </a:r>
            <a:r>
              <a:rPr lang="en-US" altLang="en-US" sz="1800" u="sng">
                <a:solidFill>
                  <a:schemeClr val="bg1"/>
                </a:solidFill>
                <a:cs typeface="+mn-lt"/>
              </a:rPr>
              <a:t>олоко</a:t>
            </a:r>
            <a:r>
              <a:rPr lang="en-US" altLang="ru-RU" sz="1800" u="sng">
                <a:solidFill>
                  <a:schemeClr val="bg1"/>
                </a:solidFill>
                <a:cs typeface="+mn-lt"/>
              </a:rPr>
              <a:t> </a:t>
            </a:r>
            <a:r>
              <a:rPr lang="en-US" altLang="en-US" sz="1800" u="sng">
                <a:solidFill>
                  <a:schemeClr val="bg1"/>
                </a:solidFill>
                <a:cs typeface="+mn-lt"/>
              </a:rPr>
              <a:t>можна</a:t>
            </a:r>
            <a:r>
              <a:rPr lang="en-US" altLang="ru-RU" sz="1800" u="sng">
                <a:solidFill>
                  <a:schemeClr val="bg1"/>
                </a:solidFill>
                <a:cs typeface="+mn-lt"/>
              </a:rPr>
              <a:t> </a:t>
            </a:r>
            <a:r>
              <a:rPr lang="en-US" altLang="en-US" sz="1800" u="sng">
                <a:solidFill>
                  <a:schemeClr val="bg1"/>
                </a:solidFill>
                <a:cs typeface="+mn-lt"/>
              </a:rPr>
              <a:t>класифікувати</a:t>
            </a:r>
            <a:r>
              <a:rPr lang="uk-UA" altLang="en-US" sz="1800" u="sng">
                <a:solidFill>
                  <a:schemeClr val="bg1"/>
                </a:solidFill>
                <a:cs typeface="+mn-lt"/>
              </a:rPr>
              <a:t>:</a:t>
            </a:r>
            <a:endParaRPr lang="uk-UA" altLang="en-US" sz="1800" u="sng">
              <a:solidFill>
                <a:schemeClr val="bg1"/>
              </a:solidFill>
              <a:cs typeface="+mn-lt"/>
            </a:endParaRP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видом</a:t>
            </a:r>
            <a:r>
              <a:rPr lang="en-US" altLang="ru-RU" sz="1600">
                <a:solidFill>
                  <a:schemeClr val="bg1"/>
                </a:solidFill>
                <a:cs typeface="+mn-lt"/>
              </a:rPr>
              <a:t> </a:t>
            </a:r>
            <a:r>
              <a:rPr lang="en-US" altLang="en-US" sz="1600">
                <a:solidFill>
                  <a:schemeClr val="bg1"/>
                </a:solidFill>
                <a:cs typeface="+mn-lt"/>
              </a:rPr>
              <a:t>тварин</a:t>
            </a:r>
            <a:r>
              <a:rPr lang="en-US" altLang="ru-RU" sz="1600">
                <a:solidFill>
                  <a:schemeClr val="bg1"/>
                </a:solidFill>
                <a:cs typeface="+mn-lt"/>
              </a:rPr>
              <a:t>, </a:t>
            </a:r>
            <a:r>
              <a:rPr lang="en-US" altLang="en-US" sz="1600">
                <a:solidFill>
                  <a:schemeClr val="bg1"/>
                </a:solidFill>
                <a:cs typeface="+mn-lt"/>
              </a:rPr>
              <a:t>від</a:t>
            </a:r>
            <a:r>
              <a:rPr lang="en-US" altLang="ru-RU" sz="1600">
                <a:solidFill>
                  <a:schemeClr val="bg1"/>
                </a:solidFill>
                <a:cs typeface="+mn-lt"/>
              </a:rPr>
              <a:t> </a:t>
            </a:r>
            <a:r>
              <a:rPr lang="en-US" altLang="en-US" sz="1600">
                <a:solidFill>
                  <a:schemeClr val="bg1"/>
                </a:solidFill>
                <a:cs typeface="+mn-lt"/>
              </a:rPr>
              <a:t>яких</a:t>
            </a:r>
            <a:r>
              <a:rPr lang="en-US" altLang="ru-RU" sz="1600">
                <a:solidFill>
                  <a:schemeClr val="bg1"/>
                </a:solidFill>
                <a:cs typeface="+mn-lt"/>
              </a:rPr>
              <a:t> </a:t>
            </a:r>
            <a:r>
              <a:rPr lang="en-US" altLang="en-US" sz="1600">
                <a:solidFill>
                  <a:schemeClr val="bg1"/>
                </a:solidFill>
                <a:cs typeface="+mn-lt"/>
              </a:rPr>
              <a:t>воно</a:t>
            </a:r>
            <a:r>
              <a:rPr lang="en-US" altLang="ru-RU" sz="1600">
                <a:solidFill>
                  <a:schemeClr val="bg1"/>
                </a:solidFill>
                <a:cs typeface="+mn-lt"/>
              </a:rPr>
              <a:t> </a:t>
            </a:r>
            <a:r>
              <a:rPr lang="en-US" altLang="en-US" sz="1600">
                <a:solidFill>
                  <a:schemeClr val="bg1"/>
                </a:solidFill>
                <a:cs typeface="+mn-lt"/>
              </a:rPr>
              <a:t>одержане</a:t>
            </a:r>
            <a:r>
              <a:rPr lang="en-US" altLang="ru-RU" sz="1600">
                <a:solidFill>
                  <a:schemeClr val="bg1"/>
                </a:solidFill>
                <a:cs typeface="+mn-lt"/>
              </a:rPr>
              <a:t> (</a:t>
            </a:r>
            <a:r>
              <a:rPr lang="en-US" altLang="en-US" sz="1600">
                <a:solidFill>
                  <a:schemeClr val="bg1"/>
                </a:solidFill>
                <a:cs typeface="+mn-lt"/>
              </a:rPr>
              <a:t>коров</a:t>
            </a:r>
            <a:r>
              <a:rPr lang="en-US" altLang="ru-RU" sz="1600">
                <a:solidFill>
                  <a:schemeClr val="bg1"/>
                </a:solidFill>
                <a:cs typeface="+mn-lt"/>
              </a:rPr>
              <a:t>’</a:t>
            </a:r>
            <a:r>
              <a:rPr lang="en-US" altLang="en-US" sz="1600">
                <a:solidFill>
                  <a:schemeClr val="bg1"/>
                </a:solidFill>
                <a:cs typeface="+mn-lt"/>
              </a:rPr>
              <a:t>яче</a:t>
            </a:r>
            <a:r>
              <a:rPr lang="en-US" altLang="ru-RU" sz="1600">
                <a:solidFill>
                  <a:schemeClr val="bg1"/>
                </a:solidFill>
                <a:cs typeface="+mn-lt"/>
              </a:rPr>
              <a:t>, </a:t>
            </a:r>
            <a:r>
              <a:rPr lang="en-US" altLang="en-US" sz="1600">
                <a:solidFill>
                  <a:schemeClr val="bg1"/>
                </a:solidFill>
                <a:cs typeface="+mn-lt"/>
              </a:rPr>
              <a:t>козине</a:t>
            </a:r>
            <a:r>
              <a:rPr lang="en-US" altLang="ru-RU" sz="1600">
                <a:solidFill>
                  <a:schemeClr val="bg1"/>
                </a:solidFill>
                <a:cs typeface="+mn-lt"/>
              </a:rPr>
              <a:t>, </a:t>
            </a:r>
            <a:r>
              <a:rPr lang="en-US" altLang="en-US" sz="1600">
                <a:solidFill>
                  <a:schemeClr val="bg1"/>
                </a:solidFill>
                <a:cs typeface="+mn-lt"/>
              </a:rPr>
              <a:t>овече</a:t>
            </a:r>
            <a:r>
              <a:rPr lang="en-US" altLang="ru-RU" sz="1600">
                <a:solidFill>
                  <a:schemeClr val="bg1"/>
                </a:solidFill>
                <a:cs typeface="+mn-lt"/>
              </a:rPr>
              <a:t>, </a:t>
            </a:r>
            <a:r>
              <a:rPr lang="en-US" altLang="en-US" sz="1600">
                <a:solidFill>
                  <a:schemeClr val="bg1"/>
                </a:solidFill>
                <a:cs typeface="+mn-lt"/>
              </a:rPr>
              <a:t>оленяче</a:t>
            </a:r>
            <a:r>
              <a:rPr lang="en-US" altLang="ru-RU" sz="1600">
                <a:solidFill>
                  <a:schemeClr val="bg1"/>
                </a:solidFill>
                <a:cs typeface="+mn-lt"/>
              </a:rPr>
              <a:t>, </a:t>
            </a:r>
            <a:r>
              <a:rPr lang="en-US" altLang="en-US" sz="1600">
                <a:solidFill>
                  <a:schemeClr val="bg1"/>
                </a:solidFill>
                <a:cs typeface="+mn-lt"/>
              </a:rPr>
              <a:t>верблюже</a:t>
            </a:r>
            <a:r>
              <a:rPr lang="en-US" altLang="ru-RU" sz="1600">
                <a:solidFill>
                  <a:schemeClr val="bg1"/>
                </a:solidFill>
                <a:cs typeface="+mn-lt"/>
              </a:rPr>
              <a:t>); </a:t>
            </a:r>
            <a:endParaRPr lang="en-US" altLang="ru-RU" sz="1600">
              <a:solidFill>
                <a:schemeClr val="bg1"/>
              </a:solidFill>
              <a:cs typeface="+mn-lt"/>
            </a:endParaRP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видом</a:t>
            </a:r>
            <a:r>
              <a:rPr lang="en-US" altLang="ru-RU" sz="1600">
                <a:solidFill>
                  <a:schemeClr val="bg1"/>
                </a:solidFill>
                <a:cs typeface="+mn-lt"/>
              </a:rPr>
              <a:t> </a:t>
            </a:r>
            <a:r>
              <a:rPr lang="en-US" altLang="en-US" sz="1600">
                <a:solidFill>
                  <a:schemeClr val="bg1"/>
                </a:solidFill>
                <a:cs typeface="+mn-lt"/>
              </a:rPr>
              <a:t>термічної</a:t>
            </a:r>
            <a:r>
              <a:rPr lang="en-US" altLang="ru-RU" sz="1600">
                <a:solidFill>
                  <a:schemeClr val="bg1"/>
                </a:solidFill>
                <a:cs typeface="+mn-lt"/>
              </a:rPr>
              <a:t> </a:t>
            </a:r>
            <a:r>
              <a:rPr lang="en-US" altLang="en-US" sz="1600">
                <a:solidFill>
                  <a:schemeClr val="bg1"/>
                </a:solidFill>
                <a:cs typeface="+mn-lt"/>
              </a:rPr>
              <a:t>обробки</a:t>
            </a:r>
            <a:r>
              <a:rPr lang="en-US" altLang="ru-RU" sz="1600">
                <a:solidFill>
                  <a:schemeClr val="bg1"/>
                </a:solidFill>
                <a:cs typeface="+mn-lt"/>
              </a:rPr>
              <a:t> (</a:t>
            </a:r>
            <a:r>
              <a:rPr lang="en-US" altLang="en-US" sz="1600">
                <a:solidFill>
                  <a:schemeClr val="bg1"/>
                </a:solidFill>
                <a:cs typeface="+mn-lt"/>
              </a:rPr>
              <a:t>сире</a:t>
            </a:r>
            <a:r>
              <a:rPr lang="en-US" altLang="ru-RU" sz="1600">
                <a:solidFill>
                  <a:schemeClr val="bg1"/>
                </a:solidFill>
                <a:cs typeface="+mn-lt"/>
              </a:rPr>
              <a:t>, </a:t>
            </a:r>
            <a:r>
              <a:rPr lang="en-US" altLang="en-US" sz="1600">
                <a:solidFill>
                  <a:schemeClr val="bg1"/>
                </a:solidFill>
                <a:cs typeface="+mn-lt"/>
              </a:rPr>
              <a:t>пастеризоване</a:t>
            </a:r>
            <a:r>
              <a:rPr lang="en-US" altLang="ru-RU" sz="1600">
                <a:solidFill>
                  <a:schemeClr val="bg1"/>
                </a:solidFill>
                <a:cs typeface="+mn-lt"/>
              </a:rPr>
              <a:t>, </a:t>
            </a:r>
            <a:r>
              <a:rPr lang="en-US" altLang="en-US" sz="1600">
                <a:solidFill>
                  <a:schemeClr val="bg1"/>
                </a:solidFill>
                <a:cs typeface="+mn-lt"/>
              </a:rPr>
              <a:t>стерилізоване</a:t>
            </a:r>
            <a:r>
              <a:rPr lang="en-US" altLang="ru-RU" sz="1600">
                <a:solidFill>
                  <a:schemeClr val="bg1"/>
                </a:solidFill>
                <a:cs typeface="+mn-lt"/>
              </a:rPr>
              <a:t>, </a:t>
            </a:r>
            <a:r>
              <a:rPr lang="en-US" altLang="en-US" sz="1600">
                <a:solidFill>
                  <a:schemeClr val="bg1"/>
                </a:solidFill>
                <a:cs typeface="+mn-lt"/>
              </a:rPr>
              <a:t>топлене</a:t>
            </a:r>
            <a:r>
              <a:rPr lang="en-US" altLang="ru-RU" sz="1600">
                <a:solidFill>
                  <a:schemeClr val="bg1"/>
                </a:solidFill>
                <a:cs typeface="+mn-lt"/>
              </a:rPr>
              <a:t>); </a:t>
            </a:r>
            <a:endParaRPr lang="en-US" altLang="ru-RU" sz="1600">
              <a:solidFill>
                <a:schemeClr val="bg1"/>
              </a:solidFill>
              <a:cs typeface="+mn-lt"/>
            </a:endParaRP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вмістом</a:t>
            </a:r>
            <a:r>
              <a:rPr lang="en-US" altLang="ru-RU" sz="1600">
                <a:solidFill>
                  <a:schemeClr val="bg1"/>
                </a:solidFill>
                <a:cs typeface="+mn-lt"/>
              </a:rPr>
              <a:t> </a:t>
            </a:r>
            <a:r>
              <a:rPr lang="en-US" altLang="en-US" sz="1600">
                <a:solidFill>
                  <a:schemeClr val="bg1"/>
                </a:solidFill>
                <a:cs typeface="+mn-lt"/>
              </a:rPr>
              <a:t>жиру</a:t>
            </a:r>
            <a:r>
              <a:rPr lang="en-US" altLang="ru-RU" sz="1600">
                <a:solidFill>
                  <a:schemeClr val="bg1"/>
                </a:solidFill>
                <a:cs typeface="+mn-lt"/>
              </a:rPr>
              <a:t> (</a:t>
            </a:r>
            <a:r>
              <a:rPr lang="en-US" altLang="en-US" sz="1600">
                <a:solidFill>
                  <a:schemeClr val="bg1"/>
                </a:solidFill>
                <a:cs typeface="+mn-lt"/>
              </a:rPr>
              <a:t>знежирене</a:t>
            </a:r>
            <a:r>
              <a:rPr lang="en-US" altLang="ru-RU" sz="1600">
                <a:solidFill>
                  <a:schemeClr val="bg1"/>
                </a:solidFill>
                <a:cs typeface="+mn-lt"/>
              </a:rPr>
              <a:t>, 2,5%-</a:t>
            </a:r>
            <a:r>
              <a:rPr lang="en-US" altLang="en-US" sz="1600">
                <a:solidFill>
                  <a:schemeClr val="bg1"/>
                </a:solidFill>
                <a:cs typeface="+mn-lt"/>
              </a:rPr>
              <a:t>не</a:t>
            </a:r>
            <a:r>
              <a:rPr lang="en-US" altLang="ru-RU" sz="1600">
                <a:solidFill>
                  <a:schemeClr val="bg1"/>
                </a:solidFill>
                <a:cs typeface="+mn-lt"/>
              </a:rPr>
              <a:t>; 3,2%-</a:t>
            </a:r>
            <a:r>
              <a:rPr lang="en-US" altLang="en-US" sz="1600">
                <a:solidFill>
                  <a:schemeClr val="bg1"/>
                </a:solidFill>
                <a:cs typeface="+mn-lt"/>
              </a:rPr>
              <a:t>не</a:t>
            </a:r>
            <a:r>
              <a:rPr lang="en-US" altLang="ru-RU" sz="1600">
                <a:solidFill>
                  <a:schemeClr val="bg1"/>
                </a:solidFill>
                <a:cs typeface="+mn-lt"/>
              </a:rPr>
              <a:t>; 6,0%-</a:t>
            </a:r>
            <a:r>
              <a:rPr lang="en-US" altLang="en-US" sz="1600">
                <a:solidFill>
                  <a:schemeClr val="bg1"/>
                </a:solidFill>
                <a:cs typeface="+mn-lt"/>
              </a:rPr>
              <a:t>не</a:t>
            </a:r>
            <a:r>
              <a:rPr lang="en-US" altLang="ru-RU" sz="1600">
                <a:solidFill>
                  <a:schemeClr val="bg1"/>
                </a:solidFill>
                <a:cs typeface="+mn-lt"/>
              </a:rPr>
              <a:t>), </a:t>
            </a:r>
            <a:endParaRPr lang="en-US" altLang="ru-RU" sz="1600">
              <a:solidFill>
                <a:schemeClr val="bg1"/>
              </a:solidFill>
              <a:cs typeface="+mn-lt"/>
            </a:endParaRP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видом</a:t>
            </a:r>
            <a:r>
              <a:rPr lang="en-US" altLang="ru-RU" sz="1600">
                <a:solidFill>
                  <a:schemeClr val="bg1"/>
                </a:solidFill>
                <a:cs typeface="+mn-lt"/>
              </a:rPr>
              <a:t> </a:t>
            </a:r>
            <a:r>
              <a:rPr lang="en-US" altLang="en-US" sz="1600">
                <a:solidFill>
                  <a:schemeClr val="bg1"/>
                </a:solidFill>
                <a:cs typeface="+mn-lt"/>
              </a:rPr>
              <a:t>тари</a:t>
            </a:r>
            <a:r>
              <a:rPr lang="en-US" altLang="ru-RU" sz="1600">
                <a:solidFill>
                  <a:schemeClr val="bg1"/>
                </a:solidFill>
                <a:cs typeface="+mn-lt"/>
              </a:rPr>
              <a:t>, </a:t>
            </a:r>
            <a:r>
              <a:rPr lang="en-US" altLang="en-US" sz="1600">
                <a:solidFill>
                  <a:schemeClr val="bg1"/>
                </a:solidFill>
                <a:cs typeface="+mn-lt"/>
              </a:rPr>
              <a:t>в</a:t>
            </a:r>
            <a:r>
              <a:rPr lang="en-US" altLang="ru-RU" sz="1600">
                <a:solidFill>
                  <a:schemeClr val="bg1"/>
                </a:solidFill>
                <a:cs typeface="+mn-lt"/>
              </a:rPr>
              <a:t> </a:t>
            </a:r>
            <a:r>
              <a:rPr lang="en-US" altLang="en-US" sz="1600">
                <a:solidFill>
                  <a:schemeClr val="bg1"/>
                </a:solidFill>
                <a:cs typeface="+mn-lt"/>
              </a:rPr>
              <a:t>яку</a:t>
            </a:r>
            <a:r>
              <a:rPr lang="en-US" altLang="ru-RU" sz="1600">
                <a:solidFill>
                  <a:schemeClr val="bg1"/>
                </a:solidFill>
                <a:cs typeface="+mn-lt"/>
              </a:rPr>
              <a:t> </a:t>
            </a:r>
            <a:r>
              <a:rPr lang="en-US" altLang="en-US" sz="1600">
                <a:solidFill>
                  <a:schemeClr val="bg1"/>
                </a:solidFill>
                <a:cs typeface="+mn-lt"/>
              </a:rPr>
              <a:t>воно</a:t>
            </a:r>
            <a:r>
              <a:rPr lang="en-US" altLang="ru-RU" sz="1600">
                <a:solidFill>
                  <a:schemeClr val="bg1"/>
                </a:solidFill>
                <a:cs typeface="+mn-lt"/>
              </a:rPr>
              <a:t> </a:t>
            </a:r>
            <a:r>
              <a:rPr lang="en-US" altLang="en-US" sz="1600">
                <a:solidFill>
                  <a:schemeClr val="bg1"/>
                </a:solidFill>
                <a:cs typeface="+mn-lt"/>
              </a:rPr>
              <a:t>упаковане</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флягах</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скляних</a:t>
            </a:r>
            <a:r>
              <a:rPr lang="en-US" altLang="ru-RU" sz="1600">
                <a:solidFill>
                  <a:schemeClr val="bg1"/>
                </a:solidFill>
                <a:cs typeface="+mn-lt"/>
              </a:rPr>
              <a:t> </a:t>
            </a:r>
            <a:r>
              <a:rPr lang="en-US" altLang="en-US" sz="1600">
                <a:solidFill>
                  <a:schemeClr val="bg1"/>
                </a:solidFill>
                <a:cs typeface="+mn-lt"/>
              </a:rPr>
              <a:t>пляшках</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полімерних</a:t>
            </a:r>
            <a:r>
              <a:rPr lang="en-US" altLang="ru-RU" sz="1600">
                <a:solidFill>
                  <a:schemeClr val="bg1"/>
                </a:solidFill>
                <a:cs typeface="+mn-lt"/>
              </a:rPr>
              <a:t> </a:t>
            </a:r>
            <a:r>
              <a:rPr lang="en-US" altLang="en-US" sz="1600">
                <a:solidFill>
                  <a:schemeClr val="bg1"/>
                </a:solidFill>
                <a:cs typeface="+mn-lt"/>
              </a:rPr>
              <a:t>пакетах</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тетра</a:t>
            </a:r>
            <a:r>
              <a:rPr lang="en-US" altLang="ru-RU" sz="1600">
                <a:solidFill>
                  <a:schemeClr val="bg1"/>
                </a:solidFill>
                <a:cs typeface="+mn-lt"/>
              </a:rPr>
              <a:t>-</a:t>
            </a:r>
            <a:r>
              <a:rPr lang="en-US" altLang="en-US" sz="1600">
                <a:solidFill>
                  <a:schemeClr val="bg1"/>
                </a:solidFill>
                <a:cs typeface="+mn-lt"/>
              </a:rPr>
              <a:t>паках</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фін</a:t>
            </a:r>
            <a:r>
              <a:rPr lang="en-US" altLang="ru-RU" sz="1600">
                <a:solidFill>
                  <a:schemeClr val="bg1"/>
                </a:solidFill>
                <a:cs typeface="+mn-lt"/>
              </a:rPr>
              <a:t>-</a:t>
            </a:r>
            <a:r>
              <a:rPr lang="en-US" altLang="en-US" sz="1600">
                <a:solidFill>
                  <a:schemeClr val="bg1"/>
                </a:solidFill>
                <a:cs typeface="+mn-lt"/>
              </a:rPr>
              <a:t>паках</a:t>
            </a:r>
            <a:r>
              <a:rPr lang="en-US" altLang="ru-RU" sz="1600">
                <a:solidFill>
                  <a:schemeClr val="bg1"/>
                </a:solidFill>
                <a:cs typeface="+mn-lt"/>
              </a:rPr>
              <a:t>), </a:t>
            </a:r>
            <a:endParaRPr lang="en-US" altLang="ru-RU" sz="1600">
              <a:solidFill>
                <a:schemeClr val="bg1"/>
              </a:solidFill>
              <a:cs typeface="+mn-lt"/>
            </a:endParaRP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біологічною</a:t>
            </a:r>
            <a:r>
              <a:rPr lang="en-US" altLang="ru-RU" sz="1600">
                <a:solidFill>
                  <a:schemeClr val="bg1"/>
                </a:solidFill>
                <a:cs typeface="+mn-lt"/>
              </a:rPr>
              <a:t> </a:t>
            </a:r>
            <a:r>
              <a:rPr lang="en-US" altLang="en-US" sz="1600">
                <a:solidFill>
                  <a:schemeClr val="bg1"/>
                </a:solidFill>
                <a:cs typeface="+mn-lt"/>
              </a:rPr>
              <a:t>цінністю</a:t>
            </a:r>
            <a:r>
              <a:rPr lang="en-US" altLang="ru-RU" sz="1600">
                <a:solidFill>
                  <a:schemeClr val="bg1"/>
                </a:solidFill>
                <a:cs typeface="+mn-lt"/>
              </a:rPr>
              <a:t> (</a:t>
            </a:r>
            <a:r>
              <a:rPr lang="en-US" altLang="en-US" sz="1600">
                <a:solidFill>
                  <a:schemeClr val="bg1"/>
                </a:solidFill>
                <a:cs typeface="+mn-lt"/>
              </a:rPr>
              <a:t>звичайне</a:t>
            </a:r>
            <a:r>
              <a:rPr lang="en-US" altLang="ru-RU" sz="1600">
                <a:solidFill>
                  <a:schemeClr val="bg1"/>
                </a:solidFill>
                <a:cs typeface="+mn-lt"/>
              </a:rPr>
              <a:t>, </a:t>
            </a:r>
            <a:r>
              <a:rPr lang="en-US" altLang="en-US" sz="1600">
                <a:solidFill>
                  <a:schemeClr val="bg1"/>
                </a:solidFill>
                <a:cs typeface="+mn-lt"/>
              </a:rPr>
              <a:t>вітамі</a:t>
            </a:r>
            <a:r>
              <a:rPr lang="en-US" altLang="en-US" sz="1600">
                <a:solidFill>
                  <a:schemeClr val="bg1"/>
                </a:solidFill>
              </a:rPr>
              <a:t>нізоване</a:t>
            </a:r>
            <a:r>
              <a:rPr lang="en-US" altLang="ru-RU" sz="1600">
                <a:solidFill>
                  <a:schemeClr val="bg1"/>
                </a:solidFill>
              </a:rPr>
              <a:t>, </a:t>
            </a:r>
            <a:r>
              <a:rPr lang="en-US" altLang="en-US" sz="1600">
                <a:solidFill>
                  <a:schemeClr val="bg1"/>
                </a:solidFill>
              </a:rPr>
              <a:t>білкове</a:t>
            </a:r>
            <a:r>
              <a:rPr lang="en-US" altLang="ru-RU" sz="1600">
                <a:solidFill>
                  <a:schemeClr val="bg1"/>
                </a:solidFill>
              </a:rPr>
              <a:t>).</a:t>
            </a:r>
            <a:endParaRPr lang="en-US" altLang="ru-RU" sz="160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Прямоугольник 4"/>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3. Асортимент товарів та його види</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13" name="Скругленный прямоугольник 12"/>
          <p:cNvSpPr/>
          <p:nvPr/>
        </p:nvSpPr>
        <p:spPr>
          <a:xfrm>
            <a:off x="160020" y="762000"/>
            <a:ext cx="8859520" cy="609663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Важливою характеристикою товарної маси, що надходить у торговельну мережу, </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uk-UA" altLang="x-none" sz="1600" u="sng" dirty="0">
                <a:solidFill>
                  <a:schemeClr val="bg1"/>
                </a:solidFill>
                <a:latin typeface="Times New Roman" panose="02020603050405020304" pitchFamily="18" charset="0"/>
                <a:cs typeface="Times New Roman" panose="02020603050405020304" pitchFamily="18" charset="0"/>
              </a:rPr>
              <a:t>є асортимент. </a:t>
            </a:r>
            <a:endParaRPr lang="ru-RU" altLang="x-none" sz="1600" u="sng"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Асортимент товарів</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sz="1600" dirty="0">
                <a:solidFill>
                  <a:schemeClr val="bg1"/>
                </a:solidFill>
                <a:latin typeface="Times New Roman" panose="02020603050405020304" pitchFamily="18" charset="0"/>
                <a:cs typeface="Times New Roman" panose="02020603050405020304" pitchFamily="18" charset="0"/>
              </a:rPr>
              <a:t>– набір товарів різних груп, підгруп, видів і різновидів, що їх об’єднують за певною споживчою, торговою або виробничою ознакою для характеристики складу товарної маси в різних умовах.</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en-US" altLang="en-US" sz="1600" u="sng" dirty="0">
                <a:solidFill>
                  <a:schemeClr val="bg1"/>
                </a:solidFill>
                <a:latin typeface="Times New Roman" panose="02020603050405020304" pitchFamily="18" charset="0"/>
                <a:cs typeface="Times New Roman" panose="02020603050405020304" pitchFamily="18" charset="0"/>
              </a:rPr>
              <a:t>Асортимент</a:t>
            </a:r>
            <a:r>
              <a:rPr lang="en-US" altLang="ru-RU" sz="1600" u="sng" dirty="0">
                <a:solidFill>
                  <a:schemeClr val="bg1"/>
                </a:solidFill>
                <a:latin typeface="Times New Roman" panose="02020603050405020304" pitchFamily="18" charset="0"/>
                <a:cs typeface="Times New Roman" panose="02020603050405020304" pitchFamily="18" charset="0"/>
              </a:rPr>
              <a:t> </a:t>
            </a:r>
            <a:r>
              <a:rPr lang="en-US" altLang="en-US" sz="1600" u="sng" dirty="0">
                <a:solidFill>
                  <a:schemeClr val="bg1"/>
                </a:solidFill>
                <a:latin typeface="Times New Roman" panose="02020603050405020304" pitchFamily="18" charset="0"/>
                <a:cs typeface="Times New Roman" panose="02020603050405020304" pitchFamily="18" charset="0"/>
              </a:rPr>
              <a:t>споживчих</a:t>
            </a:r>
            <a:r>
              <a:rPr lang="en-US" altLang="ru-RU" sz="1600" u="sng" dirty="0">
                <a:solidFill>
                  <a:schemeClr val="bg1"/>
                </a:solidFill>
                <a:latin typeface="Times New Roman" panose="02020603050405020304" pitchFamily="18" charset="0"/>
                <a:cs typeface="Times New Roman" panose="02020603050405020304" pitchFamily="18" charset="0"/>
              </a:rPr>
              <a:t> </a:t>
            </a:r>
            <a:r>
              <a:rPr lang="en-US" altLang="en-US" sz="1600" u="sng" dirty="0">
                <a:solidFill>
                  <a:schemeClr val="bg1"/>
                </a:solidFill>
                <a:latin typeface="Times New Roman" panose="02020603050405020304" pitchFamily="18" charset="0"/>
                <a:cs typeface="Times New Roman" panose="02020603050405020304" pitchFamily="18" charset="0"/>
              </a:rPr>
              <a:t>товарів</a:t>
            </a:r>
            <a:r>
              <a:rPr lang="en-US" altLang="ru-RU" sz="1600" u="sng" dirty="0">
                <a:solidFill>
                  <a:schemeClr val="bg1"/>
                </a:solidFill>
                <a:latin typeface="Times New Roman" panose="02020603050405020304" pitchFamily="18" charset="0"/>
                <a:cs typeface="Times New Roman" panose="02020603050405020304" pitchFamily="18" charset="0"/>
              </a:rPr>
              <a:t> </a:t>
            </a:r>
            <a:r>
              <a:rPr lang="en-US" altLang="en-US" sz="1600" u="sng" dirty="0">
                <a:solidFill>
                  <a:schemeClr val="bg1"/>
                </a:solidFill>
                <a:latin typeface="Times New Roman" panose="02020603050405020304" pitchFamily="18" charset="0"/>
                <a:cs typeface="Times New Roman" panose="02020603050405020304" pitchFamily="18" charset="0"/>
              </a:rPr>
              <a:t>поділяється</a:t>
            </a:r>
            <a:r>
              <a:rPr lang="en-US" altLang="ru-RU" sz="1600" u="sng" dirty="0">
                <a:solidFill>
                  <a:schemeClr val="bg1"/>
                </a:solidFill>
                <a:latin typeface="Times New Roman" panose="02020603050405020304" pitchFamily="18" charset="0"/>
                <a:cs typeface="Times New Roman" panose="02020603050405020304" pitchFamily="18" charset="0"/>
              </a:rPr>
              <a:t> </a:t>
            </a:r>
            <a:r>
              <a:rPr lang="en-US" altLang="en-US" sz="1600" u="sng" dirty="0">
                <a:solidFill>
                  <a:schemeClr val="bg1"/>
                </a:solidFill>
                <a:latin typeface="Times New Roman" panose="02020603050405020304" pitchFamily="18" charset="0"/>
                <a:cs typeface="Times New Roman" panose="02020603050405020304" pitchFamily="18" charset="0"/>
              </a:rPr>
              <a:t>на</a:t>
            </a:r>
            <a:r>
              <a:rPr lang="en-US" altLang="ru-RU" sz="1600" u="sng" dirty="0">
                <a:solidFill>
                  <a:schemeClr val="bg1"/>
                </a:solidFill>
                <a:latin typeface="Times New Roman" panose="02020603050405020304" pitchFamily="18" charset="0"/>
                <a:cs typeface="Times New Roman" panose="02020603050405020304" pitchFamily="18" charset="0"/>
              </a:rPr>
              <a:t>: </a:t>
            </a:r>
            <a:endParaRPr lang="en-US" altLang="ru-RU"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групи</a:t>
            </a:r>
            <a:r>
              <a:rPr lang="en-US" altLang="ru-RU" sz="1600" dirty="0">
                <a:solidFill>
                  <a:schemeClr val="bg1"/>
                </a:solidFill>
                <a:latin typeface="Times New Roman" panose="02020603050405020304" pitchFamily="18" charset="0"/>
                <a:cs typeface="Times New Roman" panose="02020603050405020304" pitchFamily="18" charset="0"/>
              </a:rPr>
              <a:t> – </a:t>
            </a:r>
            <a:r>
              <a:rPr lang="en-US" altLang="en-US" sz="1600" dirty="0">
                <a:solidFill>
                  <a:schemeClr val="bg1"/>
                </a:solidFill>
                <a:latin typeface="Times New Roman" panose="02020603050405020304" pitchFamily="18" charset="0"/>
                <a:cs typeface="Times New Roman" panose="02020603050405020304" pitchFamily="18" charset="0"/>
              </a:rPr>
              <a:t>за</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розташуванням</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товарної</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маси</a:t>
            </a:r>
            <a:r>
              <a:rPr lang="en-US" altLang="ru-RU" sz="1600" dirty="0">
                <a:solidFill>
                  <a:schemeClr val="bg1"/>
                </a:solidFill>
                <a:latin typeface="Times New Roman" panose="02020603050405020304" pitchFamily="18" charset="0"/>
                <a:cs typeface="Times New Roman" panose="02020603050405020304" pitchFamily="18" charset="0"/>
              </a:rPr>
              <a:t>; </a:t>
            </a:r>
            <a:endParaRPr lang="en-US" altLang="ru-RU"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підгрупи</a:t>
            </a:r>
            <a:r>
              <a:rPr lang="en-US" altLang="ru-RU" sz="1600" dirty="0">
                <a:solidFill>
                  <a:schemeClr val="bg1"/>
                </a:solidFill>
                <a:latin typeface="Times New Roman" panose="02020603050405020304" pitchFamily="18" charset="0"/>
                <a:cs typeface="Times New Roman" panose="02020603050405020304" pitchFamily="18" charset="0"/>
              </a:rPr>
              <a:t> – </a:t>
            </a:r>
            <a:r>
              <a:rPr lang="en-US" altLang="en-US" sz="1600" dirty="0">
                <a:solidFill>
                  <a:schemeClr val="bg1"/>
                </a:solidFill>
                <a:latin typeface="Times New Roman" panose="02020603050405020304" pitchFamily="18" charset="0"/>
                <a:cs typeface="Times New Roman" panose="02020603050405020304" pitchFamily="18" charset="0"/>
              </a:rPr>
              <a:t>за</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широтою</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представлення</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товарів</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у</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торговельній</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мережі</a:t>
            </a:r>
            <a:r>
              <a:rPr lang="en-US" altLang="ru-RU" sz="1600" dirty="0">
                <a:solidFill>
                  <a:schemeClr val="bg1"/>
                </a:solidFill>
                <a:latin typeface="Times New Roman" panose="02020603050405020304" pitchFamily="18" charset="0"/>
                <a:cs typeface="Times New Roman" panose="02020603050405020304" pitchFamily="18" charset="0"/>
              </a:rPr>
              <a:t>; </a:t>
            </a:r>
            <a:endParaRPr lang="en-US" altLang="ru-RU"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види</a:t>
            </a:r>
            <a:r>
              <a:rPr lang="en-US" altLang="ru-RU" sz="1600" dirty="0">
                <a:solidFill>
                  <a:schemeClr val="bg1"/>
                </a:solidFill>
                <a:latin typeface="Times New Roman" panose="02020603050405020304" pitchFamily="18" charset="0"/>
                <a:cs typeface="Times New Roman" panose="02020603050405020304" pitchFamily="18" charset="0"/>
              </a:rPr>
              <a:t> – </a:t>
            </a:r>
            <a:r>
              <a:rPr lang="en-US" altLang="en-US" sz="1600" dirty="0">
                <a:solidFill>
                  <a:schemeClr val="bg1"/>
                </a:solidFill>
                <a:latin typeface="Times New Roman" panose="02020603050405020304" pitchFamily="18" charset="0"/>
                <a:cs typeface="Times New Roman" panose="02020603050405020304" pitchFamily="18" charset="0"/>
              </a:rPr>
              <a:t>за</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ступенем</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задоволення</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потреб</a:t>
            </a:r>
            <a:r>
              <a:rPr lang="en-US" altLang="ru-RU" sz="1600" dirty="0">
                <a:solidFill>
                  <a:schemeClr val="bg1"/>
                </a:solidFill>
                <a:latin typeface="Times New Roman" panose="02020603050405020304" pitchFamily="18" charset="0"/>
                <a:cs typeface="Times New Roman" panose="02020603050405020304" pitchFamily="18" charset="0"/>
              </a:rPr>
              <a:t>; </a:t>
            </a:r>
            <a:endParaRPr lang="en-US" altLang="ru-RU"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різновиди</a:t>
            </a:r>
            <a:r>
              <a:rPr lang="en-US" altLang="ru-RU" sz="1600" dirty="0">
                <a:solidFill>
                  <a:schemeClr val="bg1"/>
                </a:solidFill>
                <a:latin typeface="Times New Roman" panose="02020603050405020304" pitchFamily="18" charset="0"/>
                <a:cs typeface="Times New Roman" panose="02020603050405020304" pitchFamily="18" charset="0"/>
              </a:rPr>
              <a:t> – </a:t>
            </a:r>
            <a:r>
              <a:rPr lang="en-US" altLang="en-US" sz="1600" dirty="0">
                <a:solidFill>
                  <a:schemeClr val="bg1"/>
                </a:solidFill>
                <a:latin typeface="Times New Roman" panose="02020603050405020304" pitchFamily="18" charset="0"/>
                <a:cs typeface="Times New Roman" panose="02020603050405020304" pitchFamily="18" charset="0"/>
              </a:rPr>
              <a:t>за</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характером</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потреб</a:t>
            </a:r>
            <a:r>
              <a:rPr lang="uk-UA" altLang="en-US" sz="1600" dirty="0">
                <a:solidFill>
                  <a:schemeClr val="bg1"/>
                </a:solidFill>
                <a:latin typeface="Times New Roman" panose="02020603050405020304" pitchFamily="18" charset="0"/>
                <a:cs typeface="Times New Roman" panose="02020603050405020304" pitchFamily="18" charset="0"/>
              </a:rPr>
              <a:t>.</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Товарний асортимент має велике соціально-економічне значення, оскільки від нього залежить повнота задоволення споживчого попиту і якість торгового обслуговування суб'єктів ринку.</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Сукупність асортиментних груп товарів, що їх пропонує покупцеві продавець є товарною номенклатурою. </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Товарна номенклатура</a:t>
            </a:r>
            <a:r>
              <a:rPr lang="uk-UA" altLang="x-none" sz="1600" dirty="0">
                <a:solidFill>
                  <a:schemeClr val="bg1"/>
                </a:solidFill>
                <a:latin typeface="Times New Roman" panose="02020603050405020304" pitchFamily="18" charset="0"/>
                <a:cs typeface="Times New Roman" panose="02020603050405020304" pitchFamily="18" charset="0"/>
              </a:rPr>
              <a:t> – це перелік однорідних і різнорідних товарів загального або аналогічного призначення. </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Номенклатура буквально означає перелік імен. Що стосується товарної номенклатури, то це перелік груп товарів, пропонованих конкретним продавцем. Продавець же може пропонувати покупцям продукцію одного чи декількох виробників, залучаючи номенклатуру продукції кожного з них у повному обсязі або частково.</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rPr>
              <a:t>Отже товарний асортимент і товарна номенклатура пов’язані між собою. Можна сказати, що товарний асортимент – це згрупована за певною ознакою товарна номенклатура.</a:t>
            </a:r>
            <a:endParaRPr lang="ru-RU" altLang="x-none" sz="1600" dirty="0">
              <a:solidFill>
                <a:schemeClr val="bg1"/>
              </a:solidFill>
              <a:latin typeface="Calibri" panose="020F0502020204030204" pitchFamily="34" charset="0"/>
              <a:ea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Скругленный прямоугольник 6"/>
          <p:cNvSpPr/>
          <p:nvPr/>
        </p:nvSpPr>
        <p:spPr>
          <a:xfrm>
            <a:off x="381000" y="990600"/>
            <a:ext cx="8382000" cy="5791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І. За розташуванням товарної маси асортимент може бути виробничим (промисловим) і торговим. </a:t>
            </a:r>
            <a:endParaRPr lang="uk-UA" altLang="x-none" b="1" i="1"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Виробничий (промисловий) асортимент – </a:t>
            </a:r>
            <a:r>
              <a:rPr lang="uk-UA" altLang="x-none" dirty="0">
                <a:solidFill>
                  <a:schemeClr val="bg1"/>
                </a:solidFill>
                <a:latin typeface="Times New Roman" panose="02020603050405020304" pitchFamily="18" charset="0"/>
                <a:cs typeface="Times New Roman" panose="02020603050405020304" pitchFamily="18" charset="0"/>
              </a:rPr>
              <a:t>це сукупність товарів, які виробляє підприємство, виходячи зі своїх виробничих можливостей. Промисловий асортимент товарів різних виробників, у тому числі і підприємств громадського харчування, незалежно від форм власності повинен узгоджуватися із санітарними органами Міністерства охорони здоров’я України. </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Торговий асортимент – </a:t>
            </a:r>
            <a:r>
              <a:rPr lang="uk-UA" altLang="x-none" dirty="0">
                <a:solidFill>
                  <a:schemeClr val="bg1"/>
                </a:solidFill>
                <a:latin typeface="Times New Roman" panose="02020603050405020304" pitchFamily="18" charset="0"/>
                <a:cs typeface="Times New Roman" panose="02020603050405020304" pitchFamily="18" charset="0"/>
              </a:rPr>
              <a:t>це сукупність товарів, що формується організацією торгівлі чи громадського харчування з урахуванням її спеціалізації, споживчого попиту й матеріально-технічної бази. </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На відміну від виробничого торговий асортимент включає товари різних виробників. Винятком можуть бути фірмові магазини організацій-виробників, стратегія яких базується на збуті товарів тільки конкретної фірми. Так, у торговий асортимент кондитерського магазину (відділу) входять вироби різних вітчизняних і закордонних кондитерських фабрик, а також підприємств громадського харчування, хлібокомбінатів, харчосмакових заводів тощо. </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Таким чином, торговий асортимент – це номенклатура товарів, що підлягає продажу в роздрібній торговельній мережі.</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457200" y="76200"/>
            <a:ext cx="7924800" cy="768350"/>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uk-UA" sz="2200" b="1" i="1" noProof="0">
                <a:ln w="6350">
                  <a:noFill/>
                </a:ln>
                <a:solidFill>
                  <a:prstClr val="black"/>
                </a:solidFill>
                <a:effectLst/>
                <a:uLnTx/>
                <a:uFillTx/>
                <a:ea typeface="+mj-ea"/>
                <a:cs typeface="+mj-cs"/>
                <a:sym typeface="+mn-ea"/>
              </a:rPr>
              <a:t> (Класифікація)</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Асортимент товарів та його види</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5362" name="Таблица 15361"/>
          <p:cNvGraphicFramePr/>
          <p:nvPr/>
        </p:nvGraphicFramePr>
        <p:xfrm>
          <a:off x="228600" y="762000"/>
          <a:ext cx="8686800" cy="5888038"/>
        </p:xfrm>
        <a:graphic>
          <a:graphicData uri="http://schemas.openxmlformats.org/drawingml/2006/table">
            <a:tbl>
              <a:tblPr/>
              <a:tblGrid>
                <a:gridCol w="1974850"/>
                <a:gridCol w="6711950"/>
              </a:tblGrid>
              <a:tr h="2809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Вид</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BFBFBF"/>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Сутність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BFBFBF"/>
                    </a:solidFill>
                  </a:tcPr>
                </a:tc>
              </a:tr>
              <a:tr h="974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Простий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невеликої кількості груп, видів, найменувань товарів, які задовольняють потреби обмеженої кількості споживачів. Простий асортимент товарів мають магазини, які реалізують товари повсякденного попиту в районах мешкання споживачів з низькою платоспроможністю.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74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Складний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товарів, представлена значною кількістю груп, видів, різновидів і найменувань товарів, які здатні задовольнити потреби різних споживачів. Такий асортимент характерний для оптових баз та торговельних підприємств типу універсамів або універмагів.</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19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Груповий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сукупність однорідних товарів, які об'єднані загальними ознаками і задовольняють аналогічні потреби. Так, склади на багатьох оптових базах чи холодильниках розрізняються саме груповим асортиментом. За таким же принципом створюються секції в універмагах (одяг, взуття, іграшки, канцелярські вироби).</a:t>
                      </a:r>
                      <a:endParaRPr lang="uk-UA"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318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Розгорнутий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товарів, яка включає значну кількість підгруп, різновидів та найменувань, що належать до групи однорідних товарів, але мають свої індивідуальні ознаки.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3183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Супутній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товарів, які виконують допоміжні функції і не відносяться до основних для даної організації. Товари супутніх асортиментів у взуттєвому магазині – це предмети догляду за взуттям.</a:t>
                      </a:r>
                      <a:endParaRPr lang="uk-UA"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74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ru-RU" altLang="x-none" sz="1600" b="1" i="1" dirty="0">
                          <a:solidFill>
                            <a:schemeClr val="bg1"/>
                          </a:solidFill>
                          <a:latin typeface="Times New Roman" panose="02020603050405020304" pitchFamily="18" charset="0"/>
                          <a:cs typeface="Times New Roman" panose="02020603050405020304" pitchFamily="18" charset="0"/>
                        </a:rPr>
                        <a:t>Змішаний асортимент</a:t>
                      </a:r>
                      <a:endParaRPr lang="ru-RU" altLang="x-none" sz="1600" b="1" i="1" dirty="0">
                        <a:solidFill>
                          <a:schemeClr val="bg1"/>
                        </a:solidFill>
                        <a:latin typeface="Times New Roman" panose="02020603050405020304" pitchFamily="18" charset="0"/>
                        <a:ea typeface="Times New Roman" panose="02020603050405020304" pitchFamily="18" charset="0"/>
                      </a:endParaRPr>
                    </a:p>
                  </a:txBody>
                  <a:tcPr marL="65653" marR="65653"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товарів різних груп, видів, найменувань, що відрізняються великим різноманіттям функціональних властивостей. Змішаний асортимент мають магазини, що реалізують продовольчі та непродовольчі товари. </a:t>
                      </a:r>
                      <a:endParaRPr lang="uk-UA" altLang="x-none" sz="1600" dirty="0">
                        <a:solidFill>
                          <a:schemeClr val="bg1"/>
                        </a:solidFill>
                        <a:latin typeface="Times New Roman" panose="02020603050405020304" pitchFamily="18"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5" name="Прямоугольник 4"/>
          <p:cNvSpPr/>
          <p:nvPr/>
        </p:nvSpPr>
        <p:spPr>
          <a:xfrm>
            <a:off x="152400" y="152400"/>
            <a:ext cx="8794750" cy="521970"/>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1400" b="1" i="1" u="none" strike="noStrike" kern="1200" cap="none" spc="0" normalizeH="0" baseline="0" noProof="0" dirty="0">
                <a:ln w="6350">
                  <a:noFill/>
                </a:ln>
                <a:solidFill>
                  <a:prstClr val="black"/>
                </a:solidFill>
                <a:effectLst/>
                <a:uLnTx/>
                <a:uFillTx/>
                <a:latin typeface="+mn-lt"/>
                <a:ea typeface="+mj-ea"/>
                <a:cs typeface="+mj-cs"/>
              </a:rPr>
              <a:t>ІІ. Залежно від широти та обсягу представлення товарів у торговельній мережі </a:t>
            </a:r>
            <a:endParaRPr kumimoji="0" lang="uk-UA" sz="1400" b="1" i="1" u="none" strike="noStrike" kern="1200" cap="none" spc="0" normalizeH="0" baseline="0" noProof="0" dirty="0">
              <a:ln w="6350">
                <a:noFill/>
              </a:ln>
              <a:solidFill>
                <a:prstClr val="black"/>
              </a:solidFill>
              <a:effectLst/>
              <a:uLnTx/>
              <a:uFillTx/>
              <a:latin typeface="+mn-lt"/>
              <a:ea typeface="+mj-ea"/>
              <a:cs typeface="+mj-cs"/>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uk-UA" sz="1400" b="0" i="0" u="none" strike="noStrike" kern="1200" cap="none" spc="0" normalizeH="0" baseline="0" noProof="0" dirty="0">
                <a:ln w="6350">
                  <a:noFill/>
                </a:ln>
                <a:solidFill>
                  <a:prstClr val="black"/>
                </a:solidFill>
                <a:effectLst/>
                <a:uLnTx/>
                <a:uFillTx/>
                <a:latin typeface="+mn-lt"/>
                <a:ea typeface="+mj-ea"/>
                <a:cs typeface="+mj-cs"/>
              </a:rPr>
              <a:t>розрізняють наступні види асортименту:</a:t>
            </a:r>
            <a:endParaRPr kumimoji="0" lang="uk-UA" sz="1400" b="0" i="0" u="none" strike="noStrike" kern="1200" cap="none" spc="0" normalizeH="0" baseline="0" noProof="0" dirty="0">
              <a:ln w="6350">
                <a:noFill/>
              </a:ln>
              <a:solidFill>
                <a:prstClr val="black"/>
              </a:solidFill>
              <a:effectLst/>
              <a:uLnTx/>
              <a:uFillTx/>
              <a:latin typeface="+mn-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 name="Скругленный прямоугольник 12"/>
          <p:cNvSpPr/>
          <p:nvPr/>
        </p:nvSpPr>
        <p:spPr>
          <a:xfrm>
            <a:off x="609600" y="990600"/>
            <a:ext cx="8305800" cy="5715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b="1" i="1" dirty="0">
                <a:solidFill>
                  <a:srgbClr val="000000"/>
                </a:solidFill>
                <a:latin typeface="Times New Roman" panose="02020603050405020304" pitchFamily="18" charset="0"/>
                <a:cs typeface="Times New Roman" panose="02020603050405020304" pitchFamily="18" charset="0"/>
              </a:rPr>
              <a:t>ІІІ. За ступенем задоволення потреб розрізняють раціональний і оптимальний асортимент. </a:t>
            </a:r>
            <a:endParaRPr lang="uk-UA" altLang="x-none" b="1" i="1" dirty="0">
              <a:solidFill>
                <a:srgbClr val="000000"/>
              </a:solidFill>
              <a:latin typeface="Times New Roman" panose="02020603050405020304" pitchFamily="18" charset="0"/>
              <a:cs typeface="Times New Roman" panose="02020603050405020304" pitchFamily="18" charset="0"/>
            </a:endParaRPr>
          </a:p>
          <a:p>
            <a:pPr lvl="0" indent="215900" algn="just" eaLnBrk="1" hangingPunct="1">
              <a:lnSpc>
                <a:spcPct val="115000"/>
              </a:lnSpc>
              <a:buNone/>
            </a:pPr>
            <a:r>
              <a:rPr lang="uk-UA" altLang="x-none" b="1" i="1" dirty="0">
                <a:solidFill>
                  <a:srgbClr val="000000"/>
                </a:solidFill>
                <a:latin typeface="Times New Roman" panose="02020603050405020304" pitchFamily="18" charset="0"/>
                <a:cs typeface="Times New Roman" panose="02020603050405020304" pitchFamily="18" charset="0"/>
              </a:rPr>
              <a:t>Раціональний асортимент – </a:t>
            </a:r>
            <a:r>
              <a:rPr lang="uk-UA" altLang="x-none" dirty="0">
                <a:solidFill>
                  <a:srgbClr val="000000"/>
                </a:solidFill>
                <a:latin typeface="Times New Roman" panose="02020603050405020304" pitchFamily="18" charset="0"/>
                <a:cs typeface="Times New Roman" panose="02020603050405020304" pitchFamily="18" charset="0"/>
              </a:rPr>
              <a:t>це сукупність товарів, які найбільшою мірою здатні задовольнити реально існуючі потреби, що забезпечать максимальну якість життя, при певному рівні розвитку науки, техніки й технології. </a:t>
            </a:r>
            <a:endParaRPr lang="uk-UA" altLang="x-none" dirty="0">
              <a:solidFill>
                <a:srgbClr val="000000"/>
              </a:solidFill>
              <a:latin typeface="Times New Roman" panose="02020603050405020304" pitchFamily="18" charset="0"/>
              <a:cs typeface="Times New Roman" panose="02020603050405020304" pitchFamily="18" charset="0"/>
            </a:endParaRPr>
          </a:p>
          <a:p>
            <a:pPr lvl="0" indent="215900" algn="just" eaLnBrk="1" hangingPunct="1">
              <a:lnSpc>
                <a:spcPct val="115000"/>
              </a:lnSpc>
              <a:buNone/>
            </a:pPr>
            <a:r>
              <a:rPr lang="uk-UA" altLang="x-none" dirty="0">
                <a:solidFill>
                  <a:srgbClr val="000000"/>
                </a:solidFill>
                <a:latin typeface="Times New Roman" panose="02020603050405020304" pitchFamily="18" charset="0"/>
                <a:cs typeface="Times New Roman" panose="02020603050405020304" pitchFamily="18" charset="0"/>
              </a:rPr>
              <a:t>Формування раціонального асортименту потребує врахування великої кількості факторів і показників, серед яких багато нестабільних або таких, що безпосередньо впливають на зміну раціонального асортименту. Наприклад, досягнення науково-технічного прогресу стимулюють розробку нових товарів і разом з тим формують нові потреби. Це виразно проявляється при формуванні раціонального асортименту побутової техніки.</a:t>
            </a:r>
            <a:endParaRPr lang="uk-UA" altLang="x-none" dirty="0">
              <a:solidFill>
                <a:srgbClr val="000000"/>
              </a:solidFill>
              <a:latin typeface="Times New Roman" panose="02020603050405020304" pitchFamily="18" charset="0"/>
              <a:cs typeface="Times New Roman" panose="02020603050405020304" pitchFamily="18" charset="0"/>
            </a:endParaRPr>
          </a:p>
          <a:p>
            <a:pPr lvl="0" indent="215900" algn="just" eaLnBrk="1" hangingPunct="1">
              <a:lnSpc>
                <a:spcPct val="115000"/>
              </a:lnSpc>
              <a:buNone/>
            </a:pPr>
            <a:r>
              <a:rPr lang="uk-UA" altLang="x-none" b="1" i="1" dirty="0">
                <a:solidFill>
                  <a:srgbClr val="000000"/>
                </a:solidFill>
                <a:latin typeface="Times New Roman" panose="02020603050405020304" pitchFamily="18" charset="0"/>
                <a:cs typeface="Times New Roman" panose="02020603050405020304" pitchFamily="18" charset="0"/>
              </a:rPr>
              <a:t>Оптимальний асортимент </a:t>
            </a:r>
            <a:r>
              <a:rPr lang="uk-UA" altLang="x-none" dirty="0">
                <a:solidFill>
                  <a:srgbClr val="000000"/>
                </a:solidFill>
                <a:latin typeface="Times New Roman" panose="02020603050405020304" pitchFamily="18" charset="0"/>
                <a:cs typeface="Times New Roman" panose="02020603050405020304" pitchFamily="18" charset="0"/>
              </a:rPr>
              <a:t>– це сукупність товарів, які задовольняють реальні потреби з максимально корисним ефектом для споживача і мінімальними витратами на їх проектування, розробку, виробництво і доведення до споживачів. Товари оптимального асортименту мають підвищену конкурентоспроможність.</a:t>
            </a:r>
            <a:endParaRPr lang="uk-UA" altLang="x-none" dirty="0">
              <a:solidFill>
                <a:srgbClr val="000000"/>
              </a:solidFill>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Асортимент товарів та його види</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Скругленный прямоугольник 6"/>
          <p:cNvSpPr/>
          <p:nvPr/>
        </p:nvSpPr>
        <p:spPr>
          <a:xfrm>
            <a:off x="152400" y="626110"/>
            <a:ext cx="8839200" cy="623189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1400" u="sng" dirty="0">
                <a:solidFill>
                  <a:schemeClr val="bg1"/>
                </a:solidFill>
                <a:effectLst>
                  <a:outerShdw blurRad="38100" dist="38100" dir="2700000">
                    <a:srgbClr val="C0C0C0"/>
                  </a:outerShdw>
                </a:effectLst>
                <a:latin typeface="Book Antiqua" panose="02040602050305030304" pitchFamily="18" charset="0"/>
                <a:cs typeface="Book Antiqua" panose="02040602050305030304" pitchFamily="18" charset="0"/>
              </a:rPr>
              <a:t>Показник асортименту</a:t>
            </a:r>
            <a:r>
              <a:rPr lang="uk-UA" altLang="x-none" sz="1400" dirty="0">
                <a:solidFill>
                  <a:schemeClr val="bg1"/>
                </a:solidFill>
                <a:effectLst>
                  <a:outerShdw blurRad="38100" dist="38100" dir="2700000">
                    <a:srgbClr val="C0C0C0"/>
                  </a:outerShdw>
                </a:effectLst>
                <a:latin typeface="Book Antiqua" panose="02040602050305030304" pitchFamily="18" charset="0"/>
                <a:cs typeface="Book Antiqua" panose="02040602050305030304" pitchFamily="18" charset="0"/>
              </a:rPr>
              <a:t> </a:t>
            </a:r>
            <a:r>
              <a:rPr lang="uk-UA" altLang="x-none" sz="1400" dirty="0">
                <a:solidFill>
                  <a:schemeClr val="bg1"/>
                </a:solidFill>
                <a:latin typeface="Book Antiqua" panose="02040602050305030304" pitchFamily="18" charset="0"/>
                <a:cs typeface="Book Antiqua" panose="02040602050305030304" pitchFamily="18" charset="0"/>
              </a:rPr>
              <a:t>– кількісне вираження властивостей асортименту, при цьому вимірюванню підлягає кількість видів і найменувань товарів</a:t>
            </a:r>
            <a:r>
              <a:rPr lang="ru-RU" altLang="x-none" sz="1400" dirty="0">
                <a:solidFill>
                  <a:schemeClr val="bg1"/>
                </a:solidFill>
                <a:latin typeface="Book Antiqua" panose="02040602050305030304" pitchFamily="18" charset="0"/>
                <a:cs typeface="Book Antiqua" panose="02040602050305030304" pitchFamily="18" charset="0"/>
              </a:rPr>
              <a:t>. </a:t>
            </a:r>
            <a:endParaRPr lang="ru-RU" altLang="x-none" sz="14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400" u="sng" dirty="0">
                <a:solidFill>
                  <a:schemeClr val="bg1"/>
                </a:solidFill>
                <a:effectLst>
                  <a:outerShdw blurRad="38100" dist="38100" dir="2700000">
                    <a:srgbClr val="C0C0C0"/>
                  </a:outerShdw>
                </a:effectLst>
                <a:latin typeface="Book Antiqua" panose="02040602050305030304" pitchFamily="18" charset="0"/>
                <a:cs typeface="Book Antiqua" panose="02040602050305030304" pitchFamily="18" charset="0"/>
              </a:rPr>
              <a:t>Властивість товару</a:t>
            </a:r>
            <a:r>
              <a:rPr lang="uk-UA" altLang="x-none" sz="1400" dirty="0">
                <a:solidFill>
                  <a:schemeClr val="bg1"/>
                </a:solidFill>
                <a:effectLst>
                  <a:outerShdw blurRad="38100" dist="38100" dir="2700000">
                    <a:srgbClr val="C0C0C0"/>
                  </a:outerShdw>
                </a:effectLst>
                <a:latin typeface="Book Antiqua" panose="02040602050305030304" pitchFamily="18" charset="0"/>
                <a:cs typeface="Book Antiqua" panose="02040602050305030304" pitchFamily="18" charset="0"/>
              </a:rPr>
              <a:t> </a:t>
            </a:r>
            <a:r>
              <a:rPr lang="uk-UA" altLang="x-none" sz="1400" dirty="0">
                <a:solidFill>
                  <a:schemeClr val="bg1"/>
                </a:solidFill>
                <a:latin typeface="Book Antiqua" panose="02040602050305030304" pitchFamily="18" charset="0"/>
                <a:cs typeface="Book Antiqua" panose="02040602050305030304" pitchFamily="18" charset="0"/>
              </a:rPr>
              <a:t>– специфічна особливість асортименту, що виявляється при його формуванні. Асортимент товарів характеризується наступними показниками:</a:t>
            </a:r>
            <a:r>
              <a:rPr lang="uk-UA" altLang="x-none" sz="1400" u="sng" dirty="0">
                <a:solidFill>
                  <a:schemeClr val="bg1"/>
                </a:solidFill>
                <a:latin typeface="Book Antiqua" panose="02040602050305030304" pitchFamily="18" charset="0"/>
                <a:cs typeface="Book Antiqua" panose="02040602050305030304" pitchFamily="18" charset="0"/>
              </a:rPr>
              <a:t> широтою, повнотою, новизною, стійкістю, структурою</a:t>
            </a:r>
            <a:r>
              <a:rPr lang="ru-RU" altLang="x-none" sz="1400" u="sng" dirty="0">
                <a:solidFill>
                  <a:schemeClr val="bg1"/>
                </a:solidFill>
                <a:latin typeface="Book Antiqua" panose="02040602050305030304" pitchFamily="18" charset="0"/>
                <a:cs typeface="Book Antiqua" panose="02040602050305030304" pitchFamily="18" charset="0"/>
              </a:rPr>
              <a:t>. </a:t>
            </a:r>
            <a:endParaRPr lang="uk-UA" altLang="x-none" sz="1400" b="1" u="sng"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Широта асортименту</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chemeClr val="bg1"/>
                </a:solidFill>
                <a:latin typeface="Times New Roman" panose="02020603050405020304" pitchFamily="18" charset="0"/>
                <a:cs typeface="Times New Roman" panose="02020603050405020304" pitchFamily="18" charset="0"/>
              </a:rPr>
              <a:t>(Ш) </a:t>
            </a:r>
            <a:r>
              <a:rPr lang="uk-UA" altLang="x-none" dirty="0">
                <a:solidFill>
                  <a:schemeClr val="bg1"/>
                </a:solidFill>
                <a:latin typeface="Times New Roman" panose="02020603050405020304" pitchFamily="18" charset="0"/>
                <a:cs typeface="Times New Roman" panose="02020603050405020304" pitchFamily="18" charset="0"/>
              </a:rPr>
              <a:t>– характеризується кількістю видів, різновидів і найменувань товарів однорідних і різнорідних груп. </a:t>
            </a:r>
            <a:endParaRPr lang="ru-RU" altLang="x-none" sz="14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Широта асортименту відображає те розмаїття товарів, які реалізує (виробляє) підприємство. Ця властивість характеризується двома абсолютними показниками – </a:t>
            </a:r>
            <a:r>
              <a:rPr lang="uk-UA" altLang="x-none" dirty="0">
                <a:solidFill>
                  <a:schemeClr val="bg1"/>
                </a:solidFill>
                <a:effectLst>
                  <a:outerShdw blurRad="38100" dist="38100" dir="2700000">
                    <a:srgbClr val="C0C0C0"/>
                  </a:outerShdw>
                </a:effectLst>
                <a:latin typeface="Times New Roman" panose="02020603050405020304" pitchFamily="18" charset="0"/>
                <a:cs typeface="Times New Roman" panose="02020603050405020304" pitchFamily="18" charset="0"/>
              </a:rPr>
              <a:t>дійсною і базовою широтою</a:t>
            </a:r>
            <a:r>
              <a:rPr lang="uk-UA" altLang="x-none" dirty="0">
                <a:solidFill>
                  <a:schemeClr val="bg1"/>
                </a:solidFill>
                <a:latin typeface="Times New Roman" panose="02020603050405020304" pitchFamily="18" charset="0"/>
                <a:cs typeface="Times New Roman" panose="02020603050405020304" pitchFamily="18" charset="0"/>
              </a:rPr>
              <a:t>, а також відносним показником – </a:t>
            </a:r>
            <a:r>
              <a:rPr lang="uk-UA" altLang="x-none" dirty="0">
                <a:solidFill>
                  <a:schemeClr val="bg1"/>
                </a:solidFill>
                <a:effectLst>
                  <a:outerShdw blurRad="38100" dist="38100" dir="2700000">
                    <a:srgbClr val="C0C0C0"/>
                  </a:outerShdw>
                </a:effectLst>
                <a:latin typeface="Times New Roman" panose="02020603050405020304" pitchFamily="18" charset="0"/>
                <a:cs typeface="Times New Roman" panose="02020603050405020304" pitchFamily="18" charset="0"/>
              </a:rPr>
              <a:t>коефіцієнтом широти. </a:t>
            </a:r>
            <a:endParaRPr lang="ru-RU" altLang="x-none" sz="1400" dirty="0">
              <a:solidFill>
                <a:schemeClr val="bg1"/>
              </a:solidFill>
              <a:effectLst>
                <a:outerShdw blurRad="38100" dist="38100" dir="2700000">
                  <a:srgbClr val="C0C0C0"/>
                </a:outerShdw>
              </a:effectLst>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b="1" i="1" dirty="0">
                <a:solidFill>
                  <a:schemeClr val="bg1"/>
                </a:solidFill>
                <a:latin typeface="Times New Roman" panose="02020603050405020304" pitchFamily="18" charset="0"/>
                <a:cs typeface="Times New Roman" panose="02020603050405020304" pitchFamily="18" charset="0"/>
              </a:rPr>
              <a:t>Дійсна широта</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rgbClr val="A9432B"/>
                </a:solidFill>
                <a:latin typeface="Times New Roman" panose="02020603050405020304" pitchFamily="18" charset="0"/>
                <a:cs typeface="Times New Roman" panose="02020603050405020304" pitchFamily="18" charset="0"/>
              </a:rPr>
              <a:t>(Ш</a:t>
            </a:r>
            <a:r>
              <a:rPr lang="uk-UA" altLang="x-none" b="1" i="1" baseline="-25000" dirty="0">
                <a:solidFill>
                  <a:srgbClr val="A9432B"/>
                </a:solidFill>
                <a:latin typeface="Times New Roman" panose="02020603050405020304" pitchFamily="18" charset="0"/>
                <a:cs typeface="Times New Roman" panose="02020603050405020304" pitchFamily="18" charset="0"/>
              </a:rPr>
              <a:t>д</a:t>
            </a:r>
            <a:r>
              <a:rPr lang="uk-UA" altLang="x-none" b="1" i="1" dirty="0">
                <a:solidFill>
                  <a:srgbClr val="A9432B"/>
                </a:solidFill>
                <a:latin typeface="Times New Roman" panose="02020603050405020304" pitchFamily="18" charset="0"/>
                <a:cs typeface="Times New Roman" panose="02020603050405020304" pitchFamily="18" charset="0"/>
              </a:rPr>
              <a:t>)</a:t>
            </a:r>
            <a:r>
              <a:rPr lang="uk-UA" altLang="x-none" dirty="0">
                <a:solidFill>
                  <a:srgbClr val="A9432B"/>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це фактична кількість видів, різновидів і найменувань товарів, що є в наявності. </a:t>
            </a:r>
            <a:endParaRPr lang="ru-RU" altLang="x-none" sz="14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b="1" i="1" dirty="0">
                <a:solidFill>
                  <a:schemeClr val="bg1"/>
                </a:solidFill>
                <a:latin typeface="Times New Roman" panose="02020603050405020304" pitchFamily="18" charset="0"/>
                <a:cs typeface="Times New Roman" panose="02020603050405020304" pitchFamily="18" charset="0"/>
              </a:rPr>
              <a:t>Базова широта</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rgbClr val="A9432B"/>
                </a:solidFill>
                <a:latin typeface="Times New Roman" panose="02020603050405020304" pitchFamily="18" charset="0"/>
                <a:cs typeface="Times New Roman" panose="02020603050405020304" pitchFamily="18" charset="0"/>
              </a:rPr>
              <a:t>(Ш</a:t>
            </a:r>
            <a:r>
              <a:rPr lang="uk-UA" altLang="x-none" b="1" i="1" baseline="-25000" dirty="0">
                <a:solidFill>
                  <a:srgbClr val="A9432B"/>
                </a:solidFill>
                <a:latin typeface="Times New Roman" panose="02020603050405020304" pitchFamily="18" charset="0"/>
                <a:cs typeface="Times New Roman" panose="02020603050405020304" pitchFamily="18" charset="0"/>
              </a:rPr>
              <a:t>б</a:t>
            </a:r>
            <a:r>
              <a:rPr lang="uk-UA" altLang="x-none" b="1" i="1" dirty="0">
                <a:solidFill>
                  <a:srgbClr val="A9432B"/>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широта, яка приймається за основу для порівняння. За базову широту може бути прийнято кількість видів, різновидів і найменувань товарів, регламентована нормативною або технічною документацією. </a:t>
            </a:r>
            <a:endParaRPr lang="ru-RU" altLang="x-none" sz="14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b="1" i="1" dirty="0">
                <a:solidFill>
                  <a:schemeClr val="bg1"/>
                </a:solidFill>
                <a:latin typeface="Times New Roman" panose="02020603050405020304" pitchFamily="18" charset="0"/>
                <a:cs typeface="Times New Roman" panose="02020603050405020304" pitchFamily="18" charset="0"/>
              </a:rPr>
              <a:t>Коефіцієнт широти</a:t>
            </a:r>
            <a:r>
              <a:rPr lang="uk-UA" altLang="x-none" b="1" dirty="0">
                <a:solidFill>
                  <a:schemeClr val="bg1"/>
                </a:solidFill>
                <a:latin typeface="Times New Roman" panose="02020603050405020304" pitchFamily="18" charset="0"/>
                <a:cs typeface="Times New Roman" panose="02020603050405020304" pitchFamily="18" charset="0"/>
              </a:rPr>
              <a:t> </a:t>
            </a:r>
            <a:r>
              <a:rPr lang="uk-UA" altLang="x-none" b="1" i="1" dirty="0">
                <a:solidFill>
                  <a:srgbClr val="A9432B"/>
                </a:solidFill>
                <a:latin typeface="Times New Roman" panose="02020603050405020304" pitchFamily="18" charset="0"/>
                <a:cs typeface="Times New Roman" panose="02020603050405020304" pitchFamily="18" charset="0"/>
              </a:rPr>
              <a:t>(К</a:t>
            </a:r>
            <a:r>
              <a:rPr lang="uk-UA" altLang="x-none" b="1" i="1" baseline="-25000" dirty="0">
                <a:solidFill>
                  <a:srgbClr val="A9432B"/>
                </a:solidFill>
                <a:latin typeface="Times New Roman" panose="02020603050405020304" pitchFamily="18" charset="0"/>
                <a:cs typeface="Times New Roman" panose="02020603050405020304" pitchFamily="18" charset="0"/>
              </a:rPr>
              <a:t>ш</a:t>
            </a:r>
            <a:r>
              <a:rPr lang="uk-UA" altLang="x-none" b="1" i="1" dirty="0">
                <a:solidFill>
                  <a:srgbClr val="A9432B"/>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визначається як відношення дійсної широти до базової.</a:t>
            </a:r>
            <a:endParaRPr lang="ru-RU" altLang="x-none" sz="14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Широта асортименту може бути мірою насиченості ринку товарами: чим більша широта, тим більша насиченість. </a:t>
            </a:r>
            <a:endParaRPr lang="ru-RU" altLang="x-none" sz="1400" dirty="0">
              <a:solidFill>
                <a:schemeClr val="bg1"/>
              </a:solidFill>
              <a:latin typeface="Calibri" panose="020F0502020204030204" pitchFamily="34" charset="0"/>
              <a:ea typeface="Times New Roman" panose="02020603050405020304" pitchFamily="18" charset="0"/>
            </a:endParaRPr>
          </a:p>
        </p:txBody>
      </p:sp>
      <p:sp>
        <p:nvSpPr>
          <p:cNvPr id="8" name="Прямоугольник 7"/>
          <p:cNvSpPr/>
          <p:nvPr/>
        </p:nvSpPr>
        <p:spPr>
          <a:xfrm>
            <a:off x="685800" y="762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4. Показники асортименту</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Скругленный прямоугольник 6"/>
          <p:cNvSpPr/>
          <p:nvPr/>
        </p:nvSpPr>
        <p:spPr>
          <a:xfrm>
            <a:off x="111125" y="534035"/>
            <a:ext cx="8994775" cy="632396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Глибина асортименту </a:t>
            </a:r>
            <a:r>
              <a:rPr lang="uk-UA" altLang="x-none" dirty="0">
                <a:solidFill>
                  <a:schemeClr val="bg1"/>
                </a:solidFill>
                <a:latin typeface="Times New Roman" panose="02020603050405020304" pitchFamily="18" charset="0"/>
                <a:cs typeface="Times New Roman" panose="02020603050405020304" pitchFamily="18" charset="0"/>
              </a:rPr>
              <a:t>– являє собою кількість різновидів конкретного виду товарів, кількість позицій в кожній групі товарів. </a:t>
            </a:r>
            <a:r>
              <a:rPr lang="uk-UA" altLang="x-none" dirty="0">
                <a:solidFill>
                  <a:srgbClr val="A9432B"/>
                </a:solidFill>
                <a:latin typeface="Times New Roman" panose="02020603050405020304" pitchFamily="18" charset="0"/>
                <a:cs typeface="Times New Roman" panose="02020603050405020304" pitchFamily="18" charset="0"/>
              </a:rPr>
              <a:t>Наприклад, в магазині кондитерських виробів наявні товари трьох груп цукристих виробів (карамелі, цукерки, фруктово-ягідні), а кожна група представлена декількома різновидами: карамелі – 5, цукерок – 5, а фруктово-ягідних – 3. Звідси глибина асортименту – 13. </a:t>
            </a:r>
            <a:endParaRPr lang="ru-RU" altLang="x-none" dirty="0">
              <a:solidFill>
                <a:srgbClr val="A9432B"/>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Повнота асортименту</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chemeClr val="bg1"/>
                </a:solidFill>
                <a:latin typeface="Times New Roman" panose="02020603050405020304" pitchFamily="18" charset="0"/>
                <a:cs typeface="Times New Roman" panose="02020603050405020304" pitchFamily="18" charset="0"/>
              </a:rPr>
              <a:t>(П) </a:t>
            </a:r>
            <a:r>
              <a:rPr lang="uk-UA" altLang="x-none" dirty="0">
                <a:solidFill>
                  <a:schemeClr val="bg1"/>
                </a:solidFill>
                <a:latin typeface="Times New Roman" panose="02020603050405020304" pitchFamily="18" charset="0"/>
                <a:cs typeface="Times New Roman" panose="02020603050405020304" pitchFamily="18" charset="0"/>
              </a:rPr>
              <a:t>– кількість найменувань і різновидів товарів однорідної групи, що знаходяться у продажу. Повнота асортименту характеризується здатністю сукупності товарів однорідної групи задовольнити однакові потреби. </a:t>
            </a:r>
            <a:endParaRPr lang="ru-RU" altLang="x-none"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dirty="0">
                <a:solidFill>
                  <a:srgbClr val="A9432B"/>
                </a:solidFill>
                <a:latin typeface="Times New Roman" panose="02020603050405020304" pitchFamily="18" charset="0"/>
                <a:cs typeface="Times New Roman" panose="02020603050405020304" pitchFamily="18" charset="0"/>
              </a:rPr>
              <a:t>Наприклад, в асортименті магазину є 3 різновиди светрів, 4 різновиди джемперів, 5 різновидів жакетів. Повнота асортименту групи «Верхній трикотаж» становить 12. </a:t>
            </a:r>
            <a:r>
              <a:rPr lang="uk-UA" altLang="x-none" dirty="0">
                <a:solidFill>
                  <a:schemeClr val="bg1"/>
                </a:solidFill>
                <a:latin typeface="Times New Roman" panose="02020603050405020304" pitchFamily="18" charset="0"/>
                <a:cs typeface="Times New Roman" panose="02020603050405020304" pitchFamily="18" charset="0"/>
              </a:rPr>
              <a:t>Зазвичай перевіряється відповідність реальної повноти асортименту асортиментному мінімуму. Показники повноти асортименту можуть бути </a:t>
            </a:r>
            <a:r>
              <a:rPr lang="uk-UA" altLang="x-none" u="sng" dirty="0">
                <a:solidFill>
                  <a:schemeClr val="bg1"/>
                </a:solidFill>
                <a:latin typeface="Times New Roman" panose="02020603050405020304" pitchFamily="18" charset="0"/>
                <a:cs typeface="Times New Roman" panose="02020603050405020304" pitchFamily="18" charset="0"/>
              </a:rPr>
              <a:t>дійсними </a:t>
            </a:r>
            <a:r>
              <a:rPr lang="uk-UA" altLang="x-none" dirty="0">
                <a:solidFill>
                  <a:schemeClr val="bg1"/>
                </a:solidFill>
                <a:latin typeface="Times New Roman" panose="02020603050405020304" pitchFamily="18" charset="0"/>
                <a:cs typeface="Times New Roman" panose="02020603050405020304" pitchFamily="18" charset="0"/>
              </a:rPr>
              <a:t>та </a:t>
            </a:r>
            <a:r>
              <a:rPr lang="uk-UA" altLang="x-none" u="sng" dirty="0">
                <a:solidFill>
                  <a:schemeClr val="bg1"/>
                </a:solidFill>
                <a:latin typeface="Times New Roman" panose="02020603050405020304" pitchFamily="18" charset="0"/>
                <a:cs typeface="Times New Roman" panose="02020603050405020304" pitchFamily="18" charset="0"/>
              </a:rPr>
              <a:t>базовими. </a:t>
            </a:r>
            <a:endParaRPr lang="ru-RU" altLang="x-none"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Дійсний показник повноти (П</a:t>
            </a:r>
            <a:r>
              <a:rPr lang="uk-UA" altLang="x-none" b="1" i="1" baseline="-25000" dirty="0">
                <a:solidFill>
                  <a:schemeClr val="bg1"/>
                </a:solidFill>
                <a:latin typeface="Times New Roman" panose="02020603050405020304" pitchFamily="18" charset="0"/>
                <a:cs typeface="Times New Roman" panose="02020603050405020304" pitchFamily="18" charset="0"/>
              </a:rPr>
              <a:t>д</a:t>
            </a:r>
            <a:r>
              <a:rPr lang="uk-UA" altLang="x-none" b="1" i="1" dirty="0">
                <a:solidFill>
                  <a:schemeClr val="bg1"/>
                </a:solidFill>
                <a:latin typeface="Times New Roman" panose="02020603050405020304" pitchFamily="18" charset="0"/>
                <a:cs typeface="Times New Roman" panose="02020603050405020304" pitchFamily="18" charset="0"/>
              </a:rPr>
              <a:t>)</a:t>
            </a:r>
            <a:r>
              <a:rPr lang="uk-UA" altLang="x-none" dirty="0">
                <a:solidFill>
                  <a:schemeClr val="bg1"/>
                </a:solidFill>
                <a:latin typeface="Times New Roman" panose="02020603050405020304" pitchFamily="18" charset="0"/>
                <a:cs typeface="Times New Roman" panose="02020603050405020304" pitchFamily="18" charset="0"/>
              </a:rPr>
              <a:t> – характеризується фактичною кількістю видів, різновидів і найменувань товарів однорідної групи. </a:t>
            </a:r>
            <a:endParaRPr lang="ru-RU" altLang="x-none"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Базовий показник повноти</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chemeClr val="bg1"/>
                </a:solidFill>
                <a:latin typeface="Times New Roman" panose="02020603050405020304" pitchFamily="18" charset="0"/>
                <a:cs typeface="Times New Roman" panose="02020603050405020304" pitchFamily="18" charset="0"/>
              </a:rPr>
              <a:t>(П</a:t>
            </a:r>
            <a:r>
              <a:rPr lang="uk-UA" altLang="x-none" b="1" i="1" baseline="-25000" dirty="0">
                <a:solidFill>
                  <a:schemeClr val="bg1"/>
                </a:solidFill>
                <a:latin typeface="Times New Roman" panose="02020603050405020304" pitchFamily="18" charset="0"/>
                <a:cs typeface="Times New Roman" panose="02020603050405020304" pitchFamily="18" charset="0"/>
              </a:rPr>
              <a:t>б</a:t>
            </a:r>
            <a:r>
              <a:rPr lang="uk-UA" altLang="x-none" b="1" i="1" dirty="0">
                <a:solidFill>
                  <a:schemeClr val="bg1"/>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характеризується регламентованою кількістю товарів цієї групи. </a:t>
            </a:r>
            <a:endParaRPr lang="ru-RU" altLang="x-none"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Коефіцієнт повноти</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chemeClr val="bg1"/>
                </a:solidFill>
                <a:latin typeface="Times New Roman" panose="02020603050405020304" pitchFamily="18" charset="0"/>
                <a:cs typeface="Times New Roman" panose="02020603050405020304" pitchFamily="18" charset="0"/>
              </a:rPr>
              <a:t>(К</a:t>
            </a:r>
            <a:r>
              <a:rPr lang="uk-UA" altLang="x-none" b="1" i="1" baseline="-25000" dirty="0">
                <a:solidFill>
                  <a:schemeClr val="bg1"/>
                </a:solidFill>
                <a:latin typeface="Times New Roman" panose="02020603050405020304" pitchFamily="18" charset="0"/>
                <a:cs typeface="Times New Roman" panose="02020603050405020304" pitchFamily="18" charset="0"/>
              </a:rPr>
              <a:t>п</a:t>
            </a:r>
            <a:r>
              <a:rPr lang="uk-UA" altLang="x-none" b="1" i="1" dirty="0">
                <a:solidFill>
                  <a:schemeClr val="bg1"/>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це відношення дійсного показника повноти асортименту до базового.</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Якщо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до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попереднього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прикладу</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додати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що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згідно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зі</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стандартами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таких</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виробів</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може</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бути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20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базовий</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показник</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повноти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асортименту</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то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коефіцієнт</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повноти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асортименту</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 0,60 </a:t>
            </a:r>
            <a:endPar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indent="215900" algn="just" eaLnBrk="1" hangingPunct="1">
              <a:buNone/>
            </a:pP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(12/20 = 0,6)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60 %.</a:t>
            </a:r>
            <a:endPar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Прямоугольник 7"/>
          <p:cNvSpPr/>
          <p:nvPr/>
        </p:nvSpPr>
        <p:spPr>
          <a:xfrm>
            <a:off x="685800" y="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Показники асортименту</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Скругленный прямоугольник 6"/>
          <p:cNvSpPr/>
          <p:nvPr/>
        </p:nvSpPr>
        <p:spPr>
          <a:xfrm>
            <a:off x="140970" y="583565"/>
            <a:ext cx="8850630" cy="623125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1700" b="1" dirty="0">
                <a:solidFill>
                  <a:schemeClr val="bg1"/>
                </a:solidFill>
                <a:latin typeface="Book Antiqua" panose="02040602050305030304" pitchFamily="18" charset="0"/>
                <a:cs typeface="Book Antiqua" panose="02040602050305030304" pitchFamily="18" charset="0"/>
              </a:rPr>
              <a:t>Новизна (оновлення) асортименту</a:t>
            </a:r>
            <a:r>
              <a:rPr lang="uk-UA" altLang="x-none" sz="1700" dirty="0">
                <a:solidFill>
                  <a:schemeClr val="bg1"/>
                </a:solidFill>
                <a:latin typeface="Book Antiqua" panose="02040602050305030304" pitchFamily="18" charset="0"/>
                <a:cs typeface="Book Antiqua" panose="02040602050305030304" pitchFamily="18" charset="0"/>
              </a:rPr>
              <a:t> – це здатність певної сукупності товарів задовольняти потреби споживачів, що змінилися, за рахунок нових товарів. </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dirty="0">
                <a:solidFill>
                  <a:schemeClr val="bg1"/>
                </a:solidFill>
                <a:latin typeface="Book Antiqua" panose="02040602050305030304" pitchFamily="18" charset="0"/>
                <a:cs typeface="Book Antiqua" panose="02040602050305030304" pitchFamily="18" charset="0"/>
              </a:rPr>
              <a:t>Новизна асортименту характеризується дійсним оновленням і ступенем оновлення. Ступінь оновлення визначається відношенням кількості нових товарів до загальної кількості найменувань товарів, що є на підприємстві. </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b="1" dirty="0">
                <a:solidFill>
                  <a:schemeClr val="bg1"/>
                </a:solidFill>
                <a:latin typeface="Book Antiqua" panose="02040602050305030304" pitchFamily="18" charset="0"/>
                <a:cs typeface="Book Antiqua" panose="02040602050305030304" pitchFamily="18" charset="0"/>
              </a:rPr>
              <a:t>Оновлення асортименту</a:t>
            </a:r>
            <a:r>
              <a:rPr lang="uk-UA" altLang="x-none" sz="1700" dirty="0">
                <a:solidFill>
                  <a:schemeClr val="bg1"/>
                </a:solidFill>
                <a:latin typeface="Book Antiqua" panose="02040602050305030304" pitchFamily="18" charset="0"/>
                <a:cs typeface="Book Antiqua" panose="02040602050305030304" pitchFamily="18" charset="0"/>
              </a:rPr>
              <a:t> – це один з напрямків асортиментної політики підприємства, який здійснюється, як правило, в умовах насиченості ринку. Разом з тим оновлення асортименту може бути викликане дефіцитом сировини, технологічними можливостями, кон'юнктурою ринку. </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dirty="0">
                <a:solidFill>
                  <a:schemeClr val="bg1"/>
                </a:solidFill>
                <a:latin typeface="Book Antiqua" panose="02040602050305030304" pitchFamily="18" charset="0"/>
                <a:cs typeface="Book Antiqua" panose="02040602050305030304" pitchFamily="18" charset="0"/>
              </a:rPr>
              <a:t>Варто мати на увазі, що постійне та підвищене оновлення асортименту для виробника та продавця пов’язане з певними витратами та ризиком, що можуть не виправитися. Наприклад, новий товар може не користуватися попитом. Тому оновлення асортименту також повинно бути раціональним.</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b="1" dirty="0">
                <a:solidFill>
                  <a:schemeClr val="bg1"/>
                </a:solidFill>
                <a:latin typeface="Book Antiqua" panose="02040602050305030304" pitchFamily="18" charset="0"/>
                <a:cs typeface="Book Antiqua" panose="02040602050305030304" pitchFamily="18" charset="0"/>
              </a:rPr>
              <a:t>Стійкість асортименту</a:t>
            </a:r>
            <a:r>
              <a:rPr lang="uk-UA" altLang="x-none" sz="1700" dirty="0">
                <a:solidFill>
                  <a:schemeClr val="bg1"/>
                </a:solidFill>
                <a:latin typeface="Book Antiqua" panose="02040602050305030304" pitchFamily="18" charset="0"/>
                <a:cs typeface="Book Antiqua" panose="02040602050305030304" pitchFamily="18" charset="0"/>
              </a:rPr>
              <a:t> – кількість видів, різновидів і найменувань товарів, що користуються стійким попитом у споживача. </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b="1" dirty="0">
                <a:solidFill>
                  <a:schemeClr val="bg1"/>
                </a:solidFill>
                <a:latin typeface="Book Antiqua" panose="02040602050305030304" pitchFamily="18" charset="0"/>
                <a:cs typeface="Book Antiqua" panose="02040602050305030304" pitchFamily="18" charset="0"/>
              </a:rPr>
              <a:t>Коефіцієнт стійкості</a:t>
            </a:r>
            <a:r>
              <a:rPr lang="uk-UA" altLang="x-none" sz="1700" dirty="0">
                <a:solidFill>
                  <a:schemeClr val="bg1"/>
                </a:solidFill>
                <a:latin typeface="Book Antiqua" panose="02040602050305030304" pitchFamily="18" charset="0"/>
                <a:cs typeface="Book Antiqua" panose="02040602050305030304" pitchFamily="18" charset="0"/>
              </a:rPr>
              <a:t> – відношення кількості видів, різновидів і найменувань товарів, що користуються стійким попитом у споживачів, до загальної кількості видів, різновидів і найменувань товарів тих же однорідних груп.</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dirty="0">
                <a:solidFill>
                  <a:srgbClr val="A9432B"/>
                </a:solidFill>
                <a:latin typeface="Book Antiqua" panose="02040602050305030304" pitchFamily="18" charset="0"/>
                <a:cs typeface="Book Antiqua" panose="02040602050305030304" pitchFamily="18" charset="0"/>
              </a:rPr>
              <a:t>Наприклад, стійким попитом користуються три види сирів з наявних п’яти видів. Отже коефіцієнт стійкості дорівнює 0,6 або 60 %.</a:t>
            </a:r>
            <a:endParaRPr lang="ru-RU" altLang="x-none" sz="1700" dirty="0">
              <a:solidFill>
                <a:srgbClr val="A9432B"/>
              </a:solidFill>
              <a:latin typeface="Book Antiqua" panose="02040602050305030304" pitchFamily="18" charset="0"/>
              <a:ea typeface="Times New Roman" panose="02020603050405020304" pitchFamily="18" charset="0"/>
              <a:cs typeface="Book Antiqua" panose="02040602050305030304" pitchFamily="18" charset="0"/>
            </a:endParaRPr>
          </a:p>
        </p:txBody>
      </p:sp>
      <p:sp>
        <p:nvSpPr>
          <p:cNvPr id="8" name="Прямоугольник 7"/>
          <p:cNvSpPr/>
          <p:nvPr/>
        </p:nvSpPr>
        <p:spPr>
          <a:xfrm>
            <a:off x="685800" y="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Показники асортименту</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280035" y="41275"/>
            <a:ext cx="8572500" cy="6770370"/>
          </a:xfrm>
        </p:spPr>
        <p:txBody>
          <a:bodyPr/>
          <a:p>
            <a:pPr marL="136525" indent="0" algn="just">
              <a:buNone/>
            </a:pPr>
            <a:r>
              <a:rPr lang="en-US" altLang="en-US" sz="1800" b="1">
                <a:solidFill>
                  <a:schemeClr val="bg1"/>
                </a:solidFill>
                <a:latin typeface="Book Antiqua" panose="02040602050305030304" pitchFamily="18" charset="0"/>
                <a:cs typeface="Book Antiqua" panose="02040602050305030304" pitchFamily="18" charset="0"/>
              </a:rPr>
              <a:t>Структура</a:t>
            </a:r>
            <a:r>
              <a:rPr lang="en-US" altLang="ru-RU" sz="1800" b="1">
                <a:solidFill>
                  <a:schemeClr val="bg1"/>
                </a:solidFill>
                <a:latin typeface="Book Antiqua" panose="02040602050305030304" pitchFamily="18" charset="0"/>
                <a:cs typeface="Book Antiqua" panose="02040602050305030304" pitchFamily="18" charset="0"/>
              </a:rPr>
              <a:t> </a:t>
            </a:r>
            <a:r>
              <a:rPr lang="en-US" altLang="en-US" sz="1800" b="1">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кількісне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співвідношення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груп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підгруп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видів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різновидів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номенклатурі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конкретного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суб</a:t>
            </a:r>
            <a:r>
              <a:rPr lang="en-US" altLang="ru-RU" sz="1600">
                <a:solidFill>
                  <a:schemeClr val="bg1"/>
                </a:solidFill>
                <a:latin typeface="Book Antiqua" panose="02040602050305030304" pitchFamily="18" charset="0"/>
                <a:cs typeface="Book Antiqua" panose="02040602050305030304" pitchFamily="18" charset="0"/>
              </a:rPr>
              <a:t>’</a:t>
            </a:r>
            <a:r>
              <a:rPr lang="en-US" altLang="en-US" sz="1600">
                <a:solidFill>
                  <a:schemeClr val="bg1"/>
                </a:solidFill>
                <a:latin typeface="Book Antiqua" panose="02040602050305030304" pitchFamily="18" charset="0"/>
                <a:cs typeface="Book Antiqua" panose="02040602050305030304" pitchFamily="18" charset="0"/>
              </a:rPr>
              <a:t>єкта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ринку</a:t>
            </a:r>
            <a:r>
              <a:rPr lang="en-US" altLang="ru-RU" sz="1600">
                <a:solidFill>
                  <a:schemeClr val="bg1"/>
                </a:solidFill>
                <a:latin typeface="Book Antiqua" panose="02040602050305030304" pitchFamily="18" charset="0"/>
                <a:cs typeface="Book Antiqua" panose="02040602050305030304" pitchFamily="18" charset="0"/>
              </a:rPr>
              <a:t>. </a:t>
            </a:r>
            <a:endParaRPr lang="en-US" altLang="ru-RU" sz="1600">
              <a:solidFill>
                <a:schemeClr val="bg1"/>
              </a:solidFill>
              <a:latin typeface="Book Antiqua" panose="02040602050305030304" pitchFamily="18" charset="0"/>
              <a:cs typeface="Book Antiqua" panose="02040602050305030304" pitchFamily="18" charset="0"/>
            </a:endParaRPr>
          </a:p>
          <a:p>
            <a:pPr algn="just"/>
            <a:r>
              <a:rPr lang="en-US" altLang="en-US" sz="1600">
                <a:solidFill>
                  <a:schemeClr val="bg1"/>
                </a:solidFill>
                <a:latin typeface="Book Antiqua" panose="02040602050305030304" pitchFamily="18" charset="0"/>
                <a:cs typeface="Book Antiqua" panose="02040602050305030304" pitchFamily="18" charset="0"/>
              </a:rPr>
              <a:t>Показники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структури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можуть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виражатися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натуральних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грошових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одиницях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також</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відсотках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Вони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розраховуються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як</a:t>
            </a:r>
            <a:r>
              <a:rPr lang="uk-UA" altLang="en-US"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відношення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кількості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окремих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до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сумарної</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кількості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всіх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входять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a:t>
            </a:r>
            <a:r>
              <a:rPr lang="uk-UA" altLang="en-US" sz="1600">
                <a:solidFill>
                  <a:schemeClr val="bg1"/>
                </a:solidFill>
                <a:latin typeface="Book Antiqua" panose="02040602050305030304" pitchFamily="18" charset="0"/>
                <a:cs typeface="Book Antiqua" panose="02040602050305030304" pitchFamily="18" charset="0"/>
              </a:rPr>
              <a:t>т. </a:t>
            </a:r>
            <a:r>
              <a:rPr lang="en-US" altLang="en-US" sz="1600">
                <a:solidFill>
                  <a:schemeClr val="bg1"/>
                </a:solidFill>
                <a:latin typeface="Book Antiqua" panose="02040602050305030304" pitchFamily="18" charset="0"/>
                <a:cs typeface="Book Antiqua" panose="02040602050305030304" pitchFamily="18" charset="0"/>
              </a:rPr>
              <a:t>Якщо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структура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відповідає</a:t>
            </a:r>
            <a:r>
              <a:rPr lang="uk-UA" altLang="en-US"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споживчому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попиту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утворюються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запаси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неходових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призводить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до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нераціонального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використання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ресурсів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підприємства</a:t>
            </a:r>
            <a:r>
              <a:rPr lang="uk-UA" altLang="en-US" sz="1600">
                <a:solidFill>
                  <a:schemeClr val="bg1"/>
                </a:solidFill>
                <a:latin typeface="Book Antiqua" panose="02040602050305030304" pitchFamily="18" charset="0"/>
                <a:cs typeface="Book Antiqua" panose="02040602050305030304" pitchFamily="18" charset="0"/>
              </a:rPr>
              <a:t>.</a:t>
            </a:r>
            <a:endParaRPr lang="uk-UA" altLang="en-US" sz="1600">
              <a:solidFill>
                <a:schemeClr val="bg1"/>
              </a:solidFill>
              <a:latin typeface="Book Antiqua" panose="02040602050305030304" pitchFamily="18" charset="0"/>
              <a:cs typeface="Book Antiqua" panose="02040602050305030304" pitchFamily="18" charset="0"/>
            </a:endParaRPr>
          </a:p>
          <a:p>
            <a:pPr marL="136525" indent="0" algn="just">
              <a:buNone/>
            </a:pPr>
            <a:r>
              <a:rPr lang="en-US" altLang="en-US" sz="1800" b="1">
                <a:solidFill>
                  <a:schemeClr val="bg1"/>
                </a:solidFill>
                <a:latin typeface="Book Antiqua" panose="02040602050305030304" pitchFamily="18" charset="0"/>
                <a:cs typeface="Book Antiqua" panose="02040602050305030304" pitchFamily="18" charset="0"/>
              </a:rPr>
              <a:t>Асортиментний</a:t>
            </a:r>
            <a:r>
              <a:rPr lang="en-US" altLang="ru-RU" sz="1800" b="1">
                <a:solidFill>
                  <a:schemeClr val="bg1"/>
                </a:solidFill>
                <a:latin typeface="Book Antiqua" panose="02040602050305030304" pitchFamily="18" charset="0"/>
                <a:cs typeface="Book Antiqua" panose="02040602050305030304" pitchFamily="18" charset="0"/>
              </a:rPr>
              <a:t> </a:t>
            </a:r>
            <a:r>
              <a:rPr lang="en-US" altLang="en-US" sz="1800" b="1">
                <a:solidFill>
                  <a:schemeClr val="bg1"/>
                </a:solidFill>
                <a:latin typeface="Book Antiqua" panose="02040602050305030304" pitchFamily="18" charset="0"/>
                <a:cs typeface="Book Antiqua" panose="02040602050305030304" pitchFamily="18" charset="0"/>
              </a:rPr>
              <a:t>мінімум</a:t>
            </a:r>
            <a:r>
              <a:rPr lang="en-US" altLang="ru-RU" sz="1800" b="1">
                <a:solidFill>
                  <a:schemeClr val="bg1"/>
                </a:solidFill>
                <a:latin typeface="Book Antiqua" panose="02040602050305030304" pitchFamily="18" charset="0"/>
                <a:cs typeface="Book Antiqua" panose="02040602050305030304" pitchFamily="18" charset="0"/>
              </a:rPr>
              <a:t> (</a:t>
            </a:r>
            <a:r>
              <a:rPr lang="en-US" altLang="en-US" sz="1800" b="1">
                <a:solidFill>
                  <a:schemeClr val="bg1"/>
                </a:solidFill>
                <a:latin typeface="Book Antiqua" panose="02040602050305030304" pitchFamily="18" charset="0"/>
                <a:cs typeface="Book Antiqua" panose="02040602050305030304" pitchFamily="18" charset="0"/>
              </a:rPr>
              <a:t>перелік</a:t>
            </a:r>
            <a:r>
              <a:rPr lang="en-US" altLang="ru-RU" sz="1800" b="1">
                <a:solidFill>
                  <a:schemeClr val="bg1"/>
                </a:solidFill>
                <a:latin typeface="Book Antiqua" panose="02040602050305030304" pitchFamily="18" charset="0"/>
                <a:cs typeface="Book Antiqua" panose="02040602050305030304" pitchFamily="18" charset="0"/>
              </a:rPr>
              <a:t>)</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мінімально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припустима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кількість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видів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повсякденного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попиту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визначає</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профіль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роздрібної</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торговельної</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організації</a:t>
            </a:r>
            <a:r>
              <a:rPr lang="uk-UA" altLang="en-US" sz="1600">
                <a:solidFill>
                  <a:schemeClr val="bg1"/>
                </a:solidFill>
                <a:latin typeface="Book Antiqua" panose="02040602050305030304" pitchFamily="18" charset="0"/>
                <a:cs typeface="Book Antiqua" panose="02040602050305030304" pitchFamily="18" charset="0"/>
              </a:rPr>
              <a:t>.</a:t>
            </a:r>
            <a:endParaRPr lang="uk-UA" altLang="en-US" sz="1600">
              <a:solidFill>
                <a:schemeClr val="bg1"/>
              </a:solidFill>
              <a:latin typeface="Book Antiqua" panose="02040602050305030304" pitchFamily="18" charset="0"/>
              <a:cs typeface="Book Antiqua" panose="02040602050305030304" pitchFamily="18" charset="0"/>
            </a:endParaRPr>
          </a:p>
          <a:p>
            <a:pPr marL="136525" indent="0" algn="just">
              <a:buNone/>
            </a:pPr>
            <a:r>
              <a:rPr lang="en-US" altLang="en-US" sz="1800" b="1">
                <a:solidFill>
                  <a:schemeClr val="bg1"/>
                </a:solidFill>
                <a:latin typeface="Book Antiqua" panose="02040602050305030304" pitchFamily="18" charset="0"/>
                <a:cs typeface="Book Antiqua" panose="02040602050305030304" pitchFamily="18" charset="0"/>
              </a:rPr>
              <a:t>Раціональність</a:t>
            </a:r>
            <a:r>
              <a:rPr lang="en-US" altLang="ru-RU" sz="1800" b="1">
                <a:solidFill>
                  <a:schemeClr val="bg1"/>
                </a:solidFill>
                <a:latin typeface="Book Antiqua" panose="02040602050305030304" pitchFamily="18" charset="0"/>
                <a:cs typeface="Book Antiqua" panose="02040602050305030304" pitchFamily="18" charset="0"/>
              </a:rPr>
              <a:t> </a:t>
            </a:r>
            <a:r>
              <a:rPr lang="en-US" altLang="en-US" sz="1800" b="1">
                <a:solidFill>
                  <a:schemeClr val="bg1"/>
                </a:solidFill>
                <a:latin typeface="Book Antiqua" panose="02040602050305030304" pitchFamily="18" charset="0"/>
                <a:cs typeface="Book Antiqua" panose="02040602050305030304" pitchFamily="18" charset="0"/>
              </a:rPr>
              <a:t>асортименту</a:t>
            </a:r>
            <a:r>
              <a:rPr lang="en-US" altLang="ru-RU" sz="1800" b="1">
                <a:solidFill>
                  <a:schemeClr val="bg1"/>
                </a:solidFill>
                <a:latin typeface="Book Antiqua" panose="02040602050305030304" pitchFamily="18" charset="0"/>
                <a:cs typeface="Book Antiqua" panose="02040602050305030304" pitchFamily="18" charset="0"/>
              </a:rPr>
              <a:t> </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це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здатність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певної</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сукупності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максимально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задовольняти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реально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обґрунтовані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потреби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різних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сегментів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споживачів</a:t>
            </a:r>
            <a:r>
              <a:rPr lang="en-US" altLang="ru-RU" sz="1600">
                <a:solidFill>
                  <a:schemeClr val="bg1"/>
                </a:solidFill>
                <a:latin typeface="Book Antiqua" panose="02040602050305030304" pitchFamily="18" charset="0"/>
                <a:cs typeface="Book Antiqua" panose="02040602050305030304" pitchFamily="18" charset="0"/>
              </a:rPr>
              <a:t>. </a:t>
            </a:r>
            <a:endParaRPr lang="en-US" altLang="ru-RU" sz="1600">
              <a:solidFill>
                <a:schemeClr val="bg1"/>
              </a:solidFill>
              <a:latin typeface="Book Antiqua" panose="02040602050305030304" pitchFamily="18" charset="0"/>
              <a:cs typeface="Book Antiqua" panose="02040602050305030304" pitchFamily="18" charset="0"/>
            </a:endParaRPr>
          </a:p>
          <a:p>
            <a:pPr marL="136525" indent="0" algn="just">
              <a:buNone/>
            </a:pPr>
            <a:r>
              <a:rPr lang="en-US" altLang="en-US" sz="1600" b="1" i="1">
                <a:solidFill>
                  <a:schemeClr val="bg1"/>
                </a:solidFill>
                <a:effectLst>
                  <a:outerShdw blurRad="38100" dist="38100" dir="2700000" algn="tl">
                    <a:srgbClr val="000000">
                      <a:alpha val="43137"/>
                    </a:srgbClr>
                  </a:outerShdw>
                </a:effectLst>
                <a:latin typeface="Book Antiqua" panose="02040602050305030304" pitchFamily="18" charset="0"/>
                <a:cs typeface="Book Antiqua" panose="02040602050305030304" pitchFamily="18" charset="0"/>
              </a:rPr>
              <a:t>Коефіцієнт</a:t>
            </a:r>
            <a:r>
              <a:rPr lang="en-US" altLang="ru-RU" sz="1600" b="1" i="1">
                <a:solidFill>
                  <a:schemeClr val="bg1"/>
                </a:solidFill>
                <a:effectLst>
                  <a:outerShdw blurRad="38100" dist="38100" dir="2700000" algn="tl">
                    <a:srgbClr val="000000">
                      <a:alpha val="43137"/>
                    </a:srgbClr>
                  </a:outerShdw>
                </a:effectLst>
                <a:latin typeface="Book Antiqua" panose="02040602050305030304" pitchFamily="18" charset="0"/>
                <a:cs typeface="Book Antiqua" panose="02040602050305030304" pitchFamily="18" charset="0"/>
              </a:rPr>
              <a:t> </a:t>
            </a:r>
            <a:r>
              <a:rPr lang="en-US" altLang="en-US" sz="1600" b="1" i="1">
                <a:solidFill>
                  <a:schemeClr val="bg1"/>
                </a:solidFill>
                <a:effectLst>
                  <a:outerShdw blurRad="38100" dist="38100" dir="2700000" algn="tl">
                    <a:srgbClr val="000000">
                      <a:alpha val="43137"/>
                    </a:srgbClr>
                  </a:outerShdw>
                </a:effectLst>
                <a:latin typeface="Book Antiqua" panose="02040602050305030304" pitchFamily="18" charset="0"/>
                <a:cs typeface="Book Antiqua" panose="02040602050305030304" pitchFamily="18" charset="0"/>
              </a:rPr>
              <a:t>раціональності</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середньозважене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значення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показника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раціональності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урахуванням</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реальних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значень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показників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широти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повноти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стійкості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новизни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помножених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відповідні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коефіцієнти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вагомості</a:t>
            </a:r>
            <a:r>
              <a:rPr lang="en-US" altLang="ru-RU" sz="1600">
                <a:solidFill>
                  <a:schemeClr val="bg1"/>
                </a:solidFill>
                <a:latin typeface="Book Antiqua" panose="02040602050305030304" pitchFamily="18" charset="0"/>
                <a:cs typeface="Book Antiqua" panose="02040602050305030304" pitchFamily="18" charset="0"/>
              </a:rPr>
              <a:t>. </a:t>
            </a:r>
            <a:endParaRPr lang="en-US" altLang="ru-RU" sz="1600">
              <a:solidFill>
                <a:schemeClr val="bg1"/>
              </a:solidFill>
              <a:latin typeface="Book Antiqua" panose="02040602050305030304" pitchFamily="18" charset="0"/>
              <a:cs typeface="Book Antiqua" panose="02040602050305030304" pitchFamily="18" charset="0"/>
            </a:endParaRPr>
          </a:p>
          <a:p>
            <a:pPr marL="136525" indent="0" algn="ctr">
              <a:buNone/>
            </a:pPr>
            <a:r>
              <a:rPr lang="en-US" altLang="en-US" sz="1600">
                <a:solidFill>
                  <a:schemeClr val="bg1"/>
                </a:solidFill>
                <a:latin typeface="Book Antiqua" panose="02040602050305030304" pitchFamily="18" charset="0"/>
                <a:cs typeface="Book Antiqua" panose="02040602050305030304" pitchFamily="18" charset="0"/>
              </a:rPr>
              <a:t>Кр</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Кш</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Вш</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Вп</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Кс</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Вс</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Кн</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Вн</a:t>
            </a:r>
            <a:r>
              <a:rPr lang="en-US" altLang="ru-RU" sz="1600">
                <a:solidFill>
                  <a:schemeClr val="bg1"/>
                </a:solidFill>
                <a:latin typeface="Book Antiqua" panose="02040602050305030304" pitchFamily="18" charset="0"/>
                <a:cs typeface="Book Antiqua" panose="02040602050305030304" pitchFamily="18" charset="0"/>
              </a:rPr>
              <a:t>) / 4, </a:t>
            </a:r>
            <a:endParaRPr lang="en-US" altLang="ru-RU" sz="1600">
              <a:solidFill>
                <a:schemeClr val="bg1"/>
              </a:solidFill>
              <a:latin typeface="Book Antiqua" panose="02040602050305030304" pitchFamily="18" charset="0"/>
              <a:cs typeface="Book Antiqua" panose="02040602050305030304" pitchFamily="18" charset="0"/>
            </a:endParaRPr>
          </a:p>
          <a:p>
            <a:pPr marL="136525" indent="0" algn="just">
              <a:buNone/>
            </a:pPr>
            <a:r>
              <a:rPr lang="en-US" altLang="en-US" sz="1600">
                <a:solidFill>
                  <a:schemeClr val="bg1"/>
                </a:solidFill>
                <a:latin typeface="Book Antiqua" panose="02040602050305030304" pitchFamily="18" charset="0"/>
                <a:cs typeface="Book Antiqua" panose="02040602050305030304" pitchFamily="18" charset="0"/>
              </a:rPr>
              <a:t>де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КР</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коефіцієнт</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раціональності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 </a:t>
            </a:r>
            <a:endParaRPr lang="en-US" altLang="ru-RU" sz="1600">
              <a:solidFill>
                <a:schemeClr val="bg1"/>
              </a:solidFill>
              <a:latin typeface="Book Antiqua" panose="02040602050305030304" pitchFamily="18" charset="0"/>
              <a:cs typeface="Book Antiqua" panose="02040602050305030304" pitchFamily="18" charset="0"/>
            </a:endParaRPr>
          </a:p>
          <a:p>
            <a:pPr marL="136525" indent="0" algn="just">
              <a:buNone/>
            </a:pPr>
            <a:r>
              <a:rPr lang="en-US" altLang="en-US" sz="1600">
                <a:solidFill>
                  <a:schemeClr val="bg1"/>
                </a:solidFill>
                <a:latin typeface="Book Antiqua" panose="02040602050305030304" pitchFamily="18" charset="0"/>
                <a:cs typeface="Book Antiqua" panose="02040602050305030304" pitchFamily="18" charset="0"/>
              </a:rPr>
              <a:t>Кш</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Кс</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Кн</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коефіцієнти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широти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повноти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стійкості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новизни</a:t>
            </a:r>
            <a:r>
              <a:rPr lang="en-US" altLang="ru-RU" sz="1600">
                <a:solidFill>
                  <a:schemeClr val="bg1"/>
                </a:solidFill>
                <a:latin typeface="Book Antiqua" panose="02040602050305030304" pitchFamily="18" charset="0"/>
                <a:cs typeface="Book Antiqua" panose="02040602050305030304" pitchFamily="18" charset="0"/>
              </a:rPr>
              <a:t>; </a:t>
            </a:r>
            <a:endParaRPr lang="en-US" altLang="ru-RU" sz="1600">
              <a:solidFill>
                <a:schemeClr val="bg1"/>
              </a:solidFill>
              <a:latin typeface="Book Antiqua" panose="02040602050305030304" pitchFamily="18" charset="0"/>
              <a:cs typeface="Book Antiqua" panose="02040602050305030304" pitchFamily="18" charset="0"/>
            </a:endParaRPr>
          </a:p>
          <a:p>
            <a:pPr marL="136525" indent="0" algn="just">
              <a:buNone/>
            </a:pPr>
            <a:r>
              <a:rPr lang="en-US" altLang="en-US" sz="1600">
                <a:solidFill>
                  <a:schemeClr val="bg1"/>
                </a:solidFill>
                <a:latin typeface="Book Antiqua" panose="02040602050305030304" pitchFamily="18" charset="0"/>
                <a:cs typeface="Book Antiqua" panose="02040602050305030304" pitchFamily="18" charset="0"/>
              </a:rPr>
              <a:t>Вш</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Вс</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Вн</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коефіцієнти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вагомості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показників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широти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повноти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стійкості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новизни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a:t>
            </a:r>
            <a:endParaRPr lang="en-US" altLang="ru-RU" sz="1600">
              <a:solidFill>
                <a:schemeClr val="bg1"/>
              </a:solidFill>
              <a:latin typeface="Book Antiqua" panose="02040602050305030304" pitchFamily="18" charset="0"/>
              <a:cs typeface="Book Antiqua" panose="02040602050305030304" pitchFamily="18" charset="0"/>
            </a:endParaRPr>
          </a:p>
          <a:p>
            <a:pPr marL="136525" indent="0" algn="just">
              <a:buNone/>
            </a:pPr>
            <a:r>
              <a:rPr lang="en-US" altLang="en-US" sz="1600">
                <a:solidFill>
                  <a:schemeClr val="bg1"/>
                </a:solidFill>
                <a:latin typeface="Book Antiqua" panose="02040602050305030304" pitchFamily="18" charset="0"/>
                <a:cs typeface="Book Antiqua" panose="02040602050305030304" pitchFamily="18" charset="0"/>
              </a:rPr>
              <a:t>Коефіцієнти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вагомості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визначаються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експертним</a:t>
            </a:r>
            <a:r>
              <a:rPr lang="uk-UA" altLang="en-US"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шляхом</a:t>
            </a:r>
            <a:r>
              <a:rPr lang="en-US" altLang="ru-RU" sz="1600">
                <a:solidFill>
                  <a:schemeClr val="bg1"/>
                </a:solidFill>
                <a:latin typeface="Book Antiqua" panose="02040602050305030304" pitchFamily="18" charset="0"/>
                <a:cs typeface="Book Antiqua" panose="02040602050305030304" pitchFamily="18" charset="0"/>
              </a:rPr>
              <a:t>,</a:t>
            </a:r>
            <a:r>
              <a:rPr lang="uk-UA" altLang="en-US" sz="1600">
                <a:solidFill>
                  <a:schemeClr val="bg1"/>
                </a:solidFill>
                <a:latin typeface="Book Antiqua" panose="02040602050305030304" pitchFamily="18" charset="0"/>
                <a:cs typeface="Book Antiqua" panose="02040602050305030304" pitchFamily="18" charset="0"/>
              </a:rPr>
              <a:t> п</a:t>
            </a:r>
            <a:r>
              <a:rPr lang="en-US" altLang="en-US" sz="1600">
                <a:solidFill>
                  <a:schemeClr val="bg1"/>
                </a:solidFill>
                <a:latin typeface="Book Antiqua" panose="02040602050305030304" pitchFamily="18" charset="0"/>
                <a:cs typeface="Book Antiqua" panose="02040602050305030304" pitchFamily="18" charset="0"/>
              </a:rPr>
              <a:t>рактичне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використання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ускладнюється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тим</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існує</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загальних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для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всіх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або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для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окремих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груп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коефіцієнтів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вагомості</a:t>
            </a:r>
            <a:r>
              <a:rPr lang="en-US" altLang="ru-RU" sz="1600">
                <a:solidFill>
                  <a:schemeClr val="bg1"/>
                </a:solidFill>
                <a:latin typeface="Book Antiqua" panose="02040602050305030304" pitchFamily="18" charset="0"/>
                <a:cs typeface="Book Antiqua" panose="02040602050305030304" pitchFamily="18" charset="0"/>
              </a:rPr>
              <a:t>.</a:t>
            </a:r>
            <a:endParaRPr lang="en-US" altLang="ru-RU" sz="1600">
              <a:solidFill>
                <a:schemeClr val="bg1"/>
              </a:solidFill>
              <a:latin typeface="Book Antiqua" panose="02040602050305030304" pitchFamily="18" charset="0"/>
              <a:cs typeface="Book Antiqua" panose="0204060205030503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Прямоугольник 4"/>
          <p:cNvSpPr/>
          <p:nvPr/>
        </p:nvSpPr>
        <p:spPr>
          <a:xfrm>
            <a:off x="457200" y="228600"/>
            <a:ext cx="82296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1. Поняття та види класифікації товарів</a:t>
            </a:r>
            <a:endParaRPr kumimoji="0" lang="uk-UA" sz="2200" b="1" i="1" u="none" strike="noStrike" kern="1200" cap="none" spc="0" normalizeH="0" baseline="0" noProof="0" dirty="0">
              <a:ln>
                <a:noFill/>
              </a:ln>
              <a:solidFill>
                <a:schemeClr val="lt1"/>
              </a:solidFill>
              <a:effectLst/>
              <a:uLnTx/>
              <a:uFillTx/>
              <a:latin typeface="+mn-lt"/>
              <a:ea typeface="+mn-ea"/>
              <a:cs typeface="Times New Roman" panose="02020603050405020304" pitchFamily="18" charset="0"/>
            </a:endParaRPr>
          </a:p>
        </p:txBody>
      </p:sp>
      <p:sp>
        <p:nvSpPr>
          <p:cNvPr id="7" name="Скругленный прямоугольник 6"/>
          <p:cNvSpPr/>
          <p:nvPr/>
        </p:nvSpPr>
        <p:spPr>
          <a:xfrm>
            <a:off x="609600" y="838200"/>
            <a:ext cx="8153400" cy="410527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ru-RU" altLang="uk-UA" sz="1400" b="1" dirty="0">
                <a:solidFill>
                  <a:schemeClr val="bg1"/>
                </a:solidFill>
                <a:latin typeface="Times New Roman" panose="02020603050405020304" pitchFamily="18" charset="0"/>
                <a:cs typeface="Times New Roman" panose="02020603050405020304" pitchFamily="18" charset="0"/>
              </a:rPr>
              <a:t>Практичне вивченн</a:t>
            </a:r>
            <a:r>
              <a:rPr lang="uk-UA" altLang="ru-RU" sz="1400" b="1" dirty="0">
                <a:solidFill>
                  <a:schemeClr val="bg1"/>
                </a:solidFill>
                <a:latin typeface="Times New Roman" panose="02020603050405020304" pitchFamily="18" charset="0"/>
                <a:cs typeface="Times New Roman" panose="02020603050405020304" pitchFamily="18" charset="0"/>
              </a:rPr>
              <a:t>я ринку споживчих товарів, попиту та пропозизії товарів, облік і контроль, управління асортиментом засновані на узагальненні та систематизації асортименту товарів. В основі систематизації сукупності товарів лежить їх класифікація.</a:t>
            </a:r>
            <a:endParaRPr lang="uk-UA" altLang="x-none" sz="2000" b="1"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b="1" u="sng" dirty="0">
                <a:solidFill>
                  <a:schemeClr val="bg1"/>
                </a:solidFill>
                <a:latin typeface="Times New Roman" panose="02020603050405020304" pitchFamily="18" charset="0"/>
                <a:cs typeface="Times New Roman" panose="02020603050405020304" pitchFamily="18" charset="0"/>
              </a:rPr>
              <a:t>Класифікація –</a:t>
            </a:r>
            <a:r>
              <a:rPr lang="uk-UA" altLang="x-none" dirty="0">
                <a:solidFill>
                  <a:schemeClr val="bg1"/>
                </a:solidFill>
                <a:latin typeface="Times New Roman" panose="02020603050405020304" pitchFamily="18" charset="0"/>
                <a:cs typeface="Times New Roman" panose="02020603050405020304" pitchFamily="18" charset="0"/>
              </a:rPr>
              <a:t> це послідовний розподіл великої кількості об'єктів на окремі класи, групи та інші підрозділи й угруповання за найбільш загальними для кожного рівня ознаками. </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Без обґрунтованої класифікації неможливий розвиток науки товарознавства і торгової практики. Класифікація необхідна для впровадження автоматизованої обробки інформації про продукцію в різних сферах діяльності, для вивчення споживчих властивостей і якості товарів, обліку і планування товарообороту, розробки каталогів товарів, вдосконалення системи стандартизації та сертифікації товарів. Необхідна класифікація і для статистичного аналізу виробництва, реалізації та використання продукції на макроекономічному, регіональному й галузевому рівнях.</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13" name="Скругленный прямоугольник 12"/>
          <p:cNvSpPr/>
          <p:nvPr/>
        </p:nvSpPr>
        <p:spPr>
          <a:xfrm>
            <a:off x="685800" y="5029200"/>
            <a:ext cx="8001000" cy="1752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2000" b="1" i="1" dirty="0">
                <a:solidFill>
                  <a:schemeClr val="bg1"/>
                </a:solidFill>
                <a:latin typeface="Times New Roman" panose="02020603050405020304" pitchFamily="18" charset="0"/>
                <a:cs typeface="Times New Roman" panose="02020603050405020304" pitchFamily="18" charset="0"/>
              </a:rPr>
              <a:t>Метою класифікації </a:t>
            </a:r>
            <a:r>
              <a:rPr lang="uk-UA" altLang="x-none" sz="2000" dirty="0">
                <a:solidFill>
                  <a:schemeClr val="bg1"/>
                </a:solidFill>
                <a:latin typeface="Times New Roman" panose="02020603050405020304" pitchFamily="18" charset="0"/>
                <a:cs typeface="Times New Roman" panose="02020603050405020304" pitchFamily="18" charset="0"/>
              </a:rPr>
              <a:t>в товарознавстві є сприяння вивченню споживчих властивостей, якості, асортименту товарів і управління ними. Очевидно, що кількість ознак, які обираються, і порядок їх використання (за ступенем важливості або істотності) визначаються метою класифікації.</a:t>
            </a:r>
            <a:endParaRPr lang="uk-UA" altLang="x-none" sz="2000"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208280" y="0"/>
            <a:ext cx="8783320" cy="1143000"/>
          </a:xfrm>
          <a:noFill/>
          <a:ln>
            <a:noFill/>
          </a:ln>
          <a:effectLst/>
          <a:sp3d prstMaterial="plastic"/>
        </p:spPr>
        <p:txBody>
          <a:bodyPr vert="horz" anchor="ctr">
            <a:normAutofit fontScale="90000"/>
            <a:scene3d>
              <a:camera prst="orthographicFront"/>
              <a:lightRig rig="soft" dir="t">
                <a:rot lat="0" lon="0" rev="16800000"/>
              </a:lightRig>
            </a:scene3d>
            <a:sp3d prstMaterial="softEdge">
              <a:bevelT w="38100" h="381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uk-UA" sz="2800" b="1" i="0" u="none" strike="noStrike" kern="1200" cap="none" spc="0" normalizeH="0" baseline="0" noProof="0" dirty="0" smtClean="0">
                <a:ln w="6350">
                  <a:noFill/>
                </a:ln>
                <a:solidFill>
                  <a:schemeClr val="bg1"/>
                </a:solidFill>
                <a:effectLst>
                  <a:outerShdw blurRad="38100" dist="38100" dir="2700000" algn="tl">
                    <a:srgbClr val="000000">
                      <a:alpha val="43137"/>
                    </a:srgbClr>
                  </a:outerShdw>
                </a:effectLst>
                <a:uLnTx/>
                <a:uFillTx/>
                <a:latin typeface="+mj-lt"/>
                <a:ea typeface="+mj-ea"/>
                <a:cs typeface="+mj-cs"/>
              </a:rPr>
              <a:t>5. Асортиментна концепція та напрямки </a:t>
            </a:r>
            <a:r>
              <a:rPr kumimoji="0" lang="uk-UA" sz="2800" b="1" i="0" u="none" strike="noStrike" kern="1200" cap="none" spc="0" normalizeH="0" baseline="0" noProof="0" dirty="0">
                <a:ln w="6350">
                  <a:noFill/>
                </a:ln>
                <a:solidFill>
                  <a:schemeClr val="bg1"/>
                </a:solidFill>
                <a:effectLst>
                  <a:outerShdw blurRad="38100" dist="38100" dir="2700000" algn="tl">
                    <a:srgbClr val="000000">
                      <a:alpha val="43137"/>
                    </a:srgbClr>
                  </a:outerShdw>
                </a:effectLst>
                <a:uLnTx/>
                <a:uFillTx/>
                <a:latin typeface="+mj-lt"/>
                <a:ea typeface="+mj-ea"/>
                <a:cs typeface="+mj-cs"/>
              </a:rPr>
              <a:t>формування асортименту</a:t>
            </a:r>
            <a:br>
              <a:rPr kumimoji="0" lang="ru-RU" sz="2800" b="1" i="0" u="none" strike="noStrike" kern="1200" cap="none" spc="0" normalizeH="0" baseline="0" noProof="0" dirty="0">
                <a:ln w="6350">
                  <a:noFill/>
                </a:ln>
                <a:solidFill>
                  <a:schemeClr val="bg1"/>
                </a:solidFill>
                <a:effectLst>
                  <a:outerShdw blurRad="38100" dist="38100" dir="2700000" algn="tl">
                    <a:srgbClr val="000000">
                      <a:alpha val="43137"/>
                    </a:srgbClr>
                  </a:outerShdw>
                </a:effectLst>
                <a:uLnTx/>
                <a:uFillTx/>
                <a:latin typeface="+mj-lt"/>
                <a:ea typeface="+mj-ea"/>
                <a:cs typeface="+mj-cs"/>
              </a:rPr>
            </a:br>
            <a:endParaRPr kumimoji="0" lang="ru-RU" sz="28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3" name="Объект 2"/>
          <p:cNvSpPr>
            <a:spLocks noGrp="1"/>
          </p:cNvSpPr>
          <p:nvPr>
            <p:ph idx="1"/>
          </p:nvPr>
        </p:nvSpPr>
        <p:spPr>
          <a:xfrm>
            <a:off x="83185" y="758190"/>
            <a:ext cx="8994140" cy="6023610"/>
          </a:xfrm>
        </p:spPr>
        <p:txBody>
          <a:bodyPr vert="horz" wrap="square" lIns="91440" tIns="45720" rIns="91440" bIns="45720" numCol="1" anchor="t" anchorCtr="0" compatLnSpc="1"/>
          <a:lstStyle/>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Кожен</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товар</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який</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виводиться</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на</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ринок</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повинен</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бути</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орієнтований</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на</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конкретного</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споживача</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Втілення</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цього</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важливого</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ринкового</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принципу</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спирається</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на</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певну</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асортиментну</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концепцію</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підприємства</a:t>
            </a:r>
            <a:endParaRPr kumimoji="0" lang="en-US" altLang="en-US" sz="1400" b="1"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800" b="1" i="0" u="none" strike="noStrike" kern="1200" cap="none" spc="0" normalizeH="0" baseline="0" noProof="0" dirty="0" smtClean="0">
                <a:ln>
                  <a:noFill/>
                </a:ln>
                <a:solidFill>
                  <a:schemeClr val="bg1"/>
                </a:solidFill>
                <a:effectLst/>
                <a:uLnTx/>
                <a:uFillTx/>
                <a:latin typeface="+mn-lt"/>
                <a:ea typeface="+mn-ea"/>
                <a:cs typeface="+mn-cs"/>
              </a:rPr>
              <a:t>Асортиментна концепція </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являє собою цілеспрямовану побудову раціональної асортиментної структури товарної пропозиції. </a:t>
            </a:r>
            <a:r>
              <a:rPr kumimoji="0" lang="uk-UA" sz="1650" b="0" i="0" u="sng" strike="noStrike" kern="1200" cap="none" spc="0" normalizeH="0" baseline="0" noProof="0" dirty="0" smtClean="0">
                <a:ln>
                  <a:noFill/>
                </a:ln>
                <a:solidFill>
                  <a:schemeClr val="bg1"/>
                </a:solidFill>
                <a:effectLst/>
                <a:uLnTx/>
                <a:uFillTx/>
                <a:latin typeface="+mn-lt"/>
                <a:ea typeface="+mn-ea"/>
                <a:cs typeface="+mn-cs"/>
              </a:rPr>
              <a:t>За основу беруться: </a:t>
            </a:r>
            <a:endParaRPr kumimoji="0" lang="uk-UA" sz="1650" b="0" i="0" u="sng"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 споживчі вимоги конкретних суб'єктів ринку; </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 забезпечення найбільш ефективного використання фінансових, матеріальних, технологічних, трудових ресурсів. </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1" i="0" u="none" strike="noStrike" kern="1200" cap="none" spc="0" normalizeH="0" baseline="0" noProof="0" dirty="0" smtClean="0">
                <a:ln>
                  <a:noFill/>
                </a:ln>
                <a:solidFill>
                  <a:schemeClr val="bg1"/>
                </a:solidFill>
                <a:effectLst/>
                <a:uLnTx/>
                <a:uFillTx/>
                <a:latin typeface="+mn-lt"/>
                <a:ea typeface="+mn-ea"/>
                <a:cs typeface="+mn-cs"/>
              </a:rPr>
              <a:t>Основна мета асортиментної концепції </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розробка рішень, спрямованих на її відповідність з обсягом і структурою ринкового попиту й товарної пропозиції за конкретними видами товарів. </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1" i="0" u="none" strike="noStrike" kern="1200" cap="none" spc="0" normalizeH="0" baseline="0" noProof="0" dirty="0" smtClean="0">
                <a:ln>
                  <a:noFill/>
                </a:ln>
                <a:solidFill>
                  <a:schemeClr val="bg1"/>
                </a:solidFill>
                <a:effectLst/>
                <a:uLnTx/>
                <a:uFillTx/>
                <a:latin typeface="+mn-lt"/>
                <a:ea typeface="+mn-ea"/>
                <a:cs typeface="+mn-cs"/>
              </a:rPr>
              <a:t>Мета підприємства щодо асортименту</a:t>
            </a:r>
            <a:r>
              <a:rPr kumimoji="0" lang="uk-UA" sz="1650" b="0"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rPr>
              <a:t> </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формування реального і/або прогнозованого асортименту, який максимально наближається до раціонального, для задоволення різноманітних потреб споживачів і одержання запланованого прибутку. </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Для цього слід виконати такі </a:t>
            </a:r>
            <a:r>
              <a:rPr kumimoji="0" lang="uk-UA" sz="1650" b="1" i="0" u="none" strike="noStrike" kern="1200" cap="none" spc="0" normalizeH="0" baseline="0" noProof="0" dirty="0" smtClean="0">
                <a:ln>
                  <a:noFill/>
                </a:ln>
                <a:solidFill>
                  <a:schemeClr val="bg1"/>
                </a:solidFill>
                <a:effectLst/>
                <a:uLnTx/>
                <a:uFillTx/>
                <a:latin typeface="+mn-lt"/>
                <a:ea typeface="+mn-ea"/>
                <a:cs typeface="+mn-cs"/>
              </a:rPr>
              <a:t>завдання:</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✓встановити реальні та прогнозовані потреби в окремих товарах; </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✓визначити основні показники асортименту й проаналізувати його раціональність;</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✓виявити джерела товарних ресурсів, необхідних для формування раціонального асортименту; </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✓зробити оцінку матеріальних можливостей підприємства для виробництва, розподілу та реалізації продукції; </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✓визначити основні напрямки формування асортименту. </a:t>
            </a:r>
            <a:endParaRPr kumimoji="0" lang="uk-UA" sz="1650" b="0" i="0" u="none" strike="noStrike" kern="1200" cap="none" spc="0" normalizeH="0" baseline="0" noProof="0" dirty="0" smtClean="0">
              <a:ln>
                <a:noFill/>
              </a:ln>
              <a:solidFill>
                <a:schemeClr val="bg1"/>
              </a:solidFill>
              <a:effectLst/>
              <a:uLnTx/>
              <a:uFillTx/>
              <a:latin typeface="+mn-lt"/>
              <a:ea typeface="+mn-ea"/>
              <a:cs typeface="+mn-cs"/>
            </a:endParaRP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1" i="0" u="none" strike="noStrike" kern="1200" cap="none" spc="0" normalizeH="0" baseline="0" noProof="0" dirty="0" smtClean="0">
                <a:ln>
                  <a:noFill/>
                </a:ln>
                <a:solidFill>
                  <a:schemeClr val="bg1"/>
                </a:solidFill>
                <a:effectLst/>
                <a:uLnTx/>
                <a:uFillTx/>
                <a:latin typeface="+mn-lt"/>
                <a:ea typeface="+mn-ea"/>
                <a:cs typeface="+mn-cs"/>
              </a:rPr>
              <a:t>Формування асортименту </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це підбір різних груп, видів, різновидів товарної продукції відповідно до попиту суб’єктів ринку, спрямований на максимальне його задоволення.</a:t>
            </a:r>
            <a:endParaRPr kumimoji="0" lang="uk-UA" sz="165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Скругленный прямоугольник 5"/>
          <p:cNvSpPr/>
          <p:nvPr/>
        </p:nvSpPr>
        <p:spPr>
          <a:xfrm>
            <a:off x="762000" y="152400"/>
            <a:ext cx="8153400" cy="533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Основні напрямки формування асортименту:</a:t>
            </a:r>
            <a:endParaRPr kumimoji="0" lang="ru-RU"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Скругленный прямоугольник 6"/>
          <p:cNvSpPr/>
          <p:nvPr/>
        </p:nvSpPr>
        <p:spPr>
          <a:xfrm>
            <a:off x="914400" y="990600"/>
            <a:ext cx="8077200" cy="685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Скорочення асортименту </a:t>
            </a:r>
            <a:r>
              <a:rPr lang="uk-UA" altLang="x-none" b="1" i="1" dirty="0">
                <a:solidFill>
                  <a:schemeClr val="bg1"/>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кількісні та якісні зміни сукупності товарів за рахунок зменшення широти і повноти.</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8" name="Скругленный прямоугольник 7"/>
          <p:cNvSpPr/>
          <p:nvPr/>
        </p:nvSpPr>
        <p:spPr>
          <a:xfrm>
            <a:off x="914400" y="1862138"/>
            <a:ext cx="8077200" cy="762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Розширення асортименту</a:t>
            </a:r>
            <a:r>
              <a:rPr lang="uk-UA" altLang="x-none" dirty="0">
                <a:solidFill>
                  <a:schemeClr val="bg1"/>
                </a:solidFill>
                <a:latin typeface="Times New Roman" panose="02020603050405020304" pitchFamily="18" charset="0"/>
                <a:cs typeface="Times New Roman" panose="02020603050405020304" pitchFamily="18" charset="0"/>
              </a:rPr>
              <a:t> – кількісні та якісні зміни сукупності товарів за рахунок збільшення показників широти, повноти і новизни. </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9" name="Скругленный прямоугольник 8"/>
          <p:cNvSpPr/>
          <p:nvPr/>
        </p:nvSpPr>
        <p:spPr>
          <a:xfrm>
            <a:off x="933450" y="2809875"/>
            <a:ext cx="8077200" cy="685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Стабілізація асортименту </a:t>
            </a:r>
            <a:r>
              <a:rPr lang="uk-UA" altLang="x-none" dirty="0">
                <a:solidFill>
                  <a:schemeClr val="bg1"/>
                </a:solidFill>
                <a:latin typeface="Times New Roman" panose="02020603050405020304" pitchFamily="18" charset="0"/>
                <a:cs typeface="Times New Roman" panose="02020603050405020304" pitchFamily="18" charset="0"/>
              </a:rPr>
              <a:t>– стан сукупності товарів, який характеризується високою стійкістю і низьким ступенем оновлення. </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13" name="Выгнутая влево стрелка 12"/>
          <p:cNvSpPr/>
          <p:nvPr/>
        </p:nvSpPr>
        <p:spPr>
          <a:xfrm>
            <a:off x="228600" y="457200"/>
            <a:ext cx="381000" cy="30480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11" name="Скругленный прямоугольник 10"/>
          <p:cNvSpPr/>
          <p:nvPr/>
        </p:nvSpPr>
        <p:spPr>
          <a:xfrm>
            <a:off x="933450" y="3690938"/>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Оновлення асортименту </a:t>
            </a:r>
            <a:r>
              <a:rPr lang="uk-UA" altLang="x-none" dirty="0">
                <a:solidFill>
                  <a:schemeClr val="bg1"/>
                </a:solidFill>
                <a:latin typeface="Times New Roman" panose="02020603050405020304" pitchFamily="18" charset="0"/>
                <a:cs typeface="Times New Roman" panose="02020603050405020304" pitchFamily="18" charset="0"/>
              </a:rPr>
              <a:t>– якісні та кількісні зміни сукупності товарів, що характеризуються збільшенням показника новизни. </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14" name="Скругленный прямоугольник 13"/>
          <p:cNvSpPr/>
          <p:nvPr/>
        </p:nvSpPr>
        <p:spPr>
          <a:xfrm>
            <a:off x="933450" y="5257800"/>
            <a:ext cx="8077200" cy="1219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b="1" dirty="0">
                <a:solidFill>
                  <a:srgbClr val="000000"/>
                </a:solidFill>
                <a:latin typeface="Times New Roman" panose="02020603050405020304" pitchFamily="18" charset="0"/>
                <a:cs typeface="Times New Roman" panose="02020603050405020304" pitchFamily="18" charset="0"/>
              </a:rPr>
              <a:t>Гармонізація асортименту </a:t>
            </a:r>
            <a:r>
              <a:rPr lang="uk-UA" altLang="x-none" dirty="0">
                <a:solidFill>
                  <a:srgbClr val="000000"/>
                </a:solidFill>
                <a:latin typeface="Times New Roman" panose="02020603050405020304" pitchFamily="18" charset="0"/>
                <a:cs typeface="Times New Roman" panose="02020603050405020304" pitchFamily="18" charset="0"/>
              </a:rPr>
              <a:t>– кількісні та якісні зміни стану сукупності товарів, які відображають ступінь наближення реального асортименту до оптимального або кращим закордонним і вітчизняним аналогам, що найбільш повно відповідають цілям організації.</a:t>
            </a:r>
            <a:endParaRPr lang="ru-RU" altLang="x-none" dirty="0">
              <a:solidFill>
                <a:srgbClr val="FFFFFF"/>
              </a:solidFill>
              <a:latin typeface="Calibri" panose="020F0502020204030204" pitchFamily="34" charset="0"/>
              <a:ea typeface="Times New Roman" panose="02020603050405020304" pitchFamily="18" charset="0"/>
            </a:endParaRPr>
          </a:p>
        </p:txBody>
      </p:sp>
      <p:sp>
        <p:nvSpPr>
          <p:cNvPr id="15" name="Скругленный прямоугольник 14"/>
          <p:cNvSpPr/>
          <p:nvPr/>
        </p:nvSpPr>
        <p:spPr>
          <a:xfrm>
            <a:off x="933450" y="4486275"/>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Вдосконалення асортименту </a:t>
            </a:r>
            <a:r>
              <a:rPr lang="uk-UA" altLang="x-none" dirty="0">
                <a:solidFill>
                  <a:schemeClr val="bg1"/>
                </a:solidFill>
                <a:latin typeface="Times New Roman" panose="02020603050405020304" pitchFamily="18" charset="0"/>
                <a:cs typeface="Times New Roman" panose="02020603050405020304" pitchFamily="18" charset="0"/>
              </a:rPr>
              <a:t>– кількісні та якісні зміни сукупності товарів, спрямовані на підвищення його раціональності. </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17" name="Левая фигурная скобка 16"/>
          <p:cNvSpPr/>
          <p:nvPr/>
        </p:nvSpPr>
        <p:spPr>
          <a:xfrm>
            <a:off x="609600" y="1333500"/>
            <a:ext cx="304800" cy="4191000"/>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Прямоугольник 3"/>
          <p:cNvSpPr/>
          <p:nvPr/>
        </p:nvSpPr>
        <p:spPr>
          <a:xfrm>
            <a:off x="1256641" y="2967335"/>
            <a:ext cx="6630726" cy="923330"/>
          </a:xfrm>
          <a:prstGeom prst="rect">
            <a:avLst/>
          </a:prstGeom>
          <a:noFill/>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uk-UA" sz="5400" b="1" i="0" u="none" strike="noStrike" kern="1200" cap="none" spc="50" normalizeH="0" baseline="0" noProof="0" dirty="0">
                <a:ln w="0"/>
                <a:solidFill>
                  <a:schemeClr val="bg2"/>
                </a:solidFill>
                <a:effectLst>
                  <a:glow rad="228600">
                    <a:schemeClr val="accent2">
                      <a:satMod val="175000"/>
                      <a:alpha val="40000"/>
                    </a:schemeClr>
                  </a:glow>
                  <a:innerShdw blurRad="63500" dist="50800" dir="13500000">
                    <a:srgbClr val="000000">
                      <a:alpha val="50000"/>
                    </a:srgbClr>
                  </a:innerShdw>
                </a:effectLst>
                <a:uLnTx/>
                <a:uFillTx/>
                <a:latin typeface="Arial" panose="020B0604020202020204" pitchFamily="34" charset="0"/>
                <a:ea typeface="+mn-ea"/>
                <a:cs typeface="+mn-cs"/>
              </a:rPr>
              <a:t>ДЯКУЮ ЗА УВАГУ!</a:t>
            </a:r>
            <a:endParaRPr kumimoji="0" lang="ru-RU" sz="5400" b="1" i="0" u="none" strike="noStrike" kern="1200" cap="none" spc="50" normalizeH="0" baseline="0" noProof="0" dirty="0">
              <a:ln w="0"/>
              <a:solidFill>
                <a:schemeClr val="bg2"/>
              </a:solidFill>
              <a:effectLst>
                <a:glow rad="228600">
                  <a:schemeClr val="accent2">
                    <a:satMod val="175000"/>
                    <a:alpha val="40000"/>
                  </a:schemeClr>
                </a:glow>
                <a:innerShdw blurRad="63500" dist="50800" dir="13500000">
                  <a:srgbClr val="000000">
                    <a:alpha val="50000"/>
                  </a:srgbClr>
                </a:innerShdw>
              </a:effectLst>
              <a:uLnTx/>
              <a:uFillTx/>
              <a:latin typeface="Arial" panose="020B0604020202020204" pitchFamily="34" charset="0"/>
              <a:ea typeface="+mn-ea"/>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noFill/>
          <a:ln>
            <a:noFill/>
          </a:ln>
          <a:effectLst/>
          <a:sp3d prstMaterial="plastic"/>
        </p:spPr>
        <p:txBody>
          <a:bodyPr vert="horz" anchor="ctr">
            <a:normAutofit/>
            <a:scene3d>
              <a:camera prst="orthographicFront"/>
              <a:lightRig rig="soft" dir="t">
                <a:rot lat="0" lon="0" rev="16800000"/>
              </a:lightRig>
            </a:scene3d>
            <a:sp3d prstMaterial="softEdge">
              <a:bevelT w="38100" h="381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ru-RU"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Теми </a:t>
            </a:r>
            <a:r>
              <a:rPr kumimoji="0" lang="ru-RU" sz="4100" b="1" i="0" u="none" strike="noStrike" kern="1200" cap="none" spc="0" normalizeH="0" baseline="0" noProof="0" dirty="0" err="1"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доповідей</a:t>
            </a:r>
            <a:r>
              <a:rPr kumimoji="0" lang="ru-RU"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a:t>
            </a:r>
            <a:endParaRPr kumimoji="0" lang="ru-RU"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3" name="Объект 2"/>
          <p:cNvSpPr>
            <a:spLocks noGrp="1"/>
          </p:cNvSpPr>
          <p:nvPr>
            <p:ph idx="1"/>
          </p:nvPr>
        </p:nvSpPr>
        <p:spPr/>
        <p:txBody>
          <a:bodyPr vert="horz" wrap="square" lIns="91440" tIns="45720" rIns="91440" bIns="45720" numCol="1" anchor="t" anchorCtr="0" compatLnSpc="1"/>
          <a:lstStyle/>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1. Управління асортиментом товарів.</a:t>
            </a:r>
            <a:endPar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endParaRPr>
          </a:p>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2. Асортиментна концепція та напрями формування сучасного асортименту.</a:t>
            </a:r>
            <a:endPar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endParaRPr>
          </a:p>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3. Основні напрями (методи) формування асортименту товарів.</a:t>
            </a:r>
            <a:endPar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endParaRPr>
          </a:p>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4. Групи, підгрупи, види, різновиди асортименту споживчих товарів.</a:t>
            </a:r>
            <a:endPar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endParaRPr>
          </a:p>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5. Загальнодержавна класифікація.</a:t>
            </a:r>
            <a:endParaRPr kumimoji="0" lang="ru-RU" sz="2800" b="0" i="0" u="none" strike="noStrike" kern="1200" cap="none" spc="0" normalizeH="0" baseline="0" noProof="0" dirty="0">
              <a:ln>
                <a:noFill/>
              </a:ln>
              <a:solidFill>
                <a:schemeClr val="accent1">
                  <a:lumMod val="75000"/>
                </a:schemeClr>
              </a:solidFill>
              <a:effectLst/>
              <a:uLnTx/>
              <a:uFillTx/>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noFill/>
          <a:ln>
            <a:noFill/>
          </a:ln>
          <a:effectLst/>
          <a:sp3d prstMaterial="plastic"/>
        </p:spPr>
        <p:txBody>
          <a:bodyPr vert="horz" anchor="ctr">
            <a:normAutofit/>
            <a:scene3d>
              <a:camera prst="orthographicFront"/>
              <a:lightRig rig="soft" dir="t">
                <a:rot lat="0" lon="0" rev="16800000"/>
              </a:lightRig>
            </a:scene3d>
            <a:sp3d prstMaterial="softEdge">
              <a:bevelT w="38100" h="381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uk-UA"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Питання для обговорення:</a:t>
            </a:r>
            <a:endParaRPr kumimoji="0" lang="uk-UA"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25603" name="Объект 2"/>
          <p:cNvSpPr>
            <a:spLocks noGrp="1"/>
          </p:cNvSpPr>
          <p:nvPr>
            <p:ph idx="1"/>
          </p:nvPr>
        </p:nvSpPr>
        <p:spPr>
          <a:xfrm>
            <a:off x="457200" y="1417638"/>
            <a:ext cx="8229600" cy="5440362"/>
          </a:xfrm>
          <a:ln/>
        </p:spPr>
        <p:txBody>
          <a:bodyPr vert="horz" wrap="square" lIns="91440" tIns="45720" rIns="91440" bIns="45720" anchor="t" anchorCtr="0"/>
          <a:p>
            <a:pPr algn="just"/>
            <a:r>
              <a:rPr lang="uk-UA" altLang="ru-RU" sz="1800" dirty="0">
                <a:solidFill>
                  <a:schemeClr val="bg1"/>
                </a:solidFill>
                <a:latin typeface="Times New Roman" panose="02020603050405020304" pitchFamily="18" charset="0"/>
              </a:rPr>
              <a:t>1. В чому полягає суть, мета та значення класифікації товарів?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2. Назвіть основні класифікаційні ознаки продукції?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3. Які є види класифікації товарів?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4. В чому полягає сутність ієрархічного методу класифікації товарів, які його переваги та недоліки?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5. Охарактеризуйте фасетний метод класифікації товарів, назвіть його переваги та недоліки.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6. Розкрийте сутність понять «асортимент товарів» та «товарна номенклатура».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7. Які є види асортименту залежно від широти та обсягу представлення товарів у торговельній мережі?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8. Охарактеризуйте виробничий і торговий види асортименту товарів.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9. Якими показниками характеризується асортимент товарів?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10. Що таке асортиментна концепція підприємства?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11. Розкрийте сутність основних напрямків формування асортименту товарів.</a:t>
            </a:r>
            <a:endParaRPr lang="uk-UA" altLang="ru-RU" sz="1800" dirty="0">
              <a:solidFill>
                <a:schemeClr val="bg1"/>
              </a:solidFill>
              <a:latin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838200" y="1371600"/>
            <a:ext cx="8077200" cy="2209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гарантувати повноту охоплення всіх видів продукції, що виробляється;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мати певну гнучкість, суть якої полягає в тому, щоб до переліку продукції можна було за необхідності включати нові найменування товарів, не порушуючи загальної системи класифікації, враховувати можливі в майбутньому зміни в номенклатурі та асортименті товарів;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сприяти дослідженню якості товарів та їх споживчої цінності;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сприяти принципам кодування товарів і утворенню короткого шифру товару.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2" name="Заголовок 1"/>
          <p:cNvSpPr>
            <a:spLocks noGrp="1"/>
          </p:cNvSpPr>
          <p:nvPr>
            <p:ph type="title"/>
          </p:nvPr>
        </p:nvSpPr>
        <p:spPr>
          <a:xfrm>
            <a:off x="457200" y="274638"/>
            <a:ext cx="7239000" cy="944563"/>
          </a:xfrm>
          <a:noFill/>
          <a:ln>
            <a:noFill/>
          </a:ln>
          <a:effectLst/>
          <a:sp3d prstMaterial="plastic"/>
        </p:spPr>
        <p:txBody>
          <a:bodyPr vert="horz" anchor="ctr">
            <a:normAutofit fontScale="90000"/>
            <a:scene3d>
              <a:camera prst="orthographicFront"/>
              <a:lightRig rig="soft" dir="t">
                <a:rot lat="0" lon="0" rev="16800000"/>
              </a:lightRig>
            </a:scene3d>
            <a:sp3d prstMaterial="softEdge">
              <a:bevelT w="38100" h="3810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Класифікація</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товарів</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в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сучасних</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умовах</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повинна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відповідати</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таким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вимогам</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a:t>
            </a:r>
            <a:endParaRPr kumimoji="0" lang="ru-RU" sz="2800" b="1" i="1" u="none" strike="noStrike" kern="1200" cap="none" spc="0" normalizeH="0" baseline="0" noProof="0" dirty="0">
              <a:ln w="6350">
                <a:noFill/>
              </a:ln>
              <a:solidFill>
                <a:schemeClr val="bg1"/>
              </a:solidFill>
              <a:effectLst>
                <a:outerShdw blurRad="114300" dist="101600" dir="2700000" algn="tl" rotWithShape="0">
                  <a:srgbClr val="000000">
                    <a:alpha val="40000"/>
                  </a:srgbClr>
                </a:outerShdw>
              </a:effectLst>
              <a:uLnTx/>
              <a:uFillTx/>
              <a:latin typeface="Times New Roman" panose="02020603050405020304" pitchFamily="18" charset="0"/>
              <a:ea typeface="+mj-ea"/>
              <a:cs typeface="Times New Roman" panose="02020603050405020304" pitchFamily="18" charset="0"/>
            </a:endParaRPr>
          </a:p>
        </p:txBody>
      </p:sp>
      <p:sp>
        <p:nvSpPr>
          <p:cNvPr id="15" name="Стрелка углом 14"/>
          <p:cNvSpPr/>
          <p:nvPr/>
        </p:nvSpPr>
        <p:spPr>
          <a:xfrm rot="10800000" flipH="1">
            <a:off x="533400" y="1066800"/>
            <a:ext cx="304800" cy="15240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6" name="Скругленный прямоугольник 5"/>
          <p:cNvSpPr/>
          <p:nvPr/>
        </p:nvSpPr>
        <p:spPr>
          <a:xfrm>
            <a:off x="838200" y="3810000"/>
            <a:ext cx="8077200" cy="2895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За призначенням усі товари поділяють на три розділи:</a:t>
            </a:r>
            <a:endParaRPr kumimoji="0" lang="uk-UA" sz="1800" b="1" i="1"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a:t>
            </a:r>
            <a:r>
              <a:rPr kumimoji="0" lang="uk-UA" sz="1800" b="0" i="0" u="sng" strike="noStrike" kern="1200" cap="none" spc="0" normalizeH="0" baseline="0" noProof="0" dirty="0">
                <a:ln>
                  <a:noFill/>
                </a:ln>
                <a:solidFill>
                  <a:schemeClr val="bg1"/>
                </a:solidFill>
                <a:effectLst/>
                <a:uLnTx/>
                <a:uFillTx/>
                <a:latin typeface="+mn-lt"/>
                <a:ea typeface="+mn-ea"/>
                <a:cs typeface="+mn-cs"/>
              </a:rPr>
              <a:t>споживчі товари </a:t>
            </a:r>
            <a:r>
              <a:rPr kumimoji="0" lang="uk-UA" sz="1800" b="0" i="0" u="none" strike="noStrike" kern="1200" cap="none" spc="0" normalizeH="0" baseline="0" noProof="0" dirty="0">
                <a:ln>
                  <a:noFill/>
                </a:ln>
                <a:solidFill>
                  <a:schemeClr val="bg1"/>
                </a:solidFill>
                <a:effectLst/>
                <a:uLnTx/>
                <a:uFillTx/>
                <a:latin typeface="+mn-lt"/>
                <a:ea typeface="+mn-ea"/>
                <a:cs typeface="+mn-cs"/>
              </a:rPr>
              <a:t>– це товари, що використовуються споживачами для особистого споживання (включають товари повсякденного попиту, товари попереднього вибору, товари особливого попиту, товари пасивного попиту</a:t>
            </a:r>
            <a:r>
              <a:rPr kumimoji="0" lang="ru-RU" sz="1800" b="0" i="0" u="none" strike="noStrike" kern="1200" cap="none" spc="0" normalizeH="0" baseline="0" noProof="0" dirty="0">
                <a:ln>
                  <a:noFill/>
                </a:ln>
                <a:solidFill>
                  <a:schemeClr val="bg1"/>
                </a:solidFill>
                <a:effectLst/>
                <a:uLnTx/>
                <a:uFillTx/>
                <a:latin typeface="+mn-lt"/>
                <a:ea typeface="+mn-ea"/>
                <a:cs typeface="+mn-cs"/>
              </a:rPr>
              <a:t>); </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 </a:t>
            </a:r>
            <a:r>
              <a:rPr kumimoji="0" lang="uk-UA" sz="1800" b="0" i="0" u="sng" strike="noStrike" kern="1200" cap="none" spc="0" normalizeH="0" baseline="0" noProof="0" dirty="0">
                <a:ln>
                  <a:noFill/>
                </a:ln>
                <a:solidFill>
                  <a:schemeClr val="bg1"/>
                </a:solidFill>
                <a:effectLst/>
                <a:uLnTx/>
                <a:uFillTx/>
                <a:latin typeface="+mn-lt"/>
                <a:ea typeface="+mn-ea"/>
                <a:cs typeface="+mn-cs"/>
              </a:rPr>
              <a:t>товари промислового призначення </a:t>
            </a:r>
            <a:r>
              <a:rPr kumimoji="0" lang="uk-UA" sz="1800" b="0" i="0" u="none" strike="noStrike" kern="1200" cap="none" spc="0" normalizeH="0" baseline="0" noProof="0" dirty="0">
                <a:ln>
                  <a:noFill/>
                </a:ln>
                <a:solidFill>
                  <a:schemeClr val="bg1"/>
                </a:solidFill>
                <a:effectLst/>
                <a:uLnTx/>
                <a:uFillTx/>
                <a:latin typeface="+mn-lt"/>
                <a:ea typeface="+mn-ea"/>
                <a:cs typeface="+mn-cs"/>
              </a:rPr>
              <a:t>– це товари, що використовуються для виробництва інших товарів, створюючи їхню сировинну та технологічну забезпеченість;</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a:t>
            </a:r>
            <a:r>
              <a:rPr kumimoji="0" lang="ru-RU" sz="1800" b="0" i="0" u="none" strike="noStrike" kern="1200" cap="none" spc="0" normalizeH="0" baseline="0" noProof="0" dirty="0">
                <a:ln>
                  <a:noFill/>
                </a:ln>
                <a:solidFill>
                  <a:schemeClr val="lt1"/>
                </a:solidFill>
                <a:effectLst/>
                <a:uLnTx/>
                <a:uFillTx/>
                <a:latin typeface="+mn-lt"/>
                <a:ea typeface="+mn-ea"/>
                <a:cs typeface="+mn-cs"/>
              </a:rPr>
              <a:t>➢</a:t>
            </a:r>
            <a:r>
              <a:rPr kumimoji="0" lang="uk-UA" sz="1800" b="0" i="0" u="sng" strike="noStrike" kern="1200" cap="none" spc="0" normalizeH="0" baseline="0" noProof="0" dirty="0" err="1">
                <a:ln>
                  <a:noFill/>
                </a:ln>
                <a:solidFill>
                  <a:schemeClr val="bg1"/>
                </a:solidFill>
                <a:effectLst/>
                <a:uLnTx/>
                <a:uFillTx/>
                <a:latin typeface="+mn-lt"/>
                <a:ea typeface="+mn-ea"/>
                <a:cs typeface="+mn-cs"/>
              </a:rPr>
              <a:t>оргтехнічні</a:t>
            </a:r>
            <a:r>
              <a:rPr kumimoji="0" lang="uk-UA" sz="1800" b="0" i="0" u="sng" strike="noStrike" kern="1200" cap="none" spc="0" normalizeH="0" baseline="0" noProof="0" dirty="0">
                <a:ln>
                  <a:noFill/>
                </a:ln>
                <a:solidFill>
                  <a:schemeClr val="bg1"/>
                </a:solidFill>
                <a:effectLst/>
                <a:uLnTx/>
                <a:uFillTx/>
                <a:latin typeface="+mn-lt"/>
                <a:ea typeface="+mn-ea"/>
                <a:cs typeface="+mn-cs"/>
              </a:rPr>
              <a:t> товари </a:t>
            </a:r>
            <a:r>
              <a:rPr kumimoji="0" lang="uk-UA" sz="1800" b="0" i="0" u="none" strike="noStrike" kern="1200" cap="none" spc="0" normalizeH="0" baseline="0" noProof="0" dirty="0">
                <a:ln>
                  <a:noFill/>
                </a:ln>
                <a:solidFill>
                  <a:schemeClr val="bg1"/>
                </a:solidFill>
                <a:effectLst/>
                <a:uLnTx/>
                <a:uFillTx/>
                <a:latin typeface="+mn-lt"/>
                <a:ea typeface="+mn-ea"/>
                <a:cs typeface="+mn-cs"/>
              </a:rPr>
              <a:t>– це товари, що використовуються для покращення організації адміністративно-управлінської діяльності</a:t>
            </a:r>
            <a:r>
              <a:rPr kumimoji="0" lang="ru-RU" sz="1800" b="0" i="0" u="none" strike="noStrike" kern="1200" cap="none" spc="0" normalizeH="0" baseline="0" noProof="0" dirty="0">
                <a:ln>
                  <a:noFill/>
                </a:ln>
                <a:solidFill>
                  <a:schemeClr val="bg1"/>
                </a:solidFill>
                <a:effectLst/>
                <a:uLnTx/>
                <a:uFillTx/>
                <a:latin typeface="+mn-lt"/>
                <a:ea typeface="+mn-ea"/>
                <a:cs typeface="+mn-cs"/>
              </a:rPr>
              <a:t>.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121285" y="102235"/>
            <a:ext cx="8880475" cy="664972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uk-UA" sz="1800" b="1" i="0" u="sng" strike="noStrike" kern="1200" cap="none" spc="0" normalizeH="0" baseline="0" noProof="0" dirty="0">
                <a:ln>
                  <a:noFill/>
                </a:ln>
                <a:solidFill>
                  <a:schemeClr val="bg1"/>
                </a:solidFill>
                <a:effectLst/>
                <a:uLnTx/>
                <a:uFillTx/>
                <a:latin typeface="+mn-lt"/>
                <a:ea typeface="+mn-ea"/>
                <a:cs typeface="+mn-cs"/>
              </a:rPr>
              <a:t>Кожен розділ товарів поділяють на класи</a:t>
            </a:r>
            <a:endParaRPr kumimoji="0" lang="uk-UA" sz="1800" b="1" i="0" u="sng"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Клас 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що задовольняють потреби узагальнених груп споживачів. </a:t>
            </a:r>
            <a:r>
              <a:rPr kumimoji="0" lang="uk-UA" sz="1600" b="0" i="0" u="sng" strike="noStrike" kern="1200" cap="none" spc="0" normalizeH="0" baseline="0" noProof="0" dirty="0">
                <a:ln>
                  <a:noFill/>
                </a:ln>
                <a:solidFill>
                  <a:schemeClr val="bg1"/>
                </a:solidFill>
                <a:effectLst/>
                <a:uLnTx/>
                <a:uFillTx/>
                <a:latin typeface="+mn-lt"/>
                <a:ea typeface="+mn-ea"/>
                <a:cs typeface="+mn-cs"/>
              </a:rPr>
              <a:t>Розділ споживчих товарів поділяють на три класи: </a:t>
            </a:r>
            <a:endParaRPr kumimoji="0" lang="uk-UA" sz="1600" b="0" i="0" u="sng"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продовольчі; </a:t>
            </a:r>
            <a:endParaRPr kumimoji="0" lang="uk-UA" sz="1600" b="1"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непродовольчі; </a:t>
            </a:r>
            <a:endParaRPr kumimoji="0" lang="uk-UA" sz="1600" b="1"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медичні товари.</a:t>
            </a:r>
            <a:endParaRPr kumimoji="0" lang="uk-UA" sz="1600" b="1"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Підклас 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що задовольняють аналогічні групи потреб, але мають певні відмінності. Наприклад, підклас «Продовольчі товари рослинного походження», «Господарські товари».</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Група 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що їх об’єднують за ознакою однорідності сировини та матеріалу, призначення, способу виробництва тощо. Так, наприклад, «Продовольчі товари рослинного походження» поділяють на плодоовочеві, </a:t>
            </a:r>
            <a:r>
              <a:rPr kumimoji="0" lang="uk-UA" sz="1600" b="0" i="0" u="none" strike="noStrike" kern="1200" cap="none" spc="0" normalizeH="0" baseline="0" noProof="0" dirty="0" err="1">
                <a:ln>
                  <a:noFill/>
                </a:ln>
                <a:solidFill>
                  <a:schemeClr val="bg1"/>
                </a:solidFill>
                <a:effectLst/>
                <a:uLnTx/>
                <a:uFillTx/>
                <a:latin typeface="+mn-lt"/>
                <a:ea typeface="+mn-ea"/>
                <a:cs typeface="+mn-cs"/>
              </a:rPr>
              <a:t>зерноборошняні</a:t>
            </a:r>
            <a:r>
              <a:rPr kumimoji="0" lang="uk-UA" sz="1600" b="0" i="0" u="none" strike="noStrike" kern="1200" cap="none" spc="0" normalizeH="0" baseline="0" noProof="0" dirty="0">
                <a:ln>
                  <a:noFill/>
                </a:ln>
                <a:solidFill>
                  <a:schemeClr val="bg1"/>
                </a:solidFill>
                <a:effectLst/>
                <a:uLnTx/>
                <a:uFillTx/>
                <a:latin typeface="+mn-lt"/>
                <a:ea typeface="+mn-ea"/>
                <a:cs typeface="+mn-cs"/>
              </a:rPr>
              <a:t> товари, а в підкласі «Господарські товари» виділяють такі групи, як побутові, хімічні товари, будівельні матеріали тощо.</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Підгрупа 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що мають спільне з групою основне призначення, але відрізняються від товарів інших підгруп тільки їм притаманними ознаками. Так, наприклад, у групі </a:t>
            </a:r>
            <a:r>
              <a:rPr kumimoji="0" lang="uk-UA" sz="1600" b="0" i="0" u="none" strike="noStrike" kern="1200" cap="none" spc="0" normalizeH="0" baseline="0" noProof="0" dirty="0" err="1">
                <a:ln>
                  <a:noFill/>
                </a:ln>
                <a:solidFill>
                  <a:schemeClr val="bg1"/>
                </a:solidFill>
                <a:effectLst/>
                <a:uLnTx/>
                <a:uFillTx/>
                <a:latin typeface="+mn-lt"/>
                <a:ea typeface="+mn-ea"/>
                <a:cs typeface="+mn-cs"/>
              </a:rPr>
              <a:t>зерноборошняні</a:t>
            </a:r>
            <a:r>
              <a:rPr kumimoji="0" lang="uk-UA" sz="1600" b="0" i="0" u="none" strike="noStrike" kern="1200" cap="none" spc="0" normalizeH="0" baseline="0" noProof="0" dirty="0">
                <a:ln>
                  <a:noFill/>
                </a:ln>
                <a:solidFill>
                  <a:schemeClr val="bg1"/>
                </a:solidFill>
                <a:effectLst/>
                <a:uLnTx/>
                <a:uFillTx/>
                <a:latin typeface="+mn-lt"/>
                <a:ea typeface="+mn-ea"/>
                <a:cs typeface="+mn-cs"/>
              </a:rPr>
              <a:t> товари є підгрупи «Хліб» і «Булочні вироби», що відрізняються компонентами рецептурного набору (видом борошна та різноманітними добавками).</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Вид</a:t>
            </a:r>
            <a:r>
              <a:rPr kumimoji="0" lang="uk-UA" sz="1600" b="0" i="0" u="none" strike="noStrike" kern="1200" cap="none" spc="0" normalizeH="0" baseline="0" noProof="0" dirty="0">
                <a:ln>
                  <a:noFill/>
                </a:ln>
                <a:solidFill>
                  <a:schemeClr val="bg1"/>
                </a:solidFill>
                <a:effectLst/>
                <a:uLnTx/>
                <a:uFillTx/>
                <a:latin typeface="+mn-lt"/>
                <a:ea typeface="+mn-ea"/>
                <a:cs typeface="+mn-cs"/>
              </a:rPr>
              <a:t> – це сукупність товарів, що відрізняються індивідуальним призначенням та ідентифікаційними ознаками. Вид товару можна розпізнавати за зовнішнім виглядом, а вид харчових продуктів – додатково за смаком, запахом, консистенцією. Наприклад, види молочних товарів — молоко, вершки, кефір – відрізняються за смаком, зовнішнім виглядом та консистенцією. Вид може поділятися на різновиди, а різновиди – на артикули.</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ru-RU" sz="1600" b="1" i="0" u="none" strike="noStrike" kern="1200" cap="none" spc="0" normalizeH="0" baseline="0" noProof="0" dirty="0" err="1">
                <a:ln>
                  <a:noFill/>
                </a:ln>
                <a:solidFill>
                  <a:schemeClr val="bg1"/>
                </a:solidFill>
                <a:effectLst/>
                <a:uLnTx/>
                <a:uFillTx/>
                <a:latin typeface="+mn-lt"/>
                <a:ea typeface="+mn-ea"/>
                <a:cs typeface="+mn-cs"/>
              </a:rPr>
              <a:t>Різновиди</a:t>
            </a:r>
            <a:r>
              <a:rPr kumimoji="0" lang="ru-RU" sz="1600" b="1" i="0" u="none" strike="noStrike" kern="1200" cap="none" spc="0" normalizeH="0" baseline="0" noProof="0" dirty="0">
                <a:ln>
                  <a:noFill/>
                </a:ln>
                <a:solidFill>
                  <a:schemeClr val="bg1"/>
                </a:solidFill>
                <a:effectLst/>
                <a:uLnTx/>
                <a:uFillTx/>
                <a:latin typeface="+mn-lt"/>
                <a:ea typeface="+mn-ea"/>
                <a:cs typeface="+mn-cs"/>
              </a:rPr>
              <a:t> </a:t>
            </a:r>
            <a:r>
              <a:rPr kumimoji="0" lang="uk-UA" sz="1600" b="1" i="0" u="none" strike="noStrike" kern="1200" cap="none" spc="0" normalizeH="0" baseline="0" noProof="0" dirty="0">
                <a:ln>
                  <a:noFill/>
                </a:ln>
                <a:solidFill>
                  <a:schemeClr val="bg1"/>
                </a:solidFill>
                <a:effectLst/>
                <a:uLnTx/>
                <a:uFillTx/>
                <a:latin typeface="+mn-lt"/>
                <a:ea typeface="+mn-ea"/>
                <a:cs typeface="+mn-cs"/>
              </a:rPr>
              <a:t>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одного виду, що відрізняються деякими поодинокими ознаками.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Так</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наприклад</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карамель</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залежно</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від</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наявності</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начинки</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поділяють</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два</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різновиди</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льодяникову</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та</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з</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начинкою</a:t>
            </a:r>
            <a:r>
              <a:rPr kumimoji="0" lang="uk-UA"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a:t>
            </a:r>
            <a:endPar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Скругленный прямоугольник 4"/>
          <p:cNvSpPr/>
          <p:nvPr/>
        </p:nvSpPr>
        <p:spPr>
          <a:xfrm>
            <a:off x="609600" y="1447800"/>
            <a:ext cx="8305800" cy="5257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Char char="-"/>
            </a:pPr>
            <a:endParaRPr lang="uk-UA" altLang="x-none" sz="1600" dirty="0">
              <a:solidFill>
                <a:schemeClr val="bg1"/>
              </a:solidFill>
              <a:latin typeface="Times New Roman" panose="02020603050405020304" pitchFamily="18" charset="0"/>
            </a:endParaRPr>
          </a:p>
          <a:p>
            <a:pPr lvl="0" algn="just" eaLnBrk="1" hangingPunct="1">
              <a:buChar char="-"/>
            </a:pPr>
            <a:endParaRPr lang="uk-UA" altLang="x-none" sz="1600" dirty="0">
              <a:solidFill>
                <a:schemeClr val="bg1"/>
              </a:solidFill>
              <a:latin typeface="Times New Roman" panose="02020603050405020304" pitchFamily="18" charset="0"/>
            </a:endParaRPr>
          </a:p>
          <a:p>
            <a:pPr lvl="0" algn="just" eaLnBrk="1" hangingPunct="1">
              <a:buChar char="-"/>
            </a:pPr>
            <a:endParaRPr lang="uk-UA" altLang="x-none" sz="1600" dirty="0">
              <a:solidFill>
                <a:schemeClr val="bg1"/>
              </a:solidFill>
              <a:latin typeface="Times New Roman" panose="02020603050405020304" pitchFamily="18" charset="0"/>
            </a:endParaRPr>
          </a:p>
          <a:p>
            <a:pPr lvl="0" algn="just" eaLnBrk="1" hangingPunct="1">
              <a:lnSpc>
                <a:spcPct val="115000"/>
              </a:lnSpc>
              <a:buNone/>
            </a:pPr>
            <a:r>
              <a:rPr lang="uk-UA" altLang="x-none" sz="1600" b="1" i="1" dirty="0">
                <a:solidFill>
                  <a:srgbClr val="000000"/>
                </a:solidFill>
                <a:latin typeface="Times New Roman" panose="02020603050405020304" pitchFamily="18" charset="0"/>
                <a:cs typeface="Times New Roman" panose="02020603050405020304" pitchFamily="18" charset="0"/>
              </a:rPr>
              <a:t>Основні класифікаційні ознаки продукції: </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спільність технологічних процесів виробництва.</a:t>
            </a:r>
            <a:r>
              <a:rPr lang="uk-UA" altLang="x-none" sz="1600" dirty="0">
                <a:solidFill>
                  <a:srgbClr val="000000"/>
                </a:solidFill>
                <a:latin typeface="Times New Roman" panose="02020603050405020304" pitchFamily="18" charset="0"/>
                <a:cs typeface="Times New Roman" panose="02020603050405020304" pitchFamily="18" charset="0"/>
              </a:rPr>
              <a:t> При цьому до одного класифікаційного угруповання можна зарахувати різні за зовнішнім виглядом і призначенням товари; </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напрям (або мета) використання товару. </a:t>
            </a:r>
            <a:r>
              <a:rPr lang="uk-UA" altLang="x-none" sz="1600" dirty="0">
                <a:solidFill>
                  <a:srgbClr val="000000"/>
                </a:solidFill>
                <a:latin typeface="Times New Roman" panose="02020603050405020304" pitchFamily="18" charset="0"/>
                <a:cs typeface="Times New Roman" panose="02020603050405020304" pitchFamily="18" charset="0"/>
              </a:rPr>
              <a:t>За цією ознакою товари поділяються на товари виробничо-технічного призначення і товари широкого вжитку; </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ступінь довговічності товару. </a:t>
            </a:r>
            <a:r>
              <a:rPr lang="uk-UA" altLang="x-none" sz="1600" dirty="0">
                <a:solidFill>
                  <a:srgbClr val="000000"/>
                </a:solidFill>
                <a:latin typeface="Times New Roman" panose="02020603050405020304" pitchFamily="18" charset="0"/>
                <a:cs typeface="Times New Roman" panose="02020603050405020304" pitchFamily="18" charset="0"/>
              </a:rPr>
              <a:t>За цією ознакою товари поділяють на два види: товари тривалого користування і товари короткочасного користування;</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відношення покупців до товару дозволяє поділити товари широкого вжитку на чотири види:</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b="1" i="1" dirty="0">
                <a:solidFill>
                  <a:srgbClr val="000000"/>
                </a:solidFill>
                <a:latin typeface="Times New Roman" panose="02020603050405020304" pitchFamily="18" charset="0"/>
                <a:cs typeface="Times New Roman" panose="02020603050405020304" pitchFamily="18" charset="0"/>
              </a:rPr>
              <a:t>товари повсякденного попиту</a:t>
            </a:r>
            <a:r>
              <a:rPr lang="uk-UA" altLang="x-none" sz="1600" dirty="0">
                <a:solidFill>
                  <a:srgbClr val="000000"/>
                </a:solidFill>
                <a:latin typeface="Times New Roman" panose="02020603050405020304" pitchFamily="18" charset="0"/>
                <a:cs typeface="Times New Roman" panose="02020603050405020304" pitchFamily="18" charset="0"/>
              </a:rPr>
              <a:t> (ці товари споживачі купують часто і з мінімальними зусиллями для їх порівняння); </a:t>
            </a:r>
            <a:r>
              <a:rPr lang="uk-UA" altLang="x-none" sz="1600" b="1" i="1" dirty="0">
                <a:solidFill>
                  <a:srgbClr val="000000"/>
                </a:solidFill>
                <a:latin typeface="Times New Roman" panose="02020603050405020304" pitchFamily="18" charset="0"/>
                <a:cs typeface="Times New Roman" panose="02020603050405020304" pitchFamily="18" charset="0"/>
              </a:rPr>
              <a:t>товари попереднього вибору </a:t>
            </a:r>
            <a:r>
              <a:rPr lang="uk-UA" altLang="x-none" sz="1600" dirty="0">
                <a:solidFill>
                  <a:srgbClr val="000000"/>
                </a:solidFill>
                <a:latin typeface="Times New Roman" panose="02020603050405020304" pitchFamily="18" charset="0"/>
                <a:cs typeface="Times New Roman" panose="02020603050405020304" pitchFamily="18" charset="0"/>
              </a:rPr>
              <a:t>(ці товари при купівлі споживач порівнює з аналогічними за ціною, якістю, дизайном); </a:t>
            </a:r>
            <a:r>
              <a:rPr lang="uk-UA" altLang="x-none" sz="1600" b="1" i="1" dirty="0">
                <a:solidFill>
                  <a:srgbClr val="000000"/>
                </a:solidFill>
                <a:latin typeface="Times New Roman" panose="02020603050405020304" pitchFamily="18" charset="0"/>
                <a:cs typeface="Times New Roman" panose="02020603050405020304" pitchFamily="18" charset="0"/>
              </a:rPr>
              <a:t>товари особливого попиту</a:t>
            </a:r>
            <a:r>
              <a:rPr lang="uk-UA" altLang="x-none" sz="1600" dirty="0">
                <a:solidFill>
                  <a:srgbClr val="000000"/>
                </a:solidFill>
                <a:latin typeface="Times New Roman" panose="02020603050405020304" pitchFamily="18" charset="0"/>
                <a:cs typeface="Times New Roman" panose="02020603050405020304" pitchFamily="18" charset="0"/>
              </a:rPr>
              <a:t> (це ексклюзивні товари з унікальними характеристиками); </a:t>
            </a:r>
            <a:r>
              <a:rPr lang="uk-UA" altLang="x-none" sz="1600" b="1" i="1" dirty="0">
                <a:solidFill>
                  <a:srgbClr val="000000"/>
                </a:solidFill>
                <a:latin typeface="Times New Roman" panose="02020603050405020304" pitchFamily="18" charset="0"/>
                <a:cs typeface="Times New Roman" panose="02020603050405020304" pitchFamily="18" charset="0"/>
              </a:rPr>
              <a:t>товари пасивного попиту </a:t>
            </a:r>
            <a:r>
              <a:rPr lang="uk-UA" altLang="x-none" sz="1600" dirty="0">
                <a:solidFill>
                  <a:srgbClr val="000000"/>
                </a:solidFill>
                <a:latin typeface="Times New Roman" panose="02020603050405020304" pitchFamily="18" charset="0"/>
                <a:cs typeface="Times New Roman" panose="02020603050405020304" pitchFamily="18" charset="0"/>
              </a:rPr>
              <a:t>(це частіше за все нові або малознайомі товари, про купівлю яких споживач не думає);</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фізико-хімічні властивості товару</a:t>
            </a:r>
            <a:r>
              <a:rPr lang="uk-UA" altLang="x-none" sz="1600" dirty="0">
                <a:solidFill>
                  <a:srgbClr val="000000"/>
                </a:solidFill>
                <a:latin typeface="Times New Roman" panose="02020603050405020304" pitchFamily="18" charset="0"/>
                <a:cs typeface="Times New Roman" panose="02020603050405020304" pitchFamily="18" charset="0"/>
              </a:rPr>
              <a:t>. Товари можуть класифікуватися за формою, габаритними розмірами, хімічним складом (вміст жиру, води, цукру тощо). </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buChar char="-"/>
            </a:pPr>
            <a:endParaRPr lang="uk-UA" altLang="x-none" dirty="0">
              <a:solidFill>
                <a:schemeClr val="bg1"/>
              </a:solidFill>
              <a:latin typeface="Times New Roman" panose="02020603050405020304" pitchFamily="18" charset="0"/>
            </a:endParaRPr>
          </a:p>
          <a:p>
            <a:pPr lvl="0" algn="ctr" eaLnBrk="1" hangingPunct="1">
              <a:buChar char="-"/>
            </a:pPr>
            <a:endParaRPr lang="uk-UA" altLang="x-none" dirty="0">
              <a:solidFill>
                <a:schemeClr val="bg1"/>
              </a:solidFill>
              <a:latin typeface="Times New Roman" panose="02020603050405020304" pitchFamily="18" charset="0"/>
            </a:endParaRPr>
          </a:p>
          <a:p>
            <a:pPr lvl="0" algn="ctr" eaLnBrk="1" hangingPunct="1">
              <a:buChar char="-"/>
            </a:pPr>
            <a:endParaRPr lang="ru-RU" altLang="x-none" dirty="0">
              <a:solidFill>
                <a:schemeClr val="bg1"/>
              </a:solidFill>
              <a:latin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7" name="Скругленный прямоугольник 6"/>
          <p:cNvSpPr/>
          <p:nvPr/>
        </p:nvSpPr>
        <p:spPr>
          <a:xfrm>
            <a:off x="457200" y="228600"/>
            <a:ext cx="8305800" cy="1066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8199" name="Rectangle 7"/>
          <p:cNvSpPr/>
          <p:nvPr/>
        </p:nvSpPr>
        <p:spPr>
          <a:xfrm>
            <a:off x="609600" y="145415"/>
            <a:ext cx="8077200" cy="1283335"/>
          </a:xfrm>
          <a:prstGeom prst="rect">
            <a:avLst/>
          </a:prstGeom>
          <a:noFill/>
          <a:ln w="9525">
            <a:noFill/>
          </a:ln>
        </p:spPr>
        <p:txBody>
          <a:bodyPr anchor="ctr" anchorCtr="0">
            <a:no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215900" algn="just">
              <a:spcBef>
                <a:spcPct val="0"/>
              </a:spcBef>
              <a:buClrTx/>
              <a:buSzTx/>
              <a:buFontTx/>
              <a:buNone/>
            </a:pPr>
            <a:r>
              <a:rPr lang="uk-UA" altLang="ru-RU" sz="1400" b="1" i="1" dirty="0">
                <a:solidFill>
                  <a:schemeClr val="bg1"/>
                </a:solidFill>
                <a:latin typeface="Times New Roman" panose="02020603050405020304" pitchFamily="18" charset="0"/>
                <a:cs typeface="Times New Roman" panose="02020603050405020304" pitchFamily="18" charset="0"/>
              </a:rPr>
              <a:t>Найважливіше питання класифікації</a:t>
            </a:r>
            <a:r>
              <a:rPr lang="uk-UA" altLang="ru-RU" sz="1400" dirty="0">
                <a:solidFill>
                  <a:schemeClr val="bg1"/>
                </a:solidFill>
                <a:latin typeface="Times New Roman" panose="02020603050405020304" pitchFamily="18" charset="0"/>
                <a:cs typeface="Times New Roman" panose="02020603050405020304" pitchFamily="18" charset="0"/>
              </a:rPr>
              <a:t> – правильний вибір ознаки, за якою той чи інший товар буде зараховано до певного угруповання. </a:t>
            </a:r>
            <a:endParaRPr lang="uk-UA" altLang="ru-RU" sz="1400" b="1" i="1" dirty="0">
              <a:solidFill>
                <a:schemeClr val="bg1"/>
              </a:solidFill>
              <a:latin typeface="Times New Roman" panose="02020603050405020304" pitchFamily="18" charset="0"/>
              <a:cs typeface="Times New Roman" panose="02020603050405020304" pitchFamily="18" charset="0"/>
            </a:endParaRPr>
          </a:p>
          <a:p>
            <a:pPr marL="0" lvl="0" indent="215900" algn="just">
              <a:spcBef>
                <a:spcPct val="0"/>
              </a:spcBef>
              <a:buClrTx/>
              <a:buSzTx/>
              <a:buFontTx/>
              <a:buNone/>
            </a:pPr>
            <a:r>
              <a:rPr lang="uk-UA" altLang="ru-RU" sz="1400" b="1" i="1" dirty="0">
                <a:solidFill>
                  <a:schemeClr val="bg1"/>
                </a:solidFill>
                <a:latin typeface="Times New Roman" panose="02020603050405020304" pitchFamily="18" charset="0"/>
                <a:cs typeface="Times New Roman" panose="02020603050405020304" pitchFamily="18" charset="0"/>
              </a:rPr>
              <a:t>Ознака класифікації </a:t>
            </a:r>
            <a:r>
              <a:rPr lang="uk-UA" altLang="ru-RU" sz="1400" dirty="0">
                <a:solidFill>
                  <a:schemeClr val="bg1"/>
                </a:solidFill>
                <a:latin typeface="Times New Roman" panose="02020603050405020304" pitchFamily="18" charset="0"/>
                <a:cs typeface="Times New Roman" panose="02020603050405020304" pitchFamily="18" charset="0"/>
              </a:rPr>
              <a:t>– властивість, за якою проводиться поділ заданої множини на підмножини.</a:t>
            </a:r>
            <a:r>
              <a:rPr lang="ru-RU"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Ознаки</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являють</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собою</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показники</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або</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властивості</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за</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якими</a:t>
            </a:r>
            <a:r>
              <a:rPr lang="uk-UA" altLang="en-US" sz="1400" dirty="0">
                <a:solidFill>
                  <a:schemeClr val="bg1"/>
                </a:solidFill>
                <a:latin typeface="Times New Roman" panose="02020603050405020304" pitchFamily="18" charset="0"/>
              </a:rPr>
              <a:t> можна розпізнати або відрізнити один предмет від іншого.</a:t>
            </a:r>
            <a:endParaRPr lang="uk-UA" altLang="en-US" sz="1400" dirty="0">
              <a:solidFill>
                <a:schemeClr val="bg1"/>
              </a:solidFill>
              <a:latin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Скругленный прямоугольник 5"/>
          <p:cNvSpPr/>
          <p:nvPr/>
        </p:nvSpPr>
        <p:spPr>
          <a:xfrm>
            <a:off x="762000" y="228600"/>
            <a:ext cx="79248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9219" name="Прямоугольник 4"/>
          <p:cNvSpPr/>
          <p:nvPr/>
        </p:nvSpPr>
        <p:spPr>
          <a:xfrm>
            <a:off x="838200" y="228600"/>
            <a:ext cx="7924800" cy="584200"/>
          </a:xfrm>
          <a:prstGeom prst="rect">
            <a:avLst/>
          </a:prstGeom>
          <a:noFill/>
          <a:ln w="9525">
            <a:noFill/>
          </a:ln>
        </p:spPr>
        <p:txBody>
          <a:bodyPr>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eaLnBrk="1" hangingPunct="1">
              <a:spcBef>
                <a:spcPct val="0"/>
              </a:spcBef>
              <a:buClrTx/>
              <a:buSzTx/>
              <a:buFontTx/>
              <a:buNone/>
            </a:pPr>
            <a:r>
              <a:rPr lang="uk-UA" altLang="ru-RU" sz="1600" b="1" u="sng" dirty="0">
                <a:solidFill>
                  <a:schemeClr val="bg1"/>
                </a:solidFill>
                <a:latin typeface="Times New Roman" panose="02020603050405020304" pitchFamily="18" charset="0"/>
                <a:cs typeface="Times New Roman" panose="02020603050405020304" pitchFamily="18" charset="0"/>
              </a:rPr>
              <a:t>Залежно від мети класифікація </a:t>
            </a:r>
            <a:r>
              <a:rPr lang="uk-UA" altLang="ru-RU" sz="1600" dirty="0">
                <a:solidFill>
                  <a:schemeClr val="bg1"/>
                </a:solidFill>
                <a:latin typeface="Times New Roman" panose="02020603050405020304" pitchFamily="18" charset="0"/>
                <a:cs typeface="Times New Roman" panose="02020603050405020304" pitchFamily="18" charset="0"/>
              </a:rPr>
              <a:t>товарів може бути торговою, навчальною (учбовою) та економіко-статистичною.</a:t>
            </a:r>
            <a:endParaRPr lang="uk-UA" altLang="ru-RU" sz="1600" b="1" i="1" dirty="0">
              <a:solidFill>
                <a:schemeClr val="bg1"/>
              </a:solidFill>
              <a:latin typeface="Times New Roman" panose="02020603050405020304" pitchFamily="18" charset="0"/>
              <a:ea typeface="Times New Roman" panose="02020603050405020304" pitchFamily="18" charset="0"/>
            </a:endParaRPr>
          </a:p>
        </p:txBody>
      </p:sp>
      <p:sp>
        <p:nvSpPr>
          <p:cNvPr id="7" name="Скругленный прямоугольник 6"/>
          <p:cNvSpPr/>
          <p:nvPr/>
        </p:nvSpPr>
        <p:spPr>
          <a:xfrm>
            <a:off x="533400" y="990600"/>
            <a:ext cx="8382000" cy="2133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Торгова класифікація </a:t>
            </a:r>
            <a:r>
              <a:rPr lang="uk-UA" altLang="x-none" sz="1600" dirty="0">
                <a:solidFill>
                  <a:schemeClr val="bg1"/>
                </a:solidFill>
                <a:latin typeface="Times New Roman" panose="02020603050405020304" pitchFamily="18" charset="0"/>
                <a:cs typeface="Times New Roman" panose="02020603050405020304" pitchFamily="18" charset="0"/>
              </a:rPr>
              <a:t>– є галузевою, використовується в торгівлі та стосується тільки товарів широкого вжитку. Вона не являє собою послідовну систему класифікації і базується на розподілі товарів на групи та підгрупи відповідно до способів виробництва, можливостей використання, способів транспортування і зберігання тощо. Важливим моментом у торговій класифікації є її досконалість і наближення до головної мети – раціоналізації та прискорення торгово-оперативних процесів у торгівлі, зручність у виборі товарів, наявність супутнього асортименту. </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8" name="Скругленный прямоугольник 7"/>
          <p:cNvSpPr/>
          <p:nvPr/>
        </p:nvSpPr>
        <p:spPr>
          <a:xfrm>
            <a:off x="533400" y="3276600"/>
            <a:ext cx="8382000" cy="1981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Навчальна (учбова) класифікація</a:t>
            </a:r>
            <a:r>
              <a:rPr lang="uk-UA" altLang="x-none" sz="1600" i="1" dirty="0">
                <a:solidFill>
                  <a:schemeClr val="bg1"/>
                </a:solidFill>
                <a:latin typeface="Times New Roman" panose="02020603050405020304" pitchFamily="18" charset="0"/>
                <a:cs typeface="Times New Roman" panose="02020603050405020304" pitchFamily="18" charset="0"/>
              </a:rPr>
              <a:t> </a:t>
            </a:r>
            <a:r>
              <a:rPr lang="uk-UA" altLang="x-none" sz="1600" dirty="0">
                <a:solidFill>
                  <a:schemeClr val="bg1"/>
                </a:solidFill>
                <a:latin typeface="Times New Roman" panose="02020603050405020304" pitchFamily="18" charset="0"/>
                <a:cs typeface="Times New Roman" panose="02020603050405020304" pitchFamily="18" charset="0"/>
              </a:rPr>
              <a:t>– має за мету створити зручну, логічну та послідовну систему вивчення всього курсу товарознавства в узагальненому вигляді з мінімальною затратою часу. Вона більш послідовна, ніж торгова, але має з останньою багато спільного. </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 навчальній класифікації вся увага зосереджується на вивченні загальних принципів формування споживних властивостей. Наприклад, всі ювелірні товари умовно поділяються на: вироби на основі золотих сплавів; вироби на основі срібних сплавів, вироби на основі сплавів платини.</a:t>
            </a:r>
            <a:endParaRPr lang="ru-RU" altLang="x-none" sz="1600" dirty="0">
              <a:solidFill>
                <a:schemeClr val="bg1"/>
              </a:solidFill>
              <a:latin typeface="Calibri" panose="020F0502020204030204" pitchFamily="34" charset="0"/>
              <a:ea typeface="Times New Roman" panose="02020603050405020304" pitchFamily="18" charset="0"/>
            </a:endParaRPr>
          </a:p>
        </p:txBody>
      </p:sp>
      <p:sp>
        <p:nvSpPr>
          <p:cNvPr id="9" name="Скругленный прямоугольник 8"/>
          <p:cNvSpPr/>
          <p:nvPr/>
        </p:nvSpPr>
        <p:spPr>
          <a:xfrm>
            <a:off x="533400" y="5410200"/>
            <a:ext cx="8382000" cy="1219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Економіко-статистичні класифікації </a:t>
            </a:r>
            <a:r>
              <a:rPr lang="uk-UA" altLang="x-none" sz="1600" dirty="0">
                <a:solidFill>
                  <a:schemeClr val="bg1"/>
                </a:solidFill>
                <a:latin typeface="Times New Roman" panose="02020603050405020304" pitchFamily="18" charset="0"/>
                <a:cs typeface="Times New Roman" panose="02020603050405020304" pitchFamily="18" charset="0"/>
              </a:rPr>
              <a:t>подаються в класифікаторах і в класифікації Державної служби статистики України, їх використовують при плануванні виробництва, постачання, для обліку продукції, що випускається, експортується або імпортується. </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Методи побудови класифікації товарів</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13" name="Скругленный прямоугольник 12"/>
          <p:cNvSpPr/>
          <p:nvPr/>
        </p:nvSpPr>
        <p:spPr>
          <a:xfrm>
            <a:off x="381000" y="838200"/>
            <a:ext cx="8534400" cy="1219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Метод класифікації </a:t>
            </a:r>
            <a:r>
              <a:rPr kumimoji="0" lang="uk-UA" sz="1800" b="0" i="0" u="none" strike="noStrike" kern="1200" cap="none" spc="0" normalizeH="0" baseline="0" noProof="0" dirty="0">
                <a:ln>
                  <a:noFill/>
                </a:ln>
                <a:solidFill>
                  <a:schemeClr val="bg1"/>
                </a:solidFill>
                <a:effectLst/>
                <a:uLnTx/>
                <a:uFillTx/>
                <a:latin typeface="+mn-lt"/>
                <a:ea typeface="+mn-ea"/>
                <a:cs typeface="+mn-cs"/>
              </a:rPr>
              <a:t>– це сукупність правил створення системи класифікаційних угруповань та їхні зв'язки між собою.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Серед різних методів в сучасному товарознавстві використовують </a:t>
            </a:r>
            <a:r>
              <a:rPr kumimoji="0" lang="uk-UA" sz="18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ієрархічний і фасетний методи </a:t>
            </a:r>
            <a:r>
              <a:rPr kumimoji="0" lang="uk-UA" sz="1800" b="0" i="0" u="none" strike="noStrike" kern="1200" cap="none" spc="0" normalizeH="0" baseline="0" noProof="0" dirty="0">
                <a:ln>
                  <a:noFill/>
                </a:ln>
                <a:solidFill>
                  <a:schemeClr val="bg1"/>
                </a:solidFill>
                <a:effectLst/>
                <a:uLnTx/>
                <a:uFillTx/>
                <a:latin typeface="+mn-lt"/>
                <a:ea typeface="+mn-ea"/>
                <a:cs typeface="+mn-cs"/>
              </a:rPr>
              <a:t>класифікації товарів.</a:t>
            </a:r>
            <a:endParaRPr kumimoji="0" lang="uk-UA" sz="1800" b="0" i="0" u="none" strike="noStrike" kern="1200" cap="none" spc="0" normalizeH="0" baseline="0" noProof="0" dirty="0">
              <a:ln>
                <a:noFill/>
              </a:ln>
              <a:solidFill>
                <a:schemeClr val="bg1"/>
              </a:solidFill>
              <a:effectLst/>
              <a:uLnTx/>
              <a:uFillTx/>
              <a:latin typeface="+mn-lt"/>
              <a:ea typeface="+mn-ea"/>
              <a:cs typeface="Times New Roman" panose="02020603050405020304" pitchFamily="18" charset="0"/>
            </a:endParaRPr>
          </a:p>
        </p:txBody>
      </p:sp>
      <p:sp>
        <p:nvSpPr>
          <p:cNvPr id="4" name="Скругленный прямоугольник 3"/>
          <p:cNvSpPr/>
          <p:nvPr/>
        </p:nvSpPr>
        <p:spPr>
          <a:xfrm>
            <a:off x="381000" y="2286000"/>
            <a:ext cx="8610600" cy="3962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Ієрархічний метод класифікації </a:t>
            </a:r>
            <a:r>
              <a:rPr kumimoji="0" lang="uk-UA" sz="1800" b="0" i="0" u="none" strike="noStrike" kern="1200" cap="none" spc="0" normalizeH="0" baseline="0" noProof="0" dirty="0">
                <a:ln>
                  <a:noFill/>
                </a:ln>
                <a:solidFill>
                  <a:schemeClr val="bg1"/>
                </a:solidFill>
                <a:effectLst/>
                <a:uLnTx/>
                <a:uFillTx/>
                <a:latin typeface="+mn-lt"/>
                <a:ea typeface="+mn-ea"/>
                <a:cs typeface="+mn-cs"/>
              </a:rPr>
              <a:t>– послідовний розподіл великої кількості об'єктів на підлеглі класифікаційні угруповання. Особливістю цього методу виступає тісний взаємозв'язок між окремими класифікаційними угрупованнями, який виявляється через спільність і відмінність основних ознак. Розподіл на окремі угруповання проводиться від більш загальної ознаки до менш загальної. Кожна наступна ланка повинна конкретизувати ознаку попередньої ланки. Для позначення окремих ланок класифікації можна використовувати такі терміни: </a:t>
            </a:r>
            <a:r>
              <a:rPr kumimoji="0" lang="uk-UA" sz="1800" b="0" i="1" u="none" strike="noStrike" kern="1200" cap="none" spc="0" normalizeH="0" baseline="0" noProof="0" dirty="0">
                <a:ln>
                  <a:noFill/>
                </a:ln>
                <a:solidFill>
                  <a:schemeClr val="bg1"/>
                </a:solidFill>
                <a:effectLst/>
                <a:uLnTx/>
                <a:uFillTx/>
                <a:latin typeface="+mn-lt"/>
                <a:ea typeface="+mn-ea"/>
                <a:cs typeface="+mn-cs"/>
              </a:rPr>
              <a:t>клас, підклас, вид, підвид, різновид, підгрупа.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В основу поділу великої кількості об'єктів класифікації на окремі угрупування покладено ступінь класифікації.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Ступінь класифікації </a:t>
            </a:r>
            <a:r>
              <a:rPr kumimoji="0" lang="uk-UA" sz="1800" b="0" i="0" u="none" strike="noStrike" kern="1200" cap="none" spc="0" normalizeH="0" baseline="0" noProof="0" dirty="0">
                <a:ln>
                  <a:noFill/>
                </a:ln>
                <a:solidFill>
                  <a:schemeClr val="bg1"/>
                </a:solidFill>
                <a:effectLst/>
                <a:uLnTx/>
                <a:uFillTx/>
                <a:latin typeface="+mn-lt"/>
                <a:ea typeface="+mn-ea"/>
                <a:cs typeface="+mn-cs"/>
              </a:rPr>
              <a:t>– це етап класифікації при ієрархічному методі, внаслідок якого утворюється сукупність класифікаційних угруповань. Кількість ознак і ступенів класифікації визначають її глибину.</a:t>
            </a:r>
            <a:endParaRPr kumimoji="0" lang="uk-UA" sz="1800" b="0" i="0" u="none" strike="noStrike" kern="1200" cap="none" spc="0" normalizeH="0" baseline="0" noProof="0" dirty="0">
              <a:ln>
                <a:noFill/>
              </a:ln>
              <a:solidFill>
                <a:schemeClr val="bg1"/>
              </a:solidFill>
              <a:effectLst/>
              <a:uLnTx/>
              <a:uFillTx/>
              <a:latin typeface="+mn-lt"/>
              <a:ea typeface="+mn-ea"/>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Прямоугольник 4"/>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Методи класифікації товарів</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13" name="Скругленный прямоугольник 12"/>
          <p:cNvSpPr/>
          <p:nvPr/>
        </p:nvSpPr>
        <p:spPr>
          <a:xfrm>
            <a:off x="609600" y="4419600"/>
            <a:ext cx="8153400" cy="2286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Перевагами побудови </a:t>
            </a:r>
            <a:r>
              <a:rPr kumimoji="0" lang="uk-UA" sz="1800" b="0" i="0" u="none" strike="noStrike" kern="1200" cap="none" spc="0" normalizeH="0" baseline="0" noProof="0" dirty="0">
                <a:ln>
                  <a:noFill/>
                </a:ln>
                <a:solidFill>
                  <a:schemeClr val="bg1"/>
                </a:solidFill>
                <a:effectLst/>
                <a:uLnTx/>
                <a:uFillTx/>
                <a:latin typeface="+mn-lt"/>
                <a:ea typeface="+mn-ea"/>
                <a:cs typeface="+mn-cs"/>
              </a:rPr>
              <a:t>ієрархічного методу класифікації товарів є: висока інформативність; ємність і логічна послідовність; висока пристосованість для складання кодів.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Однак унаслідок фіксованого порядку розташування ознак поділу на підмножину, ієрархічний метод класифікації має певні </a:t>
            </a:r>
            <a:r>
              <a:rPr kumimoji="0" lang="uk-UA" sz="1800" b="1" i="1" u="none" strike="noStrike" kern="1200" cap="none" spc="0" normalizeH="0" baseline="0" noProof="0" dirty="0">
                <a:ln>
                  <a:noFill/>
                </a:ln>
                <a:solidFill>
                  <a:schemeClr val="bg1"/>
                </a:solidFill>
                <a:effectLst/>
                <a:uLnTx/>
                <a:uFillTx/>
                <a:latin typeface="+mn-lt"/>
                <a:ea typeface="+mn-ea"/>
                <a:cs typeface="+mn-cs"/>
              </a:rPr>
              <a:t>недоліки,</a:t>
            </a:r>
            <a:r>
              <a:rPr kumimoji="0" lang="uk-UA" sz="1800" b="0" i="0" u="none" strike="noStrike" kern="1200" cap="none" spc="0" normalizeH="0" baseline="0" noProof="0" dirty="0">
                <a:ln>
                  <a:noFill/>
                </a:ln>
                <a:solidFill>
                  <a:schemeClr val="bg1"/>
                </a:solidFill>
                <a:effectLst/>
                <a:uLnTx/>
                <a:uFillTx/>
                <a:latin typeface="+mn-lt"/>
                <a:ea typeface="+mn-ea"/>
                <a:cs typeface="+mn-cs"/>
              </a:rPr>
              <a:t> а саме: не дозволяє об’єднувати групування, змінювати ознаки поділу і вносити зміни без перерозподілу класифікаційних групувань; надмірна громіздкість; утрудненість обробки інформації на ЕОМ.</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1268" name="Rectangle 41"/>
          <p:cNvSpPr/>
          <p:nvPr/>
        </p:nvSpPr>
        <p:spPr>
          <a:xfrm>
            <a:off x="0" y="0"/>
            <a:ext cx="9144000" cy="0"/>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eaLnBrk="1" hangingPunct="1">
              <a:spcBef>
                <a:spcPct val="0"/>
              </a:spcBef>
              <a:buClrTx/>
              <a:buSzTx/>
              <a:buFontTx/>
              <a:buNone/>
            </a:pPr>
            <a:endParaRPr lang="ru-RU" altLang="ru-RU" sz="1800" dirty="0">
              <a:latin typeface="Arial" panose="020B0604020202020204" pitchFamily="34" charset="0"/>
            </a:endParaRPr>
          </a:p>
        </p:txBody>
      </p:sp>
      <p:grpSp>
        <p:nvGrpSpPr>
          <p:cNvPr id="11269" name="Group 4"/>
          <p:cNvGrpSpPr>
            <a:grpSpLocks noChangeAspect="1"/>
          </p:cNvGrpSpPr>
          <p:nvPr/>
        </p:nvGrpSpPr>
        <p:grpSpPr>
          <a:xfrm>
            <a:off x="838200" y="914400"/>
            <a:ext cx="7159625" cy="2743200"/>
            <a:chOff x="600" y="5632"/>
            <a:chExt cx="6921" cy="2652"/>
          </a:xfrm>
        </p:grpSpPr>
        <p:sp>
          <p:nvSpPr>
            <p:cNvPr id="11271" name="AutoShape 40"/>
            <p:cNvSpPr>
              <a:spLocks noChangeAspect="1" noTextEdit="1"/>
            </p:cNvSpPr>
            <p:nvPr/>
          </p:nvSpPr>
          <p:spPr>
            <a:xfrm>
              <a:off x="600" y="5632"/>
              <a:ext cx="6921" cy="2652"/>
            </a:xfrm>
            <a:prstGeom prst="rect">
              <a:avLst/>
            </a:prstGeom>
            <a:noFill/>
            <a:ln w="9525">
              <a:noFill/>
            </a:ln>
          </p:spPr>
          <p:txBody>
            <a:bodyPr/>
            <a:p>
              <a:endParaRPr lang="ru-RU" altLang="en-US"/>
            </a:p>
          </p:txBody>
        </p:sp>
        <p:sp>
          <p:nvSpPr>
            <p:cNvPr id="11272" name="Text Box 39"/>
            <p:cNvSpPr txBox="1"/>
            <p:nvPr/>
          </p:nvSpPr>
          <p:spPr>
            <a:xfrm>
              <a:off x="3658" y="5632"/>
              <a:ext cx="724" cy="459"/>
            </a:xfrm>
            <a:prstGeom prst="rect">
              <a:avLst/>
            </a:prstGeom>
            <a:solidFill>
              <a:srgbClr val="FFFFFF"/>
            </a:solidFill>
            <a:ln w="9525" cap="flat" cmpd="sng">
              <a:solidFill>
                <a:srgbClr val="000000"/>
              </a:solidFill>
              <a:prstDash val="solid"/>
              <a:miter/>
              <a:headEnd type="none" w="med" len="med"/>
              <a:tailEnd type="none" w="med" len="med"/>
            </a:ln>
            <a:effectLst>
              <a:outerShdw dist="107763" dir="13499999" algn="ctr" rotWithShape="0">
                <a:srgbClr val="808080">
                  <a:alpha val="50000"/>
                </a:srgbClr>
              </a:outerShdw>
            </a:effectLst>
          </p:spPr>
          <p:txBody>
            <a:bodyPr/>
            <a:p>
              <a:pPr algn="ct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a:t>
              </a:r>
              <a:endParaRPr lang="uk-UA" altLang="ru-RU" sz="1600" dirty="0">
                <a:solidFill>
                  <a:schemeClr val="bg1"/>
                </a:solidFill>
                <a:latin typeface="Arial" panose="020B0604020202020204" pitchFamily="34" charset="0"/>
              </a:endParaRPr>
            </a:p>
          </p:txBody>
        </p:sp>
        <p:sp>
          <p:nvSpPr>
            <p:cNvPr id="11273" name="Text Box 38"/>
            <p:cNvSpPr txBox="1"/>
            <p:nvPr/>
          </p:nvSpPr>
          <p:spPr>
            <a:xfrm>
              <a:off x="1471" y="6435"/>
              <a:ext cx="724"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a:t>
              </a:r>
              <a:endParaRPr lang="uk-UA" altLang="ru-RU" sz="1600" dirty="0">
                <a:solidFill>
                  <a:schemeClr val="bg1"/>
                </a:solidFill>
                <a:latin typeface="Arial" panose="020B0604020202020204" pitchFamily="34" charset="0"/>
              </a:endParaRPr>
            </a:p>
          </p:txBody>
        </p:sp>
        <p:sp>
          <p:nvSpPr>
            <p:cNvPr id="11274" name="Text Box 37"/>
            <p:cNvSpPr txBox="1"/>
            <p:nvPr/>
          </p:nvSpPr>
          <p:spPr>
            <a:xfrm>
              <a:off x="5837" y="6435"/>
              <a:ext cx="724" cy="46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a:t>
              </a:r>
              <a:endParaRPr lang="uk-UA" altLang="ru-RU" sz="1600" dirty="0">
                <a:solidFill>
                  <a:schemeClr val="bg1"/>
                </a:solidFill>
                <a:latin typeface="Arial" panose="020B0604020202020204" pitchFamily="34" charset="0"/>
              </a:endParaRPr>
            </a:p>
          </p:txBody>
        </p:sp>
        <p:sp>
          <p:nvSpPr>
            <p:cNvPr id="11275" name="Text Box 36"/>
            <p:cNvSpPr txBox="1"/>
            <p:nvPr/>
          </p:nvSpPr>
          <p:spPr>
            <a:xfrm>
              <a:off x="3659" y="6435"/>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a:t>
              </a:r>
              <a:endParaRPr lang="uk-UA" altLang="ru-RU" sz="1600" dirty="0">
                <a:solidFill>
                  <a:schemeClr val="bg1"/>
                </a:solidFill>
                <a:latin typeface="Arial" panose="020B0604020202020204" pitchFamily="34" charset="0"/>
              </a:endParaRPr>
            </a:p>
          </p:txBody>
        </p:sp>
        <p:sp>
          <p:nvSpPr>
            <p:cNvPr id="11276" name="Text Box 35"/>
            <p:cNvSpPr txBox="1"/>
            <p:nvPr/>
          </p:nvSpPr>
          <p:spPr>
            <a:xfrm>
              <a:off x="2812"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2.1</a:t>
              </a:r>
              <a:endParaRPr lang="uk-UA" altLang="ru-RU" sz="1600" dirty="0">
                <a:solidFill>
                  <a:schemeClr val="bg1"/>
                </a:solidFill>
                <a:latin typeface="Arial" panose="020B0604020202020204" pitchFamily="34" charset="0"/>
              </a:endParaRPr>
            </a:p>
          </p:txBody>
        </p:sp>
        <p:sp>
          <p:nvSpPr>
            <p:cNvPr id="11277" name="Text Box 34"/>
            <p:cNvSpPr txBox="1"/>
            <p:nvPr/>
          </p:nvSpPr>
          <p:spPr>
            <a:xfrm>
              <a:off x="1877"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1.2</a:t>
              </a:r>
              <a:endParaRPr lang="uk-UA" altLang="ru-RU" sz="1600" dirty="0">
                <a:solidFill>
                  <a:schemeClr val="bg1"/>
                </a:solidFill>
                <a:latin typeface="Arial" panose="020B0604020202020204" pitchFamily="34" charset="0"/>
              </a:endParaRPr>
            </a:p>
          </p:txBody>
        </p:sp>
        <p:sp>
          <p:nvSpPr>
            <p:cNvPr id="11278" name="Text Box 33"/>
            <p:cNvSpPr txBox="1"/>
            <p:nvPr/>
          </p:nvSpPr>
          <p:spPr>
            <a:xfrm>
              <a:off x="995"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1.1</a:t>
              </a:r>
              <a:endParaRPr lang="uk-UA" altLang="ru-RU" sz="1600" dirty="0">
                <a:solidFill>
                  <a:schemeClr val="bg1"/>
                </a:solidFill>
                <a:latin typeface="Arial" panose="020B0604020202020204" pitchFamily="34" charset="0"/>
              </a:endParaRPr>
            </a:p>
          </p:txBody>
        </p:sp>
        <p:sp>
          <p:nvSpPr>
            <p:cNvPr id="11279" name="Text Box 32"/>
            <p:cNvSpPr txBox="1"/>
            <p:nvPr/>
          </p:nvSpPr>
          <p:spPr>
            <a:xfrm>
              <a:off x="5475"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3.1</a:t>
              </a:r>
              <a:endParaRPr lang="uk-UA" altLang="ru-RU" sz="1600" dirty="0">
                <a:solidFill>
                  <a:schemeClr val="bg1"/>
                </a:solidFill>
                <a:latin typeface="Arial" panose="020B0604020202020204" pitchFamily="34" charset="0"/>
              </a:endParaRPr>
            </a:p>
          </p:txBody>
        </p:sp>
        <p:sp>
          <p:nvSpPr>
            <p:cNvPr id="11280" name="Text Box 31"/>
            <p:cNvSpPr txBox="1"/>
            <p:nvPr/>
          </p:nvSpPr>
          <p:spPr>
            <a:xfrm>
              <a:off x="4540" y="7088"/>
              <a:ext cx="724"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2.3</a:t>
              </a:r>
              <a:endParaRPr lang="uk-UA" altLang="ru-RU" sz="1600" dirty="0">
                <a:solidFill>
                  <a:schemeClr val="bg1"/>
                </a:solidFill>
                <a:latin typeface="Arial" panose="020B0604020202020204" pitchFamily="34" charset="0"/>
              </a:endParaRPr>
            </a:p>
          </p:txBody>
        </p:sp>
        <p:sp>
          <p:nvSpPr>
            <p:cNvPr id="11281" name="Text Box 30"/>
            <p:cNvSpPr txBox="1"/>
            <p:nvPr/>
          </p:nvSpPr>
          <p:spPr>
            <a:xfrm>
              <a:off x="3659"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2.2</a:t>
              </a:r>
              <a:endParaRPr lang="uk-UA" altLang="ru-RU" sz="1600" dirty="0">
                <a:solidFill>
                  <a:schemeClr val="bg1"/>
                </a:solidFill>
                <a:latin typeface="Arial" panose="020B0604020202020204" pitchFamily="34" charset="0"/>
              </a:endParaRPr>
            </a:p>
          </p:txBody>
        </p:sp>
        <p:sp>
          <p:nvSpPr>
            <p:cNvPr id="11282" name="Text Box 29"/>
            <p:cNvSpPr txBox="1"/>
            <p:nvPr/>
          </p:nvSpPr>
          <p:spPr>
            <a:xfrm>
              <a:off x="6340"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3.2</a:t>
              </a:r>
              <a:endParaRPr lang="uk-UA" altLang="ru-RU" sz="1600" dirty="0">
                <a:solidFill>
                  <a:schemeClr val="bg1"/>
                </a:solidFill>
                <a:latin typeface="Arial" panose="020B0604020202020204" pitchFamily="34" charset="0"/>
              </a:endParaRPr>
            </a:p>
          </p:txBody>
        </p:sp>
        <p:cxnSp>
          <p:nvCxnSpPr>
            <p:cNvPr id="11283" name="AutoShape 28"/>
            <p:cNvCxnSpPr/>
            <p:nvPr/>
          </p:nvCxnSpPr>
          <p:spPr>
            <a:xfrm flipH="1">
              <a:off x="1834" y="6091"/>
              <a:ext cx="2187" cy="344"/>
            </a:xfrm>
            <a:prstGeom prst="straightConnector1">
              <a:avLst/>
            </a:prstGeom>
            <a:ln w="9525" cap="flat" cmpd="sng">
              <a:solidFill>
                <a:srgbClr val="000000"/>
              </a:solidFill>
              <a:prstDash val="solid"/>
              <a:headEnd type="none" w="med" len="med"/>
              <a:tailEnd type="triangle" w="med" len="med"/>
            </a:ln>
          </p:spPr>
        </p:cxnSp>
        <p:cxnSp>
          <p:nvCxnSpPr>
            <p:cNvPr id="11284" name="AutoShape 27"/>
            <p:cNvCxnSpPr/>
            <p:nvPr/>
          </p:nvCxnSpPr>
          <p:spPr>
            <a:xfrm>
              <a:off x="4021" y="6090"/>
              <a:ext cx="2178" cy="345"/>
            </a:xfrm>
            <a:prstGeom prst="straightConnector1">
              <a:avLst/>
            </a:prstGeom>
            <a:ln w="9525" cap="flat" cmpd="sng">
              <a:solidFill>
                <a:srgbClr val="000000"/>
              </a:solidFill>
              <a:prstDash val="solid"/>
              <a:headEnd type="none" w="med" len="med"/>
              <a:tailEnd type="triangle" w="med" len="med"/>
            </a:ln>
          </p:spPr>
        </p:cxnSp>
        <p:cxnSp>
          <p:nvCxnSpPr>
            <p:cNvPr id="11285" name="AutoShape 26"/>
            <p:cNvCxnSpPr/>
            <p:nvPr/>
          </p:nvCxnSpPr>
          <p:spPr>
            <a:xfrm>
              <a:off x="4021" y="6090"/>
              <a:ext cx="1" cy="345"/>
            </a:xfrm>
            <a:prstGeom prst="straightConnector1">
              <a:avLst/>
            </a:prstGeom>
            <a:ln w="9525" cap="flat" cmpd="sng">
              <a:solidFill>
                <a:srgbClr val="000000"/>
              </a:solidFill>
              <a:prstDash val="solid"/>
              <a:headEnd type="none" w="med" len="med"/>
              <a:tailEnd type="triangle" w="med" len="med"/>
            </a:ln>
          </p:spPr>
        </p:cxnSp>
        <p:cxnSp>
          <p:nvCxnSpPr>
            <p:cNvPr id="11286" name="AutoShape 25"/>
            <p:cNvCxnSpPr/>
            <p:nvPr/>
          </p:nvCxnSpPr>
          <p:spPr>
            <a:xfrm flipH="1">
              <a:off x="1357" y="6895"/>
              <a:ext cx="477" cy="193"/>
            </a:xfrm>
            <a:prstGeom prst="straightConnector1">
              <a:avLst/>
            </a:prstGeom>
            <a:ln w="9525" cap="flat" cmpd="sng">
              <a:solidFill>
                <a:srgbClr val="000000"/>
              </a:solidFill>
              <a:prstDash val="solid"/>
              <a:headEnd type="none" w="med" len="med"/>
              <a:tailEnd type="triangle" w="med" len="med"/>
            </a:ln>
          </p:spPr>
        </p:cxnSp>
        <p:cxnSp>
          <p:nvCxnSpPr>
            <p:cNvPr id="11287" name="AutoShape 24"/>
            <p:cNvCxnSpPr/>
            <p:nvPr/>
          </p:nvCxnSpPr>
          <p:spPr>
            <a:xfrm>
              <a:off x="1834" y="6895"/>
              <a:ext cx="405" cy="193"/>
            </a:xfrm>
            <a:prstGeom prst="straightConnector1">
              <a:avLst/>
            </a:prstGeom>
            <a:ln w="9525" cap="flat" cmpd="sng">
              <a:solidFill>
                <a:srgbClr val="000000"/>
              </a:solidFill>
              <a:prstDash val="solid"/>
              <a:headEnd type="none" w="med" len="med"/>
              <a:tailEnd type="triangle" w="med" len="med"/>
            </a:ln>
          </p:spPr>
        </p:cxnSp>
        <p:cxnSp>
          <p:nvCxnSpPr>
            <p:cNvPr id="11288" name="AutoShape 23"/>
            <p:cNvCxnSpPr/>
            <p:nvPr/>
          </p:nvCxnSpPr>
          <p:spPr>
            <a:xfrm flipH="1">
              <a:off x="3174" y="6895"/>
              <a:ext cx="847" cy="193"/>
            </a:xfrm>
            <a:prstGeom prst="straightConnector1">
              <a:avLst/>
            </a:prstGeom>
            <a:ln w="9525" cap="flat" cmpd="sng">
              <a:solidFill>
                <a:srgbClr val="000000"/>
              </a:solidFill>
              <a:prstDash val="solid"/>
              <a:headEnd type="none" w="med" len="med"/>
              <a:tailEnd type="triangle" w="med" len="med"/>
            </a:ln>
          </p:spPr>
        </p:cxnSp>
        <p:cxnSp>
          <p:nvCxnSpPr>
            <p:cNvPr id="11289" name="AutoShape 22"/>
            <p:cNvCxnSpPr/>
            <p:nvPr/>
          </p:nvCxnSpPr>
          <p:spPr>
            <a:xfrm>
              <a:off x="4021" y="6895"/>
              <a:ext cx="1" cy="193"/>
            </a:xfrm>
            <a:prstGeom prst="straightConnector1">
              <a:avLst/>
            </a:prstGeom>
            <a:ln w="9525" cap="flat" cmpd="sng">
              <a:solidFill>
                <a:srgbClr val="000000"/>
              </a:solidFill>
              <a:prstDash val="solid"/>
              <a:headEnd type="none" w="med" len="med"/>
              <a:tailEnd type="triangle" w="med" len="med"/>
            </a:ln>
          </p:spPr>
        </p:cxnSp>
        <p:cxnSp>
          <p:nvCxnSpPr>
            <p:cNvPr id="11290" name="AutoShape 21"/>
            <p:cNvCxnSpPr/>
            <p:nvPr/>
          </p:nvCxnSpPr>
          <p:spPr>
            <a:xfrm>
              <a:off x="4021" y="6895"/>
              <a:ext cx="881" cy="193"/>
            </a:xfrm>
            <a:prstGeom prst="straightConnector1">
              <a:avLst/>
            </a:prstGeom>
            <a:ln w="9525" cap="flat" cmpd="sng">
              <a:solidFill>
                <a:srgbClr val="000000"/>
              </a:solidFill>
              <a:prstDash val="solid"/>
              <a:headEnd type="none" w="med" len="med"/>
              <a:tailEnd type="triangle" w="med" len="med"/>
            </a:ln>
          </p:spPr>
        </p:cxnSp>
        <p:sp>
          <p:nvSpPr>
            <p:cNvPr id="11291" name="Text Box 20"/>
            <p:cNvSpPr txBox="1"/>
            <p:nvPr/>
          </p:nvSpPr>
          <p:spPr>
            <a:xfrm>
              <a:off x="634" y="7723"/>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1.1.1</a:t>
              </a:r>
              <a:endParaRPr lang="uk-UA" altLang="ru-RU" sz="1600" dirty="0">
                <a:solidFill>
                  <a:schemeClr val="bg1"/>
                </a:solidFill>
                <a:latin typeface="Arial" panose="020B0604020202020204" pitchFamily="34" charset="0"/>
              </a:endParaRPr>
            </a:p>
          </p:txBody>
        </p:sp>
        <p:sp>
          <p:nvSpPr>
            <p:cNvPr id="11292" name="Text Box 19"/>
            <p:cNvSpPr txBox="1"/>
            <p:nvPr/>
          </p:nvSpPr>
          <p:spPr>
            <a:xfrm>
              <a:off x="1471" y="7723"/>
              <a:ext cx="724"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1.1.2</a:t>
              </a:r>
              <a:endParaRPr lang="uk-UA" altLang="ru-RU" sz="1600" dirty="0">
                <a:solidFill>
                  <a:schemeClr val="bg1"/>
                </a:solidFill>
                <a:latin typeface="Arial" panose="020B0604020202020204" pitchFamily="34" charset="0"/>
              </a:endParaRPr>
            </a:p>
          </p:txBody>
        </p:sp>
        <p:cxnSp>
          <p:nvCxnSpPr>
            <p:cNvPr id="11293" name="AutoShape 18"/>
            <p:cNvCxnSpPr/>
            <p:nvPr/>
          </p:nvCxnSpPr>
          <p:spPr>
            <a:xfrm flipH="1">
              <a:off x="996" y="7546"/>
              <a:ext cx="361" cy="177"/>
            </a:xfrm>
            <a:prstGeom prst="straightConnector1">
              <a:avLst/>
            </a:prstGeom>
            <a:ln w="9525" cap="flat" cmpd="sng">
              <a:solidFill>
                <a:srgbClr val="000000"/>
              </a:solidFill>
              <a:prstDash val="solid"/>
              <a:headEnd type="none" w="med" len="med"/>
              <a:tailEnd type="triangle" w="med" len="med"/>
            </a:ln>
          </p:spPr>
        </p:cxnSp>
        <p:cxnSp>
          <p:nvCxnSpPr>
            <p:cNvPr id="11294" name="AutoShape 17"/>
            <p:cNvCxnSpPr/>
            <p:nvPr/>
          </p:nvCxnSpPr>
          <p:spPr>
            <a:xfrm>
              <a:off x="1357" y="7546"/>
              <a:ext cx="477" cy="177"/>
            </a:xfrm>
            <a:prstGeom prst="straightConnector1">
              <a:avLst/>
            </a:prstGeom>
            <a:ln w="9525" cap="flat" cmpd="sng">
              <a:solidFill>
                <a:srgbClr val="000000"/>
              </a:solidFill>
              <a:prstDash val="solid"/>
              <a:headEnd type="none" w="med" len="med"/>
              <a:tailEnd type="triangle" w="med" len="med"/>
            </a:ln>
          </p:spPr>
        </p:cxnSp>
        <p:sp>
          <p:nvSpPr>
            <p:cNvPr id="11295" name="Text Box 16"/>
            <p:cNvSpPr txBox="1"/>
            <p:nvPr/>
          </p:nvSpPr>
          <p:spPr>
            <a:xfrm>
              <a:off x="4540" y="7723"/>
              <a:ext cx="724"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2.2.3</a:t>
              </a:r>
              <a:endParaRPr lang="uk-UA" altLang="ru-RU" sz="1600" dirty="0">
                <a:solidFill>
                  <a:schemeClr val="bg1"/>
                </a:solidFill>
                <a:latin typeface="Arial" panose="020B0604020202020204" pitchFamily="34" charset="0"/>
              </a:endParaRPr>
            </a:p>
          </p:txBody>
        </p:sp>
        <p:sp>
          <p:nvSpPr>
            <p:cNvPr id="11296" name="Text Box 15"/>
            <p:cNvSpPr txBox="1"/>
            <p:nvPr/>
          </p:nvSpPr>
          <p:spPr>
            <a:xfrm>
              <a:off x="3659" y="7723"/>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2.2.2</a:t>
              </a:r>
              <a:endParaRPr lang="uk-UA" altLang="ru-RU" sz="1600" dirty="0">
                <a:solidFill>
                  <a:schemeClr val="bg1"/>
                </a:solidFill>
                <a:latin typeface="Arial" panose="020B0604020202020204" pitchFamily="34" charset="0"/>
              </a:endParaRPr>
            </a:p>
          </p:txBody>
        </p:sp>
        <p:sp>
          <p:nvSpPr>
            <p:cNvPr id="11297" name="Text Box 14"/>
            <p:cNvSpPr txBox="1"/>
            <p:nvPr/>
          </p:nvSpPr>
          <p:spPr>
            <a:xfrm>
              <a:off x="2812" y="7723"/>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2.2.1</a:t>
              </a:r>
              <a:endParaRPr lang="uk-UA" altLang="ru-RU" sz="1600" dirty="0">
                <a:solidFill>
                  <a:schemeClr val="bg1"/>
                </a:solidFill>
                <a:latin typeface="Arial" panose="020B0604020202020204" pitchFamily="34" charset="0"/>
              </a:endParaRPr>
            </a:p>
          </p:txBody>
        </p:sp>
        <p:cxnSp>
          <p:nvCxnSpPr>
            <p:cNvPr id="11298" name="AutoShape 13"/>
            <p:cNvCxnSpPr/>
            <p:nvPr/>
          </p:nvCxnSpPr>
          <p:spPr>
            <a:xfrm flipH="1">
              <a:off x="3174" y="7546"/>
              <a:ext cx="847" cy="177"/>
            </a:xfrm>
            <a:prstGeom prst="straightConnector1">
              <a:avLst/>
            </a:prstGeom>
            <a:ln w="9525" cap="flat" cmpd="sng">
              <a:solidFill>
                <a:srgbClr val="000000"/>
              </a:solidFill>
              <a:prstDash val="solid"/>
              <a:headEnd type="none" w="med" len="med"/>
              <a:tailEnd type="triangle" w="med" len="med"/>
            </a:ln>
          </p:spPr>
        </p:cxnSp>
        <p:cxnSp>
          <p:nvCxnSpPr>
            <p:cNvPr id="11299" name="AutoShape 12"/>
            <p:cNvCxnSpPr/>
            <p:nvPr/>
          </p:nvCxnSpPr>
          <p:spPr>
            <a:xfrm>
              <a:off x="4021" y="7546"/>
              <a:ext cx="1" cy="177"/>
            </a:xfrm>
            <a:prstGeom prst="straightConnector1">
              <a:avLst/>
            </a:prstGeom>
            <a:ln w="9525" cap="flat" cmpd="sng">
              <a:solidFill>
                <a:srgbClr val="000000"/>
              </a:solidFill>
              <a:prstDash val="solid"/>
              <a:headEnd type="none" w="med" len="med"/>
              <a:tailEnd type="triangle" w="med" len="med"/>
            </a:ln>
          </p:spPr>
        </p:cxnSp>
        <p:cxnSp>
          <p:nvCxnSpPr>
            <p:cNvPr id="11300" name="AutoShape 11"/>
            <p:cNvCxnSpPr/>
            <p:nvPr/>
          </p:nvCxnSpPr>
          <p:spPr>
            <a:xfrm>
              <a:off x="4021" y="7546"/>
              <a:ext cx="881" cy="177"/>
            </a:xfrm>
            <a:prstGeom prst="straightConnector1">
              <a:avLst/>
            </a:prstGeom>
            <a:ln w="9525" cap="flat" cmpd="sng">
              <a:solidFill>
                <a:srgbClr val="000000"/>
              </a:solidFill>
              <a:prstDash val="solid"/>
              <a:headEnd type="none" w="med" len="med"/>
              <a:tailEnd type="triangle" w="med" len="med"/>
            </a:ln>
          </p:spPr>
        </p:cxnSp>
        <p:cxnSp>
          <p:nvCxnSpPr>
            <p:cNvPr id="11301" name="AutoShape 10"/>
            <p:cNvCxnSpPr/>
            <p:nvPr/>
          </p:nvCxnSpPr>
          <p:spPr>
            <a:xfrm flipH="1">
              <a:off x="5837" y="6895"/>
              <a:ext cx="362" cy="193"/>
            </a:xfrm>
            <a:prstGeom prst="straightConnector1">
              <a:avLst/>
            </a:prstGeom>
            <a:ln w="9525" cap="flat" cmpd="sng">
              <a:solidFill>
                <a:srgbClr val="000000"/>
              </a:solidFill>
              <a:prstDash val="solid"/>
              <a:headEnd type="none" w="med" len="med"/>
              <a:tailEnd type="triangle" w="med" len="med"/>
            </a:ln>
          </p:spPr>
        </p:cxnSp>
        <p:cxnSp>
          <p:nvCxnSpPr>
            <p:cNvPr id="11302" name="AutoShape 9"/>
            <p:cNvCxnSpPr/>
            <p:nvPr/>
          </p:nvCxnSpPr>
          <p:spPr>
            <a:xfrm>
              <a:off x="6199" y="6895"/>
              <a:ext cx="502" cy="193"/>
            </a:xfrm>
            <a:prstGeom prst="straightConnector1">
              <a:avLst/>
            </a:prstGeom>
            <a:ln w="9525" cap="flat" cmpd="sng">
              <a:solidFill>
                <a:srgbClr val="000000"/>
              </a:solidFill>
              <a:prstDash val="solid"/>
              <a:headEnd type="none" w="med" len="med"/>
              <a:tailEnd type="triangle" w="med" len="med"/>
            </a:ln>
          </p:spPr>
        </p:cxnSp>
        <p:sp>
          <p:nvSpPr>
            <p:cNvPr id="11303" name="Text Box 8"/>
            <p:cNvSpPr txBox="1"/>
            <p:nvPr/>
          </p:nvSpPr>
          <p:spPr>
            <a:xfrm>
              <a:off x="5837" y="7723"/>
              <a:ext cx="724"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3.2.1</a:t>
              </a:r>
              <a:endParaRPr lang="uk-UA" altLang="ru-RU" sz="1600" dirty="0">
                <a:solidFill>
                  <a:schemeClr val="bg1"/>
                </a:solidFill>
                <a:latin typeface="Arial" panose="020B0604020202020204" pitchFamily="34" charset="0"/>
              </a:endParaRPr>
            </a:p>
          </p:txBody>
        </p:sp>
        <p:sp>
          <p:nvSpPr>
            <p:cNvPr id="11304" name="Text Box 7"/>
            <p:cNvSpPr txBox="1"/>
            <p:nvPr/>
          </p:nvSpPr>
          <p:spPr>
            <a:xfrm>
              <a:off x="6702" y="7723"/>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3.2.2</a:t>
              </a:r>
              <a:endParaRPr lang="uk-UA" altLang="ru-RU" sz="1600" dirty="0">
                <a:solidFill>
                  <a:schemeClr val="bg1"/>
                </a:solidFill>
                <a:latin typeface="Arial" panose="020B0604020202020204" pitchFamily="34" charset="0"/>
              </a:endParaRPr>
            </a:p>
          </p:txBody>
        </p:sp>
        <p:cxnSp>
          <p:nvCxnSpPr>
            <p:cNvPr id="11305" name="AutoShape 6"/>
            <p:cNvCxnSpPr/>
            <p:nvPr/>
          </p:nvCxnSpPr>
          <p:spPr>
            <a:xfrm flipH="1">
              <a:off x="6199" y="7546"/>
              <a:ext cx="502" cy="177"/>
            </a:xfrm>
            <a:prstGeom prst="straightConnector1">
              <a:avLst/>
            </a:prstGeom>
            <a:ln w="9525" cap="flat" cmpd="sng">
              <a:solidFill>
                <a:srgbClr val="000000"/>
              </a:solidFill>
              <a:prstDash val="solid"/>
              <a:headEnd type="none" w="med" len="med"/>
              <a:tailEnd type="triangle" w="med" len="med"/>
            </a:ln>
          </p:spPr>
        </p:cxnSp>
        <p:cxnSp>
          <p:nvCxnSpPr>
            <p:cNvPr id="11306" name="AutoShape 5"/>
            <p:cNvCxnSpPr/>
            <p:nvPr/>
          </p:nvCxnSpPr>
          <p:spPr>
            <a:xfrm>
              <a:off x="6702" y="7546"/>
              <a:ext cx="362" cy="177"/>
            </a:xfrm>
            <a:prstGeom prst="straightConnector1">
              <a:avLst/>
            </a:prstGeom>
            <a:ln w="9525" cap="flat" cmpd="sng">
              <a:solidFill>
                <a:srgbClr val="000000"/>
              </a:solidFill>
              <a:prstDash val="solid"/>
              <a:headEnd type="none" w="med" len="med"/>
              <a:tailEnd type="triangle" w="med" len="med"/>
            </a:ln>
          </p:spPr>
        </p:cxnSp>
      </p:grpSp>
      <p:sp>
        <p:nvSpPr>
          <p:cNvPr id="11270" name="Rectangle 60"/>
          <p:cNvSpPr/>
          <p:nvPr/>
        </p:nvSpPr>
        <p:spPr>
          <a:xfrm>
            <a:off x="2133600" y="3733800"/>
            <a:ext cx="4195763" cy="523875"/>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215900" algn="ctr">
              <a:spcBef>
                <a:spcPct val="0"/>
              </a:spcBef>
              <a:buClrTx/>
              <a:buSzTx/>
              <a:buFontTx/>
              <a:buNone/>
            </a:pPr>
            <a:r>
              <a:rPr lang="uk-UA" altLang="ru-RU" sz="1400" i="1" dirty="0">
                <a:solidFill>
                  <a:schemeClr val="bg1"/>
                </a:solidFill>
                <a:latin typeface="Times New Roman" panose="02020603050405020304" pitchFamily="18" charset="0"/>
                <a:cs typeface="Times New Roman" panose="02020603050405020304" pitchFamily="18" charset="0"/>
              </a:rPr>
              <a:t>Рис. 1. Ієрархічний метод класифікації товарів</a:t>
            </a:r>
            <a:endParaRPr lang="ru-RU" altLang="ru-RU" sz="1400" dirty="0">
              <a:solidFill>
                <a:schemeClr val="bg1"/>
              </a:solidFill>
              <a:latin typeface="Times New Roman" panose="02020603050405020304" pitchFamily="18" charset="0"/>
            </a:endParaRPr>
          </a:p>
          <a:p>
            <a:pPr marL="0" lvl="0" indent="215900" algn="ctr">
              <a:spcBef>
                <a:spcPct val="0"/>
              </a:spcBef>
              <a:buClrTx/>
              <a:buSzTx/>
              <a:buFontTx/>
              <a:buNone/>
            </a:pPr>
            <a:r>
              <a:rPr lang="uk-UA" altLang="ru-RU" sz="1400" dirty="0">
                <a:solidFill>
                  <a:schemeClr val="bg1"/>
                </a:solidFill>
                <a:latin typeface="Times New Roman" panose="02020603050405020304" pitchFamily="18" charset="0"/>
                <a:cs typeface="Times New Roman" panose="02020603050405020304" pitchFamily="18" charset="0"/>
              </a:rPr>
              <a:t>* - А – це початкова безліч об’єктів класифікації</a:t>
            </a:r>
            <a:endParaRPr lang="uk-UA" altLang="ru-RU" sz="1400" dirty="0">
              <a:solidFill>
                <a:schemeClr val="bg1"/>
              </a:solidFill>
              <a:latin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a:bodyPr>
          <a:p>
            <a:r>
              <a:rPr lang="en-US" altLang="en-US" sz="2665">
                <a:solidFill>
                  <a:schemeClr val="bg1"/>
                </a:solidFill>
                <a:sym typeface="+mn-ea"/>
              </a:rPr>
              <a:t>Наприклад</a:t>
            </a:r>
            <a:r>
              <a:rPr lang="en-US" altLang="ru-RU" sz="2665">
                <a:solidFill>
                  <a:schemeClr val="bg1"/>
                </a:solidFill>
                <a:sym typeface="+mn-ea"/>
              </a:rPr>
              <a:t>, </a:t>
            </a:r>
            <a:r>
              <a:rPr lang="en-US" altLang="en-US" sz="2665">
                <a:solidFill>
                  <a:schemeClr val="bg1"/>
                </a:solidFill>
                <a:sym typeface="+mn-ea"/>
              </a:rPr>
              <a:t>за</a:t>
            </a:r>
            <a:r>
              <a:rPr lang="en-US" altLang="ru-RU" sz="2665">
                <a:solidFill>
                  <a:schemeClr val="bg1"/>
                </a:solidFill>
                <a:sym typeface="+mn-ea"/>
              </a:rPr>
              <a:t> </a:t>
            </a:r>
            <a:r>
              <a:rPr lang="en-US" altLang="en-US" sz="2665">
                <a:solidFill>
                  <a:schemeClr val="bg1"/>
                </a:solidFill>
                <a:sym typeface="+mn-ea"/>
              </a:rPr>
              <a:t>ієрархічним</a:t>
            </a:r>
            <a:r>
              <a:rPr lang="en-US" altLang="ru-RU" sz="2665">
                <a:solidFill>
                  <a:schemeClr val="bg1"/>
                </a:solidFill>
                <a:sym typeface="+mn-ea"/>
              </a:rPr>
              <a:t> </a:t>
            </a:r>
            <a:r>
              <a:rPr lang="en-US" altLang="en-US" sz="2665">
                <a:solidFill>
                  <a:schemeClr val="bg1"/>
                </a:solidFill>
                <a:sym typeface="+mn-ea"/>
              </a:rPr>
              <a:t>методом</a:t>
            </a:r>
            <a:r>
              <a:rPr lang="en-US" altLang="ru-RU" sz="2665">
                <a:solidFill>
                  <a:schemeClr val="bg1"/>
                </a:solidFill>
                <a:sym typeface="+mn-ea"/>
              </a:rPr>
              <a:t> </a:t>
            </a:r>
            <a:r>
              <a:rPr lang="en-US" altLang="en-US" sz="2665">
                <a:solidFill>
                  <a:schemeClr val="bg1"/>
                </a:solidFill>
                <a:sym typeface="+mn-ea"/>
              </a:rPr>
              <a:t>класифікації</a:t>
            </a:r>
            <a:r>
              <a:rPr lang="uk-UA" altLang="en-US" sz="2665">
                <a:solidFill>
                  <a:schemeClr val="bg1"/>
                </a:solidFill>
                <a:sym typeface="+mn-ea"/>
              </a:rPr>
              <a:t>:</a:t>
            </a:r>
            <a:endParaRPr lang="uk-UA" altLang="en-US" sz="2665">
              <a:solidFill>
                <a:schemeClr val="bg1"/>
              </a:solidFill>
              <a:sym typeface="+mn-ea"/>
            </a:endParaRPr>
          </a:p>
        </p:txBody>
      </p:sp>
      <p:sp>
        <p:nvSpPr>
          <p:cNvPr id="3" name="Замещающее содержимое 2"/>
          <p:cNvSpPr>
            <a:spLocks noGrp="1"/>
          </p:cNvSpPr>
          <p:nvPr>
            <p:ph idx="1"/>
          </p:nvPr>
        </p:nvSpPr>
        <p:spPr>
          <a:xfrm>
            <a:off x="457200" y="1331595"/>
            <a:ext cx="8229600" cy="4977130"/>
          </a:xfrm>
        </p:spPr>
        <p:txBody>
          <a:bodyPr/>
          <a:p>
            <a:pPr marL="136525" indent="0" algn="just">
              <a:buNone/>
            </a:pPr>
            <a:endParaRPr lang="en-US" altLang="ru-RU" sz="2000">
              <a:solidFill>
                <a:schemeClr val="bg1"/>
              </a:solidFill>
            </a:endParaRPr>
          </a:p>
          <a:p>
            <a:pPr marL="136525" indent="0" algn="just">
              <a:buNone/>
            </a:pPr>
            <a:r>
              <a:rPr lang="uk-UA" altLang="en-US" sz="2000">
                <a:solidFill>
                  <a:schemeClr val="bg1"/>
                </a:solidFill>
              </a:rPr>
              <a:t>С</a:t>
            </a:r>
            <a:r>
              <a:rPr lang="en-US" altLang="en-US" sz="2000">
                <a:solidFill>
                  <a:schemeClr val="bg1"/>
                </a:solidFill>
              </a:rPr>
              <a:t>ири</a:t>
            </a:r>
            <a:r>
              <a:rPr lang="en-US" altLang="ru-RU" sz="2000">
                <a:solidFill>
                  <a:schemeClr val="bg1"/>
                </a:solidFill>
              </a:rPr>
              <a:t> </a:t>
            </a:r>
            <a:r>
              <a:rPr lang="en-US" altLang="en-US" sz="2000">
                <a:solidFill>
                  <a:schemeClr val="bg1"/>
                </a:solidFill>
              </a:rPr>
              <a:t>можна</a:t>
            </a:r>
            <a:r>
              <a:rPr lang="en-US" altLang="ru-RU" sz="2000">
                <a:solidFill>
                  <a:schemeClr val="bg1"/>
                </a:solidFill>
              </a:rPr>
              <a:t> </a:t>
            </a:r>
            <a:r>
              <a:rPr lang="en-US" altLang="en-US" sz="2000">
                <a:solidFill>
                  <a:schemeClr val="bg1"/>
                </a:solidFill>
              </a:rPr>
              <a:t>поділити</a:t>
            </a:r>
            <a:r>
              <a:rPr lang="en-US" altLang="ru-RU" sz="2000">
                <a:solidFill>
                  <a:schemeClr val="bg1"/>
                </a:solidFill>
              </a:rPr>
              <a:t> </a:t>
            </a:r>
            <a:r>
              <a:rPr lang="en-US" altLang="en-US" sz="2000">
                <a:solidFill>
                  <a:schemeClr val="bg1"/>
                </a:solidFill>
              </a:rPr>
              <a:t>залежно</a:t>
            </a:r>
            <a:r>
              <a:rPr lang="en-US" altLang="ru-RU" sz="2000">
                <a:solidFill>
                  <a:schemeClr val="bg1"/>
                </a:solidFill>
              </a:rPr>
              <a:t> </a:t>
            </a:r>
            <a:r>
              <a:rPr lang="en-US" altLang="en-US" sz="2000">
                <a:solidFill>
                  <a:schemeClr val="bg1"/>
                </a:solidFill>
              </a:rPr>
              <a:t>від</a:t>
            </a:r>
            <a:r>
              <a:rPr lang="en-US" altLang="ru-RU" sz="2000">
                <a:solidFill>
                  <a:schemeClr val="bg1"/>
                </a:solidFill>
              </a:rPr>
              <a:t> </a:t>
            </a:r>
            <a:r>
              <a:rPr lang="en-US" altLang="en-US" sz="2000">
                <a:solidFill>
                  <a:schemeClr val="bg1"/>
                </a:solidFill>
              </a:rPr>
              <a:t>початкової</a:t>
            </a:r>
            <a:r>
              <a:rPr lang="en-US" altLang="ru-RU" sz="2000">
                <a:solidFill>
                  <a:schemeClr val="bg1"/>
                </a:solidFill>
              </a:rPr>
              <a:t> </a:t>
            </a:r>
            <a:r>
              <a:rPr lang="en-US" altLang="en-US" sz="2000">
                <a:solidFill>
                  <a:schemeClr val="bg1"/>
                </a:solidFill>
              </a:rPr>
              <a:t>сировини</a:t>
            </a:r>
            <a:r>
              <a:rPr lang="en-US" altLang="ru-RU" sz="2000">
                <a:solidFill>
                  <a:schemeClr val="bg1"/>
                </a:solidFill>
              </a:rPr>
              <a:t> </a:t>
            </a:r>
            <a:r>
              <a:rPr lang="en-US" altLang="en-US" sz="2000">
                <a:solidFill>
                  <a:schemeClr val="bg1"/>
                </a:solidFill>
              </a:rPr>
              <a:t>на</a:t>
            </a:r>
            <a:r>
              <a:rPr lang="en-US" altLang="ru-RU" sz="2000">
                <a:solidFill>
                  <a:schemeClr val="bg1"/>
                </a:solidFill>
              </a:rPr>
              <a:t> </a:t>
            </a:r>
            <a:r>
              <a:rPr lang="en-US" altLang="en-US" sz="2000" b="1" i="1">
                <a:solidFill>
                  <a:schemeClr val="bg1"/>
                </a:solidFill>
              </a:rPr>
              <a:t>натуральні</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b="1" i="1">
                <a:solidFill>
                  <a:schemeClr val="bg1"/>
                </a:solidFill>
              </a:rPr>
              <a:t>перероблені</a:t>
            </a:r>
            <a:r>
              <a:rPr lang="en-US" altLang="ru-RU" sz="2000">
                <a:solidFill>
                  <a:schemeClr val="bg1"/>
                </a:solidFill>
              </a:rPr>
              <a:t> </a:t>
            </a:r>
            <a:r>
              <a:rPr lang="en-US" altLang="ru-RU" sz="2000" u="sng">
                <a:solidFill>
                  <a:schemeClr val="bg1"/>
                </a:solidFill>
              </a:rPr>
              <a:t>(</a:t>
            </a:r>
            <a:r>
              <a:rPr lang="en-US" altLang="en-US" sz="2000" u="sng">
                <a:solidFill>
                  <a:schemeClr val="bg1"/>
                </a:solidFill>
              </a:rPr>
              <a:t>перший</a:t>
            </a:r>
            <a:r>
              <a:rPr lang="en-US" altLang="ru-RU" sz="2000" u="sng">
                <a:solidFill>
                  <a:schemeClr val="bg1"/>
                </a:solidFill>
              </a:rPr>
              <a:t> </a:t>
            </a:r>
            <a:r>
              <a:rPr lang="en-US" altLang="en-US" sz="2000" u="sng">
                <a:solidFill>
                  <a:schemeClr val="bg1"/>
                </a:solidFill>
              </a:rPr>
              <a:t>ступінь</a:t>
            </a:r>
            <a:r>
              <a:rPr lang="en-US" altLang="ru-RU" sz="2000" u="sng">
                <a:solidFill>
                  <a:schemeClr val="bg1"/>
                </a:solidFill>
              </a:rPr>
              <a:t> </a:t>
            </a:r>
            <a:r>
              <a:rPr lang="en-US" altLang="en-US" sz="2000" u="sng">
                <a:solidFill>
                  <a:schemeClr val="bg1"/>
                </a:solidFill>
              </a:rPr>
              <a:t>класифікації</a:t>
            </a:r>
            <a:r>
              <a:rPr lang="en-US" altLang="ru-RU" sz="2000" u="sng">
                <a:solidFill>
                  <a:schemeClr val="bg1"/>
                </a:solidFill>
              </a:rPr>
              <a:t>). </a:t>
            </a:r>
            <a:endParaRPr lang="en-US" altLang="ru-RU" sz="2000">
              <a:solidFill>
                <a:schemeClr val="bg1"/>
              </a:solidFill>
            </a:endParaRPr>
          </a:p>
          <a:p>
            <a:pPr marL="136525" indent="0" algn="just">
              <a:buNone/>
            </a:pPr>
            <a:r>
              <a:rPr lang="en-US" altLang="en-US" sz="2000">
                <a:solidFill>
                  <a:schemeClr val="bg1"/>
                </a:solidFill>
              </a:rPr>
              <a:t>Натуральні</a:t>
            </a:r>
            <a:r>
              <a:rPr lang="en-US" altLang="ru-RU" sz="2000">
                <a:solidFill>
                  <a:schemeClr val="bg1"/>
                </a:solidFill>
              </a:rPr>
              <a:t> </a:t>
            </a:r>
            <a:r>
              <a:rPr lang="en-US" altLang="en-US" sz="2000">
                <a:solidFill>
                  <a:schemeClr val="bg1"/>
                </a:solidFill>
              </a:rPr>
              <a:t>сири</a:t>
            </a:r>
            <a:r>
              <a:rPr lang="en-US" altLang="ru-RU" sz="2000">
                <a:solidFill>
                  <a:schemeClr val="bg1"/>
                </a:solidFill>
              </a:rPr>
              <a:t> </a:t>
            </a:r>
            <a:r>
              <a:rPr lang="en-US" altLang="en-US" sz="2000">
                <a:solidFill>
                  <a:schemeClr val="bg1"/>
                </a:solidFill>
              </a:rPr>
              <a:t>залежно</a:t>
            </a:r>
            <a:r>
              <a:rPr lang="en-US" altLang="ru-RU" sz="2000">
                <a:solidFill>
                  <a:schemeClr val="bg1"/>
                </a:solidFill>
              </a:rPr>
              <a:t> </a:t>
            </a:r>
            <a:r>
              <a:rPr lang="en-US" altLang="en-US" sz="2000">
                <a:solidFill>
                  <a:schemeClr val="bg1"/>
                </a:solidFill>
              </a:rPr>
              <a:t>від</a:t>
            </a:r>
            <a:r>
              <a:rPr lang="en-US" altLang="ru-RU" sz="2000">
                <a:solidFill>
                  <a:schemeClr val="bg1"/>
                </a:solidFill>
              </a:rPr>
              <a:t> </a:t>
            </a:r>
            <a:r>
              <a:rPr lang="en-US" altLang="en-US" sz="2000">
                <a:solidFill>
                  <a:schemeClr val="bg1"/>
                </a:solidFill>
              </a:rPr>
              <a:t>способу</a:t>
            </a:r>
            <a:r>
              <a:rPr lang="en-US" altLang="ru-RU" sz="2000">
                <a:solidFill>
                  <a:schemeClr val="bg1"/>
                </a:solidFill>
              </a:rPr>
              <a:t> </a:t>
            </a:r>
            <a:r>
              <a:rPr lang="en-US" altLang="en-US" sz="2000">
                <a:solidFill>
                  <a:schemeClr val="bg1"/>
                </a:solidFill>
              </a:rPr>
              <a:t>утворення</a:t>
            </a:r>
            <a:r>
              <a:rPr lang="en-US" altLang="ru-RU" sz="2000">
                <a:solidFill>
                  <a:schemeClr val="bg1"/>
                </a:solidFill>
              </a:rPr>
              <a:t> </a:t>
            </a:r>
            <a:r>
              <a:rPr lang="en-US" altLang="en-US" sz="2000">
                <a:solidFill>
                  <a:schemeClr val="bg1"/>
                </a:solidFill>
              </a:rPr>
              <a:t>згустка</a:t>
            </a:r>
            <a:r>
              <a:rPr lang="en-US" altLang="ru-RU" sz="2000">
                <a:solidFill>
                  <a:schemeClr val="bg1"/>
                </a:solidFill>
              </a:rPr>
              <a:t> </a:t>
            </a:r>
            <a:r>
              <a:rPr lang="en-US" altLang="en-US" sz="2000">
                <a:solidFill>
                  <a:schemeClr val="bg1"/>
                </a:solidFill>
              </a:rPr>
              <a:t>поділяються</a:t>
            </a:r>
            <a:r>
              <a:rPr lang="en-US" altLang="ru-RU" sz="2000">
                <a:solidFill>
                  <a:schemeClr val="bg1"/>
                </a:solidFill>
              </a:rPr>
              <a:t> </a:t>
            </a:r>
            <a:r>
              <a:rPr lang="en-US" altLang="en-US" sz="2000">
                <a:solidFill>
                  <a:schemeClr val="bg1"/>
                </a:solidFill>
              </a:rPr>
              <a:t>на</a:t>
            </a:r>
            <a:r>
              <a:rPr lang="en-US" altLang="ru-RU" sz="2000">
                <a:solidFill>
                  <a:schemeClr val="bg1"/>
                </a:solidFill>
              </a:rPr>
              <a:t> </a:t>
            </a:r>
            <a:r>
              <a:rPr lang="en-US" altLang="en-US" sz="2000" b="1" i="1">
                <a:solidFill>
                  <a:schemeClr val="bg1"/>
                </a:solidFill>
              </a:rPr>
              <a:t>сичужні</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b="1" i="1">
                <a:solidFill>
                  <a:schemeClr val="bg1"/>
                </a:solidFill>
              </a:rPr>
              <a:t>кисломолочні</a:t>
            </a:r>
            <a:r>
              <a:rPr lang="en-US" altLang="ru-RU" sz="2000">
                <a:solidFill>
                  <a:schemeClr val="bg1"/>
                </a:solidFill>
              </a:rPr>
              <a:t> (</a:t>
            </a:r>
            <a:r>
              <a:rPr lang="en-US" altLang="en-US" sz="2000" u="sng">
                <a:solidFill>
                  <a:schemeClr val="bg1"/>
                </a:solidFill>
              </a:rPr>
              <a:t>другий</a:t>
            </a:r>
            <a:r>
              <a:rPr lang="en-US" altLang="ru-RU" sz="2000" u="sng">
                <a:solidFill>
                  <a:schemeClr val="bg1"/>
                </a:solidFill>
              </a:rPr>
              <a:t> </a:t>
            </a:r>
            <a:r>
              <a:rPr lang="en-US" altLang="en-US" sz="2000" u="sng">
                <a:solidFill>
                  <a:schemeClr val="bg1"/>
                </a:solidFill>
              </a:rPr>
              <a:t>ступінь</a:t>
            </a:r>
            <a:r>
              <a:rPr lang="en-US" altLang="ru-RU" sz="2000" u="sng">
                <a:solidFill>
                  <a:schemeClr val="bg1"/>
                </a:solidFill>
              </a:rPr>
              <a:t> </a:t>
            </a:r>
            <a:r>
              <a:rPr lang="en-US" altLang="en-US" sz="2000" u="sng">
                <a:solidFill>
                  <a:schemeClr val="bg1"/>
                </a:solidFill>
              </a:rPr>
              <a:t>класифікації</a:t>
            </a:r>
            <a:r>
              <a:rPr lang="en-US" altLang="ru-RU" sz="2000" u="sng">
                <a:solidFill>
                  <a:schemeClr val="bg1"/>
                </a:solidFill>
              </a:rPr>
              <a:t>)</a:t>
            </a:r>
            <a:r>
              <a:rPr lang="en-US" altLang="ru-RU" sz="2000">
                <a:solidFill>
                  <a:schemeClr val="bg1"/>
                </a:solidFill>
              </a:rPr>
              <a:t>. </a:t>
            </a:r>
            <a:endParaRPr lang="en-US" altLang="ru-RU" sz="2000">
              <a:solidFill>
                <a:schemeClr val="bg1"/>
              </a:solidFill>
            </a:endParaRPr>
          </a:p>
          <a:p>
            <a:pPr marL="136525" indent="0" algn="just">
              <a:buNone/>
            </a:pPr>
            <a:r>
              <a:rPr lang="en-US" altLang="en-US" sz="2000">
                <a:solidFill>
                  <a:schemeClr val="bg1"/>
                </a:solidFill>
              </a:rPr>
              <a:t>Сичужні</a:t>
            </a:r>
            <a:r>
              <a:rPr lang="en-US" altLang="ru-RU" sz="2000">
                <a:solidFill>
                  <a:schemeClr val="bg1"/>
                </a:solidFill>
              </a:rPr>
              <a:t> </a:t>
            </a:r>
            <a:r>
              <a:rPr lang="en-US" altLang="en-US" sz="2000">
                <a:solidFill>
                  <a:schemeClr val="bg1"/>
                </a:solidFill>
              </a:rPr>
              <a:t>сири</a:t>
            </a:r>
            <a:r>
              <a:rPr lang="en-US" altLang="ru-RU" sz="2000">
                <a:solidFill>
                  <a:schemeClr val="bg1"/>
                </a:solidFill>
              </a:rPr>
              <a:t> </a:t>
            </a:r>
            <a:r>
              <a:rPr lang="en-US" altLang="en-US" sz="2000">
                <a:solidFill>
                  <a:schemeClr val="bg1"/>
                </a:solidFill>
              </a:rPr>
              <a:t>залежно</a:t>
            </a:r>
            <a:r>
              <a:rPr lang="en-US" altLang="ru-RU" sz="2000">
                <a:solidFill>
                  <a:schemeClr val="bg1"/>
                </a:solidFill>
              </a:rPr>
              <a:t> </a:t>
            </a:r>
            <a:r>
              <a:rPr lang="en-US" altLang="en-US" sz="2000">
                <a:solidFill>
                  <a:schemeClr val="bg1"/>
                </a:solidFill>
              </a:rPr>
              <a:t>від</a:t>
            </a:r>
            <a:r>
              <a:rPr lang="en-US" altLang="ru-RU" sz="2000">
                <a:solidFill>
                  <a:schemeClr val="bg1"/>
                </a:solidFill>
              </a:rPr>
              <a:t> </a:t>
            </a:r>
            <a:r>
              <a:rPr lang="en-US" altLang="en-US" sz="2000">
                <a:solidFill>
                  <a:schemeClr val="bg1"/>
                </a:solidFill>
              </a:rPr>
              <a:t>способів</a:t>
            </a:r>
            <a:r>
              <a:rPr lang="en-US" altLang="ru-RU" sz="2000">
                <a:solidFill>
                  <a:schemeClr val="bg1"/>
                </a:solidFill>
              </a:rPr>
              <a:t> </a:t>
            </a:r>
            <a:r>
              <a:rPr lang="en-US" altLang="en-US" sz="2000">
                <a:solidFill>
                  <a:schemeClr val="bg1"/>
                </a:solidFill>
              </a:rPr>
              <a:t>технологічної</a:t>
            </a:r>
            <a:r>
              <a:rPr lang="en-US" altLang="ru-RU" sz="2000">
                <a:solidFill>
                  <a:schemeClr val="bg1"/>
                </a:solidFill>
              </a:rPr>
              <a:t> </a:t>
            </a:r>
            <a:r>
              <a:rPr lang="en-US" altLang="en-US" sz="2000">
                <a:solidFill>
                  <a:schemeClr val="bg1"/>
                </a:solidFill>
              </a:rPr>
              <a:t>обробки</a:t>
            </a:r>
            <a:r>
              <a:rPr lang="en-US" altLang="ru-RU" sz="2000">
                <a:solidFill>
                  <a:schemeClr val="bg1"/>
                </a:solidFill>
              </a:rPr>
              <a:t> </a:t>
            </a:r>
            <a:r>
              <a:rPr lang="en-US" altLang="en-US" sz="2000">
                <a:solidFill>
                  <a:schemeClr val="bg1"/>
                </a:solidFill>
              </a:rPr>
              <a:t>згустка</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a:solidFill>
                  <a:schemeClr val="bg1"/>
                </a:solidFill>
              </a:rPr>
              <a:t>хімічного</a:t>
            </a:r>
            <a:r>
              <a:rPr lang="en-US" altLang="ru-RU" sz="2000">
                <a:solidFill>
                  <a:schemeClr val="bg1"/>
                </a:solidFill>
              </a:rPr>
              <a:t> </a:t>
            </a:r>
            <a:r>
              <a:rPr lang="en-US" altLang="en-US" sz="2000">
                <a:solidFill>
                  <a:schemeClr val="bg1"/>
                </a:solidFill>
              </a:rPr>
              <a:t>складу</a:t>
            </a:r>
            <a:r>
              <a:rPr lang="en-US" altLang="ru-RU" sz="2000">
                <a:solidFill>
                  <a:schemeClr val="bg1"/>
                </a:solidFill>
              </a:rPr>
              <a:t> </a:t>
            </a:r>
            <a:r>
              <a:rPr lang="en-US" altLang="en-US" sz="2000">
                <a:solidFill>
                  <a:schemeClr val="bg1"/>
                </a:solidFill>
              </a:rPr>
              <a:t>поділяються</a:t>
            </a:r>
            <a:r>
              <a:rPr lang="en-US" altLang="ru-RU" sz="2000">
                <a:solidFill>
                  <a:schemeClr val="bg1"/>
                </a:solidFill>
              </a:rPr>
              <a:t> </a:t>
            </a:r>
            <a:r>
              <a:rPr lang="en-US" altLang="en-US" sz="2000">
                <a:solidFill>
                  <a:schemeClr val="bg1"/>
                </a:solidFill>
              </a:rPr>
              <a:t>на</a:t>
            </a:r>
            <a:r>
              <a:rPr lang="en-US" altLang="ru-RU" sz="2000">
                <a:solidFill>
                  <a:schemeClr val="bg1"/>
                </a:solidFill>
              </a:rPr>
              <a:t> </a:t>
            </a:r>
            <a:r>
              <a:rPr lang="en-US" altLang="en-US" sz="2000" b="1" i="1">
                <a:solidFill>
                  <a:schemeClr val="bg1"/>
                </a:solidFill>
              </a:rPr>
              <a:t>тверді</a:t>
            </a:r>
            <a:r>
              <a:rPr lang="en-US" altLang="ru-RU" sz="2000" b="1" i="1">
                <a:solidFill>
                  <a:schemeClr val="bg1"/>
                </a:solidFill>
              </a:rPr>
              <a:t>, </a:t>
            </a:r>
            <a:r>
              <a:rPr lang="en-US" altLang="en-US" sz="2000" b="1" i="1">
                <a:solidFill>
                  <a:schemeClr val="bg1"/>
                </a:solidFill>
              </a:rPr>
              <a:t>напівтверді</a:t>
            </a:r>
            <a:r>
              <a:rPr lang="en-US" altLang="ru-RU" sz="2000" b="1" i="1">
                <a:solidFill>
                  <a:schemeClr val="bg1"/>
                </a:solidFill>
              </a:rPr>
              <a:t>, </a:t>
            </a:r>
            <a:r>
              <a:rPr lang="en-US" altLang="en-US" sz="2000" b="1" i="1">
                <a:solidFill>
                  <a:schemeClr val="bg1"/>
                </a:solidFill>
              </a:rPr>
              <a:t>м</a:t>
            </a:r>
            <a:r>
              <a:rPr lang="en-US" altLang="ru-RU" sz="2000" b="1" i="1">
                <a:solidFill>
                  <a:schemeClr val="bg1"/>
                </a:solidFill>
              </a:rPr>
              <a:t>'</a:t>
            </a:r>
            <a:r>
              <a:rPr lang="en-US" altLang="en-US" sz="2000" b="1" i="1">
                <a:solidFill>
                  <a:schemeClr val="bg1"/>
                </a:solidFill>
              </a:rPr>
              <a:t>які</a:t>
            </a:r>
            <a:r>
              <a:rPr lang="en-US" altLang="ru-RU" sz="2000" b="1" i="1">
                <a:solidFill>
                  <a:schemeClr val="bg1"/>
                </a:solidFill>
              </a:rPr>
              <a:t> </a:t>
            </a:r>
            <a:r>
              <a:rPr lang="en-US" altLang="en-US" sz="2000" b="1" i="1">
                <a:solidFill>
                  <a:schemeClr val="bg1"/>
                </a:solidFill>
              </a:rPr>
              <a:t>та</a:t>
            </a:r>
            <a:r>
              <a:rPr lang="en-US" altLang="ru-RU" sz="2000" b="1" i="1">
                <a:solidFill>
                  <a:schemeClr val="bg1"/>
                </a:solidFill>
              </a:rPr>
              <a:t> </a:t>
            </a:r>
            <a:r>
              <a:rPr lang="en-US" altLang="en-US" sz="2000" b="1" i="1">
                <a:solidFill>
                  <a:schemeClr val="bg1"/>
                </a:solidFill>
              </a:rPr>
              <a:t>розсольні</a:t>
            </a:r>
            <a:r>
              <a:rPr lang="en-US" altLang="ru-RU" sz="2000" b="1" i="1">
                <a:solidFill>
                  <a:schemeClr val="bg1"/>
                </a:solidFill>
              </a:rPr>
              <a:t> </a:t>
            </a:r>
            <a:r>
              <a:rPr lang="en-US" altLang="ru-RU" sz="2000" u="sng">
                <a:solidFill>
                  <a:schemeClr val="bg1"/>
                </a:solidFill>
              </a:rPr>
              <a:t>(</a:t>
            </a:r>
            <a:r>
              <a:rPr lang="en-US" altLang="en-US" sz="2000" u="sng">
                <a:solidFill>
                  <a:schemeClr val="bg1"/>
                </a:solidFill>
              </a:rPr>
              <a:t>третій</a:t>
            </a:r>
            <a:r>
              <a:rPr lang="en-US" altLang="ru-RU" sz="2000" u="sng">
                <a:solidFill>
                  <a:schemeClr val="bg1"/>
                </a:solidFill>
              </a:rPr>
              <a:t> </a:t>
            </a:r>
            <a:r>
              <a:rPr lang="en-US" altLang="en-US" sz="2000" u="sng">
                <a:solidFill>
                  <a:schemeClr val="bg1"/>
                </a:solidFill>
              </a:rPr>
              <a:t>ступінь</a:t>
            </a:r>
            <a:r>
              <a:rPr lang="en-US" altLang="ru-RU" sz="2000" u="sng">
                <a:solidFill>
                  <a:schemeClr val="bg1"/>
                </a:solidFill>
              </a:rPr>
              <a:t> </a:t>
            </a:r>
            <a:r>
              <a:rPr lang="en-US" altLang="en-US" sz="2000" u="sng">
                <a:solidFill>
                  <a:schemeClr val="bg1"/>
                </a:solidFill>
              </a:rPr>
              <a:t>класифікації</a:t>
            </a:r>
            <a:r>
              <a:rPr lang="en-US" altLang="ru-RU" sz="2000" u="sng">
                <a:solidFill>
                  <a:schemeClr val="bg1"/>
                </a:solidFill>
              </a:rPr>
              <a:t>).</a:t>
            </a:r>
            <a:r>
              <a:rPr lang="en-US" altLang="ru-RU" sz="2000">
                <a:solidFill>
                  <a:schemeClr val="bg1"/>
                </a:solidFill>
              </a:rPr>
              <a:t> </a:t>
            </a:r>
            <a:endParaRPr lang="en-US" altLang="ru-RU" sz="2000">
              <a:solidFill>
                <a:schemeClr val="bg1"/>
              </a:solidFill>
            </a:endParaRPr>
          </a:p>
          <a:p>
            <a:pPr marL="136525" indent="0" algn="just">
              <a:buNone/>
            </a:pPr>
            <a:r>
              <a:rPr lang="en-US" altLang="en-US" sz="2000">
                <a:solidFill>
                  <a:schemeClr val="bg1"/>
                </a:solidFill>
              </a:rPr>
              <a:t>Тверді</a:t>
            </a:r>
            <a:r>
              <a:rPr lang="en-US" altLang="ru-RU" sz="2000">
                <a:solidFill>
                  <a:schemeClr val="bg1"/>
                </a:solidFill>
              </a:rPr>
              <a:t> </a:t>
            </a:r>
            <a:r>
              <a:rPr lang="en-US" altLang="en-US" sz="2000">
                <a:solidFill>
                  <a:schemeClr val="bg1"/>
                </a:solidFill>
              </a:rPr>
              <a:t>сири</a:t>
            </a:r>
            <a:r>
              <a:rPr lang="en-US" altLang="ru-RU" sz="2000">
                <a:solidFill>
                  <a:schemeClr val="bg1"/>
                </a:solidFill>
              </a:rPr>
              <a:t> </a:t>
            </a:r>
            <a:r>
              <a:rPr lang="en-US" altLang="en-US" sz="2000">
                <a:solidFill>
                  <a:schemeClr val="bg1"/>
                </a:solidFill>
              </a:rPr>
              <a:t>від</a:t>
            </a:r>
            <a:r>
              <a:rPr lang="en-US" altLang="ru-RU" sz="2000">
                <a:solidFill>
                  <a:schemeClr val="bg1"/>
                </a:solidFill>
              </a:rPr>
              <a:t> </a:t>
            </a:r>
            <a:r>
              <a:rPr lang="en-US" altLang="en-US" sz="2000">
                <a:solidFill>
                  <a:schemeClr val="bg1"/>
                </a:solidFill>
              </a:rPr>
              <a:t>ступеня</a:t>
            </a:r>
            <a:r>
              <a:rPr lang="en-US" altLang="ru-RU" sz="2000">
                <a:solidFill>
                  <a:schemeClr val="bg1"/>
                </a:solidFill>
              </a:rPr>
              <a:t> </a:t>
            </a:r>
            <a:r>
              <a:rPr lang="en-US" altLang="en-US" sz="2000">
                <a:solidFill>
                  <a:schemeClr val="bg1"/>
                </a:solidFill>
              </a:rPr>
              <a:t>подрібнення</a:t>
            </a:r>
            <a:r>
              <a:rPr lang="en-US" altLang="ru-RU" sz="2000">
                <a:solidFill>
                  <a:schemeClr val="bg1"/>
                </a:solidFill>
              </a:rPr>
              <a:t> </a:t>
            </a:r>
            <a:r>
              <a:rPr lang="en-US" altLang="en-US" sz="2000">
                <a:solidFill>
                  <a:schemeClr val="bg1"/>
                </a:solidFill>
              </a:rPr>
              <a:t>згустка</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a:solidFill>
                  <a:schemeClr val="bg1"/>
                </a:solidFill>
              </a:rPr>
              <a:t>температури</a:t>
            </a:r>
            <a:r>
              <a:rPr lang="en-US" altLang="ru-RU" sz="2000">
                <a:solidFill>
                  <a:schemeClr val="bg1"/>
                </a:solidFill>
              </a:rPr>
              <a:t> </a:t>
            </a:r>
            <a:r>
              <a:rPr lang="en-US" altLang="en-US" sz="2000">
                <a:solidFill>
                  <a:schemeClr val="bg1"/>
                </a:solidFill>
              </a:rPr>
              <a:t>його</a:t>
            </a:r>
            <a:r>
              <a:rPr lang="en-US" altLang="ru-RU" sz="2000">
                <a:solidFill>
                  <a:schemeClr val="bg1"/>
                </a:solidFill>
              </a:rPr>
              <a:t> </a:t>
            </a:r>
            <a:r>
              <a:rPr lang="en-US" altLang="en-US" sz="2000">
                <a:solidFill>
                  <a:schemeClr val="bg1"/>
                </a:solidFill>
              </a:rPr>
              <a:t>подальшої</a:t>
            </a:r>
            <a:r>
              <a:rPr lang="en-US" altLang="ru-RU" sz="2000">
                <a:solidFill>
                  <a:schemeClr val="bg1"/>
                </a:solidFill>
              </a:rPr>
              <a:t> </a:t>
            </a:r>
            <a:r>
              <a:rPr lang="en-US" altLang="en-US" sz="2000">
                <a:solidFill>
                  <a:schemeClr val="bg1"/>
                </a:solidFill>
              </a:rPr>
              <a:t>обробки</a:t>
            </a:r>
            <a:r>
              <a:rPr lang="en-US" altLang="ru-RU" sz="2000">
                <a:solidFill>
                  <a:schemeClr val="bg1"/>
                </a:solidFill>
              </a:rPr>
              <a:t> </a:t>
            </a:r>
            <a:r>
              <a:rPr lang="en-US" altLang="en-US" sz="2000">
                <a:solidFill>
                  <a:schemeClr val="bg1"/>
                </a:solidFill>
              </a:rPr>
              <a:t>поділяються</a:t>
            </a:r>
            <a:r>
              <a:rPr lang="en-US" altLang="ru-RU" sz="2000">
                <a:solidFill>
                  <a:schemeClr val="bg1"/>
                </a:solidFill>
              </a:rPr>
              <a:t> </a:t>
            </a:r>
            <a:r>
              <a:rPr lang="en-US" altLang="en-US" sz="2000">
                <a:solidFill>
                  <a:schemeClr val="bg1"/>
                </a:solidFill>
              </a:rPr>
              <a:t>на</a:t>
            </a:r>
            <a:r>
              <a:rPr lang="en-US" altLang="ru-RU" sz="2000">
                <a:solidFill>
                  <a:schemeClr val="bg1"/>
                </a:solidFill>
              </a:rPr>
              <a:t> </a:t>
            </a:r>
            <a:r>
              <a:rPr lang="en-US" altLang="en-US" sz="2000" b="1" i="1">
                <a:solidFill>
                  <a:schemeClr val="bg1"/>
                </a:solidFill>
              </a:rPr>
              <a:t>сири</a:t>
            </a:r>
            <a:r>
              <a:rPr lang="en-US" altLang="ru-RU" sz="2000" b="1" i="1">
                <a:solidFill>
                  <a:schemeClr val="bg1"/>
                </a:solidFill>
              </a:rPr>
              <a:t> </a:t>
            </a:r>
            <a:r>
              <a:rPr lang="en-US" altLang="en-US" sz="2000" b="1" i="1">
                <a:solidFill>
                  <a:schemeClr val="bg1"/>
                </a:solidFill>
              </a:rPr>
              <a:t>з</a:t>
            </a:r>
            <a:r>
              <a:rPr lang="en-US" altLang="ru-RU" sz="2000" b="1" i="1">
                <a:solidFill>
                  <a:schemeClr val="bg1"/>
                </a:solidFill>
              </a:rPr>
              <a:t> </a:t>
            </a:r>
            <a:r>
              <a:rPr lang="en-US" altLang="en-US" sz="2000" b="1" i="1">
                <a:solidFill>
                  <a:schemeClr val="bg1"/>
                </a:solidFill>
              </a:rPr>
              <a:t>високою</a:t>
            </a:r>
            <a:r>
              <a:rPr lang="en-US" altLang="ru-RU" sz="2000" b="1" i="1">
                <a:solidFill>
                  <a:schemeClr val="bg1"/>
                </a:solidFill>
              </a:rPr>
              <a:t> </a:t>
            </a:r>
            <a:r>
              <a:rPr lang="en-US" altLang="en-US" sz="2000" b="1" i="1">
                <a:solidFill>
                  <a:schemeClr val="bg1"/>
                </a:solidFill>
              </a:rPr>
              <a:t>температурою</a:t>
            </a:r>
            <a:r>
              <a:rPr lang="en-US" altLang="ru-RU" sz="2000" b="1" i="1">
                <a:solidFill>
                  <a:schemeClr val="bg1"/>
                </a:solidFill>
              </a:rPr>
              <a:t> </a:t>
            </a:r>
            <a:r>
              <a:rPr lang="en-US" altLang="en-US" sz="2000" b="1" i="1">
                <a:solidFill>
                  <a:schemeClr val="bg1"/>
                </a:solidFill>
              </a:rPr>
              <a:t>другого</a:t>
            </a:r>
            <a:r>
              <a:rPr lang="en-US" altLang="ru-RU" sz="2000" b="1" i="1">
                <a:solidFill>
                  <a:schemeClr val="bg1"/>
                </a:solidFill>
              </a:rPr>
              <a:t> </a:t>
            </a:r>
            <a:r>
              <a:rPr lang="en-US" altLang="en-US" sz="2000" b="1" i="1">
                <a:solidFill>
                  <a:schemeClr val="bg1"/>
                </a:solidFill>
              </a:rPr>
              <a:t>нагрівання</a:t>
            </a:r>
            <a:r>
              <a:rPr lang="en-US" altLang="ru-RU" sz="2000" b="1" i="1">
                <a:solidFill>
                  <a:schemeClr val="bg1"/>
                </a:solidFill>
              </a:rPr>
              <a:t> </a:t>
            </a:r>
            <a:r>
              <a:rPr lang="en-US" altLang="ru-RU" sz="2000">
                <a:solidFill>
                  <a:schemeClr val="bg1"/>
                </a:solidFill>
              </a:rPr>
              <a:t>(</a:t>
            </a:r>
            <a:r>
              <a:rPr lang="en-US" altLang="en-US" sz="2000">
                <a:solidFill>
                  <a:schemeClr val="bg1"/>
                </a:solidFill>
              </a:rPr>
              <a:t>типу</a:t>
            </a:r>
            <a:r>
              <a:rPr lang="en-US" altLang="ru-RU" sz="2000">
                <a:solidFill>
                  <a:schemeClr val="bg1"/>
                </a:solidFill>
              </a:rPr>
              <a:t> </a:t>
            </a:r>
            <a:r>
              <a:rPr lang="en-US" altLang="en-US" sz="2000">
                <a:solidFill>
                  <a:schemeClr val="bg1"/>
                </a:solidFill>
              </a:rPr>
              <a:t>Швейцарського</a:t>
            </a:r>
            <a:r>
              <a:rPr lang="en-US" altLang="ru-RU" sz="2000">
                <a:solidFill>
                  <a:schemeClr val="bg1"/>
                </a:solidFill>
              </a:rPr>
              <a:t>) </a:t>
            </a:r>
            <a:r>
              <a:rPr lang="en-US" altLang="en-US" sz="2000">
                <a:solidFill>
                  <a:schemeClr val="bg1"/>
                </a:solidFill>
              </a:rPr>
              <a:t>і</a:t>
            </a:r>
            <a:r>
              <a:rPr lang="en-US" altLang="ru-RU" sz="2000">
                <a:solidFill>
                  <a:schemeClr val="bg1"/>
                </a:solidFill>
              </a:rPr>
              <a:t> </a:t>
            </a:r>
            <a:r>
              <a:rPr lang="en-US" altLang="en-US" sz="2000" b="1" i="1">
                <a:solidFill>
                  <a:schemeClr val="bg1"/>
                </a:solidFill>
              </a:rPr>
              <a:t>сири</a:t>
            </a:r>
            <a:r>
              <a:rPr lang="en-US" altLang="ru-RU" sz="2000" b="1" i="1">
                <a:solidFill>
                  <a:schemeClr val="bg1"/>
                </a:solidFill>
              </a:rPr>
              <a:t> </a:t>
            </a:r>
            <a:r>
              <a:rPr lang="en-US" altLang="en-US" sz="2000" b="1" i="1">
                <a:solidFill>
                  <a:schemeClr val="bg1"/>
                </a:solidFill>
              </a:rPr>
              <a:t>з</a:t>
            </a:r>
            <a:r>
              <a:rPr lang="en-US" altLang="ru-RU" sz="2000" b="1" i="1">
                <a:solidFill>
                  <a:schemeClr val="bg1"/>
                </a:solidFill>
              </a:rPr>
              <a:t> </a:t>
            </a:r>
            <a:r>
              <a:rPr lang="en-US" altLang="en-US" sz="2000" b="1" i="1">
                <a:solidFill>
                  <a:schemeClr val="bg1"/>
                </a:solidFill>
              </a:rPr>
              <a:t>низькою</a:t>
            </a:r>
            <a:r>
              <a:rPr lang="uk-UA" altLang="en-US" sz="2000" b="1" i="1">
                <a:solidFill>
                  <a:schemeClr val="bg1"/>
                </a:solidFill>
              </a:rPr>
              <a:t> </a:t>
            </a:r>
            <a:r>
              <a:rPr lang="en-US" altLang="en-US" sz="2000" b="1" i="1">
                <a:solidFill>
                  <a:schemeClr val="bg1"/>
                </a:solidFill>
              </a:rPr>
              <a:t>температурою</a:t>
            </a:r>
            <a:r>
              <a:rPr lang="en-US" altLang="ru-RU" sz="2000" b="1" i="1">
                <a:solidFill>
                  <a:schemeClr val="bg1"/>
                </a:solidFill>
              </a:rPr>
              <a:t> </a:t>
            </a:r>
            <a:r>
              <a:rPr lang="en-US" altLang="en-US" sz="2000" b="1" i="1">
                <a:solidFill>
                  <a:schemeClr val="bg1"/>
                </a:solidFill>
              </a:rPr>
              <a:t>другого</a:t>
            </a:r>
            <a:r>
              <a:rPr lang="en-US" altLang="ru-RU" sz="2000" b="1" i="1">
                <a:solidFill>
                  <a:schemeClr val="bg1"/>
                </a:solidFill>
              </a:rPr>
              <a:t> </a:t>
            </a:r>
            <a:r>
              <a:rPr lang="en-US" altLang="en-US" sz="2000" b="1" i="1">
                <a:solidFill>
                  <a:schemeClr val="bg1"/>
                </a:solidFill>
              </a:rPr>
              <a:t>нагрівання</a:t>
            </a:r>
            <a:r>
              <a:rPr lang="en-US" altLang="ru-RU" sz="2000">
                <a:solidFill>
                  <a:schemeClr val="bg1"/>
                </a:solidFill>
              </a:rPr>
              <a:t> (</a:t>
            </a:r>
            <a:r>
              <a:rPr lang="en-US" altLang="en-US" sz="2000">
                <a:solidFill>
                  <a:schemeClr val="bg1"/>
                </a:solidFill>
              </a:rPr>
              <a:t>типу</a:t>
            </a:r>
            <a:r>
              <a:rPr lang="en-US" altLang="ru-RU" sz="2000">
                <a:solidFill>
                  <a:schemeClr val="bg1"/>
                </a:solidFill>
              </a:rPr>
              <a:t> </a:t>
            </a:r>
            <a:r>
              <a:rPr lang="en-US" altLang="en-US" sz="2000">
                <a:solidFill>
                  <a:schemeClr val="bg1"/>
                </a:solidFill>
              </a:rPr>
              <a:t>Голландського</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a:solidFill>
                  <a:schemeClr val="bg1"/>
                </a:solidFill>
              </a:rPr>
              <a:t>Чедер</a:t>
            </a:r>
            <a:r>
              <a:rPr lang="en-US" altLang="ru-RU" sz="2000">
                <a:solidFill>
                  <a:schemeClr val="bg1"/>
                </a:solidFill>
              </a:rPr>
              <a:t>) </a:t>
            </a:r>
            <a:r>
              <a:rPr lang="en-US" altLang="ru-RU" sz="2000" u="sng">
                <a:solidFill>
                  <a:schemeClr val="bg1"/>
                </a:solidFill>
              </a:rPr>
              <a:t>(</a:t>
            </a:r>
            <a:r>
              <a:rPr lang="en-US" altLang="en-US" sz="2000" u="sng">
                <a:solidFill>
                  <a:schemeClr val="bg1"/>
                </a:solidFill>
              </a:rPr>
              <a:t>четвертий</a:t>
            </a:r>
            <a:r>
              <a:rPr lang="en-US" altLang="ru-RU" sz="2000" u="sng">
                <a:solidFill>
                  <a:schemeClr val="bg1"/>
                </a:solidFill>
              </a:rPr>
              <a:t> </a:t>
            </a:r>
            <a:r>
              <a:rPr lang="en-US" altLang="en-US" sz="2000" u="sng">
                <a:solidFill>
                  <a:schemeClr val="bg1"/>
                </a:solidFill>
              </a:rPr>
              <a:t>ступінь</a:t>
            </a:r>
            <a:r>
              <a:rPr lang="en-US" altLang="ru-RU" sz="2000" u="sng">
                <a:solidFill>
                  <a:schemeClr val="bg1"/>
                </a:solidFill>
              </a:rPr>
              <a:t> </a:t>
            </a:r>
            <a:r>
              <a:rPr lang="en-US" altLang="en-US" sz="2000" u="sng">
                <a:solidFill>
                  <a:schemeClr val="bg1"/>
                </a:solidFill>
              </a:rPr>
              <a:t>класифікації</a:t>
            </a:r>
            <a:r>
              <a:rPr lang="en-US" altLang="ru-RU" sz="2000" u="sng">
                <a:solidFill>
                  <a:schemeClr val="bg1"/>
                </a:solidFill>
              </a:rPr>
              <a:t>).</a:t>
            </a:r>
            <a:endParaRPr lang="en-US" altLang="ru-RU" sz="2000" u="sng">
              <a:solidFill>
                <a:schemeClr val="bg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Другая 4">
      <a:dk1>
        <a:sysClr val="windowText" lastClr="000000"/>
      </a:dk1>
      <a:lt1>
        <a:sysClr val="window" lastClr="FFFFFF"/>
      </a:lt1>
      <a:dk2>
        <a:srgbClr val="00B0F0"/>
      </a:dk2>
      <a:lt2>
        <a:srgbClr val="FFE94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0</TotalTime>
  <Words>26069</Words>
  <Application>WPS Presentation</Application>
  <PresentationFormat>Экран (4:3)</PresentationFormat>
  <Paragraphs>333</Paragraphs>
  <Slides>24</Slides>
  <Notes>1</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24</vt:i4>
      </vt:variant>
    </vt:vector>
  </HeadingPairs>
  <TitlesOfParts>
    <vt:vector size="45" baseType="lpstr">
      <vt:lpstr>Arial</vt:lpstr>
      <vt:lpstr>SimSun</vt:lpstr>
      <vt:lpstr>Wingdings</vt:lpstr>
      <vt:lpstr>Lucida Sans</vt:lpstr>
      <vt:lpstr>Book Antiqua</vt:lpstr>
      <vt:lpstr>Wingdings 2</vt:lpstr>
      <vt:lpstr>Wingdings 3</vt:lpstr>
      <vt:lpstr>Calibri</vt:lpstr>
      <vt:lpstr>Palatino Linotype</vt:lpstr>
      <vt:lpstr>Times New Roman</vt:lpstr>
      <vt:lpstr>Segoe Script</vt:lpstr>
      <vt:lpstr>Wingdings 3</vt:lpstr>
      <vt:lpstr>Wingdings 2</vt:lpstr>
      <vt:lpstr>Microsoft YaHei</vt:lpstr>
      <vt:lpstr>Arial Unicode MS</vt:lpstr>
      <vt:lpstr>Trebuchet MS</vt:lpstr>
      <vt:lpstr>Arial Black</vt:lpstr>
      <vt:lpstr>Bahnschrift Light Condensed</vt:lpstr>
      <vt:lpstr>Bahnschrift Light SemiCondensed</vt:lpstr>
      <vt:lpstr>Bookman Old Style</vt:lpstr>
      <vt:lpstr>Апекс</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МІНІСТЕРСТВО ОСВІТИ І НАУКИ УКРАЇНИ  ДЕРЖАВНИЙ УНІВЕРСИТЕТ «ЖИТОМИРСЬКА ПОЛІТЕХНІКА»</dc:title>
  <dc:creator>Sasha Melnik</dc:creator>
  <cp:lastModifiedBy>Тетяна Біляк</cp:lastModifiedBy>
  <cp:revision>97</cp:revision>
  <cp:lastPrinted>2022-09-26T19:25:39Z</cp:lastPrinted>
  <dcterms:created xsi:type="dcterms:W3CDTF">2025-10-07T16:23:30Z</dcterms:created>
  <dcterms:modified xsi:type="dcterms:W3CDTF">2025-10-07T19:19:40Z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C6D83BAA934749CD9BEF9D20910D2B4A_13</vt:lpwstr>
  </property>
  <property fmtid="{D5CDD505-2E9C-101B-9397-08002B2CF9AE}" pid="3" name="KSOProductBuildVer">
    <vt:lpwstr>1049-12.2.0.22549</vt:lpwstr>
  </property>
</Properties>
</file>