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94BE0-94CA-45C5-9B71-BE7EEA9B0F5D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78E13-EC8D-44EC-B47C-A2E5D7C4ED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0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78E13-EC8D-44EC-B47C-A2E5D7C4ED6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2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A63579-E1CF-4D13-9DF5-C9E532B92669}" type="datetimeFigureOut">
              <a:rPr lang="ru-RU" smtClean="0"/>
              <a:t>чт 03.09.20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EA877F-1B24-45B6-A81D-384379139E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hoblik.org.ua/uchet/buxgalterskaya-otchetnost/2130-zvit-pro-finansovi-rezultati.html" TargetMode="External"/><Relationship Id="rId7" Type="http://schemas.openxmlformats.org/officeDocument/2006/relationships/hyperlink" Target="https://www.buhoblik.org.ua/uchet/buxgalterskaya-otchetnost/2127-zvit-malogo-pidpriemstva.html" TargetMode="External"/><Relationship Id="rId2" Type="http://schemas.openxmlformats.org/officeDocument/2006/relationships/hyperlink" Target="https://www.buhoblik.org.ua/uchet/buxgalterskaya-otchetnost/2120-balans-pidpriemstva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uhoblik.org.ua/uchet/buxgalterskaya-otchetnost/2135-primitki-do-finansovoji-zvitnosti.html" TargetMode="External"/><Relationship Id="rId5" Type="http://schemas.openxmlformats.org/officeDocument/2006/relationships/hyperlink" Target="https://www.buhoblik.org.ua/uchet/buxgalterskaya-otchetnost/2131-otchet-o-sobstvennom-kapitale.html" TargetMode="External"/><Relationship Id="rId4" Type="http://schemas.openxmlformats.org/officeDocument/2006/relationships/hyperlink" Target="https://www.buhoblik.org.ua/uchet/buxgalterskaya-otchetnost/2133-zvit-pro-rukh-groshovikh-koshtiv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700808"/>
            <a:ext cx="77724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dirty="0" smtClean="0">
                <a:effectLst/>
              </a:rPr>
              <a:t>ТЕМА 2.</a:t>
            </a:r>
            <a:r>
              <a:rPr lang="uk-UA" dirty="0" smtClean="0">
                <a:effectLst/>
              </a:rPr>
              <a:t> </a:t>
            </a:r>
            <a:br>
              <a:rPr lang="uk-UA" dirty="0" smtClean="0">
                <a:effectLst/>
              </a:rPr>
            </a:br>
            <a:r>
              <a:rPr lang="uk-UA" sz="2700" dirty="0" smtClean="0"/>
              <a:t>ЗАГАЛЬНЕ </a:t>
            </a:r>
            <a:r>
              <a:rPr lang="uk-UA" sz="2700" dirty="0"/>
              <a:t>АНАЛІТИЧНЕ ДОСЛІДЖЕННЯ ФІНАНСОВОГО СТАНУ ПІДПРИЄМСТВА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r>
              <a:rPr lang="uk-UA" sz="8000" dirty="0" smtClean="0"/>
              <a:t>План</a:t>
            </a:r>
          </a:p>
          <a:p>
            <a:pPr algn="ctr"/>
            <a:endParaRPr lang="uk-UA" sz="8000" dirty="0" smtClean="0"/>
          </a:p>
          <a:p>
            <a:pPr marL="1408176" lvl="0" indent="-1371600" algn="just">
              <a:buAutoNum type="arabicPeriod"/>
            </a:pPr>
            <a:r>
              <a:rPr lang="uk-UA" sz="8000" b="1" dirty="0" smtClean="0"/>
              <a:t>Поняття </a:t>
            </a:r>
            <a:r>
              <a:rPr lang="uk-UA" sz="8000" b="1" dirty="0"/>
              <a:t>та необхідність дослідження фінансового стану підприємства </a:t>
            </a:r>
            <a:endParaRPr lang="ru-RU" sz="8000" dirty="0"/>
          </a:p>
          <a:p>
            <a:pPr marL="1408176" lvl="0" indent="-1371600" algn="just">
              <a:buAutoNum type="arabicPeriod"/>
            </a:pPr>
            <a:r>
              <a:rPr lang="uk-UA" sz="8000" b="1" dirty="0" smtClean="0"/>
              <a:t>Фінансова </a:t>
            </a:r>
            <a:r>
              <a:rPr lang="uk-UA" sz="8000" b="1" dirty="0"/>
              <a:t>звітність як інформаційна база дослідження фінансового стану підприємства </a:t>
            </a:r>
            <a:endParaRPr lang="ru-RU" sz="8000" dirty="0"/>
          </a:p>
          <a:p>
            <a:pPr marL="1408176" lvl="0" indent="-1371600" algn="l">
              <a:buFont typeface="+mj-lt"/>
              <a:buAutoNum type="arabicPeriod"/>
            </a:pPr>
            <a:r>
              <a:rPr lang="uk-UA" sz="8000" b="1" dirty="0"/>
              <a:t>Бухгалтерський баланс як основа аналітичного дослідження</a:t>
            </a:r>
            <a:endParaRPr lang="ru-RU" sz="8000" dirty="0"/>
          </a:p>
          <a:p>
            <a:pPr marL="1408176" lvl="0" indent="-1371600" algn="l">
              <a:buFont typeface="+mj-lt"/>
              <a:buAutoNum type="arabicPeriod"/>
            </a:pPr>
            <a:r>
              <a:rPr lang="uk-UA" sz="8000" b="1" dirty="0"/>
              <a:t>Аналіз звіту про фінансові результати</a:t>
            </a:r>
            <a:endParaRPr lang="ru-RU" sz="8000" dirty="0"/>
          </a:p>
          <a:p>
            <a:pPr algn="ctr"/>
            <a:endParaRPr lang="uk-UA" sz="2400" dirty="0" smtClean="0"/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4650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24744"/>
            <a:ext cx="7344816" cy="321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457200" algn="just">
              <a:lnSpc>
                <a:spcPct val="112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Другим за значенням для фінансового аналізу фінансовим звітом є Звіт про фінансові результати підприємства (Звіт про сукупний дохід).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marR="381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Звіт про фінансові результати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одна з основних форм бухгалтерської звітності (форма № 2), яка характеризує фінансові результати діяльності організації за звітний період і містить дані про доходи, витрати і фінансові результати в сумі наростаючим підсумком з початку року до звітної дати.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marR="381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Звіт про фінансові результати надає можливість визначити такий важливий аспект діяльності підприємства як рентабельність, яка є якісним показником ефективності роботи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 (табл. 3).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403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747950"/>
              </p:ext>
            </p:extLst>
          </p:nvPr>
        </p:nvGraphicFramePr>
        <p:xfrm>
          <a:off x="611560" y="980728"/>
          <a:ext cx="8064895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8633">
                  <a:extLst>
                    <a:ext uri="{9D8B030D-6E8A-4147-A177-3AD203B41FA5}">
                      <a16:colId xmlns:a16="http://schemas.microsoft.com/office/drawing/2014/main" val="3349549271"/>
                    </a:ext>
                  </a:extLst>
                </a:gridCol>
                <a:gridCol w="2101012">
                  <a:extLst>
                    <a:ext uri="{9D8B030D-6E8A-4147-A177-3AD203B41FA5}">
                      <a16:colId xmlns:a16="http://schemas.microsoft.com/office/drawing/2014/main" val="1208164353"/>
                    </a:ext>
                  </a:extLst>
                </a:gridCol>
                <a:gridCol w="5475250">
                  <a:extLst>
                    <a:ext uri="{9D8B030D-6E8A-4147-A177-3AD203B41FA5}">
                      <a16:colId xmlns:a16="http://schemas.microsoft.com/office/drawing/2014/main" val="2461369913"/>
                    </a:ext>
                  </a:extLst>
                </a:gridCol>
              </a:tblGrid>
              <a:tr h="259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983321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активів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 як відношення прибутку до середньорічної вартості усіх активів, тобто показує скільки прибутку припадає на 1 грн. активів, характеризує ефективність управління підприємством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974376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власного капіталу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прибутку підприємства до середньорічної вартості власного капіталу, показує величину одержаного прибутку в розрахунку на одну гривню капіталу власників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821223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продажу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Характеризує розмір прибутку, що надходить на підприємство з кожної гривні від продажу продукції (робіт, послуг), розраховується як відношення прибутку від продажу та суми продажу продукції.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019951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продукції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Обчислюється як відношення прибутку від продажу та собівартості продукції (робіт, послуг), показує, скільки прибутку отримало підприємство в розрахунку на одну гривню понесених витрат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00689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marR="13208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Чиста рентабельність підприємства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чистого прибутку підприємства до середньорічної вартості майна підприємства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8113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03648" y="476672"/>
            <a:ext cx="5911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Показники рентабельності підприємства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329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20880" cy="5412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" marR="381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Звіт про фінансові результати є основою для розрахунку таких показників як: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marR="381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 Коефіцієнт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прибутковості 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інше найменування цього показника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коефіцієнт “прибуток/продаж” (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profit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margin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або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 чистого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прибутку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Він показує, який чистий прибуток з однієї гривні продажу отримало підприємство. Розраховується за формулою: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80"/>
              </a:lnSpc>
              <a:spcAft>
                <a:spcPts val="0"/>
              </a:spcAft>
            </a:pPr>
            <a:r>
              <a:rPr lang="uk-UA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marR="38100" indent="457200" algn="ctr">
              <a:lnSpc>
                <a:spcPct val="111000"/>
              </a:lnSpc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Коефіцієнт прибутковості = Чистий прибуток / Валовий дохід від реалізації продукції (товарів, робіт, послуг</a:t>
            </a: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50800" marR="38100" indent="457200" algn="ctr">
              <a:lnSpc>
                <a:spcPct val="111000"/>
              </a:lnSpc>
              <a:spcAft>
                <a:spcPts val="0"/>
              </a:spcAft>
            </a:pP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5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50800" marR="381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2) Прибуток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активи 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інше найменування цього показника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 коефіцієнт “прибуток/актив” (ROA –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Return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Assets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характеризує, наскільки ефективно підприємство використовує свої активи для отримання прибутку, тобто показує, який прибуток приносить кожна гривня, вкладена в активи підприємства. Визначається як відношення чистого прибутку до середньорічної вартості активів: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0" marR="38100" indent="457200" algn="ctr">
              <a:lnSpc>
                <a:spcPct val="113000"/>
              </a:lnSpc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Прибуток на активи = Чистий прибуток / [Активи на початок періоду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ts val="235"/>
              </a:lnSpc>
              <a:spcAft>
                <a:spcPts val="0"/>
              </a:spcAft>
            </a:pPr>
            <a:r>
              <a:rPr lang="uk-UA" sz="11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Активи на кінець періоду] : 2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200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70447"/>
            <a:ext cx="6840760" cy="3940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" indent="501650" algn="just">
              <a:lnSpc>
                <a:spcPct val="111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3). Коефіцієнт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прибуток на капітал ( (ROE –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Return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Equity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характеризує ефективність використання підприємством власного капіталу. </a:t>
            </a:r>
            <a:endParaRPr lang="ru-RU" sz="11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45" algn="ctr">
              <a:lnSpc>
                <a:spcPct val="113000"/>
              </a:lnSpc>
              <a:spcAft>
                <a:spcPts val="0"/>
              </a:spcAft>
            </a:pPr>
            <a:endParaRPr lang="ru-RU" sz="11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45" algn="ctr">
              <a:lnSpc>
                <a:spcPct val="113000"/>
              </a:lnSpc>
              <a:spcAft>
                <a:spcPts val="0"/>
              </a:spcAft>
            </a:pP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Рентабельність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капіталу = Чистий прибуток / [Власний капітал на початок періоду  + Власний капітал на кінець періоду] : </a:t>
            </a:r>
            <a:r>
              <a:rPr lang="uk-UA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  <a:p>
            <a:pPr marL="4445" algn="ctr">
              <a:lnSpc>
                <a:spcPct val="113000"/>
              </a:lnSpc>
              <a:spcAft>
                <a:spcPts val="0"/>
              </a:spcAft>
            </a:pP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3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15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lnSpc>
                <a:spcPts val="75"/>
              </a:lnSpc>
              <a:spcAft>
                <a:spcPts val="0"/>
              </a:spcAft>
            </a:pPr>
            <a:r>
              <a:rPr lang="uk-UA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5"/>
              </a:lnSpc>
              <a:spcAft>
                <a:spcPts val="0"/>
              </a:spcAft>
            </a:pPr>
            <a:r>
              <a:rPr lang="uk-UA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аналізі ефективності господарської діяльності підприємства рекомендуємо звернути увагу на наступний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аспект: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що ефективно працює, повинно прагнути до того, щоб темпи зростання прибутку перевищували темпи зростання виручки, які, в свою чергу, перевищували б темпи зростання активів.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55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97152"/>
            <a:ext cx="8183880" cy="105156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462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056784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Фінансовий стан підприємства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 це комплексне поняття, яке є результатом  взаємодії всіх елементів системи фінансових відносин підприємства, визначається сукупністю виробничо-господарських факторів і характеризується системою показників, що відображають наявність, розміщення і використання фінансових ресурсів. </a:t>
            </a:r>
            <a:endParaRPr lang="uk-UA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Фінансовий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 підприємства може бути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стійким, нестійким і </a:t>
            </a:r>
            <a:r>
              <a:rPr lang="uk-UA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кризовим,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 визначається у ході аналітичного дослідження.</a:t>
            </a:r>
          </a:p>
          <a:p>
            <a:pPr indent="450215" algn="just">
              <a:spcAft>
                <a:spcPts val="0"/>
              </a:spcAft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Крім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того, </a:t>
            </a: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фінансовий стан суб'єкта господарювання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характеристика його фінансової конкурентоспроможності (тобто плато-, кредитоспроможності), використання фінансових ресурсів і капіталу, виконання зобов'язань перед державою та іншими суб'єктами господарювання.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Аналітичне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фінансового стану підприємства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показує сильні і слабкі сторони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його діяльності. Результати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аналітичного дослідження дають відповіді на питання,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яких заходів у конкретний проміжок часу слід вжити для поліпшення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фінансового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стану підприємства.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24744"/>
            <a:ext cx="70567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звітність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інформаційною базою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фінансового стану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підприємства. Вона являє собою сукупність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 звітності, які складені за даними фінансового обліку з метою надання зовнішнім і внутрішнім користувачам узагальненої інформації про фінансовий стан підприємства у вигляді, який зручний і зрозумілий для прийняття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ними певних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ділових рішень. 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НСБО №1 до неї відносять: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Баланс форма №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(Звіт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фінансовий стан);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Звіт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прo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фінансові результати форма № 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Звiт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сукупний дохід);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Звіт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пpо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рух грошових коштів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Звіт про власний капітал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4);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Примітки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дo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річної фінансової звітності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5);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до приміток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річної фінансової звітності «Інформація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сегментами» (форма № 6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Фінансовий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звіт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суб’єктa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малого підприємництва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включає: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(ф. № 1-м);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Звіт про фінансові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результaти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(ф. № 2-м)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13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124744"/>
            <a:ext cx="7272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Аналітичне дослідження фінансового стану підприємства за допомого фінансової звітності здійснюється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кілька етапів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 етап.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основі вивчення взаємозв'язку між різними показниками виробничої, комерційної і фінансової діяльності оцінюють виконання плану з надходження фінансових ресурсів та їх використання.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 етап.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Здійснюють прогнозування можливих фінансових результатів та рентабельності виходячи з реальних умов господарської діяльності й наявності власних і позичених ресурсів, розробку моделей фінансового стану за різних варіантів використання ресурсів.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 етап.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Здійснюють розробку конкретних заходів, спрямованих на підвищення ефективності використання фінансових ресурсів і зміцнення фінансового стану підприємства.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6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324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вивчення фінансового стану підприємства необхідна інформація про ресурси, що ним контролюються, його фінансову структуру, ліквідність та платоспроможність, а також здатність адаптуватись до змін середовища, в якому воно функціонує.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Баланс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форма фінансової звітності, що безпосередньо пов'язана з визначенням фінансового стану підприємства та змін у ньому.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бухгалтерського балансу в аналітичній діяльності полягає у вирішенні таких основних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виявити наявність та розміщення засобів на підприємстві, встановити зміни, які відбулися у їх складі, дати оцінку цим змінам;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визначити платоспроможність підприємства і фактори, які впливають на неї;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вивчити швидкість обігу товарів;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проаналізувати стан дебіторської і кредиторської заборгованості;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 визначити ступінь використання кредитів банку та своєчасність їх погашення;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перевірити підстави утворення і використання коштів фондів спеціального призначення;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7) встановити, як виконується бізнес-план підприємства;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8) встановити, як здійснені розрахунки з бюджетом та Пенсійним фондом;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9) визначити реальну вартість підприємства і його акцій;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10) зіставити баланс, який аналізується, з даними інших підприємств тієї ж галузі економіки.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0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416824" cy="2076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 бухгалтерського балансу підприємства досліджуються шляхом горизонтального та вертикального аналізу.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2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Горизонтальний аналіз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звітності полягає в побудові однієї чи кількох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аналітичних таблиць, в яких абсолютні показники доповнюються відносними темпами зростання (зниження) (див. табл.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1).</a:t>
            </a:r>
          </a:p>
          <a:p>
            <a:pPr indent="457200" algn="ctr">
              <a:lnSpc>
                <a:spcPct val="112000"/>
              </a:lnSpc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Абсолютні показники балансу підприємства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2000"/>
              </a:lnSpc>
              <a:spcAft>
                <a:spcPts val="0"/>
              </a:spcAft>
            </a:pP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363534"/>
              </p:ext>
            </p:extLst>
          </p:nvPr>
        </p:nvGraphicFramePr>
        <p:xfrm>
          <a:off x="771988" y="2484048"/>
          <a:ext cx="7668852" cy="2938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1948">
                  <a:extLst>
                    <a:ext uri="{9D8B030D-6E8A-4147-A177-3AD203B41FA5}">
                      <a16:colId xmlns:a16="http://schemas.microsoft.com/office/drawing/2014/main" val="2250176824"/>
                    </a:ext>
                  </a:extLst>
                </a:gridCol>
                <a:gridCol w="2044016">
                  <a:extLst>
                    <a:ext uri="{9D8B030D-6E8A-4147-A177-3AD203B41FA5}">
                      <a16:colId xmlns:a16="http://schemas.microsoft.com/office/drawing/2014/main" val="227527879"/>
                    </a:ext>
                  </a:extLst>
                </a:gridCol>
                <a:gridCol w="4902888">
                  <a:extLst>
                    <a:ext uri="{9D8B030D-6E8A-4147-A177-3AD203B41FA5}">
                      <a16:colId xmlns:a16="http://schemas.microsoft.com/office/drawing/2014/main" val="2655670229"/>
                    </a:ext>
                  </a:extLst>
                </a:gridCol>
              </a:tblGrid>
              <a:tr h="7011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906400"/>
                  </a:ext>
                </a:extLst>
              </a:tr>
              <a:tr h="2631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Вартість майна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 або підсумок балансу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529331"/>
                  </a:ext>
                </a:extLst>
              </a:tr>
              <a:tr h="7003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Дебіторська заборгованість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Характеризує вартість вилучених на певний період з господарської діяльності підприємства оборотних засобів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921501"/>
                  </a:ext>
                </a:extLst>
              </a:tr>
              <a:tr h="8753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Кредиторська заборгованість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 вартість тимчасово залученого майна інших підприємств та фізичних осіб у господарський оборот підприємства в результаті несплати відповідних платежів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71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94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560840" cy="4764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Вертикальний аналіз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показує структуру майна підприємства та його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джерел. Як правило, показники структури розраховуються у відсотках до валюти балансу.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проведенні вертикального аналізу: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аналізують майно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 (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табл. 2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.),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досліджуючи абсолютні показники, порівнюючи вартість майна на початок та кінець звітного періоду, з даними минулих періодів;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особлива увага приділяється статтям балансу, що свідчать про можливі недоліки та незадовільну роботу підприємства, тобто “ негативним” статтям балансу;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80"/>
              </a:lnSpc>
              <a:spcAft>
                <a:spcPts val="0"/>
              </a:spcAft>
            </a:pPr>
            <a:r>
              <a:rPr lang="uk-UA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при здійсненні аналізу проводять об’єктивну оцінку вартості майна в цілому, а також тієї частки, що реально знаходиться у власності та розпорядженні підприємства;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оцінюють стан необоротних активів підприємства та рівень його забезпеченості оборотними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засобами.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0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73545"/>
              </p:ext>
            </p:extLst>
          </p:nvPr>
        </p:nvGraphicFramePr>
        <p:xfrm>
          <a:off x="539552" y="1340768"/>
          <a:ext cx="8183561" cy="4905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362">
                  <a:extLst>
                    <a:ext uri="{9D8B030D-6E8A-4147-A177-3AD203B41FA5}">
                      <a16:colId xmlns:a16="http://schemas.microsoft.com/office/drawing/2014/main" val="388600042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53211871"/>
                    </a:ext>
                  </a:extLst>
                </a:gridCol>
                <a:gridCol w="5914999">
                  <a:extLst>
                    <a:ext uri="{9D8B030D-6E8A-4147-A177-3AD203B41FA5}">
                      <a16:colId xmlns:a16="http://schemas.microsoft.com/office/drawing/2014/main" val="2966867729"/>
                    </a:ext>
                  </a:extLst>
                </a:gridCol>
              </a:tblGrid>
              <a:tr h="47537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393368"/>
                  </a:ext>
                </a:extLst>
              </a:tr>
              <a:tr h="822624">
                <a:tc>
                  <a:txBody>
                    <a:bodyPr/>
                    <a:lstStyle/>
                    <a:p>
                      <a:pPr marL="0" marR="1181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Робочий капітал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 власні оборотні засоби, які визначаються як різниця між оборотними активами підприємства та його короткостроковими зобов’язаннями; наявність робочого капіталу свідчить, що підприємство має фінансові ресурси для розширення діяльності та інвестування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329388"/>
                  </a:ext>
                </a:extLst>
              </a:tr>
              <a:tr h="49357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Частка власних оборотних засобів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 як питома вага власних оборотних засобів в загальній вартості оборотних засобів; характеризує фінансову стабільність підприємства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216155"/>
                  </a:ext>
                </a:extLst>
              </a:tr>
              <a:tr h="658099">
                <a:tc>
                  <a:txBody>
                    <a:bodyPr/>
                    <a:lstStyle/>
                    <a:p>
                      <a:pPr marL="0" marR="1181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зносу основних засобів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суми зносу до первісної вартості основних засобів, характеризує фізичний стан основних засобів; стабільність та покращання показника в динаміці є позитивною тенденцією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672065"/>
                  </a:ext>
                </a:extLst>
              </a:tr>
              <a:tr h="901597">
                <a:tc>
                  <a:txBody>
                    <a:bodyPr/>
                    <a:lstStyle/>
                    <a:p>
                      <a:pPr marL="0" marR="11811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придатності основних засобів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залишкової вартості основних засобів до їх первісної вартості; чим він більший, тим кращий технічний стан основних засобів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68775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694437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64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Показники оцінки майнового стану підприємства</a:t>
            </a:r>
            <a:endParaRPr lang="ru-RU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71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24744"/>
            <a:ext cx="7272808" cy="3535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Ознаками “ позитивного” балансу є наступні: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валюта балансу в кінці звітного періоду збільшилась в порівнянні з початком;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темпи приросту оборотних активів вищі, ніж темпи приросту необоротних активів;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власний капітал підприємства перевищує позиковий і темпи його росту вищі, ніж темпи росту позикового капіталу;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темпи приросту дебіторської та кредиторської заборгованості є приблизно однаковими ;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0" marR="152400" indent="457200" algn="just">
              <a:lnSpc>
                <a:spcPct val="113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частка власних засобів в оборотних активах повинна бути більше 10</a:t>
            </a:r>
            <a:r>
              <a:rPr lang="uk-UA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%.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38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158</TotalTime>
  <Words>1154</Words>
  <Application>Microsoft Office PowerPoint</Application>
  <PresentationFormat>Экран (4:3)</PresentationFormat>
  <Paragraphs>130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Times New Roman</vt:lpstr>
      <vt:lpstr>Verdana</vt:lpstr>
      <vt:lpstr>Wingdings</vt:lpstr>
      <vt:lpstr>Wingdings 2</vt:lpstr>
      <vt:lpstr>Аспект</vt:lpstr>
      <vt:lpstr>ТЕМА 2.  ЗАГАЛЬНЕ АНАЛІТИЧНЕ ДОСЛІДЖЕННЯ ФІНАНСОВОГО СТАНУ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ФІНАНСОВА АНАЛІТИКА</dc:title>
  <dc:creator>Лариса</dc:creator>
  <cp:lastModifiedBy>Пользователь</cp:lastModifiedBy>
  <cp:revision>20</cp:revision>
  <dcterms:created xsi:type="dcterms:W3CDTF">2020-09-01T05:28:05Z</dcterms:created>
  <dcterms:modified xsi:type="dcterms:W3CDTF">2020-09-03T07:09:27Z</dcterms:modified>
</cp:coreProperties>
</file>