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9" r:id="rId2"/>
    <p:sldId id="260" r:id="rId3"/>
    <p:sldId id="298" r:id="rId4"/>
    <p:sldId id="267" r:id="rId5"/>
    <p:sldId id="302" r:id="rId6"/>
    <p:sldId id="303" r:id="rId7"/>
    <p:sldId id="305" r:id="rId8"/>
    <p:sldId id="304" r:id="rId9"/>
    <p:sldId id="306" r:id="rId10"/>
    <p:sldId id="308" r:id="rId11"/>
    <p:sldId id="311" r:id="rId12"/>
    <p:sldId id="309" r:id="rId13"/>
    <p:sldId id="310" r:id="rId14"/>
    <p:sldId id="312" r:id="rId15"/>
    <p:sldId id="299" r:id="rId16"/>
    <p:sldId id="271" r:id="rId17"/>
    <p:sldId id="283" r:id="rId18"/>
    <p:sldId id="281" r:id="rId19"/>
    <p:sldId id="307" r:id="rId20"/>
    <p:sldId id="282"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2F033D1-74CB-45CE-AB9A-AC2BB32196CD}"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244837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2F033D1-74CB-45CE-AB9A-AC2BB32196CD}"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168383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2F033D1-74CB-45CE-AB9A-AC2BB32196CD}"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A6D70-3143-4228-BF8C-823544C57062}"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97196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05.10.2023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1926221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05.10.2023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A6D70-3143-4228-BF8C-823544C57062}"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02153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05.10.2023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2300515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F033D1-74CB-45CE-AB9A-AC2BB32196CD}"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741575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F033D1-74CB-45CE-AB9A-AC2BB32196CD}"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4071729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F033D1-74CB-45CE-AB9A-AC2BB32196CD}"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416772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2F033D1-74CB-45CE-AB9A-AC2BB32196CD}"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561961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2F033D1-74CB-45CE-AB9A-AC2BB32196CD}" type="datetimeFigureOut">
              <a:rPr lang="ru-RU" smtClean="0"/>
              <a:t>05.10.2023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161318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2F033D1-74CB-45CE-AB9A-AC2BB32196CD}" type="datetimeFigureOut">
              <a:rPr lang="ru-RU" smtClean="0"/>
              <a:t>05.10.2023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383070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2F033D1-74CB-45CE-AB9A-AC2BB32196CD}" type="datetimeFigureOut">
              <a:rPr lang="ru-RU" smtClean="0"/>
              <a:t>05.10.2023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148818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033D1-74CB-45CE-AB9A-AC2BB32196CD}" type="datetimeFigureOut">
              <a:rPr lang="ru-RU" smtClean="0"/>
              <a:t>05.10.2023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298007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05.10.2023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340047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05.10.2023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64062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2F033D1-74CB-45CE-AB9A-AC2BB32196CD}" type="datetimeFigureOut">
              <a:rPr lang="ru-RU" smtClean="0"/>
              <a:t>05.10.2023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3A6D70-3143-4228-BF8C-823544C57062}" type="slidenum">
              <a:rPr lang="ru-RU" smtClean="0"/>
              <a:t>‹#›</a:t>
            </a:fld>
            <a:endParaRPr lang="ru-RU"/>
          </a:p>
        </p:txBody>
      </p:sp>
    </p:spTree>
    <p:extLst>
      <p:ext uri="{BB962C8B-B14F-4D97-AF65-F5344CB8AC3E}">
        <p14:creationId xmlns:p14="http://schemas.microsoft.com/office/powerpoint/2010/main" val="376813795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4837" y="624110"/>
            <a:ext cx="9869776" cy="899890"/>
          </a:xfrm>
        </p:spPr>
        <p:txBody>
          <a:bodyPr>
            <a:noAutofit/>
          </a:bodyPr>
          <a:lstStyle/>
          <a:p>
            <a:pPr algn="ctr"/>
            <a:r>
              <a:rPr lang="uk-UA" sz="4000" b="1" dirty="0" smtClean="0">
                <a:solidFill>
                  <a:schemeClr val="tx1"/>
                </a:solidFill>
                <a:latin typeface="Times New Roman" panose="02020603050405020304" pitchFamily="18" charset="0"/>
                <a:cs typeface="Times New Roman" panose="02020603050405020304" pitchFamily="18" charset="0"/>
              </a:rPr>
              <a:t>Тема </a:t>
            </a:r>
            <a:r>
              <a:rPr lang="en-US" sz="4000" b="1" dirty="0" smtClean="0">
                <a:solidFill>
                  <a:schemeClr val="tx1"/>
                </a:solidFill>
                <a:latin typeface="Times New Roman" panose="02020603050405020304" pitchFamily="18" charset="0"/>
                <a:cs typeface="Times New Roman" panose="02020603050405020304" pitchFamily="18" charset="0"/>
              </a:rPr>
              <a:t>3</a:t>
            </a:r>
            <a:r>
              <a:rPr lang="uk-UA" sz="4000" b="1" dirty="0" smtClean="0">
                <a:solidFill>
                  <a:schemeClr val="tx1"/>
                </a:solidFill>
                <a:latin typeface="Times New Roman" panose="02020603050405020304" pitchFamily="18" charset="0"/>
                <a:cs typeface="Times New Roman" panose="02020603050405020304" pitchFamily="18" charset="0"/>
              </a:rPr>
              <a:t>. Системна модель менеджменту</a:t>
            </a:r>
            <a:endParaRPr lang="ru-RU" sz="40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34837" y="1524001"/>
            <a:ext cx="9869775" cy="4655126"/>
          </a:xfrm>
        </p:spPr>
        <p:txBody>
          <a:bodyPr>
            <a:noAutofit/>
          </a:bodyPr>
          <a:lstStyle/>
          <a:p>
            <a:r>
              <a:rPr lang="uk-UA" sz="3200" b="1" dirty="0" smtClean="0">
                <a:solidFill>
                  <a:schemeClr val="tx1"/>
                </a:solidFill>
                <a:latin typeface="Times New Roman" panose="02020603050405020304" pitchFamily="18" charset="0"/>
                <a:cs typeface="Times New Roman" panose="02020603050405020304" pitchFamily="18" charset="0"/>
              </a:rPr>
              <a:t>1. Організація як складна відкрита система. </a:t>
            </a:r>
          </a:p>
          <a:p>
            <a:r>
              <a:rPr lang="uk-UA" sz="3200" b="1" dirty="0" smtClean="0">
                <a:solidFill>
                  <a:schemeClr val="tx1"/>
                </a:solidFill>
                <a:latin typeface="Times New Roman" panose="02020603050405020304" pitchFamily="18" charset="0"/>
                <a:cs typeface="Times New Roman" panose="02020603050405020304" pitchFamily="18" charset="0"/>
              </a:rPr>
              <a:t>2. Концептуальні моделі організації.</a:t>
            </a:r>
          </a:p>
          <a:p>
            <a:r>
              <a:rPr lang="uk-UA" sz="3200" b="1" dirty="0" smtClean="0">
                <a:solidFill>
                  <a:schemeClr val="tx1"/>
                </a:solidFill>
                <a:latin typeface="Times New Roman" panose="02020603050405020304" pitchFamily="18" charset="0"/>
                <a:cs typeface="Times New Roman" panose="02020603050405020304" pitchFamily="18" charset="0"/>
              </a:rPr>
              <a:t>3. Характеристики організацій. </a:t>
            </a:r>
          </a:p>
          <a:p>
            <a:r>
              <a:rPr lang="uk-UA" sz="3200" b="1" dirty="0">
                <a:solidFill>
                  <a:schemeClr val="tx1"/>
                </a:solidFill>
                <a:latin typeface="Times New Roman" panose="02020603050405020304" pitchFamily="18" charset="0"/>
                <a:cs typeface="Times New Roman" panose="02020603050405020304" pitchFamily="18" charset="0"/>
              </a:rPr>
              <a:t>4</a:t>
            </a:r>
            <a:r>
              <a:rPr lang="uk-UA" sz="3200" b="1" dirty="0" smtClean="0">
                <a:solidFill>
                  <a:schemeClr val="tx1"/>
                </a:solidFill>
                <a:latin typeface="Times New Roman" panose="02020603050405020304" pitchFamily="18" charset="0"/>
                <a:cs typeface="Times New Roman" panose="02020603050405020304" pitchFamily="18" charset="0"/>
              </a:rPr>
              <a:t>. Життєвий цикл організації. </a:t>
            </a:r>
          </a:p>
          <a:p>
            <a:r>
              <a:rPr lang="uk-UA" sz="3200" b="1" dirty="0">
                <a:solidFill>
                  <a:schemeClr val="tx1"/>
                </a:solidFill>
                <a:latin typeface="Times New Roman" panose="02020603050405020304" pitchFamily="18" charset="0"/>
                <a:cs typeface="Times New Roman" panose="02020603050405020304" pitchFamily="18" charset="0"/>
              </a:rPr>
              <a:t>5</a:t>
            </a:r>
            <a:r>
              <a:rPr lang="uk-UA" sz="3200" b="1" dirty="0" smtClean="0">
                <a:solidFill>
                  <a:schemeClr val="tx1"/>
                </a:solidFill>
                <a:latin typeface="Times New Roman" panose="02020603050405020304" pitchFamily="18" charset="0"/>
                <a:cs typeface="Times New Roman" panose="02020603050405020304" pitchFamily="18" charset="0"/>
              </a:rPr>
              <a:t>. Закони організації.</a:t>
            </a:r>
            <a:endParaRPr lang="uk-UA"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7910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2545" y="624110"/>
            <a:ext cx="9842067" cy="719781"/>
          </a:xfrm>
        </p:spPr>
        <p:txBody>
          <a:bodyPr/>
          <a:lstStyle/>
          <a:p>
            <a:r>
              <a:rPr lang="uk-UA" b="1" dirty="0" smtClean="0">
                <a:solidFill>
                  <a:schemeClr val="tx1"/>
                </a:solidFill>
                <a:latin typeface="Times New Roman" panose="02020603050405020304" pitchFamily="18" charset="0"/>
                <a:cs typeface="Times New Roman" panose="02020603050405020304" pitchFamily="18" charset="0"/>
              </a:rPr>
              <a:t>2. Концептуальні моделі організації</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80655" y="1565564"/>
            <a:ext cx="10423957" cy="4345658"/>
          </a:xfrm>
        </p:spPr>
        <p:txBody>
          <a:bodyPr/>
          <a:lstStyle/>
          <a:p>
            <a:r>
              <a:rPr lang="uk-UA" sz="2800" dirty="0">
                <a:solidFill>
                  <a:schemeClr val="tx1"/>
                </a:solidFill>
                <a:latin typeface="Times New Roman" panose="02020603050405020304" pitchFamily="18" charset="0"/>
                <a:cs typeface="Times New Roman" panose="02020603050405020304" pitchFamily="18" charset="0"/>
              </a:rPr>
              <a:t>Н</a:t>
            </a:r>
            <a:r>
              <a:rPr lang="uk-UA" sz="2800" dirty="0" smtClean="0">
                <a:solidFill>
                  <a:schemeClr val="tx1"/>
                </a:solidFill>
                <a:latin typeface="Times New Roman" panose="02020603050405020304" pitchFamily="18" charset="0"/>
                <a:cs typeface="Times New Roman" panose="02020603050405020304" pitchFamily="18" charset="0"/>
              </a:rPr>
              <a:t>еокласична теорія фірми;</a:t>
            </a:r>
          </a:p>
          <a:p>
            <a:r>
              <a:rPr lang="uk-UA" sz="2800" dirty="0">
                <a:solidFill>
                  <a:schemeClr val="tx1"/>
                </a:solidFill>
                <a:latin typeface="Times New Roman" panose="02020603050405020304" pitchFamily="18" charset="0"/>
                <a:cs typeface="Times New Roman" panose="02020603050405020304" pitchFamily="18" charset="0"/>
              </a:rPr>
              <a:t>І</a:t>
            </a:r>
            <a:r>
              <a:rPr lang="uk-UA" sz="2800" dirty="0" smtClean="0">
                <a:solidFill>
                  <a:schemeClr val="tx1"/>
                </a:solidFill>
                <a:latin typeface="Times New Roman" panose="02020603050405020304" pitchFamily="18" charset="0"/>
                <a:cs typeface="Times New Roman" panose="02020603050405020304" pitchFamily="18" charset="0"/>
              </a:rPr>
              <a:t>нституціональна теорія фірми;</a:t>
            </a:r>
          </a:p>
          <a:p>
            <a:r>
              <a:rPr lang="uk-UA" sz="2800" dirty="0">
                <a:solidFill>
                  <a:schemeClr val="tx1"/>
                </a:solidFill>
                <a:latin typeface="Times New Roman" panose="02020603050405020304" pitchFamily="18" charset="0"/>
                <a:cs typeface="Times New Roman" panose="02020603050405020304" pitchFamily="18" charset="0"/>
              </a:rPr>
              <a:t>Е</a:t>
            </a:r>
            <a:r>
              <a:rPr lang="uk-UA" sz="2800" dirty="0" smtClean="0">
                <a:solidFill>
                  <a:schemeClr val="tx1"/>
                </a:solidFill>
                <a:latin typeface="Times New Roman" panose="02020603050405020304" pitchFamily="18" charset="0"/>
                <a:cs typeface="Times New Roman" panose="02020603050405020304" pitchFamily="18" charset="0"/>
              </a:rPr>
              <a:t>волюційна теорія фірми;</a:t>
            </a:r>
          </a:p>
          <a:p>
            <a:r>
              <a:rPr lang="uk-UA" sz="2800" dirty="0">
                <a:solidFill>
                  <a:schemeClr val="tx1"/>
                </a:solidFill>
                <a:latin typeface="Times New Roman" panose="02020603050405020304" pitchFamily="18" charset="0"/>
                <a:cs typeface="Times New Roman" panose="02020603050405020304" pitchFamily="18" charset="0"/>
              </a:rPr>
              <a:t>П</a:t>
            </a:r>
            <a:r>
              <a:rPr lang="uk-UA" sz="2800" dirty="0" smtClean="0">
                <a:solidFill>
                  <a:schemeClr val="tx1"/>
                </a:solidFill>
                <a:latin typeface="Times New Roman" panose="02020603050405020304" pitchFamily="18" charset="0"/>
                <a:cs typeface="Times New Roman" panose="02020603050405020304" pitchFamily="18" charset="0"/>
              </a:rPr>
              <a:t>ідприємницька теорія фірми.</a:t>
            </a:r>
          </a:p>
          <a:p>
            <a:r>
              <a:rPr lang="uk-UA" sz="2800" dirty="0" smtClean="0">
                <a:solidFill>
                  <a:schemeClr val="tx1"/>
                </a:solidFill>
                <a:latin typeface="Times New Roman" panose="02020603050405020304" pitchFamily="18" charset="0"/>
                <a:cs typeface="Times New Roman" panose="02020603050405020304" pitchFamily="18" charset="0"/>
              </a:rPr>
              <a:t>Інтеграційна концепція фірми.</a:t>
            </a:r>
          </a:p>
          <a:p>
            <a:pPr marL="0" indent="0">
              <a:buNone/>
            </a:pPr>
            <a:endParaRPr lang="uk-UA" dirty="0"/>
          </a:p>
          <a:p>
            <a:pPr marL="0" indent="0">
              <a:buNone/>
            </a:pPr>
            <a:endParaRPr lang="ru-RU" dirty="0"/>
          </a:p>
        </p:txBody>
      </p:sp>
    </p:spTree>
    <p:extLst>
      <p:ext uri="{BB962C8B-B14F-4D97-AF65-F5344CB8AC3E}">
        <p14:creationId xmlns:p14="http://schemas.microsoft.com/office/powerpoint/2010/main" val="1004793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80655" y="706582"/>
            <a:ext cx="10423957" cy="5204640"/>
          </a:xfrm>
        </p:spPr>
        <p:txBody>
          <a:bodyPr>
            <a:normAutofit/>
          </a:bodyPr>
          <a:lstStyle/>
          <a:p>
            <a:pPr marL="0" indent="0" algn="just">
              <a:buNone/>
            </a:pPr>
            <a:r>
              <a:rPr lang="uk-UA" sz="2400" b="1" dirty="0" smtClean="0">
                <a:solidFill>
                  <a:schemeClr val="tx1"/>
                </a:solidFill>
                <a:latin typeface="Times New Roman" panose="02020603050405020304" pitchFamily="18" charset="0"/>
                <a:cs typeface="Times New Roman" panose="02020603050405020304" pitchFamily="18" charset="0"/>
              </a:rPr>
              <a:t>Неокласичне розуміння підприємства</a:t>
            </a:r>
            <a:r>
              <a:rPr lang="uk-UA" sz="2400" dirty="0" smtClean="0">
                <a:solidFill>
                  <a:schemeClr val="tx1"/>
                </a:solidFill>
                <a:latin typeface="Times New Roman" panose="02020603050405020304" pitchFamily="18" charset="0"/>
                <a:cs typeface="Times New Roman" panose="02020603050405020304" pitchFamily="18" charset="0"/>
              </a:rPr>
              <a:t> як носія основної (виробничої) функції — це перетворення вхідних ресурсів, що надходять, у готову продукцію, і їх вільний продаж на ринку. При цьому передбачається, що фірма випускає таку кількість продукції, при якій граничні витрати дорівнюють ринковій ціні, що і є умовою максимізації прибутку. Прибуток виступає тут як форма вираження результативності, ефективності роботи фірми.</a:t>
            </a:r>
          </a:p>
          <a:p>
            <a:pPr marL="0" indent="0" algn="just">
              <a:buNone/>
            </a:pPr>
            <a:r>
              <a:rPr lang="uk-UA" sz="2400" dirty="0" smtClean="0">
                <a:solidFill>
                  <a:schemeClr val="tx1"/>
                </a:solidFill>
                <a:latin typeface="Times New Roman" panose="02020603050405020304" pitchFamily="18" charset="0"/>
                <a:cs typeface="Times New Roman" panose="02020603050405020304" pitchFamily="18" charset="0"/>
              </a:rPr>
              <a:t>При </a:t>
            </a:r>
            <a:r>
              <a:rPr lang="uk-UA" sz="2400" b="1" dirty="0" smtClean="0">
                <a:solidFill>
                  <a:schemeClr val="tx1"/>
                </a:solidFill>
                <a:latin typeface="Times New Roman" panose="02020603050405020304" pitchFamily="18" charset="0"/>
                <a:cs typeface="Times New Roman" panose="02020603050405020304" pitchFamily="18" charset="0"/>
              </a:rPr>
              <a:t>інституціональній концепції фірма </a:t>
            </a:r>
            <a:r>
              <a:rPr lang="uk-UA" sz="2400" dirty="0" smtClean="0">
                <a:solidFill>
                  <a:schemeClr val="tx1"/>
                </a:solidFill>
                <a:latin typeface="Times New Roman" panose="02020603050405020304" pitchFamily="18" charset="0"/>
                <a:cs typeface="Times New Roman" panose="02020603050405020304" pitchFamily="18" charset="0"/>
              </a:rPr>
              <a:t>розглядається як організація, створювана людьми для більш ефективного використання їхніх можливостей. Пов'язані з придбанням потрібних матеріалів і устаткування трансакційні витрати у випадку утворення фірми виявляються нижче, ніж при виробництві тієї ж продукції без організації фірми, що і пояснює існування підприємств.</a:t>
            </a:r>
          </a:p>
          <a:p>
            <a:pPr marL="0" indent="0" algn="just">
              <a:buNone/>
            </a:pPr>
            <a:endParaRPr lang="uk-UA" sz="24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uk-UA" dirty="0"/>
          </a:p>
          <a:p>
            <a:pPr marL="0" indent="0">
              <a:buNone/>
            </a:pPr>
            <a:endParaRPr lang="ru-RU" dirty="0"/>
          </a:p>
        </p:txBody>
      </p:sp>
    </p:spTree>
    <p:extLst>
      <p:ext uri="{BB962C8B-B14F-4D97-AF65-F5344CB8AC3E}">
        <p14:creationId xmlns:p14="http://schemas.microsoft.com/office/powerpoint/2010/main" val="1064097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65564" y="803564"/>
            <a:ext cx="9939048" cy="5107658"/>
          </a:xfrm>
        </p:spPr>
        <p:txBody>
          <a:bodyPr>
            <a:normAutofit/>
          </a:bodyPr>
          <a:lstStyle/>
          <a:p>
            <a:pPr algn="just"/>
            <a:r>
              <a:rPr lang="uk-UA" sz="2400" dirty="0" smtClean="0">
                <a:solidFill>
                  <a:schemeClr val="tx1"/>
                </a:solidFill>
                <a:latin typeface="Times New Roman" panose="02020603050405020304" pitchFamily="18" charset="0"/>
                <a:cs typeface="Times New Roman" panose="02020603050405020304" pitchFamily="18" charset="0"/>
              </a:rPr>
              <a:t>В </a:t>
            </a:r>
            <a:r>
              <a:rPr lang="uk-UA" sz="2400" b="1" dirty="0" smtClean="0">
                <a:solidFill>
                  <a:schemeClr val="tx1"/>
                </a:solidFill>
                <a:latin typeface="Times New Roman" panose="02020603050405020304" pitchFamily="18" charset="0"/>
                <a:cs typeface="Times New Roman" panose="02020603050405020304" pitchFamily="18" charset="0"/>
              </a:rPr>
              <a:t>еволюційній теорії </a:t>
            </a:r>
            <a:r>
              <a:rPr lang="uk-UA" sz="2400" dirty="0" smtClean="0">
                <a:solidFill>
                  <a:schemeClr val="tx1"/>
                </a:solidFill>
                <a:latin typeface="Times New Roman" panose="02020603050405020304" pitchFamily="18" charset="0"/>
                <a:cs typeface="Times New Roman" panose="02020603050405020304" pitchFamily="18" charset="0"/>
              </a:rPr>
              <a:t>фірма розглядається як один з об'єктів у середовищі подібних об'єктів, яку можна уподібнити біологічній популяції. Поведінка підприємства в першу чергу визначається взаєминами між членами цієї популяції, у другу — деякими внутрішніми характеристиками об'єкта, до числа яких відносять усталені правила прийняття рішень у відповідь на ті чи інші внутрішні чи зовнішні впливи.</a:t>
            </a:r>
          </a:p>
          <a:p>
            <a:pPr algn="just"/>
            <a:r>
              <a:rPr lang="uk-UA" sz="2400" b="1" dirty="0" smtClean="0">
                <a:solidFill>
                  <a:schemeClr val="tx1"/>
                </a:solidFill>
                <a:latin typeface="Times New Roman" panose="02020603050405020304" pitchFamily="18" charset="0"/>
                <a:cs typeface="Times New Roman" panose="02020603050405020304" pitchFamily="18" charset="0"/>
              </a:rPr>
              <a:t>Підприємницька модель </a:t>
            </a:r>
            <a:r>
              <a:rPr lang="uk-UA" sz="2400" dirty="0" smtClean="0">
                <a:solidFill>
                  <a:schemeClr val="tx1"/>
                </a:solidFill>
                <a:latin typeface="Times New Roman" panose="02020603050405020304" pitchFamily="18" charset="0"/>
                <a:cs typeface="Times New Roman" panose="02020603050405020304" pitchFamily="18" charset="0"/>
              </a:rPr>
              <a:t>фірми спирається на уявлення про підприємство як про сферу додатка підприємницької ініціативи і наявних у підприємця ресурсів.</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555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4836" y="817418"/>
            <a:ext cx="9869776" cy="5093804"/>
          </a:xfrm>
        </p:spPr>
        <p:txBody>
          <a:bodyPr>
            <a:normAutofit/>
          </a:bodyPr>
          <a:lstStyle/>
          <a:p>
            <a:pPr algn="just"/>
            <a:r>
              <a:rPr lang="uk-UA" sz="2400" b="1" dirty="0" smtClean="0">
                <a:solidFill>
                  <a:schemeClr val="tx1"/>
                </a:solidFill>
                <a:latin typeface="Times New Roman" panose="02020603050405020304" pitchFamily="18" charset="0"/>
                <a:cs typeface="Times New Roman" panose="02020603050405020304" pitchFamily="18" charset="0"/>
              </a:rPr>
              <a:t>Інтеграційна модель фірми</a:t>
            </a:r>
            <a:r>
              <a:rPr lang="uk-UA" sz="2400" dirty="0" smtClean="0">
                <a:solidFill>
                  <a:schemeClr val="tx1"/>
                </a:solidFill>
                <a:latin typeface="Times New Roman" panose="02020603050405020304" pitchFamily="18" charset="0"/>
                <a:cs typeface="Times New Roman" panose="02020603050405020304" pitchFamily="18" charset="0"/>
              </a:rPr>
              <a:t>. Підприємство розглядається як відносно стійка, цілісна і відмежована від навколишнього середовища самостійна соціально-економічна система, що інтегрує в часі і просторі процеси виробництва (реалізації) продукції і відтворення ресурсів. Сполучною ланкою між цими процесами і "обличчям" фірми служить її потенціал — сукупність ресурсів і можливостей, що визначають очікувані характеристики її розвитку при тих чи інших реальних сценаріях зміни навколишнього середовища.</a:t>
            </a:r>
          </a:p>
          <a:p>
            <a:pPr marL="0" indent="0">
              <a:buNone/>
            </a:pPr>
            <a:r>
              <a:rPr lang="uk-UA" sz="2400" dirty="0" smtClean="0">
                <a:solidFill>
                  <a:schemeClr val="tx1"/>
                </a:solidFill>
                <a:latin typeface="Times New Roman" panose="02020603050405020304" pitchFamily="18" charset="0"/>
                <a:cs typeface="Times New Roman" panose="02020603050405020304" pitchFamily="18" charset="0"/>
              </a:rPr>
              <a:t>Інтеграційні функції організації: </a:t>
            </a:r>
          </a:p>
          <a:p>
            <a:r>
              <a:rPr lang="uk-UA" sz="2400" dirty="0" smtClean="0">
                <a:solidFill>
                  <a:schemeClr val="tx1"/>
                </a:solidFill>
                <a:latin typeface="Times New Roman" panose="02020603050405020304" pitchFamily="18" charset="0"/>
                <a:cs typeface="Times New Roman" panose="02020603050405020304" pitchFamily="18" charset="0"/>
              </a:rPr>
              <a:t>задоволення потреб індивідів, що входять в організацію;</a:t>
            </a:r>
          </a:p>
          <a:p>
            <a:r>
              <a:rPr lang="uk-UA" sz="2400" dirty="0" smtClean="0">
                <a:solidFill>
                  <a:schemeClr val="tx1"/>
                </a:solidFill>
                <a:latin typeface="Times New Roman" panose="02020603050405020304" pitchFamily="18" charset="0"/>
                <a:cs typeface="Times New Roman" panose="02020603050405020304" pitchFamily="18" charset="0"/>
              </a:rPr>
              <a:t>удосконалювання структури організації, її адаптація до зовнішніх і внутрішніх змін;</a:t>
            </a:r>
          </a:p>
          <a:p>
            <a:pPr marL="0" indent="0">
              <a:buNone/>
            </a:pPr>
            <a:endParaRPr lang="ru-RU" dirty="0"/>
          </a:p>
        </p:txBody>
      </p:sp>
    </p:spTree>
    <p:extLst>
      <p:ext uri="{BB962C8B-B14F-4D97-AF65-F5344CB8AC3E}">
        <p14:creationId xmlns:p14="http://schemas.microsoft.com/office/powerpoint/2010/main" val="2774269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4836" y="817418"/>
            <a:ext cx="9869776" cy="5093804"/>
          </a:xfrm>
        </p:spPr>
        <p:txBody>
          <a:bodyPr>
            <a:normAutofit/>
          </a:bodyPr>
          <a:lstStyle/>
          <a:p>
            <a:r>
              <a:rPr lang="uk-UA" sz="2400" dirty="0" smtClean="0">
                <a:solidFill>
                  <a:schemeClr val="tx1"/>
                </a:solidFill>
                <a:latin typeface="Times New Roman" panose="02020603050405020304" pitchFamily="18" charset="0"/>
                <a:cs typeface="Times New Roman" panose="02020603050405020304" pitchFamily="18" charset="0"/>
              </a:rPr>
              <a:t>створення і підтримка потенціалу для майбутнього розвитку як гарантію безперервності існування організації;</a:t>
            </a:r>
          </a:p>
          <a:p>
            <a:r>
              <a:rPr lang="uk-UA" sz="2400" dirty="0" smtClean="0">
                <a:solidFill>
                  <a:schemeClr val="tx1"/>
                </a:solidFill>
                <a:latin typeface="Times New Roman" panose="02020603050405020304" pitchFamily="18" charset="0"/>
                <a:cs typeface="Times New Roman" panose="02020603050405020304" pitchFamily="18" charset="0"/>
              </a:rPr>
              <a:t>задоволення зовнішніх вимог до організації і пред'явлення своїх вимог до середовища.</a:t>
            </a:r>
          </a:p>
          <a:p>
            <a:pPr marL="0" indent="0" algn="just">
              <a:buNone/>
            </a:pP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dirty="0" smtClean="0">
                <a:solidFill>
                  <a:srgbClr val="000000"/>
                </a:solidFill>
                <a:latin typeface="Times New Roman" panose="02020603050405020304" pitchFamily="18" charset="0"/>
                <a:cs typeface="Times New Roman" panose="02020603050405020304" pitchFamily="18" charset="0"/>
              </a:rPr>
              <a:t>У даному варіанті теорії фірми основна увага приділяється питанням динаміки потенціалу фірми як основи її функціонування і процесам взаємозв'язку виробництва і відтворення в рамках даної фірми. </a:t>
            </a:r>
            <a:r>
              <a:rPr lang="uk-UA" sz="2400" b="1" dirty="0" smtClean="0">
                <a:solidFill>
                  <a:srgbClr val="000000"/>
                </a:solidFill>
                <a:latin typeface="Times New Roman" panose="02020603050405020304" pitchFamily="18" charset="0"/>
                <a:cs typeface="Times New Roman" panose="02020603050405020304" pitchFamily="18" charset="0"/>
              </a:rPr>
              <a:t>Не підприємство виступає як об'єкт розвитку (управління), а суспільно значущий стійкий розвиток реалізується за допомогою даного підприємства.</a:t>
            </a:r>
            <a:r>
              <a:rPr lang="uk-UA" sz="2400" dirty="0" smtClean="0">
                <a:solidFill>
                  <a:srgbClr val="000000"/>
                </a:solidFill>
                <a:latin typeface="Times New Roman" panose="02020603050405020304" pitchFamily="18" charset="0"/>
                <a:cs typeface="Times New Roman" panose="02020603050405020304" pitchFamily="18" charset="0"/>
              </a:rPr>
              <a:t> Підприємство з об'єкта управління перетворюється  в платформу для реалізації свого стратегічного призначення.</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3060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5455" y="624110"/>
            <a:ext cx="10404763" cy="747490"/>
          </a:xfrm>
        </p:spPr>
        <p:txBody>
          <a:bodyPr/>
          <a:lstStyle/>
          <a:p>
            <a:r>
              <a:rPr lang="uk-UA" b="1" dirty="0">
                <a:solidFill>
                  <a:schemeClr val="tx1"/>
                </a:solidFill>
                <a:latin typeface="Times New Roman" panose="02020603050405020304" pitchFamily="18" charset="0"/>
                <a:cs typeface="Times New Roman" panose="02020603050405020304" pitchFamily="18" charset="0"/>
              </a:rPr>
              <a:t>2</a:t>
            </a:r>
            <a:r>
              <a:rPr lang="uk-UA" b="1" dirty="0" smtClean="0">
                <a:solidFill>
                  <a:schemeClr val="tx1"/>
                </a:solidFill>
                <a:latin typeface="Times New Roman" panose="02020603050405020304" pitchFamily="18" charset="0"/>
                <a:cs typeface="Times New Roman" panose="02020603050405020304" pitchFamily="18" charset="0"/>
              </a:rPr>
              <a:t>. Характеристики організацій.</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65018" y="1468582"/>
            <a:ext cx="10839594" cy="4442640"/>
          </a:xfrm>
        </p:spPr>
        <p:txBody>
          <a:bodyPr>
            <a:normAutofit lnSpcReduction="10000"/>
          </a:bodyPr>
          <a:lstStyle/>
          <a:p>
            <a:pPr algn="just"/>
            <a:r>
              <a:rPr lang="uk-UA" sz="2800" dirty="0">
                <a:solidFill>
                  <a:schemeClr val="tx1"/>
                </a:solidFill>
                <a:latin typeface="Times New Roman" panose="02020603050405020304" pitchFamily="18" charset="0"/>
                <a:cs typeface="Times New Roman" panose="02020603050405020304" pitchFamily="18" charset="0"/>
              </a:rPr>
              <a:t>Всі організації як об’єкти управління незалежно від їх призначення, розмірів, правового статусу тощо мають такі </a:t>
            </a:r>
            <a:r>
              <a:rPr lang="uk-UA" sz="2800" b="1" i="1" dirty="0">
                <a:solidFill>
                  <a:schemeClr val="tx1"/>
                </a:solidFill>
                <a:latin typeface="Times New Roman" panose="02020603050405020304" pitchFamily="18" charset="0"/>
                <a:cs typeface="Times New Roman" panose="02020603050405020304" pitchFamily="18" charset="0"/>
              </a:rPr>
              <a:t>спільні для них </a:t>
            </a:r>
            <a:r>
              <a:rPr lang="uk-UA" sz="2800" b="1" i="1" dirty="0" smtClean="0">
                <a:solidFill>
                  <a:schemeClr val="tx1"/>
                </a:solidFill>
                <a:latin typeface="Times New Roman" panose="02020603050405020304" pitchFamily="18" charset="0"/>
                <a:cs typeface="Times New Roman" panose="02020603050405020304" pitchFamily="18" charset="0"/>
              </a:rPr>
              <a:t>характеристики (риси)</a:t>
            </a:r>
            <a:r>
              <a:rPr lang="uk-UA" sz="2800" dirty="0" smtClean="0">
                <a:solidFill>
                  <a:schemeClr val="tx1"/>
                </a:solidFill>
                <a:latin typeface="Times New Roman" panose="02020603050405020304" pitchFamily="18" charset="0"/>
                <a:cs typeface="Times New Roman" panose="02020603050405020304" pitchFamily="18" charset="0"/>
              </a:rPr>
              <a:t>:</a:t>
            </a:r>
            <a:endParaRPr lang="uk-UA" sz="2800"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uk-UA" sz="2800" dirty="0">
                <a:solidFill>
                  <a:schemeClr val="tx1"/>
                </a:solidFill>
                <a:latin typeface="Times New Roman" panose="02020603050405020304" pitchFamily="18" charset="0"/>
                <a:cs typeface="Times New Roman" panose="02020603050405020304" pitchFamily="18" charset="0"/>
              </a:rPr>
              <a:t>1) використовують </a:t>
            </a:r>
            <a:r>
              <a:rPr lang="uk-UA" sz="2800" b="1" i="1" dirty="0">
                <a:solidFill>
                  <a:schemeClr val="tx1"/>
                </a:solidFill>
                <a:latin typeface="Times New Roman" panose="02020603050405020304" pitchFamily="18" charset="0"/>
                <a:cs typeface="Times New Roman" panose="02020603050405020304" pitchFamily="18" charset="0"/>
              </a:rPr>
              <a:t>чотири основні види ресурсів</a:t>
            </a:r>
            <a:r>
              <a:rPr lang="uk-UA" sz="2800" dirty="0">
                <a:solidFill>
                  <a:schemeClr val="tx1"/>
                </a:solidFill>
                <a:latin typeface="Times New Roman" panose="02020603050405020304" pitchFamily="18" charset="0"/>
                <a:cs typeface="Times New Roman" panose="02020603050405020304" pitchFamily="18" charset="0"/>
              </a:rPr>
              <a:t>: людські, фінансові, фізичні (сировина, устаткування тощо) та інформаційні</a:t>
            </a:r>
          </a:p>
          <a:p>
            <a:pPr algn="just">
              <a:buFont typeface="Wingdings" panose="05000000000000000000" pitchFamily="2" charset="2"/>
              <a:buChar char="Ø"/>
            </a:pPr>
            <a:r>
              <a:rPr lang="uk-UA" sz="2800" dirty="0">
                <a:solidFill>
                  <a:schemeClr val="tx1"/>
                </a:solidFill>
                <a:latin typeface="Times New Roman" panose="02020603050405020304" pitchFamily="18" charset="0"/>
                <a:cs typeface="Times New Roman" panose="02020603050405020304" pitchFamily="18" charset="0"/>
              </a:rPr>
              <a:t>2) мають </a:t>
            </a:r>
            <a:r>
              <a:rPr lang="uk-UA" sz="2800" b="1" i="1" dirty="0">
                <a:solidFill>
                  <a:schemeClr val="tx1"/>
                </a:solidFill>
                <a:latin typeface="Times New Roman" panose="02020603050405020304" pitchFamily="18" charset="0"/>
                <a:cs typeface="Times New Roman" panose="02020603050405020304" pitchFamily="18" charset="0"/>
              </a:rPr>
              <a:t>структуру</a:t>
            </a:r>
            <a:r>
              <a:rPr lang="uk-UA" sz="2800" dirty="0">
                <a:solidFill>
                  <a:schemeClr val="tx1"/>
                </a:solidFill>
                <a:latin typeface="Times New Roman" panose="02020603050405020304" pitchFamily="18" charset="0"/>
                <a:cs typeface="Times New Roman" panose="02020603050405020304" pitchFamily="18" charset="0"/>
              </a:rPr>
              <a:t> (сукупність підрозділів та </a:t>
            </a:r>
            <a:r>
              <a:rPr lang="uk-UA" sz="2800" dirty="0" err="1">
                <a:solidFill>
                  <a:schemeClr val="tx1"/>
                </a:solidFill>
                <a:latin typeface="Times New Roman" panose="02020603050405020304" pitchFamily="18" charset="0"/>
                <a:cs typeface="Times New Roman" panose="02020603050405020304" pitchFamily="18" charset="0"/>
              </a:rPr>
              <a:t>зв’язків</a:t>
            </a:r>
            <a:r>
              <a:rPr lang="uk-UA" sz="2800" dirty="0">
                <a:solidFill>
                  <a:schemeClr val="tx1"/>
                </a:solidFill>
                <a:latin typeface="Times New Roman" panose="02020603050405020304" pitchFamily="18" charset="0"/>
                <a:cs typeface="Times New Roman" panose="02020603050405020304" pitchFamily="18" charset="0"/>
              </a:rPr>
              <a:t> між ними, а також взаємовідносини між рівнями управління та функціональними сферами діяльності), яка надає їм цілісність й спроможність реалізувати своє </a:t>
            </a:r>
            <a:r>
              <a:rPr lang="uk-UA" sz="2800" dirty="0" smtClean="0">
                <a:solidFill>
                  <a:schemeClr val="tx1"/>
                </a:solidFill>
                <a:latin typeface="Times New Roman" panose="02020603050405020304" pitchFamily="18" charset="0"/>
                <a:cs typeface="Times New Roman" panose="02020603050405020304" pitchFamily="18" charset="0"/>
              </a:rPr>
              <a:t>призначення та фактично підтверджує необхідність управління</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6676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40872" y="720435"/>
            <a:ext cx="10063739" cy="5444837"/>
          </a:xfrm>
        </p:spPr>
        <p:txBody>
          <a:bodyPr>
            <a:noAutofit/>
          </a:bodyPr>
          <a:lstStyle/>
          <a:p>
            <a:pPr algn="just">
              <a:buFont typeface="Wingdings" panose="05000000000000000000" pitchFamily="2" charset="2"/>
              <a:buChar char="Ø"/>
            </a:pPr>
            <a:r>
              <a:rPr lang="ru-RU" sz="2800" dirty="0" smtClean="0">
                <a:solidFill>
                  <a:schemeClr val="tx1"/>
                </a:solidFill>
                <a:latin typeface="Times New Roman" panose="02020603050405020304" pitchFamily="18" charset="0"/>
                <a:cs typeface="Times New Roman" panose="02020603050405020304" pitchFamily="18" charset="0"/>
              </a:rPr>
              <a:t>3</a:t>
            </a: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b="1" i="1" dirty="0" smtClean="0">
                <a:solidFill>
                  <a:schemeClr val="tx1"/>
                </a:solidFill>
                <a:latin typeface="Times New Roman" panose="02020603050405020304" pitchFamily="18" charset="0"/>
                <a:cs typeface="Times New Roman" panose="02020603050405020304" pitchFamily="18" charset="0"/>
              </a:rPr>
              <a:t>є відкритими системами</a:t>
            </a:r>
            <a:r>
              <a:rPr lang="uk-UA" sz="2800" dirty="0" smtClean="0">
                <a:solidFill>
                  <a:schemeClr val="tx1"/>
                </a:solidFill>
                <a:latin typeface="Times New Roman" panose="02020603050405020304" pitchFamily="18" charset="0"/>
                <a:cs typeface="Times New Roman" panose="02020603050405020304" pitchFamily="18" charset="0"/>
              </a:rPr>
              <a:t>, тобто можуть існувати лише у взаємодії із зовнішнім середовищем. Ресурси, які організація використовує у своїй діяльності, вона бере із зовнішнього середовища і водночас постачає у нього результати своєї діяльності</a:t>
            </a:r>
          </a:p>
          <a:p>
            <a:pPr algn="just">
              <a:buFont typeface="Wingdings" panose="05000000000000000000" pitchFamily="2" charset="2"/>
              <a:buChar char="Ø"/>
            </a:pPr>
            <a:r>
              <a:rPr lang="uk-UA" sz="2800" dirty="0" smtClean="0">
                <a:solidFill>
                  <a:schemeClr val="tx1"/>
                </a:solidFill>
                <a:latin typeface="Times New Roman" panose="02020603050405020304" pitchFamily="18" charset="0"/>
                <a:cs typeface="Times New Roman" panose="02020603050405020304" pitchFamily="18" charset="0"/>
              </a:rPr>
              <a:t>4) здійснюють </a:t>
            </a:r>
            <a:r>
              <a:rPr lang="uk-UA" sz="2800" b="1" i="1" dirty="0" smtClean="0">
                <a:solidFill>
                  <a:schemeClr val="tx1"/>
                </a:solidFill>
                <a:latin typeface="Times New Roman" panose="02020603050405020304" pitchFamily="18" charset="0"/>
                <a:cs typeface="Times New Roman" panose="02020603050405020304" pitchFamily="18" charset="0"/>
              </a:rPr>
              <a:t>горизонтальний і вертикальний розподіл праці</a:t>
            </a:r>
            <a:r>
              <a:rPr lang="uk-UA" sz="2800" dirty="0" smtClean="0">
                <a:solidFill>
                  <a:schemeClr val="tx1"/>
                </a:solidFill>
                <a:latin typeface="Times New Roman" panose="02020603050405020304" pitchFamily="18" charset="0"/>
                <a:cs typeface="Times New Roman" panose="02020603050405020304" pitchFamily="18" charset="0"/>
              </a:rPr>
              <a:t>. Розподіл загальної роботи в організації на її складові частини називається горизонтальним розподілом праці. Відокремлення діяльності з координації роботи підрозділів і окремих виконавців від безпосередньої діяльності з виготовлення продукції (послуг) називається вертикальним поділом праці</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41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4836" y="775855"/>
            <a:ext cx="9869776" cy="5135367"/>
          </a:xfrm>
        </p:spPr>
        <p:txBody>
          <a:bodyPr>
            <a:normAutofit lnSpcReduction="10000"/>
          </a:bodyPr>
          <a:lstStyle/>
          <a:p>
            <a:pPr marL="0" lvl="0" indent="0">
              <a:buClr>
                <a:srgbClr val="A53010"/>
              </a:buClr>
              <a:buNone/>
            </a:pPr>
            <a:r>
              <a:rPr lang="uk-UA" sz="2800" b="1" i="1" dirty="0">
                <a:solidFill>
                  <a:srgbClr val="00B050"/>
                </a:solidFill>
                <a:latin typeface="Times New Roman" panose="02020603050405020304" pitchFamily="18" charset="0"/>
                <a:cs typeface="Times New Roman" panose="02020603050405020304" pitchFamily="18" charset="0"/>
              </a:rPr>
              <a:t>Складові внутрішнього середовища:</a:t>
            </a:r>
          </a:p>
          <a:p>
            <a:pPr lvl="0">
              <a:buClr>
                <a:srgbClr val="A53010"/>
              </a:buClr>
              <a:buFont typeface="Wingdings" panose="05000000000000000000" pitchFamily="2" charset="2"/>
              <a:buChar char="Ø"/>
            </a:pPr>
            <a:r>
              <a:rPr lang="uk-UA" sz="2800" u="sng" dirty="0">
                <a:solidFill>
                  <a:prstClr val="black"/>
                </a:solidFill>
                <a:latin typeface="Times New Roman" panose="02020603050405020304" pitchFamily="18" charset="0"/>
                <a:cs typeface="Times New Roman" panose="02020603050405020304" pitchFamily="18" charset="0"/>
              </a:rPr>
              <a:t>Цілі </a:t>
            </a:r>
            <a:r>
              <a:rPr lang="uk-UA" sz="2800" dirty="0">
                <a:solidFill>
                  <a:prstClr val="black"/>
                </a:solidFill>
                <a:latin typeface="Times New Roman" panose="02020603050405020304" pitchFamily="18" charset="0"/>
                <a:cs typeface="Times New Roman" panose="02020603050405020304" pitchFamily="18" charset="0"/>
              </a:rPr>
              <a:t>- конкретний кінцевий стан (очікуваний результат) діяльності організації. Розрізняються за тривалістю та змістом. </a:t>
            </a:r>
          </a:p>
          <a:p>
            <a:pPr lvl="0" algn="just">
              <a:buClr>
                <a:srgbClr val="A53010"/>
              </a:buClr>
              <a:buFont typeface="Wingdings" panose="05000000000000000000" pitchFamily="2" charset="2"/>
              <a:buChar char="Ø"/>
            </a:pPr>
            <a:r>
              <a:rPr lang="uk-UA" sz="2800" u="sng" dirty="0">
                <a:solidFill>
                  <a:prstClr val="black"/>
                </a:solidFill>
                <a:latin typeface="Times New Roman" panose="02020603050405020304" pitchFamily="18" charset="0"/>
                <a:cs typeface="Times New Roman" panose="02020603050405020304" pitchFamily="18" charset="0"/>
              </a:rPr>
              <a:t>Структура</a:t>
            </a:r>
            <a:r>
              <a:rPr lang="uk-UA" sz="2800" dirty="0">
                <a:solidFill>
                  <a:prstClr val="black"/>
                </a:solidFill>
                <a:latin typeface="Times New Roman" panose="02020603050405020304" pitchFamily="18" charset="0"/>
                <a:cs typeface="Times New Roman" panose="02020603050405020304" pitchFamily="18" charset="0"/>
              </a:rPr>
              <a:t> - взаємовідносини рівнів управління і видів робіт, які виконують служби або підрозділи, планування виробничих та адміністративних приміщень, розміщення транспортних шляхів, інформаційні потоки тощо. </a:t>
            </a:r>
          </a:p>
          <a:p>
            <a:pPr lvl="0" algn="just">
              <a:buClr>
                <a:srgbClr val="A53010"/>
              </a:buClr>
              <a:buFont typeface="Wingdings" panose="05000000000000000000" pitchFamily="2" charset="2"/>
              <a:buChar char="Ø"/>
            </a:pPr>
            <a:r>
              <a:rPr lang="uk-UA" sz="2800" u="sng" dirty="0">
                <a:solidFill>
                  <a:prstClr val="black"/>
                </a:solidFill>
                <a:latin typeface="Times New Roman" panose="02020603050405020304" pitchFamily="18" charset="0"/>
                <a:cs typeface="Times New Roman" panose="02020603050405020304" pitchFamily="18" charset="0"/>
              </a:rPr>
              <a:t>Завдання</a:t>
            </a:r>
            <a:r>
              <a:rPr lang="uk-UA" sz="2800" dirty="0">
                <a:solidFill>
                  <a:prstClr val="black"/>
                </a:solidFill>
                <a:latin typeface="Times New Roman" panose="02020603050405020304" pitchFamily="18" charset="0"/>
                <a:cs typeface="Times New Roman" panose="02020603050405020304" pitchFamily="18" charset="0"/>
              </a:rPr>
              <a:t> - види робіт, які необхідно виконати певним способом та в обумовлений термін. Це робота з предметами праці, знаряддями праці, інформацією, людьми тощо. </a:t>
            </a:r>
            <a:endParaRPr lang="uk-UA" sz="2800" b="1" i="1" dirty="0">
              <a:solidFill>
                <a:prstClr val="black"/>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58091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85455" y="1233055"/>
            <a:ext cx="10119157" cy="4678167"/>
          </a:xfrm>
        </p:spPr>
        <p:txBody>
          <a:bodyPr>
            <a:noAutofit/>
          </a:bodyPr>
          <a:lstStyle/>
          <a:p>
            <a:pPr algn="just">
              <a:buFont typeface="Wingdings" panose="05000000000000000000" pitchFamily="2" charset="2"/>
              <a:buChar char="Ø"/>
            </a:pPr>
            <a:r>
              <a:rPr lang="uk-UA" sz="2800" u="sng" dirty="0" smtClean="0">
                <a:solidFill>
                  <a:schemeClr val="tx1"/>
                </a:solidFill>
                <a:latin typeface="Times New Roman" panose="02020603050405020304" pitchFamily="18" charset="0"/>
                <a:cs typeface="Times New Roman" panose="02020603050405020304" pitchFamily="18" charset="0"/>
              </a:rPr>
              <a:t>Технологія</a:t>
            </a:r>
            <a:r>
              <a:rPr lang="uk-UA" sz="2800" dirty="0" smtClean="0">
                <a:solidFill>
                  <a:schemeClr val="tx1"/>
                </a:solidFill>
                <a:latin typeface="Times New Roman" panose="02020603050405020304" pitchFamily="18" charset="0"/>
                <a:cs typeface="Times New Roman" panose="02020603050405020304" pitchFamily="18" charset="0"/>
              </a:rPr>
              <a:t> - спосіб перетворення вхідних елементів (матеріалів, сировини тощо) у вихідні (продукт, виріб) шляхом виконання операцій.</a:t>
            </a:r>
          </a:p>
          <a:p>
            <a:pPr algn="just">
              <a:buFont typeface="Wingdings" panose="05000000000000000000" pitchFamily="2" charset="2"/>
              <a:buChar char="Ø"/>
            </a:pPr>
            <a:r>
              <a:rPr lang="uk-UA" sz="2800" u="sng" dirty="0" smtClean="0">
                <a:solidFill>
                  <a:schemeClr val="tx1"/>
                </a:solidFill>
                <a:latin typeface="Times New Roman" panose="02020603050405020304" pitchFamily="18" charset="0"/>
                <a:cs typeface="Times New Roman" panose="02020603050405020304" pitchFamily="18" charset="0"/>
              </a:rPr>
              <a:t>Персонал</a:t>
            </a:r>
            <a:r>
              <a:rPr lang="uk-UA" sz="2800" dirty="0" smtClean="0">
                <a:solidFill>
                  <a:schemeClr val="tx1"/>
                </a:solidFill>
                <a:latin typeface="Times New Roman" panose="02020603050405020304" pitchFamily="18" charset="0"/>
                <a:cs typeface="Times New Roman" panose="02020603050405020304" pitchFamily="18" charset="0"/>
              </a:rPr>
              <a:t> - найважливіший внутрішній ситуаційний фактор організації. Його роль визначається здібностями, кваліфікацією, обдарованістю, освітою, потребами, сприйняттям корпоративного духу, знаннями, поведінкою, ставленням до праці, наявністю якостей лідера.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2647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59527" y="401782"/>
            <a:ext cx="9745085" cy="5509440"/>
          </a:xfrm>
        </p:spPr>
        <p:txBody>
          <a:bodyPr>
            <a:normAutofit/>
          </a:bodyPr>
          <a:lstStyle/>
          <a:p>
            <a:pPr marL="0" indent="0">
              <a:buNone/>
            </a:pPr>
            <a:r>
              <a:rPr lang="uk-UA" sz="2800" b="1" dirty="0" smtClean="0">
                <a:solidFill>
                  <a:schemeClr val="tx1"/>
                </a:solidFill>
                <a:latin typeface="Times New Roman" panose="02020603050405020304" pitchFamily="18" charset="0"/>
                <a:cs typeface="Times New Roman" panose="02020603050405020304" pitchFamily="18" charset="0"/>
              </a:rPr>
              <a:t>Види організацій </a:t>
            </a:r>
            <a:endParaRPr lang="uk-UA" sz="28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nvPr>
        </p:nvGraphicFramePr>
        <p:xfrm>
          <a:off x="1482435" y="1801091"/>
          <a:ext cx="9531928" cy="3366653"/>
        </p:xfrm>
        <a:graphic>
          <a:graphicData uri="http://schemas.openxmlformats.org/drawingml/2006/table">
            <a:tbl>
              <a:tblPr firstRow="1" bandRow="1">
                <a:tableStyleId>{5C22544A-7EE6-4342-B048-85BDC9FD1C3A}</a:tableStyleId>
              </a:tblPr>
              <a:tblGrid>
                <a:gridCol w="4765964">
                  <a:extLst>
                    <a:ext uri="{9D8B030D-6E8A-4147-A177-3AD203B41FA5}">
                      <a16:colId xmlns:a16="http://schemas.microsoft.com/office/drawing/2014/main" val="168456918"/>
                    </a:ext>
                  </a:extLst>
                </a:gridCol>
                <a:gridCol w="4765964">
                  <a:extLst>
                    <a:ext uri="{9D8B030D-6E8A-4147-A177-3AD203B41FA5}">
                      <a16:colId xmlns:a16="http://schemas.microsoft.com/office/drawing/2014/main" val="4145565616"/>
                    </a:ext>
                  </a:extLst>
                </a:gridCol>
              </a:tblGrid>
              <a:tr h="647811">
                <a:tc>
                  <a:txBody>
                    <a:bodyPr/>
                    <a:lstStyle/>
                    <a:p>
                      <a:r>
                        <a:rPr lang="uk-UA" sz="2400" noProof="0" dirty="0" smtClean="0">
                          <a:latin typeface="Times New Roman" panose="02020603050405020304" pitchFamily="18" charset="0"/>
                          <a:cs typeface="Times New Roman" panose="02020603050405020304" pitchFamily="18" charset="0"/>
                        </a:rPr>
                        <a:t>Формальні</a:t>
                      </a:r>
                      <a:r>
                        <a:rPr lang="uk-UA" sz="2400" baseline="0" noProof="0" dirty="0" smtClean="0">
                          <a:latin typeface="Times New Roman" panose="02020603050405020304" pitchFamily="18" charset="0"/>
                          <a:cs typeface="Times New Roman" panose="02020603050405020304" pitchFamily="18" charset="0"/>
                        </a:rPr>
                        <a:t> організації</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noProof="0" dirty="0" smtClean="0">
                          <a:latin typeface="Times New Roman" panose="02020603050405020304" pitchFamily="18" charset="0"/>
                          <a:cs typeface="Times New Roman" panose="02020603050405020304" pitchFamily="18" charset="0"/>
                        </a:rPr>
                        <a:t>Неформальні організації</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96083257"/>
                  </a:ext>
                </a:extLst>
              </a:tr>
              <a:tr h="2718842">
                <a:tc>
                  <a:txBody>
                    <a:bodyPr/>
                    <a:lstStyle/>
                    <a:p>
                      <a:r>
                        <a:rPr lang="uk-UA" sz="2400" noProof="0" dirty="0" smtClean="0">
                          <a:latin typeface="Times New Roman" panose="02020603050405020304" pitchFamily="18" charset="0"/>
                          <a:cs typeface="Times New Roman" panose="02020603050405020304" pitchFamily="18" charset="0"/>
                        </a:rPr>
                        <a:t>узаконена система норм, правил, принципів діяльності, стандартів поведінки членів організації;</a:t>
                      </a:r>
                      <a:r>
                        <a:rPr lang="uk-UA" sz="2400" baseline="0" noProof="0" dirty="0" smtClean="0">
                          <a:latin typeface="Times New Roman" panose="02020603050405020304" pitchFamily="18" charset="0"/>
                          <a:cs typeface="Times New Roman" panose="02020603050405020304" pitchFamily="18" charset="0"/>
                        </a:rPr>
                        <a:t> </a:t>
                      </a:r>
                      <a:r>
                        <a:rPr lang="uk-UA" sz="2400" noProof="0" dirty="0" smtClean="0">
                          <a:latin typeface="Times New Roman" panose="02020603050405020304" pitchFamily="18" charset="0"/>
                          <a:cs typeface="Times New Roman" panose="02020603050405020304" pitchFamily="18" charset="0"/>
                        </a:rPr>
                        <a:t>забезпечує проходження ділової інформації, необхідної для функціональної взаємодії її членів. </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noProof="0" dirty="0" smtClean="0">
                          <a:latin typeface="Times New Roman" panose="02020603050405020304" pitchFamily="18" charset="0"/>
                          <a:cs typeface="Times New Roman" panose="02020603050405020304" pitchFamily="18" charset="0"/>
                        </a:rPr>
                        <a:t>виникають і функціонують спонтанно;</a:t>
                      </a:r>
                      <a:r>
                        <a:rPr lang="uk-UA" sz="2400" baseline="0" noProof="0" dirty="0" smtClean="0">
                          <a:latin typeface="Times New Roman" panose="02020603050405020304" pitchFamily="18" charset="0"/>
                          <a:cs typeface="Times New Roman" panose="02020603050405020304" pitchFamily="18" charset="0"/>
                        </a:rPr>
                        <a:t> н</a:t>
                      </a:r>
                      <a:r>
                        <a:rPr lang="uk-UA" sz="2400" noProof="0" dirty="0" smtClean="0">
                          <a:latin typeface="Times New Roman" panose="02020603050405020304" pitchFamily="18" charset="0"/>
                          <a:cs typeface="Times New Roman" panose="02020603050405020304" pitchFamily="18" charset="0"/>
                        </a:rPr>
                        <a:t>айчастіше вони входять до складу формальної організації і фактично створюються на засадах урахування спільних інтересів. </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2131417"/>
                  </a:ext>
                </a:extLst>
              </a:tr>
            </a:tbl>
          </a:graphicData>
        </a:graphic>
      </p:graphicFrame>
    </p:spTree>
    <p:extLst>
      <p:ext uri="{BB962C8B-B14F-4D97-AF65-F5344CB8AC3E}">
        <p14:creationId xmlns:p14="http://schemas.microsoft.com/office/powerpoint/2010/main" val="2713661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96291" y="624110"/>
            <a:ext cx="10008321" cy="789054"/>
          </a:xfrm>
        </p:spPr>
        <p:txBody>
          <a:bodyPr>
            <a:noAutofit/>
          </a:bodyPr>
          <a:lstStyle/>
          <a:p>
            <a:pPr marL="342900" indent="-342900">
              <a:spcBef>
                <a:spcPts val="1000"/>
              </a:spcBef>
            </a:pPr>
            <a:r>
              <a:rPr lang="uk-UA" b="1" dirty="0" smtClean="0">
                <a:solidFill>
                  <a:prstClr val="black"/>
                </a:solidFill>
                <a:latin typeface="Times New Roman" panose="02020603050405020304" pitchFamily="18" charset="0"/>
                <a:ea typeface="+mn-ea"/>
                <a:cs typeface="Times New Roman" panose="02020603050405020304" pitchFamily="18" charset="0"/>
              </a:rPr>
              <a:t>1. </a:t>
            </a:r>
            <a:r>
              <a:rPr lang="uk-UA" b="1" dirty="0" smtClean="0">
                <a:solidFill>
                  <a:schemeClr val="tx1"/>
                </a:solidFill>
                <a:latin typeface="Times New Roman" panose="02020603050405020304" pitchFamily="18" charset="0"/>
                <a:cs typeface="Times New Roman" panose="02020603050405020304" pitchFamily="18" charset="0"/>
              </a:rPr>
              <a:t>Організація як складна відкрита система.</a:t>
            </a:r>
            <a:br>
              <a:rPr lang="uk-UA" b="1" dirty="0" smtClean="0">
                <a:solidFill>
                  <a:schemeClr val="tx1"/>
                </a:solidFill>
                <a:latin typeface="Times New Roman" panose="02020603050405020304" pitchFamily="18" charset="0"/>
                <a:cs typeface="Times New Roman" panose="02020603050405020304" pitchFamily="18" charset="0"/>
              </a:rPr>
            </a:br>
            <a:r>
              <a:rPr lang="uk-UA" b="1" dirty="0" smtClean="0">
                <a:solidFill>
                  <a:prstClr val="black"/>
                </a:solidFill>
                <a:latin typeface="Times New Roman" panose="02020603050405020304" pitchFamily="18" charset="0"/>
                <a:ea typeface="+mn-ea"/>
                <a:cs typeface="Times New Roman" panose="02020603050405020304" pitchFamily="18" charset="0"/>
              </a:rPr>
              <a:t>. </a:t>
            </a:r>
            <a:br>
              <a:rPr lang="uk-UA" b="1" dirty="0" smtClean="0">
                <a:solidFill>
                  <a:prstClr val="black"/>
                </a:solidFill>
                <a:latin typeface="Times New Roman" panose="02020603050405020304" pitchFamily="18" charset="0"/>
                <a:ea typeface="+mn-ea"/>
                <a:cs typeface="Times New Roman" panose="02020603050405020304" pitchFamily="18" charset="0"/>
              </a:rPr>
            </a:br>
            <a:endParaRPr lang="uk-UA" dirty="0"/>
          </a:p>
        </p:txBody>
      </p:sp>
      <p:sp>
        <p:nvSpPr>
          <p:cNvPr id="3" name="Объект 2"/>
          <p:cNvSpPr>
            <a:spLocks noGrp="1"/>
          </p:cNvSpPr>
          <p:nvPr>
            <p:ph idx="1"/>
          </p:nvPr>
        </p:nvSpPr>
        <p:spPr>
          <a:xfrm>
            <a:off x="665018" y="1413164"/>
            <a:ext cx="10839594" cy="5250872"/>
          </a:xfrm>
        </p:spPr>
        <p:txBody>
          <a:bodyPr>
            <a:noAutofit/>
          </a:bodyPr>
          <a:lstStyle/>
          <a:p>
            <a:pPr marL="0" indent="0" algn="just">
              <a:spcBef>
                <a:spcPts val="0"/>
              </a:spcBef>
              <a:buNone/>
            </a:pPr>
            <a:r>
              <a:rPr lang="uk-UA" sz="2400" b="1" dirty="0" smtClean="0">
                <a:solidFill>
                  <a:schemeClr val="tx1"/>
                </a:solidFill>
                <a:latin typeface="Times New Roman" panose="02020603050405020304" pitchFamily="18" charset="0"/>
                <a:cs typeface="Times New Roman" panose="02020603050405020304" pitchFamily="18" charset="0"/>
              </a:rPr>
              <a:t>Організація як універсальна категорія. </a:t>
            </a:r>
            <a:r>
              <a:rPr lang="uk-UA" sz="2400" dirty="0">
                <a:solidFill>
                  <a:schemeClr val="tx1"/>
                </a:solidFill>
                <a:latin typeface="Times New Roman" panose="02020603050405020304" pitchFamily="18" charset="0"/>
                <a:cs typeface="Times New Roman" panose="02020603050405020304" pitchFamily="18" charset="0"/>
              </a:rPr>
              <a:t>Організація – елемент суспільної </a:t>
            </a:r>
            <a:r>
              <a:rPr lang="uk-UA" sz="2400" dirty="0" smtClean="0">
                <a:solidFill>
                  <a:schemeClr val="tx1"/>
                </a:solidFill>
                <a:latin typeface="Times New Roman" panose="02020603050405020304" pitchFamily="18" charset="0"/>
                <a:cs typeface="Times New Roman" panose="02020603050405020304" pitchFamily="18" charset="0"/>
              </a:rPr>
              <a:t>системи, найпоширеніша </a:t>
            </a:r>
            <a:r>
              <a:rPr lang="uk-UA" sz="2400" dirty="0">
                <a:solidFill>
                  <a:schemeClr val="tx1"/>
                </a:solidFill>
                <a:latin typeface="Times New Roman" panose="02020603050405020304" pitchFamily="18" charset="0"/>
                <a:cs typeface="Times New Roman" panose="02020603050405020304" pitchFamily="18" charset="0"/>
              </a:rPr>
              <a:t>форма людської спільності, первинний осередок соціуму.</a:t>
            </a:r>
            <a:endParaRPr lang="ru-RU" sz="24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uk-UA" sz="2400" i="1" dirty="0">
                <a:solidFill>
                  <a:schemeClr val="tx1"/>
                </a:solidFill>
                <a:latin typeface="Times New Roman" panose="02020603050405020304" pitchFamily="18" charset="0"/>
                <a:cs typeface="Times New Roman" panose="02020603050405020304" pitchFamily="18" charset="0"/>
              </a:rPr>
              <a:t>У найзагальнішому випадку під організацією слід розуміти впорядкований </a:t>
            </a:r>
            <a:r>
              <a:rPr lang="uk-UA" sz="2400" b="1" i="1" dirty="0">
                <a:solidFill>
                  <a:schemeClr val="tx1"/>
                </a:solidFill>
                <a:latin typeface="Times New Roman" panose="02020603050405020304" pitchFamily="18" charset="0"/>
                <a:cs typeface="Times New Roman" panose="02020603050405020304" pitchFamily="18" charset="0"/>
              </a:rPr>
              <a:t>стан</a:t>
            </a:r>
            <a:r>
              <a:rPr lang="uk-UA" sz="2400" i="1" dirty="0">
                <a:solidFill>
                  <a:schemeClr val="tx1"/>
                </a:solidFill>
                <a:latin typeface="Times New Roman" panose="02020603050405020304" pitchFamily="18" charset="0"/>
                <a:cs typeface="Times New Roman" panose="02020603050405020304" pitchFamily="18" charset="0"/>
              </a:rPr>
              <a:t> елементів цілого та </a:t>
            </a:r>
            <a:r>
              <a:rPr lang="uk-UA" sz="2400" b="1" i="1" dirty="0">
                <a:solidFill>
                  <a:schemeClr val="tx1"/>
                </a:solidFill>
                <a:latin typeface="Times New Roman" panose="02020603050405020304" pitchFamily="18" charset="0"/>
                <a:cs typeface="Times New Roman" panose="02020603050405020304" pitchFamily="18" charset="0"/>
              </a:rPr>
              <a:t>процес</a:t>
            </a:r>
            <a:r>
              <a:rPr lang="uk-UA" sz="2400" i="1" dirty="0">
                <a:solidFill>
                  <a:schemeClr val="tx1"/>
                </a:solidFill>
                <a:latin typeface="Times New Roman" panose="02020603050405020304" pitchFamily="18" charset="0"/>
                <a:cs typeface="Times New Roman" panose="02020603050405020304" pitchFamily="18" charset="0"/>
              </a:rPr>
              <a:t> їх упорядкування в доцільну єдність.</a:t>
            </a:r>
            <a:endParaRPr lang="ru-RU" sz="2400"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endParaRPr lang="ru-RU" sz="2400" dirty="0" smtClean="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210733757"/>
              </p:ext>
            </p:extLst>
          </p:nvPr>
        </p:nvGraphicFramePr>
        <p:xfrm>
          <a:off x="665018" y="3366655"/>
          <a:ext cx="10839594" cy="3463636"/>
        </p:xfrm>
        <a:graphic>
          <a:graphicData uri="http://schemas.openxmlformats.org/drawingml/2006/table">
            <a:tbl>
              <a:tblPr firstRow="1" bandRow="1">
                <a:tableStyleId>{5C22544A-7EE6-4342-B048-85BDC9FD1C3A}</a:tableStyleId>
              </a:tblPr>
              <a:tblGrid>
                <a:gridCol w="5419797">
                  <a:extLst>
                    <a:ext uri="{9D8B030D-6E8A-4147-A177-3AD203B41FA5}">
                      <a16:colId xmlns:a16="http://schemas.microsoft.com/office/drawing/2014/main" val="3615977537"/>
                    </a:ext>
                  </a:extLst>
                </a:gridCol>
                <a:gridCol w="5419797">
                  <a:extLst>
                    <a:ext uri="{9D8B030D-6E8A-4147-A177-3AD203B41FA5}">
                      <a16:colId xmlns:a16="http://schemas.microsoft.com/office/drawing/2014/main" val="3273268396"/>
                    </a:ext>
                  </a:extLst>
                </a:gridCol>
              </a:tblGrid>
              <a:tr h="720436">
                <a:tc gridSpan="2">
                  <a:txBody>
                    <a:bodyPr/>
                    <a:lstStyle/>
                    <a:p>
                      <a:pPr algn="ctr"/>
                      <a:r>
                        <a:rPr lang="uk-UA" sz="2400" dirty="0" smtClean="0">
                          <a:latin typeface="Times New Roman" panose="02020603050405020304" pitchFamily="18" charset="0"/>
                          <a:cs typeface="Times New Roman" panose="02020603050405020304" pitchFamily="18" charset="0"/>
                        </a:rPr>
                        <a:t>Підходи до визначення організації</a:t>
                      </a:r>
                      <a:endParaRPr lang="ru-RU" sz="2400" dirty="0">
                        <a:latin typeface="Times New Roman" panose="02020603050405020304" pitchFamily="18" charset="0"/>
                        <a:cs typeface="Times New Roman" panose="02020603050405020304" pitchFamily="18" charset="0"/>
                      </a:endParaRPr>
                    </a:p>
                  </a:txBody>
                  <a:tcPr/>
                </a:tc>
                <a:tc hMerge="1">
                  <a:txBody>
                    <a:bodyPr/>
                    <a:lstStyle/>
                    <a:p>
                      <a:endParaRPr lang="ru-RU" dirty="0"/>
                    </a:p>
                  </a:txBody>
                  <a:tcPr/>
                </a:tc>
                <a:extLst>
                  <a:ext uri="{0D108BD9-81ED-4DB2-BD59-A6C34878D82A}">
                    <a16:rowId xmlns:a16="http://schemas.microsoft.com/office/drawing/2014/main" val="2942649996"/>
                  </a:ext>
                </a:extLst>
              </a:tr>
              <a:tr h="1774403">
                <a:tc>
                  <a:txBody>
                    <a:bodyPr/>
                    <a:lstStyle/>
                    <a:p>
                      <a:r>
                        <a:rPr lang="uk-UA" sz="2400" i="1" kern="1200" dirty="0" smtClean="0">
                          <a:solidFill>
                            <a:schemeClr val="dk1"/>
                          </a:solidFill>
                          <a:effectLst/>
                          <a:latin typeface="Times New Roman" panose="02020603050405020304" pitchFamily="18" charset="0"/>
                          <a:ea typeface="+mn-ea"/>
                          <a:cs typeface="Times New Roman" panose="02020603050405020304" pitchFamily="18" charset="0"/>
                        </a:rPr>
                        <a:t>Організація як </a:t>
                      </a:r>
                      <a:r>
                        <a:rPr lang="uk-UA" sz="2400" b="1" i="1" kern="1200" dirty="0" smtClean="0">
                          <a:solidFill>
                            <a:schemeClr val="dk1"/>
                          </a:solidFill>
                          <a:effectLst/>
                          <a:latin typeface="Times New Roman" panose="02020603050405020304" pitchFamily="18" charset="0"/>
                          <a:ea typeface="+mn-ea"/>
                          <a:cs typeface="Times New Roman" panose="02020603050405020304" pitchFamily="18" charset="0"/>
                        </a:rPr>
                        <a:t>система</a:t>
                      </a:r>
                      <a:r>
                        <a:rPr lang="uk-UA" sz="2400" i="1"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2400" i="1" kern="1200" dirty="0" smtClean="0">
                          <a:solidFill>
                            <a:schemeClr val="dk1"/>
                          </a:solidFill>
                          <a:effectLst/>
                          <a:latin typeface="Times New Roman" panose="02020603050405020304" pitchFamily="18" charset="0"/>
                          <a:ea typeface="+mn-ea"/>
                          <a:cs typeface="Times New Roman" panose="02020603050405020304" pitchFamily="18" charset="0"/>
                        </a:rPr>
                        <a:t>це внутрішня впорядкованість, узгодженість та взаємодія частин цілого, що обумовлена його побудовою та цілями</a:t>
                      </a:r>
                      <a:endParaRPr lang="ru-RU"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uk-UA" sz="2400" i="1" kern="1200" dirty="0" smtClean="0">
                          <a:solidFill>
                            <a:schemeClr val="dk1"/>
                          </a:solidFill>
                          <a:effectLst/>
                          <a:latin typeface="Times New Roman" panose="02020603050405020304" pitchFamily="18" charset="0"/>
                          <a:ea typeface="+mn-ea"/>
                          <a:cs typeface="Times New Roman" panose="02020603050405020304" pitchFamily="18" charset="0"/>
                        </a:rPr>
                        <a:t>Організація як </a:t>
                      </a:r>
                      <a:r>
                        <a:rPr lang="uk-UA" sz="2400" b="1" i="1" kern="1200" dirty="0" smtClean="0">
                          <a:solidFill>
                            <a:schemeClr val="dk1"/>
                          </a:solidFill>
                          <a:effectLst/>
                          <a:latin typeface="Times New Roman" panose="02020603050405020304" pitchFamily="18" charset="0"/>
                          <a:ea typeface="+mn-ea"/>
                          <a:cs typeface="Times New Roman" panose="02020603050405020304" pitchFamily="18" charset="0"/>
                        </a:rPr>
                        <a:t>процес</a:t>
                      </a:r>
                      <a:r>
                        <a:rPr lang="uk-UA" sz="2400" i="1"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2400" i="1" kern="1200" dirty="0" smtClean="0">
                          <a:solidFill>
                            <a:schemeClr val="dk1"/>
                          </a:solidFill>
                          <a:effectLst/>
                          <a:latin typeface="Times New Roman" panose="02020603050405020304" pitchFamily="18" charset="0"/>
                          <a:ea typeface="+mn-ea"/>
                          <a:cs typeface="Times New Roman" panose="02020603050405020304" pitchFamily="18" charset="0"/>
                        </a:rPr>
                        <a:t>це сукупність цілеспрямованих дій, що зумовлюють утворення необхідних </a:t>
                      </a:r>
                      <a:r>
                        <a:rPr lang="uk-UA" sz="2400" i="1" kern="1200" dirty="0" err="1" smtClean="0">
                          <a:solidFill>
                            <a:schemeClr val="dk1"/>
                          </a:solidFill>
                          <a:effectLst/>
                          <a:latin typeface="Times New Roman" panose="02020603050405020304" pitchFamily="18" charset="0"/>
                          <a:ea typeface="+mn-ea"/>
                          <a:cs typeface="Times New Roman" panose="02020603050405020304" pitchFamily="18" charset="0"/>
                        </a:rPr>
                        <a:t>зв'язків</a:t>
                      </a:r>
                      <a:r>
                        <a:rPr lang="uk-UA" sz="2400" i="1" kern="1200" dirty="0" smtClean="0">
                          <a:solidFill>
                            <a:schemeClr val="dk1"/>
                          </a:solidFill>
                          <a:effectLst/>
                          <a:latin typeface="Times New Roman" panose="02020603050405020304" pitchFamily="18" charset="0"/>
                          <a:ea typeface="+mn-ea"/>
                          <a:cs typeface="Times New Roman" panose="02020603050405020304" pitchFamily="18" charset="0"/>
                        </a:rPr>
                        <a:t>. Встановлення кількісних і якісних просторово-часових </a:t>
                      </a:r>
                      <a:r>
                        <a:rPr lang="uk-UA" sz="2400" i="1" kern="1200" dirty="0" err="1" smtClean="0">
                          <a:solidFill>
                            <a:schemeClr val="dk1"/>
                          </a:solidFill>
                          <a:effectLst/>
                          <a:latin typeface="Times New Roman" panose="02020603050405020304" pitchFamily="18" charset="0"/>
                          <a:ea typeface="+mn-ea"/>
                          <a:cs typeface="Times New Roman" panose="02020603050405020304" pitchFamily="18" charset="0"/>
                        </a:rPr>
                        <a:t>зв'язків</a:t>
                      </a:r>
                      <a:r>
                        <a:rPr lang="uk-UA" sz="2400" i="1" kern="1200" dirty="0" smtClean="0">
                          <a:solidFill>
                            <a:schemeClr val="dk1"/>
                          </a:solidFill>
                          <a:effectLst/>
                          <a:latin typeface="Times New Roman" panose="02020603050405020304" pitchFamily="18" charset="0"/>
                          <a:ea typeface="+mn-ea"/>
                          <a:cs typeface="Times New Roman" panose="02020603050405020304" pitchFamily="18" charset="0"/>
                        </a:rPr>
                        <a:t> є сутністю організації як процесу</a:t>
                      </a:r>
                      <a:endParaRPr lang="ru-RU"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322708221"/>
                  </a:ext>
                </a:extLst>
              </a:tr>
              <a:tr h="449762">
                <a:tc>
                  <a:txBody>
                    <a:bodyPr/>
                    <a:lstStyle/>
                    <a:p>
                      <a:r>
                        <a:rPr lang="uk-UA" sz="2400" b="1" u="sng" dirty="0" smtClean="0">
                          <a:latin typeface="Times New Roman" panose="02020603050405020304" pitchFamily="18" charset="0"/>
                          <a:cs typeface="Times New Roman" panose="02020603050405020304" pitchFamily="18" charset="0"/>
                        </a:rPr>
                        <a:t>Статика</a:t>
                      </a:r>
                      <a:endParaRPr lang="ru-RU" sz="2400" b="1" u="sng" dirty="0">
                        <a:latin typeface="Times New Roman" panose="02020603050405020304" pitchFamily="18" charset="0"/>
                        <a:cs typeface="Times New Roman" panose="02020603050405020304" pitchFamily="18" charset="0"/>
                      </a:endParaRPr>
                    </a:p>
                  </a:txBody>
                  <a:tcPr/>
                </a:tc>
                <a:tc>
                  <a:txBody>
                    <a:bodyPr/>
                    <a:lstStyle/>
                    <a:p>
                      <a:r>
                        <a:rPr lang="uk-UA" sz="2400" dirty="0" smtClean="0">
                          <a:latin typeface="Times New Roman" panose="02020603050405020304" pitchFamily="18" charset="0"/>
                          <a:cs typeface="Times New Roman" panose="02020603050405020304" pitchFamily="18" charset="0"/>
                        </a:rPr>
                        <a:t>Динаміка</a:t>
                      </a:r>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6466651"/>
                  </a:ext>
                </a:extLst>
              </a:tr>
            </a:tbl>
          </a:graphicData>
        </a:graphic>
      </p:graphicFrame>
    </p:spTree>
    <p:extLst>
      <p:ext uri="{BB962C8B-B14F-4D97-AF65-F5344CB8AC3E}">
        <p14:creationId xmlns:p14="http://schemas.microsoft.com/office/powerpoint/2010/main" val="15838860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47490"/>
          </a:xfrm>
        </p:spPr>
        <p:txBody>
          <a:bodyPr>
            <a:normAutofit fontScale="90000"/>
          </a:bodyPr>
          <a:lstStyle/>
          <a:p>
            <a:pPr marL="342900" lvl="0" indent="-342900">
              <a:spcBef>
                <a:spcPts val="1000"/>
              </a:spcBef>
            </a:pPr>
            <a:r>
              <a:rPr lang="uk-UA" sz="4000" b="1" dirty="0">
                <a:solidFill>
                  <a:prstClr val="black"/>
                </a:solidFill>
                <a:latin typeface="Times New Roman" panose="02020603050405020304" pitchFamily="18" charset="0"/>
                <a:ea typeface="+mn-ea"/>
                <a:cs typeface="Times New Roman" panose="02020603050405020304" pitchFamily="18" charset="0"/>
              </a:rPr>
              <a:t>3</a:t>
            </a:r>
            <a:r>
              <a:rPr lang="uk-UA" sz="4000" b="1" dirty="0" smtClean="0">
                <a:solidFill>
                  <a:prstClr val="black"/>
                </a:solidFill>
                <a:latin typeface="Times New Roman" panose="02020603050405020304" pitchFamily="18" charset="0"/>
                <a:ea typeface="+mn-ea"/>
                <a:cs typeface="Times New Roman" panose="02020603050405020304" pitchFamily="18" charset="0"/>
              </a:rPr>
              <a:t>. </a:t>
            </a:r>
            <a:r>
              <a:rPr lang="uk-UA" sz="4000" b="1" dirty="0">
                <a:solidFill>
                  <a:prstClr val="black"/>
                </a:solidFill>
                <a:latin typeface="Times New Roman" panose="02020603050405020304" pitchFamily="18" charset="0"/>
                <a:ea typeface="+mn-ea"/>
                <a:cs typeface="Times New Roman" panose="02020603050405020304" pitchFamily="18" charset="0"/>
              </a:rPr>
              <a:t>Життєвий цикл організації. </a:t>
            </a:r>
            <a:r>
              <a:rPr lang="uk-UA" sz="3200" b="1" dirty="0">
                <a:solidFill>
                  <a:prstClr val="black"/>
                </a:solidFill>
                <a:latin typeface="Times New Roman" panose="02020603050405020304" pitchFamily="18" charset="0"/>
                <a:ea typeface="+mn-ea"/>
                <a:cs typeface="Times New Roman" panose="02020603050405020304" pitchFamily="18" charset="0"/>
              </a:rPr>
              <a:t/>
            </a:r>
            <a:br>
              <a:rPr lang="uk-UA" sz="3200" b="1" dirty="0">
                <a:solidFill>
                  <a:prstClr val="black"/>
                </a:solidFill>
                <a:latin typeface="Times New Roman" panose="02020603050405020304" pitchFamily="18" charset="0"/>
                <a:ea typeface="+mn-ea"/>
                <a:cs typeface="Times New Roman" panose="02020603050405020304" pitchFamily="18" charset="0"/>
              </a:rPr>
            </a:br>
            <a:endParaRPr lang="ru-RU" dirty="0"/>
          </a:p>
        </p:txBody>
      </p:sp>
      <p:sp>
        <p:nvSpPr>
          <p:cNvPr id="3" name="Объект 2"/>
          <p:cNvSpPr>
            <a:spLocks noGrp="1"/>
          </p:cNvSpPr>
          <p:nvPr>
            <p:ph idx="1"/>
          </p:nvPr>
        </p:nvSpPr>
        <p:spPr>
          <a:xfrm>
            <a:off x="928255" y="1579418"/>
            <a:ext cx="11028218" cy="4710546"/>
          </a:xfrm>
        </p:spPr>
        <p:txBody>
          <a:bodyPr>
            <a:normAutofit/>
          </a:bodyPr>
          <a:lstStyle/>
          <a:p>
            <a:pPr algn="just"/>
            <a:r>
              <a:rPr lang="uk-UA" sz="2400" b="1" dirty="0" smtClean="0">
                <a:solidFill>
                  <a:schemeClr val="tx1"/>
                </a:solidFill>
                <a:latin typeface="Times New Roman" panose="02020603050405020304" pitchFamily="18" charset="0"/>
                <a:cs typeface="Times New Roman" panose="02020603050405020304" pitchFamily="18" charset="0"/>
              </a:rPr>
              <a:t>ЖИТТЄВИЙ ЦИКЛ ОРГАНІЗАЦІЇ </a:t>
            </a:r>
            <a:r>
              <a:rPr lang="uk-UA" sz="2400" dirty="0" smtClean="0">
                <a:solidFill>
                  <a:schemeClr val="tx1"/>
                </a:solidFill>
                <a:latin typeface="Times New Roman" panose="02020603050405020304" pitchFamily="18" charset="0"/>
                <a:cs typeface="Times New Roman" panose="02020603050405020304" pitchFamily="18" charset="0"/>
              </a:rPr>
              <a:t>- це загальносистемна властивість організації, що відображає сукупність періодів динамічних змін у перебігу її життєдіяльності від формування до ліквідації, протягом яких закономірно змінюється послідовність окремих етапів, кожен з яких характеризується певним комплексом стратегічних цілей, завдань, ресурсів, технологій та структури. </a:t>
            </a:r>
          </a:p>
          <a:p>
            <a:r>
              <a:rPr lang="uk-UA" sz="2400" dirty="0" smtClean="0">
                <a:solidFill>
                  <a:schemeClr val="tx1"/>
                </a:solidFill>
                <a:latin typeface="Times New Roman" panose="02020603050405020304" pitchFamily="18" charset="0"/>
                <a:cs typeface="Times New Roman" panose="02020603050405020304" pitchFamily="18" charset="0"/>
              </a:rPr>
              <a:t>Такі періоди називають циклами чи фазами розвитку організації. Розрізняють від трьох до десяти стадій, проте основними є чотири: 1) заснування (утворення, народження); 2) період прискореного росту і розвитку; 3) етап стабілізації діяльності; 4) припинення існування чи оновлення - відновлення життєвого циклу на новому цільовому рівні.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794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Объект 8"/>
          <p:cNvPicPr>
            <a:picLocks noGrp="1" noChangeAspect="1"/>
          </p:cNvPicPr>
          <p:nvPr>
            <p:ph idx="1"/>
          </p:nvPr>
        </p:nvPicPr>
        <p:blipFill>
          <a:blip r:embed="rId2"/>
          <a:stretch>
            <a:fillRect/>
          </a:stretch>
        </p:blipFill>
        <p:spPr>
          <a:xfrm>
            <a:off x="1579418" y="886692"/>
            <a:ext cx="9268691" cy="4545734"/>
          </a:xfrm>
          <a:prstGeom prst="rect">
            <a:avLst/>
          </a:prstGeom>
        </p:spPr>
      </p:pic>
    </p:spTree>
    <p:extLst>
      <p:ext uri="{BB962C8B-B14F-4D97-AF65-F5344CB8AC3E}">
        <p14:creationId xmlns:p14="http://schemas.microsoft.com/office/powerpoint/2010/main" val="3299840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757942131"/>
              </p:ext>
            </p:extLst>
          </p:nvPr>
        </p:nvGraphicFramePr>
        <p:xfrm>
          <a:off x="651164" y="249382"/>
          <a:ext cx="10853449" cy="6470073"/>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9557328"/>
                    </a:ext>
                  </a:extLst>
                </a:gridCol>
                <a:gridCol w="8415049">
                  <a:extLst>
                    <a:ext uri="{9D8B030D-6E8A-4147-A177-3AD203B41FA5}">
                      <a16:colId xmlns:a16="http://schemas.microsoft.com/office/drawing/2014/main" val="2181560834"/>
                    </a:ext>
                  </a:extLst>
                </a:gridCol>
              </a:tblGrid>
              <a:tr h="712017">
                <a:tc>
                  <a:txBody>
                    <a:bodyPr/>
                    <a:lstStyle/>
                    <a:p>
                      <a:pPr algn="ctr"/>
                      <a:r>
                        <a:rPr lang="uk-UA" sz="2000" dirty="0" smtClean="0">
                          <a:latin typeface="Times New Roman" panose="02020603050405020304" pitchFamily="18" charset="0"/>
                          <a:cs typeface="Times New Roman" panose="02020603050405020304" pitchFamily="18" charset="0"/>
                        </a:rPr>
                        <a:t>Етапи життєвого циклу</a:t>
                      </a:r>
                      <a:r>
                        <a:rPr lang="uk-UA" sz="2000" baseline="0" dirty="0" smtClean="0">
                          <a:latin typeface="Times New Roman" panose="02020603050405020304" pitchFamily="18" charset="0"/>
                          <a:cs typeface="Times New Roman" panose="02020603050405020304" pitchFamily="18" charset="0"/>
                        </a:rPr>
                        <a:t> організації</a:t>
                      </a:r>
                      <a:endParaRPr lang="ru-RU" sz="2000" dirty="0">
                        <a:latin typeface="Times New Roman" panose="02020603050405020304" pitchFamily="18" charset="0"/>
                        <a:cs typeface="Times New Roman" panose="02020603050405020304" pitchFamily="18" charset="0"/>
                      </a:endParaRPr>
                    </a:p>
                  </a:txBody>
                  <a:tcPr/>
                </a:tc>
                <a:tc>
                  <a:txBody>
                    <a:bodyPr/>
                    <a:lstStyle/>
                    <a:p>
                      <a:pPr algn="ctr"/>
                      <a:r>
                        <a:rPr lang="uk-UA" sz="2000" dirty="0" smtClean="0">
                          <a:latin typeface="Times New Roman" panose="02020603050405020304" pitchFamily="18" charset="0"/>
                          <a:cs typeface="Times New Roman" panose="02020603050405020304" pitchFamily="18" charset="0"/>
                        </a:rPr>
                        <a:t>Характеристика етапів</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71153393"/>
                  </a:ext>
                </a:extLst>
              </a:tr>
              <a:tr h="2321797">
                <a:tc>
                  <a:txBody>
                    <a:bodyPr/>
                    <a:lstStyle/>
                    <a:p>
                      <a:pPr algn="just"/>
                      <a:r>
                        <a:rPr lang="uk-UA" sz="2400" b="1" dirty="0" smtClean="0">
                          <a:latin typeface="Times New Roman" panose="02020603050405020304" pitchFamily="18" charset="0"/>
                          <a:cs typeface="Times New Roman" panose="02020603050405020304" pitchFamily="18" charset="0"/>
                        </a:rPr>
                        <a:t>1.</a:t>
                      </a:r>
                      <a:r>
                        <a:rPr lang="uk-UA" sz="2400" b="1" baseline="0" dirty="0" smtClean="0">
                          <a:latin typeface="Times New Roman" panose="02020603050405020304" pitchFamily="18" charset="0"/>
                          <a:cs typeface="Times New Roman" panose="02020603050405020304" pitchFamily="18" charset="0"/>
                        </a:rPr>
                        <a:t> </a:t>
                      </a: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Народження</a:t>
                      </a:r>
                      <a:endParaRPr lang="ru-RU" sz="2400" b="1" dirty="0">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пов'язане з необхідністю задоволення інтересів нового клієнта, з пошуком та займанням вільної ринкової ніші. Головна мета організації - виживання, </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що вимагає від керівництва організації таких якостей, як віра в успіх, готовність ризикувати, висока працездатність. Характерною для стадії народження є невелика кількість компаньйонів. </a:t>
                      </a:r>
                    </a:p>
                  </a:txBody>
                  <a:tcPr/>
                </a:tc>
                <a:extLst>
                  <a:ext uri="{0D108BD9-81ED-4DB2-BD59-A6C34878D82A}">
                    <a16:rowId xmlns:a16="http://schemas.microsoft.com/office/drawing/2014/main" val="985567723"/>
                  </a:ext>
                </a:extLst>
              </a:tr>
              <a:tr h="3436259">
                <a:tc>
                  <a:txBody>
                    <a:bodyPr/>
                    <a:lstStyle/>
                    <a:p>
                      <a:pPr algn="just"/>
                      <a:r>
                        <a:rPr lang="uk-UA" sz="2400" b="1" noProof="0" dirty="0" smtClean="0">
                          <a:latin typeface="Times New Roman" panose="02020603050405020304" pitchFamily="18" charset="0"/>
                          <a:cs typeface="Times New Roman" panose="02020603050405020304" pitchFamily="18" charset="0"/>
                        </a:rPr>
                        <a:t>2. </a:t>
                      </a:r>
                      <a:r>
                        <a:rPr lang="uk-UA" sz="2400" b="1" kern="1200" noProof="0" dirty="0" smtClean="0">
                          <a:solidFill>
                            <a:schemeClr val="dk1"/>
                          </a:solidFill>
                          <a:effectLst/>
                          <a:latin typeface="Times New Roman" panose="02020603050405020304" pitchFamily="18" charset="0"/>
                          <a:ea typeface="+mn-ea"/>
                          <a:cs typeface="Times New Roman" panose="02020603050405020304" pitchFamily="18" charset="0"/>
                        </a:rPr>
                        <a:t>Дитинство</a:t>
                      </a:r>
                      <a:endParaRPr lang="uk-UA" sz="2400" b="1" noProof="0" dirty="0">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небезпечна стадія, оскільки саме в цей період відбувається </a:t>
                      </a:r>
                      <a:r>
                        <a:rPr lang="uk-UA" sz="2400" kern="1200" noProof="0" dirty="0" err="1" smtClean="0">
                          <a:solidFill>
                            <a:schemeClr val="dk1"/>
                          </a:solidFill>
                          <a:effectLst/>
                          <a:latin typeface="Times New Roman" panose="02020603050405020304" pitchFamily="18" charset="0"/>
                          <a:ea typeface="+mn-ea"/>
                          <a:cs typeface="Times New Roman" panose="02020603050405020304" pitchFamily="18" charset="0"/>
                        </a:rPr>
                        <a:t>неспівмірне</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в порівнянні зі зміною управлінського потенціалу зростання організації. На цій стадії більшість організацій переживають крах через недосвідченість та некомпетентність своїх менеджерів. Тому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основним завданням організації є зміцнення своїх позицій на ринку, при цьому особливе значення надається посиленню конкурентоспроможності. Головна мета організації на цій стадії — короткочасний успіх та забезпечення бурхливого зростання.</a:t>
                      </a:r>
                    </a:p>
                  </a:txBody>
                  <a:tcPr/>
                </a:tc>
                <a:extLst>
                  <a:ext uri="{0D108BD9-81ED-4DB2-BD59-A6C34878D82A}">
                    <a16:rowId xmlns:a16="http://schemas.microsoft.com/office/drawing/2014/main" val="2476096908"/>
                  </a:ext>
                </a:extLst>
              </a:tr>
            </a:tbl>
          </a:graphicData>
        </a:graphic>
      </p:graphicFrame>
    </p:spTree>
    <p:extLst>
      <p:ext uri="{BB962C8B-B14F-4D97-AF65-F5344CB8AC3E}">
        <p14:creationId xmlns:p14="http://schemas.microsoft.com/office/powerpoint/2010/main" val="3345069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76578477"/>
              </p:ext>
            </p:extLst>
          </p:nvPr>
        </p:nvGraphicFramePr>
        <p:xfrm>
          <a:off x="1093788" y="415925"/>
          <a:ext cx="10410826" cy="6309360"/>
        </p:xfrm>
        <a:graphic>
          <a:graphicData uri="http://schemas.openxmlformats.org/drawingml/2006/table">
            <a:tbl>
              <a:tblPr firstRow="1" bandRow="1">
                <a:tableStyleId>{5C22544A-7EE6-4342-B048-85BDC9FD1C3A}</a:tableStyleId>
              </a:tblPr>
              <a:tblGrid>
                <a:gridCol w="3270394">
                  <a:extLst>
                    <a:ext uri="{9D8B030D-6E8A-4147-A177-3AD203B41FA5}">
                      <a16:colId xmlns:a16="http://schemas.microsoft.com/office/drawing/2014/main" val="756901456"/>
                    </a:ext>
                  </a:extLst>
                </a:gridCol>
                <a:gridCol w="7140432">
                  <a:extLst>
                    <a:ext uri="{9D8B030D-6E8A-4147-A177-3AD203B41FA5}">
                      <a16:colId xmlns:a16="http://schemas.microsoft.com/office/drawing/2014/main" val="316179969"/>
                    </a:ext>
                  </a:extLst>
                </a:gridCol>
              </a:tblGrid>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Етапи життєвого циклу організації</a:t>
                      </a:r>
                      <a:endParaRPr kumimoji="0" lang="ru-RU"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algn="ctr"/>
                      <a:endParaRPr lang="ru-RU" dirty="0"/>
                    </a:p>
                  </a:txBody>
                  <a:tcPr/>
                </a:tc>
                <a:tc>
                  <a:txBody>
                    <a:bodyPr/>
                    <a:lstStyle/>
                    <a:p>
                      <a:pPr algn="ctr"/>
                      <a:r>
                        <a:rPr kumimoji="0" lang="uk-UA"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Характеристика етапів</a:t>
                      </a:r>
                      <a:endParaRPr lang="ru-RU" sz="2400" dirty="0"/>
                    </a:p>
                  </a:txBody>
                  <a:tcPr/>
                </a:tc>
                <a:extLst>
                  <a:ext uri="{0D108BD9-81ED-4DB2-BD59-A6C34878D82A}">
                    <a16:rowId xmlns:a16="http://schemas.microsoft.com/office/drawing/2014/main" val="2816412972"/>
                  </a:ext>
                </a:extLst>
              </a:tr>
              <a:tr h="370840">
                <a:tc>
                  <a:txBody>
                    <a:bodyPr/>
                    <a:lstStyle/>
                    <a:p>
                      <a:r>
                        <a:rPr lang="uk-UA" sz="2400" b="1" noProof="0" dirty="0" smtClean="0">
                          <a:latin typeface="Times New Roman" panose="02020603050405020304" pitchFamily="18" charset="0"/>
                          <a:cs typeface="Times New Roman" panose="02020603050405020304" pitchFamily="18" charset="0"/>
                        </a:rPr>
                        <a:t>3. </a:t>
                      </a:r>
                      <a:r>
                        <a:rPr lang="uk-UA" sz="2400" b="1" kern="1200" noProof="0" dirty="0" smtClean="0">
                          <a:solidFill>
                            <a:schemeClr val="dk1"/>
                          </a:solidFill>
                          <a:effectLst/>
                          <a:latin typeface="Times New Roman" panose="02020603050405020304" pitchFamily="18" charset="0"/>
                          <a:ea typeface="+mn-ea"/>
                          <a:cs typeface="Times New Roman" panose="02020603050405020304" pitchFamily="18" charset="0"/>
                        </a:rPr>
                        <a:t>Зрілість</a:t>
                      </a:r>
                    </a:p>
                    <a:p>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Три стадії зрілості: </a:t>
                      </a:r>
                    </a:p>
                    <a:p>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рання </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систематичне зростання організації, </a:t>
                      </a:r>
                    </a:p>
                    <a:p>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проміжна</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 збалансоване зростання, </a:t>
                      </a:r>
                    </a:p>
                    <a:p>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остаточна</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 формування індивідуальності та іміджу організації. </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розвиток організації на цій стадії спрямовується на користь збалансованого зростання на основі стійкої структури та чіткого управління</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Керівник організації, як правило, задоволений логічністю та стрункістю системи управління, що зменшує його інтерес щодо таких питань, як адаптація до змін зовнішнього середовища, а також оновлення і децентралізація.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Ця</a:t>
                      </a:r>
                      <a:r>
                        <a:rPr lang="uk-UA" sz="2400" i="1" kern="1200" baseline="0" noProof="0" dirty="0" smtClean="0">
                          <a:solidFill>
                            <a:schemeClr val="dk1"/>
                          </a:solidFill>
                          <a:effectLst/>
                          <a:latin typeface="Times New Roman" panose="02020603050405020304" pitchFamily="18" charset="0"/>
                          <a:ea typeface="+mn-ea"/>
                          <a:cs typeface="Times New Roman" panose="02020603050405020304" pitchFamily="18" charset="0"/>
                        </a:rPr>
                        <a:t>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стадія пов'язана з проникненням організації в нові сфери діяльності, розширенням і диференціацією. Проте саме в цей період активно зароджується бюрократизм у системі управління. </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Етап зрілості небезпечний, оскільки є можливість виникнення у керівництва організації думки щодо завершення руху вперед.</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41083507"/>
                  </a:ext>
                </a:extLst>
              </a:tr>
            </a:tbl>
          </a:graphicData>
        </a:graphic>
      </p:graphicFrame>
    </p:spTree>
    <p:extLst>
      <p:ext uri="{BB962C8B-B14F-4D97-AF65-F5344CB8AC3E}">
        <p14:creationId xmlns:p14="http://schemas.microsoft.com/office/powerpoint/2010/main" val="983961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606291189"/>
              </p:ext>
            </p:extLst>
          </p:nvPr>
        </p:nvGraphicFramePr>
        <p:xfrm>
          <a:off x="1330325" y="539750"/>
          <a:ext cx="10174288" cy="5669280"/>
        </p:xfrm>
        <a:graphic>
          <a:graphicData uri="http://schemas.openxmlformats.org/drawingml/2006/table">
            <a:tbl>
              <a:tblPr firstRow="1" bandRow="1">
                <a:tableStyleId>{5C22544A-7EE6-4342-B048-85BDC9FD1C3A}</a:tableStyleId>
              </a:tblPr>
              <a:tblGrid>
                <a:gridCol w="2895311">
                  <a:extLst>
                    <a:ext uri="{9D8B030D-6E8A-4147-A177-3AD203B41FA5}">
                      <a16:colId xmlns:a16="http://schemas.microsoft.com/office/drawing/2014/main" val="3852390100"/>
                    </a:ext>
                  </a:extLst>
                </a:gridCol>
                <a:gridCol w="7278977">
                  <a:extLst>
                    <a:ext uri="{9D8B030D-6E8A-4147-A177-3AD203B41FA5}">
                      <a16:colId xmlns:a16="http://schemas.microsoft.com/office/drawing/2014/main" val="2583063550"/>
                    </a:ext>
                  </a:extLst>
                </a:gridCol>
              </a:tblGrid>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Етапи життєвого циклу організації</a:t>
                      </a:r>
                      <a:endParaRPr kumimoji="0" lang="ru-RU"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endParaRPr lang="ru-RU"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Характеристика етапів</a:t>
                      </a:r>
                      <a:endParaRPr kumimoji="0" lang="ru-RU" sz="2400" b="1" i="0" u="none" strike="noStrike" kern="1200" cap="none" spc="0" normalizeH="0" baseline="0" noProof="0" dirty="0" smtClean="0">
                        <a:ln>
                          <a:noFill/>
                        </a:ln>
                        <a:solidFill>
                          <a:prstClr val="white"/>
                        </a:solidFill>
                        <a:effectLst/>
                        <a:uLnTx/>
                        <a:uFillTx/>
                        <a:latin typeface="+mn-lt"/>
                        <a:ea typeface="+mn-ea"/>
                        <a:cs typeface="+mn-cs"/>
                      </a:endParaRPr>
                    </a:p>
                    <a:p>
                      <a:endParaRPr lang="ru-RU" dirty="0"/>
                    </a:p>
                  </a:txBody>
                  <a:tcPr/>
                </a:tc>
                <a:extLst>
                  <a:ext uri="{0D108BD9-81ED-4DB2-BD59-A6C34878D82A}">
                    <a16:rowId xmlns:a16="http://schemas.microsoft.com/office/drawing/2014/main" val="1023072587"/>
                  </a:ext>
                </a:extLst>
              </a:tr>
              <a:tr h="1868170">
                <a:tc>
                  <a:txBody>
                    <a:bodyPr/>
                    <a:lstStyle/>
                    <a:p>
                      <a:r>
                        <a:rPr lang="uk-UA" sz="2400" b="1" noProof="0" dirty="0" smtClean="0">
                          <a:latin typeface="Times New Roman" panose="02020603050405020304" pitchFamily="18" charset="0"/>
                          <a:cs typeface="Times New Roman" panose="02020603050405020304" pitchFamily="18" charset="0"/>
                        </a:rPr>
                        <a:t>4. Старіння</a:t>
                      </a:r>
                      <a:endParaRPr lang="uk-UA" sz="2400" b="1" noProof="0" dirty="0">
                        <a:latin typeface="Times New Roman" panose="02020603050405020304" pitchFamily="18" charset="0"/>
                        <a:cs typeface="Times New Roman" panose="02020603050405020304" pitchFamily="18" charset="0"/>
                      </a:endParaRPr>
                    </a:p>
                  </a:txBody>
                  <a:tcPr/>
                </a:tc>
                <a:tc>
                  <a:txBody>
                    <a:bodyPr/>
                    <a:lstStyle/>
                    <a:p>
                      <a:pPr algn="just"/>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характеризується тріумфом бюрократії на всіх етапах управління, загибеллю нових ідей в громіздких структурах управління.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Головним завданням організації в цей період є боротьба за виживання і стабільність</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a:t>
                      </a:r>
                    </a:p>
                  </a:txBody>
                  <a:tcPr/>
                </a:tc>
                <a:extLst>
                  <a:ext uri="{0D108BD9-81ED-4DB2-BD59-A6C34878D82A}">
                    <a16:rowId xmlns:a16="http://schemas.microsoft.com/office/drawing/2014/main" val="3965157998"/>
                  </a:ext>
                </a:extLst>
              </a:tr>
              <a:tr h="370840">
                <a:tc>
                  <a:txBody>
                    <a:bodyPr/>
                    <a:lstStyle/>
                    <a:p>
                      <a:r>
                        <a:rPr lang="uk-UA" sz="2400" b="1" noProof="0" dirty="0" smtClean="0">
                          <a:latin typeface="Times New Roman" panose="02020603050405020304" pitchFamily="18" charset="0"/>
                          <a:cs typeface="Times New Roman" panose="02020603050405020304" pitchFamily="18" charset="0"/>
                        </a:rPr>
                        <a:t>5. Відродження</a:t>
                      </a:r>
                      <a:endParaRPr lang="uk-UA" sz="2400" b="1" noProof="0" dirty="0">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в організацію приходить нова команда менеджерів, специфічні погляди яких дають змогу розробити програми внутрішньої перебудови, змінити структуру управління. У керівництві організації, як правило, з'являється лідер, здатний дати поштовх структурі управління.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Головна мета в цей період — пожвавлення організації.</a:t>
                      </a:r>
                    </a:p>
                  </a:txBody>
                  <a:tcPr/>
                </a:tc>
                <a:extLst>
                  <a:ext uri="{0D108BD9-81ED-4DB2-BD59-A6C34878D82A}">
                    <a16:rowId xmlns:a16="http://schemas.microsoft.com/office/drawing/2014/main" val="3514115781"/>
                  </a:ext>
                </a:extLst>
              </a:tr>
            </a:tbl>
          </a:graphicData>
        </a:graphic>
      </p:graphicFrame>
    </p:spTree>
    <p:extLst>
      <p:ext uri="{BB962C8B-B14F-4D97-AF65-F5344CB8AC3E}">
        <p14:creationId xmlns:p14="http://schemas.microsoft.com/office/powerpoint/2010/main" val="3613038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1316182" y="1343890"/>
            <a:ext cx="10188430" cy="4567331"/>
          </a:xfrm>
        </p:spPr>
        <p:txBody>
          <a:bodyPr>
            <a:normAutofit/>
          </a:bodyPr>
          <a:lstStyle/>
          <a:p>
            <a:pPr marL="0" indent="0" algn="just"/>
            <a:r>
              <a:rPr lang="uk-UA" sz="2800" b="1" dirty="0" smtClean="0">
                <a:solidFill>
                  <a:schemeClr val="tx1"/>
                </a:solidFill>
                <a:latin typeface="Times New Roman" panose="02020603050405020304" pitchFamily="18" charset="0"/>
                <a:cs typeface="Times New Roman" panose="02020603050405020304" pitchFamily="18" charset="0"/>
              </a:rPr>
              <a:t>Модель організаційного розвитку за Л. </a:t>
            </a:r>
            <a:r>
              <a:rPr lang="uk-UA" sz="2800" b="1" dirty="0" err="1" smtClean="0">
                <a:solidFill>
                  <a:schemeClr val="tx1"/>
                </a:solidFill>
                <a:latin typeface="Times New Roman" panose="02020603050405020304" pitchFamily="18" charset="0"/>
                <a:cs typeface="Times New Roman" panose="02020603050405020304" pitchFamily="18" charset="0"/>
              </a:rPr>
              <a:t>Грейнером</a:t>
            </a:r>
            <a:r>
              <a:rPr lang="uk-UA" sz="2800" dirty="0" smtClean="0">
                <a:solidFill>
                  <a:schemeClr val="tx1"/>
                </a:solidFill>
                <a:latin typeface="Times New Roman" panose="02020603050405020304" pitchFamily="18" charset="0"/>
                <a:cs typeface="Times New Roman" panose="02020603050405020304" pitchFamily="18" charset="0"/>
              </a:rPr>
              <a:t/>
            </a:r>
            <a:br>
              <a:rPr lang="uk-UA" sz="2800" dirty="0" smtClean="0">
                <a:solidFill>
                  <a:schemeClr val="tx1"/>
                </a:solidFill>
                <a:latin typeface="Times New Roman" panose="02020603050405020304" pitchFamily="18" charset="0"/>
                <a:cs typeface="Times New Roman" panose="02020603050405020304" pitchFamily="18" charset="0"/>
              </a:rPr>
            </a:br>
            <a:endParaRPr lang="uk-UA" sz="2800" dirty="0" smtClean="0">
              <a:solidFill>
                <a:schemeClr val="tx1"/>
              </a:solidFill>
              <a:latin typeface="Times New Roman" panose="02020603050405020304" pitchFamily="18" charset="0"/>
              <a:cs typeface="Times New Roman" panose="02020603050405020304" pitchFamily="18" charset="0"/>
            </a:endParaRPr>
          </a:p>
          <a:p>
            <a:pPr marL="0" indent="450000" algn="just">
              <a:buNone/>
            </a:pPr>
            <a:r>
              <a:rPr lang="uk-UA" sz="2800" dirty="0" smtClean="0">
                <a:solidFill>
                  <a:schemeClr val="tx1"/>
                </a:solidFill>
                <a:latin typeface="Times New Roman" panose="02020603050405020304" pitchFamily="18" charset="0"/>
                <a:cs typeface="Times New Roman" panose="02020603050405020304" pitchFamily="18" charset="0"/>
              </a:rPr>
              <a:t>Л. </a:t>
            </a:r>
            <a:r>
              <a:rPr lang="uk-UA" sz="2800" dirty="0" err="1" smtClean="0">
                <a:solidFill>
                  <a:schemeClr val="tx1"/>
                </a:solidFill>
                <a:latin typeface="Times New Roman" panose="02020603050405020304" pitchFamily="18" charset="0"/>
                <a:cs typeface="Times New Roman" panose="02020603050405020304" pitchFamily="18" charset="0"/>
              </a:rPr>
              <a:t>Грейнер</a:t>
            </a:r>
            <a:r>
              <a:rPr lang="uk-UA" sz="2800" dirty="0" smtClean="0">
                <a:solidFill>
                  <a:schemeClr val="tx1"/>
                </a:solidFill>
                <a:latin typeface="Times New Roman" panose="02020603050405020304" pitchFamily="18" charset="0"/>
                <a:cs typeface="Times New Roman" panose="02020603050405020304" pitchFamily="18" charset="0"/>
              </a:rPr>
              <a:t> запропонував оригінальну модель, що описує розвиток таких організацій через послідовність криз. Він виділяє 5 стадій організаційного розвитку, відокремлюваних одна від одної моментами організаційних криз. Шлях організації з однієї стадії свого розвитку до наступної лежить через подолання відповідної кризи даного перехідного періоду.</a:t>
            </a:r>
            <a:br>
              <a:rPr lang="uk-UA" sz="2800" dirty="0" smtClean="0">
                <a:solidFill>
                  <a:schemeClr val="tx1"/>
                </a:solidFill>
                <a:latin typeface="Times New Roman" panose="02020603050405020304" pitchFamily="18" charset="0"/>
                <a:cs typeface="Times New Roman" panose="02020603050405020304" pitchFamily="18" charset="0"/>
              </a:rPr>
            </a:b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0946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440872" y="332508"/>
            <a:ext cx="9739745" cy="5444837"/>
          </a:xfrm>
          <a:prstGeom prst="rect">
            <a:avLst/>
          </a:prstGeom>
        </p:spPr>
      </p:pic>
    </p:spTree>
    <p:extLst>
      <p:ext uri="{BB962C8B-B14F-4D97-AF65-F5344CB8AC3E}">
        <p14:creationId xmlns:p14="http://schemas.microsoft.com/office/powerpoint/2010/main" val="470506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0036" y="706582"/>
            <a:ext cx="10174576" cy="5204640"/>
          </a:xfrm>
        </p:spPr>
        <p:txBody>
          <a:bodyPr>
            <a:normAutofit/>
          </a:bodyPr>
          <a:lstStyle/>
          <a:p>
            <a:pPr algn="just"/>
            <a:r>
              <a:rPr lang="uk-UA" sz="2800" b="1" dirty="0" smtClean="0">
                <a:solidFill>
                  <a:schemeClr val="tx1"/>
                </a:solidFill>
                <a:latin typeface="Times New Roman" panose="02020603050405020304" pitchFamily="18" charset="0"/>
                <a:cs typeface="Times New Roman" panose="02020603050405020304" pitchFamily="18" charset="0"/>
              </a:rPr>
              <a:t>Життєвий цикл корпорацій за І. </a:t>
            </a:r>
            <a:r>
              <a:rPr lang="uk-UA" sz="2800" b="1" dirty="0" err="1" smtClean="0">
                <a:solidFill>
                  <a:schemeClr val="tx1"/>
                </a:solidFill>
                <a:latin typeface="Times New Roman" panose="02020603050405020304" pitchFamily="18" charset="0"/>
                <a:cs typeface="Times New Roman" panose="02020603050405020304" pitchFamily="18" charset="0"/>
              </a:rPr>
              <a:t>Адізесом</a:t>
            </a:r>
            <a:r>
              <a:rPr lang="uk-UA" sz="2800" b="1"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Кожна компанія проходить через стадії розвитку, і при цьому стикається з послідовністю проблем, закономірно викликаних зростанням бізнесу, конкуренцією і технологіями, тобто особливостями зовнішнього і внутрішнього середовища.</a:t>
            </a:r>
          </a:p>
          <a:p>
            <a:pPr marL="0" indent="0" algn="just">
              <a:buNone/>
            </a:pPr>
            <a:r>
              <a:rPr lang="uk-UA" sz="2800" i="1" dirty="0" smtClean="0">
                <a:solidFill>
                  <a:schemeClr val="tx1"/>
                </a:solidFill>
                <a:latin typeface="Times New Roman" panose="02020603050405020304" pitchFamily="18" charset="0"/>
                <a:cs typeface="Times New Roman" panose="02020603050405020304" pitchFamily="18" charset="0"/>
              </a:rPr>
              <a:t>Життєвий цикл корпорації </a:t>
            </a:r>
            <a:r>
              <a:rPr lang="uk-UA" sz="2800" dirty="0" smtClean="0">
                <a:solidFill>
                  <a:schemeClr val="tx1"/>
                </a:solidFill>
                <a:latin typeface="Times New Roman" panose="02020603050405020304" pitchFamily="18" charset="0"/>
                <a:cs typeface="Times New Roman" panose="02020603050405020304" pitchFamily="18" charset="0"/>
              </a:rPr>
              <a:t>- це крива, до середини якої йде дорослішання і зростання, а після - спад до рівня смерті.</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В життєвому циклі компанії </a:t>
            </a:r>
            <a:r>
              <a:rPr lang="uk-UA" sz="2800" dirty="0" err="1" smtClean="0">
                <a:solidFill>
                  <a:schemeClr val="tx1"/>
                </a:solidFill>
                <a:latin typeface="Times New Roman" panose="02020603050405020304" pitchFamily="18" charset="0"/>
                <a:cs typeface="Times New Roman" panose="02020603050405020304" pitchFamily="18" charset="0"/>
              </a:rPr>
              <a:t>Адізес</a:t>
            </a:r>
            <a:r>
              <a:rPr lang="uk-UA" sz="2800" dirty="0" smtClean="0">
                <a:solidFill>
                  <a:schemeClr val="tx1"/>
                </a:solidFill>
                <a:latin typeface="Times New Roman" panose="02020603050405020304" pitchFamily="18" charset="0"/>
                <a:cs typeface="Times New Roman" panose="02020603050405020304" pitchFamily="18" charset="0"/>
              </a:rPr>
              <a:t> виділяє наступні </a:t>
            </a:r>
            <a:r>
              <a:rPr lang="uk-UA" sz="2800" b="1" dirty="0" smtClean="0">
                <a:solidFill>
                  <a:schemeClr val="tx1"/>
                </a:solidFill>
                <a:latin typeface="Times New Roman" panose="02020603050405020304" pitchFamily="18" charset="0"/>
                <a:cs typeface="Times New Roman" panose="02020603050405020304" pitchFamily="18" charset="0"/>
              </a:rPr>
              <a:t>етапи</a:t>
            </a:r>
            <a:r>
              <a:rPr lang="uk-UA" sz="2800" dirty="0" smtClean="0">
                <a:solidFill>
                  <a:schemeClr val="tx1"/>
                </a:solidFill>
                <a:latin typeface="Times New Roman" panose="02020603050405020304" pitchFamily="18" charset="0"/>
                <a:cs typeface="Times New Roman" panose="02020603050405020304" pitchFamily="18" charset="0"/>
              </a:rPr>
              <a:t>: </a:t>
            </a:r>
          </a:p>
          <a:p>
            <a:pPr algn="just"/>
            <a:r>
              <a:rPr lang="uk-UA" sz="2800" b="1" dirty="0" smtClean="0">
                <a:solidFill>
                  <a:schemeClr val="tx1"/>
                </a:solidFill>
                <a:latin typeface="Times New Roman" panose="02020603050405020304" pitchFamily="18" charset="0"/>
                <a:cs typeface="Times New Roman" panose="02020603050405020304" pitchFamily="18" charset="0"/>
              </a:rPr>
              <a:t>Залицяння</a:t>
            </a:r>
            <a:r>
              <a:rPr lang="uk-UA" sz="2800" dirty="0" smtClean="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courtship</a:t>
            </a:r>
            <a:r>
              <a:rPr lang="uk-UA" sz="2800" dirty="0" smtClean="0">
                <a:solidFill>
                  <a:schemeClr val="tx1"/>
                </a:solidFill>
                <a:latin typeface="Times New Roman" panose="02020603050405020304" pitchFamily="18" charset="0"/>
                <a:cs typeface="Times New Roman" panose="02020603050405020304" pitchFamily="18" charset="0"/>
              </a:rPr>
              <a:t>) - це зародження самої бізнес-ідеї та віри в неї як життєздатний </a:t>
            </a:r>
            <a:r>
              <a:rPr lang="uk-UA" sz="2800" dirty="0" err="1" smtClean="0">
                <a:solidFill>
                  <a:schemeClr val="tx1"/>
                </a:solidFill>
                <a:latin typeface="Times New Roman" panose="02020603050405020304" pitchFamily="18" charset="0"/>
                <a:cs typeface="Times New Roman" panose="02020603050405020304" pitchFamily="18" charset="0"/>
              </a:rPr>
              <a:t>проєкт</a:t>
            </a:r>
            <a:r>
              <a:rPr lang="ru-RU" sz="2400" dirty="0" smtClean="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642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43891" y="554182"/>
            <a:ext cx="10160721" cy="5357040"/>
          </a:xfrm>
        </p:spPr>
        <p:txBody>
          <a:bodyPr>
            <a:noAutofit/>
          </a:bodyPr>
          <a:lstStyle/>
          <a:p>
            <a:pPr algn="just">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Раннє дитинство</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infancy</a:t>
            </a:r>
            <a:r>
              <a:rPr lang="uk-UA" sz="2400" dirty="0" smtClean="0">
                <a:solidFill>
                  <a:schemeClr val="tx1"/>
                </a:solidFill>
                <a:latin typeface="Times New Roman" panose="02020603050405020304" pitchFamily="18" charset="0"/>
                <a:cs typeface="Times New Roman" panose="02020603050405020304" pitchFamily="18" charset="0"/>
              </a:rPr>
              <a:t>) - заснування компанії, поява зобов'язань, початок виробництва. Характерний складнощами з виробництвом, продуктами і управлінням. Тут успішно розвиватися допомагає </a:t>
            </a:r>
            <a:r>
              <a:rPr lang="uk-UA" sz="2400" dirty="0" err="1" smtClean="0">
                <a:solidFill>
                  <a:schemeClr val="tx1"/>
                </a:solidFill>
                <a:latin typeface="Times New Roman" panose="02020603050405020304" pitchFamily="18" charset="0"/>
                <a:cs typeface="Times New Roman" panose="02020603050405020304" pitchFamily="18" charset="0"/>
              </a:rPr>
              <a:t>залученість</a:t>
            </a:r>
            <a:r>
              <a:rPr lang="uk-UA" sz="2400" dirty="0" smtClean="0">
                <a:solidFill>
                  <a:schemeClr val="tx1"/>
                </a:solidFill>
                <a:latin typeface="Times New Roman" panose="02020603050405020304" pitchFamily="18" charset="0"/>
                <a:cs typeface="Times New Roman" panose="02020603050405020304" pitchFamily="18" charset="0"/>
              </a:rPr>
              <a:t> керівника, контроль на кожному кроці, нарощування продажів і робота з клієнтами.</a:t>
            </a:r>
          </a:p>
          <a:p>
            <a:pPr>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Активне зростання</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go-go</a:t>
            </a:r>
            <a:r>
              <a:rPr lang="uk-UA" sz="2400" dirty="0" smtClean="0">
                <a:solidFill>
                  <a:schemeClr val="tx1"/>
                </a:solidFill>
                <a:latin typeface="Times New Roman" panose="02020603050405020304" pitchFamily="18" charset="0"/>
                <a:cs typeface="Times New Roman" panose="02020603050405020304" pitchFamily="18" charset="0"/>
              </a:rPr>
              <a:t>) - популярність дає високий попит, який компанія не в змозі покрити, мало досвіду і компетенцій, залежність від керівника. </a:t>
            </a:r>
            <a:r>
              <a:rPr lang="uk-UA" sz="2400" dirty="0">
                <a:solidFill>
                  <a:schemeClr val="tx1"/>
                </a:solidFill>
                <a:latin typeface="Times New Roman" panose="02020603050405020304" pitchFamily="18" charset="0"/>
                <a:cs typeface="Times New Roman" panose="02020603050405020304" pitchFamily="18" charset="0"/>
              </a:rPr>
              <a:t>В</a:t>
            </a:r>
            <a:r>
              <a:rPr lang="uk-UA" sz="2400" dirty="0" smtClean="0">
                <a:solidFill>
                  <a:schemeClr val="tx1"/>
                </a:solidFill>
                <a:latin typeface="Times New Roman" panose="02020603050405020304" pitchFamily="18" charset="0"/>
                <a:cs typeface="Times New Roman" panose="02020603050405020304" pitchFamily="18" charset="0"/>
              </a:rPr>
              <a:t>ажливо застосовувати гнучкість, постійно змінюючи та удосконалюючи процеси, почати делегування повноважень і формування відповідального колективу.</a:t>
            </a:r>
          </a:p>
          <a:p>
            <a:pPr>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Юність</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adolescence</a:t>
            </a:r>
            <a:r>
              <a:rPr lang="uk-UA" sz="2400" dirty="0" smtClean="0">
                <a:solidFill>
                  <a:schemeClr val="tx1"/>
                </a:solidFill>
                <a:latin typeface="Times New Roman" panose="02020603050405020304" pitchFamily="18" charset="0"/>
                <a:cs typeface="Times New Roman" panose="02020603050405020304" pitchFamily="18" charset="0"/>
              </a:rPr>
              <a:t>) - компанія переходить від розвитку продажів до підвищення ефективності. Характеризується конфліктами управління і бізнесу. Щоб </a:t>
            </a:r>
            <a:r>
              <a:rPr lang="uk-UA" sz="2400" dirty="0" err="1" smtClean="0">
                <a:solidFill>
                  <a:schemeClr val="tx1"/>
                </a:solidFill>
                <a:latin typeface="Times New Roman" panose="02020603050405020304" pitchFamily="18" charset="0"/>
                <a:cs typeface="Times New Roman" panose="02020603050405020304" pitchFamily="18" charset="0"/>
              </a:rPr>
              <a:t>розвинутися</a:t>
            </a:r>
            <a:r>
              <a:rPr lang="uk-UA" sz="2400" dirty="0" smtClean="0">
                <a:solidFill>
                  <a:schemeClr val="tx1"/>
                </a:solidFill>
                <a:latin typeface="Times New Roman" panose="02020603050405020304" pitchFamily="18" charset="0"/>
                <a:cs typeface="Times New Roman" panose="02020603050405020304" pitchFamily="18" charset="0"/>
              </a:rPr>
              <a:t>, необхідно обмежити гнучкість і працювати над чіткою регламентацією, створювати структуру, здатну забезпечити успіх. Час створювати ключові процеси.</a:t>
            </a:r>
          </a:p>
          <a:p>
            <a:pPr>
              <a:spcBef>
                <a:spcPts val="0"/>
              </a:spcBef>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1956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10145" y="526473"/>
            <a:ext cx="9994467" cy="5384749"/>
          </a:xfrm>
        </p:spPr>
        <p:txBody>
          <a:bodyPr>
            <a:noAutofit/>
          </a:bodyPr>
          <a:lstStyle/>
          <a:p>
            <a:pPr>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Розквіт</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smtClean="0">
                <a:solidFill>
                  <a:schemeClr val="tx1"/>
                </a:solidFill>
                <a:latin typeface="Times New Roman" panose="02020603050405020304" pitchFamily="18" charset="0"/>
                <a:cs typeface="Times New Roman" panose="02020603050405020304" pitchFamily="18" charset="0"/>
              </a:rPr>
              <a:t>early</a:t>
            </a:r>
            <a:r>
              <a:rPr lang="en-US" dirty="0" smtClean="0"/>
              <a:t> </a:t>
            </a:r>
            <a:r>
              <a:rPr lang="en-US" sz="2400" b="1" dirty="0" smtClean="0">
                <a:solidFill>
                  <a:schemeClr val="tx1"/>
                </a:solidFill>
                <a:latin typeface="Times New Roman" panose="02020603050405020304" pitchFamily="18" charset="0"/>
                <a:cs typeface="Times New Roman" panose="02020603050405020304" pitchFamily="18" charset="0"/>
              </a:rPr>
              <a:t>prime</a:t>
            </a:r>
            <a:r>
              <a:rPr lang="en-US" sz="2400" dirty="0" smtClean="0">
                <a:solidFill>
                  <a:schemeClr val="tx1"/>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 досягнення балансу між гнучкістю і контролем, оптимальне положення для компанії. Виникає ілюзія, що все вже і так добре, і це зупиняє розвиток. Важливо шукати шляхи подальшого розвитку, розширення або продовження бізнесу.</a:t>
            </a:r>
          </a:p>
          <a:p>
            <a:pPr>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Стабільність</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smtClean="0">
                <a:solidFill>
                  <a:schemeClr val="tx1"/>
                </a:solidFill>
                <a:latin typeface="Times New Roman" panose="02020603050405020304" pitchFamily="18" charset="0"/>
                <a:cs typeface="Times New Roman" panose="02020603050405020304" pitchFamily="18" charset="0"/>
              </a:rPr>
              <a:t>prime</a:t>
            </a:r>
            <a:r>
              <a:rPr lang="en-US" sz="2400" dirty="0" smtClean="0">
                <a:solidFill>
                  <a:schemeClr val="tx1"/>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 спостерігається стабільна прибутковість навіть за відсутності зростання продажів.</a:t>
            </a:r>
          </a:p>
          <a:p>
            <a:pPr lvl="0">
              <a:spcBef>
                <a:spcPts val="0"/>
              </a:spcBef>
              <a:buClr>
                <a:srgbClr val="A53010"/>
              </a:buClr>
            </a:pPr>
            <a:r>
              <a:rPr lang="uk-UA" sz="2400" b="1" dirty="0" smtClean="0">
                <a:solidFill>
                  <a:schemeClr val="tx1"/>
                </a:solidFill>
                <a:latin typeface="Times New Roman" panose="02020603050405020304" pitchFamily="18" charset="0"/>
                <a:cs typeface="Times New Roman" panose="02020603050405020304" pitchFamily="18" charset="0"/>
              </a:rPr>
              <a:t>Спад</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smtClean="0">
                <a:solidFill>
                  <a:schemeClr val="tx1"/>
                </a:solidFill>
                <a:latin typeface="Times New Roman" panose="02020603050405020304" pitchFamily="18" charset="0"/>
                <a:cs typeface="Times New Roman" panose="02020603050405020304" pitchFamily="18" charset="0"/>
              </a:rPr>
              <a:t>late prime</a:t>
            </a:r>
            <a:r>
              <a:rPr lang="en-US" sz="2400" dirty="0">
                <a:solidFill>
                  <a:schemeClr val="tx1"/>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 це перший крок до старіння, оскільки втрачається взаємозв'язок з вимогами зовнішнього світу. Втрачається інтерес до довгострокових цілей.</a:t>
            </a:r>
          </a:p>
          <a:p>
            <a:pPr lvl="0">
              <a:spcBef>
                <a:spcPts val="0"/>
              </a:spcBef>
              <a:buClr>
                <a:srgbClr val="A53010"/>
              </a:buClr>
            </a:pPr>
            <a:r>
              <a:rPr lang="uk-UA" sz="2400" b="1" dirty="0" smtClean="0">
                <a:solidFill>
                  <a:schemeClr val="tx1"/>
                </a:solidFill>
                <a:latin typeface="Times New Roman" panose="02020603050405020304" pitchFamily="18" charset="0"/>
                <a:cs typeface="Times New Roman" panose="02020603050405020304" pitchFamily="18" charset="0"/>
              </a:rPr>
              <a:t>Аристократизм</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a:solidFill>
                  <a:schemeClr val="tx1"/>
                </a:solidFill>
                <a:latin typeface="Times New Roman" panose="02020603050405020304" pitchFamily="18" charset="0"/>
                <a:cs typeface="Times New Roman" panose="02020603050405020304" pitchFamily="18" charset="0"/>
              </a:rPr>
              <a:t>aristocracy</a:t>
            </a:r>
            <a:r>
              <a:rPr lang="en-US" sz="2400" dirty="0" smtClean="0">
                <a:solidFill>
                  <a:schemeClr val="tx1"/>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 важкий управлінський апарат пригнічує весь інноваційний потенціал. І всі втрати обговорюються тільки в позитивному ключі.</a:t>
            </a:r>
          </a:p>
          <a:p>
            <a:pPr marL="0" indent="0">
              <a:buNone/>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16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37855" y="581891"/>
            <a:ext cx="9966757" cy="5666509"/>
          </a:xfrm>
        </p:spPr>
        <p:txBody>
          <a:bodyPr>
            <a:noAutofit/>
          </a:bodyPr>
          <a:lstStyle/>
          <a:p>
            <a:pPr algn="just">
              <a:spcBef>
                <a:spcPts val="0"/>
              </a:spcBef>
            </a:pPr>
            <a:endParaRPr lang="uk-UA" sz="2400" b="1" i="1" dirty="0" smtClean="0">
              <a:solidFill>
                <a:schemeClr val="tx1"/>
              </a:solidFill>
              <a:latin typeface="Times New Roman" panose="02020603050405020304" pitchFamily="18" charset="0"/>
              <a:cs typeface="Times New Roman" panose="02020603050405020304" pitchFamily="18" charset="0"/>
            </a:endParaRPr>
          </a:p>
          <a:p>
            <a:pPr algn="just">
              <a:spcBef>
                <a:spcPts val="0"/>
              </a:spcBef>
            </a:pPr>
            <a:r>
              <a:rPr lang="uk-UA" sz="2600" b="1" i="1" dirty="0">
                <a:solidFill>
                  <a:schemeClr val="tx1"/>
                </a:solidFill>
                <a:latin typeface="Times New Roman" panose="02020603050405020304" pitchFamily="18" charset="0"/>
                <a:cs typeface="Times New Roman" panose="02020603050405020304" pitchFamily="18" charset="0"/>
              </a:rPr>
              <a:t>Система - це об'єднання окремих самостійних частин (елементів), кожна з яких обов'язково володіє хоча б однією властивістю, що забезпечує досягнення мети системи.</a:t>
            </a:r>
            <a:r>
              <a:rPr lang="uk-UA" sz="2600" dirty="0">
                <a:solidFill>
                  <a:schemeClr val="tx1"/>
                </a:solidFill>
                <a:latin typeface="Times New Roman" panose="02020603050405020304" pitchFamily="18" charset="0"/>
                <a:cs typeface="Times New Roman" panose="02020603050405020304" pitchFamily="18" charset="0"/>
              </a:rPr>
              <a:t> Інакше кажучи, система припускає тільки таке об'єднання частин у ціле, що забезпечує її існування через здатність елементів досягати мети.</a:t>
            </a:r>
          </a:p>
          <a:p>
            <a:pPr algn="just">
              <a:spcBef>
                <a:spcPts val="0"/>
              </a:spcBef>
            </a:pPr>
            <a:r>
              <a:rPr lang="uk-UA" sz="2600" b="1" i="1" dirty="0" smtClean="0">
                <a:solidFill>
                  <a:schemeClr val="tx1"/>
                </a:solidFill>
                <a:latin typeface="Times New Roman" panose="02020603050405020304" pitchFamily="18" charset="0"/>
                <a:cs typeface="Times New Roman" panose="02020603050405020304" pitchFamily="18" charset="0"/>
              </a:rPr>
              <a:t>Організація являє собою </a:t>
            </a:r>
            <a:r>
              <a:rPr lang="uk-UA" sz="2600" b="1" i="1" u="sng" dirty="0" smtClean="0">
                <a:solidFill>
                  <a:schemeClr val="tx1"/>
                </a:solidFill>
                <a:latin typeface="Times New Roman" panose="02020603050405020304" pitchFamily="18" charset="0"/>
                <a:cs typeface="Times New Roman" panose="02020603050405020304" pitchFamily="18" charset="0"/>
              </a:rPr>
              <a:t>свідомо координовані</a:t>
            </a:r>
            <a:r>
              <a:rPr lang="uk-UA" sz="2600" b="1" i="1" dirty="0" smtClean="0">
                <a:solidFill>
                  <a:schemeClr val="tx1"/>
                </a:solidFill>
                <a:latin typeface="Times New Roman" panose="02020603050405020304" pitchFamily="18" charset="0"/>
                <a:cs typeface="Times New Roman" panose="02020603050405020304" pitchFamily="18" charset="0"/>
              </a:rPr>
              <a:t> </a:t>
            </a:r>
            <a:r>
              <a:rPr lang="uk-UA" sz="2600" b="1" i="1" u="sng" dirty="0" smtClean="0">
                <a:solidFill>
                  <a:schemeClr val="tx1"/>
                </a:solidFill>
                <a:latin typeface="Times New Roman" panose="02020603050405020304" pitchFamily="18" charset="0"/>
                <a:cs typeface="Times New Roman" panose="02020603050405020304" pitchFamily="18" charset="0"/>
              </a:rPr>
              <a:t>соціальні утворення</a:t>
            </a:r>
            <a:r>
              <a:rPr lang="uk-UA" sz="2600" b="1" i="1" dirty="0" smtClean="0">
                <a:solidFill>
                  <a:schemeClr val="tx1"/>
                </a:solidFill>
                <a:latin typeface="Times New Roman" panose="02020603050405020304" pitchFamily="18" charset="0"/>
                <a:cs typeface="Times New Roman" panose="02020603050405020304" pitchFamily="18" charset="0"/>
              </a:rPr>
              <a:t> з визначеними межами, яке функціонує на відносно постійній основі для досягнення загальної мети або цілей </a:t>
            </a:r>
            <a:r>
              <a:rPr lang="uk-UA" sz="2600" dirty="0" smtClean="0">
                <a:solidFill>
                  <a:schemeClr val="tx1"/>
                </a:solidFill>
                <a:latin typeface="Times New Roman" panose="02020603050405020304" pitchFamily="18" charset="0"/>
                <a:cs typeface="Times New Roman" panose="02020603050405020304" pitchFamily="18" charset="0"/>
              </a:rPr>
              <a:t>(«свідомо координовані» – управління, «соціальні утворення» – організація складається з окремих людей або їх груп, взаємодіючих між собою)</a:t>
            </a:r>
          </a:p>
          <a:p>
            <a:pPr marL="0" indent="0" algn="just">
              <a:spcBef>
                <a:spcPts val="0"/>
              </a:spcBef>
              <a:buNone/>
            </a:pPr>
            <a:endParaRPr lang="uk-UA" sz="2400" dirty="0" smtClean="0">
              <a:solidFill>
                <a:schemeClr val="tx1"/>
              </a:solidFill>
              <a:latin typeface="Times New Roman" panose="02020603050405020304" pitchFamily="18" charset="0"/>
              <a:cs typeface="Times New Roman" panose="02020603050405020304" pitchFamily="18" charset="0"/>
            </a:endParaRPr>
          </a:p>
          <a:p>
            <a:pPr algn="just">
              <a:spcBef>
                <a:spcPts val="0"/>
              </a:spcBef>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518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20982" y="692727"/>
            <a:ext cx="9883630" cy="5218495"/>
          </a:xfrm>
        </p:spPr>
        <p:txBody>
          <a:bodyPr/>
          <a:lstStyle/>
          <a:p>
            <a:pPr lvl="0">
              <a:spcBef>
                <a:spcPts val="0"/>
              </a:spcBef>
              <a:buClr>
                <a:srgbClr val="A53010"/>
              </a:buClr>
            </a:pPr>
            <a:r>
              <a:rPr lang="uk-UA" sz="2400" b="1" dirty="0" err="1">
                <a:solidFill>
                  <a:prstClr val="black"/>
                </a:solidFill>
                <a:latin typeface="Times New Roman" panose="02020603050405020304" pitchFamily="18" charset="0"/>
                <a:cs typeface="Times New Roman" panose="02020603050405020304" pitchFamily="18" charset="0"/>
              </a:rPr>
              <a:t>Салем</a:t>
            </a:r>
            <a:r>
              <a:rPr lang="uk-UA" sz="2400" b="1" dirty="0">
                <a:solidFill>
                  <a:prstClr val="black"/>
                </a:solidFill>
                <a:latin typeface="Times New Roman" panose="02020603050405020304" pitchFamily="18" charset="0"/>
                <a:cs typeface="Times New Roman" panose="02020603050405020304" pitchFamily="18" charset="0"/>
              </a:rPr>
              <a:t> Сіті</a:t>
            </a:r>
            <a:r>
              <a:rPr lang="uk-UA" sz="2400" dirty="0">
                <a:solidFill>
                  <a:prstClr val="black"/>
                </a:solidFill>
                <a:latin typeface="Times New Roman" panose="02020603050405020304" pitchFamily="18" charset="0"/>
                <a:cs typeface="Times New Roman" panose="02020603050405020304" pitchFamily="18" charset="0"/>
              </a:rPr>
              <a:t> </a:t>
            </a:r>
            <a:r>
              <a:rPr lang="en-US" b="1" dirty="0"/>
              <a:t> </a:t>
            </a:r>
            <a:r>
              <a:rPr lang="en-US" sz="2400" b="1" dirty="0" smtClean="0">
                <a:solidFill>
                  <a:schemeClr val="tx1"/>
                </a:solidFill>
                <a:latin typeface="Times New Roman" panose="02020603050405020304" pitchFamily="18" charset="0"/>
                <a:cs typeface="Times New Roman" panose="02020603050405020304" pitchFamily="18" charset="0"/>
              </a:rPr>
              <a:t>(Salem city)</a:t>
            </a:r>
            <a:r>
              <a:rPr lang="en-US" b="1" dirty="0" smtClean="0"/>
              <a:t> </a:t>
            </a:r>
            <a:r>
              <a:rPr lang="uk-UA" sz="2400" dirty="0" smtClean="0">
                <a:solidFill>
                  <a:prstClr val="black"/>
                </a:solidFill>
                <a:latin typeface="Times New Roman" panose="02020603050405020304" pitchFamily="18" charset="0"/>
                <a:cs typeface="Times New Roman" panose="02020603050405020304" pitchFamily="18" charset="0"/>
              </a:rPr>
              <a:t>- </a:t>
            </a:r>
            <a:r>
              <a:rPr lang="uk-UA" sz="2400" dirty="0">
                <a:solidFill>
                  <a:prstClr val="black"/>
                </a:solidFill>
                <a:latin typeface="Times New Roman" panose="02020603050405020304" pitchFamily="18" charset="0"/>
                <a:cs typeface="Times New Roman" panose="02020603050405020304" pitchFamily="18" charset="0"/>
              </a:rPr>
              <a:t>втрати позицій вже очевидні, і починається пошук винних. Але ще можливий варіант реструктуризації бізнесу.</a:t>
            </a:r>
          </a:p>
          <a:p>
            <a:pPr lvl="0">
              <a:spcBef>
                <a:spcPts val="0"/>
              </a:spcBef>
              <a:buClr>
                <a:srgbClr val="A53010"/>
              </a:buClr>
            </a:pPr>
            <a:r>
              <a:rPr lang="uk-UA" sz="2400" b="1" dirty="0">
                <a:solidFill>
                  <a:prstClr val="black"/>
                </a:solidFill>
                <a:latin typeface="Times New Roman" panose="02020603050405020304" pitchFamily="18" charset="0"/>
                <a:cs typeface="Times New Roman" panose="02020603050405020304" pitchFamily="18" charset="0"/>
              </a:rPr>
              <a:t>Бюрократія</a:t>
            </a:r>
            <a:r>
              <a:rPr lang="uk-UA" sz="2400" dirty="0">
                <a:solidFill>
                  <a:prstClr val="black"/>
                </a:solidFill>
                <a:latin typeface="Times New Roman" panose="02020603050405020304" pitchFamily="18" charset="0"/>
                <a:cs typeface="Times New Roman" panose="02020603050405020304" pitchFamily="18" charset="0"/>
              </a:rPr>
              <a:t> - щоб утримати дисципліну, застосовуються додаткові заходи регламентування та контролю, всі процеси стають інертними, а бізнес - нежиттєздатним, він тримається тільки за рахунок вливань і сторонньої допомоги.</a:t>
            </a:r>
          </a:p>
          <a:p>
            <a:pPr lvl="0">
              <a:spcBef>
                <a:spcPts val="0"/>
              </a:spcBef>
              <a:buClr>
                <a:srgbClr val="A53010"/>
              </a:buClr>
            </a:pPr>
            <a:r>
              <a:rPr lang="uk-UA" sz="2400" b="1" dirty="0">
                <a:solidFill>
                  <a:prstClr val="black"/>
                </a:solidFill>
                <a:latin typeface="Times New Roman" panose="02020603050405020304" pitchFamily="18" charset="0"/>
                <a:cs typeface="Times New Roman" panose="02020603050405020304" pitchFamily="18" charset="0"/>
              </a:rPr>
              <a:t>Смерть</a:t>
            </a:r>
            <a:r>
              <a:rPr lang="uk-UA" sz="2400" dirty="0">
                <a:solidFill>
                  <a:prstClr val="black"/>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1826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634837" y="997527"/>
            <a:ext cx="9906000" cy="4904509"/>
          </a:xfrm>
          <a:prstGeom prst="rect">
            <a:avLst/>
          </a:prstGeom>
        </p:spPr>
      </p:pic>
    </p:spTree>
    <p:extLst>
      <p:ext uri="{BB962C8B-B14F-4D97-AF65-F5344CB8AC3E}">
        <p14:creationId xmlns:p14="http://schemas.microsoft.com/office/powerpoint/2010/main" val="368708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816763"/>
          </a:xfrm>
        </p:spPr>
        <p:txBody>
          <a:bodyPr/>
          <a:lstStyle/>
          <a:p>
            <a:pPr marL="342900" lvl="0" indent="-342900">
              <a:spcBef>
                <a:spcPts val="1000"/>
              </a:spcBef>
            </a:pPr>
            <a:r>
              <a:rPr lang="uk-UA" b="1" dirty="0">
                <a:solidFill>
                  <a:prstClr val="black"/>
                </a:solidFill>
                <a:latin typeface="Times New Roman" panose="02020603050405020304" pitchFamily="18" charset="0"/>
                <a:ea typeface="+mn-ea"/>
                <a:cs typeface="Times New Roman" panose="02020603050405020304" pitchFamily="18" charset="0"/>
              </a:rPr>
              <a:t>4. Закони </a:t>
            </a:r>
            <a:r>
              <a:rPr lang="uk-UA" b="1" dirty="0" smtClean="0">
                <a:solidFill>
                  <a:prstClr val="black"/>
                </a:solidFill>
                <a:latin typeface="Times New Roman" panose="02020603050405020304" pitchFamily="18" charset="0"/>
                <a:ea typeface="+mn-ea"/>
                <a:cs typeface="Times New Roman" panose="02020603050405020304" pitchFamily="18" charset="0"/>
              </a:rPr>
              <a:t>організації</a:t>
            </a:r>
            <a:r>
              <a:rPr lang="uk-UA" b="1" dirty="0">
                <a:solidFill>
                  <a:prstClr val="black"/>
                </a:solidFill>
                <a:latin typeface="Times New Roman" panose="02020603050405020304" pitchFamily="18" charset="0"/>
                <a:ea typeface="+mn-ea"/>
                <a:cs typeface="Times New Roman" panose="02020603050405020304" pitchFamily="18" charset="0"/>
              </a:rPr>
              <a:t>.</a:t>
            </a:r>
            <a:endParaRPr lang="ru-RU" dirty="0"/>
          </a:p>
        </p:txBody>
      </p:sp>
      <p:sp>
        <p:nvSpPr>
          <p:cNvPr id="3" name="Объект 2"/>
          <p:cNvSpPr>
            <a:spLocks noGrp="1"/>
          </p:cNvSpPr>
          <p:nvPr>
            <p:ph idx="1"/>
          </p:nvPr>
        </p:nvSpPr>
        <p:spPr>
          <a:xfrm>
            <a:off x="1052945" y="1440873"/>
            <a:ext cx="10451667" cy="4973782"/>
          </a:xfrm>
        </p:spPr>
        <p:txBody>
          <a:bodyPr>
            <a:normAutofit/>
          </a:bodyPr>
          <a:lstStyle/>
          <a:p>
            <a:pPr algn="just">
              <a:lnSpc>
                <a:spcPct val="115000"/>
              </a:lnSpc>
            </a:pPr>
            <a:r>
              <a:rPr lang="uk-UA" sz="2400" i="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Будь-яка система підпорядкована дії законів природи, суспільства та управління. Закони є вищим ступенем пізнання і мають форму загальності, тобто виражають загальні відносини, зв'язки, властиві всім явищам цього роду, класу.</a:t>
            </a:r>
            <a:endParaRPr lang="uk-UA"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2400" b="1" dirty="0" smtClean="0">
                <a:solidFill>
                  <a:schemeClr val="tx1"/>
                </a:solidFill>
                <a:latin typeface="Times New Roman" panose="02020603050405020304" pitchFamily="18" charset="0"/>
                <a:cs typeface="Times New Roman" panose="02020603050405020304" pitchFamily="18" charset="0"/>
              </a:rPr>
              <a:t>Закон</a:t>
            </a:r>
            <a:r>
              <a:rPr lang="uk-UA" sz="2400" dirty="0" smtClean="0">
                <a:solidFill>
                  <a:schemeClr val="tx1"/>
                </a:solidFill>
                <a:latin typeface="Times New Roman" panose="02020603050405020304" pitchFamily="18" charset="0"/>
                <a:cs typeface="Times New Roman" panose="02020603050405020304" pitchFamily="18" charset="0"/>
              </a:rPr>
              <a:t> - відображення об'єктивних і стійких </a:t>
            </a:r>
            <a:r>
              <a:rPr lang="uk-UA" sz="2400" dirty="0" err="1" smtClean="0">
                <a:solidFill>
                  <a:schemeClr val="tx1"/>
                </a:solidFill>
                <a:latin typeface="Times New Roman" panose="02020603050405020304" pitchFamily="18" charset="0"/>
                <a:cs typeface="Times New Roman" panose="02020603050405020304" pitchFamily="18" charset="0"/>
              </a:rPr>
              <a:t>зв'язків</a:t>
            </a:r>
            <a:r>
              <a:rPr lang="uk-UA" sz="2400" dirty="0" smtClean="0">
                <a:solidFill>
                  <a:schemeClr val="tx1"/>
                </a:solidFill>
                <a:latin typeface="Times New Roman" panose="02020603050405020304" pitchFamily="18" charset="0"/>
                <a:cs typeface="Times New Roman" panose="02020603050405020304" pitchFamily="18" charset="0"/>
              </a:rPr>
              <a:t>, що виявляються в природі, суспільстві, людському мисленні.</a:t>
            </a:r>
          </a:p>
          <a:p>
            <a:pPr algn="just"/>
            <a:r>
              <a:rPr lang="uk-UA" sz="2400" dirty="0" smtClean="0">
                <a:solidFill>
                  <a:schemeClr val="tx1"/>
                </a:solidFill>
                <a:latin typeface="Times New Roman" panose="02020603050405020304" pitchFamily="18" charset="0"/>
                <a:cs typeface="Times New Roman" panose="02020603050405020304" pitchFamily="18" charset="0"/>
              </a:rPr>
              <a:t>Закони та закономірності менеджменту (організації) відображають об’єктивні й достатньо стійкі зв’язки та взаємодії елементів системи в просторі (в структурах) й у часі (процесах, явищах). Умовно вони поділяються на дві групи: які виявляються в статиці (структурах) та які виявляються в динаміці (процесах)</a:t>
            </a:r>
          </a:p>
          <a:p>
            <a:pPr marL="0" indent="0" algn="just">
              <a:buNone/>
            </a:pP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439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91938272"/>
              </p:ext>
            </p:extLst>
          </p:nvPr>
        </p:nvGraphicFramePr>
        <p:xfrm>
          <a:off x="1593273" y="735013"/>
          <a:ext cx="9911340" cy="6040120"/>
        </p:xfrm>
        <a:graphic>
          <a:graphicData uri="http://schemas.openxmlformats.org/drawingml/2006/table">
            <a:tbl>
              <a:tblPr firstRow="1" bandRow="1">
                <a:tableStyleId>{5C22544A-7EE6-4342-B048-85BDC9FD1C3A}</a:tableStyleId>
              </a:tblPr>
              <a:tblGrid>
                <a:gridCol w="2584169">
                  <a:extLst>
                    <a:ext uri="{9D8B030D-6E8A-4147-A177-3AD203B41FA5}">
                      <a16:colId xmlns:a16="http://schemas.microsoft.com/office/drawing/2014/main" val="1476741925"/>
                    </a:ext>
                  </a:extLst>
                </a:gridCol>
                <a:gridCol w="7327171">
                  <a:extLst>
                    <a:ext uri="{9D8B030D-6E8A-4147-A177-3AD203B41FA5}">
                      <a16:colId xmlns:a16="http://schemas.microsoft.com/office/drawing/2014/main" val="3777555490"/>
                    </a:ext>
                  </a:extLst>
                </a:gridCol>
              </a:tblGrid>
              <a:tr h="370840">
                <a:tc>
                  <a:txBody>
                    <a:bodyPr/>
                    <a:lstStyle/>
                    <a:p>
                      <a:pPr algn="ctr"/>
                      <a:r>
                        <a:rPr lang="uk-UA" sz="2400" dirty="0" smtClean="0">
                          <a:latin typeface="Times New Roman" panose="02020603050405020304" pitchFamily="18" charset="0"/>
                          <a:cs typeface="Times New Roman" panose="02020603050405020304" pitchFamily="18" charset="0"/>
                        </a:rPr>
                        <a:t>Назва закону </a:t>
                      </a:r>
                      <a:endParaRPr lang="ru-RU" sz="2400" dirty="0">
                        <a:latin typeface="Times New Roman" panose="02020603050405020304" pitchFamily="18" charset="0"/>
                        <a:cs typeface="Times New Roman" panose="02020603050405020304" pitchFamily="18" charset="0"/>
                      </a:endParaRPr>
                    </a:p>
                  </a:txBody>
                  <a:tcPr/>
                </a:tc>
                <a:tc>
                  <a:txBody>
                    <a:bodyPr/>
                    <a:lstStyle/>
                    <a:p>
                      <a:pPr algn="ctr"/>
                      <a:r>
                        <a:rPr lang="uk-UA" sz="2400" dirty="0" smtClean="0">
                          <a:latin typeface="Times New Roman" panose="02020603050405020304" pitchFamily="18" charset="0"/>
                          <a:cs typeface="Times New Roman" panose="02020603050405020304" pitchFamily="18" charset="0"/>
                        </a:rPr>
                        <a:t>Формулювання закону</a:t>
                      </a:r>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01889404"/>
                  </a:ext>
                </a:extLst>
              </a:tr>
              <a:tr h="370840">
                <a:tc gridSpan="2">
                  <a:txBody>
                    <a:bodyPr/>
                    <a:lstStyle/>
                    <a:p>
                      <a:pPr algn="ctr">
                        <a:lnSpc>
                          <a:spcPct val="100000"/>
                        </a:lnSpc>
                      </a:pPr>
                      <a:r>
                        <a:rPr lang="uk-UA"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Закони, що проявляються у статиці</a:t>
                      </a:r>
                      <a:endParaRPr lang="ru-RU" sz="2400" dirty="0">
                        <a:latin typeface="Times New Roman" panose="02020603050405020304" pitchFamily="18" charset="0"/>
                        <a:cs typeface="Times New Roman" panose="02020603050405020304" pitchFamily="18" charset="0"/>
                      </a:endParaRPr>
                    </a:p>
                  </a:txBody>
                  <a:tcPr/>
                </a:tc>
                <a:tc hMerge="1">
                  <a:txBody>
                    <a:bodyPr/>
                    <a:lstStyle/>
                    <a:p>
                      <a:endParaRPr lang="ru-RU"/>
                    </a:p>
                  </a:txBody>
                  <a:tcPr/>
                </a:tc>
                <a:extLst>
                  <a:ext uri="{0D108BD9-81ED-4DB2-BD59-A6C34878D82A}">
                    <a16:rowId xmlns:a16="http://schemas.microsoft.com/office/drawing/2014/main" val="4065852722"/>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Композиції і пропорційності</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кожна матеріальна система прагне зберегти у своїй структурі всі необхідні елементи (композицію), що знаходяться в заданому співвідношенні або заданому підпорядкуванні (пропорції).</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7724693"/>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Найменших</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структурна стійкість цілого визначається його найменшою частковою стійкістю.</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2424933"/>
                  </a:ext>
                </a:extLst>
              </a:tr>
              <a:tr h="370840">
                <a:tc gridSpan="2">
                  <a:txBody>
                    <a:bodyPr/>
                    <a:lstStyle/>
                    <a:p>
                      <a:pPr algn="ctr">
                        <a:lnSpc>
                          <a:spcPct val="100000"/>
                        </a:lnSpc>
                        <a:spcAft>
                          <a:spcPts val="0"/>
                        </a:spcAft>
                      </a:pP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Закони, що проявляються у динаміці</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ru-RU"/>
                    </a:p>
                  </a:txBody>
                  <a:tcPr/>
                </a:tc>
                <a:extLst>
                  <a:ext uri="{0D108BD9-81ED-4DB2-BD59-A6C34878D82A}">
                    <a16:rowId xmlns:a16="http://schemas.microsoft.com/office/drawing/2014/main" val="1177446774"/>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Синергії</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для будь-якої організації існує такий набір елементів, при якому її потенціал завжди буде </a:t>
                      </a:r>
                      <a:r>
                        <a:rPr lang="uk-UA"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істотно </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більше простої суми потенціалів вхідних у неї </a:t>
                      </a:r>
                      <a:r>
                        <a:rPr lang="uk-UA"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елементів (=системний ефект).</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1716794"/>
                  </a:ext>
                </a:extLst>
              </a:tr>
              <a:tr h="370840">
                <a:tc>
                  <a:txBody>
                    <a:bodyPr/>
                    <a:lstStyle/>
                    <a:p>
                      <a:pPr algn="ctr">
                        <a:lnSpc>
                          <a:spcPct val="130000"/>
                        </a:lnSpc>
                        <a:spcAft>
                          <a:spcPts val="0"/>
                        </a:spcAft>
                      </a:pPr>
                      <a:r>
                        <a:rPr lang="uk-UA" sz="2400" i="1">
                          <a:effectLst/>
                          <a:latin typeface="Times New Roman" panose="02020603050405020304" pitchFamily="18" charset="0"/>
                          <a:ea typeface="Times New Roman" panose="02020603050405020304" pitchFamily="18" charset="0"/>
                          <a:cs typeface="Times New Roman" panose="02020603050405020304" pitchFamily="18" charset="0"/>
                        </a:rPr>
                        <a:t>Самозбереження </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кожна матеріальна система прагне зберегти себе (вижити) і використовує для досягнення цього весь свій потенціал (ресурс).</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84397619"/>
                  </a:ext>
                </a:extLst>
              </a:tr>
            </a:tbl>
          </a:graphicData>
        </a:graphic>
      </p:graphicFrame>
    </p:spTree>
    <p:extLst>
      <p:ext uri="{BB962C8B-B14F-4D97-AF65-F5344CB8AC3E}">
        <p14:creationId xmlns:p14="http://schemas.microsoft.com/office/powerpoint/2010/main" val="450918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87197514"/>
              </p:ext>
            </p:extLst>
          </p:nvPr>
        </p:nvGraphicFramePr>
        <p:xfrm>
          <a:off x="1607128" y="595313"/>
          <a:ext cx="9897486" cy="5943600"/>
        </p:xfrm>
        <a:graphic>
          <a:graphicData uri="http://schemas.openxmlformats.org/drawingml/2006/table">
            <a:tbl>
              <a:tblPr firstRow="1" bandRow="1">
                <a:tableStyleId>{5C22544A-7EE6-4342-B048-85BDC9FD1C3A}</a:tableStyleId>
              </a:tblPr>
              <a:tblGrid>
                <a:gridCol w="2964873">
                  <a:extLst>
                    <a:ext uri="{9D8B030D-6E8A-4147-A177-3AD203B41FA5}">
                      <a16:colId xmlns:a16="http://schemas.microsoft.com/office/drawing/2014/main" val="567911058"/>
                    </a:ext>
                  </a:extLst>
                </a:gridCol>
                <a:gridCol w="6932613">
                  <a:extLst>
                    <a:ext uri="{9D8B030D-6E8A-4147-A177-3AD203B41FA5}">
                      <a16:colId xmlns:a16="http://schemas.microsoft.com/office/drawing/2014/main" val="235323851"/>
                    </a:ext>
                  </a:extLst>
                </a:gridCol>
              </a:tblGrid>
              <a:tr h="370840">
                <a:tc>
                  <a:txBody>
                    <a:bodyPr/>
                    <a:lstStyle/>
                    <a:p>
                      <a:pPr algn="ctr"/>
                      <a:r>
                        <a:rPr lang="uk-UA" sz="2400" dirty="0" smtClean="0">
                          <a:latin typeface="Times New Roman" panose="02020603050405020304" pitchFamily="18" charset="0"/>
                          <a:cs typeface="Times New Roman" panose="02020603050405020304" pitchFamily="18" charset="0"/>
                        </a:rPr>
                        <a:t>Назва закону </a:t>
                      </a:r>
                      <a:endParaRPr lang="ru-RU" sz="2400" dirty="0">
                        <a:latin typeface="Times New Roman" panose="02020603050405020304" pitchFamily="18" charset="0"/>
                        <a:cs typeface="Times New Roman" panose="02020603050405020304" pitchFamily="18" charset="0"/>
                      </a:endParaRPr>
                    </a:p>
                  </a:txBody>
                  <a:tcPr/>
                </a:tc>
                <a:tc>
                  <a:txBody>
                    <a:bodyPr/>
                    <a:lstStyle/>
                    <a:p>
                      <a:pPr algn="ctr"/>
                      <a:r>
                        <a:rPr lang="uk-UA" sz="2400" dirty="0" smtClean="0">
                          <a:latin typeface="Times New Roman" panose="02020603050405020304" pitchFamily="18" charset="0"/>
                          <a:cs typeface="Times New Roman" panose="02020603050405020304" pitchFamily="18" charset="0"/>
                        </a:rPr>
                        <a:t>Формулювання закону</a:t>
                      </a:r>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31756278"/>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Інформованості-впорядкованості</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в організаційному цілому не може бути більшого порядку, ніж в упорядкованій інформації; чим більшою інформацією володіє організація про внутрішнє і зовнішнє середовище, тим більшу ймовірність вона має для стійкого функціонування (самозбереження).</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82821595"/>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Онтогенезу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кожна організація у своєму розвитку долає такі фази життєвого циклу як: становлення, розквіт та згасання.</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7377888"/>
                  </a:ext>
                </a:extLst>
              </a:tr>
              <a:tr h="370840">
                <a:tc>
                  <a:txBody>
                    <a:bodyPr/>
                    <a:lstStyle/>
                    <a:p>
                      <a:pPr algn="ctr">
                        <a:lnSpc>
                          <a:spcPct val="100000"/>
                        </a:lnSpc>
                        <a:spcAft>
                          <a:spcPts val="0"/>
                        </a:spcAft>
                      </a:pPr>
                      <a:r>
                        <a:rPr lang="uk-UA" sz="2400" i="1">
                          <a:effectLst/>
                          <a:latin typeface="Times New Roman" panose="02020603050405020304" pitchFamily="18" charset="0"/>
                          <a:ea typeface="Times New Roman" panose="02020603050405020304" pitchFamily="18" charset="0"/>
                          <a:cs typeface="Times New Roman" panose="02020603050405020304" pitchFamily="18" charset="0"/>
                        </a:rPr>
                        <a:t>Єдності аналізу й синтезу</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процеси аналізу (роз’єднання, диференціації тощо) доповнюються протилежними процесами синтезу (об’єднання, інтеграції). Аналіз дає знання того, як працюють частини цілого, синтез концентрується на функціях, дає розуміння, чому ці частини діють власне так, а не інакше.</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87289330"/>
                  </a:ext>
                </a:extLst>
              </a:tr>
            </a:tbl>
          </a:graphicData>
        </a:graphic>
      </p:graphicFrame>
    </p:spTree>
    <p:extLst>
      <p:ext uri="{BB962C8B-B14F-4D97-AF65-F5344CB8AC3E}">
        <p14:creationId xmlns:p14="http://schemas.microsoft.com/office/powerpoint/2010/main" val="127169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40873" y="346364"/>
            <a:ext cx="10063739" cy="5564858"/>
          </a:xfrm>
        </p:spPr>
        <p:txBody>
          <a:bodyPr>
            <a:normAutofit lnSpcReduction="10000"/>
          </a:bodyPr>
          <a:lstStyle/>
          <a:p>
            <a:pPr algn="just"/>
            <a:endParaRPr lang="uk-UA" sz="2800" dirty="0" smtClean="0">
              <a:solidFill>
                <a:schemeClr val="tx1"/>
              </a:solidFill>
              <a:latin typeface="Times New Roman" panose="02020603050405020304" pitchFamily="18" charset="0"/>
              <a:cs typeface="Times New Roman" panose="02020603050405020304" pitchFamily="18" charset="0"/>
            </a:endParaRPr>
          </a:p>
          <a:p>
            <a:pPr algn="just"/>
            <a:r>
              <a:rPr lang="uk-UA" sz="2800" b="1" dirty="0">
                <a:solidFill>
                  <a:schemeClr val="tx1"/>
                </a:solidFill>
                <a:latin typeface="Times New Roman" panose="02020603050405020304" pitchFamily="18" charset="0"/>
                <a:cs typeface="Times New Roman" panose="02020603050405020304" pitchFamily="18" charset="0"/>
              </a:rPr>
              <a:t>Під </a:t>
            </a:r>
            <a:r>
              <a:rPr lang="uk-UA" sz="2800" b="1" i="1" dirty="0">
                <a:solidFill>
                  <a:schemeClr val="tx1"/>
                </a:solidFill>
                <a:latin typeface="Times New Roman" panose="02020603050405020304" pitchFamily="18" charset="0"/>
                <a:cs typeface="Times New Roman" panose="02020603050405020304" pitchFamily="18" charset="0"/>
              </a:rPr>
              <a:t>організацією</a:t>
            </a:r>
            <a:r>
              <a:rPr lang="uk-UA" sz="2800" b="1" dirty="0">
                <a:solidFill>
                  <a:schemeClr val="tx1"/>
                </a:solidFill>
                <a:latin typeface="Times New Roman" panose="02020603050405020304" pitchFamily="18" charset="0"/>
                <a:cs typeface="Times New Roman" panose="02020603050405020304" pitchFamily="18" charset="0"/>
              </a:rPr>
              <a:t> необхідно розуміти групу людей, діяльність яких свідомо, керовано або спонтанно координується для досягнення певної мети.</a:t>
            </a:r>
          </a:p>
          <a:p>
            <a:pPr algn="just"/>
            <a:r>
              <a:rPr lang="uk-UA" sz="2800" dirty="0" smtClean="0">
                <a:solidFill>
                  <a:schemeClr val="tx1"/>
                </a:solidFill>
                <a:latin typeface="Times New Roman" panose="02020603050405020304" pitchFamily="18" charset="0"/>
                <a:cs typeface="Times New Roman" panose="02020603050405020304" pitchFamily="18" charset="0"/>
              </a:rPr>
              <a:t>Організаціями </a:t>
            </a:r>
            <a:r>
              <a:rPr lang="uk-UA" sz="2800" dirty="0">
                <a:solidFill>
                  <a:schemeClr val="tx1"/>
                </a:solidFill>
                <a:latin typeface="Times New Roman" panose="02020603050405020304" pitchFamily="18" charset="0"/>
                <a:cs typeface="Times New Roman" panose="02020603050405020304" pitchFamily="18" charset="0"/>
              </a:rPr>
              <a:t>є фірми (економічні суб'єкти), профспілки, політичні партії, університети, неприбуткові організації, державні установи чи органи місцевого самоврядування й безліч інших одиниць координації, які мають певні межі й функціонують для досягнення мети або кількох цілей, що їх поділяють її члени-учасники. </a:t>
            </a:r>
            <a:endParaRPr lang="uk-UA" sz="2800" dirty="0" smtClean="0">
              <a:solidFill>
                <a:schemeClr val="tx1"/>
              </a:solidFill>
              <a:latin typeface="Times New Roman" panose="02020603050405020304" pitchFamily="18" charset="0"/>
              <a:cs typeface="Times New Roman" panose="02020603050405020304" pitchFamily="18" charset="0"/>
            </a:endParaRPr>
          </a:p>
          <a:p>
            <a:pPr algn="just"/>
            <a:r>
              <a:rPr lang="uk-UA" sz="2800" b="1" i="1" dirty="0" smtClean="0">
                <a:solidFill>
                  <a:schemeClr val="tx1"/>
                </a:solidFill>
                <a:latin typeface="Times New Roman" panose="02020603050405020304" pitchFamily="18" charset="0"/>
                <a:cs typeface="Times New Roman" panose="02020603050405020304" pitchFamily="18" charset="0"/>
              </a:rPr>
              <a:t>Управляти системою означає забезпечити її цілеспрямовану поведінку в мінливих умовах.</a:t>
            </a:r>
            <a:endParaRPr lang="uk-UA" sz="2800" dirty="0" smtClean="0">
              <a:solidFill>
                <a:schemeClr val="tx1"/>
              </a:solidFill>
              <a:latin typeface="Times New Roman" panose="02020603050405020304" pitchFamily="18" charset="0"/>
              <a:cs typeface="Times New Roman" panose="02020603050405020304" pitchFamily="18" charset="0"/>
            </a:endParaRPr>
          </a:p>
          <a:p>
            <a:endParaRPr lang="uk-UA"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154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16182" y="568036"/>
            <a:ext cx="10188430" cy="5791200"/>
          </a:xfrm>
        </p:spPr>
        <p:txBody>
          <a:bodyPr>
            <a:normAutofit/>
          </a:bodyPr>
          <a:lstStyle/>
          <a:p>
            <a:pPr algn="just"/>
            <a:r>
              <a:rPr lang="uk-UA" sz="2400" dirty="0" smtClean="0">
                <a:solidFill>
                  <a:schemeClr val="tx1"/>
                </a:solidFill>
                <a:latin typeface="Times New Roman" panose="02020603050405020304" pitchFamily="18" charset="0"/>
                <a:cs typeface="Times New Roman" panose="02020603050405020304" pitchFamily="18" charset="0"/>
              </a:rPr>
              <a:t>Сукупність елементів системи підрозділяється на </a:t>
            </a:r>
            <a:r>
              <a:rPr lang="uk-UA" sz="2400" b="1" i="1" dirty="0" smtClean="0">
                <a:solidFill>
                  <a:schemeClr val="tx1"/>
                </a:solidFill>
                <a:latin typeface="Times New Roman" panose="02020603050405020304" pitchFamily="18" charset="0"/>
                <a:cs typeface="Times New Roman" panose="02020603050405020304" pitchFamily="18" charset="0"/>
              </a:rPr>
              <a:t>керуючу та керовану підсистеми. </a:t>
            </a:r>
            <a:r>
              <a:rPr lang="uk-UA" sz="2400" dirty="0" smtClean="0">
                <a:solidFill>
                  <a:schemeClr val="tx1"/>
                </a:solidFill>
                <a:latin typeface="Times New Roman" panose="02020603050405020304" pitchFamily="18" charset="0"/>
                <a:cs typeface="Times New Roman" panose="02020603050405020304" pitchFamily="18" charset="0"/>
              </a:rPr>
              <a:t>Керуюча підсистема - це "що" чи "хто" керує, а керована - "чим" чи "ким" керують. Аналогічними за змістом є поняття «суб'єкт управління» і «об'єкт управління».</a:t>
            </a:r>
          </a:p>
          <a:p>
            <a:pPr algn="just"/>
            <a:endParaRPr lang="uk-UA" sz="2400" dirty="0">
              <a:solidFill>
                <a:schemeClr val="tx1"/>
              </a:solidFill>
              <a:latin typeface="Times New Roman" panose="02020603050405020304" pitchFamily="18" charset="0"/>
              <a:cs typeface="Times New Roman" panose="02020603050405020304" pitchFamily="18" charset="0"/>
            </a:endParaRPr>
          </a:p>
          <a:p>
            <a:pPr algn="just"/>
            <a:endParaRPr lang="uk-UA" sz="2400" dirty="0" smtClean="0">
              <a:solidFill>
                <a:schemeClr val="tx1"/>
              </a:solidFill>
              <a:latin typeface="Times New Roman" panose="02020603050405020304" pitchFamily="18" charset="0"/>
              <a:cs typeface="Times New Roman" panose="02020603050405020304" pitchFamily="18" charset="0"/>
            </a:endParaRPr>
          </a:p>
          <a:p>
            <a:pPr algn="just"/>
            <a:endParaRPr lang="uk-UA" sz="2400" dirty="0">
              <a:solidFill>
                <a:schemeClr val="tx1"/>
              </a:solidFill>
              <a:latin typeface="Times New Roman" panose="02020603050405020304" pitchFamily="18" charset="0"/>
              <a:cs typeface="Times New Roman" panose="02020603050405020304" pitchFamily="18" charset="0"/>
            </a:endParaRPr>
          </a:p>
          <a:p>
            <a:pPr algn="just"/>
            <a:endParaRPr lang="uk-UA" sz="2400" dirty="0" smtClean="0">
              <a:solidFill>
                <a:schemeClr val="tx1"/>
              </a:solidFill>
              <a:latin typeface="Times New Roman" panose="02020603050405020304" pitchFamily="18" charset="0"/>
              <a:cs typeface="Times New Roman" panose="02020603050405020304" pitchFamily="18" charset="0"/>
            </a:endParaRPr>
          </a:p>
          <a:p>
            <a:pPr algn="just"/>
            <a:endParaRPr lang="uk-UA" sz="2400" dirty="0">
              <a:solidFill>
                <a:schemeClr val="tx1"/>
              </a:solidFill>
              <a:latin typeface="Times New Roman" panose="02020603050405020304" pitchFamily="18" charset="0"/>
              <a:cs typeface="Times New Roman" panose="02020603050405020304" pitchFamily="18" charset="0"/>
            </a:endParaRPr>
          </a:p>
          <a:p>
            <a:pPr algn="just"/>
            <a:endParaRPr lang="uk-UA" sz="2400" dirty="0" smtClean="0">
              <a:solidFill>
                <a:schemeClr val="tx1"/>
              </a:solidFill>
              <a:latin typeface="Times New Roman" panose="02020603050405020304" pitchFamily="18" charset="0"/>
              <a:cs typeface="Times New Roman" panose="02020603050405020304" pitchFamily="18" charset="0"/>
            </a:endParaRPr>
          </a:p>
          <a:p>
            <a:pPr algn="just"/>
            <a:endParaRPr lang="uk-UA" sz="2400" dirty="0" smtClean="0">
              <a:solidFill>
                <a:schemeClr val="tx1"/>
              </a:solidFill>
              <a:latin typeface="Times New Roman" panose="02020603050405020304" pitchFamily="18" charset="0"/>
              <a:cs typeface="Times New Roman" panose="02020603050405020304" pitchFamily="18" charset="0"/>
            </a:endParaRPr>
          </a:p>
          <a:p>
            <a:pPr algn="just"/>
            <a:r>
              <a:rPr lang="uk-UA" sz="2400" b="1" dirty="0" smtClean="0">
                <a:solidFill>
                  <a:schemeClr val="tx1"/>
                </a:solidFill>
                <a:latin typeface="Times New Roman" panose="02020603050405020304" pitchFamily="18" charset="0"/>
                <a:cs typeface="Times New Roman" panose="02020603050405020304" pitchFamily="18" charset="0"/>
              </a:rPr>
              <a:t>Рис. 1. Взаємодія суб’єкта і об’єкта управління</a:t>
            </a:r>
          </a:p>
          <a:p>
            <a:pPr algn="just"/>
            <a:endParaRPr lang="uk-UA" sz="2400" dirty="0">
              <a:solidFill>
                <a:schemeClr val="tx1"/>
              </a:solidFill>
              <a:latin typeface="Times New Roman" panose="02020603050405020304" pitchFamily="18" charset="0"/>
              <a:cs typeface="Times New Roman" panose="02020603050405020304" pitchFamily="18" charset="0"/>
            </a:endParaRPr>
          </a:p>
          <a:p>
            <a:pPr algn="just"/>
            <a:endParaRPr lang="uk-UA" sz="2400" dirty="0" smtClean="0">
              <a:solidFill>
                <a:schemeClr val="tx1"/>
              </a:solidFill>
              <a:latin typeface="Times New Roman" panose="02020603050405020304" pitchFamily="18" charset="0"/>
              <a:cs typeface="Times New Roman" panose="02020603050405020304" pitchFamily="18" charset="0"/>
            </a:endParaRPr>
          </a:p>
        </p:txBody>
      </p:sp>
      <p:pic>
        <p:nvPicPr>
          <p:cNvPr id="4" name="Рисунок 3"/>
          <p:cNvPicPr/>
          <p:nvPr/>
        </p:nvPicPr>
        <p:blipFill rotWithShape="1">
          <a:blip r:embed="rId2"/>
          <a:srcRect l="17725" t="26120" r="19081" b="18585"/>
          <a:stretch/>
        </p:blipFill>
        <p:spPr bwMode="auto">
          <a:xfrm>
            <a:off x="1801091" y="2092036"/>
            <a:ext cx="9047017" cy="335279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39807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16182" y="568036"/>
            <a:ext cx="10188430" cy="5343186"/>
          </a:xfrm>
        </p:spPr>
        <p:txBody>
          <a:bodyPr>
            <a:normAutofit/>
          </a:bodyPr>
          <a:lstStyle/>
          <a:p>
            <a:pPr algn="just"/>
            <a:r>
              <a:rPr lang="uk-UA" sz="2400" i="1" dirty="0" smtClean="0">
                <a:solidFill>
                  <a:schemeClr val="tx1"/>
                </a:solidFill>
                <a:latin typeface="Times New Roman" panose="02020603050405020304" pitchFamily="18" charset="0"/>
                <a:cs typeface="Times New Roman" panose="02020603050405020304" pitchFamily="18" charset="0"/>
              </a:rPr>
              <a:t>Суб'єкт і об'єкт управління взаємодіють за допомогою каналів зв'язку</a:t>
            </a:r>
            <a:r>
              <a:rPr lang="uk-UA" sz="2400" dirty="0" smtClean="0">
                <a:solidFill>
                  <a:schemeClr val="tx1"/>
                </a:solidFill>
                <a:latin typeface="Times New Roman" panose="02020603050405020304" pitchFamily="18" charset="0"/>
                <a:cs typeface="Times New Roman" panose="02020603050405020304" pitchFamily="18" charset="0"/>
              </a:rPr>
              <a:t>, якими проходять потоки інформації. </a:t>
            </a:r>
          </a:p>
          <a:p>
            <a:pPr algn="just"/>
            <a:r>
              <a:rPr lang="uk-UA" sz="2400" b="1" dirty="0" smtClean="0">
                <a:solidFill>
                  <a:schemeClr val="tx1"/>
                </a:solidFill>
                <a:latin typeface="Times New Roman" panose="02020603050405020304" pitchFamily="18" charset="0"/>
                <a:cs typeface="Times New Roman" panose="02020603050405020304" pitchFamily="18" charset="0"/>
              </a:rPr>
              <a:t>Зв'язок, що обслуговує апарат управління (суб'єкта), який розробляє управлінські рішення (вплив) і забезпечує передачу останніх на об'єкт управління, називають </a:t>
            </a:r>
            <a:r>
              <a:rPr lang="uk-UA" sz="2400" b="1" u="sng" dirty="0" smtClean="0">
                <a:solidFill>
                  <a:schemeClr val="tx1"/>
                </a:solidFill>
                <a:latin typeface="Times New Roman" panose="02020603050405020304" pitchFamily="18" charset="0"/>
                <a:cs typeface="Times New Roman" panose="02020603050405020304" pitchFamily="18" charset="0"/>
              </a:rPr>
              <a:t>прямим зв'язком</a:t>
            </a:r>
            <a:r>
              <a:rPr lang="uk-UA" sz="2400" b="1" dirty="0" smtClean="0">
                <a:solidFill>
                  <a:schemeClr val="tx1"/>
                </a:solidFill>
                <a:latin typeface="Times New Roman" panose="02020603050405020304" pitchFamily="18" charset="0"/>
                <a:cs typeface="Times New Roman" panose="02020603050405020304" pitchFamily="18" charset="0"/>
              </a:rPr>
              <a:t>. </a:t>
            </a:r>
          </a:p>
          <a:p>
            <a:pPr algn="just"/>
            <a:r>
              <a:rPr lang="uk-UA" sz="2400" b="1" u="sng" dirty="0" smtClean="0">
                <a:solidFill>
                  <a:schemeClr val="tx1"/>
                </a:solidFill>
                <a:latin typeface="Times New Roman" panose="02020603050405020304" pitchFamily="18" charset="0"/>
                <a:cs typeface="Times New Roman" panose="02020603050405020304" pitchFamily="18" charset="0"/>
              </a:rPr>
              <a:t>Зворотні зв'язки</a:t>
            </a:r>
            <a:r>
              <a:rPr lang="uk-UA" sz="2400" b="1" dirty="0" smtClean="0">
                <a:solidFill>
                  <a:schemeClr val="tx1"/>
                </a:solidFill>
                <a:latin typeface="Times New Roman" panose="02020603050405020304" pitchFamily="18" charset="0"/>
                <a:cs typeface="Times New Roman" panose="02020603050405020304" pitchFamily="18" charset="0"/>
              </a:rPr>
              <a:t>, що несуть інформацію про стан об'єкта і його реакцію на управлінські рішення, служать базою формування коригувального впливу на вхід динамічної системи. </a:t>
            </a:r>
          </a:p>
          <a:p>
            <a:pPr algn="just"/>
            <a:r>
              <a:rPr lang="uk-UA" sz="2400" dirty="0" smtClean="0">
                <a:solidFill>
                  <a:schemeClr val="tx1"/>
                </a:solidFill>
                <a:latin typeface="Times New Roman" panose="02020603050405020304" pitchFamily="18" charset="0"/>
                <a:cs typeface="Times New Roman" panose="02020603050405020304" pitchFamily="18" charset="0"/>
              </a:rPr>
              <a:t>Таким чином, здійснюється зв'язок між "входом" (цілями, нормами, ресурсами) і "виходом" системи, що характеризує ступінь досягнення заданої мети (результату).</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4687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68583" y="803565"/>
            <a:ext cx="10036029" cy="5107658"/>
          </a:xfrm>
        </p:spPr>
        <p:txBody>
          <a:bodyPr/>
          <a:lstStyle/>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Розрізняють системи відкриті і закриті. </a:t>
            </a:r>
            <a:r>
              <a:rPr lang="uk-UA" sz="2800" i="1" dirty="0">
                <a:solidFill>
                  <a:schemeClr val="tx1"/>
                </a:solidFill>
                <a:latin typeface="Times New Roman" panose="02020603050405020304" pitchFamily="18" charset="0"/>
                <a:cs typeface="Times New Roman" panose="02020603050405020304" pitchFamily="18" charset="0"/>
              </a:rPr>
              <a:t>Закрита система </a:t>
            </a:r>
            <a:r>
              <a:rPr lang="uk-UA" sz="2800" dirty="0">
                <a:solidFill>
                  <a:schemeClr val="tx1"/>
                </a:solidFill>
                <a:latin typeface="Times New Roman" panose="02020603050405020304" pitchFamily="18" charset="0"/>
                <a:cs typeface="Times New Roman" panose="02020603050405020304" pitchFamily="18" charset="0"/>
              </a:rPr>
              <a:t>істотно ігнорує ефект зовнішньої дії. Досконалою системою закритого типу була б та, яка не приймає енергії від зовнішніх джерел і не дає енергію зовнішньому середовищу. </a:t>
            </a:r>
          </a:p>
          <a:p>
            <a:pPr marL="0" indent="0" algn="just">
              <a:buNone/>
            </a:pPr>
            <a:r>
              <a:rPr lang="uk-UA" sz="2800" b="1" dirty="0">
                <a:solidFill>
                  <a:schemeClr val="tx1"/>
                </a:solidFill>
                <a:latin typeface="Times New Roman" panose="02020603050405020304" pitchFamily="18" charset="0"/>
                <a:cs typeface="Times New Roman" panose="02020603050405020304" pitchFamily="18" charset="0"/>
              </a:rPr>
              <a:t>Відкрита система –</a:t>
            </a:r>
            <a:r>
              <a:rPr lang="uk-UA" sz="2800" dirty="0">
                <a:solidFill>
                  <a:schemeClr val="tx1"/>
                </a:solidFill>
                <a:latin typeface="Times New Roman" panose="02020603050405020304" pitchFamily="18" charset="0"/>
                <a:cs typeface="Times New Roman" panose="02020603050405020304" pitchFamily="18" charset="0"/>
              </a:rPr>
              <a:t> </a:t>
            </a:r>
            <a:r>
              <a:rPr lang="uk-UA" sz="2800" b="1" dirty="0">
                <a:solidFill>
                  <a:schemeClr val="tx1"/>
                </a:solidFill>
                <a:latin typeface="Times New Roman" panose="02020603050405020304" pitchFamily="18" charset="0"/>
                <a:cs typeface="Times New Roman" panose="02020603050405020304" pitchFamily="18" charset="0"/>
              </a:rPr>
              <a:t>це система, яка перебуває в стані постійної взаємодії зі своїм навколишнім середовищем та обмінюється з ним  матеріалами, енергією, людськими ресурсами, капіталом та інформацією.</a:t>
            </a:r>
          </a:p>
          <a:p>
            <a:endParaRPr lang="ru-RU" dirty="0"/>
          </a:p>
        </p:txBody>
      </p:sp>
    </p:spTree>
    <p:extLst>
      <p:ext uri="{BB962C8B-B14F-4D97-AF65-F5344CB8AC3E}">
        <p14:creationId xmlns:p14="http://schemas.microsoft.com/office/powerpoint/2010/main" val="3115434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1717963" y="1108364"/>
            <a:ext cx="8465127" cy="4225635"/>
          </a:xfrm>
          <a:prstGeom prst="rect">
            <a:avLst/>
          </a:prstGeom>
        </p:spPr>
      </p:pic>
      <p:sp>
        <p:nvSpPr>
          <p:cNvPr id="6" name="TextBox 5"/>
          <p:cNvSpPr txBox="1"/>
          <p:nvPr/>
        </p:nvSpPr>
        <p:spPr>
          <a:xfrm>
            <a:off x="1717963" y="5527964"/>
            <a:ext cx="8465127" cy="523220"/>
          </a:xfrm>
          <a:prstGeom prst="rect">
            <a:avLst/>
          </a:prstGeom>
          <a:noFill/>
        </p:spPr>
        <p:txBody>
          <a:bodyPr wrap="square" rtlCol="0">
            <a:spAutoFit/>
          </a:bodyPr>
          <a:lstStyle/>
          <a:p>
            <a:pPr algn="ctr"/>
            <a:r>
              <a:rPr lang="uk-UA" sz="2800" b="1" dirty="0" smtClean="0">
                <a:latin typeface="Times New Roman" panose="02020603050405020304" pitchFamily="18" charset="0"/>
                <a:cs typeface="Times New Roman" panose="02020603050405020304" pitchFamily="18" charset="0"/>
              </a:rPr>
              <a:t>Рис. 2. Загальна системна модель організації</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451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33055" y="706581"/>
            <a:ext cx="10271557" cy="5666509"/>
          </a:xfrm>
        </p:spPr>
        <p:txBody>
          <a:bodyPr>
            <a:normAutofit/>
          </a:bodyPr>
          <a:lstStyle/>
          <a:p>
            <a:pPr algn="just"/>
            <a:r>
              <a:rPr lang="uk-UA" sz="2400" dirty="0" smtClean="0">
                <a:solidFill>
                  <a:schemeClr val="tx1"/>
                </a:solidFill>
                <a:latin typeface="Times New Roman" panose="02020603050405020304" pitchFamily="18" charset="0"/>
                <a:cs typeface="Times New Roman" panose="02020603050405020304" pitchFamily="18" charset="0"/>
              </a:rPr>
              <a:t>Вхід системи - це потік ресурсів, що надходять до об'єкта управління, і потоки інформації про ресурси, фактори зовнішнього середовища й операції, які здійснюються в об'єкті. Ці потоки інформації надходять до суб'єкта управління (апарат управління). Вхід (як самі ресурси, так і інформація для управління) обробляється відповідно до встановленого порядку здійснення операцій з метою одержання вихідних результатів. </a:t>
            </a:r>
          </a:p>
          <a:p>
            <a:pPr algn="just"/>
            <a:r>
              <a:rPr lang="uk-UA" sz="2400" dirty="0" smtClean="0">
                <a:solidFill>
                  <a:schemeClr val="tx1"/>
                </a:solidFill>
                <a:latin typeface="Times New Roman" panose="02020603050405020304" pitchFamily="18" charset="0"/>
                <a:cs typeface="Times New Roman" panose="02020603050405020304" pitchFamily="18" charset="0"/>
              </a:rPr>
              <a:t>Процес перетворення в системі полягає у відпрацьовуванні програм і здійсненні порядку (технології) виконання операцій над ресурсами й інформацією. В об'єкті проходить цілеспрямований процес, завдяки якому відбувається перетворення окремих елементів на корисну продукцію. Інакше кажучи, цей процес є визначеною технологією, відповідно до якої завершується трансформація витрат у продукцію.</a:t>
            </a:r>
          </a:p>
          <a:p>
            <a:pPr marL="0" indent="0">
              <a:buNone/>
            </a:pPr>
            <a:endParaRPr lang="ru-RU" dirty="0"/>
          </a:p>
        </p:txBody>
      </p:sp>
    </p:spTree>
    <p:extLst>
      <p:ext uri="{BB962C8B-B14F-4D97-AF65-F5344CB8AC3E}">
        <p14:creationId xmlns:p14="http://schemas.microsoft.com/office/powerpoint/2010/main" val="400021872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568</TotalTime>
  <Words>2262</Words>
  <Application>Microsoft Office PowerPoint</Application>
  <PresentationFormat>Широкоэкранный</PresentationFormat>
  <Paragraphs>140</Paragraphs>
  <Slides>34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34</vt:i4>
      </vt:variant>
    </vt:vector>
  </HeadingPairs>
  <TitlesOfParts>
    <vt:vector size="41" baseType="lpstr">
      <vt:lpstr>Arial</vt:lpstr>
      <vt:lpstr>Calibri</vt:lpstr>
      <vt:lpstr>Century Gothic</vt:lpstr>
      <vt:lpstr>Times New Roman</vt:lpstr>
      <vt:lpstr>Wingdings</vt:lpstr>
      <vt:lpstr>Wingdings 3</vt:lpstr>
      <vt:lpstr>Легкий дым</vt:lpstr>
      <vt:lpstr>Тема 3. Системна модель менеджменту</vt:lpstr>
      <vt:lpstr>1. Організація як складна відкрита система. .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Концептуальні моделі організації</vt:lpstr>
      <vt:lpstr>Презентация PowerPoint</vt:lpstr>
      <vt:lpstr>Презентация PowerPoint</vt:lpstr>
      <vt:lpstr>Презентация PowerPoint</vt:lpstr>
      <vt:lpstr>Презентация PowerPoint</vt:lpstr>
      <vt:lpstr>2. Характеристики організацій.</vt:lpstr>
      <vt:lpstr>Презентация PowerPoint</vt:lpstr>
      <vt:lpstr>Презентация PowerPoint</vt:lpstr>
      <vt:lpstr>Презентация PowerPoint</vt:lpstr>
      <vt:lpstr>Презентация PowerPoint</vt:lpstr>
      <vt:lpstr>3. Життєвий цикл організації.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Закони організації.</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МЕНЕДЖМЕНТ "Management is, above all, a practice where art, science, and craft meet" - Henry Mintzberg </dc:title>
  <dc:creator>zhalinska@gmail.com</dc:creator>
  <cp:lastModifiedBy>zhalinska@gmail.com</cp:lastModifiedBy>
  <cp:revision>126</cp:revision>
  <dcterms:created xsi:type="dcterms:W3CDTF">2022-02-07T17:55:30Z</dcterms:created>
  <dcterms:modified xsi:type="dcterms:W3CDTF">2023-10-05T05:20:44Z</dcterms:modified>
</cp:coreProperties>
</file>