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4" r:id="rId3"/>
    <p:sldId id="257" r:id="rId4"/>
    <p:sldId id="275" r:id="rId5"/>
    <p:sldId id="258" r:id="rId6"/>
    <p:sldId id="259" r:id="rId7"/>
    <p:sldId id="277" r:id="rId8"/>
    <p:sldId id="260" r:id="rId9"/>
    <p:sldId id="278" r:id="rId10"/>
    <p:sldId id="279" r:id="rId11"/>
    <p:sldId id="283" r:id="rId12"/>
    <p:sldId id="261" r:id="rId13"/>
    <p:sldId id="284" r:id="rId14"/>
    <p:sldId id="285" r:id="rId15"/>
    <p:sldId id="262" r:id="rId16"/>
    <p:sldId id="286" r:id="rId17"/>
    <p:sldId id="291" r:id="rId18"/>
    <p:sldId id="287" r:id="rId19"/>
    <p:sldId id="288" r:id="rId20"/>
    <p:sldId id="292" r:id="rId21"/>
    <p:sldId id="293" r:id="rId22"/>
    <p:sldId id="289" r:id="rId23"/>
    <p:sldId id="264" r:id="rId24"/>
    <p:sldId id="273" r:id="rId25"/>
    <p:sldId id="267" r:id="rId26"/>
    <p:sldId id="268" r:id="rId27"/>
    <p:sldId id="269" r:id="rId28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90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AB1ED-EDD3-4339-B306-602FB955C494}" type="datetimeFigureOut">
              <a:rPr lang="uk-UA" smtClean="0"/>
              <a:pPr/>
              <a:t>03.04.2023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F5387-C1A9-4B94-9E80-8B06156DEF2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462735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3719D-C56A-4008-B4E3-E68A0E911A2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7CC74-390A-4818-9D66-60E380E6EB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19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22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03.04.2023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882567"/>
            <a:ext cx="7200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ТЕМА 9</a:t>
            </a:r>
          </a:p>
          <a:p>
            <a:pPr algn="ctr"/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err="1" smtClean="0">
                <a:solidFill>
                  <a:schemeClr val="bg1"/>
                </a:solidFill>
              </a:rPr>
              <a:t>Оцінка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неплатоспроможності</a:t>
            </a:r>
            <a:r>
              <a:rPr lang="ru-RU" sz="3200" b="1" dirty="0">
                <a:solidFill>
                  <a:schemeClr val="bg1"/>
                </a:solidFill>
              </a:rPr>
              <a:t> та </a:t>
            </a:r>
            <a:r>
              <a:rPr lang="ru-RU" sz="3200" b="1" dirty="0" err="1">
                <a:solidFill>
                  <a:schemeClr val="bg1"/>
                </a:solidFill>
              </a:rPr>
              <a:t>ймовірності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банкрутства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підприємства</a:t>
            </a: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196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5"/>
            <a:ext cx="8072493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6788" y="1643051"/>
            <a:ext cx="7210425" cy="27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1214422"/>
            <a:ext cx="731460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Критична неплатоспроможність </a:t>
            </a:r>
          </a:p>
          <a:p>
            <a:pPr lvl="0" algn="just" fontAlgn="base"/>
            <a:endParaRPr lang="uk-UA" sz="2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4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 0</a:t>
            </a: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Кп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 ПЗ)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</a:t>
            </a:r>
          </a:p>
          <a:p>
            <a:pPr lvl="0" algn="just" fontAlgn="base"/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</a:t>
            </a:r>
            <a:r>
              <a:rPr lang="uk-UA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Кзвз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((ВК – НА) / </a:t>
            </a:r>
            <a:r>
              <a:rPr lang="uk-UA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ОбА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0,1</a:t>
            </a:r>
          </a:p>
          <a:p>
            <a:pPr lvl="0" algn="just" fontAlgn="base"/>
            <a:endParaRPr lang="uk-UA" sz="24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1075" y="1785926"/>
            <a:ext cx="718185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8467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313" y="1685925"/>
            <a:ext cx="71913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7738" y="1285860"/>
            <a:ext cx="724852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08720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Надкритична неплатоспроможність </a:t>
            </a:r>
            <a:endParaRPr lang="uk-UA" sz="2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ознаки:</a:t>
            </a:r>
            <a:endParaRPr lang="uk-UA" sz="24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uk-UA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наявна критична 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неплатоспроможність;</a:t>
            </a:r>
            <a:endParaRPr lang="uk-UA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uk-UA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наявні </a:t>
            </a:r>
            <a:r>
              <a:rPr lang="uk-UA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збитки.</a:t>
            </a:r>
            <a:endParaRPr lang="uk-UA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uk-UA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надкритичної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неплатоспроможності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стану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боржника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коли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місяця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суду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із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заявою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справи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банкрутство</a:t>
            </a:r>
            <a:endParaRPr lang="ru-RU" sz="24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випадку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йдеться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ліквідаційну</a:t>
            </a:r>
            <a:r>
              <a:rPr lang="ru-RU" sz="2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процедуру</a:t>
            </a:r>
            <a:r>
              <a:rPr lang="ru-RU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39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357850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 smtClean="0"/>
              <a:t>Етап 2. Поглиблений аналіз. Методи прогнозування банкрутства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Існують такі підходи до прогнозування </a:t>
            </a:r>
            <a:r>
              <a:rPr lang="uk-UA" sz="2200" dirty="0" err="1" smtClean="0"/>
              <a:t>банкрутсва</a:t>
            </a:r>
            <a:endParaRPr lang="uk-UA" sz="2200" dirty="0" smtClean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1. </a:t>
            </a:r>
            <a:r>
              <a:rPr lang="uk-UA" sz="2200" b="1" dirty="0" smtClean="0"/>
              <a:t>Фундаментальний підхід </a:t>
            </a:r>
            <a:r>
              <a:rPr lang="uk-UA" sz="2200" dirty="0" smtClean="0"/>
              <a:t>- </a:t>
            </a:r>
            <a:r>
              <a:rPr lang="uk-UA" sz="2200" i="1" dirty="0" smtClean="0"/>
              <a:t>заснований на збиранні та аналізі всієї інформації про підприємство із внутрішніх та зовнішніх стосовно нього джерел.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На підставі зовнішньої інформації оцінюється поточна і перспективна ситуація в галузі, до якої належить підприємство, загальний розвиток кон'юнктури тощо.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 smtClean="0"/>
              <a:t>2. </a:t>
            </a:r>
            <a:r>
              <a:rPr lang="uk-UA" sz="2200" b="1" dirty="0" smtClean="0"/>
              <a:t>Технічний підхід до прогнозування банкрутства</a:t>
            </a:r>
            <a:r>
              <a:rPr lang="uk-UA" sz="2200" dirty="0" smtClean="0"/>
              <a:t> </a:t>
            </a:r>
            <a:r>
              <a:rPr lang="uk-UA" sz="2200" i="1" dirty="0" smtClean="0"/>
              <a:t>ґрунтується на аналізі даних звітності минулих періодів — показників балансу та звіту про прибутки і збитки.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944604"/>
            <a:ext cx="7776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Z-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Альтмана 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двохфакторна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модель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1954287"/>
            <a:ext cx="7704856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i="1" dirty="0">
                <a:latin typeface="Times New Roman"/>
                <a:ea typeface="Times New Roman"/>
              </a:rPr>
              <a:t>Z = – 0,3877 – 1,0736 К</a:t>
            </a:r>
            <a:r>
              <a:rPr lang="uk-UA" sz="3200" b="1" i="1" baseline="-25000" dirty="0">
                <a:latin typeface="Times New Roman"/>
                <a:ea typeface="Times New Roman"/>
              </a:rPr>
              <a:t>П</a:t>
            </a:r>
            <a:r>
              <a:rPr lang="uk-UA" sz="3200" b="1" i="1" dirty="0">
                <a:latin typeface="Times New Roman"/>
                <a:ea typeface="Times New Roman"/>
              </a:rPr>
              <a:t> + 0,0579 </a:t>
            </a:r>
            <a:r>
              <a:rPr lang="uk-UA" sz="3200" b="1" i="1" dirty="0" smtClean="0">
                <a:latin typeface="Times New Roman"/>
                <a:ea typeface="Times New Roman"/>
              </a:rPr>
              <a:t>К</a:t>
            </a:r>
            <a:r>
              <a:rPr lang="uk-UA" sz="3200" b="1" i="1" baseline="-25000" dirty="0">
                <a:latin typeface="Times New Roman"/>
                <a:ea typeface="Times New Roman"/>
              </a:rPr>
              <a:t>А</a:t>
            </a:r>
            <a:endParaRPr lang="uk-UA" sz="3200" b="1" dirty="0">
              <a:latin typeface="Times New Roman"/>
              <a:ea typeface="Times New Roman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коефіцієнт покриття; Ка – коефіцієнт автономії.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імовірність банкрутства становить 50 %;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зменшення імовірності банкрутства;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sz="1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0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імовірність банкрутства перевищує 50 % і підвищується зі збільшенням значення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9204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1800" b="1" smtClean="0"/>
              <a:t>Модель Альтмана </a:t>
            </a:r>
            <a:r>
              <a:rPr lang="uk-UA" sz="1800" smtClean="0"/>
              <a:t>(розроблена в 1968 році і відома також під назвою «розрахунок </a:t>
            </a:r>
            <a:r>
              <a:rPr lang="en-US" sz="1800" smtClean="0"/>
              <a:t>Z-</a:t>
            </a:r>
            <a:r>
              <a:rPr lang="uk-UA" sz="1800" smtClean="0"/>
              <a:t>показника» — інтегрального показника рівня загрози банкрутства):</a:t>
            </a:r>
          </a:p>
          <a:p>
            <a:pPr marL="0" indent="360000" algn="ctr">
              <a:spcBef>
                <a:spcPts val="0"/>
              </a:spcBef>
              <a:buNone/>
            </a:pPr>
            <a:r>
              <a:rPr lang="en-US" sz="1800" b="1" smtClean="0"/>
              <a:t>Z = 1,2 </a:t>
            </a:r>
            <a:r>
              <a:rPr lang="uk-UA" sz="1800" b="1" smtClean="0"/>
              <a:t>А + 1,4 В + 3,3 С + 0,6 </a:t>
            </a:r>
            <a:r>
              <a:rPr lang="en-US" sz="1800" b="1" smtClean="0"/>
              <a:t>D + 1,0 E.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Це п’ятифакторна модель, де факторами є окремі показники фінансового стану підприємства: </a:t>
            </a:r>
            <a:r>
              <a:rPr lang="en-US" sz="1800" smtClean="0"/>
              <a:t>A — </a:t>
            </a:r>
            <a:r>
              <a:rPr lang="uk-UA" sz="1800" smtClean="0"/>
              <a:t>робочий капітал / загальна вартість активів; </a:t>
            </a:r>
            <a:r>
              <a:rPr lang="en-US" sz="1800" smtClean="0"/>
              <a:t>B — </a:t>
            </a:r>
            <a:r>
              <a:rPr lang="uk-UA" sz="1800" smtClean="0"/>
              <a:t>чистий прибуток / загальна вартість активів; </a:t>
            </a:r>
            <a:r>
              <a:rPr lang="en-US" sz="1800" smtClean="0"/>
              <a:t>C — </a:t>
            </a:r>
            <a:r>
              <a:rPr lang="uk-UA" sz="1800" smtClean="0"/>
              <a:t>чистий дохід / загальна вартість активів; </a:t>
            </a:r>
            <a:r>
              <a:rPr lang="en-US" sz="1800" smtClean="0"/>
              <a:t>D — </a:t>
            </a:r>
            <a:r>
              <a:rPr lang="uk-UA" sz="1800" smtClean="0"/>
              <a:t>ринкова капіталізація компанії (ринкова вартість акцій) / сума заборгованості; </a:t>
            </a:r>
            <a:r>
              <a:rPr lang="en-US" sz="1800" smtClean="0"/>
              <a:t>E — </a:t>
            </a:r>
            <a:r>
              <a:rPr lang="uk-UA" sz="1800" smtClean="0"/>
              <a:t>обсяг продажу / загальна вартість активів.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Значення показника «</a:t>
            </a:r>
            <a:r>
              <a:rPr lang="en-US" sz="1800" smtClean="0"/>
              <a:t>Z» </a:t>
            </a:r>
            <a:r>
              <a:rPr lang="uk-UA" sz="1800" smtClean="0"/>
              <a:t>так пов’язане з імовірністю банкрутства:</a:t>
            </a:r>
          </a:p>
          <a:p>
            <a:pPr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1,8 — дуже висока;</a:t>
            </a:r>
          </a:p>
          <a:p>
            <a:pPr>
              <a:spcBef>
                <a:spcPts val="0"/>
              </a:spcBef>
              <a:buNone/>
            </a:pPr>
            <a:r>
              <a:rPr lang="uk-UA" sz="1800" smtClean="0"/>
              <a:t>1,81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</a:t>
            </a: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2,70 — висока;</a:t>
            </a:r>
          </a:p>
          <a:p>
            <a:pPr>
              <a:spcBef>
                <a:spcPts val="0"/>
              </a:spcBef>
              <a:buNone/>
            </a:pPr>
            <a:r>
              <a:rPr lang="uk-UA" sz="1800" smtClean="0"/>
              <a:t>2,71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</a:t>
            </a: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</a:t>
            </a:r>
            <a:r>
              <a:rPr lang="uk-UA" sz="1800" smtClean="0"/>
              <a:t> 2,99 — можлива;</a:t>
            </a:r>
          </a:p>
          <a:p>
            <a:pPr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</a:t>
            </a:r>
            <a:r>
              <a:rPr lang="uk-UA" sz="1800" smtClean="0">
                <a:sym typeface="Symbol"/>
              </a:rPr>
              <a:t></a:t>
            </a:r>
            <a:r>
              <a:rPr lang="uk-UA" sz="1800" smtClean="0"/>
              <a:t> 3,00 — дуже низька.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smtClean="0"/>
              <a:t>За деякими джерелами, точність прогнозування банкрутства згідно з цією моделлю становить 95%. 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uk-UA" sz="1800" b="1" smtClean="0"/>
              <a:t>Модель Спрінгейта:</a:t>
            </a:r>
            <a:endParaRPr lang="uk-UA" sz="1800" smtClean="0"/>
          </a:p>
          <a:p>
            <a:pPr marL="0" indent="360000" algn="ctr">
              <a:buNone/>
            </a:pPr>
            <a:r>
              <a:rPr lang="uk-UA" sz="1800" b="1" i="1" smtClean="0"/>
              <a:t>Z</a:t>
            </a:r>
            <a:r>
              <a:rPr lang="uk-UA" sz="1800" b="1" smtClean="0"/>
              <a:t> = 1,03 </a:t>
            </a:r>
            <a:r>
              <a:rPr lang="uk-UA" sz="1800" b="1" i="1" smtClean="0"/>
              <a:t>A</a:t>
            </a:r>
            <a:r>
              <a:rPr lang="uk-UA" sz="1800" b="1" smtClean="0"/>
              <a:t> + 3,07 </a:t>
            </a:r>
            <a:r>
              <a:rPr lang="uk-UA" sz="1800" b="1" i="1" smtClean="0"/>
              <a:t>B</a:t>
            </a:r>
            <a:r>
              <a:rPr lang="uk-UA" sz="1800" b="1" smtClean="0"/>
              <a:t> + 0,66 </a:t>
            </a:r>
            <a:r>
              <a:rPr lang="uk-UA" sz="1800" b="1" i="1" smtClean="0"/>
              <a:t>C</a:t>
            </a:r>
            <a:r>
              <a:rPr lang="uk-UA" sz="1800" b="1" smtClean="0"/>
              <a:t> + 0,4 </a:t>
            </a:r>
            <a:r>
              <a:rPr lang="uk-UA" sz="1800" b="1" i="1" smtClean="0"/>
              <a:t>D</a:t>
            </a:r>
            <a:r>
              <a:rPr lang="uk-UA" sz="1800" b="1" smtClean="0"/>
              <a:t>.</a:t>
            </a:r>
            <a:endParaRPr lang="uk-UA" sz="1800" smtClean="0"/>
          </a:p>
          <a:p>
            <a:pPr marL="0" indent="360000" algn="just">
              <a:buNone/>
            </a:pPr>
            <a:r>
              <a:rPr lang="uk-UA" sz="1800" smtClean="0"/>
              <a:t> Тут </a:t>
            </a:r>
            <a:r>
              <a:rPr lang="uk-UA" sz="1800" i="1" smtClean="0"/>
              <a:t>A</a:t>
            </a:r>
            <a:r>
              <a:rPr lang="uk-UA" sz="1800" smtClean="0"/>
              <a:t> — робочий капітал / загальна вартість активів; </a:t>
            </a:r>
            <a:r>
              <a:rPr lang="uk-UA" sz="1800" i="1" smtClean="0"/>
              <a:t>B</a:t>
            </a:r>
            <a:r>
              <a:rPr lang="uk-UA" sz="1800" smtClean="0"/>
              <a:t> — при­буток до сплати податків та процентів / загальна вартість активів; </a:t>
            </a:r>
            <a:r>
              <a:rPr lang="uk-UA" sz="1800" i="1" smtClean="0"/>
              <a:t>C</a:t>
            </a:r>
            <a:r>
              <a:rPr lang="uk-UA" sz="1800" smtClean="0"/>
              <a:t> — прибуток до сплати податків / короткострокова заборгованість; </a:t>
            </a:r>
            <a:r>
              <a:rPr lang="uk-UA" sz="1800" i="1" smtClean="0"/>
              <a:t>D</a:t>
            </a:r>
            <a:r>
              <a:rPr lang="uk-UA" sz="1800" smtClean="0"/>
              <a:t> — обсяг продажу / загальна вартість активів.</a:t>
            </a:r>
          </a:p>
          <a:p>
            <a:pPr marL="0" indent="360000" algn="just">
              <a:buNone/>
            </a:pPr>
            <a:r>
              <a:rPr lang="uk-UA" sz="1800" smtClean="0"/>
              <a:t>Вважається, що точність прогнозування банкрутства за цією моделлю становить 92%, проте з часом цей показник зменшується.</a:t>
            </a:r>
          </a:p>
          <a:p>
            <a:pPr marL="0" indent="360000" algn="just">
              <a:buNone/>
            </a:pPr>
            <a:r>
              <a:rPr lang="uk-UA" sz="1800" smtClean="0"/>
              <a:t>Якщо </a:t>
            </a:r>
            <a:r>
              <a:rPr lang="uk-UA" sz="1800" i="1" smtClean="0"/>
              <a:t>Z</a:t>
            </a:r>
            <a:r>
              <a:rPr lang="uk-UA" sz="1800" smtClean="0"/>
              <a:t> &lt; 0, 862, то підприємство є потенційним банкрутом.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2276872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Оцінка ймовірності </a:t>
            </a:r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банкрутства</a:t>
            </a:r>
          </a:p>
          <a:p>
            <a:endParaRPr lang="uk-UA" sz="2800" dirty="0"/>
          </a:p>
          <a:p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2.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 Аналіз можливостей відновлення </a:t>
            </a:r>
            <a:r>
              <a:rPr lang="uk-UA" sz="2800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платоспроможності </a:t>
            </a:r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підприємства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041924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928670"/>
            <a:ext cx="785818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5253054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8143931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buNone/>
            </a:pPr>
            <a:r>
              <a:rPr lang="uk-UA" sz="1800" b="1" smtClean="0"/>
              <a:t>Універсальна дискримінантна функція:</a:t>
            </a:r>
            <a:endParaRPr lang="uk-UA" sz="1800" smtClean="0"/>
          </a:p>
          <a:p>
            <a:pPr indent="457200">
              <a:spcBef>
                <a:spcPts val="0"/>
              </a:spcBef>
              <a:buNone/>
            </a:pPr>
            <a:r>
              <a:rPr lang="uk-UA" sz="1800" b="1" i="1" smtClean="0"/>
              <a:t>Z</a:t>
            </a:r>
            <a:r>
              <a:rPr lang="uk-UA" sz="1800" b="1" smtClean="0"/>
              <a:t> = 1,5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1</a:t>
            </a:r>
            <a:r>
              <a:rPr lang="uk-UA" sz="1800" b="1" smtClean="0"/>
              <a:t> + 0,08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2</a:t>
            </a:r>
            <a:r>
              <a:rPr lang="uk-UA" sz="1800" b="1" smtClean="0"/>
              <a:t> + 10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3 </a:t>
            </a:r>
            <a:r>
              <a:rPr lang="uk-UA" sz="1800" b="1" smtClean="0"/>
              <a:t>+ 5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4</a:t>
            </a:r>
            <a:r>
              <a:rPr lang="uk-UA" sz="1800" b="1" smtClean="0"/>
              <a:t> + 0,3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5</a:t>
            </a:r>
            <a:r>
              <a:rPr lang="uk-UA" sz="1800" b="1" smtClean="0"/>
              <a:t> + 0,1</a:t>
            </a:r>
            <a:r>
              <a:rPr lang="uk-UA" sz="1800" b="1" i="1" smtClean="0"/>
              <a:t>X</a:t>
            </a:r>
            <a:r>
              <a:rPr lang="uk-UA" sz="1800" b="1" baseline="-25000" smtClean="0"/>
              <a:t>6 </a:t>
            </a:r>
            <a:r>
              <a:rPr lang="uk-UA" sz="1800" b="1" smtClean="0"/>
              <a:t>,</a:t>
            </a:r>
            <a:endParaRPr lang="uk-UA" sz="1800" smtClean="0"/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де  </a:t>
            </a:r>
            <a:r>
              <a:rPr lang="uk-UA" sz="1800" i="1" smtClean="0"/>
              <a:t>Х</a:t>
            </a:r>
            <a:r>
              <a:rPr lang="uk-UA" sz="1800" baseline="-25000" smtClean="0"/>
              <a:t>1</a:t>
            </a:r>
            <a:r>
              <a:rPr lang="uk-UA" sz="1800" smtClean="0"/>
              <a:t> — cash-flow / зобов’язання;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2</a:t>
            </a:r>
            <a:r>
              <a:rPr lang="uk-UA" sz="1800" smtClean="0"/>
              <a:t> — валюта балансу / зобов’язання;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3</a:t>
            </a:r>
            <a:r>
              <a:rPr lang="uk-UA" sz="1800" smtClean="0"/>
              <a:t> — прибуток / валюта балансу;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4</a:t>
            </a:r>
            <a:r>
              <a:rPr lang="uk-UA" sz="1800" smtClean="0"/>
              <a:t> — прибуток / виручка від реалізації;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5</a:t>
            </a:r>
            <a:r>
              <a:rPr lang="uk-UA" sz="1800" smtClean="0"/>
              <a:t> — виробничі запаси / виручка від реалізації;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Х</a:t>
            </a:r>
            <a:r>
              <a:rPr lang="uk-UA" sz="1800" baseline="-25000" smtClean="0"/>
              <a:t>6</a:t>
            </a:r>
            <a:r>
              <a:rPr lang="uk-UA" sz="1800" smtClean="0"/>
              <a:t> — оборотність основного капіталу (виручка від реалізації / валюта балансу).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Здобуті значення </a:t>
            </a:r>
            <a:r>
              <a:rPr lang="uk-UA" sz="1800" i="1" smtClean="0"/>
              <a:t>Z</a:t>
            </a:r>
            <a:r>
              <a:rPr lang="uk-UA" sz="1800" smtClean="0"/>
              <a:t>-показника можна інтерпретувати так: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&gt; 2 — підприємство вважається фінансово стійким, і йому не загрожує банкрутство;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1 &lt; </a:t>
            </a:r>
            <a:r>
              <a:rPr lang="uk-UA" sz="1800" i="1" smtClean="0"/>
              <a:t>Z</a:t>
            </a:r>
            <a:r>
              <a:rPr lang="uk-UA" sz="1800" smtClean="0"/>
              <a:t> &lt; 2 — фінансова рівновага (фінансова стійкість) підприємства порушена, але за умови переходу на антикризове управління банкрутство йому не загрожує;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smtClean="0"/>
              <a:t>0 &lt; Z &lt; 1 — підприємству загрожує банкрутство, якщо воно не здійснить санаційних заходів;</a:t>
            </a:r>
          </a:p>
          <a:p>
            <a:pPr indent="457200">
              <a:spcBef>
                <a:spcPts val="0"/>
              </a:spcBef>
              <a:buNone/>
            </a:pPr>
            <a:r>
              <a:rPr lang="uk-UA" sz="1800" i="1" smtClean="0"/>
              <a:t>Z</a:t>
            </a:r>
            <a:r>
              <a:rPr lang="uk-UA" sz="1800" smtClean="0"/>
              <a:t> &lt; 0 — підприємство є напівбанкрутом.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uk-UA" sz="1800" smtClean="0"/>
          </a:p>
          <a:p>
            <a:pPr marL="0" indent="457200" algn="just">
              <a:spcBef>
                <a:spcPts val="0"/>
              </a:spcBef>
              <a:buNone/>
            </a:pP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32003" y="1340768"/>
            <a:ext cx="3920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Коефіцієнт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Бівера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(К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69877859"/>
              </p:ext>
            </p:extLst>
          </p:nvPr>
        </p:nvGraphicFramePr>
        <p:xfrm>
          <a:off x="2843808" y="1988840"/>
          <a:ext cx="3634300" cy="1090613"/>
        </p:xfrm>
        <a:graphic>
          <a:graphicData uri="http://schemas.openxmlformats.org/presentationml/2006/ole">
            <p:oleObj spid="_x0000_s2103" name="Формула" r:id="rId3" imgW="1091726" imgH="431613" progId="Equation.3">
              <p:embed/>
            </p:oleObj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45826" y="3068960"/>
            <a:ext cx="778661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чистий прибуток, грн.; 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uk-UA" sz="20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морт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нарахована сума амортизації, грн.;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довгострокові зобов’язання, грн.;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поточні зобов’язання, грн.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протягом двох років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збанкрутує.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0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протягом п'яти років підприємство збанкрутує.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Кб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0,45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фінансово-стабільне підприємство.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770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98221324"/>
              </p:ext>
            </p:extLst>
          </p:nvPr>
        </p:nvGraphicFramePr>
        <p:xfrm>
          <a:off x="671513" y="3141663"/>
          <a:ext cx="3455987" cy="1081087"/>
        </p:xfrm>
        <a:graphic>
          <a:graphicData uri="http://schemas.openxmlformats.org/presentationml/2006/ole">
            <p:oleObj spid="_x0000_s10271" name="Формула" r:id="rId3" imgW="812447" imgH="393529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27584" y="620688"/>
            <a:ext cx="777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3.1.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Z-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Альтмана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п’ятифакторна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модель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адаптований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до умов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1127" y="1772816"/>
            <a:ext cx="82993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,717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0,847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3,107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+ 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+ 0,42 К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32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0,995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3200" b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3" y="4797152"/>
            <a:ext cx="77768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Нормативне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значення: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1,23 – у найближчі 2-3 роки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загрожує банкрутство;</a:t>
            </a: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1,23 – підприємству банкрутство не загрожує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uk-UA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735" y="3236783"/>
            <a:ext cx="36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ВКбв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власний капітал оцінений за балансовою вартістю, грн.</a:t>
            </a:r>
          </a:p>
        </p:txBody>
      </p:sp>
    </p:spTree>
    <p:extLst>
      <p:ext uri="{BB962C8B-B14F-4D97-AF65-F5344CB8AC3E}">
        <p14:creationId xmlns="" xmlns:p14="http://schemas.microsoft.com/office/powerpoint/2010/main" val="162657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03710161"/>
              </p:ext>
            </p:extLst>
          </p:nvPr>
        </p:nvGraphicFramePr>
        <p:xfrm>
          <a:off x="2338388" y="2420888"/>
          <a:ext cx="4972050" cy="1080120"/>
        </p:xfrm>
        <a:graphic>
          <a:graphicData uri="http://schemas.openxmlformats.org/presentationml/2006/ole">
            <p:oleObj spid="_x0000_s7329" name="Формула" r:id="rId3" imgW="1854200" imgH="4572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24101793"/>
              </p:ext>
            </p:extLst>
          </p:nvPr>
        </p:nvGraphicFramePr>
        <p:xfrm>
          <a:off x="827584" y="3441576"/>
          <a:ext cx="504056" cy="357471"/>
        </p:xfrm>
        <a:graphic>
          <a:graphicData uri="http://schemas.openxmlformats.org/presentationml/2006/ole">
            <p:oleObj spid="_x0000_s7330" name="Формула" r:id="rId4" imgW="253890" imgH="228501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0803014"/>
              </p:ext>
            </p:extLst>
          </p:nvPr>
        </p:nvGraphicFramePr>
        <p:xfrm>
          <a:off x="2267744" y="4098712"/>
          <a:ext cx="356333" cy="363785"/>
        </p:xfrm>
        <a:graphic>
          <a:graphicData uri="http://schemas.openxmlformats.org/presentationml/2006/ole">
            <p:oleObj spid="_x0000_s7331" name="Формула" r:id="rId5" imgW="266584" imgH="228501" progId="Equation.3">
              <p:embed/>
            </p:oleObj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99592" y="1556792"/>
            <a:ext cx="74321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Коефіцієнт втрати платоспроможності </a:t>
            </a:r>
            <a:r>
              <a:rPr lang="uk-UA" sz="24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(для платоспроможних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підприємств):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224119" y="3837102"/>
            <a:ext cx="22313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83568" y="3429000"/>
            <a:ext cx="7884876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–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коефіцієнт покриття на кінець звітного періоду; 3 – період втрати платоспроможності підприємства, міс.; Т – тривалість звітного періоду, міс.;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коефіцієнт покриття на початок звітного періоду;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нормативне значення коефіцієнту покриття.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підприємство має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можливість не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втратити платоспроможність.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Квтр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підприємство у найближчі три місяці може втратити платоспроможність.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548680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2. Аналіз можливостей відновлення платоспроможності підприємства</a:t>
            </a:r>
            <a:endParaRPr lang="uk-UA" sz="2800" dirty="0"/>
          </a:p>
        </p:txBody>
      </p:sp>
    </p:spTree>
    <p:extLst>
      <p:ext uri="{BB962C8B-B14F-4D97-AF65-F5344CB8AC3E}">
        <p14:creationId xmlns="" xmlns:p14="http://schemas.microsoft.com/office/powerpoint/2010/main" val="338854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99592" y="1021378"/>
            <a:ext cx="727280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Коефіцієнт відновлення платоспроможності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</a:t>
            </a:r>
            <a:r>
              <a:rPr kumimoji="0" lang="uk-UA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неплатоспроможних підприємств</a:t>
            </a:r>
            <a:r>
              <a:rPr kumimoji="0" lang="uk-UA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  <a:endParaRPr kumimoji="0" lang="uk-UA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1814588"/>
              </p:ext>
            </p:extLst>
          </p:nvPr>
        </p:nvGraphicFramePr>
        <p:xfrm>
          <a:off x="1849438" y="2271142"/>
          <a:ext cx="5373687" cy="1085850"/>
        </p:xfrm>
        <a:graphic>
          <a:graphicData uri="http://schemas.openxmlformats.org/presentationml/2006/ole">
            <p:oleObj spid="_x0000_s8247" name="Формула" r:id="rId3" imgW="1866900" imgH="457200" progId="Equation.3">
              <p:embed/>
            </p:oleObj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99592" y="3710934"/>
            <a:ext cx="741682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період відновлення платоспроможності підприємства, міс.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Квідн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підприємство має можливість відновити платоспроможність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Квідн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4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підприємство у найближчі </a:t>
            </a: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шість місяців не може відновити платоспроможність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954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484784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Неплатоспроможність підприємства є передумовою до застосування процедури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санації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Умови для застосування процедури санації: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або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Кзвз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 0,1</a:t>
            </a: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або 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Кзвз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0,1 ,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але зростають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протягом останнього кварталу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18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45180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1. Оцінка ймовірності банкрутства</a:t>
            </a:r>
            <a:endParaRPr lang="uk-UA" sz="2800" dirty="0"/>
          </a:p>
          <a:p>
            <a:pPr algn="just"/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Неплатоспроможність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це неспроможність суб’єкта підприємницької діяльності виконати після настання встановленого строку їх сплати грошові зобов’язання перед кредиторами, в тому числі по заробітній платі, а також виконати зобов’язання щодо сплати податків і зборів (обов’язкових платежів) не інакше, як через відновлення платоспроможності</a:t>
            </a:r>
          </a:p>
        </p:txBody>
      </p:sp>
    </p:spTree>
    <p:extLst>
      <p:ext uri="{BB962C8B-B14F-4D97-AF65-F5344CB8AC3E}">
        <p14:creationId xmlns="" xmlns:p14="http://schemas.microsoft.com/office/powerpoint/2010/main" val="306831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8072493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000108"/>
            <a:ext cx="64807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/>
              <a:t>Банкрутство</a:t>
            </a:r>
            <a:r>
              <a:rPr lang="ru-RU" sz="2800" dirty="0" smtClean="0"/>
              <a:t> - </a:t>
            </a:r>
            <a:r>
              <a:rPr lang="ru-RU" sz="2800" dirty="0" err="1" smtClean="0"/>
              <a:t>визнана</a:t>
            </a:r>
            <a:r>
              <a:rPr lang="ru-RU" sz="2800" dirty="0" smtClean="0"/>
              <a:t> </a:t>
            </a:r>
            <a:r>
              <a:rPr lang="ru-RU" sz="2800" dirty="0" err="1" smtClean="0"/>
              <a:t>господарським</a:t>
            </a:r>
            <a:r>
              <a:rPr lang="ru-RU" sz="2800" dirty="0" smtClean="0"/>
              <a:t> судом </a:t>
            </a:r>
            <a:r>
              <a:rPr lang="ru-RU" sz="2800" dirty="0" err="1" smtClean="0"/>
              <a:t>неспроможність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боржника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відновити</a:t>
            </a:r>
            <a:r>
              <a:rPr lang="ru-RU" sz="2800" dirty="0" smtClean="0"/>
              <a:t> свою </a:t>
            </a:r>
            <a:r>
              <a:rPr lang="ru-RU" sz="2800" dirty="0" err="1" smtClean="0"/>
              <a:t>платоспроможність</a:t>
            </a:r>
            <a:r>
              <a:rPr lang="ru-RU" sz="2800" dirty="0" smtClean="0"/>
              <a:t> за </a:t>
            </a:r>
            <a:r>
              <a:rPr lang="ru-RU" sz="2800" dirty="0" err="1" smtClean="0"/>
              <a:t>допомогою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процедури</a:t>
            </a:r>
            <a:r>
              <a:rPr lang="ru-RU" sz="2800" dirty="0" smtClean="0"/>
              <a:t> </a:t>
            </a:r>
            <a:r>
              <a:rPr lang="ru-RU" sz="2800" dirty="0" err="1" smtClean="0"/>
              <a:t>санації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реструктуризації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погасити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встановлені</a:t>
            </a:r>
            <a:r>
              <a:rPr lang="ru-RU" sz="2800" dirty="0" smtClean="0"/>
              <a:t> у порядку, </a:t>
            </a:r>
            <a:r>
              <a:rPr lang="ru-RU" sz="2800" dirty="0" err="1" smtClean="0"/>
              <a:t>визначеному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цим</a:t>
            </a:r>
            <a:r>
              <a:rPr lang="ru-RU" sz="2800" dirty="0" smtClean="0"/>
              <a:t> Кодексом, </a:t>
            </a:r>
            <a:r>
              <a:rPr lang="ru-RU" sz="2800" dirty="0" err="1" smtClean="0"/>
              <a:t>грошові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вимоги</a:t>
            </a:r>
            <a:r>
              <a:rPr lang="ru-RU" sz="2800" dirty="0" smtClean="0"/>
              <a:t> </a:t>
            </a:r>
            <a:r>
              <a:rPr lang="ru-RU" sz="2800" dirty="0" err="1" smtClean="0"/>
              <a:t>кредиторів</a:t>
            </a:r>
            <a:r>
              <a:rPr lang="ru-RU" sz="2800" dirty="0" smtClean="0"/>
              <a:t> </a:t>
            </a:r>
            <a:r>
              <a:rPr lang="ru-RU" sz="2800" dirty="0" err="1" smtClean="0"/>
              <a:t>інакше</a:t>
            </a:r>
            <a:r>
              <a:rPr lang="ru-RU" sz="2800" dirty="0" smtClean="0"/>
              <a:t>, </a:t>
            </a:r>
            <a:r>
              <a:rPr lang="ru-RU" sz="2800" dirty="0" err="1" smtClean="0"/>
              <a:t>ніж</a:t>
            </a:r>
            <a:r>
              <a:rPr lang="ru-RU" sz="2800" dirty="0" smtClean="0"/>
              <a:t> через </a:t>
            </a:r>
            <a:r>
              <a:rPr lang="ru-RU" sz="2800" dirty="0" err="1" smtClean="0"/>
              <a:t>застосування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ліквідаційної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процедури</a:t>
            </a:r>
            <a:r>
              <a:rPr lang="ru-RU" sz="2800" dirty="0" smtClean="0"/>
              <a:t> (КОДЕКС УКРАЇНИ З ПРОЦЕДУР БАНКРУТСТВА)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67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3415" y="1268760"/>
            <a:ext cx="7056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Етапи аналізу неплатоспроможності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та банкрутства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підприємства: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Етап 1. Діагностичний аналіз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визначення рівня платоспроможності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підприємства.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2. Поглиблений аналіз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для виявлення причин фінансової кризи підприємства й можливих шляхів її усунення.</a:t>
            </a:r>
          </a:p>
        </p:txBody>
      </p:sp>
    </p:spTree>
    <p:extLst>
      <p:ext uri="{BB962C8B-B14F-4D97-AF65-F5344CB8AC3E}">
        <p14:creationId xmlns="" xmlns:p14="http://schemas.microsoft.com/office/powerpoint/2010/main" val="329789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0"/>
            <a:ext cx="8072493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620688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1. Діагностичний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аналіз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1.1. Визначається вид неплатоспроможності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5098" y="2132856"/>
            <a:ext cx="809135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Поточна неплатоспроможність (</a:t>
            </a:r>
            <a:r>
              <a:rPr lang="uk-UA" sz="2400" b="1" i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Пн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):</a:t>
            </a:r>
          </a:p>
          <a:p>
            <a:pPr marL="457200" indent="-457200">
              <a:buAutoNum type="arabicParenR"/>
            </a:pPr>
            <a:endParaRPr lang="uk-UA" sz="2400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b="1" spc="-30" dirty="0" err="1">
                <a:latin typeface="Times New Roman"/>
                <a:ea typeface="Times New Roman"/>
              </a:rPr>
              <a:t>П</a:t>
            </a:r>
            <a:r>
              <a:rPr lang="uk-UA" sz="3200" b="1" spc="-30" baseline="-25000" dirty="0" err="1">
                <a:latin typeface="Times New Roman"/>
                <a:ea typeface="Times New Roman"/>
              </a:rPr>
              <a:t>н</a:t>
            </a:r>
            <a:r>
              <a:rPr lang="uk-UA" sz="3200" b="1" spc="-30" dirty="0">
                <a:latin typeface="Times New Roman"/>
                <a:ea typeface="Times New Roman"/>
              </a:rPr>
              <a:t> = </a:t>
            </a:r>
            <a:r>
              <a:rPr lang="uk-UA" sz="3200" b="1" spc="-30" dirty="0" smtClean="0">
                <a:latin typeface="Times New Roman"/>
                <a:ea typeface="Times New Roman"/>
              </a:rPr>
              <a:t>ДФІ+ ПФІ </a:t>
            </a:r>
            <a:r>
              <a:rPr lang="uk-UA" sz="3200" b="1" spc="-30" dirty="0">
                <a:latin typeface="Times New Roman"/>
                <a:ea typeface="Times New Roman"/>
              </a:rPr>
              <a:t>+ </a:t>
            </a:r>
            <a:r>
              <a:rPr lang="uk-UA" sz="3200" b="1" spc="-30" dirty="0" smtClean="0">
                <a:latin typeface="Times New Roman"/>
                <a:ea typeface="Times New Roman"/>
              </a:rPr>
              <a:t>ГК </a:t>
            </a:r>
            <a:r>
              <a:rPr lang="uk-UA" sz="3200" b="1" spc="-30" dirty="0">
                <a:latin typeface="Times New Roman"/>
                <a:ea typeface="Times New Roman"/>
              </a:rPr>
              <a:t>– </a:t>
            </a:r>
            <a:r>
              <a:rPr lang="uk-UA" sz="3200" b="1" spc="-30" dirty="0" smtClean="0">
                <a:latin typeface="Times New Roman"/>
                <a:ea typeface="Times New Roman"/>
              </a:rPr>
              <a:t>ПЗ,</a:t>
            </a:r>
          </a:p>
          <a:p>
            <a:pPr lvl="0" algn="ctr"/>
            <a:endParaRPr lang="uk-UA" sz="24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ДФІ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довгострокові фінансові інвестиції;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ПФІ</a:t>
            </a:r>
            <a:r>
              <a:rPr lang="uk-UA" sz="2000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поточні фінансові інвестиції;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ГК</a:t>
            </a:r>
            <a:r>
              <a:rPr lang="uk-UA" sz="2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грошові кошти та їх еквіваленти; </a:t>
            </a:r>
            <a:r>
              <a:rPr lang="uk-UA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ПЗ</a:t>
            </a:r>
            <a:r>
              <a:rPr lang="uk-UA" sz="20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поточні </a:t>
            </a: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зобов’язання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– підприємство є платоспроможним;</a:t>
            </a:r>
          </a:p>
          <a:p>
            <a:pPr lvl="0" algn="just"/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Пн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&lt;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має ознаки поточної неплатоспроможності.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410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7929617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1063</Words>
  <Application>Microsoft Office PowerPoint</Application>
  <PresentationFormat>Экран (4:3)</PresentationFormat>
  <Paragraphs>128</Paragraphs>
  <Slides>27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Потік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User</cp:lastModifiedBy>
  <cp:revision>64</cp:revision>
  <cp:lastPrinted>2012-10-22T11:25:44Z</cp:lastPrinted>
  <dcterms:created xsi:type="dcterms:W3CDTF">2012-10-20T09:44:09Z</dcterms:created>
  <dcterms:modified xsi:type="dcterms:W3CDTF">2023-04-03T21:08:56Z</dcterms:modified>
</cp:coreProperties>
</file>