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59" r:id="rId6"/>
    <p:sldId id="260" r:id="rId7"/>
    <p:sldId id="261" r:id="rId8"/>
    <p:sldId id="263" r:id="rId9"/>
    <p:sldId id="267" r:id="rId10"/>
    <p:sldId id="268" r:id="rId11"/>
    <p:sldId id="264" r:id="rId12"/>
    <p:sldId id="265" r:id="rId13"/>
    <p:sldId id="269" r:id="rId14"/>
    <p:sldId id="270" r:id="rId15"/>
    <p:sldId id="271" r:id="rId16"/>
    <p:sldId id="273" r:id="rId17"/>
    <p:sldId id="274" r:id="rId18"/>
    <p:sldId id="275" r:id="rId19"/>
    <p:sldId id="276" r:id="rId20"/>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660"/>
  </p:normalViewPr>
  <p:slideViewPr>
    <p:cSldViewPr snapToGrid="0">
      <p:cViewPr varScale="1">
        <p:scale>
          <a:sx n="66" d="100"/>
          <a:sy n="66" d="100"/>
        </p:scale>
        <p:origin x="90" y="116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smtClean="0"/>
              <a:t>Зразок заголовка</a:t>
            </a:r>
            <a:endParaRPr lang="uk-UA" dirty="0"/>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smtClean="0"/>
              <a:t>Зразок заголовка</a:t>
            </a:r>
            <a:endParaRPr lang="uk-UA" dirty="0"/>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Досвід</a:t>
            </a:r>
            <a:r>
              <a:rPr lang="ru-RU" dirty="0"/>
              <a:t> добору та </a:t>
            </a:r>
            <a:r>
              <a:rPr lang="ru-RU" dirty="0" err="1"/>
              <a:t>формування</a:t>
            </a:r>
            <a:r>
              <a:rPr lang="ru-RU" dirty="0"/>
              <a:t> </a:t>
            </a:r>
            <a:r>
              <a:rPr lang="ru-RU" dirty="0" err="1"/>
              <a:t>кадрів</a:t>
            </a:r>
            <a:r>
              <a:rPr lang="ru-RU" dirty="0"/>
              <a:t> для </a:t>
            </a:r>
            <a:r>
              <a:rPr lang="ru-RU" dirty="0" err="1"/>
              <a:t>публічної</a:t>
            </a:r>
            <a:r>
              <a:rPr lang="ru-RU" dirty="0"/>
              <a:t> </a:t>
            </a:r>
            <a:r>
              <a:rPr lang="ru-RU" dirty="0" err="1" smtClean="0"/>
              <a:t>служби</a:t>
            </a:r>
            <a:r>
              <a:rPr lang="ru-RU" dirty="0" smtClean="0"/>
              <a:t> в </a:t>
            </a:r>
            <a:r>
              <a:rPr lang="ru-RU" dirty="0" err="1"/>
              <a:t>європейських</a:t>
            </a:r>
            <a:r>
              <a:rPr lang="ru-RU" dirty="0"/>
              <a:t> </a:t>
            </a:r>
            <a:r>
              <a:rPr lang="ru-RU" dirty="0" err="1"/>
              <a:t>країнах</a:t>
            </a:r>
            <a:r>
              <a:rPr lang="ru-RU" dirty="0"/>
              <a:t> </a:t>
            </a:r>
            <a:endParaRPr lang="uk-UA" dirty="0"/>
          </a:p>
        </p:txBody>
      </p:sp>
    </p:spTree>
    <p:extLst>
      <p:ext uri="{BB962C8B-B14F-4D97-AF65-F5344CB8AC3E}">
        <p14:creationId xmlns:p14="http://schemas.microsoft.com/office/powerpoint/2010/main" val="3193697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0316" y="0"/>
            <a:ext cx="11522075" cy="1405108"/>
          </a:xfrm>
        </p:spPr>
        <p:txBody>
          <a:bodyPr/>
          <a:lstStyle/>
          <a:p>
            <a:r>
              <a:rPr lang="uk-UA" dirty="0" smtClean="0"/>
              <a:t>Класифікація конкурсних процедур</a:t>
            </a:r>
            <a:endParaRPr lang="uk-UA" dirty="0"/>
          </a:p>
        </p:txBody>
      </p:sp>
      <p:sp>
        <p:nvSpPr>
          <p:cNvPr id="3" name="Місце для тексту 2"/>
          <p:cNvSpPr>
            <a:spLocks noGrp="1"/>
          </p:cNvSpPr>
          <p:nvPr>
            <p:ph type="body" sz="quarter" idx="10"/>
          </p:nvPr>
        </p:nvSpPr>
        <p:spPr>
          <a:xfrm>
            <a:off x="241656" y="1164643"/>
            <a:ext cx="11522075" cy="2567602"/>
          </a:xfrm>
        </p:spPr>
        <p:txBody>
          <a:bodyPr/>
          <a:lstStyle/>
          <a:p>
            <a:pPr marL="0" indent="0" algn="just">
              <a:buNone/>
            </a:pPr>
            <a:r>
              <a:rPr lang="ru-RU" sz="2500" dirty="0"/>
              <a:t>3) за </a:t>
            </a:r>
            <a:r>
              <a:rPr lang="ru-RU" sz="2500" dirty="0" err="1"/>
              <a:t>юридичними</a:t>
            </a:r>
            <a:r>
              <a:rPr lang="ru-RU" sz="2500" dirty="0"/>
              <a:t> </a:t>
            </a:r>
            <a:r>
              <a:rPr lang="ru-RU" sz="2500" dirty="0" err="1"/>
              <a:t>наслідками</a:t>
            </a:r>
            <a:r>
              <a:rPr lang="ru-RU" sz="2500" dirty="0"/>
              <a:t> </a:t>
            </a:r>
            <a:r>
              <a:rPr lang="ru-RU" sz="2500" dirty="0" err="1"/>
              <a:t>проведеного</a:t>
            </a:r>
            <a:r>
              <a:rPr lang="ru-RU" sz="2500" dirty="0"/>
              <a:t> </a:t>
            </a:r>
            <a:r>
              <a:rPr lang="ru-RU" sz="2500" dirty="0" smtClean="0"/>
              <a:t>конкурсу:</a:t>
            </a:r>
          </a:p>
          <a:p>
            <a:pPr marL="0" indent="0" algn="just">
              <a:buNone/>
            </a:pPr>
            <a:r>
              <a:rPr lang="ru-RU" sz="2800" b="0" dirty="0"/>
              <a:t>– з </a:t>
            </a:r>
            <a:r>
              <a:rPr lang="ru-RU" sz="2800" b="0" dirty="0" err="1"/>
              <a:t>виникненням</a:t>
            </a:r>
            <a:r>
              <a:rPr lang="ru-RU" sz="2800" b="0" dirty="0"/>
              <a:t> </a:t>
            </a:r>
            <a:r>
              <a:rPr lang="ru-RU" sz="2800" b="0" dirty="0" err="1"/>
              <a:t>лише</a:t>
            </a:r>
            <a:r>
              <a:rPr lang="ru-RU" sz="2800" b="0" dirty="0"/>
              <a:t> права на </a:t>
            </a:r>
            <a:r>
              <a:rPr lang="ru-RU" sz="2800" b="0" dirty="0" err="1"/>
              <a:t>зайняття</a:t>
            </a:r>
            <a:r>
              <a:rPr lang="ru-RU" sz="2800" b="0" dirty="0"/>
              <a:t> посади </a:t>
            </a:r>
            <a:r>
              <a:rPr lang="ru-RU" sz="2800" b="0" dirty="0" err="1"/>
              <a:t>публічної</a:t>
            </a:r>
            <a:r>
              <a:rPr lang="ru-RU" sz="2800" b="0" dirty="0"/>
              <a:t> </a:t>
            </a:r>
            <a:r>
              <a:rPr lang="ru-RU" sz="2800" b="0" dirty="0" err="1"/>
              <a:t>служби</a:t>
            </a:r>
            <a:r>
              <a:rPr lang="ru-RU" sz="2800" b="0" dirty="0"/>
              <a:t>; </a:t>
            </a:r>
          </a:p>
          <a:p>
            <a:pPr marL="0" indent="0" algn="just">
              <a:buNone/>
            </a:pPr>
            <a:r>
              <a:rPr lang="ru-RU" sz="2800" b="0" dirty="0"/>
              <a:t>– </a:t>
            </a:r>
            <a:r>
              <a:rPr lang="ru-RU" sz="2800" b="0" dirty="0" err="1"/>
              <a:t>із</a:t>
            </a:r>
            <a:r>
              <a:rPr lang="ru-RU" sz="2800" b="0" dirty="0"/>
              <a:t> </a:t>
            </a:r>
            <a:r>
              <a:rPr lang="ru-RU" sz="2800" b="0" dirty="0" err="1"/>
              <a:t>зайняттям</a:t>
            </a:r>
            <a:r>
              <a:rPr lang="ru-RU" sz="2800" b="0" dirty="0"/>
              <a:t> </a:t>
            </a:r>
            <a:r>
              <a:rPr lang="ru-RU" sz="2800" b="0" dirty="0" err="1"/>
              <a:t>конкретної</a:t>
            </a:r>
            <a:r>
              <a:rPr lang="ru-RU" sz="2800" b="0" dirty="0"/>
              <a:t> посади; </a:t>
            </a:r>
            <a:endParaRPr lang="ru-RU" sz="2800" b="0" dirty="0" smtClean="0"/>
          </a:p>
          <a:p>
            <a:pPr marL="0" indent="0" algn="just">
              <a:buNone/>
            </a:pPr>
            <a:r>
              <a:rPr lang="ru-RU" sz="2500" dirty="0"/>
              <a:t>4) за </a:t>
            </a:r>
            <a:r>
              <a:rPr lang="ru-RU" sz="2500" dirty="0" err="1"/>
              <a:t>змістом</a:t>
            </a:r>
            <a:r>
              <a:rPr lang="ru-RU" sz="2500" dirty="0"/>
              <a:t> </a:t>
            </a:r>
            <a:r>
              <a:rPr lang="ru-RU" sz="2500" dirty="0" err="1"/>
              <a:t>конкурсної</a:t>
            </a:r>
            <a:r>
              <a:rPr lang="ru-RU" sz="2500" dirty="0"/>
              <a:t> </a:t>
            </a:r>
            <a:r>
              <a:rPr lang="ru-RU" sz="2500" dirty="0" err="1"/>
              <a:t>процедури</a:t>
            </a:r>
            <a:r>
              <a:rPr lang="ru-RU" sz="2500" dirty="0"/>
              <a:t>: </a:t>
            </a:r>
          </a:p>
          <a:p>
            <a:pPr marL="0" indent="0" algn="just">
              <a:buNone/>
            </a:pPr>
            <a:r>
              <a:rPr lang="ru-RU" sz="2800" b="0" dirty="0"/>
              <a:t>– </a:t>
            </a:r>
            <a:r>
              <a:rPr lang="ru-RU" sz="2800" b="0" dirty="0" err="1"/>
              <a:t>конкурси</a:t>
            </a:r>
            <a:r>
              <a:rPr lang="ru-RU" sz="2800" b="0" dirty="0"/>
              <a:t> на </a:t>
            </a:r>
            <a:r>
              <a:rPr lang="ru-RU" sz="2800" b="0" dirty="0" err="1"/>
              <a:t>базі</a:t>
            </a:r>
            <a:r>
              <a:rPr lang="ru-RU" sz="2800" b="0" dirty="0"/>
              <a:t> </a:t>
            </a:r>
            <a:r>
              <a:rPr lang="ru-RU" sz="2800" b="0" dirty="0" err="1"/>
              <a:t>документів</a:t>
            </a:r>
            <a:r>
              <a:rPr lang="ru-RU" sz="2800" b="0" dirty="0"/>
              <a:t> (про </a:t>
            </a:r>
            <a:r>
              <a:rPr lang="ru-RU" sz="2800" b="0" dirty="0" err="1"/>
              <a:t>освіту</a:t>
            </a:r>
            <a:r>
              <a:rPr lang="ru-RU" sz="2800" b="0" dirty="0"/>
              <a:t>, </a:t>
            </a:r>
            <a:r>
              <a:rPr lang="ru-RU" sz="2800" b="0" dirty="0" err="1"/>
              <a:t>попередній</a:t>
            </a:r>
            <a:r>
              <a:rPr lang="ru-RU" sz="2800" b="0" dirty="0"/>
              <a:t> </a:t>
            </a:r>
            <a:r>
              <a:rPr lang="ru-RU" sz="2800" b="0" dirty="0" err="1"/>
              <a:t>досвід</a:t>
            </a:r>
            <a:r>
              <a:rPr lang="ru-RU" sz="2800" b="0" dirty="0"/>
              <a:t>, </a:t>
            </a:r>
            <a:r>
              <a:rPr lang="ru-RU" sz="2800" b="0" dirty="0" err="1"/>
              <a:t>наявні</a:t>
            </a:r>
            <a:r>
              <a:rPr lang="ru-RU" sz="2800" b="0" dirty="0"/>
              <a:t> характеристики); </a:t>
            </a:r>
          </a:p>
          <a:p>
            <a:pPr marL="0" indent="0" algn="just">
              <a:buNone/>
            </a:pPr>
            <a:r>
              <a:rPr lang="ru-RU" sz="2800" b="0" dirty="0"/>
              <a:t>– </a:t>
            </a:r>
            <a:r>
              <a:rPr lang="ru-RU" sz="2800" b="0" dirty="0" err="1"/>
              <a:t>конкурси</a:t>
            </a:r>
            <a:r>
              <a:rPr lang="ru-RU" sz="2800" b="0" dirty="0"/>
              <a:t>, </a:t>
            </a:r>
            <a:r>
              <a:rPr lang="ru-RU" sz="2800" b="0" dirty="0" err="1"/>
              <a:t>що</a:t>
            </a:r>
            <a:r>
              <a:rPr lang="ru-RU" sz="2800" b="0" dirty="0"/>
              <a:t> </a:t>
            </a:r>
            <a:r>
              <a:rPr lang="ru-RU" sz="2800" b="0" dirty="0" err="1"/>
              <a:t>передбачають</a:t>
            </a:r>
            <a:r>
              <a:rPr lang="ru-RU" sz="2800" b="0" dirty="0"/>
              <a:t> </a:t>
            </a:r>
            <a:r>
              <a:rPr lang="ru-RU" sz="2800" b="0" dirty="0" err="1"/>
              <a:t>складання</a:t>
            </a:r>
            <a:r>
              <a:rPr lang="ru-RU" sz="2800" b="0" dirty="0"/>
              <a:t> </a:t>
            </a:r>
            <a:r>
              <a:rPr lang="ru-RU" sz="2800" b="0" dirty="0" err="1"/>
              <a:t>іспитів</a:t>
            </a:r>
            <a:r>
              <a:rPr lang="ru-RU" sz="2800" b="0" dirty="0"/>
              <a:t>; </a:t>
            </a:r>
          </a:p>
          <a:p>
            <a:pPr marL="0" indent="0" algn="just">
              <a:buNone/>
            </a:pPr>
            <a:r>
              <a:rPr lang="ru-RU" sz="2800" b="0" dirty="0"/>
              <a:t>– </a:t>
            </a:r>
            <a:r>
              <a:rPr lang="ru-RU" sz="2800" b="0" dirty="0" err="1"/>
              <a:t>змішані</a:t>
            </a:r>
            <a:r>
              <a:rPr lang="ru-RU" sz="2800" b="0" dirty="0"/>
              <a:t> </a:t>
            </a:r>
            <a:r>
              <a:rPr lang="ru-RU" sz="2800" b="0" dirty="0" err="1"/>
              <a:t>конкурси</a:t>
            </a:r>
            <a:r>
              <a:rPr lang="ru-RU" sz="2800" b="0" dirty="0"/>
              <a:t> (</a:t>
            </a:r>
            <a:r>
              <a:rPr lang="ru-RU" sz="2800" b="0" dirty="0" err="1"/>
              <a:t>містять</a:t>
            </a:r>
            <a:r>
              <a:rPr lang="ru-RU" sz="2800" b="0" dirty="0"/>
              <a:t> </a:t>
            </a:r>
            <a:r>
              <a:rPr lang="ru-RU" sz="2800" b="0" dirty="0" err="1"/>
              <a:t>елементи</a:t>
            </a:r>
            <a:r>
              <a:rPr lang="ru-RU" sz="2800" b="0" dirty="0"/>
              <a:t> </a:t>
            </a:r>
            <a:r>
              <a:rPr lang="ru-RU" sz="2800" b="0" dirty="0" err="1"/>
              <a:t>обох</a:t>
            </a:r>
            <a:r>
              <a:rPr lang="ru-RU" sz="2800" b="0" dirty="0"/>
              <a:t> </a:t>
            </a:r>
            <a:r>
              <a:rPr lang="ru-RU" sz="2800" b="0" dirty="0" err="1"/>
              <a:t>вище</a:t>
            </a:r>
            <a:r>
              <a:rPr lang="ru-RU" sz="2800" b="0" dirty="0"/>
              <a:t> </a:t>
            </a:r>
            <a:r>
              <a:rPr lang="ru-RU" sz="2800" b="0" dirty="0" err="1"/>
              <a:t>названих</a:t>
            </a:r>
            <a:r>
              <a:rPr lang="ru-RU" sz="2800" b="0" dirty="0"/>
              <a:t> процедур).</a:t>
            </a:r>
            <a:endParaRPr lang="uk-UA" sz="2800" b="0" dirty="0"/>
          </a:p>
        </p:txBody>
      </p:sp>
    </p:spTree>
    <p:extLst>
      <p:ext uri="{BB962C8B-B14F-4D97-AF65-F5344CB8AC3E}">
        <p14:creationId xmlns:p14="http://schemas.microsoft.com/office/powerpoint/2010/main" val="2515801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7639" y="2372278"/>
            <a:ext cx="11522075" cy="1405108"/>
          </a:xfrm>
        </p:spPr>
        <p:txBody>
          <a:bodyPr/>
          <a:lstStyle/>
          <a:p>
            <a:pPr algn="just"/>
            <a:r>
              <a:rPr lang="ru-RU" dirty="0"/>
              <a:t>3. </a:t>
            </a:r>
            <a:r>
              <a:rPr lang="ru-RU" dirty="0" err="1"/>
              <a:t>Особливості</a:t>
            </a:r>
            <a:r>
              <a:rPr lang="ru-RU" dirty="0"/>
              <a:t> порядку </a:t>
            </a:r>
            <a:r>
              <a:rPr lang="ru-RU" dirty="0" err="1"/>
              <a:t>проведення</a:t>
            </a:r>
            <a:r>
              <a:rPr lang="ru-RU" dirty="0"/>
              <a:t> конкурсу. </a:t>
            </a:r>
            <a:endParaRPr lang="uk-UA" dirty="0"/>
          </a:p>
        </p:txBody>
      </p:sp>
    </p:spTree>
    <p:extLst>
      <p:ext uri="{BB962C8B-B14F-4D97-AF65-F5344CB8AC3E}">
        <p14:creationId xmlns:p14="http://schemas.microsoft.com/office/powerpoint/2010/main" val="3596193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35901" y="279918"/>
            <a:ext cx="11521137" cy="5337111"/>
          </a:xfrm>
        </p:spPr>
        <p:txBody>
          <a:bodyPr/>
          <a:lstStyle/>
          <a:p>
            <a:pPr algn="just"/>
            <a:r>
              <a:rPr lang="uk-UA" sz="2800" b="0" dirty="0"/>
              <a:t>При характеристиці процедури слід наголосити на суб’єктах, уповноважених проводити конкурс у різних державах. Зарубіжні дослідники зазначають, що про конкурс можна говорити лише тоді, коли журі (конкурсна комісія), що його проводить, є незалежним водночас від кандидатів, політичної влади і начальників служби, у якій пропонуються вакантні посади для заміщення. </a:t>
            </a:r>
            <a:r>
              <a:rPr lang="uk-UA" sz="2800" b="0" dirty="0" smtClean="0"/>
              <a:t>Вплив </a:t>
            </a:r>
            <a:r>
              <a:rPr lang="uk-UA" sz="2800" b="0" dirty="0"/>
              <a:t>парламенту чи глави держави у питаннях підбору персоналу обґрунтовано обмежується політичними та патронатними посадами. А от для набору чиновників створюються спеціальні конкурсні комісії в межах публічної адміністрації. Найбільш незалежними конкурсні комісії традиційно є в державах англо-американської правової системи, зокрема у Великій Британії та Ірландії. </a:t>
            </a:r>
          </a:p>
        </p:txBody>
      </p:sp>
    </p:spTree>
    <p:extLst>
      <p:ext uri="{BB962C8B-B14F-4D97-AF65-F5344CB8AC3E}">
        <p14:creationId xmlns:p14="http://schemas.microsoft.com/office/powerpoint/2010/main" val="459999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41657" y="530160"/>
            <a:ext cx="11522075" cy="4176713"/>
          </a:xfrm>
        </p:spPr>
        <p:txBody>
          <a:bodyPr/>
          <a:lstStyle/>
          <a:p>
            <a:pPr marL="0" indent="0" algn="just">
              <a:buNone/>
            </a:pPr>
            <a:r>
              <a:rPr lang="uk-UA" dirty="0"/>
              <a:t>Комісії з набору на публічну службу мають різні назви: </a:t>
            </a:r>
            <a:endParaRPr lang="uk-UA" dirty="0" smtClean="0"/>
          </a:p>
          <a:p>
            <a:pPr marL="0" indent="0" algn="just">
              <a:buNone/>
            </a:pPr>
            <a:r>
              <a:rPr lang="uk-UA" dirty="0" smtClean="0"/>
              <a:t>- </a:t>
            </a:r>
            <a:r>
              <a:rPr lang="uk-UA" dirty="0"/>
              <a:t>власне конкурсні комісії (Болгарія, Чехія); </a:t>
            </a:r>
            <a:endParaRPr lang="uk-UA" dirty="0" smtClean="0"/>
          </a:p>
          <a:p>
            <a:pPr algn="just">
              <a:buFontTx/>
              <a:buChar char="-"/>
            </a:pPr>
            <a:r>
              <a:rPr lang="uk-UA" dirty="0" smtClean="0"/>
              <a:t>оцінювальні </a:t>
            </a:r>
            <a:r>
              <a:rPr lang="uk-UA" dirty="0"/>
              <a:t>комісії (Латвія</a:t>
            </a:r>
            <a:r>
              <a:rPr lang="uk-UA" dirty="0" smtClean="0"/>
              <a:t>);</a:t>
            </a:r>
          </a:p>
          <a:p>
            <a:pPr marL="0" indent="0" algn="just">
              <a:buNone/>
            </a:pPr>
            <a:r>
              <a:rPr lang="uk-UA" dirty="0"/>
              <a:t>- конкурсно-атестаційні комісії (Естонія). </a:t>
            </a:r>
            <a:endParaRPr lang="uk-UA" b="0" dirty="0"/>
          </a:p>
        </p:txBody>
      </p:sp>
    </p:spTree>
    <p:extLst>
      <p:ext uri="{BB962C8B-B14F-4D97-AF65-F5344CB8AC3E}">
        <p14:creationId xmlns:p14="http://schemas.microsoft.com/office/powerpoint/2010/main" val="2532056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409607" y="671803"/>
            <a:ext cx="11522075" cy="4176713"/>
          </a:xfrm>
        </p:spPr>
        <p:txBody>
          <a:bodyPr/>
          <a:lstStyle/>
          <a:p>
            <a:pPr marL="0" indent="0" algn="just">
              <a:buNone/>
            </a:pPr>
            <a:r>
              <a:rPr lang="uk-UA" sz="2800" b="0" dirty="0"/>
              <a:t>Процедура проведення конкурсів, без сумніву, має істотні відмінності у залежності не лише від країни, але й характеру служби. Проте можна виділити два основні напрями, які, зрештою, нерідко поєднуються. Першим є конкурс за формальними показниками: </a:t>
            </a:r>
            <a:endParaRPr lang="en-US" sz="2800" b="0" dirty="0" smtClean="0"/>
          </a:p>
          <a:p>
            <a:pPr algn="just">
              <a:buFontTx/>
              <a:buChar char="-"/>
            </a:pPr>
            <a:r>
              <a:rPr lang="uk-UA" sz="2800" b="0" dirty="0" smtClean="0"/>
              <a:t>рівень </a:t>
            </a:r>
            <a:r>
              <a:rPr lang="uk-UA" sz="2800" b="0" dirty="0"/>
              <a:t>оцінок у здобутих атестатах чи дипломах претендентів; </a:t>
            </a:r>
            <a:endParaRPr lang="en-US" sz="2800" b="0" dirty="0" smtClean="0"/>
          </a:p>
          <a:p>
            <a:pPr algn="just">
              <a:buFontTx/>
              <a:buChar char="-"/>
            </a:pPr>
            <a:r>
              <a:rPr lang="uk-UA" sz="2800" b="0" dirty="0" smtClean="0"/>
              <a:t>наявність </a:t>
            </a:r>
            <a:r>
              <a:rPr lang="uk-UA" sz="2800" b="0" dirty="0"/>
              <a:t>диплому вищого ступеня; </a:t>
            </a:r>
            <a:endParaRPr lang="en-US" sz="2800" b="0" dirty="0" smtClean="0"/>
          </a:p>
          <a:p>
            <a:pPr algn="just">
              <a:buFontTx/>
              <a:buChar char="-"/>
            </a:pPr>
            <a:r>
              <a:rPr lang="uk-UA" sz="2800" b="0" dirty="0" smtClean="0"/>
              <a:t> </a:t>
            </a:r>
            <a:r>
              <a:rPr lang="uk-UA" sz="2800" b="0" dirty="0"/>
              <a:t>позитивні характеристики з попередніх місць служби; </a:t>
            </a:r>
            <a:endParaRPr lang="en-US" sz="2800" b="0" dirty="0" smtClean="0"/>
          </a:p>
          <a:p>
            <a:pPr algn="just">
              <a:buFontTx/>
              <a:buChar char="-"/>
            </a:pPr>
            <a:r>
              <a:rPr lang="uk-UA" sz="2800" b="0" dirty="0" smtClean="0"/>
              <a:t>успішне </a:t>
            </a:r>
            <a:r>
              <a:rPr lang="uk-UA" sz="2800" b="0" dirty="0"/>
              <a:t>проходження підготовчої практики чи стажування.</a:t>
            </a:r>
          </a:p>
        </p:txBody>
      </p:sp>
    </p:spTree>
    <p:extLst>
      <p:ext uri="{BB962C8B-B14F-4D97-AF65-F5344CB8AC3E}">
        <p14:creationId xmlns:p14="http://schemas.microsoft.com/office/powerpoint/2010/main" val="32852186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97640" y="754095"/>
            <a:ext cx="11522075" cy="4176713"/>
          </a:xfrm>
        </p:spPr>
        <p:txBody>
          <a:bodyPr/>
          <a:lstStyle/>
          <a:p>
            <a:pPr algn="just"/>
            <a:r>
              <a:rPr lang="ru-RU" sz="2800" dirty="0" err="1"/>
              <a:t>Цей</a:t>
            </a:r>
            <a:r>
              <a:rPr lang="ru-RU" sz="2800" dirty="0"/>
              <a:t> </a:t>
            </a:r>
            <a:r>
              <a:rPr lang="ru-RU" sz="2800" dirty="0" err="1"/>
              <a:t>напрям</a:t>
            </a:r>
            <a:r>
              <a:rPr lang="ru-RU" sz="2800" dirty="0"/>
              <a:t> </a:t>
            </a:r>
            <a:r>
              <a:rPr lang="ru-RU" sz="2800" dirty="0" err="1"/>
              <a:t>можна</a:t>
            </a:r>
            <a:r>
              <a:rPr lang="ru-RU" sz="2800" dirty="0"/>
              <a:t> </a:t>
            </a:r>
            <a:r>
              <a:rPr lang="ru-RU" sz="2800" dirty="0" err="1"/>
              <a:t>назвати</a:t>
            </a:r>
            <a:r>
              <a:rPr lang="ru-RU" sz="2800" dirty="0"/>
              <a:t> </a:t>
            </a:r>
            <a:r>
              <a:rPr lang="ru-RU" sz="2800" dirty="0" err="1"/>
              <a:t>формальним</a:t>
            </a:r>
            <a:r>
              <a:rPr lang="ru-RU" sz="2800" dirty="0"/>
              <a:t>, </a:t>
            </a:r>
            <a:r>
              <a:rPr lang="ru-RU" sz="2800" dirty="0" err="1"/>
              <a:t>бо</a:t>
            </a:r>
            <a:r>
              <a:rPr lang="ru-RU" sz="2800" dirty="0"/>
              <a:t> </a:t>
            </a:r>
            <a:r>
              <a:rPr lang="ru-RU" sz="2800" dirty="0" err="1"/>
              <a:t>він</a:t>
            </a:r>
            <a:r>
              <a:rPr lang="ru-RU" sz="2800" dirty="0"/>
              <a:t> </a:t>
            </a:r>
            <a:r>
              <a:rPr lang="ru-RU" sz="2800" dirty="0" err="1"/>
              <a:t>враховує</a:t>
            </a:r>
            <a:r>
              <a:rPr lang="ru-RU" sz="2800" dirty="0"/>
              <a:t> </a:t>
            </a:r>
            <a:r>
              <a:rPr lang="ru-RU" sz="2800" dirty="0" err="1"/>
              <a:t>здебільшого</a:t>
            </a:r>
            <a:r>
              <a:rPr lang="ru-RU" sz="2800" dirty="0"/>
              <a:t> </a:t>
            </a:r>
            <a:r>
              <a:rPr lang="ru-RU" sz="2800" dirty="0" err="1"/>
              <a:t>попередні</a:t>
            </a:r>
            <a:r>
              <a:rPr lang="ru-RU" sz="2800" dirty="0"/>
              <a:t> </a:t>
            </a:r>
            <a:r>
              <a:rPr lang="ru-RU" sz="2800" dirty="0" err="1"/>
              <a:t>досягнення</a:t>
            </a:r>
            <a:r>
              <a:rPr lang="ru-RU" sz="2800" dirty="0"/>
              <a:t> </a:t>
            </a:r>
            <a:r>
              <a:rPr lang="ru-RU" sz="2800" dirty="0" err="1"/>
              <a:t>претендентів</a:t>
            </a:r>
            <a:r>
              <a:rPr lang="ru-RU" sz="2800" dirty="0"/>
              <a:t> і не </a:t>
            </a:r>
            <a:r>
              <a:rPr lang="ru-RU" sz="2800" dirty="0" err="1"/>
              <a:t>завжди</a:t>
            </a:r>
            <a:r>
              <a:rPr lang="ru-RU" sz="2800" dirty="0"/>
              <a:t> </a:t>
            </a:r>
            <a:r>
              <a:rPr lang="ru-RU" sz="2800" dirty="0" err="1"/>
              <a:t>об’єктивно</a:t>
            </a:r>
            <a:r>
              <a:rPr lang="ru-RU" sz="2800" dirty="0"/>
              <a:t> </a:t>
            </a:r>
            <a:r>
              <a:rPr lang="ru-RU" sz="2800" dirty="0" err="1"/>
              <a:t>відображає</a:t>
            </a:r>
            <a:r>
              <a:rPr lang="ru-RU" sz="2800" dirty="0"/>
              <a:t> </a:t>
            </a:r>
            <a:r>
              <a:rPr lang="ru-RU" sz="2800" dirty="0" err="1"/>
              <a:t>відмінності</a:t>
            </a:r>
            <a:r>
              <a:rPr lang="ru-RU" sz="2800" dirty="0"/>
              <a:t> у </a:t>
            </a:r>
            <a:r>
              <a:rPr lang="ru-RU" sz="2800" dirty="0" err="1"/>
              <a:t>рівні</a:t>
            </a:r>
            <a:r>
              <a:rPr lang="ru-RU" sz="2800" dirty="0"/>
              <a:t> </a:t>
            </a:r>
            <a:r>
              <a:rPr lang="ru-RU" sz="2800" dirty="0" err="1"/>
              <a:t>професійних</a:t>
            </a:r>
            <a:r>
              <a:rPr lang="ru-RU" sz="2800" dirty="0"/>
              <a:t> </a:t>
            </a:r>
            <a:r>
              <a:rPr lang="ru-RU" sz="2800" dirty="0" err="1"/>
              <a:t>здібностей</a:t>
            </a:r>
            <a:r>
              <a:rPr lang="ru-RU" sz="2800" dirty="0"/>
              <a:t> </a:t>
            </a:r>
            <a:r>
              <a:rPr lang="ru-RU" sz="2800" dirty="0" err="1"/>
              <a:t>претендентів</a:t>
            </a:r>
            <a:r>
              <a:rPr lang="ru-RU" sz="2800" dirty="0"/>
              <a:t> на час </a:t>
            </a:r>
            <a:r>
              <a:rPr lang="ru-RU" sz="2800" dirty="0" err="1"/>
              <a:t>проведення</a:t>
            </a:r>
            <a:r>
              <a:rPr lang="ru-RU" sz="2800" dirty="0"/>
              <a:t> конкурсу</a:t>
            </a:r>
            <a:r>
              <a:rPr lang="ru-RU" sz="2800" dirty="0" smtClean="0"/>
              <a:t>.</a:t>
            </a:r>
            <a:r>
              <a:rPr lang="uk-UA" sz="2800" dirty="0"/>
              <a:t> Тому у більшості зарубіжних країн зазначені критерії або беруться до уваги в комплексі з безпосереднім екзаменуванням кандидатів, або відходять на другий план. Проведення ж іспитів, які розглядаються як другий і найважливіший напрям у процедурах проведення конкурсів, також здійснюється різними способами: письмово, усно чи поєднуючи письмове тестування зі співбесідою. </a:t>
            </a:r>
          </a:p>
        </p:txBody>
      </p:sp>
    </p:spTree>
    <p:extLst>
      <p:ext uri="{BB962C8B-B14F-4D97-AF65-F5344CB8AC3E}">
        <p14:creationId xmlns:p14="http://schemas.microsoft.com/office/powerpoint/2010/main" val="19546809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409609" y="642129"/>
            <a:ext cx="11522075" cy="4176713"/>
          </a:xfrm>
        </p:spPr>
        <p:txBody>
          <a:bodyPr/>
          <a:lstStyle/>
          <a:p>
            <a:pPr algn="just"/>
            <a:r>
              <a:rPr lang="ru-RU" sz="2800" dirty="0"/>
              <a:t>У </a:t>
            </a:r>
            <a:r>
              <a:rPr lang="ru-RU" sz="2800" dirty="0" err="1"/>
              <a:t>Німеччині</a:t>
            </a:r>
            <a:r>
              <a:rPr lang="ru-RU" sz="2800" dirty="0"/>
              <a:t> </a:t>
            </a:r>
            <a:r>
              <a:rPr lang="ru-RU" sz="2800" dirty="0" err="1"/>
              <a:t>набір</a:t>
            </a:r>
            <a:r>
              <a:rPr lang="ru-RU" sz="2800" dirty="0"/>
              <a:t> на </a:t>
            </a:r>
            <a:r>
              <a:rPr lang="ru-RU" sz="2800" dirty="0" err="1"/>
              <a:t>публічну</a:t>
            </a:r>
            <a:r>
              <a:rPr lang="ru-RU" sz="2800" dirty="0"/>
              <a:t> службу </a:t>
            </a:r>
            <a:r>
              <a:rPr lang="ru-RU" sz="2800" dirty="0" err="1"/>
              <a:t>виглядає</a:t>
            </a:r>
            <a:r>
              <a:rPr lang="ru-RU" sz="2800" dirty="0"/>
              <a:t> </a:t>
            </a:r>
            <a:r>
              <a:rPr lang="ru-RU" sz="2800" dirty="0" err="1"/>
              <a:t>надзвичайно</a:t>
            </a:r>
            <a:r>
              <a:rPr lang="ru-RU" sz="2800" dirty="0"/>
              <a:t> </a:t>
            </a:r>
            <a:r>
              <a:rPr lang="ru-RU" sz="2800" dirty="0" err="1"/>
              <a:t>формалізованим</a:t>
            </a:r>
            <a:r>
              <a:rPr lang="ru-RU" sz="2800" dirty="0"/>
              <a:t>. Для того, </a:t>
            </a:r>
            <a:r>
              <a:rPr lang="ru-RU" sz="2800" dirty="0" err="1"/>
              <a:t>щоб</a:t>
            </a:r>
            <a:r>
              <a:rPr lang="ru-RU" sz="2800" dirty="0"/>
              <a:t> </a:t>
            </a:r>
            <a:r>
              <a:rPr lang="ru-RU" sz="2800" dirty="0" err="1"/>
              <a:t>зайняти</a:t>
            </a:r>
            <a:r>
              <a:rPr lang="ru-RU" sz="2800" dirty="0"/>
              <a:t> </a:t>
            </a:r>
            <a:r>
              <a:rPr lang="ru-RU" sz="2800" dirty="0" err="1"/>
              <a:t>постійну</a:t>
            </a:r>
            <a:r>
              <a:rPr lang="ru-RU" sz="2800" dirty="0"/>
              <a:t> посаду в </a:t>
            </a:r>
            <a:r>
              <a:rPr lang="ru-RU" sz="2800" dirty="0" err="1"/>
              <a:t>апараті</a:t>
            </a:r>
            <a:r>
              <a:rPr lang="ru-RU" sz="2800" dirty="0"/>
              <a:t>, </a:t>
            </a:r>
            <a:r>
              <a:rPr lang="ru-RU" sz="2800" dirty="0" err="1"/>
              <a:t>кандидати</a:t>
            </a:r>
            <a:r>
              <a:rPr lang="ru-RU" sz="2800" dirty="0"/>
              <a:t> </a:t>
            </a:r>
            <a:r>
              <a:rPr lang="ru-RU" sz="2800" dirty="0" err="1"/>
              <a:t>передусім</a:t>
            </a:r>
            <a:r>
              <a:rPr lang="ru-RU" sz="2800" dirty="0"/>
              <a:t> </a:t>
            </a:r>
            <a:r>
              <a:rPr lang="ru-RU" sz="2800" dirty="0" err="1"/>
              <a:t>повинні</a:t>
            </a:r>
            <a:r>
              <a:rPr lang="ru-RU" sz="2800" dirty="0"/>
              <a:t> </a:t>
            </a:r>
            <a:r>
              <a:rPr lang="ru-RU" sz="2800" dirty="0" err="1"/>
              <a:t>скласти</a:t>
            </a:r>
            <a:r>
              <a:rPr lang="ru-RU" sz="2800" dirty="0"/>
              <a:t> два </a:t>
            </a:r>
            <a:r>
              <a:rPr lang="ru-RU" sz="2800" dirty="0" err="1"/>
              <a:t>державні</a:t>
            </a:r>
            <a:r>
              <a:rPr lang="ru-RU" sz="2800" dirty="0"/>
              <a:t> </a:t>
            </a:r>
            <a:r>
              <a:rPr lang="ru-RU" sz="2800" dirty="0" err="1"/>
              <a:t>іспити</a:t>
            </a:r>
            <a:r>
              <a:rPr lang="ru-RU" sz="2800" dirty="0"/>
              <a:t> перед </a:t>
            </a:r>
            <a:r>
              <a:rPr lang="ru-RU" sz="2800" dirty="0" err="1"/>
              <a:t>незалежним</a:t>
            </a:r>
            <a:r>
              <a:rPr lang="ru-RU" sz="2800" dirty="0"/>
              <a:t> </a:t>
            </a:r>
            <a:r>
              <a:rPr lang="ru-RU" sz="2800" dirty="0" err="1"/>
              <a:t>журі</a:t>
            </a:r>
            <a:r>
              <a:rPr lang="ru-RU" sz="2800" dirty="0"/>
              <a:t> у </a:t>
            </a:r>
            <a:r>
              <a:rPr lang="ru-RU" sz="2800" dirty="0" err="1"/>
              <a:t>складі</a:t>
            </a:r>
            <a:r>
              <a:rPr lang="ru-RU" sz="2800" dirty="0"/>
              <a:t> </a:t>
            </a:r>
            <a:r>
              <a:rPr lang="ru-RU" sz="2800" dirty="0" err="1"/>
              <a:t>чиновників</a:t>
            </a:r>
            <a:r>
              <a:rPr lang="ru-RU" sz="2800" dirty="0"/>
              <a:t> та </a:t>
            </a:r>
            <a:r>
              <a:rPr lang="ru-RU" sz="2800" dirty="0" err="1"/>
              <a:t>викладачів</a:t>
            </a:r>
            <a:r>
              <a:rPr lang="ru-RU" sz="2800" dirty="0"/>
              <a:t> </a:t>
            </a:r>
            <a:r>
              <a:rPr lang="ru-RU" sz="2800" dirty="0" err="1"/>
              <a:t>університету</a:t>
            </a:r>
            <a:r>
              <a:rPr lang="ru-RU" sz="2800" dirty="0"/>
              <a:t>. З </a:t>
            </a:r>
            <a:r>
              <a:rPr lang="ru-RU" sz="2800" dirty="0" err="1"/>
              <a:t>цього</a:t>
            </a:r>
            <a:r>
              <a:rPr lang="ru-RU" sz="2800" dirty="0"/>
              <a:t> правила є </a:t>
            </a:r>
            <a:r>
              <a:rPr lang="ru-RU" sz="2800" dirty="0" err="1"/>
              <a:t>винятки</a:t>
            </a:r>
            <a:r>
              <a:rPr lang="ru-RU" sz="2800" dirty="0"/>
              <a:t>, </a:t>
            </a:r>
            <a:r>
              <a:rPr lang="ru-RU" sz="2800" dirty="0" err="1"/>
              <a:t>проте</a:t>
            </a:r>
            <a:r>
              <a:rPr lang="ru-RU" sz="2800" dirty="0"/>
              <a:t> </a:t>
            </a:r>
            <a:r>
              <a:rPr lang="ru-RU" sz="2800" dirty="0" err="1"/>
              <a:t>навіть</a:t>
            </a:r>
            <a:r>
              <a:rPr lang="ru-RU" sz="2800" dirty="0"/>
              <a:t> </a:t>
            </a:r>
            <a:r>
              <a:rPr lang="ru-RU" sz="2800" dirty="0" err="1"/>
              <a:t>успіх</a:t>
            </a:r>
            <a:r>
              <a:rPr lang="ru-RU" sz="2800" dirty="0"/>
              <a:t> на </a:t>
            </a:r>
            <a:r>
              <a:rPr lang="ru-RU" sz="2800" dirty="0" err="1"/>
              <a:t>цих</a:t>
            </a:r>
            <a:r>
              <a:rPr lang="ru-RU" sz="2800" dirty="0"/>
              <a:t> </a:t>
            </a:r>
            <a:r>
              <a:rPr lang="ru-RU" sz="2800" dirty="0" err="1"/>
              <a:t>двох</a:t>
            </a:r>
            <a:r>
              <a:rPr lang="ru-RU" sz="2800" dirty="0"/>
              <a:t> </a:t>
            </a:r>
            <a:r>
              <a:rPr lang="ru-RU" sz="2800" dirty="0" err="1"/>
              <a:t>етапах</a:t>
            </a:r>
            <a:r>
              <a:rPr lang="ru-RU" sz="2800" dirty="0"/>
              <a:t> не </a:t>
            </a:r>
            <a:r>
              <a:rPr lang="ru-RU" sz="2800" dirty="0" err="1"/>
              <a:t>веде</a:t>
            </a:r>
            <a:r>
              <a:rPr lang="ru-RU" sz="2800" dirty="0"/>
              <a:t> автоматично до </a:t>
            </a:r>
            <a:r>
              <a:rPr lang="ru-RU" sz="2800" dirty="0" err="1"/>
              <a:t>зайняття</a:t>
            </a:r>
            <a:r>
              <a:rPr lang="ru-RU" sz="2800" dirty="0"/>
              <a:t> посади у державному </a:t>
            </a:r>
            <a:r>
              <a:rPr lang="ru-RU" sz="2800" dirty="0" err="1"/>
              <a:t>апараті</a:t>
            </a:r>
            <a:r>
              <a:rPr lang="ru-RU" sz="2800" dirty="0"/>
              <a:t>, а </a:t>
            </a:r>
            <a:r>
              <a:rPr lang="ru-RU" sz="2800" dirty="0" err="1"/>
              <a:t>лише</a:t>
            </a:r>
            <a:r>
              <a:rPr lang="ru-RU" sz="2800" dirty="0"/>
              <a:t> </a:t>
            </a:r>
            <a:r>
              <a:rPr lang="ru-RU" sz="2800" dirty="0" err="1"/>
              <a:t>дає</a:t>
            </a:r>
            <a:r>
              <a:rPr lang="ru-RU" sz="2800" dirty="0"/>
              <a:t> право на </a:t>
            </a:r>
            <a:r>
              <a:rPr lang="ru-RU" sz="2800" dirty="0" err="1"/>
              <a:t>зайняття</a:t>
            </a:r>
            <a:r>
              <a:rPr lang="ru-RU" sz="2800" dirty="0"/>
              <a:t> посади. У </a:t>
            </a:r>
            <a:r>
              <a:rPr lang="ru-RU" sz="2800" dirty="0" err="1"/>
              <a:t>випадку</a:t>
            </a:r>
            <a:r>
              <a:rPr lang="ru-RU" sz="2800" dirty="0"/>
              <a:t> </a:t>
            </a:r>
            <a:r>
              <a:rPr lang="ru-RU" sz="2800" dirty="0" err="1"/>
              <a:t>оголошення</a:t>
            </a:r>
            <a:r>
              <a:rPr lang="ru-RU" sz="2800" dirty="0"/>
              <a:t> </a:t>
            </a:r>
            <a:r>
              <a:rPr lang="ru-RU" sz="2800" dirty="0" err="1"/>
              <a:t>вакансії</a:t>
            </a:r>
            <a:r>
              <a:rPr lang="ru-RU" sz="2800" dirty="0"/>
              <a:t> кадровою службою конкретного </a:t>
            </a:r>
            <a:r>
              <a:rPr lang="ru-RU" sz="2800" dirty="0" err="1"/>
              <a:t>адміністративного</a:t>
            </a:r>
            <a:r>
              <a:rPr lang="ru-RU" sz="2800" dirty="0"/>
              <a:t> органу, як правило, </a:t>
            </a:r>
            <a:r>
              <a:rPr lang="ru-RU" sz="2800" dirty="0" err="1"/>
              <a:t>проводяться</a:t>
            </a:r>
            <a:r>
              <a:rPr lang="ru-RU" sz="2800" dirty="0"/>
              <a:t> </a:t>
            </a:r>
            <a:r>
              <a:rPr lang="ru-RU" sz="2800" dirty="0" err="1"/>
              <a:t>співбесіди</a:t>
            </a:r>
            <a:r>
              <a:rPr lang="ru-RU" sz="2800" dirty="0"/>
              <a:t> з претендентами, і аж </a:t>
            </a:r>
            <a:r>
              <a:rPr lang="ru-RU" sz="2800" dirty="0" err="1"/>
              <a:t>тоді</a:t>
            </a:r>
            <a:r>
              <a:rPr lang="ru-RU" sz="2800" dirty="0"/>
              <a:t> </a:t>
            </a:r>
            <a:r>
              <a:rPr lang="ru-RU" sz="2800" dirty="0" err="1"/>
              <a:t>приймається</a:t>
            </a:r>
            <a:r>
              <a:rPr lang="ru-RU" sz="2800" dirty="0"/>
              <a:t> </a:t>
            </a:r>
            <a:r>
              <a:rPr lang="ru-RU" sz="2800" dirty="0" err="1"/>
              <a:t>рішення</a:t>
            </a:r>
            <a:r>
              <a:rPr lang="ru-RU" sz="2800" dirty="0"/>
              <a:t> про </a:t>
            </a:r>
            <a:r>
              <a:rPr lang="ru-RU" sz="2800" dirty="0" err="1"/>
              <a:t>призначення</a:t>
            </a:r>
            <a:r>
              <a:rPr lang="ru-RU" sz="2800" dirty="0"/>
              <a:t>. </a:t>
            </a:r>
            <a:endParaRPr lang="uk-UA" sz="2800" dirty="0"/>
          </a:p>
        </p:txBody>
      </p:sp>
    </p:spTree>
    <p:extLst>
      <p:ext uri="{BB962C8B-B14F-4D97-AF65-F5344CB8AC3E}">
        <p14:creationId xmlns:p14="http://schemas.microsoft.com/office/powerpoint/2010/main" val="3842356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72285" y="1052675"/>
            <a:ext cx="11522075" cy="4176713"/>
          </a:xfrm>
        </p:spPr>
        <p:txBody>
          <a:bodyPr/>
          <a:lstStyle/>
          <a:p>
            <a:pPr algn="just"/>
            <a:r>
              <a:rPr lang="uk-UA" sz="3200" dirty="0"/>
              <a:t>У Великій Британії для набору цивільних службовців так само проводяться конкурсні письмові екзамени та співбесіди. Причому, усному екзаменові (співбесіді) надається визначальна роль. Британці обґрунтовано вважають, що саме співбесіда дозволяє визначити справжній рівень претендентів. Екзамени та співбесіди, як уже згадувалося, проводяться незалежними комісіями.</a:t>
            </a:r>
          </a:p>
        </p:txBody>
      </p:sp>
    </p:spTree>
    <p:extLst>
      <p:ext uri="{BB962C8B-B14F-4D97-AF65-F5344CB8AC3E}">
        <p14:creationId xmlns:p14="http://schemas.microsoft.com/office/powerpoint/2010/main" val="18035165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97640" y="978030"/>
            <a:ext cx="11522075" cy="4176713"/>
          </a:xfrm>
        </p:spPr>
        <p:txBody>
          <a:bodyPr/>
          <a:lstStyle/>
          <a:p>
            <a:pPr algn="just"/>
            <a:r>
              <a:rPr lang="uk-UA" sz="2800" dirty="0"/>
              <a:t>У Франції іспити проводяться за наперед відомою програмою і розпочинаються з письмових екзаменів, успіх на яких дає право бути до пущеним до усних іспитів. Під час письмового екзамену суворо дотримується принцип анонімності, що є додатковою гарантією неупередженості конкурсного журі. Форми цих екзаменів можуть бути найрізноманітнішими: завдання може полягати у редагуванні тексту, підготовці певного досьє тощо. На усному екзамені оцінюється рівень загальної культури кандидатів, їх спеціальні знання, а також здатність логічно викладати свої думки.</a:t>
            </a:r>
          </a:p>
        </p:txBody>
      </p:sp>
    </p:spTree>
    <p:extLst>
      <p:ext uri="{BB962C8B-B14F-4D97-AF65-F5344CB8AC3E}">
        <p14:creationId xmlns:p14="http://schemas.microsoft.com/office/powerpoint/2010/main" val="27853795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t>Узагальнюючи</a:t>
            </a:r>
            <a:r>
              <a:rPr lang="ru-RU" dirty="0"/>
              <a:t>, порядок </a:t>
            </a:r>
            <a:r>
              <a:rPr lang="ru-RU" dirty="0" err="1"/>
              <a:t>проведення</a:t>
            </a:r>
            <a:r>
              <a:rPr lang="ru-RU" dirty="0"/>
              <a:t> конкурсу у </a:t>
            </a:r>
            <a:r>
              <a:rPr lang="ru-RU" dirty="0" err="1"/>
              <a:t>європейських</a:t>
            </a:r>
            <a:r>
              <a:rPr lang="ru-RU" dirty="0"/>
              <a:t> державах </a:t>
            </a:r>
            <a:r>
              <a:rPr lang="ru-RU" dirty="0" err="1"/>
              <a:t>можна</a:t>
            </a:r>
            <a:r>
              <a:rPr lang="ru-RU" dirty="0"/>
              <a:t> </a:t>
            </a:r>
            <a:r>
              <a:rPr lang="ru-RU" dirty="0" err="1"/>
              <a:t>поділити</a:t>
            </a:r>
            <a:r>
              <a:rPr lang="ru-RU" dirty="0"/>
              <a:t> на </a:t>
            </a:r>
            <a:r>
              <a:rPr lang="ru-RU" dirty="0" err="1"/>
              <a:t>такі</a:t>
            </a:r>
            <a:r>
              <a:rPr lang="ru-RU" dirty="0"/>
              <a:t> </a:t>
            </a:r>
            <a:r>
              <a:rPr lang="ru-RU" dirty="0" err="1"/>
              <a:t>стадії</a:t>
            </a:r>
            <a:r>
              <a:rPr lang="ru-RU" dirty="0"/>
              <a:t>: </a:t>
            </a:r>
            <a:endParaRPr lang="uk-UA" dirty="0"/>
          </a:p>
        </p:txBody>
      </p:sp>
      <p:sp>
        <p:nvSpPr>
          <p:cNvPr id="3" name="Місце для тексту 2"/>
          <p:cNvSpPr>
            <a:spLocks noGrp="1"/>
          </p:cNvSpPr>
          <p:nvPr>
            <p:ph type="body" sz="quarter" idx="10"/>
          </p:nvPr>
        </p:nvSpPr>
        <p:spPr>
          <a:xfrm>
            <a:off x="204335" y="1967076"/>
            <a:ext cx="11522075" cy="3519326"/>
          </a:xfrm>
        </p:spPr>
        <p:txBody>
          <a:bodyPr/>
          <a:lstStyle/>
          <a:p>
            <a:pPr algn="just"/>
            <a:r>
              <a:rPr lang="ru-RU" sz="3000" dirty="0"/>
              <a:t>1) </a:t>
            </a:r>
            <a:r>
              <a:rPr lang="ru-RU" sz="3000" dirty="0" err="1"/>
              <a:t>публічне</a:t>
            </a:r>
            <a:r>
              <a:rPr lang="ru-RU" sz="3000" dirty="0"/>
              <a:t> </a:t>
            </a:r>
            <a:r>
              <a:rPr lang="ru-RU" sz="3000" dirty="0" err="1"/>
              <a:t>інформування</a:t>
            </a:r>
            <a:r>
              <a:rPr lang="ru-RU" sz="3000" dirty="0"/>
              <a:t> про </a:t>
            </a:r>
            <a:r>
              <a:rPr lang="ru-RU" sz="3000" dirty="0" err="1"/>
              <a:t>наступний</a:t>
            </a:r>
            <a:r>
              <a:rPr lang="ru-RU" sz="3000" dirty="0"/>
              <a:t> конкурс на </a:t>
            </a:r>
            <a:r>
              <a:rPr lang="ru-RU" sz="3000" dirty="0" err="1"/>
              <a:t>певні</a:t>
            </a:r>
            <a:r>
              <a:rPr lang="ru-RU" sz="3000" dirty="0"/>
              <a:t> посади. </a:t>
            </a:r>
            <a:endParaRPr lang="en-US" sz="3000" dirty="0" smtClean="0"/>
          </a:p>
          <a:p>
            <a:pPr algn="just"/>
            <a:r>
              <a:rPr lang="ru-RU" sz="3000" dirty="0"/>
              <a:t>2) конкурс </a:t>
            </a:r>
            <a:r>
              <a:rPr lang="ru-RU" sz="3000" dirty="0" err="1"/>
              <a:t>документів</a:t>
            </a:r>
            <a:r>
              <a:rPr lang="ru-RU" sz="3000" dirty="0"/>
              <a:t> (</a:t>
            </a:r>
            <a:r>
              <a:rPr lang="ru-RU" sz="3000" dirty="0" err="1"/>
              <a:t>відбір</a:t>
            </a:r>
            <a:r>
              <a:rPr lang="ru-RU" sz="3000" dirty="0"/>
              <a:t> конкурсною </a:t>
            </a:r>
            <a:r>
              <a:rPr lang="ru-RU" sz="3000" dirty="0" err="1"/>
              <a:t>комісією</a:t>
            </a:r>
            <a:r>
              <a:rPr lang="ru-RU" sz="3000" dirty="0"/>
              <a:t> </a:t>
            </a:r>
            <a:r>
              <a:rPr lang="ru-RU" sz="3000" dirty="0" err="1"/>
              <a:t>кандидатів</a:t>
            </a:r>
            <a:r>
              <a:rPr lang="ru-RU" sz="3000" dirty="0"/>
              <a:t>, </a:t>
            </a:r>
            <a:r>
              <a:rPr lang="ru-RU" sz="3000" dirty="0" err="1"/>
              <a:t>що</a:t>
            </a:r>
            <a:r>
              <a:rPr lang="ru-RU" sz="3000" dirty="0"/>
              <a:t> </a:t>
            </a:r>
            <a:r>
              <a:rPr lang="ru-RU" sz="3000" dirty="0" err="1"/>
              <a:t>відповідають</a:t>
            </a:r>
            <a:r>
              <a:rPr lang="ru-RU" sz="3000" dirty="0"/>
              <a:t> </a:t>
            </a:r>
            <a:r>
              <a:rPr lang="ru-RU" sz="3000" dirty="0" err="1"/>
              <a:t>встановленим</a:t>
            </a:r>
            <a:r>
              <a:rPr lang="ru-RU" sz="3000" dirty="0"/>
              <a:t> та </a:t>
            </a:r>
            <a:r>
              <a:rPr lang="ru-RU" sz="3000" dirty="0" err="1"/>
              <a:t>оголошеним</a:t>
            </a:r>
            <a:r>
              <a:rPr lang="ru-RU" sz="3000" dirty="0"/>
              <a:t> </a:t>
            </a:r>
            <a:r>
              <a:rPr lang="ru-RU" sz="3000" dirty="0" err="1"/>
              <a:t>вимогам</a:t>
            </a:r>
            <a:r>
              <a:rPr lang="ru-RU" sz="3000" dirty="0"/>
              <a:t> </a:t>
            </a:r>
            <a:r>
              <a:rPr lang="ru-RU" sz="3000" dirty="0" err="1"/>
              <a:t>згідно</a:t>
            </a:r>
            <a:r>
              <a:rPr lang="ru-RU" sz="3000" dirty="0"/>
              <a:t> з </a:t>
            </a:r>
            <a:r>
              <a:rPr lang="ru-RU" sz="3000" dirty="0" err="1"/>
              <a:t>поданими</a:t>
            </a:r>
            <a:r>
              <a:rPr lang="ru-RU" sz="3000" dirty="0"/>
              <a:t> документами). </a:t>
            </a:r>
            <a:endParaRPr lang="en-US" sz="3000" dirty="0" smtClean="0"/>
          </a:p>
          <a:p>
            <a:pPr algn="just"/>
            <a:r>
              <a:rPr lang="uk-UA" sz="3000" dirty="0"/>
              <a:t>3) проведення іспиту</a:t>
            </a:r>
            <a:r>
              <a:rPr lang="uk-UA" sz="3000" dirty="0" smtClean="0"/>
              <a:t>.</a:t>
            </a:r>
            <a:endParaRPr lang="en-US" sz="3000" dirty="0" smtClean="0"/>
          </a:p>
          <a:p>
            <a:pPr algn="just"/>
            <a:r>
              <a:rPr lang="ru-RU" sz="3000" dirty="0"/>
              <a:t>4) </a:t>
            </a:r>
            <a:r>
              <a:rPr lang="ru-RU" sz="3000" dirty="0" err="1"/>
              <a:t>прийняття</a:t>
            </a:r>
            <a:r>
              <a:rPr lang="ru-RU" sz="3000" dirty="0"/>
              <a:t> </a:t>
            </a:r>
            <a:r>
              <a:rPr lang="ru-RU" sz="3000" dirty="0" err="1"/>
              <a:t>рішення</a:t>
            </a:r>
            <a:r>
              <a:rPr lang="ru-RU" sz="3000" dirty="0"/>
              <a:t> про </a:t>
            </a:r>
            <a:r>
              <a:rPr lang="ru-RU" sz="3000" dirty="0" err="1"/>
              <a:t>рекомендації</a:t>
            </a:r>
            <a:r>
              <a:rPr lang="ru-RU" sz="3000" dirty="0"/>
              <a:t> на </a:t>
            </a:r>
            <a:r>
              <a:rPr lang="ru-RU" sz="3000" dirty="0" err="1"/>
              <a:t>зайняття</a:t>
            </a:r>
            <a:r>
              <a:rPr lang="ru-RU" sz="3000" dirty="0"/>
              <a:t> </a:t>
            </a:r>
            <a:r>
              <a:rPr lang="ru-RU" sz="3000" dirty="0" err="1"/>
              <a:t>певних</a:t>
            </a:r>
            <a:r>
              <a:rPr lang="ru-RU" sz="3000" dirty="0"/>
              <a:t> посад. </a:t>
            </a:r>
            <a:endParaRPr lang="uk-UA" sz="3000" dirty="0"/>
          </a:p>
        </p:txBody>
      </p:sp>
    </p:spTree>
    <p:extLst>
      <p:ext uri="{BB962C8B-B14F-4D97-AF65-F5344CB8AC3E}">
        <p14:creationId xmlns:p14="http://schemas.microsoft.com/office/powerpoint/2010/main" val="1358989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План</a:t>
            </a:r>
            <a:endParaRPr lang="uk-UA" dirty="0"/>
          </a:p>
        </p:txBody>
      </p:sp>
      <p:sp>
        <p:nvSpPr>
          <p:cNvPr id="3" name="Місце для тексту 2"/>
          <p:cNvSpPr>
            <a:spLocks noGrp="1"/>
          </p:cNvSpPr>
          <p:nvPr>
            <p:ph type="body" sz="quarter" idx="10"/>
          </p:nvPr>
        </p:nvSpPr>
        <p:spPr/>
        <p:txBody>
          <a:bodyPr/>
          <a:lstStyle/>
          <a:p>
            <a:r>
              <a:rPr lang="ru-RU" dirty="0"/>
              <a:t>1. </a:t>
            </a:r>
            <a:r>
              <a:rPr lang="ru-RU" dirty="0" err="1"/>
              <a:t>Умови</a:t>
            </a:r>
            <a:r>
              <a:rPr lang="ru-RU" dirty="0"/>
              <a:t> доступу до </a:t>
            </a:r>
            <a:r>
              <a:rPr lang="ru-RU" dirty="0" err="1"/>
              <a:t>публічної</a:t>
            </a:r>
            <a:r>
              <a:rPr lang="ru-RU" dirty="0"/>
              <a:t> </a:t>
            </a:r>
            <a:r>
              <a:rPr lang="ru-RU" dirty="0" err="1"/>
              <a:t>служби</a:t>
            </a:r>
            <a:r>
              <a:rPr lang="ru-RU" dirty="0"/>
              <a:t>. </a:t>
            </a:r>
            <a:endParaRPr lang="ru-RU" dirty="0" smtClean="0"/>
          </a:p>
          <a:p>
            <a:r>
              <a:rPr lang="ru-RU" dirty="0" smtClean="0"/>
              <a:t>2</a:t>
            </a:r>
            <a:r>
              <a:rPr lang="ru-RU" dirty="0"/>
              <a:t>. </a:t>
            </a:r>
            <a:r>
              <a:rPr lang="ru-RU" dirty="0" err="1"/>
              <a:t>Особливості</a:t>
            </a:r>
            <a:r>
              <a:rPr lang="ru-RU" dirty="0"/>
              <a:t> </a:t>
            </a:r>
            <a:r>
              <a:rPr lang="ru-RU" dirty="0" err="1"/>
              <a:t>відбору</a:t>
            </a:r>
            <a:r>
              <a:rPr lang="ru-RU" dirty="0"/>
              <a:t> </a:t>
            </a:r>
            <a:r>
              <a:rPr lang="ru-RU" dirty="0" err="1"/>
              <a:t>кандидатів</a:t>
            </a:r>
            <a:r>
              <a:rPr lang="ru-RU" dirty="0"/>
              <a:t> на </a:t>
            </a:r>
            <a:r>
              <a:rPr lang="ru-RU" dirty="0" err="1"/>
              <a:t>публічну</a:t>
            </a:r>
            <a:r>
              <a:rPr lang="ru-RU" dirty="0"/>
              <a:t> службу. </a:t>
            </a:r>
          </a:p>
          <a:p>
            <a:r>
              <a:rPr lang="ru-RU" dirty="0" smtClean="0"/>
              <a:t>3</a:t>
            </a:r>
            <a:r>
              <a:rPr lang="ru-RU" dirty="0"/>
              <a:t>. </a:t>
            </a:r>
            <a:r>
              <a:rPr lang="ru-RU" dirty="0" err="1"/>
              <a:t>Особливості</a:t>
            </a:r>
            <a:r>
              <a:rPr lang="ru-RU" dirty="0"/>
              <a:t> порядку </a:t>
            </a:r>
            <a:r>
              <a:rPr lang="ru-RU" dirty="0" err="1"/>
              <a:t>проведення</a:t>
            </a:r>
            <a:r>
              <a:rPr lang="ru-RU" dirty="0"/>
              <a:t> конкурсу. </a:t>
            </a:r>
            <a:endParaRPr lang="uk-UA" dirty="0"/>
          </a:p>
        </p:txBody>
      </p:sp>
    </p:spTree>
    <p:extLst>
      <p:ext uri="{BB962C8B-B14F-4D97-AF65-F5344CB8AC3E}">
        <p14:creationId xmlns:p14="http://schemas.microsoft.com/office/powerpoint/2010/main" val="3573055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5902" y="2390938"/>
            <a:ext cx="11522075" cy="1405108"/>
          </a:xfrm>
        </p:spPr>
        <p:txBody>
          <a:bodyPr/>
          <a:lstStyle/>
          <a:p>
            <a:r>
              <a:rPr lang="ru-RU" dirty="0"/>
              <a:t>1. </a:t>
            </a:r>
            <a:r>
              <a:rPr lang="ru-RU" dirty="0" err="1"/>
              <a:t>Умови</a:t>
            </a:r>
            <a:r>
              <a:rPr lang="ru-RU" dirty="0"/>
              <a:t> доступу до </a:t>
            </a:r>
            <a:r>
              <a:rPr lang="ru-RU" dirty="0" err="1"/>
              <a:t>публічної</a:t>
            </a:r>
            <a:r>
              <a:rPr lang="ru-RU" dirty="0"/>
              <a:t> </a:t>
            </a:r>
            <a:r>
              <a:rPr lang="ru-RU" dirty="0" err="1"/>
              <a:t>служби</a:t>
            </a:r>
            <a:r>
              <a:rPr lang="ru-RU" dirty="0"/>
              <a:t>. </a:t>
            </a:r>
            <a:br>
              <a:rPr lang="ru-RU" dirty="0"/>
            </a:br>
            <a:endParaRPr lang="uk-UA" dirty="0"/>
          </a:p>
        </p:txBody>
      </p:sp>
    </p:spTree>
    <p:extLst>
      <p:ext uri="{BB962C8B-B14F-4D97-AF65-F5344CB8AC3E}">
        <p14:creationId xmlns:p14="http://schemas.microsoft.com/office/powerpoint/2010/main" val="4019345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41657" y="175597"/>
            <a:ext cx="11522075" cy="4176713"/>
          </a:xfrm>
        </p:spPr>
        <p:txBody>
          <a:bodyPr/>
          <a:lstStyle/>
          <a:p>
            <a:pPr marL="0" indent="0">
              <a:buNone/>
            </a:pPr>
            <a:r>
              <a:rPr lang="uk-UA" sz="2000" dirty="0"/>
              <a:t>Умови доступу до публічної служби є об’єктивно відмінними у різних країнах, проте можна виокремити цілий ряд вимог, що є спільними для більшості </a:t>
            </a:r>
            <a:r>
              <a:rPr lang="uk-UA" sz="2000" dirty="0" smtClean="0"/>
              <a:t>країн: </a:t>
            </a:r>
          </a:p>
          <a:p>
            <a:pPr marL="0" indent="0">
              <a:buNone/>
            </a:pPr>
            <a:r>
              <a:rPr lang="ru-RU" sz="1800" dirty="0"/>
              <a:t>1) </a:t>
            </a:r>
            <a:r>
              <a:rPr lang="ru-RU" sz="1800" dirty="0" err="1"/>
              <a:t>громадянство</a:t>
            </a:r>
            <a:r>
              <a:rPr lang="ru-RU" sz="1800" dirty="0"/>
              <a:t> </a:t>
            </a:r>
            <a:r>
              <a:rPr lang="ru-RU" sz="1800" dirty="0" err="1"/>
              <a:t>держави</a:t>
            </a:r>
            <a:r>
              <a:rPr lang="ru-RU" sz="1800" dirty="0"/>
              <a:t>, на службу </a:t>
            </a:r>
            <a:r>
              <a:rPr lang="ru-RU" sz="1800" dirty="0" err="1"/>
              <a:t>якої</a:t>
            </a:r>
            <a:r>
              <a:rPr lang="ru-RU" sz="1800" dirty="0"/>
              <a:t> </a:t>
            </a:r>
            <a:r>
              <a:rPr lang="ru-RU" sz="1800" dirty="0" err="1"/>
              <a:t>вступає</a:t>
            </a:r>
            <a:r>
              <a:rPr lang="ru-RU" sz="1800" dirty="0"/>
              <a:t> особа. </a:t>
            </a:r>
            <a:endParaRPr lang="ru-RU" sz="1800" dirty="0" smtClean="0"/>
          </a:p>
          <a:p>
            <a:pPr marL="0" indent="0">
              <a:buNone/>
            </a:pPr>
            <a:r>
              <a:rPr lang="uk-UA" sz="1800" dirty="0"/>
              <a:t>2) повна дієздатність </a:t>
            </a:r>
            <a:r>
              <a:rPr lang="uk-UA" sz="1800" dirty="0" smtClean="0"/>
              <a:t>особи.</a:t>
            </a:r>
          </a:p>
          <a:p>
            <a:pPr marL="0" indent="0">
              <a:buNone/>
            </a:pPr>
            <a:r>
              <a:rPr lang="ru-RU" sz="1800" dirty="0"/>
              <a:t>3) </a:t>
            </a:r>
            <a:r>
              <a:rPr lang="ru-RU" sz="1800" dirty="0" err="1"/>
              <a:t>володіння</a:t>
            </a:r>
            <a:r>
              <a:rPr lang="ru-RU" sz="1800" dirty="0"/>
              <a:t> державною </a:t>
            </a:r>
            <a:r>
              <a:rPr lang="ru-RU" sz="1800" dirty="0" err="1"/>
              <a:t>мовою</a:t>
            </a:r>
            <a:r>
              <a:rPr lang="ru-RU" sz="1800" dirty="0"/>
              <a:t> (</a:t>
            </a:r>
            <a:r>
              <a:rPr lang="ru-RU" sz="1800" dirty="0" err="1"/>
              <a:t>мовами</a:t>
            </a:r>
            <a:r>
              <a:rPr lang="ru-RU" sz="1800" dirty="0" smtClean="0"/>
              <a:t>).</a:t>
            </a:r>
          </a:p>
          <a:p>
            <a:pPr marL="0" indent="0">
              <a:buNone/>
            </a:pPr>
            <a:r>
              <a:rPr lang="ru-RU" sz="1800" dirty="0"/>
              <a:t>4) </a:t>
            </a:r>
            <a:r>
              <a:rPr lang="ru-RU" sz="1800" dirty="0" err="1"/>
              <a:t>перебування</a:t>
            </a:r>
            <a:r>
              <a:rPr lang="ru-RU" sz="1800" dirty="0"/>
              <a:t> у межах </a:t>
            </a:r>
            <a:r>
              <a:rPr lang="ru-RU" sz="1800" dirty="0" err="1"/>
              <a:t>певного</a:t>
            </a:r>
            <a:r>
              <a:rPr lang="ru-RU" sz="1800" dirty="0"/>
              <a:t> </a:t>
            </a:r>
            <a:r>
              <a:rPr lang="ru-RU" sz="1800" dirty="0" err="1"/>
              <a:t>віку</a:t>
            </a:r>
            <a:r>
              <a:rPr lang="ru-RU" sz="1800" dirty="0" smtClean="0"/>
              <a:t>.</a:t>
            </a:r>
          </a:p>
          <a:p>
            <a:pPr marL="0" indent="0">
              <a:buNone/>
            </a:pPr>
            <a:r>
              <a:rPr lang="uk-UA" sz="1800" dirty="0"/>
              <a:t>5) наявність відповідної </a:t>
            </a:r>
            <a:r>
              <a:rPr lang="uk-UA" sz="1800" dirty="0" smtClean="0"/>
              <a:t>освіти.</a:t>
            </a:r>
          </a:p>
          <a:p>
            <a:pPr marL="0" indent="0">
              <a:buNone/>
            </a:pPr>
            <a:r>
              <a:rPr lang="uk-UA" sz="1800" dirty="0"/>
              <a:t>6) відсутність </a:t>
            </a:r>
            <a:r>
              <a:rPr lang="uk-UA" sz="1800" dirty="0" smtClean="0"/>
              <a:t>судимості.</a:t>
            </a:r>
          </a:p>
          <a:p>
            <a:pPr marL="0" indent="0">
              <a:buNone/>
            </a:pPr>
            <a:r>
              <a:rPr lang="ru-RU" sz="1800" dirty="0"/>
              <a:t>7) </a:t>
            </a:r>
            <a:r>
              <a:rPr lang="ru-RU" sz="1800" dirty="0" err="1"/>
              <a:t>відсутність</a:t>
            </a:r>
            <a:r>
              <a:rPr lang="ru-RU" sz="1800" dirty="0"/>
              <a:t> </a:t>
            </a:r>
            <a:r>
              <a:rPr lang="ru-RU" sz="1800" dirty="0" err="1"/>
              <a:t>кровної</a:t>
            </a:r>
            <a:r>
              <a:rPr lang="ru-RU" sz="1800" dirty="0"/>
              <a:t> </a:t>
            </a:r>
            <a:r>
              <a:rPr lang="ru-RU" sz="1800" dirty="0" err="1"/>
              <a:t>спорідненості</a:t>
            </a:r>
            <a:r>
              <a:rPr lang="ru-RU" sz="1800" dirty="0"/>
              <a:t> претендента на посаду </a:t>
            </a:r>
            <a:r>
              <a:rPr lang="ru-RU" sz="1800" dirty="0" err="1"/>
              <a:t>із</a:t>
            </a:r>
            <a:r>
              <a:rPr lang="ru-RU" sz="1800" dirty="0"/>
              <a:t> </a:t>
            </a:r>
            <a:r>
              <a:rPr lang="ru-RU" sz="1800" dirty="0" err="1"/>
              <a:t>майбутнім</a:t>
            </a:r>
            <a:r>
              <a:rPr lang="ru-RU" sz="1800" dirty="0"/>
              <a:t> </a:t>
            </a:r>
            <a:r>
              <a:rPr lang="ru-RU" sz="1800" dirty="0" err="1"/>
              <a:t>безпосереднім</a:t>
            </a:r>
            <a:r>
              <a:rPr lang="ru-RU" sz="1800" dirty="0"/>
              <a:t> </a:t>
            </a:r>
            <a:r>
              <a:rPr lang="ru-RU" sz="1800" dirty="0" err="1" smtClean="0"/>
              <a:t>керівником</a:t>
            </a:r>
            <a:r>
              <a:rPr lang="ru-RU" sz="1800" dirty="0" smtClean="0"/>
              <a:t>.</a:t>
            </a:r>
          </a:p>
          <a:p>
            <a:pPr marL="0" indent="0">
              <a:buNone/>
            </a:pPr>
            <a:r>
              <a:rPr lang="ru-RU" sz="1800" dirty="0"/>
              <a:t>8) </a:t>
            </a:r>
            <a:r>
              <a:rPr lang="ru-RU" sz="1800" dirty="0" err="1"/>
              <a:t>фізична</a:t>
            </a:r>
            <a:r>
              <a:rPr lang="ru-RU" sz="1800" dirty="0"/>
              <a:t> (</a:t>
            </a:r>
            <a:r>
              <a:rPr lang="ru-RU" sz="1800" dirty="0" err="1"/>
              <a:t>медична</a:t>
            </a:r>
            <a:r>
              <a:rPr lang="ru-RU" sz="1800" dirty="0"/>
              <a:t>) </a:t>
            </a:r>
            <a:r>
              <a:rPr lang="ru-RU" sz="1800" dirty="0" err="1"/>
              <a:t>придатність</a:t>
            </a:r>
            <a:r>
              <a:rPr lang="ru-RU" sz="1800" dirty="0"/>
              <a:t> для </a:t>
            </a:r>
            <a:r>
              <a:rPr lang="ru-RU" sz="1800" dirty="0" err="1"/>
              <a:t>зайняття</a:t>
            </a:r>
            <a:r>
              <a:rPr lang="ru-RU" sz="1800" dirty="0"/>
              <a:t> </a:t>
            </a:r>
            <a:r>
              <a:rPr lang="ru-RU" sz="1800" dirty="0" err="1"/>
              <a:t>певної</a:t>
            </a:r>
            <a:r>
              <a:rPr lang="ru-RU" sz="1800" dirty="0"/>
              <a:t> </a:t>
            </a:r>
            <a:r>
              <a:rPr lang="ru-RU" sz="1800" dirty="0" smtClean="0"/>
              <a:t>посади.</a:t>
            </a:r>
          </a:p>
          <a:p>
            <a:pPr marL="0" indent="0">
              <a:buNone/>
            </a:pPr>
            <a:r>
              <a:rPr lang="ru-RU" sz="1800" dirty="0"/>
              <a:t>9) </a:t>
            </a:r>
            <a:r>
              <a:rPr lang="ru-RU" sz="1800" dirty="0" err="1"/>
              <a:t>дотримання</a:t>
            </a:r>
            <a:r>
              <a:rPr lang="ru-RU" sz="1800" dirty="0"/>
              <a:t> </a:t>
            </a:r>
            <a:r>
              <a:rPr lang="ru-RU" sz="1800" dirty="0" err="1"/>
              <a:t>військового</a:t>
            </a:r>
            <a:r>
              <a:rPr lang="ru-RU" sz="1800" dirty="0"/>
              <a:t> </a:t>
            </a:r>
            <a:r>
              <a:rPr lang="ru-RU" sz="1800" dirty="0" err="1"/>
              <a:t>законодавства</a:t>
            </a:r>
            <a:r>
              <a:rPr lang="ru-RU" sz="1800" dirty="0"/>
              <a:t> – претендент </a:t>
            </a:r>
            <a:r>
              <a:rPr lang="ru-RU" sz="1800" dirty="0" err="1"/>
              <a:t>чоловічої</a:t>
            </a:r>
            <a:r>
              <a:rPr lang="ru-RU" sz="1800" dirty="0"/>
              <a:t> </a:t>
            </a:r>
            <a:r>
              <a:rPr lang="ru-RU" sz="1800" dirty="0" err="1"/>
              <a:t>статі</a:t>
            </a:r>
            <a:r>
              <a:rPr lang="ru-RU" sz="1800" dirty="0"/>
              <a:t> повинен </a:t>
            </a:r>
            <a:r>
              <a:rPr lang="ru-RU" sz="1800" dirty="0" err="1"/>
              <a:t>або</a:t>
            </a:r>
            <a:r>
              <a:rPr lang="ru-RU" sz="1800" dirty="0"/>
              <a:t> </a:t>
            </a:r>
            <a:r>
              <a:rPr lang="ru-RU" sz="1800" dirty="0" err="1"/>
              <a:t>вже</a:t>
            </a:r>
            <a:r>
              <a:rPr lang="ru-RU" sz="1800" dirty="0"/>
              <a:t> пройти </a:t>
            </a:r>
            <a:r>
              <a:rPr lang="ru-RU" sz="1800" dirty="0" err="1"/>
              <a:t>військову</a:t>
            </a:r>
            <a:r>
              <a:rPr lang="ru-RU" sz="1800" dirty="0"/>
              <a:t> службу, </a:t>
            </a:r>
            <a:r>
              <a:rPr lang="ru-RU" sz="1800" dirty="0" err="1"/>
              <a:t>або</a:t>
            </a:r>
            <a:r>
              <a:rPr lang="ru-RU" sz="1800" dirty="0"/>
              <a:t> бути </a:t>
            </a:r>
            <a:r>
              <a:rPr lang="ru-RU" sz="1800" dirty="0" err="1"/>
              <a:t>звільненим</a:t>
            </a:r>
            <a:r>
              <a:rPr lang="ru-RU" sz="1800" dirty="0"/>
              <a:t> </a:t>
            </a:r>
            <a:r>
              <a:rPr lang="ru-RU" sz="1800" dirty="0" err="1"/>
              <a:t>від</a:t>
            </a:r>
            <a:r>
              <a:rPr lang="ru-RU" sz="1800" dirty="0"/>
              <a:t> </a:t>
            </a:r>
            <a:r>
              <a:rPr lang="ru-RU" sz="1800" dirty="0" err="1"/>
              <a:t>неї</a:t>
            </a:r>
            <a:r>
              <a:rPr lang="ru-RU" sz="1800" dirty="0" smtClean="0"/>
              <a:t>;</a:t>
            </a:r>
          </a:p>
          <a:p>
            <a:pPr marL="0" indent="0">
              <a:buNone/>
            </a:pPr>
            <a:r>
              <a:rPr lang="ru-RU" sz="1800" dirty="0"/>
              <a:t>10) </a:t>
            </a:r>
            <a:r>
              <a:rPr lang="ru-RU" sz="1800" dirty="0" err="1"/>
              <a:t>неналежність</a:t>
            </a:r>
            <a:r>
              <a:rPr lang="ru-RU" sz="1800" dirty="0"/>
              <a:t> до </a:t>
            </a:r>
            <a:r>
              <a:rPr lang="ru-RU" sz="1800" dirty="0" err="1"/>
              <a:t>організацій</a:t>
            </a:r>
            <a:r>
              <a:rPr lang="ru-RU" sz="1800" dirty="0"/>
              <a:t>, </a:t>
            </a:r>
            <a:r>
              <a:rPr lang="ru-RU" sz="1800" dirty="0" err="1"/>
              <a:t>заборонених</a:t>
            </a:r>
            <a:r>
              <a:rPr lang="ru-RU" sz="1800" dirty="0"/>
              <a:t> у судовому порядку </a:t>
            </a:r>
            <a:r>
              <a:rPr lang="ru-RU" sz="1800" dirty="0" err="1"/>
              <a:t>або</a:t>
            </a:r>
            <a:r>
              <a:rPr lang="ru-RU" sz="1800" dirty="0"/>
              <a:t> </a:t>
            </a:r>
            <a:r>
              <a:rPr lang="ru-RU" sz="1800" dirty="0" err="1" smtClean="0"/>
              <a:t>законодавством</a:t>
            </a:r>
            <a:r>
              <a:rPr lang="ru-RU" sz="1800" dirty="0" smtClean="0"/>
              <a:t>.</a:t>
            </a:r>
          </a:p>
          <a:p>
            <a:pPr marL="0" indent="0">
              <a:buNone/>
            </a:pPr>
            <a:r>
              <a:rPr lang="uk-UA" sz="1800" dirty="0"/>
              <a:t>11) попередній професійний </a:t>
            </a:r>
            <a:r>
              <a:rPr lang="uk-UA" sz="1800" dirty="0" smtClean="0"/>
              <a:t>досвід.</a:t>
            </a:r>
          </a:p>
          <a:p>
            <a:pPr marL="0" indent="0">
              <a:buNone/>
            </a:pPr>
            <a:r>
              <a:rPr lang="uk-UA" sz="1800" dirty="0"/>
              <a:t>12) проходження підготовчої служби. </a:t>
            </a:r>
            <a:endParaRPr lang="ru-RU" sz="1800" dirty="0" smtClean="0"/>
          </a:p>
          <a:p>
            <a:endParaRPr lang="uk-UA" dirty="0"/>
          </a:p>
        </p:txBody>
      </p:sp>
    </p:spTree>
    <p:extLst>
      <p:ext uri="{BB962C8B-B14F-4D97-AF65-F5344CB8AC3E}">
        <p14:creationId xmlns:p14="http://schemas.microsoft.com/office/powerpoint/2010/main" val="238936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961" y="2111020"/>
            <a:ext cx="11522075" cy="1405108"/>
          </a:xfrm>
        </p:spPr>
        <p:txBody>
          <a:bodyPr>
            <a:normAutofit fontScale="90000"/>
          </a:bodyPr>
          <a:lstStyle/>
          <a:p>
            <a:r>
              <a:rPr lang="ru-RU" dirty="0"/>
              <a:t>2. </a:t>
            </a:r>
            <a:r>
              <a:rPr lang="ru-RU" dirty="0" err="1"/>
              <a:t>Особливості</a:t>
            </a:r>
            <a:r>
              <a:rPr lang="ru-RU" dirty="0"/>
              <a:t> </a:t>
            </a:r>
            <a:r>
              <a:rPr lang="ru-RU" dirty="0" err="1"/>
              <a:t>відбору</a:t>
            </a:r>
            <a:r>
              <a:rPr lang="ru-RU" dirty="0"/>
              <a:t> </a:t>
            </a:r>
            <a:r>
              <a:rPr lang="ru-RU" dirty="0" err="1"/>
              <a:t>кандидатів</a:t>
            </a:r>
            <a:r>
              <a:rPr lang="ru-RU" dirty="0"/>
              <a:t> на </a:t>
            </a:r>
            <a:r>
              <a:rPr lang="ru-RU" dirty="0" err="1"/>
              <a:t>публічну</a:t>
            </a:r>
            <a:r>
              <a:rPr lang="ru-RU" dirty="0"/>
              <a:t> службу. </a:t>
            </a:r>
            <a:br>
              <a:rPr lang="ru-RU" dirty="0"/>
            </a:br>
            <a:endParaRPr lang="uk-UA" dirty="0"/>
          </a:p>
        </p:txBody>
      </p:sp>
    </p:spTree>
    <p:extLst>
      <p:ext uri="{BB962C8B-B14F-4D97-AF65-F5344CB8AC3E}">
        <p14:creationId xmlns:p14="http://schemas.microsoft.com/office/powerpoint/2010/main" val="4132163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97641" y="194258"/>
            <a:ext cx="11522075" cy="3631293"/>
          </a:xfrm>
        </p:spPr>
        <p:txBody>
          <a:bodyPr/>
          <a:lstStyle/>
          <a:p>
            <a:pPr marL="0" indent="0" algn="just">
              <a:buNone/>
            </a:pPr>
            <a:r>
              <a:rPr lang="ru-RU" b="0" dirty="0" err="1"/>
              <a:t>Призначення</a:t>
            </a:r>
            <a:r>
              <a:rPr lang="ru-RU" b="0" dirty="0"/>
              <a:t> на </a:t>
            </a:r>
            <a:r>
              <a:rPr lang="ru-RU" b="0" dirty="0" err="1"/>
              <a:t>основі</a:t>
            </a:r>
            <a:r>
              <a:rPr lang="ru-RU" b="0" dirty="0"/>
              <a:t> конкурсу є </a:t>
            </a:r>
            <a:r>
              <a:rPr lang="ru-RU" b="0" dirty="0" err="1"/>
              <a:t>основним</a:t>
            </a:r>
            <a:r>
              <a:rPr lang="ru-RU" b="0" dirty="0"/>
              <a:t> способом </a:t>
            </a:r>
            <a:r>
              <a:rPr lang="ru-RU" b="0" dirty="0" err="1"/>
              <a:t>заміщення</a:t>
            </a:r>
            <a:r>
              <a:rPr lang="ru-RU" b="0" dirty="0"/>
              <a:t> </a:t>
            </a:r>
            <a:r>
              <a:rPr lang="ru-RU" b="0" dirty="0" err="1"/>
              <a:t>вакантних</a:t>
            </a:r>
            <a:r>
              <a:rPr lang="ru-RU" b="0" dirty="0"/>
              <a:t> посад. </a:t>
            </a:r>
            <a:endParaRPr lang="ru-RU" b="0" dirty="0" smtClean="0"/>
          </a:p>
          <a:p>
            <a:pPr marL="0" indent="0" algn="just">
              <a:buNone/>
            </a:pPr>
            <a:r>
              <a:rPr lang="ru-RU" b="0" dirty="0" err="1" smtClean="0"/>
              <a:t>Конкурсна</a:t>
            </a:r>
            <a:r>
              <a:rPr lang="ru-RU" b="0" dirty="0" smtClean="0"/>
              <a:t> </a:t>
            </a:r>
            <a:r>
              <a:rPr lang="ru-RU" b="0" dirty="0"/>
              <a:t>процедура </a:t>
            </a:r>
            <a:r>
              <a:rPr lang="ru-RU" b="0" dirty="0" err="1"/>
              <a:t>полягає</a:t>
            </a:r>
            <a:r>
              <a:rPr lang="ru-RU" b="0" dirty="0"/>
              <a:t> в тому, </a:t>
            </a:r>
            <a:r>
              <a:rPr lang="ru-RU" b="0" dirty="0" err="1"/>
              <a:t>що</a:t>
            </a:r>
            <a:r>
              <a:rPr lang="ru-RU" b="0" dirty="0"/>
              <a:t> на </a:t>
            </a:r>
            <a:r>
              <a:rPr lang="ru-RU" b="0" dirty="0" err="1"/>
              <a:t>кожну</a:t>
            </a:r>
            <a:r>
              <a:rPr lang="ru-RU" b="0" dirty="0"/>
              <a:t> посаду </a:t>
            </a:r>
            <a:r>
              <a:rPr lang="ru-RU" b="0" dirty="0" err="1"/>
              <a:t>претендує</a:t>
            </a:r>
            <a:r>
              <a:rPr lang="ru-RU" b="0" dirty="0"/>
              <a:t> </a:t>
            </a:r>
            <a:r>
              <a:rPr lang="ru-RU" b="0" dirty="0" err="1"/>
              <a:t>кілька</a:t>
            </a:r>
            <a:r>
              <a:rPr lang="ru-RU" b="0" dirty="0"/>
              <a:t> </a:t>
            </a:r>
            <a:r>
              <a:rPr lang="ru-RU" b="0" dirty="0" err="1"/>
              <a:t>кандидатів</a:t>
            </a:r>
            <a:r>
              <a:rPr lang="ru-RU" b="0" dirty="0"/>
              <a:t>, і </a:t>
            </a:r>
            <a:r>
              <a:rPr lang="ru-RU" b="0" dirty="0" err="1"/>
              <a:t>це</a:t>
            </a:r>
            <a:r>
              <a:rPr lang="ru-RU" b="0" dirty="0"/>
              <a:t> </a:t>
            </a:r>
            <a:r>
              <a:rPr lang="ru-RU" b="0" dirty="0" err="1"/>
              <a:t>робить</a:t>
            </a:r>
            <a:r>
              <a:rPr lang="ru-RU" b="0" dirty="0"/>
              <a:t> </a:t>
            </a:r>
            <a:r>
              <a:rPr lang="ru-RU" b="0" dirty="0" err="1"/>
              <a:t>можливим</a:t>
            </a:r>
            <a:r>
              <a:rPr lang="ru-RU" b="0" dirty="0"/>
              <a:t> </a:t>
            </a:r>
            <a:r>
              <a:rPr lang="ru-RU" b="0" dirty="0" err="1"/>
              <a:t>вибір</a:t>
            </a:r>
            <a:r>
              <a:rPr lang="ru-RU" b="0" dirty="0"/>
              <a:t> </a:t>
            </a:r>
            <a:r>
              <a:rPr lang="ru-RU" b="0" dirty="0" err="1"/>
              <a:t>найкращого</a:t>
            </a:r>
            <a:r>
              <a:rPr lang="ru-RU" b="0" dirty="0"/>
              <a:t> з </a:t>
            </a:r>
            <a:r>
              <a:rPr lang="ru-RU" b="0" dirty="0" err="1"/>
              <a:t>огляду</a:t>
            </a:r>
            <a:r>
              <a:rPr lang="ru-RU" b="0" dirty="0"/>
              <a:t> на </a:t>
            </a:r>
            <a:r>
              <a:rPr lang="ru-RU" b="0" dirty="0" err="1"/>
              <a:t>професійні</a:t>
            </a:r>
            <a:r>
              <a:rPr lang="ru-RU" b="0" dirty="0"/>
              <a:t> </a:t>
            </a:r>
            <a:r>
              <a:rPr lang="ru-RU" b="0" dirty="0" err="1"/>
              <a:t>якості</a:t>
            </a:r>
            <a:r>
              <a:rPr lang="ru-RU" b="0" dirty="0"/>
              <a:t>. </a:t>
            </a:r>
            <a:endParaRPr lang="uk-UA" b="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9730" y="2909753"/>
            <a:ext cx="5520547" cy="3957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40100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961" y="188913"/>
            <a:ext cx="11522075" cy="2628931"/>
          </a:xfrm>
        </p:spPr>
        <p:txBody>
          <a:bodyPr>
            <a:normAutofit/>
          </a:bodyPr>
          <a:lstStyle/>
          <a:p>
            <a:r>
              <a:rPr lang="ru-RU" sz="3000" dirty="0" err="1"/>
              <a:t>Призначення</a:t>
            </a:r>
            <a:r>
              <a:rPr lang="ru-RU" sz="3000" dirty="0"/>
              <a:t> без </a:t>
            </a:r>
            <a:r>
              <a:rPr lang="ru-RU" sz="3000" dirty="0" err="1"/>
              <a:t>проведення</a:t>
            </a:r>
            <a:r>
              <a:rPr lang="ru-RU" sz="3000" dirty="0"/>
              <a:t> конкурсу, </a:t>
            </a:r>
            <a:r>
              <a:rPr lang="ru-RU" sz="3000" dirty="0" err="1"/>
              <a:t>тобто</a:t>
            </a:r>
            <a:r>
              <a:rPr lang="ru-RU" sz="3000" dirty="0"/>
              <a:t> на </a:t>
            </a:r>
            <a:r>
              <a:rPr lang="ru-RU" sz="3000" dirty="0" err="1"/>
              <a:t>розсуд</a:t>
            </a:r>
            <a:r>
              <a:rPr lang="ru-RU" sz="3000" dirty="0"/>
              <a:t> </a:t>
            </a:r>
            <a:r>
              <a:rPr lang="ru-RU" sz="3000" dirty="0" err="1"/>
              <a:t>уповноваженого</a:t>
            </a:r>
            <a:r>
              <a:rPr lang="ru-RU" sz="3000" dirty="0"/>
              <a:t> у справах персоналу органу </a:t>
            </a:r>
            <a:r>
              <a:rPr lang="ru-RU" sz="3000" dirty="0" err="1"/>
              <a:t>чи</a:t>
            </a:r>
            <a:r>
              <a:rPr lang="ru-RU" sz="3000" dirty="0"/>
              <a:t> </a:t>
            </a:r>
            <a:r>
              <a:rPr lang="ru-RU" sz="3000" dirty="0" err="1"/>
              <a:t>посадової</a:t>
            </a:r>
            <a:r>
              <a:rPr lang="ru-RU" sz="3000" dirty="0"/>
              <a:t> особи, </a:t>
            </a:r>
            <a:r>
              <a:rPr lang="ru-RU" sz="3000" dirty="0" err="1"/>
              <a:t>вважається</a:t>
            </a:r>
            <a:r>
              <a:rPr lang="ru-RU" sz="3000" dirty="0"/>
              <a:t> </a:t>
            </a:r>
            <a:r>
              <a:rPr lang="ru-RU" sz="3000" dirty="0" err="1"/>
              <a:t>винятковим</a:t>
            </a:r>
            <a:r>
              <a:rPr lang="ru-RU" sz="3000" dirty="0"/>
              <a:t>, і </a:t>
            </a:r>
            <a:r>
              <a:rPr lang="ru-RU" sz="3000" dirty="0" err="1"/>
              <a:t>можливе</a:t>
            </a:r>
            <a:r>
              <a:rPr lang="ru-RU" sz="3000" dirty="0"/>
              <a:t> в </a:t>
            </a:r>
            <a:r>
              <a:rPr lang="ru-RU" sz="3000" dirty="0" err="1"/>
              <a:t>наступних</a:t>
            </a:r>
            <a:r>
              <a:rPr lang="ru-RU" sz="3000" dirty="0"/>
              <a:t> </a:t>
            </a:r>
            <a:r>
              <a:rPr lang="ru-RU" sz="3000" dirty="0" err="1"/>
              <a:t>випадках</a:t>
            </a:r>
            <a:r>
              <a:rPr lang="ru-RU" sz="3000" dirty="0"/>
              <a:t>:</a:t>
            </a:r>
            <a:endParaRPr lang="uk-UA" sz="3000" dirty="0"/>
          </a:p>
        </p:txBody>
      </p:sp>
      <p:sp>
        <p:nvSpPr>
          <p:cNvPr id="3" name="Місце для тексту 2"/>
          <p:cNvSpPr>
            <a:spLocks noGrp="1"/>
          </p:cNvSpPr>
          <p:nvPr>
            <p:ph type="body" sz="quarter" idx="10"/>
          </p:nvPr>
        </p:nvSpPr>
        <p:spPr>
          <a:xfrm>
            <a:off x="204334" y="2321638"/>
            <a:ext cx="11522075" cy="2530280"/>
          </a:xfrm>
        </p:spPr>
        <p:txBody>
          <a:bodyPr/>
          <a:lstStyle/>
          <a:p>
            <a:r>
              <a:rPr lang="ru-RU" sz="2800" dirty="0"/>
              <a:t>1) на посади </a:t>
            </a:r>
            <a:r>
              <a:rPr lang="ru-RU" sz="2800" dirty="0" err="1"/>
              <a:t>керівників</a:t>
            </a:r>
            <a:r>
              <a:rPr lang="ru-RU" sz="2800" dirty="0"/>
              <a:t> </a:t>
            </a:r>
            <a:r>
              <a:rPr lang="ru-RU" sz="2800" dirty="0" err="1"/>
              <a:t>органів</a:t>
            </a:r>
            <a:r>
              <a:rPr lang="ru-RU" sz="2800" dirty="0"/>
              <a:t> </a:t>
            </a:r>
            <a:r>
              <a:rPr lang="ru-RU" sz="2800" dirty="0" err="1"/>
              <a:t>публічної</a:t>
            </a:r>
            <a:r>
              <a:rPr lang="ru-RU" sz="2800" dirty="0"/>
              <a:t> </a:t>
            </a:r>
            <a:r>
              <a:rPr lang="ru-RU" sz="2800" dirty="0" err="1" smtClean="0"/>
              <a:t>адміністрації</a:t>
            </a:r>
            <a:r>
              <a:rPr lang="ru-RU" sz="2800" dirty="0"/>
              <a:t>. </a:t>
            </a:r>
            <a:endParaRPr lang="ru-RU" sz="2800" dirty="0" smtClean="0"/>
          </a:p>
          <a:p>
            <a:r>
              <a:rPr lang="ru-RU" sz="2800" dirty="0" smtClean="0"/>
              <a:t>2</a:t>
            </a:r>
            <a:r>
              <a:rPr lang="ru-RU" sz="2800" dirty="0"/>
              <a:t>) на посади </a:t>
            </a:r>
            <a:r>
              <a:rPr lang="ru-RU" sz="2800" dirty="0" err="1"/>
              <a:t>працівників</a:t>
            </a:r>
            <a:r>
              <a:rPr lang="ru-RU" sz="2800" dirty="0"/>
              <a:t> </a:t>
            </a:r>
            <a:r>
              <a:rPr lang="ru-RU" sz="2800" dirty="0" err="1"/>
              <a:t>патронатних</a:t>
            </a:r>
            <a:r>
              <a:rPr lang="ru-RU" sz="2800" dirty="0"/>
              <a:t> </a:t>
            </a:r>
            <a:r>
              <a:rPr lang="ru-RU" sz="2800" dirty="0" smtClean="0"/>
              <a:t>служб.</a:t>
            </a:r>
          </a:p>
          <a:p>
            <a:r>
              <a:rPr lang="ru-RU" sz="2800" dirty="0"/>
              <a:t>3) у </a:t>
            </a:r>
            <a:r>
              <a:rPr lang="ru-RU" sz="2800" dirty="0" err="1"/>
              <a:t>разі</a:t>
            </a:r>
            <a:r>
              <a:rPr lang="ru-RU" sz="2800" dirty="0"/>
              <a:t> </a:t>
            </a:r>
            <a:r>
              <a:rPr lang="ru-RU" sz="2800" dirty="0" err="1"/>
              <a:t>призначення</a:t>
            </a:r>
            <a:r>
              <a:rPr lang="ru-RU" sz="2800" dirty="0"/>
              <a:t> </a:t>
            </a:r>
            <a:r>
              <a:rPr lang="ru-RU" sz="2800" dirty="0" err="1"/>
              <a:t>виконуючих</a:t>
            </a:r>
            <a:r>
              <a:rPr lang="ru-RU" sz="2800" dirty="0"/>
              <a:t> </a:t>
            </a:r>
            <a:r>
              <a:rPr lang="ru-RU" sz="2800" dirty="0" err="1"/>
              <a:t>обовʼязки</a:t>
            </a:r>
            <a:r>
              <a:rPr lang="ru-RU" sz="2800" dirty="0"/>
              <a:t> </a:t>
            </a:r>
            <a:r>
              <a:rPr lang="ru-RU" sz="2800" dirty="0" err="1"/>
              <a:t>публічних</a:t>
            </a:r>
            <a:r>
              <a:rPr lang="ru-RU" sz="2800" dirty="0"/>
              <a:t> </a:t>
            </a:r>
            <a:r>
              <a:rPr lang="ru-RU" sz="2800" dirty="0" err="1"/>
              <a:t>службовців</a:t>
            </a:r>
            <a:r>
              <a:rPr lang="ru-RU" sz="2800" dirty="0"/>
              <a:t>. </a:t>
            </a:r>
            <a:endParaRPr lang="uk-UA" sz="2800" dirty="0"/>
          </a:p>
        </p:txBody>
      </p:sp>
    </p:spTree>
    <p:extLst>
      <p:ext uri="{BB962C8B-B14F-4D97-AF65-F5344CB8AC3E}">
        <p14:creationId xmlns:p14="http://schemas.microsoft.com/office/powerpoint/2010/main" val="3248635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0316" y="0"/>
            <a:ext cx="11522075" cy="1405108"/>
          </a:xfrm>
        </p:spPr>
        <p:txBody>
          <a:bodyPr/>
          <a:lstStyle/>
          <a:p>
            <a:r>
              <a:rPr lang="uk-UA" dirty="0" smtClean="0"/>
              <a:t>Класифікація конкурсних процедур</a:t>
            </a:r>
            <a:endParaRPr lang="uk-UA" dirty="0"/>
          </a:p>
        </p:txBody>
      </p:sp>
      <p:sp>
        <p:nvSpPr>
          <p:cNvPr id="3" name="Місце для тексту 2"/>
          <p:cNvSpPr>
            <a:spLocks noGrp="1"/>
          </p:cNvSpPr>
          <p:nvPr>
            <p:ph type="body" sz="quarter" idx="10"/>
          </p:nvPr>
        </p:nvSpPr>
        <p:spPr>
          <a:xfrm>
            <a:off x="353624" y="959369"/>
            <a:ext cx="11522075" cy="4176713"/>
          </a:xfrm>
        </p:spPr>
        <p:txBody>
          <a:bodyPr/>
          <a:lstStyle/>
          <a:p>
            <a:pPr marL="0" indent="0">
              <a:buNone/>
            </a:pPr>
            <a:r>
              <a:rPr lang="ru-RU" sz="2500" dirty="0"/>
              <a:t>1) за </a:t>
            </a:r>
            <a:r>
              <a:rPr lang="ru-RU" sz="2500" dirty="0" err="1"/>
              <a:t>ступенем</a:t>
            </a:r>
            <a:r>
              <a:rPr lang="ru-RU" sz="2500" dirty="0"/>
              <a:t> допуску </a:t>
            </a:r>
            <a:r>
              <a:rPr lang="ru-RU" sz="2500" dirty="0" err="1"/>
              <a:t>кандидатів</a:t>
            </a:r>
            <a:r>
              <a:rPr lang="ru-RU" sz="2500" dirty="0"/>
              <a:t> </a:t>
            </a:r>
            <a:r>
              <a:rPr lang="ru-RU" sz="2500" dirty="0" err="1"/>
              <a:t>конкурси</a:t>
            </a:r>
            <a:r>
              <a:rPr lang="ru-RU" sz="2500" dirty="0"/>
              <a:t> </a:t>
            </a:r>
            <a:r>
              <a:rPr lang="ru-RU" sz="2500" dirty="0" err="1"/>
              <a:t>можуть</a:t>
            </a:r>
            <a:r>
              <a:rPr lang="ru-RU" sz="2500" dirty="0"/>
              <a:t> бути</a:t>
            </a:r>
            <a:r>
              <a:rPr lang="ru-RU" sz="2500" dirty="0" smtClean="0"/>
              <a:t>:</a:t>
            </a:r>
          </a:p>
          <a:p>
            <a:pPr marL="0" indent="0" algn="just">
              <a:buNone/>
            </a:pPr>
            <a:r>
              <a:rPr lang="ru-RU" sz="2800" b="0" dirty="0"/>
              <a:t>– </a:t>
            </a:r>
            <a:r>
              <a:rPr lang="ru-RU" sz="2800" b="0" dirty="0" err="1"/>
              <a:t>відкриті</a:t>
            </a:r>
            <a:r>
              <a:rPr lang="ru-RU" sz="2800" b="0" dirty="0"/>
              <a:t>: будь-яка особа, </a:t>
            </a:r>
            <a:r>
              <a:rPr lang="ru-RU" sz="2800" b="0" dirty="0" err="1"/>
              <a:t>що</a:t>
            </a:r>
            <a:r>
              <a:rPr lang="ru-RU" sz="2800" b="0" dirty="0"/>
              <a:t> </a:t>
            </a:r>
            <a:r>
              <a:rPr lang="ru-RU" sz="2800" b="0" dirty="0" err="1"/>
              <a:t>відповідає</a:t>
            </a:r>
            <a:r>
              <a:rPr lang="ru-RU" sz="2800" b="0" dirty="0"/>
              <a:t> </a:t>
            </a:r>
            <a:r>
              <a:rPr lang="ru-RU" sz="2800" b="0" dirty="0" err="1"/>
              <a:t>встановленим</a:t>
            </a:r>
            <a:r>
              <a:rPr lang="ru-RU" sz="2800" b="0" dirty="0"/>
              <a:t> </a:t>
            </a:r>
            <a:r>
              <a:rPr lang="ru-RU" sz="2800" b="0" dirty="0" err="1"/>
              <a:t>умовам</a:t>
            </a:r>
            <a:r>
              <a:rPr lang="ru-RU" sz="2800" b="0" dirty="0"/>
              <a:t> </a:t>
            </a:r>
            <a:r>
              <a:rPr lang="ru-RU" sz="2800" b="0" dirty="0" err="1"/>
              <a:t>вступу</a:t>
            </a:r>
            <a:r>
              <a:rPr lang="ru-RU" sz="2800" b="0" dirty="0"/>
              <a:t> на </a:t>
            </a:r>
            <a:r>
              <a:rPr lang="ru-RU" sz="2800" b="0" dirty="0" err="1"/>
              <a:t>публічну</a:t>
            </a:r>
            <a:r>
              <a:rPr lang="ru-RU" sz="2800" b="0" dirty="0"/>
              <a:t> службу та </a:t>
            </a:r>
            <a:r>
              <a:rPr lang="ru-RU" sz="2800" b="0" dirty="0" err="1"/>
              <a:t>вимогам</a:t>
            </a:r>
            <a:r>
              <a:rPr lang="ru-RU" sz="2800" b="0" dirty="0"/>
              <a:t> для </a:t>
            </a:r>
            <a:r>
              <a:rPr lang="ru-RU" sz="2800" b="0" dirty="0" err="1"/>
              <a:t>зайняття</a:t>
            </a:r>
            <a:r>
              <a:rPr lang="ru-RU" sz="2800" b="0" dirty="0"/>
              <a:t> </a:t>
            </a:r>
            <a:r>
              <a:rPr lang="ru-RU" sz="2800" b="0" dirty="0" err="1"/>
              <a:t>певної</a:t>
            </a:r>
            <a:r>
              <a:rPr lang="ru-RU" sz="2800" b="0" dirty="0"/>
              <a:t> посади, </a:t>
            </a:r>
            <a:r>
              <a:rPr lang="ru-RU" sz="2800" b="0" dirty="0" err="1"/>
              <a:t>може</a:t>
            </a:r>
            <a:r>
              <a:rPr lang="ru-RU" sz="2800" b="0" dirty="0"/>
              <a:t> </a:t>
            </a:r>
            <a:r>
              <a:rPr lang="ru-RU" sz="2800" b="0" dirty="0" err="1"/>
              <a:t>брати</a:t>
            </a:r>
            <a:r>
              <a:rPr lang="ru-RU" sz="2800" b="0" dirty="0"/>
              <a:t> участь у </a:t>
            </a:r>
            <a:r>
              <a:rPr lang="ru-RU" sz="2800" b="0" dirty="0" err="1"/>
              <a:t>конкурсі</a:t>
            </a:r>
            <a:r>
              <a:rPr lang="ru-RU" sz="2800" b="0" dirty="0"/>
              <a:t> на </a:t>
            </a:r>
            <a:r>
              <a:rPr lang="ru-RU" sz="2800" b="0" dirty="0" err="1"/>
              <a:t>зайняття</a:t>
            </a:r>
            <a:r>
              <a:rPr lang="ru-RU" sz="2800" b="0" dirty="0"/>
              <a:t> будь-</a:t>
            </a:r>
            <a:r>
              <a:rPr lang="ru-RU" sz="2800" b="0" dirty="0" err="1"/>
              <a:t>якої</a:t>
            </a:r>
            <a:r>
              <a:rPr lang="ru-RU" sz="2800" b="0" dirty="0"/>
              <a:t> посади</a:t>
            </a:r>
            <a:r>
              <a:rPr lang="ru-RU" sz="2800" b="0" dirty="0" smtClean="0"/>
              <a:t>.</a:t>
            </a:r>
          </a:p>
          <a:p>
            <a:pPr marL="0" indent="0" algn="just">
              <a:buNone/>
            </a:pPr>
            <a:r>
              <a:rPr lang="ru-RU" sz="2800" b="0" dirty="0" smtClean="0"/>
              <a:t>– </a:t>
            </a:r>
            <a:r>
              <a:rPr lang="ru-RU" sz="2800" b="0" dirty="0" err="1"/>
              <a:t>закриті</a:t>
            </a:r>
            <a:r>
              <a:rPr lang="ru-RU" sz="2800" b="0" dirty="0"/>
              <a:t>: кандидатом </a:t>
            </a:r>
            <a:r>
              <a:rPr lang="ru-RU" sz="2800" b="0" dirty="0" err="1"/>
              <a:t>можуть</a:t>
            </a:r>
            <a:r>
              <a:rPr lang="ru-RU" sz="2800" b="0" dirty="0"/>
              <a:t> бути </a:t>
            </a:r>
            <a:r>
              <a:rPr lang="ru-RU" sz="2800" b="0" dirty="0" err="1"/>
              <a:t>лише</a:t>
            </a:r>
            <a:r>
              <a:rPr lang="ru-RU" sz="2800" b="0" dirty="0"/>
              <a:t> особи, </a:t>
            </a:r>
            <a:r>
              <a:rPr lang="ru-RU" sz="2800" b="0" dirty="0" err="1"/>
              <a:t>що</a:t>
            </a:r>
            <a:r>
              <a:rPr lang="ru-RU" sz="2800" b="0" dirty="0"/>
              <a:t> </a:t>
            </a:r>
            <a:r>
              <a:rPr lang="ru-RU" sz="2800" b="0" dirty="0" err="1"/>
              <a:t>вже</a:t>
            </a:r>
            <a:r>
              <a:rPr lang="ru-RU" sz="2800" b="0" dirty="0"/>
              <a:t> </a:t>
            </a:r>
            <a:r>
              <a:rPr lang="ru-RU" sz="2800" b="0" dirty="0" err="1"/>
              <a:t>мають</a:t>
            </a:r>
            <a:r>
              <a:rPr lang="ru-RU" sz="2800" b="0" dirty="0"/>
              <a:t> статус </a:t>
            </a:r>
            <a:r>
              <a:rPr lang="ru-RU" sz="2800" b="0" dirty="0" err="1"/>
              <a:t>службовця</a:t>
            </a:r>
            <a:r>
              <a:rPr lang="ru-RU" sz="2800" b="0" dirty="0"/>
              <a:t> </a:t>
            </a:r>
            <a:r>
              <a:rPr lang="ru-RU" sz="2800" b="0" dirty="0" err="1"/>
              <a:t>або</a:t>
            </a:r>
            <a:r>
              <a:rPr lang="ru-RU" sz="2800" b="0" dirty="0"/>
              <a:t> </a:t>
            </a:r>
            <a:r>
              <a:rPr lang="ru-RU" sz="2800" b="0" dirty="0" err="1"/>
              <a:t>перебувають</a:t>
            </a:r>
            <a:r>
              <a:rPr lang="ru-RU" sz="2800" b="0" dirty="0"/>
              <a:t> на </a:t>
            </a:r>
            <a:r>
              <a:rPr lang="ru-RU" sz="2800" b="0" dirty="0" err="1"/>
              <a:t>підготовчій</a:t>
            </a:r>
            <a:r>
              <a:rPr lang="ru-RU" sz="2800" b="0" dirty="0"/>
              <a:t> </a:t>
            </a:r>
            <a:r>
              <a:rPr lang="ru-RU" sz="2800" b="0" dirty="0" err="1" smtClean="0"/>
              <a:t>службі</a:t>
            </a:r>
            <a:r>
              <a:rPr lang="ru-RU" sz="2800" b="0" dirty="0" smtClean="0"/>
              <a:t>; </a:t>
            </a:r>
          </a:p>
          <a:p>
            <a:pPr marL="0" indent="0" algn="just">
              <a:buNone/>
            </a:pPr>
            <a:r>
              <a:rPr lang="ru-RU" sz="2800" b="0" dirty="0" smtClean="0"/>
              <a:t>– </a:t>
            </a:r>
            <a:r>
              <a:rPr lang="ru-RU" sz="2800" b="0" dirty="0" err="1" smtClean="0"/>
              <a:t>змішані</a:t>
            </a:r>
            <a:r>
              <a:rPr lang="ru-RU" sz="2800" b="0" dirty="0"/>
              <a:t>: коли на </a:t>
            </a:r>
            <a:r>
              <a:rPr lang="ru-RU" sz="2800" b="0" dirty="0" err="1"/>
              <a:t>частину</a:t>
            </a:r>
            <a:r>
              <a:rPr lang="ru-RU" sz="2800" b="0" dirty="0"/>
              <a:t> посад </a:t>
            </a:r>
            <a:r>
              <a:rPr lang="ru-RU" sz="2800" b="0" dirty="0" err="1"/>
              <a:t>можуть</a:t>
            </a:r>
            <a:r>
              <a:rPr lang="ru-RU" sz="2800" b="0" dirty="0"/>
              <a:t> </a:t>
            </a:r>
            <a:r>
              <a:rPr lang="ru-RU" sz="2800" b="0" dirty="0" err="1"/>
              <a:t>претендувати</a:t>
            </a:r>
            <a:r>
              <a:rPr lang="ru-RU" sz="2800" b="0" dirty="0"/>
              <a:t> будь-</a:t>
            </a:r>
            <a:r>
              <a:rPr lang="ru-RU" sz="2800" b="0" dirty="0" err="1"/>
              <a:t>які</a:t>
            </a:r>
            <a:r>
              <a:rPr lang="ru-RU" sz="2800" b="0" dirty="0"/>
              <a:t> особи, в тому </a:t>
            </a:r>
            <a:r>
              <a:rPr lang="ru-RU" sz="2800" b="0" dirty="0" err="1"/>
              <a:t>числі</a:t>
            </a:r>
            <a:r>
              <a:rPr lang="ru-RU" sz="2800" b="0" dirty="0"/>
              <a:t> </a:t>
            </a:r>
            <a:r>
              <a:rPr lang="ru-RU" sz="2800" b="0" dirty="0" err="1"/>
              <a:t>зпоза</a:t>
            </a:r>
            <a:r>
              <a:rPr lang="ru-RU" sz="2800" b="0" dirty="0"/>
              <a:t> меж </a:t>
            </a:r>
            <a:r>
              <a:rPr lang="ru-RU" sz="2800" b="0" dirty="0" err="1"/>
              <a:t>публічної</a:t>
            </a:r>
            <a:r>
              <a:rPr lang="ru-RU" sz="2800" b="0" dirty="0"/>
              <a:t> </a:t>
            </a:r>
            <a:r>
              <a:rPr lang="ru-RU" sz="2800" b="0" dirty="0" err="1"/>
              <a:t>служби</a:t>
            </a:r>
            <a:r>
              <a:rPr lang="ru-RU" sz="2800" b="0" dirty="0"/>
              <a:t>, а на </a:t>
            </a:r>
            <a:r>
              <a:rPr lang="ru-RU" sz="2800" b="0" dirty="0" err="1"/>
              <a:t>окремі</a:t>
            </a:r>
            <a:r>
              <a:rPr lang="ru-RU" sz="2800" b="0" dirty="0"/>
              <a:t> посади </a:t>
            </a:r>
            <a:r>
              <a:rPr lang="ru-RU" sz="2800" b="0" dirty="0" err="1"/>
              <a:t>можна</a:t>
            </a:r>
            <a:r>
              <a:rPr lang="ru-RU" sz="2800" b="0" dirty="0"/>
              <a:t> </a:t>
            </a:r>
            <a:r>
              <a:rPr lang="ru-RU" sz="2800" b="0" dirty="0" err="1"/>
              <a:t>претендувати</a:t>
            </a:r>
            <a:r>
              <a:rPr lang="ru-RU" sz="2800" b="0" dirty="0"/>
              <a:t>, </a:t>
            </a:r>
            <a:r>
              <a:rPr lang="ru-RU" sz="2800" b="0" dirty="0" err="1"/>
              <a:t>лише</a:t>
            </a:r>
            <a:r>
              <a:rPr lang="ru-RU" sz="2800" b="0" dirty="0"/>
              <a:t> </a:t>
            </a:r>
            <a:r>
              <a:rPr lang="ru-RU" sz="2800" b="0" dirty="0" err="1"/>
              <a:t>маючи</a:t>
            </a:r>
            <a:r>
              <a:rPr lang="ru-RU" sz="2800" b="0" dirty="0"/>
              <a:t> </a:t>
            </a:r>
            <a:r>
              <a:rPr lang="ru-RU" sz="2800" b="0" dirty="0" err="1"/>
              <a:t>певний</a:t>
            </a:r>
            <a:r>
              <a:rPr lang="ru-RU" sz="2800" b="0" dirty="0"/>
              <a:t> </a:t>
            </a:r>
            <a:r>
              <a:rPr lang="ru-RU" sz="2800" b="0" dirty="0" err="1"/>
              <a:t>досвід</a:t>
            </a:r>
            <a:r>
              <a:rPr lang="ru-RU" sz="2800" b="0" dirty="0"/>
              <a:t> </a:t>
            </a:r>
            <a:r>
              <a:rPr lang="ru-RU" sz="2800" b="0" dirty="0" err="1"/>
              <a:t>публічної</a:t>
            </a:r>
            <a:r>
              <a:rPr lang="ru-RU" sz="2800" b="0" dirty="0"/>
              <a:t> </a:t>
            </a:r>
            <a:r>
              <a:rPr lang="ru-RU" sz="2800" b="0" dirty="0" err="1"/>
              <a:t>служби</a:t>
            </a:r>
            <a:r>
              <a:rPr lang="ru-RU" sz="2800" b="0" dirty="0"/>
              <a:t>;</a:t>
            </a:r>
            <a:endParaRPr lang="uk-UA" sz="2800" b="0" dirty="0"/>
          </a:p>
        </p:txBody>
      </p:sp>
    </p:spTree>
    <p:extLst>
      <p:ext uri="{BB962C8B-B14F-4D97-AF65-F5344CB8AC3E}">
        <p14:creationId xmlns:p14="http://schemas.microsoft.com/office/powerpoint/2010/main" val="123302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0316" y="0"/>
            <a:ext cx="11522075" cy="1405108"/>
          </a:xfrm>
        </p:spPr>
        <p:txBody>
          <a:bodyPr/>
          <a:lstStyle/>
          <a:p>
            <a:r>
              <a:rPr lang="uk-UA" dirty="0" smtClean="0"/>
              <a:t>Класифікація конкурсних процедур</a:t>
            </a:r>
            <a:endParaRPr lang="uk-UA" dirty="0"/>
          </a:p>
        </p:txBody>
      </p:sp>
      <p:sp>
        <p:nvSpPr>
          <p:cNvPr id="3" name="Місце для тексту 2"/>
          <p:cNvSpPr>
            <a:spLocks noGrp="1"/>
          </p:cNvSpPr>
          <p:nvPr>
            <p:ph type="body" sz="quarter" idx="10"/>
          </p:nvPr>
        </p:nvSpPr>
        <p:spPr>
          <a:xfrm>
            <a:off x="297640" y="1463223"/>
            <a:ext cx="11522075" cy="2567602"/>
          </a:xfrm>
        </p:spPr>
        <p:txBody>
          <a:bodyPr/>
          <a:lstStyle/>
          <a:p>
            <a:pPr marL="0" indent="0">
              <a:buNone/>
            </a:pPr>
            <a:r>
              <a:rPr lang="ru-RU" sz="2500" dirty="0"/>
              <a:t>2) за </a:t>
            </a:r>
            <a:r>
              <a:rPr lang="ru-RU" sz="2500" dirty="0" err="1"/>
              <a:t>стадіями</a:t>
            </a:r>
            <a:r>
              <a:rPr lang="ru-RU" sz="2500" dirty="0"/>
              <a:t> </a:t>
            </a:r>
            <a:r>
              <a:rPr lang="ru-RU" sz="2500" dirty="0" err="1"/>
              <a:t>службової</a:t>
            </a:r>
            <a:r>
              <a:rPr lang="ru-RU" sz="2500" dirty="0"/>
              <a:t> </a:t>
            </a:r>
            <a:r>
              <a:rPr lang="ru-RU" sz="2500" dirty="0" err="1"/>
              <a:t>карʼєри</a:t>
            </a:r>
            <a:r>
              <a:rPr lang="ru-RU" sz="2500" dirty="0"/>
              <a:t> </a:t>
            </a:r>
            <a:r>
              <a:rPr lang="ru-RU" sz="2500" dirty="0" err="1"/>
              <a:t>слід</a:t>
            </a:r>
            <a:r>
              <a:rPr lang="ru-RU" sz="2500" dirty="0"/>
              <a:t> </a:t>
            </a:r>
            <a:r>
              <a:rPr lang="ru-RU" sz="2500" dirty="0" err="1"/>
              <a:t>виділити</a:t>
            </a:r>
            <a:r>
              <a:rPr lang="ru-RU" sz="2500" dirty="0"/>
              <a:t> </a:t>
            </a:r>
            <a:r>
              <a:rPr lang="ru-RU" sz="2500" dirty="0" err="1"/>
              <a:t>конкурси</a:t>
            </a:r>
            <a:r>
              <a:rPr lang="ru-RU" sz="2500" dirty="0"/>
              <a:t>: </a:t>
            </a:r>
          </a:p>
          <a:p>
            <a:pPr marL="0" indent="0">
              <a:buNone/>
            </a:pPr>
            <a:r>
              <a:rPr lang="ru-RU" sz="2800" b="0" dirty="0"/>
              <a:t>– на </a:t>
            </a:r>
            <a:r>
              <a:rPr lang="ru-RU" sz="2800" b="0" dirty="0" err="1"/>
              <a:t>проходження</a:t>
            </a:r>
            <a:r>
              <a:rPr lang="ru-RU" sz="2800" b="0" dirty="0"/>
              <a:t> </a:t>
            </a:r>
            <a:r>
              <a:rPr lang="ru-RU" sz="2800" b="0" dirty="0" err="1"/>
              <a:t>підготовчої</a:t>
            </a:r>
            <a:r>
              <a:rPr lang="ru-RU" sz="2800" b="0" dirty="0"/>
              <a:t> </a:t>
            </a:r>
            <a:r>
              <a:rPr lang="ru-RU" sz="2800" b="0" dirty="0" err="1"/>
              <a:t>служби</a:t>
            </a:r>
            <a:r>
              <a:rPr lang="ru-RU" sz="2800" b="0" dirty="0"/>
              <a:t> (практики); </a:t>
            </a:r>
          </a:p>
          <a:p>
            <a:pPr marL="0" indent="0">
              <a:buNone/>
            </a:pPr>
            <a:r>
              <a:rPr lang="ru-RU" sz="2800" b="0" dirty="0"/>
              <a:t>– на </a:t>
            </a:r>
            <a:r>
              <a:rPr lang="ru-RU" sz="2800" b="0" dirty="0" err="1"/>
              <a:t>призначення</a:t>
            </a:r>
            <a:r>
              <a:rPr lang="ru-RU" sz="2800" b="0" dirty="0"/>
              <a:t> на </a:t>
            </a:r>
            <a:r>
              <a:rPr lang="ru-RU" sz="2800" b="0" dirty="0" err="1"/>
              <a:t>постійну</a:t>
            </a:r>
            <a:r>
              <a:rPr lang="ru-RU" sz="2800" b="0" dirty="0"/>
              <a:t> посаду </a:t>
            </a:r>
            <a:r>
              <a:rPr lang="ru-RU" sz="2800" b="0" dirty="0" err="1"/>
              <a:t>публічної</a:t>
            </a:r>
            <a:r>
              <a:rPr lang="ru-RU" sz="2800" b="0" dirty="0"/>
              <a:t> </a:t>
            </a:r>
            <a:r>
              <a:rPr lang="ru-RU" sz="2800" b="0" dirty="0" err="1"/>
              <a:t>служби</a:t>
            </a:r>
            <a:r>
              <a:rPr lang="ru-RU" sz="2800" b="0" dirty="0"/>
              <a:t>; </a:t>
            </a:r>
          </a:p>
          <a:p>
            <a:pPr marL="0" indent="0">
              <a:buNone/>
            </a:pPr>
            <a:r>
              <a:rPr lang="ru-RU" sz="2800" b="0" dirty="0"/>
              <a:t>– на </a:t>
            </a:r>
            <a:r>
              <a:rPr lang="ru-RU" sz="2800" b="0" dirty="0" err="1"/>
              <a:t>підвищення</a:t>
            </a:r>
            <a:r>
              <a:rPr lang="ru-RU" sz="2800" b="0" dirty="0"/>
              <a:t> за </a:t>
            </a:r>
            <a:r>
              <a:rPr lang="ru-RU" sz="2800" b="0" dirty="0" err="1"/>
              <a:t>посадою</a:t>
            </a:r>
            <a:r>
              <a:rPr lang="ru-RU" sz="2800" b="0" dirty="0"/>
              <a:t>; </a:t>
            </a:r>
            <a:endParaRPr lang="ru-RU" sz="2800" b="0" dirty="0" smtClean="0"/>
          </a:p>
          <a:p>
            <a:pPr marL="0" indent="0">
              <a:buNone/>
            </a:pPr>
            <a:endParaRPr lang="uk-UA" sz="2800" b="0" dirty="0"/>
          </a:p>
        </p:txBody>
      </p:sp>
    </p:spTree>
    <p:extLst>
      <p:ext uri="{BB962C8B-B14F-4D97-AF65-F5344CB8AC3E}">
        <p14:creationId xmlns:p14="http://schemas.microsoft.com/office/powerpoint/2010/main" val="2128162156"/>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175</TotalTime>
  <Words>1078</Words>
  <Application>Microsoft Office PowerPoint</Application>
  <PresentationFormat>Широкий екран</PresentationFormat>
  <Paragraphs>64</Paragraphs>
  <Slides>19</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19</vt:i4>
      </vt:variant>
    </vt:vector>
  </HeadingPairs>
  <TitlesOfParts>
    <vt:vector size="23" baseType="lpstr">
      <vt:lpstr>Arial</vt:lpstr>
      <vt:lpstr>Montserrat</vt:lpstr>
      <vt:lpstr>Montserrat ExtraBold</vt:lpstr>
      <vt:lpstr>Тема Office</vt:lpstr>
      <vt:lpstr>Досвід добору та формування кадрів для публічної служби в європейських країнах </vt:lpstr>
      <vt:lpstr>План</vt:lpstr>
      <vt:lpstr>1. Умови доступу до публічної служби.  </vt:lpstr>
      <vt:lpstr>Презентація PowerPoint</vt:lpstr>
      <vt:lpstr>2. Особливості відбору кандидатів на публічну службу.  </vt:lpstr>
      <vt:lpstr>Презентація PowerPoint</vt:lpstr>
      <vt:lpstr>Призначення без проведення конкурсу, тобто на розсуд уповноваженого у справах персоналу органу чи посадової особи, вважається винятковим, і можливе в наступних випадках:</vt:lpstr>
      <vt:lpstr>Класифікація конкурсних процедур</vt:lpstr>
      <vt:lpstr>Класифікація конкурсних процедур</vt:lpstr>
      <vt:lpstr>Класифікація конкурсних процедур</vt:lpstr>
      <vt:lpstr>3. Особливості порядку проведення конкурсу.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Узагальнюючи, порядок проведення конкурсу у європейських державах можна поділити на такі стадії: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Кусік Наталія Борисівна</cp:lastModifiedBy>
  <cp:revision>16</cp:revision>
  <dcterms:created xsi:type="dcterms:W3CDTF">2023-01-12T09:20:21Z</dcterms:created>
  <dcterms:modified xsi:type="dcterms:W3CDTF">2024-10-03T09:31:11Z</dcterms:modified>
</cp:coreProperties>
</file>